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10"/>
  </p:notesMasterIdLst>
  <p:handoutMasterIdLst>
    <p:handoutMasterId r:id="rId111"/>
  </p:handoutMasterIdLst>
  <p:sldIdLst>
    <p:sldId id="256" r:id="rId2"/>
    <p:sldId id="257" r:id="rId3"/>
    <p:sldId id="278" r:id="rId4"/>
    <p:sldId id="311" r:id="rId5"/>
    <p:sldId id="260" r:id="rId6"/>
    <p:sldId id="279" r:id="rId7"/>
    <p:sldId id="371" r:id="rId8"/>
    <p:sldId id="379" r:id="rId9"/>
    <p:sldId id="286" r:id="rId10"/>
    <p:sldId id="280" r:id="rId11"/>
    <p:sldId id="281" r:id="rId12"/>
    <p:sldId id="282" r:id="rId13"/>
    <p:sldId id="283" r:id="rId14"/>
    <p:sldId id="285" r:id="rId15"/>
    <p:sldId id="284" r:id="rId16"/>
    <p:sldId id="271" r:id="rId17"/>
    <p:sldId id="312" r:id="rId18"/>
    <p:sldId id="313" r:id="rId19"/>
    <p:sldId id="314" r:id="rId20"/>
    <p:sldId id="288" r:id="rId21"/>
    <p:sldId id="289" r:id="rId22"/>
    <p:sldId id="292" r:id="rId23"/>
    <p:sldId id="315" r:id="rId24"/>
    <p:sldId id="316" r:id="rId25"/>
    <p:sldId id="287" r:id="rId26"/>
    <p:sldId id="290" r:id="rId27"/>
    <p:sldId id="291" r:id="rId28"/>
    <p:sldId id="266" r:id="rId29"/>
    <p:sldId id="293" r:id="rId30"/>
    <p:sldId id="298" r:id="rId31"/>
    <p:sldId id="295" r:id="rId32"/>
    <p:sldId id="294" r:id="rId33"/>
    <p:sldId id="297" r:id="rId34"/>
    <p:sldId id="317" r:id="rId35"/>
    <p:sldId id="299" r:id="rId36"/>
    <p:sldId id="300" r:id="rId37"/>
    <p:sldId id="301" r:id="rId38"/>
    <p:sldId id="302" r:id="rId39"/>
    <p:sldId id="318" r:id="rId40"/>
    <p:sldId id="305" r:id="rId41"/>
    <p:sldId id="306" r:id="rId42"/>
    <p:sldId id="307" r:id="rId43"/>
    <p:sldId id="350" r:id="rId44"/>
    <p:sldId id="351" r:id="rId45"/>
    <p:sldId id="368" r:id="rId46"/>
    <p:sldId id="380" r:id="rId47"/>
    <p:sldId id="304" r:id="rId48"/>
    <p:sldId id="309" r:id="rId49"/>
    <p:sldId id="308" r:id="rId50"/>
    <p:sldId id="310" r:id="rId51"/>
    <p:sldId id="376" r:id="rId52"/>
    <p:sldId id="377" r:id="rId53"/>
    <p:sldId id="319" r:id="rId54"/>
    <p:sldId id="320" r:id="rId55"/>
    <p:sldId id="321" r:id="rId56"/>
    <p:sldId id="322" r:id="rId57"/>
    <p:sldId id="323" r:id="rId58"/>
    <p:sldId id="324" r:id="rId59"/>
    <p:sldId id="325" r:id="rId60"/>
    <p:sldId id="326" r:id="rId61"/>
    <p:sldId id="327" r:id="rId62"/>
    <p:sldId id="328" r:id="rId63"/>
    <p:sldId id="329" r:id="rId64"/>
    <p:sldId id="346" r:id="rId65"/>
    <p:sldId id="330" r:id="rId66"/>
    <p:sldId id="331" r:id="rId67"/>
    <p:sldId id="347" r:id="rId68"/>
    <p:sldId id="348" r:id="rId69"/>
    <p:sldId id="349" r:id="rId70"/>
    <p:sldId id="332" r:id="rId71"/>
    <p:sldId id="333" r:id="rId72"/>
    <p:sldId id="334" r:id="rId73"/>
    <p:sldId id="372" r:id="rId74"/>
    <p:sldId id="374" r:id="rId75"/>
    <p:sldId id="367" r:id="rId76"/>
    <p:sldId id="352" r:id="rId77"/>
    <p:sldId id="353" r:id="rId78"/>
    <p:sldId id="354" r:id="rId79"/>
    <p:sldId id="355" r:id="rId80"/>
    <p:sldId id="356" r:id="rId81"/>
    <p:sldId id="357" r:id="rId82"/>
    <p:sldId id="358" r:id="rId83"/>
    <p:sldId id="359" r:id="rId84"/>
    <p:sldId id="360" r:id="rId85"/>
    <p:sldId id="361" r:id="rId86"/>
    <p:sldId id="362" r:id="rId87"/>
    <p:sldId id="363" r:id="rId88"/>
    <p:sldId id="364" r:id="rId89"/>
    <p:sldId id="365" r:id="rId90"/>
    <p:sldId id="366" r:id="rId91"/>
    <p:sldId id="370" r:id="rId92"/>
    <p:sldId id="369" r:id="rId93"/>
    <p:sldId id="338" r:id="rId94"/>
    <p:sldId id="339" r:id="rId95"/>
    <p:sldId id="340" r:id="rId96"/>
    <p:sldId id="341" r:id="rId97"/>
    <p:sldId id="342" r:id="rId98"/>
    <p:sldId id="343" r:id="rId99"/>
    <p:sldId id="344" r:id="rId100"/>
    <p:sldId id="345" r:id="rId101"/>
    <p:sldId id="373" r:id="rId102"/>
    <p:sldId id="375" r:id="rId103"/>
    <p:sldId id="378" r:id="rId104"/>
    <p:sldId id="277" r:id="rId105"/>
    <p:sldId id="258" r:id="rId106"/>
    <p:sldId id="261" r:id="rId107"/>
    <p:sldId id="276" r:id="rId108"/>
    <p:sldId id="262"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85E41B1D-0300-4718-9B74-00C1939C3733}">
          <p14:sldIdLst>
            <p14:sldId id="256"/>
            <p14:sldId id="257"/>
            <p14:sldId id="278"/>
            <p14:sldId id="311"/>
            <p14:sldId id="260"/>
            <p14:sldId id="279"/>
            <p14:sldId id="371"/>
            <p14:sldId id="379"/>
          </p14:sldIdLst>
        </p14:section>
        <p14:section name="Environment Setup" id="{45BE329B-6BFC-4E85-BBDB-438F1BFC2896}">
          <p14:sldIdLst>
            <p14:sldId id="286"/>
            <p14:sldId id="280"/>
            <p14:sldId id="281"/>
            <p14:sldId id="282"/>
            <p14:sldId id="283"/>
            <p14:sldId id="285"/>
            <p14:sldId id="284"/>
            <p14:sldId id="271"/>
            <p14:sldId id="312"/>
            <p14:sldId id="313"/>
            <p14:sldId id="314"/>
            <p14:sldId id="288"/>
            <p14:sldId id="289"/>
            <p14:sldId id="292"/>
            <p14:sldId id="315"/>
            <p14:sldId id="316"/>
            <p14:sldId id="287"/>
            <p14:sldId id="290"/>
            <p14:sldId id="291"/>
          </p14:sldIdLst>
        </p14:section>
        <p14:section name="Python Basics" id="{DF4AA739-319C-43DD-897B-7CD2FA9BA681}">
          <p14:sldIdLst>
            <p14:sldId id="266"/>
            <p14:sldId id="293"/>
            <p14:sldId id="298"/>
            <p14:sldId id="295"/>
            <p14:sldId id="294"/>
            <p14:sldId id="297"/>
            <p14:sldId id="317"/>
            <p14:sldId id="299"/>
            <p14:sldId id="300"/>
            <p14:sldId id="301"/>
            <p14:sldId id="302"/>
            <p14:sldId id="318"/>
            <p14:sldId id="305"/>
            <p14:sldId id="306"/>
            <p14:sldId id="307"/>
            <p14:sldId id="350"/>
            <p14:sldId id="351"/>
            <p14:sldId id="368"/>
            <p14:sldId id="380"/>
          </p14:sldIdLst>
        </p14:section>
        <p14:section name="Python Packages" id="{2192393A-56BD-412B-95A2-B3D78AAC489A}">
          <p14:sldIdLst>
            <p14:sldId id="304"/>
            <p14:sldId id="309"/>
            <p14:sldId id="308"/>
            <p14:sldId id="310"/>
            <p14:sldId id="376"/>
            <p14:sldId id="377"/>
          </p14:sldIdLst>
        </p14:section>
        <p14:section name="Debugging" id="{0A7D337E-CCB1-4200-A58C-A2BFFECD1190}">
          <p14:sldIdLst>
            <p14:sldId id="319"/>
            <p14:sldId id="320"/>
            <p14:sldId id="321"/>
            <p14:sldId id="322"/>
            <p14:sldId id="323"/>
            <p14:sldId id="324"/>
            <p14:sldId id="325"/>
            <p14:sldId id="326"/>
            <p14:sldId id="327"/>
            <p14:sldId id="328"/>
            <p14:sldId id="329"/>
          </p14:sldIdLst>
        </p14:section>
        <p14:section name="Script Structure" id="{F170CE23-CCB4-4370-A20F-1FB0CBC36531}">
          <p14:sldIdLst>
            <p14:sldId id="346"/>
            <p14:sldId id="330"/>
            <p14:sldId id="331"/>
            <p14:sldId id="347"/>
            <p14:sldId id="348"/>
          </p14:sldIdLst>
        </p14:section>
        <p14:section name="HTTP Requests" id="{8485C667-C6FF-4A77-8A4B-149AF674AC78}">
          <p14:sldIdLst>
            <p14:sldId id="349"/>
            <p14:sldId id="332"/>
            <p14:sldId id="333"/>
            <p14:sldId id="334"/>
          </p14:sldIdLst>
        </p14:section>
        <p14:section name="Lab 1" id="{B39F182C-8BE0-4BB4-85E2-AB4A4A5C4CD9}">
          <p14:sldIdLst>
            <p14:sldId id="372"/>
            <p14:sldId id="374"/>
          </p14:sldIdLst>
        </p14:section>
        <p14:section name="Regex Primer" id="{4E4B430E-409E-4E43-95E5-6EEC4F747A56}">
          <p14:sldIdLst>
            <p14:sldId id="367"/>
            <p14:sldId id="352"/>
            <p14:sldId id="353"/>
            <p14:sldId id="354"/>
            <p14:sldId id="355"/>
            <p14:sldId id="356"/>
            <p14:sldId id="357"/>
            <p14:sldId id="358"/>
            <p14:sldId id="359"/>
            <p14:sldId id="360"/>
            <p14:sldId id="361"/>
            <p14:sldId id="362"/>
            <p14:sldId id="363"/>
            <p14:sldId id="364"/>
            <p14:sldId id="365"/>
            <p14:sldId id="366"/>
            <p14:sldId id="370"/>
            <p14:sldId id="369"/>
          </p14:sldIdLst>
        </p14:section>
        <p14:section name="Paramiko Primer" id="{502F3F3D-F9AD-4AE5-8900-F54FE283E87C}">
          <p14:sldIdLst>
            <p14:sldId id="338"/>
            <p14:sldId id="339"/>
            <p14:sldId id="340"/>
            <p14:sldId id="341"/>
            <p14:sldId id="342"/>
            <p14:sldId id="343"/>
            <p14:sldId id="344"/>
            <p14:sldId id="345"/>
            <p14:sldId id="373"/>
            <p14:sldId id="375"/>
          </p14:sldIdLst>
        </p14:section>
        <p14:section name="Closing" id="{47EF4599-0984-4EFF-8CBB-DBEA8810716F}">
          <p14:sldIdLst>
            <p14:sldId id="378"/>
            <p14:sldId id="277"/>
            <p14:sldId id="258"/>
            <p14:sldId id="261"/>
            <p14:sldId id="276"/>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ich, Mike" initials="BM" lastIdx="1" clrIdx="0">
    <p:extLst>
      <p:ext uri="{19B8F6BF-5375-455C-9EA6-DF929625EA0E}">
        <p15:presenceInfo xmlns:p15="http://schemas.microsoft.com/office/powerpoint/2012/main" userId="S-1-5-21-3556655524-2955770263-2800229750-4555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AAA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0667" autoAdjust="0"/>
  </p:normalViewPr>
  <p:slideViewPr>
    <p:cSldViewPr snapToGrid="0">
      <p:cViewPr varScale="1">
        <p:scale>
          <a:sx n="80" d="100"/>
          <a:sy n="80" d="100"/>
        </p:scale>
        <p:origin x="864" y="52"/>
      </p:cViewPr>
      <p:guideLst/>
    </p:cSldViewPr>
  </p:slideViewPr>
  <p:notesTextViewPr>
    <p:cViewPr>
      <p:scale>
        <a:sx n="1" d="1"/>
        <a:sy n="1" d="1"/>
      </p:scale>
      <p:origin x="0" y="0"/>
    </p:cViewPr>
  </p:notesTextViewPr>
  <p:notesViewPr>
    <p:cSldViewPr snapToGrid="0">
      <p:cViewPr varScale="1">
        <p:scale>
          <a:sx n="87" d="100"/>
          <a:sy n="87" d="100"/>
        </p:scale>
        <p:origin x="304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21T09:11:48.363" idx="1">
    <p:pos x="10" y="10"/>
    <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A0E85D-4FEB-48D3-B02D-5F1A20111D32}" type="datetimeFigureOut">
              <a:rPr lang="en-US" smtClean="0"/>
              <a:t>5/21/2019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0967E5-B558-4A00-8903-FEA58BC514AF}" type="slidenum">
              <a:rPr lang="en-US" smtClean="0"/>
              <a:t>‹#›</a:t>
            </a:fld>
            <a:endParaRPr lang="en-US"/>
          </a:p>
        </p:txBody>
      </p:sp>
    </p:spTree>
    <p:extLst>
      <p:ext uri="{BB962C8B-B14F-4D97-AF65-F5344CB8AC3E}">
        <p14:creationId xmlns:p14="http://schemas.microsoft.com/office/powerpoint/2010/main" val="2474045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6218E-4FCD-4DB2-A0D4-DE7AD42B869B}" type="datetimeFigureOut">
              <a:rPr lang="en-US" smtClean="0"/>
              <a:t>5/21/2019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05BCE-0C6B-4DF8-ABFF-431DB9C064C4}" type="slidenum">
              <a:rPr lang="en-US" smtClean="0"/>
              <a:t>‹#›</a:t>
            </a:fld>
            <a:endParaRPr lang="en-US"/>
          </a:p>
        </p:txBody>
      </p:sp>
    </p:spTree>
    <p:extLst>
      <p:ext uri="{BB962C8B-B14F-4D97-AF65-F5344CB8AC3E}">
        <p14:creationId xmlns:p14="http://schemas.microsoft.com/office/powerpoint/2010/main" val="1931392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[OPTIONAL] </a:t>
            </a:r>
            <a:r>
              <a:rPr lang="en-US" sz="1200" kern="1200" dirty="0" smtClean="0">
                <a:solidFill>
                  <a:schemeClr val="tx1"/>
                </a:solidFill>
                <a:effectLst/>
                <a:latin typeface="+mn-lt"/>
                <a:ea typeface="+mn-ea"/>
                <a:cs typeface="+mn-cs"/>
              </a:rPr>
              <a:t>Cover splash screen that can be displayed at the beginning of 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event while people are coming in or logging on. This slide is optional and can be removed if desired.</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1</a:t>
            </a:fld>
            <a:endParaRPr lang="en-US"/>
          </a:p>
        </p:txBody>
      </p:sp>
    </p:spTree>
    <p:extLst>
      <p:ext uri="{BB962C8B-B14F-4D97-AF65-F5344CB8AC3E}">
        <p14:creationId xmlns:p14="http://schemas.microsoft.com/office/powerpoint/2010/main" val="186549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12</a:t>
            </a:fld>
            <a:endParaRPr lang="en-US"/>
          </a:p>
        </p:txBody>
      </p:sp>
    </p:spTree>
    <p:extLst>
      <p:ext uri="{BB962C8B-B14F-4D97-AF65-F5344CB8AC3E}">
        <p14:creationId xmlns:p14="http://schemas.microsoft.com/office/powerpoint/2010/main" val="4264435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13</a:t>
            </a:fld>
            <a:endParaRPr lang="en-US"/>
          </a:p>
        </p:txBody>
      </p:sp>
    </p:spTree>
    <p:extLst>
      <p:ext uri="{BB962C8B-B14F-4D97-AF65-F5344CB8AC3E}">
        <p14:creationId xmlns:p14="http://schemas.microsoft.com/office/powerpoint/2010/main" val="2958159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14</a:t>
            </a:fld>
            <a:endParaRPr lang="en-US"/>
          </a:p>
        </p:txBody>
      </p:sp>
    </p:spTree>
    <p:extLst>
      <p:ext uri="{BB962C8B-B14F-4D97-AF65-F5344CB8AC3E}">
        <p14:creationId xmlns:p14="http://schemas.microsoft.com/office/powerpoint/2010/main" val="3981669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15</a:t>
            </a:fld>
            <a:endParaRPr lang="en-US"/>
          </a:p>
        </p:txBody>
      </p:sp>
    </p:spTree>
    <p:extLst>
      <p:ext uri="{BB962C8B-B14F-4D97-AF65-F5344CB8AC3E}">
        <p14:creationId xmlns:p14="http://schemas.microsoft.com/office/powerpoint/2010/main" val="1821742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a:t>
            </a:r>
            <a:r>
              <a:rPr lang="en-US" baseline="0" dirty="0" smtClean="0"/>
              <a:t> slide with two column text option</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16</a:t>
            </a:fld>
            <a:endParaRPr lang="en-US"/>
          </a:p>
        </p:txBody>
      </p:sp>
    </p:spTree>
    <p:extLst>
      <p:ext uri="{BB962C8B-B14F-4D97-AF65-F5344CB8AC3E}">
        <p14:creationId xmlns:p14="http://schemas.microsoft.com/office/powerpoint/2010/main" val="1186671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20</a:t>
            </a:fld>
            <a:endParaRPr lang="en-US"/>
          </a:p>
        </p:txBody>
      </p:sp>
    </p:spTree>
    <p:extLst>
      <p:ext uri="{BB962C8B-B14F-4D97-AF65-F5344CB8AC3E}">
        <p14:creationId xmlns:p14="http://schemas.microsoft.com/office/powerpoint/2010/main" val="2388134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21</a:t>
            </a:fld>
            <a:endParaRPr lang="en-US"/>
          </a:p>
        </p:txBody>
      </p:sp>
    </p:spTree>
    <p:extLst>
      <p:ext uri="{BB962C8B-B14F-4D97-AF65-F5344CB8AC3E}">
        <p14:creationId xmlns:p14="http://schemas.microsoft.com/office/powerpoint/2010/main" val="198480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22</a:t>
            </a:fld>
            <a:endParaRPr lang="en-US"/>
          </a:p>
        </p:txBody>
      </p:sp>
    </p:spTree>
    <p:extLst>
      <p:ext uri="{BB962C8B-B14F-4D97-AF65-F5344CB8AC3E}">
        <p14:creationId xmlns:p14="http://schemas.microsoft.com/office/powerpoint/2010/main" val="3634697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25</a:t>
            </a:fld>
            <a:endParaRPr lang="en-US"/>
          </a:p>
        </p:txBody>
      </p:sp>
    </p:spTree>
    <p:extLst>
      <p:ext uri="{BB962C8B-B14F-4D97-AF65-F5344CB8AC3E}">
        <p14:creationId xmlns:p14="http://schemas.microsoft.com/office/powerpoint/2010/main" val="4163216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26</a:t>
            </a:fld>
            <a:endParaRPr lang="en-US"/>
          </a:p>
        </p:txBody>
      </p:sp>
    </p:spTree>
    <p:extLst>
      <p:ext uri="{BB962C8B-B14F-4D97-AF65-F5344CB8AC3E}">
        <p14:creationId xmlns:p14="http://schemas.microsoft.com/office/powerpoint/2010/main" val="30829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Title page to</a:t>
            </a:r>
            <a:r>
              <a:rPr lang="en-US" sz="1200" kern="1200" baseline="0" dirty="0" smtClean="0">
                <a:solidFill>
                  <a:schemeClr val="tx1"/>
                </a:solidFill>
                <a:effectLst/>
                <a:latin typeface="+mn-lt"/>
                <a:ea typeface="+mn-ea"/>
                <a:cs typeface="+mn-cs"/>
              </a:rPr>
              <a:t> include presentation </a:t>
            </a:r>
            <a:r>
              <a:rPr lang="en-US" sz="1200" kern="1200" dirty="0" smtClean="0">
                <a:solidFill>
                  <a:schemeClr val="tx1"/>
                </a:solidFill>
                <a:effectLst/>
                <a:latin typeface="+mn-lt"/>
                <a:ea typeface="+mn-ea"/>
                <a:cs typeface="+mn-cs"/>
              </a:rPr>
              <a:t>title/topic, speaker, date etc.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2</a:t>
            </a:fld>
            <a:endParaRPr lang="en-US"/>
          </a:p>
        </p:txBody>
      </p:sp>
    </p:spTree>
    <p:extLst>
      <p:ext uri="{BB962C8B-B14F-4D97-AF65-F5344CB8AC3E}">
        <p14:creationId xmlns:p14="http://schemas.microsoft.com/office/powerpoint/2010/main" val="196121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27</a:t>
            </a:fld>
            <a:endParaRPr lang="en-US"/>
          </a:p>
        </p:txBody>
      </p:sp>
    </p:spTree>
    <p:extLst>
      <p:ext uri="{BB962C8B-B14F-4D97-AF65-F5344CB8AC3E}">
        <p14:creationId xmlns:p14="http://schemas.microsoft.com/office/powerpoint/2010/main" val="3340009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Section break </a:t>
            </a:r>
            <a:r>
              <a:rPr lang="en-US" baseline="0" dirty="0" smtClean="0"/>
              <a:t>to provide a visible break between sections of presentation content.</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28</a:t>
            </a:fld>
            <a:endParaRPr lang="en-US"/>
          </a:p>
        </p:txBody>
      </p:sp>
    </p:spTree>
    <p:extLst>
      <p:ext uri="{BB962C8B-B14F-4D97-AF65-F5344CB8AC3E}">
        <p14:creationId xmlns:p14="http://schemas.microsoft.com/office/powerpoint/2010/main" val="161988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29</a:t>
            </a:fld>
            <a:endParaRPr lang="en-US"/>
          </a:p>
        </p:txBody>
      </p:sp>
    </p:spTree>
    <p:extLst>
      <p:ext uri="{BB962C8B-B14F-4D97-AF65-F5344CB8AC3E}">
        <p14:creationId xmlns:p14="http://schemas.microsoft.com/office/powerpoint/2010/main" val="4178215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30</a:t>
            </a:fld>
            <a:endParaRPr lang="en-US"/>
          </a:p>
        </p:txBody>
      </p:sp>
    </p:spTree>
    <p:extLst>
      <p:ext uri="{BB962C8B-B14F-4D97-AF65-F5344CB8AC3E}">
        <p14:creationId xmlns:p14="http://schemas.microsoft.com/office/powerpoint/2010/main" val="3677546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Sample content</a:t>
            </a:r>
            <a:r>
              <a:rPr lang="en-US" baseline="0" dirty="0" smtClean="0"/>
              <a:t> slide example showing a table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31</a:t>
            </a:fld>
            <a:endParaRPr lang="en-US"/>
          </a:p>
        </p:txBody>
      </p:sp>
    </p:spTree>
    <p:extLst>
      <p:ext uri="{BB962C8B-B14F-4D97-AF65-F5344CB8AC3E}">
        <p14:creationId xmlns:p14="http://schemas.microsoft.com/office/powerpoint/2010/main" val="436486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32</a:t>
            </a:fld>
            <a:endParaRPr lang="en-US"/>
          </a:p>
        </p:txBody>
      </p:sp>
    </p:spTree>
    <p:extLst>
      <p:ext uri="{BB962C8B-B14F-4D97-AF65-F5344CB8AC3E}">
        <p14:creationId xmlns:p14="http://schemas.microsoft.com/office/powerpoint/2010/main" val="1379820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33</a:t>
            </a:fld>
            <a:endParaRPr lang="en-US"/>
          </a:p>
        </p:txBody>
      </p:sp>
    </p:spTree>
    <p:extLst>
      <p:ext uri="{BB962C8B-B14F-4D97-AF65-F5344CB8AC3E}">
        <p14:creationId xmlns:p14="http://schemas.microsoft.com/office/powerpoint/2010/main" val="954870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35</a:t>
            </a:fld>
            <a:endParaRPr lang="en-US"/>
          </a:p>
        </p:txBody>
      </p:sp>
    </p:spTree>
    <p:extLst>
      <p:ext uri="{BB962C8B-B14F-4D97-AF65-F5344CB8AC3E}">
        <p14:creationId xmlns:p14="http://schemas.microsoft.com/office/powerpoint/2010/main" val="1756660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36</a:t>
            </a:fld>
            <a:endParaRPr lang="en-US"/>
          </a:p>
        </p:txBody>
      </p:sp>
    </p:spTree>
    <p:extLst>
      <p:ext uri="{BB962C8B-B14F-4D97-AF65-F5344CB8AC3E}">
        <p14:creationId xmlns:p14="http://schemas.microsoft.com/office/powerpoint/2010/main" val="1063834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37</a:t>
            </a:fld>
            <a:endParaRPr lang="en-US"/>
          </a:p>
        </p:txBody>
      </p:sp>
    </p:spTree>
    <p:extLst>
      <p:ext uri="{BB962C8B-B14F-4D97-AF65-F5344CB8AC3E}">
        <p14:creationId xmlns:p14="http://schemas.microsoft.com/office/powerpoint/2010/main" val="47607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Single</a:t>
            </a:r>
            <a:r>
              <a:rPr lang="en-US" baseline="0" dirty="0" smtClean="0"/>
              <a:t> speaker list. Simply upload the photo and enter speaker bio information</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3</a:t>
            </a:fld>
            <a:endParaRPr lang="en-US"/>
          </a:p>
        </p:txBody>
      </p:sp>
    </p:spTree>
    <p:extLst>
      <p:ext uri="{BB962C8B-B14F-4D97-AF65-F5344CB8AC3E}">
        <p14:creationId xmlns:p14="http://schemas.microsoft.com/office/powerpoint/2010/main" val="1240916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38</a:t>
            </a:fld>
            <a:endParaRPr lang="en-US"/>
          </a:p>
        </p:txBody>
      </p:sp>
    </p:spTree>
    <p:extLst>
      <p:ext uri="{BB962C8B-B14F-4D97-AF65-F5344CB8AC3E}">
        <p14:creationId xmlns:p14="http://schemas.microsoft.com/office/powerpoint/2010/main" val="335387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40</a:t>
            </a:fld>
            <a:endParaRPr lang="en-US"/>
          </a:p>
        </p:txBody>
      </p:sp>
    </p:spTree>
    <p:extLst>
      <p:ext uri="{BB962C8B-B14F-4D97-AF65-F5344CB8AC3E}">
        <p14:creationId xmlns:p14="http://schemas.microsoft.com/office/powerpoint/2010/main" val="14703543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41</a:t>
            </a:fld>
            <a:endParaRPr lang="en-US"/>
          </a:p>
        </p:txBody>
      </p:sp>
    </p:spTree>
    <p:extLst>
      <p:ext uri="{BB962C8B-B14F-4D97-AF65-F5344CB8AC3E}">
        <p14:creationId xmlns:p14="http://schemas.microsoft.com/office/powerpoint/2010/main" val="2185642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42</a:t>
            </a:fld>
            <a:endParaRPr lang="en-US"/>
          </a:p>
        </p:txBody>
      </p:sp>
    </p:spTree>
    <p:extLst>
      <p:ext uri="{BB962C8B-B14F-4D97-AF65-F5344CB8AC3E}">
        <p14:creationId xmlns:p14="http://schemas.microsoft.com/office/powerpoint/2010/main" val="21784114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8EE373E-19BD-4BAA-B493-AA9D1A692715}" type="slidenum">
              <a:t>43</a:t>
            </a:fld>
            <a:endParaRPr lang="en-US"/>
          </a:p>
        </p:txBody>
      </p:sp>
      <p:sp>
        <p:nvSpPr>
          <p:cNvPr id="2" name="Slide Image Placeholder 1"/>
          <p:cNvSpPr>
            <a:spLocks noGrp="1" noRot="1" noChangeAspect="1" noResize="1"/>
          </p:cNvSpPr>
          <p:nvPr>
            <p:ph type="sldImg"/>
          </p:nvPr>
        </p:nvSpPr>
        <p:spPr>
          <a:xfrm>
            <a:off x="1370013" y="763588"/>
            <a:ext cx="5030787"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26491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540BBB1-454C-417B-9BFC-253F38596A82}" type="slidenum">
              <a:t>44</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108256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F2802C6-F639-4FA2-AA8E-040180050D4C}" type="slidenum">
              <a:t>45</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486250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What is the output of the following code?
https://www.polleverywhere.com/multiple_choice_polls/cctVYc9BOWcBMGV1Aui2d</a:t>
            </a:r>
            <a:endParaRPr lang="en-US"/>
          </a:p>
        </p:txBody>
      </p:sp>
      <p:sp>
        <p:nvSpPr>
          <p:cNvPr id="4" name="Slide Number Placeholder 3"/>
          <p:cNvSpPr>
            <a:spLocks noGrp="1"/>
          </p:cNvSpPr>
          <p:nvPr>
            <p:ph type="sldNum" sz="quarter" idx="10"/>
          </p:nvPr>
        </p:nvSpPr>
        <p:spPr/>
        <p:txBody>
          <a:bodyPr/>
          <a:lstStyle/>
          <a:p>
            <a:fld id="{48305BCE-0C6B-4DF8-ABFF-431DB9C064C4}" type="slidenum">
              <a:rPr lang="en-US" smtClean="0"/>
              <a:t>46</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8078831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Section break </a:t>
            </a:r>
            <a:r>
              <a:rPr lang="en-US" baseline="0" dirty="0" smtClean="0"/>
              <a:t>to provide a visible break between sections of presentation content.</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47</a:t>
            </a:fld>
            <a:endParaRPr lang="en-US"/>
          </a:p>
        </p:txBody>
      </p:sp>
    </p:spTree>
    <p:extLst>
      <p:ext uri="{BB962C8B-B14F-4D97-AF65-F5344CB8AC3E}">
        <p14:creationId xmlns:p14="http://schemas.microsoft.com/office/powerpoint/2010/main" val="26788498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48</a:t>
            </a:fld>
            <a:endParaRPr lang="en-US"/>
          </a:p>
        </p:txBody>
      </p:sp>
    </p:spTree>
    <p:extLst>
      <p:ext uri="{BB962C8B-B14F-4D97-AF65-F5344CB8AC3E}">
        <p14:creationId xmlns:p14="http://schemas.microsoft.com/office/powerpoint/2010/main" val="4127207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5</a:t>
            </a:fld>
            <a:endParaRPr lang="en-US"/>
          </a:p>
        </p:txBody>
      </p:sp>
    </p:spTree>
    <p:extLst>
      <p:ext uri="{BB962C8B-B14F-4D97-AF65-F5344CB8AC3E}">
        <p14:creationId xmlns:p14="http://schemas.microsoft.com/office/powerpoint/2010/main" val="39344882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49</a:t>
            </a:fld>
            <a:endParaRPr lang="en-US"/>
          </a:p>
        </p:txBody>
      </p:sp>
    </p:spTree>
    <p:extLst>
      <p:ext uri="{BB962C8B-B14F-4D97-AF65-F5344CB8AC3E}">
        <p14:creationId xmlns:p14="http://schemas.microsoft.com/office/powerpoint/2010/main" val="2694972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50</a:t>
            </a:fld>
            <a:endParaRPr lang="en-US"/>
          </a:p>
        </p:txBody>
      </p:sp>
    </p:spTree>
    <p:extLst>
      <p:ext uri="{BB962C8B-B14F-4D97-AF65-F5344CB8AC3E}">
        <p14:creationId xmlns:p14="http://schemas.microsoft.com/office/powerpoint/2010/main" val="36136811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51</a:t>
            </a:fld>
            <a:endParaRPr lang="en-US"/>
          </a:p>
        </p:txBody>
      </p:sp>
    </p:spTree>
    <p:extLst>
      <p:ext uri="{BB962C8B-B14F-4D97-AF65-F5344CB8AC3E}">
        <p14:creationId xmlns:p14="http://schemas.microsoft.com/office/powerpoint/2010/main" val="2744231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52</a:t>
            </a:fld>
            <a:endParaRPr lang="en-US"/>
          </a:p>
        </p:txBody>
      </p:sp>
    </p:spTree>
    <p:extLst>
      <p:ext uri="{BB962C8B-B14F-4D97-AF65-F5344CB8AC3E}">
        <p14:creationId xmlns:p14="http://schemas.microsoft.com/office/powerpoint/2010/main" val="27945023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09308D7-D946-4A74-B92F-8C04B2496E74}" type="slidenum">
              <a:t>53</a:t>
            </a:fld>
            <a:endParaRPr lang="en-US"/>
          </a:p>
        </p:txBody>
      </p:sp>
      <p:sp>
        <p:nvSpPr>
          <p:cNvPr id="2" name="Slide Image Placeholder 1"/>
          <p:cNvSpPr>
            <a:spLocks noGrp="1" noRot="1" noChangeAspect="1" noResize="1"/>
          </p:cNvSpPr>
          <p:nvPr>
            <p:ph type="sldImg"/>
          </p:nvPr>
        </p:nvSpPr>
        <p:spPr>
          <a:xfrm>
            <a:off x="1370013" y="763588"/>
            <a:ext cx="5030787"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645284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E0FE5C1-0019-41F0-B2D0-18D61AC8EC2B}" type="slidenum">
              <a:t>54</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173067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724CF19-ED41-4FA8-AE2C-5B973A06C240}" type="slidenum">
              <a:t>55</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738479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E1734A2-5676-4FC0-BE19-CA136A93D44E}" type="slidenum">
              <a:t>56</a:t>
            </a:fld>
            <a:endParaRPr lang="en-US"/>
          </a:p>
        </p:txBody>
      </p:sp>
      <p:sp>
        <p:nvSpPr>
          <p:cNvPr id="2" name="Slide Image Placeholder 1"/>
          <p:cNvSpPr>
            <a:spLocks noGrp="1" noRot="1" noChangeAspect="1" noResize="1"/>
          </p:cNvSpPr>
          <p:nvPr>
            <p:ph type="sldImg"/>
          </p:nvPr>
        </p:nvSpPr>
        <p:spPr>
          <a:xfrm>
            <a:off x="1370013" y="763588"/>
            <a:ext cx="5030787"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3810265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46CB832-6398-49E9-AFF6-CEFF3AAE62DD}" type="slidenum">
              <a:t>57</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015336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4060132-7E5C-4D28-9E66-D0D7FEDFD3E8}" type="slidenum">
              <a:t>58</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264638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6</a:t>
            </a:fld>
            <a:endParaRPr lang="en-US"/>
          </a:p>
        </p:txBody>
      </p:sp>
    </p:spTree>
    <p:extLst>
      <p:ext uri="{BB962C8B-B14F-4D97-AF65-F5344CB8AC3E}">
        <p14:creationId xmlns:p14="http://schemas.microsoft.com/office/powerpoint/2010/main" val="29681394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C321DF5-4A8D-42B4-91FD-E2E81B944274}" type="slidenum">
              <a:t>59</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428152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2F98C6D-842A-4861-AC43-50FAAE279496}" type="slidenum">
              <a:t>60</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000610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CBF0148-4156-4525-83C3-88754E238665}" type="slidenum">
              <a:t>61</a:t>
            </a:fld>
            <a:endParaRPr lang="en-US"/>
          </a:p>
        </p:txBody>
      </p:sp>
      <p:sp>
        <p:nvSpPr>
          <p:cNvPr id="2" name="Slide Image Placeholder 1"/>
          <p:cNvSpPr>
            <a:spLocks noGrp="1" noRot="1" noChangeAspect="1" noResize="1"/>
          </p:cNvSpPr>
          <p:nvPr>
            <p:ph type="sldImg"/>
          </p:nvPr>
        </p:nvSpPr>
        <p:spPr>
          <a:xfrm>
            <a:off x="1370013" y="763588"/>
            <a:ext cx="5030787"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814380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8DB869A-93D9-4A8A-A717-7007A89B176B}" type="slidenum">
              <a:t>62</a:t>
            </a:fld>
            <a:endParaRPr lang="en-US"/>
          </a:p>
        </p:txBody>
      </p:sp>
      <p:sp>
        <p:nvSpPr>
          <p:cNvPr id="2" name="Slide Image Placeholder 1"/>
          <p:cNvSpPr>
            <a:spLocks noGrp="1" noRot="1" noChangeAspect="1" noResize="1"/>
          </p:cNvSpPr>
          <p:nvPr>
            <p:ph type="sldImg"/>
          </p:nvPr>
        </p:nvSpPr>
        <p:spPr>
          <a:xfrm>
            <a:off x="1370013" y="763588"/>
            <a:ext cx="5030787"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48186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9E4E272-9688-4E02-994D-B0395BFD4231}" type="slidenum">
              <a:t>63</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721686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Section break </a:t>
            </a:r>
            <a:r>
              <a:rPr lang="en-US" baseline="0" dirty="0" smtClean="0"/>
              <a:t>to provide a visible break between sections of presentation content.</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64</a:t>
            </a:fld>
            <a:endParaRPr lang="en-US"/>
          </a:p>
        </p:txBody>
      </p:sp>
    </p:spTree>
    <p:extLst>
      <p:ext uri="{BB962C8B-B14F-4D97-AF65-F5344CB8AC3E}">
        <p14:creationId xmlns:p14="http://schemas.microsoft.com/office/powerpoint/2010/main" val="24655915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0479FAA-A143-46AC-A499-66DA3C1897EE}" type="slidenum">
              <a:t>65</a:t>
            </a:fld>
            <a:endParaRPr lang="en-US"/>
          </a:p>
        </p:txBody>
      </p:sp>
      <p:sp>
        <p:nvSpPr>
          <p:cNvPr id="2" name="Slide Image Placeholder 1"/>
          <p:cNvSpPr>
            <a:spLocks noGrp="1" noRot="1" noChangeAspect="1" noResize="1"/>
          </p:cNvSpPr>
          <p:nvPr>
            <p:ph type="sldImg"/>
          </p:nvPr>
        </p:nvSpPr>
        <p:spPr>
          <a:xfrm>
            <a:off x="1370013" y="763588"/>
            <a:ext cx="5030787"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261041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088841E-F68B-48D8-B931-773C19D21A9A}" type="slidenum">
              <a:t>66</a:t>
            </a:fld>
            <a:endParaRPr lang="en-US"/>
          </a:p>
        </p:txBody>
      </p:sp>
      <p:sp>
        <p:nvSpPr>
          <p:cNvPr id="2" name="Slide Image Placeholder 1"/>
          <p:cNvSpPr>
            <a:spLocks noGrp="1" noRot="1" noChangeAspect="1" noResize="1"/>
          </p:cNvSpPr>
          <p:nvPr>
            <p:ph type="sldImg"/>
          </p:nvPr>
        </p:nvSpPr>
        <p:spPr>
          <a:xfrm>
            <a:off x="1370013" y="763588"/>
            <a:ext cx="5030787"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65589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Section break </a:t>
            </a:r>
            <a:r>
              <a:rPr lang="en-US" baseline="0" dirty="0" smtClean="0"/>
              <a:t>to provide a visible break between sections of presentation content.</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69</a:t>
            </a:fld>
            <a:endParaRPr lang="en-US"/>
          </a:p>
        </p:txBody>
      </p:sp>
    </p:spTree>
    <p:extLst>
      <p:ext uri="{BB962C8B-B14F-4D97-AF65-F5344CB8AC3E}">
        <p14:creationId xmlns:p14="http://schemas.microsoft.com/office/powerpoint/2010/main" val="19538076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87E820D-83FA-415A-B786-674664E3754C}" type="slidenum">
              <a:t>70</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4687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What operating system are you most interested in running Python on?
https://www.polleverywhere.com/multiple_choice_polls/0SIznCzn63LfYfSJANhuQ</a:t>
            </a:r>
            <a:endParaRPr lang="en-US"/>
          </a:p>
        </p:txBody>
      </p:sp>
      <p:sp>
        <p:nvSpPr>
          <p:cNvPr id="4" name="Slide Number Placeholder 3"/>
          <p:cNvSpPr>
            <a:spLocks noGrp="1"/>
          </p:cNvSpPr>
          <p:nvPr>
            <p:ph type="sldNum" sz="quarter" idx="10"/>
          </p:nvPr>
        </p:nvSpPr>
        <p:spPr/>
        <p:txBody>
          <a:bodyPr/>
          <a:lstStyle/>
          <a:p>
            <a:fld id="{48305BCE-0C6B-4DF8-ABFF-431DB9C064C4}" type="slidenum">
              <a:rPr lang="en-US" smtClean="0"/>
              <a:t>8</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7567869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8486873-95D8-4579-BDA6-BD00DD4903DA}" type="slidenum">
              <a:t>71</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806018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E3419C3-52F3-4DD9-9EC0-E1A46DE13A91}" type="slidenum">
              <a:t>72</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734739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63BCC1F-7758-4246-853B-E815E5EF7876}" type="slidenum">
              <a:t>76</a:t>
            </a:fld>
            <a:endParaRPr lang="en-US"/>
          </a:p>
        </p:txBody>
      </p:sp>
      <p:sp>
        <p:nvSpPr>
          <p:cNvPr id="2" name="Slide Image Placeholder 1"/>
          <p:cNvSpPr>
            <a:spLocks noGrp="1" noRot="1" noChangeAspect="1" noResize="1"/>
          </p:cNvSpPr>
          <p:nvPr>
            <p:ph type="sldImg"/>
          </p:nvPr>
        </p:nvSpPr>
        <p:spPr>
          <a:xfrm>
            <a:off x="1370013" y="763588"/>
            <a:ext cx="5030787"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310571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D7FA674-BA9F-4352-870C-7A73F3EE58D5}" type="slidenum">
              <a:t>77</a:t>
            </a:fld>
            <a:endParaRPr lang="en-US"/>
          </a:p>
        </p:txBody>
      </p:sp>
      <p:sp>
        <p:nvSpPr>
          <p:cNvPr id="2" name="Slide Image Placeholder 1"/>
          <p:cNvSpPr>
            <a:spLocks noGrp="1" noRot="1" noChangeAspect="1" noResize="1"/>
          </p:cNvSpPr>
          <p:nvPr>
            <p:ph type="sldImg"/>
          </p:nvPr>
        </p:nvSpPr>
        <p:spPr>
          <a:xfrm>
            <a:off x="1370013" y="763588"/>
            <a:ext cx="5030787"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335966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C42250A-2F84-4616-83B3-F25BAAB4DD27}" type="slidenum">
              <a:t>78</a:t>
            </a:fld>
            <a:endParaRPr lang="en-US"/>
          </a:p>
        </p:txBody>
      </p:sp>
      <p:sp>
        <p:nvSpPr>
          <p:cNvPr id="2" name="Slide Image Placeholder 1"/>
          <p:cNvSpPr>
            <a:spLocks noGrp="1" noRot="1" noChangeAspect="1" noResize="1"/>
          </p:cNvSpPr>
          <p:nvPr>
            <p:ph type="sldImg"/>
          </p:nvPr>
        </p:nvSpPr>
        <p:spPr>
          <a:xfrm>
            <a:off x="1370013" y="763588"/>
            <a:ext cx="5030787"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780053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3F7D527-FFB5-4144-A58E-AEE98A088920}" type="slidenum">
              <a:t>79</a:t>
            </a:fld>
            <a:endParaRPr lang="en-US"/>
          </a:p>
        </p:txBody>
      </p:sp>
      <p:sp>
        <p:nvSpPr>
          <p:cNvPr id="2" name="Slide Image Placeholder 1"/>
          <p:cNvSpPr>
            <a:spLocks noGrp="1" noRot="1" noChangeAspect="1" noResize="1"/>
          </p:cNvSpPr>
          <p:nvPr>
            <p:ph type="sldImg"/>
          </p:nvPr>
        </p:nvSpPr>
        <p:spPr>
          <a:xfrm>
            <a:off x="1370013" y="763588"/>
            <a:ext cx="5030787"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599212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42067D6-DD2A-4AC1-AE65-8D2F59AA959B}" type="slidenum">
              <a:t>80</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610388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92E8AE6-C55A-48A5-A434-5ABFAD4B7633}" type="slidenum">
              <a:t>81</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8160038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17721DA-7113-4088-B416-F99F0B8E8B26}" type="slidenum">
              <a:t>82</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5367478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51B0E4B-B47D-4717-BCB3-8FC0D3BEBF23}" type="slidenum">
              <a:t>83</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4125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Section break </a:t>
            </a:r>
            <a:r>
              <a:rPr lang="en-US" baseline="0" dirty="0" smtClean="0"/>
              <a:t>to provide a visible break between sections of presentation content.</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9</a:t>
            </a:fld>
            <a:endParaRPr lang="en-US"/>
          </a:p>
        </p:txBody>
      </p:sp>
    </p:spTree>
    <p:extLst>
      <p:ext uri="{BB962C8B-B14F-4D97-AF65-F5344CB8AC3E}">
        <p14:creationId xmlns:p14="http://schemas.microsoft.com/office/powerpoint/2010/main" val="277737291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1932FC2-E652-436C-A03A-35A4D5988B93}" type="slidenum">
              <a:t>84</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861741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694D1E6-5DCA-4689-B2E7-72E55F4E2583}" type="slidenum">
              <a:t>85</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010410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4BEB273-82D7-47E0-9FBF-6F7D0670DF78}" type="slidenum">
              <a:t>86</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183501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C431007-0CE9-4B90-BE9C-D84ED9009186}" type="slidenum">
              <a:t>87</a:t>
            </a:fld>
            <a:endParaRPr lang="en-US"/>
          </a:p>
        </p:txBody>
      </p:sp>
      <p:sp>
        <p:nvSpPr>
          <p:cNvPr id="2" name="Slide Image Placeholder 1"/>
          <p:cNvSpPr>
            <a:spLocks noGrp="1" noRot="1" noChangeAspect="1" noResize="1"/>
          </p:cNvSpPr>
          <p:nvPr>
            <p:ph type="sldImg"/>
          </p:nvPr>
        </p:nvSpPr>
        <p:spPr>
          <a:xfrm>
            <a:off x="1370013" y="763588"/>
            <a:ext cx="5030787"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089937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74E529A-4C89-4A56-A7E3-F4EA1EB39E08}" type="slidenum">
              <a:t>88</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096915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866418B-6DE0-40BF-ADCB-218093142BFF}" type="slidenum">
              <a:t>89</a:t>
            </a:fld>
            <a:endParaRPr lang="en-US"/>
          </a:p>
        </p:txBody>
      </p:sp>
      <p:sp>
        <p:nvSpPr>
          <p:cNvPr id="2" name="Slide Image Placeholder 1"/>
          <p:cNvSpPr>
            <a:spLocks noGrp="1" noRot="1" noChangeAspect="1" noResize="1"/>
          </p:cNvSpPr>
          <p:nvPr>
            <p:ph type="sldImg"/>
          </p:nvPr>
        </p:nvSpPr>
        <p:spPr>
          <a:xfrm>
            <a:off x="1370013" y="763588"/>
            <a:ext cx="5030787"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174969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2CBC8F4-368A-4CB0-9D09-751173BC8E32}" type="slidenum">
              <a:t>90</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921797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683008F-7F73-4CEB-B039-979A8CE5F75D}" type="slidenum">
              <a:t>93</a:t>
            </a:fld>
            <a:endParaRPr lang="en-US"/>
          </a:p>
        </p:txBody>
      </p:sp>
      <p:sp>
        <p:nvSpPr>
          <p:cNvPr id="2" name="Slide Image Placeholder 1"/>
          <p:cNvSpPr>
            <a:spLocks noGrp="1" noRot="1" noChangeAspect="1" noResize="1"/>
          </p:cNvSpPr>
          <p:nvPr>
            <p:ph type="sldImg"/>
          </p:nvPr>
        </p:nvSpPr>
        <p:spPr>
          <a:xfrm>
            <a:off x="1370013" y="763588"/>
            <a:ext cx="5030787"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658216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A1968A8-3F2C-466A-8098-C8FC6114B731}" type="slidenum">
              <a:t>94</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8064097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4A026CD-0757-47D6-B735-A07564680C4D}" type="slidenum">
              <a:t>95</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322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10</a:t>
            </a:fld>
            <a:endParaRPr lang="en-US"/>
          </a:p>
        </p:txBody>
      </p:sp>
    </p:spTree>
    <p:extLst>
      <p:ext uri="{BB962C8B-B14F-4D97-AF65-F5344CB8AC3E}">
        <p14:creationId xmlns:p14="http://schemas.microsoft.com/office/powerpoint/2010/main" val="163993542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E59FFC7-96B7-43ED-8E1A-BFB8D325BE1E}" type="slidenum">
              <a:t>96</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258455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C4EC914-9216-4FB8-8633-9790FC37912E}" type="slidenum">
              <a:t>97</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3067299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876D22F-54BF-481E-B035-2FBEA2C77A75}" type="slidenum">
              <a:t>98</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734804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7CB75DD-BC50-4F2D-8F0E-E7E86E0D3539}" type="slidenum">
              <a:t>99</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435902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9812567-8F5C-473F-9AB0-68AD6E401015}" type="slidenum">
              <a:t>100</a:t>
            </a:fld>
            <a:endParaRPr lang="en-US"/>
          </a:p>
        </p:txBody>
      </p:sp>
      <p:sp>
        <p:nvSpPr>
          <p:cNvPr id="2" name="Slide Image Placeholder 1"/>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6383362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103</a:t>
            </a:fld>
            <a:endParaRPr lang="en-US"/>
          </a:p>
        </p:txBody>
      </p:sp>
    </p:spTree>
    <p:extLst>
      <p:ext uri="{BB962C8B-B14F-4D97-AF65-F5344CB8AC3E}">
        <p14:creationId xmlns:p14="http://schemas.microsoft.com/office/powerpoint/2010/main" val="346655102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[OPTIONAL] Splash</a:t>
            </a:r>
            <a:r>
              <a:rPr lang="en-US" baseline="0" dirty="0" smtClean="0"/>
              <a:t> screen thanking attendees for their time.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105</a:t>
            </a:fld>
            <a:endParaRPr lang="en-US"/>
          </a:p>
        </p:txBody>
      </p:sp>
    </p:spTree>
    <p:extLst>
      <p:ext uri="{BB962C8B-B14F-4D97-AF65-F5344CB8AC3E}">
        <p14:creationId xmlns:p14="http://schemas.microsoft.com/office/powerpoint/2010/main" val="19052412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[OPTIONAL] If</a:t>
            </a:r>
            <a:r>
              <a:rPr lang="en-US" baseline="0" dirty="0" smtClean="0"/>
              <a:t> including a question and answer session, this is the preferred splash screen to denote that.</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106</a:t>
            </a:fld>
            <a:endParaRPr lang="en-US"/>
          </a:p>
        </p:txBody>
      </p:sp>
    </p:spTree>
    <p:extLst>
      <p:ext uri="{BB962C8B-B14F-4D97-AF65-F5344CB8AC3E}">
        <p14:creationId xmlns:p14="http://schemas.microsoft.com/office/powerpoint/2010/main" val="17057792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[REQUIRED] This should be displayed </a:t>
            </a:r>
            <a:r>
              <a:rPr lang="en-US" baseline="0" dirty="0" smtClean="0"/>
              <a:t>at the end of every presentation to cover us from a legal standpoint. Contact information </a:t>
            </a:r>
            <a:r>
              <a:rPr lang="en-US" baseline="0" smtClean="0"/>
              <a:t>is optional.</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108</a:t>
            </a:fld>
            <a:endParaRPr lang="en-US"/>
          </a:p>
        </p:txBody>
      </p:sp>
    </p:spTree>
    <p:extLst>
      <p:ext uri="{BB962C8B-B14F-4D97-AF65-F5344CB8AC3E}">
        <p14:creationId xmlns:p14="http://schemas.microsoft.com/office/powerpoint/2010/main" val="3819721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Standard content slide with simple bulleted content </a:t>
            </a:r>
            <a:endParaRPr lang="en-US" dirty="0"/>
          </a:p>
        </p:txBody>
      </p:sp>
      <p:sp>
        <p:nvSpPr>
          <p:cNvPr id="4" name="Slide Number Placeholder 3"/>
          <p:cNvSpPr>
            <a:spLocks noGrp="1"/>
          </p:cNvSpPr>
          <p:nvPr>
            <p:ph type="sldNum" sz="quarter" idx="10"/>
          </p:nvPr>
        </p:nvSpPr>
        <p:spPr/>
        <p:txBody>
          <a:bodyPr/>
          <a:lstStyle/>
          <a:p>
            <a:fld id="{48305BCE-0C6B-4DF8-ABFF-431DB9C064C4}" type="slidenum">
              <a:rPr lang="en-US" smtClean="0"/>
              <a:t>11</a:t>
            </a:fld>
            <a:endParaRPr lang="en-US"/>
          </a:p>
        </p:txBody>
      </p:sp>
    </p:spTree>
    <p:extLst>
      <p:ext uri="{BB962C8B-B14F-4D97-AF65-F5344CB8AC3E}">
        <p14:creationId xmlns:p14="http://schemas.microsoft.com/office/powerpoint/2010/main" val="3263226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plash sc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6" y="481"/>
            <a:ext cx="9143713" cy="6857250"/>
          </a:xfrm>
          <a:prstGeom prst="rect">
            <a:avLst/>
          </a:prstGeom>
        </p:spPr>
      </p:pic>
      <p:sp>
        <p:nvSpPr>
          <p:cNvPr id="11" name="TextBox 10"/>
          <p:cNvSpPr txBox="1"/>
          <p:nvPr userDrawn="1"/>
        </p:nvSpPr>
        <p:spPr>
          <a:xfrm>
            <a:off x="381001" y="6453716"/>
            <a:ext cx="2292350" cy="21544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tx1">
                    <a:lumMod val="50000"/>
                    <a:lumOff val="50000"/>
                  </a:schemeClr>
                </a:solidFill>
                <a:latin typeface="Arial" panose="020B0604020202020204" pitchFamily="34" charset="0"/>
                <a:cs typeface="Arial" panose="020B0604020202020204" pitchFamily="34" charset="0"/>
              </a:rPr>
              <a:t>© 2019 RSM US LLP. All Rights Reserved. </a:t>
            </a:r>
          </a:p>
        </p:txBody>
      </p:sp>
    </p:spTree>
    <p:extLst>
      <p:ext uri="{BB962C8B-B14F-4D97-AF65-F5344CB8AC3E}">
        <p14:creationId xmlns:p14="http://schemas.microsoft.com/office/powerpoint/2010/main" val="3530516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Questions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6" y="481"/>
            <a:ext cx="9143712" cy="6857248"/>
          </a:xfrm>
          <a:prstGeom prst="rect">
            <a:avLst/>
          </a:prstGeom>
        </p:spPr>
      </p:pic>
      <p:sp>
        <p:nvSpPr>
          <p:cNvPr id="11" name="TextBox 10"/>
          <p:cNvSpPr txBox="1"/>
          <p:nvPr userDrawn="1"/>
        </p:nvSpPr>
        <p:spPr>
          <a:xfrm>
            <a:off x="381001" y="6453716"/>
            <a:ext cx="2292350" cy="21544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tx1">
                    <a:lumMod val="50000"/>
                    <a:lumOff val="50000"/>
                  </a:schemeClr>
                </a:solidFill>
                <a:latin typeface="Arial" panose="020B0604020202020204" pitchFamily="34" charset="0"/>
                <a:cs typeface="Arial" panose="020B0604020202020204" pitchFamily="34" charset="0"/>
              </a:rPr>
              <a:t>© 2019 RSM US LLP. All Rights Reserved. </a:t>
            </a:r>
          </a:p>
        </p:txBody>
      </p:sp>
      <p:sp>
        <p:nvSpPr>
          <p:cNvPr id="5" name="Slide Number Placeholder 6"/>
          <p:cNvSpPr>
            <a:spLocks noGrp="1"/>
          </p:cNvSpPr>
          <p:nvPr>
            <p:ph type="sldNum" sz="quarter" idx="12"/>
          </p:nvPr>
        </p:nvSpPr>
        <p:spPr>
          <a:xfrm>
            <a:off x="457200" y="6191781"/>
            <a:ext cx="2057400" cy="279664"/>
          </a:xfrm>
          <a:prstGeom prst="rect">
            <a:avLst/>
          </a:prstGeom>
        </p:spPr>
        <p:txBody>
          <a:bodyPr/>
          <a:lstStyle>
            <a:lvl1pPr algn="l">
              <a:defRPr sz="1000">
                <a:latin typeface="Arial" panose="020B0604020202020204" pitchFamily="34" charset="0"/>
                <a:cs typeface="Arial" panose="020B0604020202020204" pitchFamily="34" charset="0"/>
              </a:defRPr>
            </a:lvl1pPr>
          </a:lstStyle>
          <a:p>
            <a:fld id="{936A99BC-3C9D-4DF8-8B8C-E1FD2BDF0AD4}" type="slidenum">
              <a:rPr lang="en-US" smtClean="0"/>
              <a:pPr/>
              <a:t>‹#›</a:t>
            </a:fld>
            <a:endParaRPr lang="en-US" dirty="0"/>
          </a:p>
        </p:txBody>
      </p:sp>
    </p:spTree>
    <p:extLst>
      <p:ext uri="{BB962C8B-B14F-4D97-AF65-F5344CB8AC3E}">
        <p14:creationId xmlns:p14="http://schemas.microsoft.com/office/powerpoint/2010/main" val="328966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nowledge tes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6" y="481"/>
            <a:ext cx="9143712" cy="6857248"/>
          </a:xfrm>
          <a:prstGeom prst="rect">
            <a:avLst/>
          </a:prstGeom>
        </p:spPr>
      </p:pic>
      <p:sp>
        <p:nvSpPr>
          <p:cNvPr id="11" name="TextBox 10"/>
          <p:cNvSpPr txBox="1"/>
          <p:nvPr userDrawn="1"/>
        </p:nvSpPr>
        <p:spPr>
          <a:xfrm>
            <a:off x="381001" y="6453716"/>
            <a:ext cx="2292350" cy="21544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tx1">
                    <a:lumMod val="50000"/>
                    <a:lumOff val="50000"/>
                  </a:schemeClr>
                </a:solidFill>
                <a:latin typeface="Arial" panose="020B0604020202020204" pitchFamily="34" charset="0"/>
                <a:cs typeface="Arial" panose="020B0604020202020204" pitchFamily="34" charset="0"/>
              </a:rPr>
              <a:t>© 2019 RSM US LLP. All Rights Reserved. </a:t>
            </a:r>
          </a:p>
        </p:txBody>
      </p:sp>
      <p:sp>
        <p:nvSpPr>
          <p:cNvPr id="5" name="Slide Number Placeholder 6"/>
          <p:cNvSpPr>
            <a:spLocks noGrp="1"/>
          </p:cNvSpPr>
          <p:nvPr>
            <p:ph type="sldNum" sz="quarter" idx="12"/>
          </p:nvPr>
        </p:nvSpPr>
        <p:spPr>
          <a:xfrm>
            <a:off x="457200" y="6191781"/>
            <a:ext cx="2057400" cy="279664"/>
          </a:xfrm>
          <a:prstGeom prst="rect">
            <a:avLst/>
          </a:prstGeom>
        </p:spPr>
        <p:txBody>
          <a:bodyPr/>
          <a:lstStyle>
            <a:lvl1pPr algn="l">
              <a:defRPr sz="1000">
                <a:latin typeface="Arial" panose="020B0604020202020204" pitchFamily="34" charset="0"/>
                <a:cs typeface="Arial" panose="020B0604020202020204" pitchFamily="34" charset="0"/>
              </a:defRPr>
            </a:lvl1pPr>
          </a:lstStyle>
          <a:p>
            <a:fld id="{936A99BC-3C9D-4DF8-8B8C-E1FD2BDF0AD4}" type="slidenum">
              <a:rPr lang="en-US" smtClean="0"/>
              <a:pPr/>
              <a:t>‹#›</a:t>
            </a:fld>
            <a:endParaRPr lang="en-US" dirty="0"/>
          </a:p>
        </p:txBody>
      </p:sp>
    </p:spTree>
    <p:extLst>
      <p:ext uri="{BB962C8B-B14F-4D97-AF65-F5344CB8AC3E}">
        <p14:creationId xmlns:p14="http://schemas.microsoft.com/office/powerpoint/2010/main" val="439585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ck Disclaimer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6" y="375"/>
            <a:ext cx="9143714" cy="6857250"/>
          </a:xfrm>
          <a:prstGeom prst="rect">
            <a:avLst/>
          </a:prstGeom>
        </p:spPr>
      </p:pic>
      <p:sp>
        <p:nvSpPr>
          <p:cNvPr id="4" name="TextBox 3"/>
          <p:cNvSpPr txBox="1"/>
          <p:nvPr userDrawn="1"/>
        </p:nvSpPr>
        <p:spPr>
          <a:xfrm>
            <a:off x="381001" y="3310467"/>
            <a:ext cx="7988300" cy="2323713"/>
          </a:xfrm>
          <a:prstGeom prst="rect">
            <a:avLst/>
          </a:prstGeom>
          <a:noFill/>
        </p:spPr>
        <p:txBody>
          <a:bodyPr wrap="square" rtlCol="0">
            <a:spAutoFit/>
          </a:bodyPr>
          <a:lstStyle/>
          <a:p>
            <a:pPr>
              <a:spcAft>
                <a:spcPts val="600"/>
              </a:spcAft>
            </a:pPr>
            <a:r>
              <a:rPr lang="en-US" sz="1000" dirty="0" smtClean="0">
                <a:latin typeface="Arial" panose="020B0604020202020204" pitchFamily="34" charset="0"/>
                <a:cs typeface="Arial" panose="020B0604020202020204" pitchFamily="34" charset="0"/>
              </a:rPr>
              <a:t>This document contains general information, may be based on authorities that are subject to change, and is not a substitute for professional advice or services. This document does not constitute audit, tax, consulting, business, financial, investment, legal or other professional advice, and you should consult a qualified professional advisor before taking any action based on the information herein. RSM US LLP, its affiliates and related entities are not responsible for any loss resulting from or relating to reliance on this document by any person. Internal Revenue Service rules require us to inform you that this communication may be deemed a solicitation to provide tax services.  This communication is being sent to individuals who have subscribed to receive it or who we believe would have an interest in the topics discussed.</a:t>
            </a:r>
          </a:p>
          <a:p>
            <a:pPr>
              <a:spcAft>
                <a:spcPts val="600"/>
              </a:spcAft>
            </a:pPr>
            <a:r>
              <a:rPr lang="en-US" sz="1000" dirty="0" smtClean="0">
                <a:latin typeface="Arial" panose="020B0604020202020204" pitchFamily="34" charset="0"/>
                <a:cs typeface="Arial" panose="020B0604020202020204" pitchFamily="34" charset="0"/>
              </a:rPr>
              <a:t>RSM US LLP is a limited liability partnership and the U.S. member firm of RSM International, a global network of independent audit, tax and consulting firms. The member firms of RSM International collaborate to provide services to global clients, but are separate and distinct legal entities that cannot obligate each other. Each member firm is responsible only for its own acts and omissions, and not those of any other party. Visit rsmus.com/</a:t>
            </a:r>
            <a:r>
              <a:rPr lang="en-US" sz="1000" dirty="0" err="1" smtClean="0">
                <a:latin typeface="Arial" panose="020B0604020202020204" pitchFamily="34" charset="0"/>
                <a:cs typeface="Arial" panose="020B0604020202020204" pitchFamily="34" charset="0"/>
              </a:rPr>
              <a:t>aboutus</a:t>
            </a:r>
            <a:r>
              <a:rPr lang="en-US" sz="1000" dirty="0" smtClean="0">
                <a:latin typeface="Arial" panose="020B0604020202020204" pitchFamily="34" charset="0"/>
                <a:cs typeface="Arial" panose="020B0604020202020204" pitchFamily="34" charset="0"/>
              </a:rPr>
              <a:t> for more information regarding RSM US LLP and RSM International.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000" kern="1200" dirty="0" smtClean="0">
                <a:solidFill>
                  <a:schemeClr val="tx1"/>
                </a:solidFill>
                <a:effectLst/>
                <a:latin typeface="+mn-lt"/>
                <a:ea typeface="+mn-ea"/>
                <a:cs typeface="+mn-cs"/>
              </a:rPr>
              <a:t>RSM, the RSM logo and </a:t>
            </a:r>
            <a:r>
              <a:rPr lang="en-US" sz="1000" i="1" kern="1200" dirty="0" smtClean="0">
                <a:solidFill>
                  <a:schemeClr val="tx1"/>
                </a:solidFill>
                <a:effectLst/>
                <a:latin typeface="+mn-lt"/>
                <a:ea typeface="+mn-ea"/>
                <a:cs typeface="+mn-cs"/>
              </a:rPr>
              <a:t>the power of being understood </a:t>
            </a:r>
            <a:r>
              <a:rPr lang="en-US" sz="1000" kern="1200" dirty="0" smtClean="0">
                <a:solidFill>
                  <a:schemeClr val="tx1"/>
                </a:solidFill>
                <a:effectLst/>
                <a:latin typeface="+mn-lt"/>
                <a:ea typeface="+mn-ea"/>
                <a:cs typeface="+mn-cs"/>
              </a:rPr>
              <a:t>are registered trademarks of RSM International Association</a:t>
            </a:r>
            <a:r>
              <a:rPr lang="en-US" sz="1000" dirty="0" smtClean="0">
                <a:latin typeface="Arial" panose="020B0604020202020204" pitchFamily="34" charset="0"/>
                <a:cs typeface="Arial" panose="020B0604020202020204" pitchFamily="34" charset="0"/>
              </a:rPr>
              <a:t>. </a:t>
            </a:r>
          </a:p>
          <a:p>
            <a:pPr>
              <a:spcAft>
                <a:spcPts val="600"/>
              </a:spcAft>
            </a:pPr>
            <a:r>
              <a:rPr lang="en-US" sz="1000" dirty="0" smtClean="0">
                <a:latin typeface="Arial" panose="020B0604020202020204" pitchFamily="34" charset="0"/>
                <a:cs typeface="Arial" panose="020B0604020202020204" pitchFamily="34" charset="0"/>
              </a:rPr>
              <a:t>© 2019 RSM US LLP. All Rights Reserved.</a:t>
            </a:r>
          </a:p>
        </p:txBody>
      </p:sp>
      <p:sp>
        <p:nvSpPr>
          <p:cNvPr id="2" name="Rectangle 1"/>
          <p:cNvSpPr/>
          <p:nvPr userDrawn="1"/>
        </p:nvSpPr>
        <p:spPr>
          <a:xfrm>
            <a:off x="381001" y="6273800"/>
            <a:ext cx="2201332" cy="448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1269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92D832C0-7A1E-43DA-9590-99A96174E7DE}" type="slidenum">
              <a:t>‹#›</a:t>
            </a:fld>
            <a:endParaRPr lang="en-US"/>
          </a:p>
        </p:txBody>
      </p:sp>
    </p:spTree>
    <p:extLst>
      <p:ext uri="{BB962C8B-B14F-4D97-AF65-F5344CB8AC3E}">
        <p14:creationId xmlns:p14="http://schemas.microsoft.com/office/powerpoint/2010/main" val="1435956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82"/>
            <a:ext cx="9143713" cy="6857249"/>
          </a:xfrm>
          <a:prstGeom prst="rect">
            <a:avLst/>
          </a:prstGeom>
        </p:spPr>
      </p:pic>
      <p:sp>
        <p:nvSpPr>
          <p:cNvPr id="2" name="Title 1"/>
          <p:cNvSpPr>
            <a:spLocks noGrp="1"/>
          </p:cNvSpPr>
          <p:nvPr>
            <p:ph type="ctrTitle"/>
          </p:nvPr>
        </p:nvSpPr>
        <p:spPr>
          <a:xfrm>
            <a:off x="508000" y="1382394"/>
            <a:ext cx="7620000" cy="1129242"/>
          </a:xfrm>
        </p:spPr>
        <p:txBody>
          <a:bodyPr anchor="b">
            <a:normAutofit/>
          </a:bodyPr>
          <a:lstStyle>
            <a:lvl1pPr algn="l">
              <a:defRPr sz="3200" cap="all" baseline="0">
                <a:solidFill>
                  <a:srgbClr val="4AAA4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8000" y="2598950"/>
            <a:ext cx="7620000" cy="770467"/>
          </a:xfrm>
        </p:spPr>
        <p:txBody>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Text Placeholder 4"/>
          <p:cNvSpPr>
            <a:spLocks noGrp="1"/>
          </p:cNvSpPr>
          <p:nvPr>
            <p:ph type="body" sz="quarter" idx="13" hasCustomPrompt="1"/>
          </p:nvPr>
        </p:nvSpPr>
        <p:spPr>
          <a:xfrm>
            <a:off x="508000" y="4715564"/>
            <a:ext cx="7620000" cy="387350"/>
          </a:xfrm>
        </p:spPr>
        <p:txBody>
          <a:bodyPr>
            <a:normAutofit/>
          </a:bodyPr>
          <a:lstStyle>
            <a:lvl1pPr marL="0" indent="0">
              <a:buNone/>
              <a:defRPr sz="1800"/>
            </a:lvl1pPr>
          </a:lstStyle>
          <a:p>
            <a:pPr lvl="0"/>
            <a:r>
              <a:rPr lang="en-US" dirty="0" smtClean="0"/>
              <a:t>Click to edit Date (optional)</a:t>
            </a:r>
            <a:endParaRPr lang="en-US" dirty="0"/>
          </a:p>
        </p:txBody>
      </p:sp>
      <p:sp>
        <p:nvSpPr>
          <p:cNvPr id="8" name="TextBox 7"/>
          <p:cNvSpPr txBox="1"/>
          <p:nvPr userDrawn="1"/>
        </p:nvSpPr>
        <p:spPr>
          <a:xfrm>
            <a:off x="381001" y="6453716"/>
            <a:ext cx="2292350" cy="21544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tx1">
                    <a:lumMod val="50000"/>
                    <a:lumOff val="50000"/>
                  </a:schemeClr>
                </a:solidFill>
                <a:latin typeface="Arial" panose="020B0604020202020204" pitchFamily="34" charset="0"/>
                <a:cs typeface="Arial" panose="020B0604020202020204" pitchFamily="34" charset="0"/>
              </a:rPr>
              <a:t>© 2019 RSM US LLP. All Rights Reserved. </a:t>
            </a:r>
          </a:p>
        </p:txBody>
      </p:sp>
    </p:spTree>
    <p:extLst>
      <p:ext uri="{BB962C8B-B14F-4D97-AF65-F5344CB8AC3E}">
        <p14:creationId xmlns:p14="http://schemas.microsoft.com/office/powerpoint/2010/main" val="233974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Brea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67"/>
            <a:ext cx="9144000" cy="6857464"/>
          </a:xfrm>
          <a:prstGeom prst="rect">
            <a:avLst/>
          </a:prstGeom>
        </p:spPr>
      </p:pic>
      <p:sp>
        <p:nvSpPr>
          <p:cNvPr id="2" name="Title 1"/>
          <p:cNvSpPr>
            <a:spLocks noGrp="1"/>
          </p:cNvSpPr>
          <p:nvPr>
            <p:ph type="title" hasCustomPrompt="1"/>
          </p:nvPr>
        </p:nvSpPr>
        <p:spPr>
          <a:xfrm>
            <a:off x="2345266" y="1709739"/>
            <a:ext cx="6165321" cy="2852737"/>
          </a:xfrm>
        </p:spPr>
        <p:txBody>
          <a:bodyPr anchor="b">
            <a:normAutofit/>
          </a:bodyPr>
          <a:lstStyle>
            <a:lvl1pPr>
              <a:defRPr sz="4400" cap="all" baseline="0"/>
            </a:lvl1pPr>
          </a:lstStyle>
          <a:p>
            <a:r>
              <a:rPr lang="en-US" cap="all" baseline="0" dirty="0" smtClean="0"/>
              <a:t>Section title</a:t>
            </a:r>
            <a:endParaRPr lang="en-US" dirty="0"/>
          </a:p>
        </p:txBody>
      </p:sp>
      <p:sp>
        <p:nvSpPr>
          <p:cNvPr id="3" name="Text Placeholder 2"/>
          <p:cNvSpPr>
            <a:spLocks noGrp="1"/>
          </p:cNvSpPr>
          <p:nvPr>
            <p:ph type="body" idx="1"/>
          </p:nvPr>
        </p:nvSpPr>
        <p:spPr>
          <a:xfrm>
            <a:off x="2345266" y="4699532"/>
            <a:ext cx="6165321" cy="422803"/>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9" name="TextBox 8"/>
          <p:cNvSpPr txBox="1"/>
          <p:nvPr userDrawn="1"/>
        </p:nvSpPr>
        <p:spPr>
          <a:xfrm>
            <a:off x="381001" y="6453716"/>
            <a:ext cx="2292350" cy="21544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tx1">
                    <a:lumMod val="50000"/>
                    <a:lumOff val="50000"/>
                  </a:schemeClr>
                </a:solidFill>
                <a:latin typeface="Arial" panose="020B0604020202020204" pitchFamily="34" charset="0"/>
                <a:cs typeface="Arial" panose="020B0604020202020204" pitchFamily="34" charset="0"/>
              </a:rPr>
              <a:t>© 2019 RSM US LLP. All Rights Reserved. </a:t>
            </a:r>
          </a:p>
        </p:txBody>
      </p:sp>
    </p:spTree>
    <p:extLst>
      <p:ext uri="{BB962C8B-B14F-4D97-AF65-F5344CB8AC3E}">
        <p14:creationId xmlns:p14="http://schemas.microsoft.com/office/powerpoint/2010/main" val="1802385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ain 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465667" y="365127"/>
            <a:ext cx="8049683" cy="779730"/>
          </a:xfrm>
        </p:spPr>
        <p:txBody>
          <a:bodyPr/>
          <a:lstStyle/>
          <a:p>
            <a:r>
              <a:rPr lang="en-US" smtClean="0"/>
              <a:t>Click to edit Master title style</a:t>
            </a:r>
            <a:endParaRPr lang="en-US"/>
          </a:p>
        </p:txBody>
      </p:sp>
      <p:sp>
        <p:nvSpPr>
          <p:cNvPr id="3" name="Content Placeholder 2"/>
          <p:cNvSpPr>
            <a:spLocks noGrp="1"/>
          </p:cNvSpPr>
          <p:nvPr>
            <p:ph idx="1"/>
          </p:nvPr>
        </p:nvSpPr>
        <p:spPr>
          <a:xfrm>
            <a:off x="465666" y="1355596"/>
            <a:ext cx="8049683" cy="463973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6"/>
          <p:cNvSpPr>
            <a:spLocks noGrp="1"/>
          </p:cNvSpPr>
          <p:nvPr>
            <p:ph type="sldNum" sz="quarter" idx="12"/>
          </p:nvPr>
        </p:nvSpPr>
        <p:spPr>
          <a:xfrm>
            <a:off x="457200" y="6191781"/>
            <a:ext cx="2057400" cy="279664"/>
          </a:xfrm>
          <a:prstGeom prst="rect">
            <a:avLst/>
          </a:prstGeom>
        </p:spPr>
        <p:txBody>
          <a:bodyPr/>
          <a:lstStyle>
            <a:lvl1pPr algn="l">
              <a:defRPr sz="1000">
                <a:latin typeface="Arial" panose="020B0604020202020204" pitchFamily="34" charset="0"/>
                <a:cs typeface="Arial" panose="020B0604020202020204" pitchFamily="34" charset="0"/>
              </a:defRPr>
            </a:lvl1pPr>
          </a:lstStyle>
          <a:p>
            <a:fld id="{936A99BC-3C9D-4DF8-8B8C-E1FD2BDF0AD4}" type="slidenum">
              <a:rPr lang="en-US" smtClean="0"/>
              <a:pPr/>
              <a:t>‹#›</a:t>
            </a:fld>
            <a:endParaRPr lang="en-US" dirty="0"/>
          </a:p>
        </p:txBody>
      </p:sp>
    </p:spTree>
    <p:extLst>
      <p:ext uri="{BB962C8B-B14F-4D97-AF65-F5344CB8AC3E}">
        <p14:creationId xmlns:p14="http://schemas.microsoft.com/office/powerpoint/2010/main" val="413825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65667" y="365127"/>
            <a:ext cx="8049683" cy="77973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65667" y="1371600"/>
            <a:ext cx="4049183" cy="4805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71600"/>
            <a:ext cx="3886200" cy="4805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6"/>
          <p:cNvSpPr>
            <a:spLocks noGrp="1"/>
          </p:cNvSpPr>
          <p:nvPr>
            <p:ph type="sldNum" sz="quarter" idx="12"/>
          </p:nvPr>
        </p:nvSpPr>
        <p:spPr>
          <a:xfrm>
            <a:off x="457200" y="6191781"/>
            <a:ext cx="2057400" cy="279664"/>
          </a:xfrm>
          <a:prstGeom prst="rect">
            <a:avLst/>
          </a:prstGeom>
        </p:spPr>
        <p:txBody>
          <a:bodyPr/>
          <a:lstStyle>
            <a:lvl1pPr algn="l">
              <a:defRPr sz="1000">
                <a:latin typeface="Arial" panose="020B0604020202020204" pitchFamily="34" charset="0"/>
                <a:cs typeface="Arial" panose="020B0604020202020204" pitchFamily="34" charset="0"/>
              </a:defRPr>
            </a:lvl1pPr>
          </a:lstStyle>
          <a:p>
            <a:fld id="{936A99BC-3C9D-4DF8-8B8C-E1FD2BDF0AD4}" type="slidenum">
              <a:rPr lang="en-US" smtClean="0"/>
              <a:pPr/>
              <a:t>‹#›</a:t>
            </a:fld>
            <a:endParaRPr lang="en-US" dirty="0"/>
          </a:p>
        </p:txBody>
      </p:sp>
    </p:spTree>
    <p:extLst>
      <p:ext uri="{BB962C8B-B14F-4D97-AF65-F5344CB8AC3E}">
        <p14:creationId xmlns:p14="http://schemas.microsoft.com/office/powerpoint/2010/main" val="226269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hart Layout_No text">
    <p:spTree>
      <p:nvGrpSpPr>
        <p:cNvPr id="1" name=""/>
        <p:cNvGrpSpPr/>
        <p:nvPr/>
      </p:nvGrpSpPr>
      <p:grpSpPr>
        <a:xfrm>
          <a:off x="0" y="0"/>
          <a:ext cx="0" cy="0"/>
          <a:chOff x="0" y="0"/>
          <a:chExt cx="0" cy="0"/>
        </a:xfrm>
      </p:grpSpPr>
      <p:sp>
        <p:nvSpPr>
          <p:cNvPr id="2" name="Title 1"/>
          <p:cNvSpPr>
            <a:spLocks noGrp="1"/>
          </p:cNvSpPr>
          <p:nvPr>
            <p:ph type="title"/>
          </p:nvPr>
        </p:nvSpPr>
        <p:spPr>
          <a:xfrm>
            <a:off x="465667" y="365127"/>
            <a:ext cx="8049683" cy="779730"/>
          </a:xfrm>
        </p:spPr>
        <p:txBody>
          <a:bodyPr/>
          <a:lstStyle/>
          <a:p>
            <a:r>
              <a:rPr lang="en-US" smtClean="0"/>
              <a:t>Click to edit Master title style</a:t>
            </a:r>
            <a:endParaRPr lang="en-US"/>
          </a:p>
        </p:txBody>
      </p:sp>
      <p:sp>
        <p:nvSpPr>
          <p:cNvPr id="4" name="Slide Number Placeholder 6"/>
          <p:cNvSpPr>
            <a:spLocks noGrp="1"/>
          </p:cNvSpPr>
          <p:nvPr>
            <p:ph type="sldNum" sz="quarter" idx="12"/>
          </p:nvPr>
        </p:nvSpPr>
        <p:spPr>
          <a:xfrm>
            <a:off x="457200" y="6191781"/>
            <a:ext cx="2057400" cy="279664"/>
          </a:xfrm>
          <a:prstGeom prst="rect">
            <a:avLst/>
          </a:prstGeom>
        </p:spPr>
        <p:txBody>
          <a:bodyPr/>
          <a:lstStyle>
            <a:lvl1pPr algn="l">
              <a:defRPr sz="1000">
                <a:latin typeface="Arial" panose="020B0604020202020204" pitchFamily="34" charset="0"/>
                <a:cs typeface="Arial" panose="020B0604020202020204" pitchFamily="34" charset="0"/>
              </a:defRPr>
            </a:lvl1pPr>
          </a:lstStyle>
          <a:p>
            <a:fld id="{936A99BC-3C9D-4DF8-8B8C-E1FD2BDF0AD4}" type="slidenum">
              <a:rPr lang="en-US" smtClean="0"/>
              <a:pPr/>
              <a:t>‹#›</a:t>
            </a:fld>
            <a:endParaRPr lang="en-US" dirty="0"/>
          </a:p>
        </p:txBody>
      </p:sp>
    </p:spTree>
    <p:extLst>
      <p:ext uri="{BB962C8B-B14F-4D97-AF65-F5344CB8AC3E}">
        <p14:creationId xmlns:p14="http://schemas.microsoft.com/office/powerpoint/2010/main" val="334075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lient Quot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6" y="481"/>
            <a:ext cx="9143712" cy="6857248"/>
          </a:xfrm>
          <a:prstGeom prst="rect">
            <a:avLst/>
          </a:prstGeom>
        </p:spPr>
      </p:pic>
      <p:sp>
        <p:nvSpPr>
          <p:cNvPr id="13" name="TextBox 12"/>
          <p:cNvSpPr txBox="1"/>
          <p:nvPr userDrawn="1"/>
        </p:nvSpPr>
        <p:spPr>
          <a:xfrm>
            <a:off x="381001" y="6453716"/>
            <a:ext cx="2292350" cy="21544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tx1">
                    <a:lumMod val="50000"/>
                    <a:lumOff val="50000"/>
                  </a:schemeClr>
                </a:solidFill>
                <a:latin typeface="Arial" panose="020B0604020202020204" pitchFamily="34" charset="0"/>
                <a:cs typeface="Arial" panose="020B0604020202020204" pitchFamily="34" charset="0"/>
              </a:rPr>
              <a:t>© 2019 RSM US LLP. All Rights Reserved. </a:t>
            </a:r>
          </a:p>
        </p:txBody>
      </p:sp>
      <p:sp>
        <p:nvSpPr>
          <p:cNvPr id="14" name="Slide Number Placeholder 6"/>
          <p:cNvSpPr>
            <a:spLocks noGrp="1"/>
          </p:cNvSpPr>
          <p:nvPr>
            <p:ph type="sldNum" sz="quarter" idx="12"/>
          </p:nvPr>
        </p:nvSpPr>
        <p:spPr>
          <a:xfrm>
            <a:off x="457200" y="6191781"/>
            <a:ext cx="2057400" cy="279664"/>
          </a:xfrm>
          <a:prstGeom prst="rect">
            <a:avLst/>
          </a:prstGeom>
        </p:spPr>
        <p:txBody>
          <a:bodyPr/>
          <a:lstStyle>
            <a:lvl1pPr algn="l">
              <a:defRPr sz="1000">
                <a:latin typeface="Arial" panose="020B0604020202020204" pitchFamily="34" charset="0"/>
                <a:cs typeface="Arial" panose="020B0604020202020204" pitchFamily="34" charset="0"/>
              </a:defRPr>
            </a:lvl1pPr>
          </a:lstStyle>
          <a:p>
            <a:pPr>
              <a:defRPr/>
            </a:pPr>
            <a:fld id="{ABDC1C6B-09BF-4217-9C23-75AABD498AE3}" type="slidenum">
              <a:rPr lang="en-US" smtClean="0"/>
              <a:pPr>
                <a:defRPr/>
              </a:pPr>
              <a:t>‹#›</a:t>
            </a:fld>
            <a:endParaRPr lang="en-US" dirty="0"/>
          </a:p>
        </p:txBody>
      </p:sp>
      <p:sp>
        <p:nvSpPr>
          <p:cNvPr id="15" name="Text Placeholder 2"/>
          <p:cNvSpPr>
            <a:spLocks noGrp="1"/>
          </p:cNvSpPr>
          <p:nvPr>
            <p:ph type="body" sz="quarter" idx="13"/>
          </p:nvPr>
        </p:nvSpPr>
        <p:spPr>
          <a:xfrm>
            <a:off x="884342" y="1211263"/>
            <a:ext cx="4684115" cy="2514600"/>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smtClean="0"/>
              <a:t>Edit Master text styles</a:t>
            </a: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19179" y="1557867"/>
            <a:ext cx="2018754" cy="1786466"/>
          </a:xfrm>
          <a:prstGeom prst="rect">
            <a:avLst/>
          </a:prstGeom>
        </p:spPr>
      </p:pic>
      <p:sp>
        <p:nvSpPr>
          <p:cNvPr id="17" name="Content Placeholder 7"/>
          <p:cNvSpPr>
            <a:spLocks noGrp="1"/>
          </p:cNvSpPr>
          <p:nvPr>
            <p:ph sz="quarter" idx="14"/>
          </p:nvPr>
        </p:nvSpPr>
        <p:spPr>
          <a:xfrm>
            <a:off x="884341" y="3944938"/>
            <a:ext cx="4684712" cy="601662"/>
          </a:xfr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smtClean="0"/>
              <a:t>Edit Master text styles</a:t>
            </a:r>
          </a:p>
        </p:txBody>
      </p:sp>
    </p:spTree>
    <p:extLst>
      <p:ext uri="{BB962C8B-B14F-4D97-AF65-F5344CB8AC3E}">
        <p14:creationId xmlns:p14="http://schemas.microsoft.com/office/powerpoint/2010/main" val="31979872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peakers_Single">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7"/>
            <a:ext cx="8058150" cy="779730"/>
          </a:xfrm>
        </p:spPr>
        <p:txBody>
          <a:bodyPr/>
          <a:lstStyle/>
          <a:p>
            <a:r>
              <a:rPr lang="en-US" smtClean="0"/>
              <a:t>Click to edit Master title style</a:t>
            </a:r>
            <a:endParaRPr lang="en-US"/>
          </a:p>
        </p:txBody>
      </p:sp>
      <p:sp>
        <p:nvSpPr>
          <p:cNvPr id="7" name="Picture Placeholder 11"/>
          <p:cNvSpPr>
            <a:spLocks noGrp="1"/>
          </p:cNvSpPr>
          <p:nvPr>
            <p:ph type="pic" sz="quarter" idx="14"/>
          </p:nvPr>
        </p:nvSpPr>
        <p:spPr>
          <a:xfrm>
            <a:off x="381000" y="1606021"/>
            <a:ext cx="1844671" cy="2457866"/>
          </a:xfrm>
          <a:prstGeom prst="rect">
            <a:avLst/>
          </a:prstGeom>
        </p:spPr>
        <p:txBody>
          <a:bodyPr>
            <a:normAutofit/>
          </a:bodyPr>
          <a:lstStyle>
            <a:lvl1pPr marL="0" indent="0">
              <a:buNone/>
              <a:defRPr sz="1000"/>
            </a:lvl1pPr>
          </a:lstStyle>
          <a:p>
            <a:r>
              <a:rPr lang="en-US" smtClean="0"/>
              <a:t>Click icon to add picture</a:t>
            </a:r>
            <a:endParaRPr lang="en-GB" dirty="0"/>
          </a:p>
        </p:txBody>
      </p:sp>
      <p:sp>
        <p:nvSpPr>
          <p:cNvPr id="8" name="Rectangle 7"/>
          <p:cNvSpPr/>
          <p:nvPr userDrawn="1"/>
        </p:nvSpPr>
        <p:spPr>
          <a:xfrm>
            <a:off x="2338940" y="1605722"/>
            <a:ext cx="4525411" cy="2458278"/>
          </a:xfrm>
          <a:prstGeom prst="rect">
            <a:avLst/>
          </a:prstGeom>
          <a:solidFill>
            <a:srgbClr val="D4E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Text Placeholder 24"/>
          <p:cNvSpPr>
            <a:spLocks noGrp="1"/>
          </p:cNvSpPr>
          <p:nvPr>
            <p:ph type="body" sz="quarter" idx="20" hasCustomPrompt="1"/>
          </p:nvPr>
        </p:nvSpPr>
        <p:spPr>
          <a:xfrm>
            <a:off x="2453239" y="2421464"/>
            <a:ext cx="4214261" cy="1436274"/>
          </a:xfrm>
          <a:prstGeom prst="rect">
            <a:avLst/>
          </a:prstGeom>
        </p:spPr>
        <p:txBody>
          <a:bodyPr>
            <a:noAutofit/>
          </a:bodyPr>
          <a:lstStyle>
            <a:lvl1pPr marL="0" indent="0">
              <a:buNone/>
              <a:defRPr sz="1400" b="0" baseline="0">
                <a:solidFill>
                  <a:schemeClr val="tx1"/>
                </a:solidFill>
                <a:latin typeface="Arial" panose="020B0604020202020204" pitchFamily="34" charset="0"/>
                <a:cs typeface="Arial" panose="020B0604020202020204" pitchFamily="34" charset="0"/>
              </a:defRPr>
            </a:lvl1pPr>
            <a:lvl2pPr>
              <a:defRPr sz="1600"/>
            </a:lvl2pPr>
            <a:lvl3pPr>
              <a:defRPr sz="1400"/>
            </a:lvl3pPr>
            <a:lvl4pPr>
              <a:defRPr sz="1200"/>
            </a:lvl4pPr>
            <a:lvl5pPr>
              <a:defRPr sz="1200"/>
            </a:lvl5pPr>
          </a:lstStyle>
          <a:p>
            <a:pPr lvl="0"/>
            <a:r>
              <a:rPr lang="en-US" dirty="0" smtClean="0"/>
              <a:t>Brief sentence or bio about the team member.</a:t>
            </a:r>
          </a:p>
        </p:txBody>
      </p:sp>
      <p:sp>
        <p:nvSpPr>
          <p:cNvPr id="10" name="Text Placeholder 24"/>
          <p:cNvSpPr>
            <a:spLocks noGrp="1"/>
          </p:cNvSpPr>
          <p:nvPr>
            <p:ph type="body" sz="quarter" idx="21" hasCustomPrompt="1"/>
          </p:nvPr>
        </p:nvSpPr>
        <p:spPr>
          <a:xfrm>
            <a:off x="2453240" y="1749739"/>
            <a:ext cx="4214258" cy="316129"/>
          </a:xfrm>
          <a:prstGeom prst="rect">
            <a:avLst/>
          </a:prstGeom>
        </p:spPr>
        <p:txBody>
          <a:bodyPr>
            <a:noAutofit/>
          </a:bodyPr>
          <a:lstStyle>
            <a:lvl1pPr marL="0" indent="0">
              <a:buNone/>
              <a:defRPr sz="1800" b="1" baseline="0">
                <a:solidFill>
                  <a:schemeClr val="accent2"/>
                </a:solidFill>
                <a:latin typeface="Arial" panose="020B0604020202020204" pitchFamily="34" charset="0"/>
                <a:cs typeface="Arial" panose="020B0604020202020204" pitchFamily="34" charset="0"/>
              </a:defRPr>
            </a:lvl1pPr>
            <a:lvl2pPr>
              <a:defRPr sz="1600"/>
            </a:lvl2pPr>
            <a:lvl3pPr>
              <a:defRPr sz="1400"/>
            </a:lvl3pPr>
            <a:lvl4pPr>
              <a:defRPr sz="1200"/>
            </a:lvl4pPr>
            <a:lvl5pPr>
              <a:defRPr sz="1200"/>
            </a:lvl5pPr>
          </a:lstStyle>
          <a:p>
            <a:pPr lvl="0"/>
            <a:r>
              <a:rPr lang="en-US" dirty="0" smtClean="0"/>
              <a:t>Name</a:t>
            </a:r>
          </a:p>
        </p:txBody>
      </p:sp>
      <p:sp>
        <p:nvSpPr>
          <p:cNvPr id="11" name="Text Placeholder 24"/>
          <p:cNvSpPr>
            <a:spLocks noGrp="1"/>
          </p:cNvSpPr>
          <p:nvPr>
            <p:ph type="body" sz="quarter" idx="22" hasCustomPrompt="1"/>
          </p:nvPr>
        </p:nvSpPr>
        <p:spPr>
          <a:xfrm>
            <a:off x="2453240" y="2096542"/>
            <a:ext cx="4214258" cy="324923"/>
          </a:xfrm>
          <a:prstGeom prst="rect">
            <a:avLst/>
          </a:prstGeom>
        </p:spPr>
        <p:txBody>
          <a:bodyPr>
            <a:noAutofit/>
          </a:bodyPr>
          <a:lstStyle>
            <a:lvl1pPr marL="0" indent="0">
              <a:buNone/>
              <a:defRPr sz="1800" b="0" baseline="0">
                <a:solidFill>
                  <a:schemeClr val="accent2"/>
                </a:solidFill>
                <a:latin typeface="Arial" panose="020B0604020202020204" pitchFamily="34" charset="0"/>
                <a:cs typeface="Arial" panose="020B0604020202020204" pitchFamily="34" charset="0"/>
              </a:defRPr>
            </a:lvl1pPr>
            <a:lvl2pPr>
              <a:defRPr sz="1600"/>
            </a:lvl2pPr>
            <a:lvl3pPr>
              <a:defRPr sz="1400"/>
            </a:lvl3pPr>
            <a:lvl4pPr>
              <a:defRPr sz="1200"/>
            </a:lvl4pPr>
            <a:lvl5pPr>
              <a:defRPr sz="1200"/>
            </a:lvl5pPr>
          </a:lstStyle>
          <a:p>
            <a:pPr lvl="0"/>
            <a:r>
              <a:rPr lang="en-US" dirty="0" smtClean="0"/>
              <a:t>Title</a:t>
            </a:r>
          </a:p>
        </p:txBody>
      </p:sp>
      <p:sp>
        <p:nvSpPr>
          <p:cNvPr id="12" name="Slide Number Placeholder 6"/>
          <p:cNvSpPr>
            <a:spLocks noGrp="1"/>
          </p:cNvSpPr>
          <p:nvPr>
            <p:ph type="sldNum" sz="quarter" idx="12"/>
          </p:nvPr>
        </p:nvSpPr>
        <p:spPr>
          <a:xfrm>
            <a:off x="457200" y="6191781"/>
            <a:ext cx="2057400" cy="279664"/>
          </a:xfrm>
          <a:prstGeom prst="rect">
            <a:avLst/>
          </a:prstGeom>
        </p:spPr>
        <p:txBody>
          <a:bodyPr/>
          <a:lstStyle>
            <a:lvl1pPr algn="l">
              <a:defRPr sz="1000">
                <a:latin typeface="Arial" panose="020B0604020202020204" pitchFamily="34" charset="0"/>
                <a:cs typeface="Arial" panose="020B0604020202020204" pitchFamily="34" charset="0"/>
              </a:defRPr>
            </a:lvl1pPr>
          </a:lstStyle>
          <a:p>
            <a:fld id="{936A99BC-3C9D-4DF8-8B8C-E1FD2BDF0AD4}" type="slidenum">
              <a:rPr lang="en-US" smtClean="0"/>
              <a:pPr/>
              <a:t>‹#›</a:t>
            </a:fld>
            <a:endParaRPr lang="en-US" dirty="0"/>
          </a:p>
        </p:txBody>
      </p:sp>
    </p:spTree>
    <p:extLst>
      <p:ext uri="{BB962C8B-B14F-4D97-AF65-F5344CB8AC3E}">
        <p14:creationId xmlns:p14="http://schemas.microsoft.com/office/powerpoint/2010/main" val="293119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plash screen 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6" y="481"/>
            <a:ext cx="9143712" cy="6857249"/>
          </a:xfrm>
          <a:prstGeom prst="rect">
            <a:avLst/>
          </a:prstGeom>
        </p:spPr>
      </p:pic>
      <p:sp>
        <p:nvSpPr>
          <p:cNvPr id="11" name="TextBox 10"/>
          <p:cNvSpPr txBox="1"/>
          <p:nvPr userDrawn="1"/>
        </p:nvSpPr>
        <p:spPr>
          <a:xfrm>
            <a:off x="381001" y="6453716"/>
            <a:ext cx="2292350" cy="21544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tx1">
                    <a:lumMod val="50000"/>
                    <a:lumOff val="50000"/>
                  </a:schemeClr>
                </a:solidFill>
                <a:latin typeface="Arial" panose="020B0604020202020204" pitchFamily="34" charset="0"/>
                <a:cs typeface="Arial" panose="020B0604020202020204" pitchFamily="34" charset="0"/>
              </a:rPr>
              <a:t>© 2019 RSM US LLP. All Rights Reserved. </a:t>
            </a:r>
          </a:p>
        </p:txBody>
      </p:sp>
      <p:sp>
        <p:nvSpPr>
          <p:cNvPr id="5" name="Slide Number Placeholder 6"/>
          <p:cNvSpPr>
            <a:spLocks noGrp="1"/>
          </p:cNvSpPr>
          <p:nvPr>
            <p:ph type="sldNum" sz="quarter" idx="12"/>
          </p:nvPr>
        </p:nvSpPr>
        <p:spPr>
          <a:xfrm>
            <a:off x="457200" y="6191781"/>
            <a:ext cx="2057400" cy="279664"/>
          </a:xfrm>
          <a:prstGeom prst="rect">
            <a:avLst/>
          </a:prstGeom>
        </p:spPr>
        <p:txBody>
          <a:bodyPr/>
          <a:lstStyle>
            <a:lvl1pPr algn="l">
              <a:defRPr sz="1000">
                <a:latin typeface="Arial" panose="020B0604020202020204" pitchFamily="34" charset="0"/>
                <a:cs typeface="Arial" panose="020B0604020202020204" pitchFamily="34" charset="0"/>
              </a:defRPr>
            </a:lvl1pPr>
          </a:lstStyle>
          <a:p>
            <a:fld id="{936A99BC-3C9D-4DF8-8B8C-E1FD2BDF0AD4}" type="slidenum">
              <a:rPr lang="en-US" smtClean="0"/>
              <a:pPr/>
              <a:t>‹#›</a:t>
            </a:fld>
            <a:endParaRPr lang="en-US" dirty="0"/>
          </a:p>
        </p:txBody>
      </p:sp>
    </p:spTree>
    <p:extLst>
      <p:ext uri="{BB962C8B-B14F-4D97-AF65-F5344CB8AC3E}">
        <p14:creationId xmlns:p14="http://schemas.microsoft.com/office/powerpoint/2010/main" val="170683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286" y="482"/>
            <a:ext cx="9143713" cy="6857250"/>
          </a:xfrm>
          <a:prstGeom prst="rect">
            <a:avLst/>
          </a:prstGeom>
        </p:spPr>
      </p:pic>
      <p:sp>
        <p:nvSpPr>
          <p:cNvPr id="2" name="Title Placeholder 1"/>
          <p:cNvSpPr>
            <a:spLocks noGrp="1"/>
          </p:cNvSpPr>
          <p:nvPr>
            <p:ph type="title"/>
          </p:nvPr>
        </p:nvSpPr>
        <p:spPr>
          <a:xfrm>
            <a:off x="628650" y="365127"/>
            <a:ext cx="7886700" cy="77973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3133"/>
            <a:ext cx="7886700" cy="481383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381001" y="6453716"/>
            <a:ext cx="2292350" cy="21544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tx1">
                    <a:lumMod val="50000"/>
                    <a:lumOff val="50000"/>
                  </a:schemeClr>
                </a:solidFill>
                <a:latin typeface="Arial" panose="020B0604020202020204" pitchFamily="34" charset="0"/>
                <a:cs typeface="Arial" panose="020B0604020202020204" pitchFamily="34" charset="0"/>
              </a:rPr>
              <a:t>© 2019 RSM US LLP. All Rights Reserved. </a:t>
            </a:r>
          </a:p>
        </p:txBody>
      </p:sp>
      <p:sp>
        <p:nvSpPr>
          <p:cNvPr id="9" name="Slide Number Placeholder 6"/>
          <p:cNvSpPr>
            <a:spLocks noGrp="1"/>
          </p:cNvSpPr>
          <p:nvPr>
            <p:ph type="sldNum" sz="quarter" idx="4"/>
          </p:nvPr>
        </p:nvSpPr>
        <p:spPr>
          <a:xfrm>
            <a:off x="457200" y="6191781"/>
            <a:ext cx="2057400" cy="279664"/>
          </a:xfrm>
          <a:prstGeom prst="rect">
            <a:avLst/>
          </a:prstGeom>
        </p:spPr>
        <p:txBody>
          <a:bodyPr/>
          <a:lstStyle>
            <a:lvl1pPr algn="l">
              <a:defRPr sz="1000">
                <a:latin typeface="Arial" panose="020B0604020202020204" pitchFamily="34" charset="0"/>
                <a:cs typeface="Arial" panose="020B0604020202020204" pitchFamily="34" charset="0"/>
              </a:defRPr>
            </a:lvl1pPr>
          </a:lstStyle>
          <a:p>
            <a:fld id="{936A99BC-3C9D-4DF8-8B8C-E1FD2BDF0AD4}" type="slidenum">
              <a:rPr lang="en-US" smtClean="0"/>
              <a:pPr/>
              <a:t>‹#›</a:t>
            </a:fld>
            <a:endParaRPr lang="en-US" dirty="0"/>
          </a:p>
        </p:txBody>
      </p:sp>
    </p:spTree>
    <p:extLst>
      <p:ext uri="{BB962C8B-B14F-4D97-AF65-F5344CB8AC3E}">
        <p14:creationId xmlns:p14="http://schemas.microsoft.com/office/powerpoint/2010/main" val="6550377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69" r:id="rId3"/>
    <p:sldLayoutId id="2147483680" r:id="rId4"/>
    <p:sldLayoutId id="2147483670" r:id="rId5"/>
    <p:sldLayoutId id="2147483682" r:id="rId6"/>
    <p:sldLayoutId id="2147483690" r:id="rId7"/>
    <p:sldLayoutId id="2147483684" r:id="rId8"/>
    <p:sldLayoutId id="2147483686" r:id="rId9"/>
    <p:sldLayoutId id="2147483687" r:id="rId10"/>
    <p:sldLayoutId id="2147483689" r:id="rId11"/>
    <p:sldLayoutId id="2147483688" r:id="rId12"/>
    <p:sldLayoutId id="2147483691" r:id="rId13"/>
  </p:sldLayoutIdLst>
  <p:hf hdr="0" ftr="0" dt="0"/>
  <p:txStyles>
    <p:titleStyle>
      <a:lvl1pPr algn="l" defTabSz="914400" rtl="0" eaLnBrk="1" latinLnBrk="0" hangingPunct="1">
        <a:lnSpc>
          <a:spcPct val="90000"/>
        </a:lnSpc>
        <a:spcBef>
          <a:spcPct val="0"/>
        </a:spcBef>
        <a:buNone/>
        <a:defRPr sz="28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hyperlink" Target="https://laconicwolf.com/2018/04/13/burp-extension-python-tutorial/" TargetMode="External"/><Relationship Id="rId2" Type="http://schemas.openxmlformats.org/officeDocument/2006/relationships/notesSlide" Target="../notesSlides/notesSlide85.xml"/><Relationship Id="rId1" Type="http://schemas.openxmlformats.org/officeDocument/2006/relationships/slideLayout" Target="../slideLayouts/slideLayout4.xml"/><Relationship Id="rId5" Type="http://schemas.openxmlformats.org/officeDocument/2006/relationships/hyperlink" Target="https://www.corelan.be/index.php/2010/01/26/starting-to-write-immunity-debugger-pycommands-my-cheatsheet/" TargetMode="External"/><Relationship Id="rId4" Type="http://schemas.openxmlformats.org/officeDocument/2006/relationships/hyperlink" Target="https://github.com/EmpireProject/Empire"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tom/atom/releases/tag/v1.36"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9.png"/><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ecurestate/king-phisher.git"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zeroSteiner/protocon/blob/master/protocon" TargetMode="Externa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hyperlink" Target="https://www.debuggex.com/" TargetMode="External"/><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hyperlink" Target="https://regexcrossword.com/" TargetMode="Externa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71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US" dirty="0"/>
          </a:p>
        </p:txBody>
      </p:sp>
      <p:sp>
        <p:nvSpPr>
          <p:cNvPr id="5" name="Content Placeholder 4"/>
          <p:cNvSpPr>
            <a:spLocks noGrp="1"/>
          </p:cNvSpPr>
          <p:nvPr>
            <p:ph idx="1"/>
          </p:nvPr>
        </p:nvSpPr>
        <p:spPr/>
        <p:txBody>
          <a:bodyPr>
            <a:normAutofit/>
          </a:bodyPr>
          <a:lstStyle/>
          <a:p>
            <a:pPr marL="0" indent="0">
              <a:lnSpc>
                <a:spcPct val="100000"/>
              </a:lnSpc>
              <a:buNone/>
            </a:pPr>
            <a:r>
              <a:rPr lang="en-US" b="1" dirty="0" smtClean="0"/>
              <a:t>Choosing an IDE:</a:t>
            </a:r>
          </a:p>
          <a:p>
            <a:r>
              <a:rPr lang="en-US" dirty="0" smtClean="0"/>
              <a:t>Atom</a:t>
            </a:r>
          </a:p>
          <a:p>
            <a:r>
              <a:rPr lang="en-US" dirty="0" err="1" smtClean="0"/>
              <a:t>PyCharm</a:t>
            </a:r>
            <a:endParaRPr lang="en-US" dirty="0" smtClean="0"/>
          </a:p>
          <a:p>
            <a:r>
              <a:rPr lang="en-US" dirty="0" smtClean="0"/>
              <a:t>Sublime</a:t>
            </a:r>
          </a:p>
          <a:p>
            <a:r>
              <a:rPr lang="en-US" dirty="0" smtClean="0"/>
              <a:t>IDLE</a:t>
            </a:r>
          </a:p>
          <a:p>
            <a:r>
              <a:rPr lang="en-US" dirty="0" err="1" smtClean="0"/>
              <a:t>Spyder</a:t>
            </a:r>
            <a:endParaRPr lang="en-US" dirty="0" smtClean="0"/>
          </a:p>
          <a:p>
            <a:r>
              <a:rPr lang="en-US" dirty="0" err="1" smtClean="0"/>
              <a:t>Jupyter</a:t>
            </a:r>
            <a:endParaRPr lang="en-US" dirty="0" smtClean="0"/>
          </a:p>
          <a:p>
            <a:r>
              <a:rPr lang="en-US" dirty="0" err="1" smtClean="0"/>
              <a:t>Geany</a:t>
            </a:r>
            <a:endParaRPr lang="en-US" dirty="0"/>
          </a:p>
          <a:p>
            <a:endParaRPr lang="en-US" dirty="0"/>
          </a:p>
          <a:p>
            <a:endParaRPr lang="en-US" dirty="0" smtClean="0"/>
          </a:p>
        </p:txBody>
      </p:sp>
      <p:sp>
        <p:nvSpPr>
          <p:cNvPr id="6" name="Slide Number Placeholder 5"/>
          <p:cNvSpPr>
            <a:spLocks noGrp="1"/>
          </p:cNvSpPr>
          <p:nvPr>
            <p:ph type="sldNum" sz="quarter" idx="12"/>
          </p:nvPr>
        </p:nvSpPr>
        <p:spPr/>
        <p:txBody>
          <a:bodyPr/>
          <a:lstStyle/>
          <a:p>
            <a:fld id="{936A99BC-3C9D-4DF8-8B8C-E1FD2BDF0AD4}" type="slidenum">
              <a:rPr lang="en-US" smtClean="0"/>
              <a:pPr/>
              <a:t>10</a:t>
            </a:fld>
            <a:endParaRPr lang="en-US" dirty="0"/>
          </a:p>
        </p:txBody>
      </p:sp>
      <p:pic>
        <p:nvPicPr>
          <p:cNvPr id="3" name="Picture 2"/>
          <p:cNvPicPr>
            <a:picLocks noChangeAspect="1"/>
          </p:cNvPicPr>
          <p:nvPr/>
        </p:nvPicPr>
        <p:blipFill>
          <a:blip r:embed="rId3"/>
          <a:stretch>
            <a:fillRect/>
          </a:stretch>
        </p:blipFill>
        <p:spPr>
          <a:xfrm>
            <a:off x="2865663" y="2083905"/>
            <a:ext cx="6082393" cy="3058234"/>
          </a:xfrm>
          <a:prstGeom prst="rect">
            <a:avLst/>
          </a:prstGeom>
        </p:spPr>
      </p:pic>
      <p:pic>
        <p:nvPicPr>
          <p:cNvPr id="1026" name="Picture 2" descr="Gean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2788" y="4158727"/>
            <a:ext cx="672561" cy="672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9676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Paramiko SFTP Example</a:t>
            </a:r>
          </a:p>
        </p:txBody>
      </p:sp>
      <p:sp>
        <p:nvSpPr>
          <p:cNvPr id="3" name="Text Placeholder 2"/>
          <p:cNvSpPr txBox="1">
            <a:spLocks noGrp="1"/>
          </p:cNvSpPr>
          <p:nvPr>
            <p:ph type="body" idx="4294967295"/>
          </p:nvPr>
        </p:nvSpPr>
        <p:spPr/>
        <p:txBody>
          <a:bodyPr/>
          <a:lstStyle/>
          <a:p>
            <a:pPr lvl="0"/>
            <a:r>
              <a:rPr lang="en-US" sz="1996">
                <a:latin typeface="DejaVu Sans Mono" pitchFamily="49"/>
              </a:rPr>
              <a:t>sftp = ssh_client.open_sftp()</a:t>
            </a:r>
          </a:p>
          <a:p>
            <a:pPr lvl="0"/>
            <a:r>
              <a:rPr lang="en-US" sz="1996">
                <a:latin typeface="DejaVu Sans Mono" pitchFamily="49"/>
              </a:rPr>
              <a:t>file_stat = sftp.stat(‘path/to/some/file’)</a:t>
            </a:r>
          </a:p>
          <a:p>
            <a:pPr lvl="0"/>
            <a:r>
              <a:rPr lang="en-US" sz="1996">
                <a:latin typeface="DejaVu Sans Mono" pitchFamily="49"/>
              </a:rPr>
              <a:t># use the stat module flags and file_stat.st_mode</a:t>
            </a:r>
          </a:p>
          <a:p>
            <a:pPr lvl="0"/>
            <a:r>
              <a:rPr lang="en-US" sz="1996">
                <a:latin typeface="DejaVu Sans Mono" pitchFamily="49"/>
              </a:rPr>
              <a:t>file_handle = sftp.open(‘path/to/some/file’, ‘r’)</a:t>
            </a:r>
          </a:p>
          <a:p>
            <a:pPr lvl="0"/>
            <a:r>
              <a:rPr lang="en-US" sz="1996">
                <a:latin typeface="DejaVu Sans Mono" pitchFamily="49"/>
              </a:rPr>
              <a:t># paramiko ignores the ‘r’ flag, always uses bytes</a:t>
            </a:r>
          </a:p>
          <a:p>
            <a:pPr lvl="0"/>
            <a:r>
              <a:rPr lang="en-US" sz="1996">
                <a:latin typeface="DejaVu Sans Mono" pitchFamily="49"/>
              </a:rPr>
              <a:t>data = file_handle.read()</a:t>
            </a:r>
          </a:p>
          <a:p>
            <a:pPr lvl="0"/>
            <a:r>
              <a:rPr lang="en-US" sz="1996">
                <a:latin typeface="DejaVu Sans Mono" pitchFamily="49"/>
              </a:rPr>
              <a:t>data = data.decode(‘utf-8’)</a:t>
            </a:r>
          </a:p>
          <a:p>
            <a:pPr lvl="0"/>
            <a:endParaRPr lang="en-US"/>
          </a:p>
        </p:txBody>
      </p:sp>
    </p:spTree>
    <p:extLst>
      <p:ext uri="{BB962C8B-B14F-4D97-AF65-F5344CB8AC3E}">
        <p14:creationId xmlns:p14="http://schemas.microsoft.com/office/powerpoint/2010/main" val="2832757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Time - Objective</a:t>
            </a:r>
            <a:endParaRPr lang="en-US" dirty="0"/>
          </a:p>
        </p:txBody>
      </p:sp>
      <p:sp>
        <p:nvSpPr>
          <p:cNvPr id="3" name="Content Placeholder 2"/>
          <p:cNvSpPr>
            <a:spLocks noGrp="1"/>
          </p:cNvSpPr>
          <p:nvPr>
            <p:ph idx="1"/>
          </p:nvPr>
        </p:nvSpPr>
        <p:spPr/>
        <p:txBody>
          <a:bodyPr/>
          <a:lstStyle/>
          <a:p>
            <a:r>
              <a:rPr lang="en-US" dirty="0" smtClean="0"/>
              <a:t>Write a script that will SSH into a Linux server, read a file and extract data using a regex</a:t>
            </a:r>
          </a:p>
          <a:p>
            <a:r>
              <a:rPr lang="en-US" dirty="0" smtClean="0"/>
              <a:t>Multiple file paths, and </a:t>
            </a:r>
            <a:r>
              <a:rPr lang="en-US" dirty="0" err="1" smtClean="0"/>
              <a:t>regexs</a:t>
            </a:r>
            <a:r>
              <a:rPr lang="en-US" dirty="0" smtClean="0"/>
              <a:t> are provided</a:t>
            </a:r>
          </a:p>
          <a:p>
            <a:r>
              <a:rPr lang="en-US" dirty="0" smtClean="0"/>
              <a:t>Again the script is incomplete</a:t>
            </a:r>
          </a:p>
        </p:txBody>
      </p:sp>
    </p:spTree>
    <p:extLst>
      <p:ext uri="{BB962C8B-B14F-4D97-AF65-F5344CB8AC3E}">
        <p14:creationId xmlns:p14="http://schemas.microsoft.com/office/powerpoint/2010/main" val="1131134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Time – Recap</a:t>
            </a:r>
            <a:endParaRPr lang="en-US" dirty="0"/>
          </a:p>
        </p:txBody>
      </p:sp>
      <p:sp>
        <p:nvSpPr>
          <p:cNvPr id="3" name="Content Placeholder 2"/>
          <p:cNvSpPr>
            <a:spLocks noGrp="1"/>
          </p:cNvSpPr>
          <p:nvPr>
            <p:ph idx="1"/>
          </p:nvPr>
        </p:nvSpPr>
        <p:spPr/>
        <p:txBody>
          <a:bodyPr/>
          <a:lstStyle/>
          <a:p>
            <a:r>
              <a:rPr lang="en-US" dirty="0" smtClean="0"/>
              <a:t>Anyone have any questions?</a:t>
            </a:r>
          </a:p>
          <a:p>
            <a:r>
              <a:rPr lang="en-US" dirty="0" smtClean="0"/>
              <a:t>Did anyone add any features or otherwise improve the script?</a:t>
            </a:r>
            <a:endParaRPr lang="en-US" dirty="0"/>
          </a:p>
        </p:txBody>
      </p:sp>
      <p:sp>
        <p:nvSpPr>
          <p:cNvPr id="4" name="Slide Number Placeholder 3"/>
          <p:cNvSpPr>
            <a:spLocks noGrp="1"/>
          </p:cNvSpPr>
          <p:nvPr>
            <p:ph type="sldNum" sz="quarter" idx="12"/>
          </p:nvPr>
        </p:nvSpPr>
        <p:spPr/>
        <p:txBody>
          <a:bodyPr/>
          <a:lstStyle/>
          <a:p>
            <a:fld id="{936A99BC-3C9D-4DF8-8B8C-E1FD2BDF0AD4}" type="slidenum">
              <a:rPr lang="en-US" smtClean="0"/>
              <a:pPr/>
              <a:t>102</a:t>
            </a:fld>
            <a:endParaRPr lang="en-US" dirty="0"/>
          </a:p>
        </p:txBody>
      </p:sp>
    </p:spTree>
    <p:extLst>
      <p:ext uri="{BB962C8B-B14F-4D97-AF65-F5344CB8AC3E}">
        <p14:creationId xmlns:p14="http://schemas.microsoft.com/office/powerpoint/2010/main" val="3979633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 your toolset</a:t>
            </a:r>
            <a:endParaRPr lang="en-US" dirty="0"/>
          </a:p>
        </p:txBody>
      </p:sp>
      <p:sp>
        <p:nvSpPr>
          <p:cNvPr id="5" name="Content Placeholder 4"/>
          <p:cNvSpPr>
            <a:spLocks noGrp="1"/>
          </p:cNvSpPr>
          <p:nvPr>
            <p:ph idx="1"/>
          </p:nvPr>
        </p:nvSpPr>
        <p:spPr/>
        <p:txBody>
          <a:bodyPr>
            <a:noAutofit/>
          </a:bodyPr>
          <a:lstStyle/>
          <a:p>
            <a:pPr marL="0" indent="0">
              <a:buNone/>
            </a:pPr>
            <a:r>
              <a:rPr lang="en-US" b="1" dirty="0" smtClean="0">
                <a:solidFill>
                  <a:srgbClr val="000000"/>
                </a:solidFill>
                <a:highlight>
                  <a:srgbClr val="FFFFFF"/>
                </a:highlight>
                <a:latin typeface="+mj-lt"/>
              </a:rPr>
              <a:t>Burp Extensions</a:t>
            </a:r>
          </a:p>
          <a:p>
            <a:r>
              <a:rPr lang="en-US" sz="1600" dirty="0" smtClean="0">
                <a:solidFill>
                  <a:srgbClr val="000000"/>
                </a:solidFill>
                <a:highlight>
                  <a:srgbClr val="FFFFFF"/>
                </a:highlight>
                <a:latin typeface="+mj-lt"/>
              </a:rPr>
              <a:t>Requires the </a:t>
            </a:r>
            <a:r>
              <a:rPr lang="en-US" sz="1600" dirty="0" err="1" smtClean="0">
                <a:solidFill>
                  <a:srgbClr val="000000"/>
                </a:solidFill>
                <a:highlight>
                  <a:srgbClr val="FFFFFF"/>
                </a:highlight>
                <a:latin typeface="+mj-lt"/>
              </a:rPr>
              <a:t>Jython</a:t>
            </a:r>
            <a:r>
              <a:rPr lang="en-US" sz="1600" dirty="0" smtClean="0">
                <a:solidFill>
                  <a:srgbClr val="000000"/>
                </a:solidFill>
                <a:highlight>
                  <a:srgbClr val="FFFFFF"/>
                </a:highlight>
                <a:latin typeface="+mj-lt"/>
              </a:rPr>
              <a:t> .JAR file to run Python</a:t>
            </a:r>
          </a:p>
          <a:p>
            <a:pPr marL="0" indent="0">
              <a:buNone/>
            </a:pPr>
            <a:r>
              <a:rPr lang="en-US" sz="1600" dirty="0" smtClean="0">
                <a:solidFill>
                  <a:srgbClr val="000000"/>
                </a:solidFill>
                <a:highlight>
                  <a:srgbClr val="FFFFFF"/>
                </a:highlight>
              </a:rPr>
              <a:t>	</a:t>
            </a:r>
            <a:r>
              <a:rPr lang="en-US" sz="1600" b="1" dirty="0" smtClean="0">
                <a:solidFill>
                  <a:srgbClr val="0000FF"/>
                </a:solidFill>
                <a:highlight>
                  <a:srgbClr val="FFFFFF"/>
                </a:highlight>
              </a:rPr>
              <a:t>from</a:t>
            </a:r>
            <a:r>
              <a:rPr lang="en-US" sz="1600" dirty="0" smtClean="0">
                <a:solidFill>
                  <a:srgbClr val="000000"/>
                </a:solidFill>
                <a:highlight>
                  <a:srgbClr val="FFFFFF"/>
                </a:highlight>
              </a:rPr>
              <a:t> </a:t>
            </a:r>
            <a:r>
              <a:rPr lang="en-US" sz="1600" dirty="0">
                <a:solidFill>
                  <a:srgbClr val="000000"/>
                </a:solidFill>
                <a:highlight>
                  <a:srgbClr val="FFFFFF"/>
                </a:highlight>
              </a:rPr>
              <a:t>burp </a:t>
            </a:r>
            <a:r>
              <a:rPr lang="en-US" sz="1600" b="1" dirty="0">
                <a:solidFill>
                  <a:srgbClr val="0000FF"/>
                </a:solidFill>
                <a:highlight>
                  <a:srgbClr val="FFFFFF"/>
                </a:highlight>
              </a:rPr>
              <a:t>import</a:t>
            </a:r>
            <a:r>
              <a:rPr lang="en-US" sz="1600" dirty="0">
                <a:solidFill>
                  <a:srgbClr val="000000"/>
                </a:solidFill>
                <a:highlight>
                  <a:srgbClr val="FFFFFF"/>
                </a:highlight>
              </a:rPr>
              <a:t> </a:t>
            </a:r>
            <a:r>
              <a:rPr lang="en-US" sz="1600" dirty="0" err="1">
                <a:solidFill>
                  <a:srgbClr val="000000"/>
                </a:solidFill>
                <a:highlight>
                  <a:srgbClr val="FFFFFF"/>
                </a:highlight>
              </a:rPr>
              <a:t>IBurpExtender</a:t>
            </a:r>
            <a:endParaRPr lang="en-US" sz="1600" b="1" dirty="0" smtClean="0">
              <a:solidFill>
                <a:srgbClr val="000000"/>
              </a:solidFill>
              <a:highlight>
                <a:srgbClr val="FFFFFF"/>
              </a:highlight>
              <a:latin typeface="+mj-lt"/>
            </a:endParaRPr>
          </a:p>
          <a:p>
            <a:pPr marL="0" indent="0">
              <a:buNone/>
            </a:pPr>
            <a:r>
              <a:rPr lang="en-US" sz="1600" b="1" dirty="0" smtClean="0">
                <a:latin typeface="+mj-lt"/>
                <a:hlinkClick r:id="rId3"/>
              </a:rPr>
              <a:t>https</a:t>
            </a:r>
            <a:r>
              <a:rPr lang="en-US" sz="1600" b="1" dirty="0">
                <a:latin typeface="+mj-lt"/>
                <a:hlinkClick r:id="rId3"/>
              </a:rPr>
              <a:t>://</a:t>
            </a:r>
            <a:r>
              <a:rPr lang="en-US" sz="1600" b="1" dirty="0" smtClean="0">
                <a:latin typeface="+mj-lt"/>
                <a:hlinkClick r:id="rId3"/>
              </a:rPr>
              <a:t>laconicwolf.com/2018/04/13/burp-extension-python-tutorial/</a:t>
            </a:r>
            <a:endParaRPr lang="en-US" sz="1600" b="1" dirty="0" smtClean="0">
              <a:latin typeface="+mj-lt"/>
            </a:endParaRPr>
          </a:p>
          <a:p>
            <a:pPr marL="0" indent="0">
              <a:buNone/>
            </a:pPr>
            <a:r>
              <a:rPr lang="en-US" b="1" dirty="0" err="1" smtClean="0">
                <a:solidFill>
                  <a:srgbClr val="000000"/>
                </a:solidFill>
                <a:highlight>
                  <a:srgbClr val="FFFFFF"/>
                </a:highlight>
              </a:rPr>
              <a:t>Powershell</a:t>
            </a:r>
            <a:r>
              <a:rPr lang="en-US" b="1" dirty="0" smtClean="0">
                <a:solidFill>
                  <a:srgbClr val="000000"/>
                </a:solidFill>
                <a:highlight>
                  <a:srgbClr val="FFFFFF"/>
                </a:highlight>
              </a:rPr>
              <a:t> Empire</a:t>
            </a:r>
          </a:p>
          <a:p>
            <a:r>
              <a:rPr lang="en-US" sz="1600" dirty="0" err="1" smtClean="0">
                <a:solidFill>
                  <a:srgbClr val="000000"/>
                </a:solidFill>
                <a:highlight>
                  <a:srgbClr val="FFFFFF"/>
                </a:highlight>
              </a:rPr>
              <a:t>Powershell</a:t>
            </a:r>
            <a:r>
              <a:rPr lang="en-US" sz="1600" dirty="0" smtClean="0">
                <a:solidFill>
                  <a:srgbClr val="000000"/>
                </a:solidFill>
                <a:highlight>
                  <a:srgbClr val="FFFFFF"/>
                </a:highlight>
              </a:rPr>
              <a:t> is in the name, but modules are written in Python</a:t>
            </a:r>
          </a:p>
          <a:p>
            <a:r>
              <a:rPr lang="en-US" sz="1600" dirty="0">
                <a:solidFill>
                  <a:srgbClr val="000000"/>
                </a:solidFill>
                <a:highlight>
                  <a:srgbClr val="FFFFFF"/>
                </a:highlight>
                <a:hlinkClick r:id="rId4"/>
              </a:rPr>
              <a:t>https://</a:t>
            </a:r>
            <a:r>
              <a:rPr lang="en-US" sz="1600" dirty="0" smtClean="0">
                <a:solidFill>
                  <a:srgbClr val="000000"/>
                </a:solidFill>
                <a:highlight>
                  <a:srgbClr val="FFFFFF"/>
                </a:highlight>
                <a:hlinkClick r:id="rId4"/>
              </a:rPr>
              <a:t>github.com/EmpireProject/Empire</a:t>
            </a:r>
            <a:endParaRPr lang="en-US" sz="1600" dirty="0" smtClean="0">
              <a:solidFill>
                <a:srgbClr val="000000"/>
              </a:solidFill>
              <a:highlight>
                <a:srgbClr val="FFFFFF"/>
              </a:highlight>
            </a:endParaRPr>
          </a:p>
          <a:p>
            <a:pPr marL="0" indent="0">
              <a:buNone/>
            </a:pPr>
            <a:r>
              <a:rPr lang="en-US" b="1" dirty="0" smtClean="0">
                <a:solidFill>
                  <a:srgbClr val="000000"/>
                </a:solidFill>
                <a:highlight>
                  <a:srgbClr val="FFFFFF"/>
                </a:highlight>
              </a:rPr>
              <a:t>Immunity Debugger</a:t>
            </a:r>
          </a:p>
          <a:p>
            <a:r>
              <a:rPr lang="en-US" sz="1600" dirty="0" smtClean="0">
                <a:solidFill>
                  <a:srgbClr val="000000"/>
                </a:solidFill>
                <a:highlight>
                  <a:srgbClr val="FFFFFF"/>
                </a:highlight>
              </a:rPr>
              <a:t>Python API </a:t>
            </a:r>
          </a:p>
          <a:p>
            <a:r>
              <a:rPr lang="en-US" sz="1600" dirty="0" smtClean="0">
                <a:solidFill>
                  <a:srgbClr val="000000"/>
                </a:solidFill>
                <a:highlight>
                  <a:srgbClr val="FFFFFF"/>
                </a:highlight>
                <a:hlinkClick r:id="rId5"/>
              </a:rPr>
              <a:t>https</a:t>
            </a:r>
            <a:r>
              <a:rPr lang="en-US" sz="1600" dirty="0">
                <a:solidFill>
                  <a:srgbClr val="000000"/>
                </a:solidFill>
                <a:highlight>
                  <a:srgbClr val="FFFFFF"/>
                </a:highlight>
                <a:hlinkClick r:id="rId5"/>
              </a:rPr>
              <a:t>://www.corelan.be/index.php/2010/01/26/starting-to-write-immunity-debugger-pycommands-my-cheatsheet</a:t>
            </a:r>
            <a:r>
              <a:rPr lang="en-US" sz="1600" dirty="0" smtClean="0">
                <a:solidFill>
                  <a:srgbClr val="000000"/>
                </a:solidFill>
                <a:highlight>
                  <a:srgbClr val="FFFFFF"/>
                </a:highlight>
                <a:hlinkClick r:id="rId5"/>
              </a:rPr>
              <a:t>/</a:t>
            </a:r>
            <a:r>
              <a:rPr lang="en-US" sz="1600" dirty="0" smtClean="0">
                <a:solidFill>
                  <a:srgbClr val="000000"/>
                </a:solidFill>
                <a:highlight>
                  <a:srgbClr val="FFFFFF"/>
                </a:highlight>
              </a:rPr>
              <a:t> </a:t>
            </a:r>
            <a:endParaRPr lang="en-US" sz="1600" dirty="0">
              <a:solidFill>
                <a:srgbClr val="000000"/>
              </a:solidFill>
              <a:highlight>
                <a:srgbClr val="FFFFFF"/>
              </a:highlight>
            </a:endParaRPr>
          </a:p>
          <a:p>
            <a:pPr marL="0" indent="0">
              <a:buNone/>
            </a:pPr>
            <a:endParaRPr lang="en-US" sz="1600" dirty="0">
              <a:solidFill>
                <a:srgbClr val="000000"/>
              </a:solidFill>
              <a:highlight>
                <a:srgbClr val="FFFFFF"/>
              </a:highlight>
            </a:endParaRPr>
          </a:p>
          <a:p>
            <a:pPr marL="0" indent="0">
              <a:buNone/>
            </a:pPr>
            <a:endParaRPr lang="en-US" sz="1600" b="1" dirty="0">
              <a:latin typeface="+mj-lt"/>
            </a:endParaRPr>
          </a:p>
        </p:txBody>
      </p:sp>
      <p:sp>
        <p:nvSpPr>
          <p:cNvPr id="6" name="Slide Number Placeholder 5"/>
          <p:cNvSpPr>
            <a:spLocks noGrp="1"/>
          </p:cNvSpPr>
          <p:nvPr>
            <p:ph type="sldNum" sz="quarter" idx="12"/>
          </p:nvPr>
        </p:nvSpPr>
        <p:spPr/>
        <p:txBody>
          <a:bodyPr/>
          <a:lstStyle/>
          <a:p>
            <a:fld id="{936A99BC-3C9D-4DF8-8B8C-E1FD2BDF0AD4}" type="slidenum">
              <a:rPr lang="en-US" smtClean="0"/>
              <a:pPr/>
              <a:t>103</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0708653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36A99BC-3C9D-4DF8-8B8C-E1FD2BDF0AD4}" type="slidenum">
              <a:rPr lang="en-US" smtClean="0"/>
              <a:pPr/>
              <a:t>104</a:t>
            </a:fld>
            <a:endParaRPr lang="en-US" dirty="0"/>
          </a:p>
        </p:txBody>
      </p:sp>
      <p:sp>
        <p:nvSpPr>
          <p:cNvPr id="7" name="Text Placeholder 6"/>
          <p:cNvSpPr>
            <a:spLocks noGrp="1"/>
          </p:cNvSpPr>
          <p:nvPr>
            <p:ph type="body" sz="quarter" idx="13"/>
          </p:nvPr>
        </p:nvSpPr>
        <p:spPr/>
        <p:txBody>
          <a:bodyPr>
            <a:noAutofit/>
          </a:bodyPr>
          <a:lstStyle/>
          <a:p>
            <a:r>
              <a:rPr lang="en-US" sz="8000" dirty="0" smtClean="0"/>
              <a:t>Python is great!</a:t>
            </a:r>
            <a:endParaRPr lang="en-US" sz="8000" dirty="0"/>
          </a:p>
        </p:txBody>
      </p:sp>
      <p:sp>
        <p:nvSpPr>
          <p:cNvPr id="8" name="Content Placeholder 7"/>
          <p:cNvSpPr>
            <a:spLocks noGrp="1"/>
          </p:cNvSpPr>
          <p:nvPr>
            <p:ph sz="quarter" idx="14"/>
          </p:nvPr>
        </p:nvSpPr>
        <p:spPr/>
        <p:txBody>
          <a:bodyPr/>
          <a:lstStyle/>
          <a:p>
            <a:r>
              <a:rPr lang="en-US" dirty="0" smtClean="0"/>
              <a:t>- </a:t>
            </a:r>
            <a:r>
              <a:rPr lang="en-US" dirty="0"/>
              <a:t>Mahatma Gandhi</a:t>
            </a:r>
          </a:p>
          <a:p>
            <a:endParaRPr lang="en-US" dirty="0"/>
          </a:p>
        </p:txBody>
      </p:sp>
    </p:spTree>
    <p:extLst>
      <p:ext uri="{BB962C8B-B14F-4D97-AF65-F5344CB8AC3E}">
        <p14:creationId xmlns:p14="http://schemas.microsoft.com/office/powerpoint/2010/main" val="17694145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36A99BC-3C9D-4DF8-8B8C-E1FD2BDF0AD4}" type="slidenum">
              <a:rPr lang="en-US" smtClean="0"/>
              <a:pPr/>
              <a:t>105</a:t>
            </a:fld>
            <a:endParaRPr lang="en-US" dirty="0"/>
          </a:p>
        </p:txBody>
      </p:sp>
    </p:spTree>
    <p:extLst>
      <p:ext uri="{BB962C8B-B14F-4D97-AF65-F5344CB8AC3E}">
        <p14:creationId xmlns:p14="http://schemas.microsoft.com/office/powerpoint/2010/main" val="31037967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36A99BC-3C9D-4DF8-8B8C-E1FD2BDF0AD4}" type="slidenum">
              <a:rPr lang="en-US" smtClean="0"/>
              <a:pPr/>
              <a:t>106</a:t>
            </a:fld>
            <a:endParaRPr lang="en-US" dirty="0"/>
          </a:p>
        </p:txBody>
      </p:sp>
    </p:spTree>
    <p:extLst>
      <p:ext uri="{BB962C8B-B14F-4D97-AF65-F5344CB8AC3E}">
        <p14:creationId xmlns:p14="http://schemas.microsoft.com/office/powerpoint/2010/main" val="4655289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36A99BC-3C9D-4DF8-8B8C-E1FD2BDF0AD4}" type="slidenum">
              <a:rPr lang="en-US" smtClean="0"/>
              <a:pPr/>
              <a:t>107</a:t>
            </a:fld>
            <a:endParaRPr lang="en-US" dirty="0"/>
          </a:p>
        </p:txBody>
      </p:sp>
    </p:spTree>
    <p:extLst>
      <p:ext uri="{BB962C8B-B14F-4D97-AF65-F5344CB8AC3E}">
        <p14:creationId xmlns:p14="http://schemas.microsoft.com/office/powerpoint/2010/main" val="314747070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0065" y="1189197"/>
            <a:ext cx="6040868" cy="1661993"/>
          </a:xfrm>
          <a:prstGeom prst="rect">
            <a:avLst/>
          </a:prstGeom>
          <a:noFill/>
        </p:spPr>
        <p:txBody>
          <a:bodyPr wrap="square" rtlCol="0">
            <a:spAutoFit/>
          </a:bodyPr>
          <a:lstStyle/>
          <a:p>
            <a:pPr>
              <a:spcBef>
                <a:spcPct val="75000"/>
              </a:spcBef>
              <a:defRPr/>
            </a:pPr>
            <a:r>
              <a:rPr lang="en-US" sz="1400" b="1" dirty="0">
                <a:solidFill>
                  <a:schemeClr val="bg1"/>
                </a:solidFill>
                <a:latin typeface="Arial" panose="020B0604020202020204" pitchFamily="34" charset="0"/>
                <a:cs typeface="Arial" panose="020B0604020202020204" pitchFamily="34" charset="0"/>
              </a:rPr>
              <a:t>RSM US LLP</a:t>
            </a:r>
          </a:p>
          <a:p>
            <a:pPr>
              <a:spcBef>
                <a:spcPct val="75000"/>
              </a:spcBef>
              <a:defRPr/>
            </a:pPr>
            <a:r>
              <a:rPr lang="en-US" sz="1400" dirty="0">
                <a:solidFill>
                  <a:schemeClr val="bg1"/>
                </a:solidFill>
                <a:latin typeface="Arial" panose="020B0604020202020204" pitchFamily="34" charset="0"/>
                <a:cs typeface="Arial" panose="020B0604020202020204" pitchFamily="34" charset="0"/>
              </a:rPr>
              <a:t>Address</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City</a:t>
            </a:r>
            <a:br>
              <a:rPr lang="en-US" sz="1400" dirty="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Phone</a:t>
            </a:r>
          </a:p>
          <a:p>
            <a:pPr>
              <a:spcBef>
                <a:spcPts val="900"/>
              </a:spcBef>
            </a:pPr>
            <a:r>
              <a:rPr lang="en-US" sz="1400" dirty="0" smtClean="0">
                <a:solidFill>
                  <a:schemeClr val="bg1"/>
                </a:solidFill>
                <a:latin typeface="Arial" panose="020B0604020202020204" pitchFamily="34" charset="0"/>
                <a:cs typeface="Arial" panose="020B0604020202020204" pitchFamily="34" charset="0"/>
              </a:rPr>
              <a:t>+1 800 274 3978</a:t>
            </a:r>
          </a:p>
          <a:p>
            <a:r>
              <a:rPr lang="en-US" sz="1400" dirty="0" smtClean="0">
                <a:solidFill>
                  <a:schemeClr val="bg1"/>
                </a:solidFill>
                <a:latin typeface="Arial" panose="020B0604020202020204" pitchFamily="34" charset="0"/>
                <a:cs typeface="Arial" panose="020B0604020202020204" pitchFamily="34" charset="0"/>
              </a:rPr>
              <a:t>rsmus.com</a:t>
            </a: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42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5" name="Content Placeholder 4"/>
          <p:cNvSpPr>
            <a:spLocks noGrp="1"/>
          </p:cNvSpPr>
          <p:nvPr>
            <p:ph idx="1"/>
          </p:nvPr>
        </p:nvSpPr>
        <p:spPr/>
        <p:txBody>
          <a:bodyPr>
            <a:normAutofit/>
          </a:bodyPr>
          <a:lstStyle/>
          <a:p>
            <a:r>
              <a:rPr lang="en-US" dirty="0" smtClean="0"/>
              <a:t>Free or Paid?</a:t>
            </a:r>
          </a:p>
          <a:p>
            <a:pPr lvl="1"/>
            <a:r>
              <a:rPr lang="en-US" dirty="0" smtClean="0"/>
              <a:t>If you are a student with a .</a:t>
            </a:r>
            <a:r>
              <a:rPr lang="en-US" dirty="0" err="1" smtClean="0"/>
              <a:t>edu</a:t>
            </a:r>
            <a:r>
              <a:rPr lang="en-US" dirty="0" smtClean="0"/>
              <a:t> email, you can get a free </a:t>
            </a:r>
            <a:r>
              <a:rPr lang="en-US" dirty="0" err="1" smtClean="0"/>
              <a:t>PyCharm</a:t>
            </a:r>
            <a:r>
              <a:rPr lang="en-US" dirty="0" smtClean="0"/>
              <a:t> license (jetbrains.com/student)</a:t>
            </a:r>
          </a:p>
          <a:p>
            <a:r>
              <a:rPr lang="en-US" dirty="0" smtClean="0"/>
              <a:t>How much RAM can you sacrifice?</a:t>
            </a:r>
          </a:p>
          <a:p>
            <a:pPr lvl="1"/>
            <a:r>
              <a:rPr lang="en-US" dirty="0" smtClean="0"/>
              <a:t>Some of these Electron apps can eat up a lot of resources</a:t>
            </a:r>
          </a:p>
          <a:p>
            <a:r>
              <a:rPr lang="en-US" dirty="0" smtClean="0"/>
              <a:t>What are you trying to accomplish?</a:t>
            </a:r>
          </a:p>
          <a:p>
            <a:pPr lvl="1"/>
            <a:r>
              <a:rPr lang="en-US" dirty="0" smtClean="0"/>
              <a:t>Quick, one-off script vs. maintaining an open source project</a:t>
            </a:r>
            <a:endParaRPr lang="en-US" dirty="0"/>
          </a:p>
          <a:p>
            <a:endParaRPr lang="en-US" dirty="0" smtClean="0"/>
          </a:p>
        </p:txBody>
      </p:sp>
      <p:sp>
        <p:nvSpPr>
          <p:cNvPr id="6" name="Slide Number Placeholder 5"/>
          <p:cNvSpPr>
            <a:spLocks noGrp="1"/>
          </p:cNvSpPr>
          <p:nvPr>
            <p:ph type="sldNum" sz="quarter" idx="12"/>
          </p:nvPr>
        </p:nvSpPr>
        <p:spPr/>
        <p:txBody>
          <a:bodyPr/>
          <a:lstStyle/>
          <a:p>
            <a:fld id="{936A99BC-3C9D-4DF8-8B8C-E1FD2BDF0AD4}" type="slidenum">
              <a:rPr lang="en-US" smtClean="0"/>
              <a:pPr/>
              <a:t>11</a:t>
            </a:fld>
            <a:endParaRPr lang="en-US" dirty="0"/>
          </a:p>
        </p:txBody>
      </p:sp>
    </p:spTree>
    <p:extLst>
      <p:ext uri="{BB962C8B-B14F-4D97-AF65-F5344CB8AC3E}">
        <p14:creationId xmlns:p14="http://schemas.microsoft.com/office/powerpoint/2010/main" val="2076881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Atom</a:t>
            </a:r>
            <a:endParaRPr lang="en-US" dirty="0"/>
          </a:p>
        </p:txBody>
      </p:sp>
      <p:sp>
        <p:nvSpPr>
          <p:cNvPr id="5" name="Content Placeholder 4"/>
          <p:cNvSpPr>
            <a:spLocks noGrp="1"/>
          </p:cNvSpPr>
          <p:nvPr>
            <p:ph idx="1"/>
          </p:nvPr>
        </p:nvSpPr>
        <p:spPr/>
        <p:txBody>
          <a:bodyPr>
            <a:normAutofit/>
          </a:bodyPr>
          <a:lstStyle/>
          <a:p>
            <a:r>
              <a:rPr lang="en-US" dirty="0" smtClean="0"/>
              <a:t>Good enough for this course</a:t>
            </a:r>
          </a:p>
          <a:p>
            <a:r>
              <a:rPr lang="en-US" dirty="0" smtClean="0"/>
              <a:t>Extensible with plugins / themes</a:t>
            </a:r>
          </a:p>
          <a:p>
            <a:r>
              <a:rPr lang="en-US" dirty="0" smtClean="0"/>
              <a:t>Downloadable from the “Releases” page on </a:t>
            </a:r>
            <a:r>
              <a:rPr lang="en-US" dirty="0" err="1" smtClean="0"/>
              <a:t>Github</a:t>
            </a:r>
            <a:endParaRPr lang="en-US" dirty="0" smtClean="0"/>
          </a:p>
          <a:p>
            <a:pPr lvl="1"/>
            <a:r>
              <a:rPr lang="en-US" dirty="0" smtClean="0">
                <a:hlinkClick r:id="rId3"/>
              </a:rPr>
              <a:t>https</a:t>
            </a:r>
            <a:r>
              <a:rPr lang="en-US" dirty="0">
                <a:hlinkClick r:id="rId3"/>
              </a:rPr>
              <a:t>://</a:t>
            </a:r>
            <a:r>
              <a:rPr lang="en-US" dirty="0" smtClean="0">
                <a:hlinkClick r:id="rId3"/>
              </a:rPr>
              <a:t>github.com/atom/atom/releases/tag/v1.36</a:t>
            </a:r>
            <a:endParaRPr lang="en-US" dirty="0" smtClean="0"/>
          </a:p>
          <a:p>
            <a:r>
              <a:rPr lang="en-US" dirty="0" smtClean="0"/>
              <a:t>Be careful with Electron apps </a:t>
            </a:r>
            <a:r>
              <a:rPr lang="en-US" dirty="0" smtClean="0">
                <a:sym typeface="Wingdings" panose="05000000000000000000" pitchFamily="2" charset="2"/>
              </a:rPr>
              <a:t></a:t>
            </a:r>
            <a:endParaRPr lang="en-US" dirty="0" smtClean="0"/>
          </a:p>
        </p:txBody>
      </p:sp>
      <p:sp>
        <p:nvSpPr>
          <p:cNvPr id="6" name="Slide Number Placeholder 5"/>
          <p:cNvSpPr>
            <a:spLocks noGrp="1"/>
          </p:cNvSpPr>
          <p:nvPr>
            <p:ph type="sldNum" sz="quarter" idx="12"/>
          </p:nvPr>
        </p:nvSpPr>
        <p:spPr/>
        <p:txBody>
          <a:bodyPr/>
          <a:lstStyle/>
          <a:p>
            <a:fld id="{936A99BC-3C9D-4DF8-8B8C-E1FD2BDF0AD4}" type="slidenum">
              <a:rPr lang="en-US" smtClean="0"/>
              <a:pPr/>
              <a:t>12</a:t>
            </a:fld>
            <a:endParaRPr lang="en-US" dirty="0"/>
          </a:p>
        </p:txBody>
      </p:sp>
    </p:spTree>
    <p:extLst>
      <p:ext uri="{BB962C8B-B14F-4D97-AF65-F5344CB8AC3E}">
        <p14:creationId xmlns:p14="http://schemas.microsoft.com/office/powerpoint/2010/main" val="735982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Atom</a:t>
            </a:r>
            <a:endParaRPr lang="en-US" dirty="0"/>
          </a:p>
        </p:txBody>
      </p:sp>
      <p:sp>
        <p:nvSpPr>
          <p:cNvPr id="6" name="Slide Number Placeholder 5"/>
          <p:cNvSpPr>
            <a:spLocks noGrp="1"/>
          </p:cNvSpPr>
          <p:nvPr>
            <p:ph type="sldNum" sz="quarter" idx="12"/>
          </p:nvPr>
        </p:nvSpPr>
        <p:spPr/>
        <p:txBody>
          <a:bodyPr/>
          <a:lstStyle/>
          <a:p>
            <a:fld id="{936A99BC-3C9D-4DF8-8B8C-E1FD2BDF0AD4}" type="slidenum">
              <a:rPr lang="en-US" smtClean="0"/>
              <a:pPr/>
              <a:t>13</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150" y="-9969"/>
            <a:ext cx="9446150" cy="7095939"/>
          </a:xfrm>
          <a:prstGeom prst="rect">
            <a:avLst/>
          </a:prstGeom>
        </p:spPr>
      </p:pic>
    </p:spTree>
    <p:extLst>
      <p:ext uri="{BB962C8B-B14F-4D97-AF65-F5344CB8AC3E}">
        <p14:creationId xmlns:p14="http://schemas.microsoft.com/office/powerpoint/2010/main" val="3963261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themes</a:t>
            </a:r>
            <a:endParaRPr lang="en-US" dirty="0"/>
          </a:p>
        </p:txBody>
      </p:sp>
      <p:sp>
        <p:nvSpPr>
          <p:cNvPr id="5" name="Content Placeholder 4"/>
          <p:cNvSpPr>
            <a:spLocks noGrp="1"/>
          </p:cNvSpPr>
          <p:nvPr>
            <p:ph idx="1"/>
          </p:nvPr>
        </p:nvSpPr>
        <p:spPr/>
        <p:txBody>
          <a:bodyPr>
            <a:normAutofit/>
          </a:bodyPr>
          <a:lstStyle/>
          <a:p>
            <a:r>
              <a:rPr lang="en-US" dirty="0" smtClean="0"/>
              <a:t>Edit -&gt; preferences</a:t>
            </a:r>
          </a:p>
          <a:p>
            <a:pPr lvl="1"/>
            <a:r>
              <a:rPr lang="en-US" dirty="0" smtClean="0"/>
              <a:t>Themes – syntax themes</a:t>
            </a:r>
          </a:p>
          <a:p>
            <a:pPr lvl="2"/>
            <a:r>
              <a:rPr lang="en-US" dirty="0" smtClean="0"/>
              <a:t>Up to preference, I prefer Material for projection because of the high contrast</a:t>
            </a:r>
          </a:p>
        </p:txBody>
      </p:sp>
      <p:sp>
        <p:nvSpPr>
          <p:cNvPr id="6" name="Slide Number Placeholder 5"/>
          <p:cNvSpPr>
            <a:spLocks noGrp="1"/>
          </p:cNvSpPr>
          <p:nvPr>
            <p:ph type="sldNum" sz="quarter" idx="12"/>
          </p:nvPr>
        </p:nvSpPr>
        <p:spPr/>
        <p:txBody>
          <a:bodyPr/>
          <a:lstStyle/>
          <a:p>
            <a:fld id="{936A99BC-3C9D-4DF8-8B8C-E1FD2BDF0AD4}" type="slidenum">
              <a:rPr lang="en-US" smtClean="0"/>
              <a:pPr/>
              <a:t>14</a:t>
            </a:fld>
            <a:endParaRPr lang="en-US" dirty="0"/>
          </a:p>
        </p:txBody>
      </p:sp>
      <p:pic>
        <p:nvPicPr>
          <p:cNvPr id="3" name="Picture 2"/>
          <p:cNvPicPr>
            <a:picLocks noChangeAspect="1"/>
          </p:cNvPicPr>
          <p:nvPr/>
        </p:nvPicPr>
        <p:blipFill>
          <a:blip r:embed="rId3"/>
          <a:stretch>
            <a:fillRect/>
          </a:stretch>
        </p:blipFill>
        <p:spPr>
          <a:xfrm>
            <a:off x="954157" y="2952332"/>
            <a:ext cx="7641203" cy="3042996"/>
          </a:xfrm>
          <a:prstGeom prst="rect">
            <a:avLst/>
          </a:prstGeom>
        </p:spPr>
      </p:pic>
    </p:spTree>
    <p:extLst>
      <p:ext uri="{BB962C8B-B14F-4D97-AF65-F5344CB8AC3E}">
        <p14:creationId xmlns:p14="http://schemas.microsoft.com/office/powerpoint/2010/main" val="3954233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packages</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Packages</a:t>
            </a:r>
          </a:p>
          <a:p>
            <a:pPr lvl="1"/>
            <a:r>
              <a:rPr lang="en-US" dirty="0" smtClean="0"/>
              <a:t>Python-autocomplete, autopep8, script, atom-ide-</a:t>
            </a:r>
            <a:r>
              <a:rPr lang="en-US" smtClean="0"/>
              <a:t>ui</a:t>
            </a:r>
            <a:endParaRPr lang="en-US" dirty="0" smtClean="0"/>
          </a:p>
        </p:txBody>
      </p:sp>
      <p:sp>
        <p:nvSpPr>
          <p:cNvPr id="6" name="Slide Number Placeholder 5"/>
          <p:cNvSpPr>
            <a:spLocks noGrp="1"/>
          </p:cNvSpPr>
          <p:nvPr>
            <p:ph type="sldNum" sz="quarter" idx="12"/>
          </p:nvPr>
        </p:nvSpPr>
        <p:spPr/>
        <p:txBody>
          <a:bodyPr/>
          <a:lstStyle/>
          <a:p>
            <a:fld id="{936A99BC-3C9D-4DF8-8B8C-E1FD2BDF0AD4}" type="slidenum">
              <a:rPr lang="en-US" smtClean="0"/>
              <a:pPr/>
              <a:t>15</a:t>
            </a:fld>
            <a:endParaRPr lang="en-US" dirty="0"/>
          </a:p>
        </p:txBody>
      </p:sp>
      <p:pic>
        <p:nvPicPr>
          <p:cNvPr id="4" name="Picture 3"/>
          <p:cNvPicPr>
            <a:picLocks noChangeAspect="1"/>
          </p:cNvPicPr>
          <p:nvPr/>
        </p:nvPicPr>
        <p:blipFill>
          <a:blip r:embed="rId3"/>
          <a:stretch>
            <a:fillRect/>
          </a:stretch>
        </p:blipFill>
        <p:spPr>
          <a:xfrm>
            <a:off x="465666" y="2552469"/>
            <a:ext cx="8171900" cy="3442859"/>
          </a:xfrm>
          <a:prstGeom prst="rect">
            <a:avLst/>
          </a:prstGeom>
        </p:spPr>
      </p:pic>
    </p:spTree>
    <p:extLst>
      <p:ext uri="{BB962C8B-B14F-4D97-AF65-F5344CB8AC3E}">
        <p14:creationId xmlns:p14="http://schemas.microsoft.com/office/powerpoint/2010/main" val="2196957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Shift-Control-B</a:t>
            </a:r>
            <a:endParaRPr lang="en-US" dirty="0"/>
          </a:p>
        </p:txBody>
      </p:sp>
      <p:pic>
        <p:nvPicPr>
          <p:cNvPr id="6" name="vokoscreen-2019-04-16_11-33-07">
            <a:hlinkClick r:id="" action="ppaction://media"/>
          </p:cNvPr>
          <p:cNvPicPr>
            <a:picLocks noGrp="1" noChangeAspect="1"/>
          </p:cNvPicPr>
          <p:nvPr>
            <p:ph sz="half" idx="1"/>
            <a:videoFile r:link="rId2"/>
            <p:extLst>
              <p:ext uri="{DAA4B4D4-6D71-4841-9C94-3DE7FCFB9230}">
                <p14:media xmlns:p14="http://schemas.microsoft.com/office/powerpoint/2010/main" r:embed="rId1"/>
              </p:ext>
            </p:extLst>
          </p:nvPr>
        </p:nvPicPr>
        <p:blipFill>
          <a:blip r:embed="rId5"/>
          <a:stretch>
            <a:fillRect/>
          </a:stretch>
        </p:blipFill>
        <p:spPr>
          <a:xfrm>
            <a:off x="465666" y="1469584"/>
            <a:ext cx="8215313" cy="4605213"/>
          </a:xfrm>
        </p:spPr>
      </p:pic>
      <p:sp>
        <p:nvSpPr>
          <p:cNvPr id="5" name="Slide Number Placeholder 4"/>
          <p:cNvSpPr>
            <a:spLocks noGrp="1"/>
          </p:cNvSpPr>
          <p:nvPr>
            <p:ph type="sldNum" sz="quarter" idx="12"/>
          </p:nvPr>
        </p:nvSpPr>
        <p:spPr/>
        <p:txBody>
          <a:bodyPr/>
          <a:lstStyle/>
          <a:p>
            <a:fld id="{936A99BC-3C9D-4DF8-8B8C-E1FD2BDF0AD4}" type="slidenum">
              <a:rPr lang="en-US" smtClean="0"/>
              <a:pPr/>
              <a:t>16</a:t>
            </a:fld>
            <a:endParaRPr lang="en-US" dirty="0"/>
          </a:p>
        </p:txBody>
      </p:sp>
    </p:spTree>
    <p:extLst>
      <p:ext uri="{BB962C8B-B14F-4D97-AF65-F5344CB8AC3E}">
        <p14:creationId xmlns:p14="http://schemas.microsoft.com/office/powerpoint/2010/main" val="39754285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Heavy-weight Alternative: </a:t>
            </a:r>
            <a:r>
              <a:rPr lang="en-US" dirty="0" err="1" smtClean="0"/>
              <a:t>PyCharm</a:t>
            </a:r>
            <a:endParaRPr lang="en-US" dirty="0"/>
          </a:p>
        </p:txBody>
      </p:sp>
      <p:sp>
        <p:nvSpPr>
          <p:cNvPr id="7" name="Content Placeholder 6"/>
          <p:cNvSpPr>
            <a:spLocks noGrp="1"/>
          </p:cNvSpPr>
          <p:nvPr>
            <p:ph idx="1"/>
          </p:nvPr>
        </p:nvSpPr>
        <p:spPr/>
        <p:txBody>
          <a:bodyPr/>
          <a:lstStyle/>
          <a:p>
            <a:r>
              <a:rPr lang="en-US" dirty="0" smtClean="0"/>
              <a:t>“Fully Featured” IDA (lots of features)</a:t>
            </a:r>
          </a:p>
          <a:p>
            <a:pPr lvl="1"/>
            <a:r>
              <a:rPr lang="en-US" dirty="0" smtClean="0"/>
              <a:t>Best debugging, remote capabilities even</a:t>
            </a:r>
          </a:p>
          <a:p>
            <a:pPr lvl="1"/>
            <a:r>
              <a:rPr lang="en-US" dirty="0" smtClean="0"/>
              <a:t>Remote file management (push / pull over SFTP)</a:t>
            </a:r>
          </a:p>
          <a:p>
            <a:pPr lvl="1"/>
            <a:r>
              <a:rPr lang="en-US" dirty="0" smtClean="0"/>
              <a:t>Database integration</a:t>
            </a:r>
          </a:p>
          <a:p>
            <a:pPr lvl="1"/>
            <a:r>
              <a:rPr lang="en-US" dirty="0" smtClean="0"/>
              <a:t>Powerful refactoring capabilities</a:t>
            </a:r>
          </a:p>
          <a:p>
            <a:pPr lvl="2"/>
            <a:r>
              <a:rPr lang="en-US" dirty="0" smtClean="0"/>
              <a:t>Context-sensitive not just find / replace</a:t>
            </a:r>
          </a:p>
          <a:p>
            <a:pPr lvl="1"/>
            <a:r>
              <a:rPr lang="en-US" dirty="0" smtClean="0"/>
              <a:t>Run / Debug configurations with templates</a:t>
            </a:r>
          </a:p>
          <a:p>
            <a:pPr lvl="1"/>
            <a:r>
              <a:rPr lang="en-US" dirty="0" err="1" smtClean="0"/>
              <a:t>Pipenv</a:t>
            </a:r>
            <a:r>
              <a:rPr lang="en-US" dirty="0" smtClean="0"/>
              <a:t> / </a:t>
            </a:r>
            <a:r>
              <a:rPr lang="en-US" dirty="0" err="1" smtClean="0"/>
              <a:t>Venv</a:t>
            </a:r>
            <a:r>
              <a:rPr lang="en-US" dirty="0" smtClean="0"/>
              <a:t> integration</a:t>
            </a:r>
          </a:p>
          <a:p>
            <a:r>
              <a:rPr lang="en-US" dirty="0" smtClean="0"/>
              <a:t>Best used for large projects and complex tasks</a:t>
            </a:r>
          </a:p>
          <a:p>
            <a:pPr lvl="1"/>
            <a:r>
              <a:rPr lang="en-US" dirty="0" smtClean="0"/>
              <a:t>More than ~3 source files</a:t>
            </a:r>
            <a:endParaRPr lang="en-US" dirty="0"/>
          </a:p>
        </p:txBody>
      </p:sp>
      <p:sp>
        <p:nvSpPr>
          <p:cNvPr id="5" name="Slide Number Placeholder 4"/>
          <p:cNvSpPr>
            <a:spLocks noGrp="1"/>
          </p:cNvSpPr>
          <p:nvPr>
            <p:ph type="sldNum" sz="quarter" idx="12"/>
          </p:nvPr>
        </p:nvSpPr>
        <p:spPr/>
        <p:txBody>
          <a:bodyPr/>
          <a:lstStyle/>
          <a:p>
            <a:fld id="{936A99BC-3C9D-4DF8-8B8C-E1FD2BDF0AD4}" type="slidenum">
              <a:rPr lang="en-US" smtClean="0"/>
              <a:pPr/>
              <a:t>17</a:t>
            </a:fld>
            <a:endParaRPr lang="en-US" dirty="0"/>
          </a:p>
        </p:txBody>
      </p:sp>
    </p:spTree>
    <p:extLst>
      <p:ext uri="{BB962C8B-B14F-4D97-AF65-F5344CB8AC3E}">
        <p14:creationId xmlns:p14="http://schemas.microsoft.com/office/powerpoint/2010/main" val="379322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pay or not to pay?</a:t>
            </a:r>
            <a:endParaRPr lang="en-US" dirty="0"/>
          </a:p>
        </p:txBody>
      </p:sp>
      <p:sp>
        <p:nvSpPr>
          <p:cNvPr id="3" name="Content Placeholder 2"/>
          <p:cNvSpPr>
            <a:spLocks noGrp="1"/>
          </p:cNvSpPr>
          <p:nvPr>
            <p:ph idx="1"/>
          </p:nvPr>
        </p:nvSpPr>
        <p:spPr/>
        <p:txBody>
          <a:bodyPr/>
          <a:lstStyle/>
          <a:p>
            <a:r>
              <a:rPr lang="en-US" dirty="0" err="1" smtClean="0"/>
              <a:t>PyCharm</a:t>
            </a:r>
            <a:r>
              <a:rPr lang="en-US" dirty="0" smtClean="0"/>
              <a:t> comes in a free and Paid Version</a:t>
            </a:r>
          </a:p>
          <a:p>
            <a:r>
              <a:rPr lang="en-US" dirty="0" smtClean="0"/>
              <a:t>Paid version includes additional features</a:t>
            </a:r>
          </a:p>
          <a:p>
            <a:pPr lvl="1"/>
            <a:r>
              <a:rPr lang="en-US" dirty="0" smtClean="0"/>
              <a:t>Framework integrations like Flask, Django</a:t>
            </a:r>
          </a:p>
          <a:p>
            <a:pPr lvl="1"/>
            <a:r>
              <a:rPr lang="en-US" dirty="0" smtClean="0"/>
              <a:t>Remote capabilities</a:t>
            </a:r>
          </a:p>
          <a:p>
            <a:pPr lvl="2"/>
            <a:r>
              <a:rPr lang="en-US" dirty="0" smtClean="0"/>
              <a:t>File management</a:t>
            </a:r>
          </a:p>
          <a:p>
            <a:pPr lvl="2"/>
            <a:r>
              <a:rPr lang="en-US" dirty="0" smtClean="0"/>
              <a:t>Debugging</a:t>
            </a:r>
          </a:p>
          <a:p>
            <a:pPr lvl="1"/>
            <a:r>
              <a:rPr lang="en-US" dirty="0" smtClean="0"/>
              <a:t>Database manager</a:t>
            </a:r>
          </a:p>
          <a:p>
            <a:pPr lvl="1"/>
            <a:r>
              <a:rPr lang="en-US" dirty="0" smtClean="0"/>
              <a:t>UML and </a:t>
            </a:r>
            <a:r>
              <a:rPr lang="en-US" dirty="0" err="1" smtClean="0"/>
              <a:t>SQLAlchemy</a:t>
            </a:r>
            <a:r>
              <a:rPr lang="en-US" dirty="0" smtClean="0"/>
              <a:t> diagram generation</a:t>
            </a:r>
            <a:endParaRPr lang="en-US" dirty="0"/>
          </a:p>
        </p:txBody>
      </p:sp>
      <p:sp>
        <p:nvSpPr>
          <p:cNvPr id="4" name="Slide Number Placeholder 3"/>
          <p:cNvSpPr>
            <a:spLocks noGrp="1"/>
          </p:cNvSpPr>
          <p:nvPr>
            <p:ph type="sldNum" sz="quarter" idx="12"/>
          </p:nvPr>
        </p:nvSpPr>
        <p:spPr/>
        <p:txBody>
          <a:bodyPr/>
          <a:lstStyle/>
          <a:p>
            <a:fld id="{936A99BC-3C9D-4DF8-8B8C-E1FD2BDF0AD4}" type="slidenum">
              <a:rPr lang="en-US" smtClean="0"/>
              <a:pPr/>
              <a:t>18</a:t>
            </a:fld>
            <a:endParaRPr lang="en-US" dirty="0"/>
          </a:p>
        </p:txBody>
      </p:sp>
    </p:spTree>
    <p:extLst>
      <p:ext uri="{BB962C8B-B14F-4D97-AF65-F5344CB8AC3E}">
        <p14:creationId xmlns:p14="http://schemas.microsoft.com/office/powerpoint/2010/main" val="4134733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056" y="1355725"/>
            <a:ext cx="7268376" cy="4640263"/>
          </a:xfrm>
        </p:spPr>
      </p:pic>
      <p:sp>
        <p:nvSpPr>
          <p:cNvPr id="4" name="Slide Number Placeholder 3"/>
          <p:cNvSpPr>
            <a:spLocks noGrp="1"/>
          </p:cNvSpPr>
          <p:nvPr>
            <p:ph type="sldNum" sz="quarter" idx="12"/>
          </p:nvPr>
        </p:nvSpPr>
        <p:spPr/>
        <p:txBody>
          <a:bodyPr/>
          <a:lstStyle/>
          <a:p>
            <a:fld id="{936A99BC-3C9D-4DF8-8B8C-E1FD2BDF0AD4}" type="slidenum">
              <a:rPr lang="en-US" smtClean="0"/>
              <a:pPr/>
              <a:t>19</a:t>
            </a:fld>
            <a:endParaRPr lang="en-US" dirty="0"/>
          </a:p>
        </p:txBody>
      </p:sp>
    </p:spTree>
    <p:extLst>
      <p:ext uri="{BB962C8B-B14F-4D97-AF65-F5344CB8AC3E}">
        <p14:creationId xmlns:p14="http://schemas.microsoft.com/office/powerpoint/2010/main" val="115103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for </a:t>
            </a:r>
            <a:r>
              <a:rPr lang="en-US" dirty="0" err="1" smtClean="0"/>
              <a:t>Pentesters</a:t>
            </a:r>
            <a:endParaRPr lang="en-US"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777531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5" name="Content Placeholder 4"/>
          <p:cNvSpPr>
            <a:spLocks noGrp="1"/>
          </p:cNvSpPr>
          <p:nvPr>
            <p:ph idx="1"/>
          </p:nvPr>
        </p:nvSpPr>
        <p:spPr/>
        <p:txBody>
          <a:bodyPr>
            <a:normAutofit/>
          </a:bodyPr>
          <a:lstStyle/>
          <a:p>
            <a:r>
              <a:rPr lang="en-US" dirty="0" smtClean="0"/>
              <a:t>Version control system</a:t>
            </a:r>
          </a:p>
          <a:p>
            <a:r>
              <a:rPr lang="en-US" dirty="0" smtClean="0">
                <a:latin typeface="+mn-lt"/>
              </a:rPr>
              <a:t>Advantages:</a:t>
            </a:r>
          </a:p>
          <a:p>
            <a:pPr lvl="1"/>
            <a:r>
              <a:rPr lang="en-US" dirty="0" smtClean="0">
                <a:latin typeface="+mn-lt"/>
              </a:rPr>
              <a:t>Saving and tracking incremental changes</a:t>
            </a:r>
          </a:p>
          <a:p>
            <a:pPr lvl="1"/>
            <a:r>
              <a:rPr lang="en-US" dirty="0" smtClean="0">
                <a:latin typeface="+mn-lt"/>
              </a:rPr>
              <a:t>Collaborating with others</a:t>
            </a:r>
          </a:p>
          <a:p>
            <a:pPr lvl="1"/>
            <a:r>
              <a:rPr lang="en-US" dirty="0" smtClean="0">
                <a:latin typeface="+mn-lt"/>
              </a:rPr>
              <a:t>“Topic” branches to test new features (</a:t>
            </a:r>
            <a:r>
              <a:rPr lang="en-US" dirty="0" err="1" smtClean="0">
                <a:latin typeface="+mn-lt"/>
              </a:rPr>
              <a:t>eg</a:t>
            </a:r>
            <a:r>
              <a:rPr lang="en-US" dirty="0" smtClean="0">
                <a:latin typeface="+mn-lt"/>
              </a:rPr>
              <a:t>, master vs. dev vs. experimental)</a:t>
            </a:r>
          </a:p>
          <a:p>
            <a:r>
              <a:rPr lang="en-US" dirty="0" smtClean="0"/>
              <a:t>Can easily publish to a site such as </a:t>
            </a:r>
            <a:r>
              <a:rPr lang="en-US" dirty="0" err="1" smtClean="0"/>
              <a:t>Github</a:t>
            </a:r>
            <a:r>
              <a:rPr lang="en-US" dirty="0" smtClean="0"/>
              <a:t>, </a:t>
            </a:r>
            <a:r>
              <a:rPr lang="en-US" dirty="0" err="1" smtClean="0"/>
              <a:t>Gitlab</a:t>
            </a:r>
            <a:r>
              <a:rPr lang="en-US" dirty="0" smtClean="0"/>
              <a:t>, </a:t>
            </a:r>
            <a:r>
              <a:rPr lang="en-US" dirty="0" err="1" smtClean="0"/>
              <a:t>Bitbucket</a:t>
            </a:r>
            <a:r>
              <a:rPr lang="en-US" dirty="0" smtClean="0"/>
              <a:t>, </a:t>
            </a:r>
            <a:r>
              <a:rPr lang="en-US" dirty="0" err="1" smtClean="0"/>
              <a:t>Keybase</a:t>
            </a:r>
            <a:r>
              <a:rPr lang="en-US" dirty="0" smtClean="0"/>
              <a:t>… </a:t>
            </a:r>
            <a:r>
              <a:rPr lang="en-US" dirty="0" err="1" smtClean="0"/>
              <a:t>etc</a:t>
            </a:r>
            <a:endParaRPr lang="en-US" dirty="0" smtClean="0"/>
          </a:p>
        </p:txBody>
      </p:sp>
      <p:sp>
        <p:nvSpPr>
          <p:cNvPr id="6" name="Slide Number Placeholder 5"/>
          <p:cNvSpPr>
            <a:spLocks noGrp="1"/>
          </p:cNvSpPr>
          <p:nvPr>
            <p:ph type="sldNum" sz="quarter" idx="12"/>
          </p:nvPr>
        </p:nvSpPr>
        <p:spPr/>
        <p:txBody>
          <a:bodyPr/>
          <a:lstStyle/>
          <a:p>
            <a:fld id="{936A99BC-3C9D-4DF8-8B8C-E1FD2BDF0AD4}" type="slidenum">
              <a:rPr lang="en-US" smtClean="0"/>
              <a:pPr/>
              <a:t>20</a:t>
            </a:fld>
            <a:endParaRPr lang="en-US" dirty="0"/>
          </a:p>
        </p:txBody>
      </p:sp>
    </p:spTree>
    <p:extLst>
      <p:ext uri="{BB962C8B-B14F-4D97-AF65-F5344CB8AC3E}">
        <p14:creationId xmlns:p14="http://schemas.microsoft.com/office/powerpoint/2010/main" val="1351024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basics</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New project?</a:t>
            </a:r>
          </a:p>
          <a:p>
            <a:pPr lvl="1"/>
            <a:r>
              <a:rPr lang="en-US" dirty="0" err="1">
                <a:latin typeface="Consolas" panose="020B0609020204030204" pitchFamily="49" charset="0"/>
              </a:rPr>
              <a:t>g</a:t>
            </a:r>
            <a:r>
              <a:rPr lang="en-US" dirty="0" err="1" smtClean="0">
                <a:latin typeface="Consolas" panose="020B0609020204030204" pitchFamily="49" charset="0"/>
              </a:rPr>
              <a:t>it</a:t>
            </a:r>
            <a:r>
              <a:rPr lang="en-US" dirty="0" smtClean="0">
                <a:latin typeface="Consolas" panose="020B0609020204030204" pitchFamily="49" charset="0"/>
              </a:rPr>
              <a:t> </a:t>
            </a:r>
            <a:r>
              <a:rPr lang="en-US" dirty="0" err="1" smtClean="0">
                <a:latin typeface="Consolas" panose="020B0609020204030204" pitchFamily="49" charset="0"/>
              </a:rPr>
              <a:t>init</a:t>
            </a:r>
            <a:r>
              <a:rPr lang="en-US" dirty="0" smtClean="0">
                <a:latin typeface="Consolas" panose="020B0609020204030204" pitchFamily="49" charset="0"/>
              </a:rPr>
              <a:t> </a:t>
            </a:r>
          </a:p>
          <a:p>
            <a:pPr lvl="2"/>
            <a:r>
              <a:rPr lang="en-US" dirty="0" smtClean="0"/>
              <a:t>Creates a .</a:t>
            </a:r>
            <a:r>
              <a:rPr lang="en-US" dirty="0" err="1" smtClean="0"/>
              <a:t>git</a:t>
            </a:r>
            <a:r>
              <a:rPr lang="en-US" dirty="0" smtClean="0"/>
              <a:t> file</a:t>
            </a:r>
          </a:p>
          <a:p>
            <a:r>
              <a:rPr lang="en-US" dirty="0" smtClean="0"/>
              <a:t>Working off someone </a:t>
            </a:r>
            <a:r>
              <a:rPr lang="en-US" dirty="0" err="1" smtClean="0"/>
              <a:t>elses</a:t>
            </a:r>
            <a:r>
              <a:rPr lang="en-US" dirty="0" smtClean="0"/>
              <a:t>?</a:t>
            </a:r>
          </a:p>
          <a:p>
            <a:pPr lvl="1"/>
            <a:r>
              <a:rPr lang="en-US" dirty="0" err="1" smtClean="0">
                <a:latin typeface="Consolas" panose="020B0609020204030204" pitchFamily="49" charset="0"/>
              </a:rPr>
              <a:t>git</a:t>
            </a:r>
            <a:r>
              <a:rPr lang="en-US" dirty="0" smtClean="0">
                <a:latin typeface="Consolas" panose="020B0609020204030204" pitchFamily="49" charset="0"/>
              </a:rPr>
              <a:t> clone </a:t>
            </a:r>
            <a:r>
              <a:rPr lang="en-US" dirty="0" smtClean="0">
                <a:latin typeface="Consolas" panose="020B0609020204030204" pitchFamily="49" charset="0"/>
                <a:hlinkClick r:id="rId3"/>
              </a:rPr>
              <a:t>https://github.com/securestate/king-phisher.git</a:t>
            </a:r>
            <a:endParaRPr lang="en-US" dirty="0" smtClean="0">
              <a:latin typeface="Consolas" panose="020B0609020204030204" pitchFamily="49" charset="0"/>
            </a:endParaRPr>
          </a:p>
          <a:p>
            <a:pPr lvl="1"/>
            <a:r>
              <a:rPr lang="en-US" dirty="0" err="1" smtClean="0">
                <a:latin typeface="Consolas" panose="020B0609020204030204" pitchFamily="49" charset="0"/>
              </a:rPr>
              <a:t>git</a:t>
            </a:r>
            <a:r>
              <a:rPr lang="en-US" dirty="0" smtClean="0">
                <a:latin typeface="Consolas" panose="020B0609020204030204" pitchFamily="49" charset="0"/>
              </a:rPr>
              <a:t> clone –b dev &lt;</a:t>
            </a:r>
            <a:r>
              <a:rPr lang="en-US" dirty="0" err="1" smtClean="0">
                <a:latin typeface="Consolas" panose="020B0609020204030204" pitchFamily="49" charset="0"/>
              </a:rPr>
              <a:t>url</a:t>
            </a:r>
            <a:r>
              <a:rPr lang="en-US" dirty="0" smtClean="0">
                <a:latin typeface="Consolas" panose="020B0609020204030204" pitchFamily="49" charset="0"/>
              </a:rPr>
              <a:t>&gt;</a:t>
            </a:r>
          </a:p>
          <a:p>
            <a:r>
              <a:rPr lang="en-US" dirty="0" smtClean="0"/>
              <a:t>Made your changes and you want to record them?</a:t>
            </a:r>
          </a:p>
          <a:p>
            <a:pPr lvl="1"/>
            <a:r>
              <a:rPr lang="en-US" dirty="0" err="1">
                <a:latin typeface="Consolas" panose="020B0609020204030204" pitchFamily="49" charset="0"/>
              </a:rPr>
              <a:t>g</a:t>
            </a:r>
            <a:r>
              <a:rPr lang="en-US" dirty="0" err="1" smtClean="0">
                <a:latin typeface="Consolas" panose="020B0609020204030204" pitchFamily="49" charset="0"/>
              </a:rPr>
              <a:t>it</a:t>
            </a:r>
            <a:r>
              <a:rPr lang="en-US" dirty="0" smtClean="0">
                <a:latin typeface="Consolas" panose="020B0609020204030204" pitchFamily="49" charset="0"/>
              </a:rPr>
              <a:t> commit –m “Updated helper function”</a:t>
            </a:r>
          </a:p>
          <a:p>
            <a:r>
              <a:rPr lang="en-US" dirty="0" smtClean="0">
                <a:latin typeface="+mn-lt"/>
              </a:rPr>
              <a:t>Forgot the last thing you did?</a:t>
            </a:r>
          </a:p>
          <a:p>
            <a:pPr lvl="1"/>
            <a:r>
              <a:rPr lang="en-US" dirty="0" err="1">
                <a:latin typeface="Consolas" panose="020B0609020204030204" pitchFamily="49" charset="0"/>
              </a:rPr>
              <a:t>g</a:t>
            </a:r>
            <a:r>
              <a:rPr lang="en-US" dirty="0" err="1" smtClean="0">
                <a:latin typeface="Consolas" panose="020B0609020204030204" pitchFamily="49" charset="0"/>
              </a:rPr>
              <a:t>it</a:t>
            </a:r>
            <a:r>
              <a:rPr lang="en-US" dirty="0" smtClean="0">
                <a:latin typeface="Consolas" panose="020B0609020204030204" pitchFamily="49" charset="0"/>
              </a:rPr>
              <a:t> log</a:t>
            </a:r>
          </a:p>
          <a:p>
            <a:r>
              <a:rPr lang="en-US" dirty="0" smtClean="0">
                <a:latin typeface="+mn-lt"/>
              </a:rPr>
              <a:t>Ready to publish your changes?</a:t>
            </a:r>
          </a:p>
          <a:p>
            <a:pPr lvl="1"/>
            <a:r>
              <a:rPr lang="en-US" dirty="0" err="1" smtClean="0">
                <a:latin typeface="Consolas" panose="020B0609020204030204" pitchFamily="49" charset="0"/>
              </a:rPr>
              <a:t>git</a:t>
            </a:r>
            <a:r>
              <a:rPr lang="en-US" dirty="0" smtClean="0">
                <a:latin typeface="Consolas" panose="020B0609020204030204" pitchFamily="49" charset="0"/>
              </a:rPr>
              <a:t> push</a:t>
            </a:r>
          </a:p>
        </p:txBody>
      </p:sp>
      <p:sp>
        <p:nvSpPr>
          <p:cNvPr id="6" name="Slide Number Placeholder 5"/>
          <p:cNvSpPr>
            <a:spLocks noGrp="1"/>
          </p:cNvSpPr>
          <p:nvPr>
            <p:ph type="sldNum" sz="quarter" idx="12"/>
          </p:nvPr>
        </p:nvSpPr>
        <p:spPr/>
        <p:txBody>
          <a:bodyPr/>
          <a:lstStyle/>
          <a:p>
            <a:fld id="{936A99BC-3C9D-4DF8-8B8C-E1FD2BDF0AD4}" type="slidenum">
              <a:rPr lang="en-US" smtClean="0"/>
              <a:pPr/>
              <a:t>21</a:t>
            </a:fld>
            <a:endParaRPr lang="en-US" dirty="0"/>
          </a:p>
        </p:txBody>
      </p:sp>
    </p:spTree>
    <p:extLst>
      <p:ext uri="{BB962C8B-B14F-4D97-AF65-F5344CB8AC3E}">
        <p14:creationId xmlns:p14="http://schemas.microsoft.com/office/powerpoint/2010/main" val="993143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keys</a:t>
            </a:r>
            <a:endParaRPr lang="en-US" dirty="0"/>
          </a:p>
        </p:txBody>
      </p:sp>
      <p:sp>
        <p:nvSpPr>
          <p:cNvPr id="6" name="Slide Number Placeholder 5"/>
          <p:cNvSpPr>
            <a:spLocks noGrp="1"/>
          </p:cNvSpPr>
          <p:nvPr>
            <p:ph type="sldNum" sz="quarter" idx="12"/>
          </p:nvPr>
        </p:nvSpPr>
        <p:spPr/>
        <p:txBody>
          <a:bodyPr/>
          <a:lstStyle/>
          <a:p>
            <a:fld id="{936A99BC-3C9D-4DF8-8B8C-E1FD2BDF0AD4}" type="slidenum">
              <a:rPr lang="en-US" smtClean="0"/>
              <a:pPr/>
              <a:t>22</a:t>
            </a:fld>
            <a:endParaRPr lang="en-US" dirty="0"/>
          </a:p>
        </p:txBody>
      </p:sp>
      <p:pic>
        <p:nvPicPr>
          <p:cNvPr id="4" name="Picture 3"/>
          <p:cNvPicPr>
            <a:picLocks noChangeAspect="1"/>
          </p:cNvPicPr>
          <p:nvPr/>
        </p:nvPicPr>
        <p:blipFill>
          <a:blip r:embed="rId3"/>
          <a:stretch>
            <a:fillRect/>
          </a:stretch>
        </p:blipFill>
        <p:spPr>
          <a:xfrm>
            <a:off x="1485900" y="1418120"/>
            <a:ext cx="6397081" cy="4336671"/>
          </a:xfrm>
          <a:prstGeom prst="rect">
            <a:avLst/>
          </a:prstGeom>
        </p:spPr>
      </p:pic>
    </p:spTree>
    <p:extLst>
      <p:ext uri="{BB962C8B-B14F-4D97-AF65-F5344CB8AC3E}">
        <p14:creationId xmlns:p14="http://schemas.microsoft.com/office/powerpoint/2010/main" val="1247252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GUIs</a:t>
            </a:r>
            <a:endParaRPr lang="en-US" dirty="0"/>
          </a:p>
        </p:txBody>
      </p:sp>
      <p:sp>
        <p:nvSpPr>
          <p:cNvPr id="3" name="Content Placeholder 2"/>
          <p:cNvSpPr>
            <a:spLocks noGrp="1"/>
          </p:cNvSpPr>
          <p:nvPr>
            <p:ph idx="1"/>
          </p:nvPr>
        </p:nvSpPr>
        <p:spPr/>
        <p:txBody>
          <a:bodyPr/>
          <a:lstStyle/>
          <a:p>
            <a:r>
              <a:rPr lang="en-US" dirty="0" smtClean="0"/>
              <a:t>GUIs are ideal for complex </a:t>
            </a:r>
            <a:r>
              <a:rPr lang="en-US" dirty="0" err="1" smtClean="0"/>
              <a:t>Git</a:t>
            </a:r>
            <a:r>
              <a:rPr lang="en-US" dirty="0" smtClean="0"/>
              <a:t> tasks</a:t>
            </a:r>
          </a:p>
          <a:p>
            <a:pPr lvl="1"/>
            <a:r>
              <a:rPr lang="en-US" dirty="0" smtClean="0"/>
              <a:t>Merging / Rebasing</a:t>
            </a:r>
          </a:p>
          <a:p>
            <a:r>
              <a:rPr lang="en-US" dirty="0" smtClean="0"/>
              <a:t>Searching through commit logs</a:t>
            </a:r>
          </a:p>
          <a:p>
            <a:r>
              <a:rPr lang="en-US" dirty="0" smtClean="0"/>
              <a:t>Cherry-picking commits</a:t>
            </a:r>
          </a:p>
        </p:txBody>
      </p:sp>
      <p:sp>
        <p:nvSpPr>
          <p:cNvPr id="4" name="Slide Number Placeholder 3"/>
          <p:cNvSpPr>
            <a:spLocks noGrp="1"/>
          </p:cNvSpPr>
          <p:nvPr>
            <p:ph type="sldNum" sz="quarter" idx="12"/>
          </p:nvPr>
        </p:nvSpPr>
        <p:spPr/>
        <p:txBody>
          <a:bodyPr/>
          <a:lstStyle/>
          <a:p>
            <a:fld id="{936A99BC-3C9D-4DF8-8B8C-E1FD2BDF0AD4}" type="slidenum">
              <a:rPr lang="en-US" smtClean="0"/>
              <a:pPr/>
              <a:t>23</a:t>
            </a:fld>
            <a:endParaRPr lang="en-US" dirty="0"/>
          </a:p>
        </p:txBody>
      </p:sp>
    </p:spTree>
    <p:extLst>
      <p:ext uri="{BB962C8B-B14F-4D97-AF65-F5344CB8AC3E}">
        <p14:creationId xmlns:p14="http://schemas.microsoft.com/office/powerpoint/2010/main" val="1161063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GitKraken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016" y="1144857"/>
            <a:ext cx="7503863" cy="4851131"/>
          </a:xfrm>
        </p:spPr>
      </p:pic>
      <p:sp>
        <p:nvSpPr>
          <p:cNvPr id="4" name="Slide Number Placeholder 3"/>
          <p:cNvSpPr>
            <a:spLocks noGrp="1"/>
          </p:cNvSpPr>
          <p:nvPr>
            <p:ph type="sldNum" sz="quarter" idx="12"/>
          </p:nvPr>
        </p:nvSpPr>
        <p:spPr/>
        <p:txBody>
          <a:bodyPr/>
          <a:lstStyle/>
          <a:p>
            <a:fld id="{936A99BC-3C9D-4DF8-8B8C-E1FD2BDF0AD4}" type="slidenum">
              <a:rPr lang="en-US" smtClean="0"/>
              <a:pPr/>
              <a:t>24</a:t>
            </a:fld>
            <a:endParaRPr lang="en-US" dirty="0"/>
          </a:p>
        </p:txBody>
      </p:sp>
    </p:spTree>
    <p:extLst>
      <p:ext uri="{BB962C8B-B14F-4D97-AF65-F5344CB8AC3E}">
        <p14:creationId xmlns:p14="http://schemas.microsoft.com/office/powerpoint/2010/main" val="2223395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a:t>
            </a:r>
            <a:endParaRPr lang="en-US" dirty="0"/>
          </a:p>
        </p:txBody>
      </p:sp>
      <p:sp>
        <p:nvSpPr>
          <p:cNvPr id="5" name="Content Placeholder 4"/>
          <p:cNvSpPr>
            <a:spLocks noGrp="1"/>
          </p:cNvSpPr>
          <p:nvPr>
            <p:ph idx="1"/>
          </p:nvPr>
        </p:nvSpPr>
        <p:spPr/>
        <p:txBody>
          <a:bodyPr>
            <a:normAutofit/>
          </a:bodyPr>
          <a:lstStyle/>
          <a:p>
            <a:r>
              <a:rPr lang="en-US" dirty="0" smtClean="0"/>
              <a:t>Pip – python package manager</a:t>
            </a:r>
          </a:p>
          <a:p>
            <a:pPr lvl="1"/>
            <a:r>
              <a:rPr lang="en-US" dirty="0" smtClean="0">
                <a:latin typeface="Consolas" panose="020B0609020204030204" pitchFamily="49" charset="0"/>
              </a:rPr>
              <a:t>pip / pip2 / pip3 install &lt;package name&gt;</a:t>
            </a:r>
          </a:p>
          <a:p>
            <a:r>
              <a:rPr lang="en-US" dirty="0" smtClean="0"/>
              <a:t>Previously if you wanted to get going with a project, you would </a:t>
            </a:r>
            <a:r>
              <a:rPr lang="en-US" dirty="0" err="1" smtClean="0">
                <a:latin typeface="Consolas" panose="020B0609020204030204" pitchFamily="49" charset="0"/>
              </a:rPr>
              <a:t>git</a:t>
            </a:r>
            <a:r>
              <a:rPr lang="en-US" dirty="0" smtClean="0">
                <a:latin typeface="Consolas" panose="020B0609020204030204" pitchFamily="49" charset="0"/>
              </a:rPr>
              <a:t> clone </a:t>
            </a:r>
            <a:r>
              <a:rPr lang="en-US" dirty="0" smtClean="0"/>
              <a:t>it, and then </a:t>
            </a:r>
            <a:r>
              <a:rPr lang="en-US" dirty="0" smtClean="0">
                <a:latin typeface="Consolas" panose="020B0609020204030204" pitchFamily="49" charset="0"/>
              </a:rPr>
              <a:t>pip install –r requirements.txt</a:t>
            </a:r>
          </a:p>
          <a:p>
            <a:r>
              <a:rPr lang="en-US" dirty="0" smtClean="0">
                <a:latin typeface="+mn-lt"/>
              </a:rPr>
              <a:t>This usually solved most of the errors that stem from not recognizing an import</a:t>
            </a:r>
          </a:p>
          <a:p>
            <a:r>
              <a:rPr lang="en-US" dirty="0" smtClean="0"/>
              <a:t>But what about when requirements conflict, or are not backwards compatible?</a:t>
            </a:r>
          </a:p>
        </p:txBody>
      </p:sp>
      <p:sp>
        <p:nvSpPr>
          <p:cNvPr id="6" name="Slide Number Placeholder 5"/>
          <p:cNvSpPr>
            <a:spLocks noGrp="1"/>
          </p:cNvSpPr>
          <p:nvPr>
            <p:ph type="sldNum" sz="quarter" idx="12"/>
          </p:nvPr>
        </p:nvSpPr>
        <p:spPr/>
        <p:txBody>
          <a:bodyPr/>
          <a:lstStyle/>
          <a:p>
            <a:fld id="{936A99BC-3C9D-4DF8-8B8C-E1FD2BDF0AD4}" type="slidenum">
              <a:rPr lang="en-US" smtClean="0"/>
              <a:pPr/>
              <a:t>25</a:t>
            </a:fld>
            <a:endParaRPr lang="en-US" dirty="0"/>
          </a:p>
        </p:txBody>
      </p:sp>
    </p:spTree>
    <p:extLst>
      <p:ext uri="{BB962C8B-B14F-4D97-AF65-F5344CB8AC3E}">
        <p14:creationId xmlns:p14="http://schemas.microsoft.com/office/powerpoint/2010/main" val="1223045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PIPENV</a:t>
            </a:r>
            <a:endParaRPr lang="en-US" dirty="0"/>
          </a:p>
        </p:txBody>
      </p:sp>
      <p:sp>
        <p:nvSpPr>
          <p:cNvPr id="5" name="Content Placeholder 4"/>
          <p:cNvSpPr>
            <a:spLocks noGrp="1"/>
          </p:cNvSpPr>
          <p:nvPr>
            <p:ph idx="1"/>
          </p:nvPr>
        </p:nvSpPr>
        <p:spPr/>
        <p:txBody>
          <a:bodyPr>
            <a:normAutofit/>
          </a:bodyPr>
          <a:lstStyle/>
          <a:p>
            <a:r>
              <a:rPr lang="en-US" dirty="0" smtClean="0"/>
              <a:t>Allows developers to replicate the same environment</a:t>
            </a:r>
          </a:p>
          <a:p>
            <a:pPr lvl="1"/>
            <a:r>
              <a:rPr lang="en-US" dirty="0" smtClean="0">
                <a:latin typeface="Consolas" panose="020B0609020204030204" pitchFamily="49" charset="0"/>
              </a:rPr>
              <a:t>Why does it work on YOUR machine but not on mine?</a:t>
            </a:r>
          </a:p>
          <a:p>
            <a:r>
              <a:rPr lang="en-US" dirty="0" smtClean="0">
                <a:latin typeface="+mn-lt"/>
              </a:rPr>
              <a:t>Can replicate the exact same environment, PER PROJECT (</a:t>
            </a:r>
            <a:r>
              <a:rPr lang="en-US" dirty="0" err="1" smtClean="0">
                <a:latin typeface="+mn-lt"/>
              </a:rPr>
              <a:t>eg</a:t>
            </a:r>
            <a:r>
              <a:rPr lang="en-US" dirty="0" smtClean="0">
                <a:latin typeface="+mn-lt"/>
              </a:rPr>
              <a:t>, we have all the same requirements, and they are all a specific version)</a:t>
            </a:r>
            <a:endParaRPr lang="en-US" dirty="0" smtClean="0">
              <a:latin typeface="Consolas" panose="020B0609020204030204" pitchFamily="49" charset="0"/>
            </a:endParaRPr>
          </a:p>
          <a:p>
            <a:r>
              <a:rPr lang="en-US" dirty="0" smtClean="0">
                <a:latin typeface="Consolas" panose="020B0609020204030204" pitchFamily="49" charset="0"/>
              </a:rPr>
              <a:t>pip install </a:t>
            </a:r>
            <a:r>
              <a:rPr lang="en-US" dirty="0" err="1" smtClean="0">
                <a:latin typeface="Consolas" panose="020B0609020204030204" pitchFamily="49" charset="0"/>
              </a:rPr>
              <a:t>pipenv</a:t>
            </a:r>
            <a:endParaRPr lang="en-US" dirty="0" smtClean="0">
              <a:latin typeface="Consolas" panose="020B0609020204030204" pitchFamily="49" charset="0"/>
            </a:endParaRPr>
          </a:p>
        </p:txBody>
      </p:sp>
      <p:sp>
        <p:nvSpPr>
          <p:cNvPr id="6" name="Slide Number Placeholder 5"/>
          <p:cNvSpPr>
            <a:spLocks noGrp="1"/>
          </p:cNvSpPr>
          <p:nvPr>
            <p:ph type="sldNum" sz="quarter" idx="12"/>
          </p:nvPr>
        </p:nvSpPr>
        <p:spPr/>
        <p:txBody>
          <a:bodyPr/>
          <a:lstStyle/>
          <a:p>
            <a:fld id="{936A99BC-3C9D-4DF8-8B8C-E1FD2BDF0AD4}" type="slidenum">
              <a:rPr lang="en-US" smtClean="0"/>
              <a:pPr/>
              <a:t>26</a:t>
            </a:fld>
            <a:endParaRPr lang="en-US" dirty="0"/>
          </a:p>
        </p:txBody>
      </p:sp>
    </p:spTree>
    <p:extLst>
      <p:ext uri="{BB962C8B-B14F-4D97-AF65-F5344CB8AC3E}">
        <p14:creationId xmlns:p14="http://schemas.microsoft.com/office/powerpoint/2010/main" val="34616470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PipEnv</a:t>
            </a:r>
            <a:r>
              <a:rPr lang="en-US" dirty="0" smtClean="0"/>
              <a:t> in 60 seconds</a:t>
            </a:r>
            <a:endParaRPr lang="en-US" dirty="0"/>
          </a:p>
        </p:txBody>
      </p:sp>
      <p:sp>
        <p:nvSpPr>
          <p:cNvPr id="5" name="Content Placeholder 4"/>
          <p:cNvSpPr>
            <a:spLocks noGrp="1"/>
          </p:cNvSpPr>
          <p:nvPr>
            <p:ph idx="1"/>
          </p:nvPr>
        </p:nvSpPr>
        <p:spPr/>
        <p:txBody>
          <a:bodyPr>
            <a:normAutofit fontScale="92500" lnSpcReduction="10000"/>
          </a:bodyPr>
          <a:lstStyle/>
          <a:p>
            <a:r>
              <a:rPr lang="en-US" dirty="0" err="1" smtClean="0">
                <a:latin typeface="Consolas" panose="020B0609020204030204" pitchFamily="49" charset="0"/>
              </a:rPr>
              <a:t>Pipenv</a:t>
            </a:r>
            <a:r>
              <a:rPr lang="en-US" dirty="0" smtClean="0">
                <a:latin typeface="Consolas" panose="020B0609020204030204" pitchFamily="49" charset="0"/>
              </a:rPr>
              <a:t> shell</a:t>
            </a:r>
          </a:p>
          <a:p>
            <a:pPr lvl="1"/>
            <a:r>
              <a:rPr lang="en-US" dirty="0" smtClean="0"/>
              <a:t>Creates an environment</a:t>
            </a:r>
          </a:p>
          <a:p>
            <a:r>
              <a:rPr lang="en-US" dirty="0" err="1">
                <a:latin typeface="Consolas" panose="020B0609020204030204" pitchFamily="49" charset="0"/>
              </a:rPr>
              <a:t>p</a:t>
            </a:r>
            <a:r>
              <a:rPr lang="en-US" dirty="0" err="1" smtClean="0">
                <a:latin typeface="Consolas" panose="020B0609020204030204" pitchFamily="49" charset="0"/>
              </a:rPr>
              <a:t>ipenv</a:t>
            </a:r>
            <a:r>
              <a:rPr lang="en-US" dirty="0" smtClean="0">
                <a:latin typeface="Consolas" panose="020B0609020204030204" pitchFamily="49" charset="0"/>
              </a:rPr>
              <a:t> install dependency==1.0.0</a:t>
            </a:r>
          </a:p>
          <a:p>
            <a:pPr lvl="1"/>
            <a:r>
              <a:rPr lang="en-US" dirty="0" smtClean="0">
                <a:latin typeface="+mn-lt"/>
              </a:rPr>
              <a:t>Installs dependency version</a:t>
            </a:r>
          </a:p>
          <a:p>
            <a:r>
              <a:rPr lang="en-US" dirty="0" smtClean="0">
                <a:latin typeface="+mn-lt"/>
              </a:rPr>
              <a:t>Can replicate the exact same environment, PER PROJECT (e.g., we have all the same requirements, and they are all a specific version)</a:t>
            </a:r>
          </a:p>
          <a:p>
            <a:r>
              <a:rPr lang="en-US" dirty="0" err="1" smtClean="0">
                <a:latin typeface="Consolas" panose="020B0609020204030204" pitchFamily="49" charset="0"/>
              </a:rPr>
              <a:t>pipenv</a:t>
            </a:r>
            <a:r>
              <a:rPr lang="en-US" dirty="0" smtClean="0">
                <a:latin typeface="Consolas" panose="020B0609020204030204" pitchFamily="49" charset="0"/>
              </a:rPr>
              <a:t> graph</a:t>
            </a:r>
          </a:p>
          <a:p>
            <a:pPr lvl="1"/>
            <a:r>
              <a:rPr lang="en-US" dirty="0" smtClean="0">
                <a:latin typeface="+mj-lt"/>
              </a:rPr>
              <a:t>A list of the dependencies you have</a:t>
            </a:r>
          </a:p>
          <a:p>
            <a:r>
              <a:rPr lang="en-US" dirty="0" err="1">
                <a:latin typeface="Consolas" panose="020B0609020204030204" pitchFamily="49" charset="0"/>
              </a:rPr>
              <a:t>pipenv</a:t>
            </a:r>
            <a:r>
              <a:rPr lang="en-US" dirty="0">
                <a:latin typeface="Consolas" panose="020B0609020204030204" pitchFamily="49" charset="0"/>
              </a:rPr>
              <a:t> lock</a:t>
            </a:r>
          </a:p>
          <a:p>
            <a:pPr lvl="1"/>
            <a:r>
              <a:rPr lang="en-US" dirty="0"/>
              <a:t>Updates your lock file when you are ready to go</a:t>
            </a:r>
          </a:p>
          <a:p>
            <a:pPr marL="0" indent="0">
              <a:buNone/>
            </a:pPr>
            <a:endParaRPr lang="en-US" dirty="0" smtClean="0">
              <a:latin typeface="Consolas" panose="020B0609020204030204" pitchFamily="49" charset="0"/>
            </a:endParaRPr>
          </a:p>
        </p:txBody>
      </p:sp>
      <p:sp>
        <p:nvSpPr>
          <p:cNvPr id="6" name="Slide Number Placeholder 5"/>
          <p:cNvSpPr>
            <a:spLocks noGrp="1"/>
          </p:cNvSpPr>
          <p:nvPr>
            <p:ph type="sldNum" sz="quarter" idx="12"/>
          </p:nvPr>
        </p:nvSpPr>
        <p:spPr/>
        <p:txBody>
          <a:bodyPr/>
          <a:lstStyle/>
          <a:p>
            <a:fld id="{936A99BC-3C9D-4DF8-8B8C-E1FD2BDF0AD4}" type="slidenum">
              <a:rPr lang="en-US" smtClean="0"/>
              <a:pPr/>
              <a:t>27</a:t>
            </a:fld>
            <a:endParaRPr lang="en-US" dirty="0"/>
          </a:p>
        </p:txBody>
      </p:sp>
    </p:spTree>
    <p:extLst>
      <p:ext uri="{BB962C8B-B14F-4D97-AF65-F5344CB8AC3E}">
        <p14:creationId xmlns:p14="http://schemas.microsoft.com/office/powerpoint/2010/main" val="11615071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Basics</a:t>
            </a:r>
            <a:endParaRPr lang="en-US" dirty="0"/>
          </a:p>
        </p:txBody>
      </p:sp>
      <p:sp>
        <p:nvSpPr>
          <p:cNvPr id="3" name="Text Placeholder 2"/>
          <p:cNvSpPr>
            <a:spLocks noGrp="1"/>
          </p:cNvSpPr>
          <p:nvPr>
            <p:ph type="body" idx="1"/>
          </p:nvPr>
        </p:nvSpPr>
        <p:spPr/>
        <p:txBody>
          <a:bodyPr>
            <a:normAutofit lnSpcReduction="10000"/>
          </a:bodyPr>
          <a:lstStyle/>
          <a:p>
            <a:endParaRPr lang="en-US"/>
          </a:p>
        </p:txBody>
      </p:sp>
    </p:spTree>
    <p:extLst>
      <p:ext uri="{BB962C8B-B14F-4D97-AF65-F5344CB8AC3E}">
        <p14:creationId xmlns:p14="http://schemas.microsoft.com/office/powerpoint/2010/main" val="1046562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Variables</a:t>
            </a:r>
            <a:endParaRPr lang="en-US" dirty="0"/>
          </a:p>
        </p:txBody>
      </p:sp>
      <p:sp>
        <p:nvSpPr>
          <p:cNvPr id="5" name="Content Placeholder 4"/>
          <p:cNvSpPr>
            <a:spLocks noGrp="1"/>
          </p:cNvSpPr>
          <p:nvPr>
            <p:ph idx="1"/>
          </p:nvPr>
        </p:nvSpPr>
        <p:spPr/>
        <p:txBody>
          <a:bodyPr>
            <a:normAutofit/>
          </a:bodyPr>
          <a:lstStyle/>
          <a:p>
            <a:r>
              <a:rPr lang="en-US" dirty="0" smtClean="0">
                <a:latin typeface="+mj-lt"/>
              </a:rPr>
              <a:t>Python is often recommended to beginners for many reasons, one of which is dynamic variable types</a:t>
            </a:r>
            <a:endParaRPr lang="en-US" dirty="0">
              <a:latin typeface="+mj-lt"/>
            </a:endParaRPr>
          </a:p>
          <a:p>
            <a:r>
              <a:rPr lang="en-US" dirty="0" smtClean="0">
                <a:latin typeface="+mj-lt"/>
              </a:rPr>
              <a:t>Python tries to “</a:t>
            </a:r>
            <a:r>
              <a:rPr lang="en-US" dirty="0" err="1" smtClean="0">
                <a:latin typeface="+mj-lt"/>
              </a:rPr>
              <a:t>autodetect</a:t>
            </a:r>
            <a:r>
              <a:rPr lang="en-US" dirty="0" smtClean="0">
                <a:latin typeface="+mj-lt"/>
              </a:rPr>
              <a:t>” the variable type for you (compared to C++/Java where you have to define types)</a:t>
            </a:r>
          </a:p>
          <a:p>
            <a:pPr lvl="1"/>
            <a:r>
              <a:rPr lang="en-US" dirty="0" smtClean="0">
                <a:latin typeface="Consolas" panose="020B0609020204030204" pitchFamily="49" charset="0"/>
              </a:rPr>
              <a:t>C++: </a:t>
            </a:r>
            <a:r>
              <a:rPr lang="en-US" dirty="0" err="1" smtClean="0">
                <a:latin typeface="Consolas" panose="020B0609020204030204" pitchFamily="49" charset="0"/>
              </a:rPr>
              <a:t>int</a:t>
            </a:r>
            <a:r>
              <a:rPr lang="en-US" dirty="0" smtClean="0">
                <a:latin typeface="Consolas" panose="020B0609020204030204" pitchFamily="49" charset="0"/>
              </a:rPr>
              <a:t> </a:t>
            </a:r>
            <a:r>
              <a:rPr lang="en-US" dirty="0" err="1" smtClean="0">
                <a:latin typeface="Consolas" panose="020B0609020204030204" pitchFamily="49" charset="0"/>
              </a:rPr>
              <a:t>i</a:t>
            </a:r>
            <a:r>
              <a:rPr lang="en-US" dirty="0" smtClean="0">
                <a:latin typeface="Consolas" panose="020B0609020204030204" pitchFamily="49" charset="0"/>
              </a:rPr>
              <a:t> = 1; (</a:t>
            </a:r>
            <a:r>
              <a:rPr lang="en-US" dirty="0" err="1" smtClean="0">
                <a:latin typeface="Consolas" panose="020B0609020204030204" pitchFamily="49" charset="0"/>
              </a:rPr>
              <a:t>i</a:t>
            </a:r>
            <a:r>
              <a:rPr lang="en-US" dirty="0" smtClean="0">
                <a:latin typeface="Consolas" panose="020B0609020204030204" pitchFamily="49" charset="0"/>
              </a:rPr>
              <a:t> is an integer type)</a:t>
            </a:r>
          </a:p>
          <a:p>
            <a:pPr lvl="1"/>
            <a:r>
              <a:rPr lang="en-US" dirty="0" smtClean="0">
                <a:latin typeface="Consolas" panose="020B0609020204030204" pitchFamily="49" charset="0"/>
              </a:rPr>
              <a:t>Python: </a:t>
            </a:r>
            <a:r>
              <a:rPr lang="en-US" dirty="0" err="1" smtClean="0">
                <a:latin typeface="Consolas" panose="020B0609020204030204" pitchFamily="49" charset="0"/>
              </a:rPr>
              <a:t>i</a:t>
            </a:r>
            <a:r>
              <a:rPr lang="en-US" dirty="0" smtClean="0">
                <a:latin typeface="Consolas" panose="020B0609020204030204" pitchFamily="49" charset="0"/>
              </a:rPr>
              <a:t> = 1 (</a:t>
            </a:r>
            <a:r>
              <a:rPr lang="en-US" dirty="0" err="1" smtClean="0">
                <a:latin typeface="Consolas" panose="020B0609020204030204" pitchFamily="49" charset="0"/>
              </a:rPr>
              <a:t>i</a:t>
            </a:r>
            <a:r>
              <a:rPr lang="en-US" dirty="0" smtClean="0">
                <a:latin typeface="Consolas" panose="020B0609020204030204" pitchFamily="49" charset="0"/>
              </a:rPr>
              <a:t> is assumed to be an integer)</a:t>
            </a:r>
          </a:p>
        </p:txBody>
      </p:sp>
      <p:sp>
        <p:nvSpPr>
          <p:cNvPr id="6" name="Slide Number Placeholder 5"/>
          <p:cNvSpPr>
            <a:spLocks noGrp="1"/>
          </p:cNvSpPr>
          <p:nvPr>
            <p:ph type="sldNum" sz="quarter" idx="12"/>
          </p:nvPr>
        </p:nvSpPr>
        <p:spPr/>
        <p:txBody>
          <a:bodyPr/>
          <a:lstStyle/>
          <a:p>
            <a:fld id="{936A99BC-3C9D-4DF8-8B8C-E1FD2BDF0AD4}" type="slidenum">
              <a:rPr lang="en-US" smtClean="0"/>
              <a:pPr/>
              <a:t>29</a:t>
            </a:fld>
            <a:endParaRPr lang="en-US" dirty="0"/>
          </a:p>
        </p:txBody>
      </p:sp>
    </p:spTree>
    <p:extLst>
      <p:ext uri="{BB962C8B-B14F-4D97-AF65-F5344CB8AC3E}">
        <p14:creationId xmlns:p14="http://schemas.microsoft.com/office/powerpoint/2010/main" val="4248830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a:t>
            </a:r>
            <a:endParaRPr lang="en-US" dirty="0"/>
          </a:p>
        </p:txBody>
      </p:sp>
      <p:pic>
        <p:nvPicPr>
          <p:cNvPr id="4" name="Picture Placeholder 3"/>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l="3085" r="3085"/>
          <a:stretch>
            <a:fillRect/>
          </a:stretch>
        </p:blipFill>
        <p:spPr/>
      </p:pic>
      <p:sp>
        <p:nvSpPr>
          <p:cNvPr id="24" name="Text Placeholder 23"/>
          <p:cNvSpPr>
            <a:spLocks noGrp="1"/>
          </p:cNvSpPr>
          <p:nvPr>
            <p:ph type="body" sz="quarter" idx="20"/>
          </p:nvPr>
        </p:nvSpPr>
        <p:spPr/>
        <p:txBody>
          <a:bodyPr/>
          <a:lstStyle/>
          <a:p>
            <a:r>
              <a:rPr lang="en-US" dirty="0" smtClean="0"/>
              <a:t>Penetration tester, former teacher</a:t>
            </a:r>
          </a:p>
          <a:p>
            <a:r>
              <a:rPr lang="en-US" dirty="0" smtClean="0"/>
              <a:t> </a:t>
            </a:r>
          </a:p>
        </p:txBody>
      </p:sp>
      <p:sp>
        <p:nvSpPr>
          <p:cNvPr id="25" name="Text Placeholder 24"/>
          <p:cNvSpPr>
            <a:spLocks noGrp="1"/>
          </p:cNvSpPr>
          <p:nvPr>
            <p:ph type="body" sz="quarter" idx="21"/>
          </p:nvPr>
        </p:nvSpPr>
        <p:spPr/>
        <p:txBody>
          <a:bodyPr/>
          <a:lstStyle/>
          <a:p>
            <a:r>
              <a:rPr lang="en-US" dirty="0" smtClean="0"/>
              <a:t>Michael Benich, OSCP, OSWP</a:t>
            </a:r>
            <a:endParaRPr lang="en-US" dirty="0"/>
          </a:p>
        </p:txBody>
      </p:sp>
      <p:sp>
        <p:nvSpPr>
          <p:cNvPr id="26" name="Text Placeholder 25"/>
          <p:cNvSpPr>
            <a:spLocks noGrp="1"/>
          </p:cNvSpPr>
          <p:nvPr>
            <p:ph type="body" sz="quarter" idx="22"/>
          </p:nvPr>
        </p:nvSpPr>
        <p:spPr/>
        <p:txBody>
          <a:bodyPr/>
          <a:lstStyle/>
          <a:p>
            <a:r>
              <a:rPr lang="en-US" dirty="0" smtClean="0"/>
              <a:t>Supervisor</a:t>
            </a:r>
            <a:endParaRPr lang="en-US" dirty="0"/>
          </a:p>
        </p:txBody>
      </p:sp>
      <p:sp>
        <p:nvSpPr>
          <p:cNvPr id="3" name="Slide Number Placeholder 2"/>
          <p:cNvSpPr>
            <a:spLocks noGrp="1"/>
          </p:cNvSpPr>
          <p:nvPr>
            <p:ph type="sldNum" sz="quarter" idx="12"/>
          </p:nvPr>
        </p:nvSpPr>
        <p:spPr/>
        <p:txBody>
          <a:bodyPr/>
          <a:lstStyle/>
          <a:p>
            <a:fld id="{936A99BC-3C9D-4DF8-8B8C-E1FD2BDF0AD4}" type="slidenum">
              <a:rPr lang="en-US" smtClean="0"/>
              <a:pPr/>
              <a:t>3</a:t>
            </a:fld>
            <a:endParaRPr lang="en-US" dirty="0"/>
          </a:p>
        </p:txBody>
      </p:sp>
    </p:spTree>
    <p:extLst>
      <p:ext uri="{BB962C8B-B14F-4D97-AF65-F5344CB8AC3E}">
        <p14:creationId xmlns:p14="http://schemas.microsoft.com/office/powerpoint/2010/main" val="491589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Types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latin typeface="+mj-lt"/>
              </a:rPr>
              <a:t>X = 1</a:t>
            </a:r>
          </a:p>
          <a:p>
            <a:pPr lvl="1"/>
            <a:r>
              <a:rPr lang="en-US" dirty="0" err="1" smtClean="0">
                <a:latin typeface="+mj-lt"/>
              </a:rPr>
              <a:t>Int</a:t>
            </a:r>
            <a:r>
              <a:rPr lang="en-US" dirty="0" smtClean="0">
                <a:latin typeface="+mj-lt"/>
              </a:rPr>
              <a:t> (integer)</a:t>
            </a:r>
          </a:p>
          <a:p>
            <a:r>
              <a:rPr lang="en-US" dirty="0" smtClean="0">
                <a:latin typeface="+mj-lt"/>
              </a:rPr>
              <a:t>X = 1.0</a:t>
            </a:r>
          </a:p>
          <a:p>
            <a:pPr lvl="1"/>
            <a:r>
              <a:rPr lang="en-US" dirty="0" smtClean="0">
                <a:latin typeface="+mj-lt"/>
              </a:rPr>
              <a:t>Float (calculations with precision)</a:t>
            </a:r>
          </a:p>
          <a:p>
            <a:r>
              <a:rPr lang="en-US" dirty="0" smtClean="0">
                <a:latin typeface="+mj-lt"/>
              </a:rPr>
              <a:t>X = “one”</a:t>
            </a:r>
          </a:p>
          <a:p>
            <a:pPr lvl="1"/>
            <a:r>
              <a:rPr lang="en-US" dirty="0" smtClean="0">
                <a:latin typeface="+mj-lt"/>
              </a:rPr>
              <a:t>String (character or characters)</a:t>
            </a:r>
          </a:p>
          <a:p>
            <a:r>
              <a:rPr lang="en-US" dirty="0" smtClean="0">
                <a:latin typeface="+mj-lt"/>
              </a:rPr>
              <a:t>X = [1,2,3]</a:t>
            </a:r>
          </a:p>
          <a:p>
            <a:pPr lvl="1"/>
            <a:r>
              <a:rPr lang="en-US" dirty="0" smtClean="0">
                <a:latin typeface="+mj-lt"/>
              </a:rPr>
              <a:t>List</a:t>
            </a:r>
          </a:p>
          <a:p>
            <a:r>
              <a:rPr lang="en-US" dirty="0" smtClean="0">
                <a:latin typeface="+mj-lt"/>
              </a:rPr>
              <a:t>X = (1,2,3)</a:t>
            </a:r>
          </a:p>
          <a:p>
            <a:pPr lvl="1"/>
            <a:r>
              <a:rPr lang="en-US" dirty="0" smtClean="0">
                <a:latin typeface="+mj-lt"/>
              </a:rPr>
              <a:t>Tuple</a:t>
            </a:r>
          </a:p>
          <a:p>
            <a:r>
              <a:rPr lang="en-US" dirty="0" smtClean="0">
                <a:latin typeface="+mj-lt"/>
              </a:rPr>
              <a:t>{“x”:1}</a:t>
            </a:r>
          </a:p>
          <a:p>
            <a:pPr lvl="1"/>
            <a:r>
              <a:rPr lang="en-US" dirty="0" err="1" smtClean="0">
                <a:latin typeface="+mj-lt"/>
              </a:rPr>
              <a:t>Dict</a:t>
            </a:r>
            <a:r>
              <a:rPr lang="en-US" dirty="0" smtClean="0">
                <a:latin typeface="+mj-lt"/>
              </a:rPr>
              <a:t> (dictionary)</a:t>
            </a:r>
            <a:endParaRPr lang="en-US" dirty="0" smtClean="0">
              <a:latin typeface="Consolas" panose="020B0609020204030204" pitchFamily="49" charset="0"/>
            </a:endParaRPr>
          </a:p>
        </p:txBody>
      </p:sp>
      <p:sp>
        <p:nvSpPr>
          <p:cNvPr id="6" name="Slide Number Placeholder 5"/>
          <p:cNvSpPr>
            <a:spLocks noGrp="1"/>
          </p:cNvSpPr>
          <p:nvPr>
            <p:ph type="sldNum" sz="quarter" idx="12"/>
          </p:nvPr>
        </p:nvSpPr>
        <p:spPr/>
        <p:txBody>
          <a:bodyPr/>
          <a:lstStyle/>
          <a:p>
            <a:fld id="{936A99BC-3C9D-4DF8-8B8C-E1FD2BDF0AD4}" type="slidenum">
              <a:rPr lang="en-US" smtClean="0"/>
              <a:pPr/>
              <a:t>30</a:t>
            </a:fld>
            <a:endParaRPr lang="en-US" dirty="0"/>
          </a:p>
        </p:txBody>
      </p:sp>
    </p:spTree>
    <p:extLst>
      <p:ext uri="{BB962C8B-B14F-4D97-AF65-F5344CB8AC3E}">
        <p14:creationId xmlns:p14="http://schemas.microsoft.com/office/powerpoint/2010/main" val="25039800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Mutable / Immutable Objects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965926860"/>
              </p:ext>
            </p:extLst>
          </p:nvPr>
        </p:nvGraphicFramePr>
        <p:xfrm>
          <a:off x="1719816" y="1678681"/>
          <a:ext cx="5366456" cy="3338484"/>
        </p:xfrm>
        <a:graphic>
          <a:graphicData uri="http://schemas.openxmlformats.org/drawingml/2006/table">
            <a:tbl>
              <a:tblPr firstRow="1" bandRow="1">
                <a:tableStyleId>{5C22544A-7EE6-4342-B048-85BDC9FD1C3A}</a:tableStyleId>
              </a:tblPr>
              <a:tblGrid>
                <a:gridCol w="2683228">
                  <a:extLst>
                    <a:ext uri="{9D8B030D-6E8A-4147-A177-3AD203B41FA5}">
                      <a16:colId xmlns:a16="http://schemas.microsoft.com/office/drawing/2014/main" val="20000"/>
                    </a:ext>
                  </a:extLst>
                </a:gridCol>
                <a:gridCol w="2683228">
                  <a:extLst>
                    <a:ext uri="{9D8B030D-6E8A-4147-A177-3AD203B41FA5}">
                      <a16:colId xmlns:a16="http://schemas.microsoft.com/office/drawing/2014/main" val="20001"/>
                    </a:ext>
                  </a:extLst>
                </a:gridCol>
              </a:tblGrid>
              <a:tr h="457200">
                <a:tc>
                  <a:txBody>
                    <a:bodyPr/>
                    <a:lstStyle/>
                    <a:p>
                      <a:pPr algn="ctr"/>
                      <a:r>
                        <a:rPr lang="en-US" sz="1600" dirty="0" smtClean="0">
                          <a:latin typeface="Arial" panose="020B0604020202020204" pitchFamily="34" charset="0"/>
                          <a:cs typeface="Arial" panose="020B0604020202020204" pitchFamily="34" charset="0"/>
                        </a:rPr>
                        <a:t>Mutable</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Immutable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720321">
                <a:tc>
                  <a:txBody>
                    <a:bodyPr/>
                    <a:lstStyle/>
                    <a:p>
                      <a:pPr algn="ctr"/>
                      <a:endParaRPr lang="en-US" sz="1200" kern="1200" dirty="0" smtClean="0">
                        <a:solidFill>
                          <a:schemeClr val="dk1"/>
                        </a:solidFill>
                        <a:latin typeface="Arial" panose="020B0604020202020204" pitchFamily="34" charset="0"/>
                        <a:ea typeface="+mn-ea"/>
                        <a:cs typeface="Arial" panose="020B0604020202020204" pitchFamily="34" charset="0"/>
                      </a:endParaRPr>
                    </a:p>
                    <a:p>
                      <a:pPr algn="ctr"/>
                      <a:r>
                        <a:rPr lang="en-US" sz="1200" kern="1200" dirty="0" smtClean="0">
                          <a:solidFill>
                            <a:schemeClr val="dk1"/>
                          </a:solidFill>
                          <a:latin typeface="Arial" panose="020B0604020202020204" pitchFamily="34" charset="0"/>
                          <a:ea typeface="+mn-ea"/>
                          <a:cs typeface="Arial" panose="020B0604020202020204" pitchFamily="34" charset="0"/>
                        </a:rPr>
                        <a:t>list</a:t>
                      </a:r>
                      <a:endParaRPr lang="en-US" sz="1200" dirty="0">
                        <a:latin typeface="Arial" panose="020B0604020202020204" pitchFamily="34" charset="0"/>
                        <a:cs typeface="Arial" panose="020B0604020202020204" pitchFamily="34" charset="0"/>
                      </a:endParaRPr>
                    </a:p>
                  </a:txBody>
                  <a:tcPr/>
                </a:tc>
                <a:tc>
                  <a:txBody>
                    <a:bodyPr/>
                    <a:lstStyle/>
                    <a:p>
                      <a:endParaRPr lang="en-US" sz="1200" kern="1200" dirty="0" smtClean="0">
                        <a:solidFill>
                          <a:schemeClr val="dk1"/>
                        </a:solidFill>
                        <a:latin typeface="Arial" panose="020B0604020202020204" pitchFamily="34" charset="0"/>
                        <a:ea typeface="+mn-ea"/>
                        <a:cs typeface="Arial" panose="020B0604020202020204" pitchFamily="34" charset="0"/>
                      </a:endParaRPr>
                    </a:p>
                    <a:p>
                      <a:pPr algn="ctr"/>
                      <a:r>
                        <a:rPr lang="en-US" sz="1200" kern="1200" dirty="0" err="1" smtClean="0">
                          <a:solidFill>
                            <a:schemeClr val="dk1"/>
                          </a:solidFill>
                          <a:latin typeface="Arial" panose="020B0604020202020204" pitchFamily="34" charset="0"/>
                          <a:ea typeface="+mn-ea"/>
                          <a:cs typeface="Arial" panose="020B0604020202020204" pitchFamily="34" charset="0"/>
                        </a:rPr>
                        <a:t>str</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720321">
                <a:tc>
                  <a:txBody>
                    <a:bodyPr/>
                    <a:lstStyle/>
                    <a:p>
                      <a:pPr algn="ctr"/>
                      <a:endParaRPr lang="en-US" sz="1200" kern="1200" dirty="0" smtClean="0">
                        <a:solidFill>
                          <a:schemeClr val="dk1"/>
                        </a:solidFill>
                        <a:latin typeface="Arial" panose="020B0604020202020204" pitchFamily="34" charset="0"/>
                        <a:ea typeface="+mn-ea"/>
                        <a:cs typeface="Arial" panose="020B0604020202020204" pitchFamily="34" charset="0"/>
                      </a:endParaRPr>
                    </a:p>
                    <a:p>
                      <a:pPr algn="ctr"/>
                      <a:r>
                        <a:rPr lang="en-US" sz="1200" kern="1200" dirty="0" err="1" smtClean="0">
                          <a:solidFill>
                            <a:schemeClr val="dk1"/>
                          </a:solidFill>
                          <a:latin typeface="Arial" panose="020B0604020202020204" pitchFamily="34" charset="0"/>
                          <a:ea typeface="+mn-ea"/>
                          <a:cs typeface="Arial" panose="020B0604020202020204" pitchFamily="34" charset="0"/>
                        </a:rPr>
                        <a:t>dict</a:t>
                      </a:r>
                      <a:endParaRPr lang="en-US" sz="1200" dirty="0">
                        <a:latin typeface="Arial" panose="020B0604020202020204" pitchFamily="34" charset="0"/>
                        <a:cs typeface="Arial" panose="020B0604020202020204" pitchFamily="34" charset="0"/>
                      </a:endParaRPr>
                    </a:p>
                  </a:txBody>
                  <a:tcPr/>
                </a:tc>
                <a:tc>
                  <a:txBody>
                    <a:bodyPr/>
                    <a:lstStyle/>
                    <a:p>
                      <a:endParaRPr lang="en-US" sz="1200" kern="1200" dirty="0" smtClean="0">
                        <a:solidFill>
                          <a:schemeClr val="dk1"/>
                        </a:solidFill>
                        <a:latin typeface="Arial" panose="020B0604020202020204" pitchFamily="34" charset="0"/>
                        <a:ea typeface="+mn-ea"/>
                        <a:cs typeface="Arial" panose="020B0604020202020204" pitchFamily="34" charset="0"/>
                      </a:endParaRPr>
                    </a:p>
                    <a:p>
                      <a:pPr algn="ctr"/>
                      <a:r>
                        <a:rPr lang="en-US" sz="1200" kern="1200" dirty="0" err="1" smtClean="0">
                          <a:solidFill>
                            <a:schemeClr val="dk1"/>
                          </a:solidFill>
                          <a:latin typeface="Arial" panose="020B0604020202020204" pitchFamily="34" charset="0"/>
                          <a:ea typeface="+mn-ea"/>
                          <a:cs typeface="Arial" panose="020B0604020202020204" pitchFamily="34" charset="0"/>
                        </a:rPr>
                        <a:t>int</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720321">
                <a:tc>
                  <a:txBody>
                    <a:bodyPr/>
                    <a:lstStyle/>
                    <a:p>
                      <a:pPr algn="ctr"/>
                      <a:endParaRPr lang="en-US" sz="1200" kern="1200" dirty="0" smtClean="0">
                        <a:solidFill>
                          <a:schemeClr val="dk1"/>
                        </a:solidFill>
                        <a:latin typeface="Arial" panose="020B0604020202020204" pitchFamily="34" charset="0"/>
                        <a:ea typeface="+mn-ea"/>
                        <a:cs typeface="Arial" panose="020B0604020202020204" pitchFamily="34" charset="0"/>
                      </a:endParaRPr>
                    </a:p>
                    <a:p>
                      <a:pPr algn="ctr"/>
                      <a:r>
                        <a:rPr lang="en-US" sz="1200" kern="1200" dirty="0" smtClean="0">
                          <a:solidFill>
                            <a:schemeClr val="dk1"/>
                          </a:solidFill>
                          <a:latin typeface="Arial" panose="020B0604020202020204" pitchFamily="34" charset="0"/>
                          <a:ea typeface="+mn-ea"/>
                          <a:cs typeface="Arial" panose="020B0604020202020204" pitchFamily="34" charset="0"/>
                        </a:rPr>
                        <a:t>set</a:t>
                      </a:r>
                      <a:endParaRPr lang="en-US" sz="1200" dirty="0">
                        <a:latin typeface="Arial" panose="020B0604020202020204" pitchFamily="34" charset="0"/>
                        <a:cs typeface="Arial" panose="020B0604020202020204" pitchFamily="34" charset="0"/>
                      </a:endParaRPr>
                    </a:p>
                  </a:txBody>
                  <a:tcPr/>
                </a:tc>
                <a:tc>
                  <a:txBody>
                    <a:bodyPr/>
                    <a:lstStyle/>
                    <a:p>
                      <a:endParaRPr lang="en-US" sz="1200" kern="1200" dirty="0" smtClean="0">
                        <a:solidFill>
                          <a:schemeClr val="dk1"/>
                        </a:solidFill>
                        <a:latin typeface="Arial" panose="020B0604020202020204" pitchFamily="34" charset="0"/>
                        <a:ea typeface="+mn-ea"/>
                        <a:cs typeface="Arial" panose="020B0604020202020204" pitchFamily="34" charset="0"/>
                      </a:endParaRPr>
                    </a:p>
                    <a:p>
                      <a:pPr algn="ctr"/>
                      <a:r>
                        <a:rPr lang="en-US" sz="1200" kern="1200" dirty="0" smtClean="0">
                          <a:solidFill>
                            <a:schemeClr val="dk1"/>
                          </a:solidFill>
                          <a:latin typeface="Arial" panose="020B0604020202020204" pitchFamily="34" charset="0"/>
                          <a:ea typeface="+mn-ea"/>
                          <a:cs typeface="Arial" panose="020B0604020202020204" pitchFamily="34" charset="0"/>
                        </a:rPr>
                        <a:t>float</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720321">
                <a:tc>
                  <a:txBody>
                    <a:bodyPr/>
                    <a:lstStyle/>
                    <a:p>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Can change its contents</a:t>
                      </a:r>
                      <a:endParaRPr lang="en-US" sz="1200" dirty="0">
                        <a:latin typeface="Arial" panose="020B0604020202020204" pitchFamily="34" charset="0"/>
                        <a:cs typeface="Arial" panose="020B0604020202020204" pitchFamily="34" charset="0"/>
                      </a:endParaRPr>
                    </a:p>
                  </a:txBody>
                  <a:tcPr/>
                </a:tc>
                <a:tc>
                  <a:txBody>
                    <a:bodyPr/>
                    <a:lstStyle/>
                    <a:p>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Cannot change its contents</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62223459"/>
                  </a:ext>
                </a:extLst>
              </a:tr>
            </a:tbl>
          </a:graphicData>
        </a:graphic>
      </p:graphicFrame>
      <p:sp>
        <p:nvSpPr>
          <p:cNvPr id="3" name="Slide Number Placeholder 2"/>
          <p:cNvSpPr>
            <a:spLocks noGrp="1"/>
          </p:cNvSpPr>
          <p:nvPr>
            <p:ph type="sldNum" sz="quarter" idx="12"/>
          </p:nvPr>
        </p:nvSpPr>
        <p:spPr/>
        <p:txBody>
          <a:bodyPr/>
          <a:lstStyle/>
          <a:p>
            <a:fld id="{936A99BC-3C9D-4DF8-8B8C-E1FD2BDF0AD4}" type="slidenum">
              <a:rPr lang="en-US" smtClean="0"/>
              <a:pPr/>
              <a:t>31</a:t>
            </a:fld>
            <a:endParaRPr lang="en-US" dirty="0"/>
          </a:p>
        </p:txBody>
      </p:sp>
    </p:spTree>
    <p:extLst>
      <p:ext uri="{BB962C8B-B14F-4D97-AF65-F5344CB8AC3E}">
        <p14:creationId xmlns:p14="http://schemas.microsoft.com/office/powerpoint/2010/main" val="2412532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Mutable / Immutable Objects</a:t>
            </a:r>
            <a:endParaRPr lang="en-US" dirty="0"/>
          </a:p>
        </p:txBody>
      </p:sp>
      <p:sp>
        <p:nvSpPr>
          <p:cNvPr id="5" name="Content Placeholder 4"/>
          <p:cNvSpPr>
            <a:spLocks noGrp="1"/>
          </p:cNvSpPr>
          <p:nvPr>
            <p:ph idx="1"/>
          </p:nvPr>
        </p:nvSpPr>
        <p:spPr/>
        <p:txBody>
          <a:bodyPr>
            <a:noAutofit/>
          </a:bodyPr>
          <a:lstStyle/>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Immutable (</a:t>
            </a:r>
            <a:r>
              <a:rPr lang="en-US" sz="1600" dirty="0" err="1">
                <a:solidFill>
                  <a:srgbClr val="808080"/>
                </a:solidFill>
                <a:highlight>
                  <a:srgbClr val="FFFFFF"/>
                </a:highlight>
                <a:latin typeface="Courier New" panose="02070309020205020404" pitchFamily="49" charset="0"/>
              </a:rPr>
              <a:t>int</a:t>
            </a:r>
            <a:r>
              <a:rPr lang="en-US" sz="1600" dirty="0" smtClean="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smtClean="0">
                <a:solidFill>
                  <a:srgbClr val="000000"/>
                </a:solidFill>
                <a:highlight>
                  <a:srgbClr val="FFFFFF"/>
                </a:highlight>
                <a:latin typeface="Courier New" panose="02070309020205020404" pitchFamily="49" charset="0"/>
              </a:rPr>
              <a:t>x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smtClean="0">
                <a:solidFill>
                  <a:srgbClr val="FF0000"/>
                </a:solidFill>
                <a:highlight>
                  <a:srgbClr val="FFFFFF"/>
                </a:highlight>
                <a:latin typeface="Courier New" panose="02070309020205020404" pitchFamily="49" charset="0"/>
              </a:rPr>
              <a:t>1</a:t>
            </a:r>
            <a:endParaRPr lang="en-US" sz="1600" dirty="0" smtClean="0">
              <a:solidFill>
                <a:srgbClr val="000000"/>
              </a:solidFill>
              <a:highlight>
                <a:srgbClr val="FFFFFF"/>
              </a:highlight>
              <a:latin typeface="Courier New" panose="02070309020205020404" pitchFamily="49" charset="0"/>
            </a:endParaRPr>
          </a:p>
          <a:p>
            <a:pPr marL="0" indent="0">
              <a:buNone/>
            </a:pPr>
            <a:r>
              <a:rPr lang="en-US" sz="1600" dirty="0" smtClean="0">
                <a:solidFill>
                  <a:srgbClr val="000000"/>
                </a:solidFill>
                <a:highlight>
                  <a:srgbClr val="FFFFFF"/>
                </a:highlight>
                <a:latin typeface="Courier New" panose="02070309020205020404" pitchFamily="49" charset="0"/>
              </a:rPr>
              <a:t>y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x</a:t>
            </a: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"The </a:t>
            </a:r>
            <a:r>
              <a:rPr lang="en-US" sz="1600" dirty="0">
                <a:solidFill>
                  <a:srgbClr val="808080"/>
                </a:solidFill>
                <a:highlight>
                  <a:srgbClr val="FFFFFF"/>
                </a:highlight>
                <a:latin typeface="Courier New" panose="02070309020205020404" pitchFamily="49" charset="0"/>
              </a:rPr>
              <a:t>object id of x is: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id</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x</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"The </a:t>
            </a:r>
            <a:r>
              <a:rPr lang="en-US" sz="1600" dirty="0">
                <a:solidFill>
                  <a:srgbClr val="808080"/>
                </a:solidFill>
                <a:highlight>
                  <a:srgbClr val="FFFFFF"/>
                </a:highlight>
                <a:latin typeface="Courier New" panose="02070309020205020404" pitchFamily="49" charset="0"/>
              </a:rPr>
              <a:t>object id of y is: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id</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y</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smtClean="0">
                <a:solidFill>
                  <a:srgbClr val="000000"/>
                </a:solidFill>
                <a:highlight>
                  <a:srgbClr val="FFFFFF"/>
                </a:highlight>
                <a:latin typeface="Courier New" panose="02070309020205020404" pitchFamily="49" charset="0"/>
              </a:rPr>
              <a:t>y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y</a:t>
            </a:r>
            <a:r>
              <a:rPr lang="en-US" sz="1600" b="1" dirty="0">
                <a:solidFill>
                  <a:srgbClr val="000080"/>
                </a:solidFill>
                <a:highlight>
                  <a:srgbClr val="FFFFFF"/>
                </a:highlight>
                <a:latin typeface="Courier New" panose="02070309020205020404" pitchFamily="49" charset="0"/>
              </a:rPr>
              <a:t>+</a:t>
            </a:r>
            <a:r>
              <a:rPr lang="en-US" sz="1600" dirty="0">
                <a:solidFill>
                  <a:srgbClr val="FF0000"/>
                </a:solidFill>
                <a:highlight>
                  <a:srgbClr val="FFFFFF"/>
                </a:highlight>
                <a:latin typeface="Courier New" panose="02070309020205020404" pitchFamily="49" charset="0"/>
              </a:rPr>
              <a:t>1</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"The </a:t>
            </a:r>
            <a:r>
              <a:rPr lang="en-US" sz="1600" dirty="0">
                <a:solidFill>
                  <a:srgbClr val="808080"/>
                </a:solidFill>
                <a:highlight>
                  <a:srgbClr val="FFFFFF"/>
                </a:highlight>
                <a:latin typeface="Courier New" panose="02070309020205020404" pitchFamily="49" charset="0"/>
              </a:rPr>
              <a:t>value of y is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y</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"The </a:t>
            </a:r>
            <a:r>
              <a:rPr lang="en-US" sz="1600" dirty="0">
                <a:solidFill>
                  <a:srgbClr val="808080"/>
                </a:solidFill>
                <a:highlight>
                  <a:srgbClr val="FFFFFF"/>
                </a:highlight>
                <a:latin typeface="Courier New" panose="02070309020205020404" pitchFamily="49" charset="0"/>
              </a:rPr>
              <a:t>value of x is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x</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The object id of x is: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id</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x</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"The </a:t>
            </a:r>
            <a:r>
              <a:rPr lang="en-US" sz="1600" dirty="0">
                <a:solidFill>
                  <a:srgbClr val="808080"/>
                </a:solidFill>
                <a:highlight>
                  <a:srgbClr val="FFFFFF"/>
                </a:highlight>
                <a:latin typeface="Courier New" panose="02070309020205020404" pitchFamily="49" charset="0"/>
              </a:rPr>
              <a:t>object id of y is: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id</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y</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p:txBody>
      </p:sp>
      <p:sp>
        <p:nvSpPr>
          <p:cNvPr id="6" name="Slide Number Placeholder 5"/>
          <p:cNvSpPr>
            <a:spLocks noGrp="1"/>
          </p:cNvSpPr>
          <p:nvPr>
            <p:ph type="sldNum" sz="quarter" idx="12"/>
          </p:nvPr>
        </p:nvSpPr>
        <p:spPr/>
        <p:txBody>
          <a:bodyPr/>
          <a:lstStyle/>
          <a:p>
            <a:fld id="{936A99BC-3C9D-4DF8-8B8C-E1FD2BDF0AD4}" type="slidenum">
              <a:rPr lang="en-US" smtClean="0"/>
              <a:pPr/>
              <a:t>32</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65419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Mutable / Immutable Objects</a:t>
            </a:r>
            <a:endParaRPr lang="en-US" dirty="0"/>
          </a:p>
        </p:txBody>
      </p:sp>
      <p:sp>
        <p:nvSpPr>
          <p:cNvPr id="5" name="Content Placeholder 4"/>
          <p:cNvSpPr>
            <a:spLocks noGrp="1"/>
          </p:cNvSpPr>
          <p:nvPr>
            <p:ph idx="1"/>
          </p:nvPr>
        </p:nvSpPr>
        <p:spPr/>
        <p:txBody>
          <a:bodyPr>
            <a:noAutofit/>
          </a:bodyPr>
          <a:lstStyle/>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Mutable </a:t>
            </a:r>
            <a:r>
              <a:rPr lang="en-US" sz="1600" dirty="0" smtClean="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a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FF0000"/>
                </a:solidFill>
                <a:highlight>
                  <a:srgbClr val="FFFFFF"/>
                </a:highlight>
                <a:latin typeface="Courier New" panose="02070309020205020404" pitchFamily="49" charset="0"/>
              </a:rPr>
              <a:t>1</a:t>
            </a:r>
            <a:r>
              <a:rPr lang="en-US" sz="1600" b="1" dirty="0">
                <a:solidFill>
                  <a:srgbClr val="000080"/>
                </a:solidFill>
                <a:highlight>
                  <a:srgbClr val="FFFFFF"/>
                </a:highlight>
                <a:latin typeface="Courier New" panose="02070309020205020404" pitchFamily="49" charset="0"/>
              </a:rPr>
              <a:t>,</a:t>
            </a:r>
            <a:r>
              <a:rPr lang="en-US" sz="1600" dirty="0">
                <a:solidFill>
                  <a:srgbClr val="FF0000"/>
                </a:solidFill>
                <a:highlight>
                  <a:srgbClr val="FFFFFF"/>
                </a:highlight>
                <a:latin typeface="Courier New" panose="02070309020205020404" pitchFamily="49" charset="0"/>
              </a:rPr>
              <a:t>2</a:t>
            </a:r>
            <a:r>
              <a:rPr lang="en-US" sz="1600" b="1" dirty="0">
                <a:solidFill>
                  <a:srgbClr val="000080"/>
                </a:solidFill>
                <a:highlight>
                  <a:srgbClr val="FFFFFF"/>
                </a:highlight>
                <a:latin typeface="Courier New" panose="02070309020205020404" pitchFamily="49" charset="0"/>
              </a:rPr>
              <a:t>,</a:t>
            </a:r>
            <a:r>
              <a:rPr lang="en-US" sz="1600" dirty="0">
                <a:solidFill>
                  <a:srgbClr val="FF0000"/>
                </a:solidFill>
                <a:highlight>
                  <a:srgbClr val="FFFFFF"/>
                </a:highlight>
                <a:latin typeface="Courier New" panose="02070309020205020404" pitchFamily="49" charset="0"/>
              </a:rPr>
              <a:t>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b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a:t>
            </a: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The object id of a is: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id</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a</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rPr>
              <a:t>p</a:t>
            </a:r>
            <a:r>
              <a:rPr lang="en-US" sz="1600" b="1" dirty="0" smtClean="0">
                <a:solidFill>
                  <a:srgbClr val="0000FF"/>
                </a:solidFill>
                <a:highlight>
                  <a:srgbClr val="FFFFFF"/>
                </a:highlight>
                <a:latin typeface="Courier New" panose="02070309020205020404" pitchFamily="49" charset="0"/>
              </a:rPr>
              <a:t>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"The </a:t>
            </a:r>
            <a:r>
              <a:rPr lang="en-US" sz="1600" dirty="0">
                <a:solidFill>
                  <a:srgbClr val="808080"/>
                </a:solidFill>
                <a:highlight>
                  <a:srgbClr val="FFFFFF"/>
                </a:highlight>
                <a:latin typeface="Courier New" panose="02070309020205020404" pitchFamily="49" charset="0"/>
              </a:rPr>
              <a:t>object id of b is: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id</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b</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err="1">
                <a:solidFill>
                  <a:srgbClr val="000000"/>
                </a:solidFill>
                <a:highlight>
                  <a:srgbClr val="FFFFFF"/>
                </a:highlight>
                <a:latin typeface="Courier New" panose="02070309020205020404" pitchFamily="49" charset="0"/>
              </a:rPr>
              <a:t>a</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append</a:t>
            </a:r>
            <a:r>
              <a:rPr lang="en-US" sz="1600" b="1" dirty="0">
                <a:solidFill>
                  <a:srgbClr val="000080"/>
                </a:solidFill>
                <a:highlight>
                  <a:srgbClr val="FFFFFF"/>
                </a:highlight>
                <a:latin typeface="Courier New" panose="02070309020205020404" pitchFamily="49" charset="0"/>
              </a:rPr>
              <a:t>(</a:t>
            </a:r>
            <a:r>
              <a:rPr lang="en-US" sz="1600" dirty="0">
                <a:solidFill>
                  <a:srgbClr val="FF0000"/>
                </a:solidFill>
                <a:highlight>
                  <a:srgbClr val="FFFFFF"/>
                </a:highlight>
                <a:latin typeface="Courier New" panose="02070309020205020404" pitchFamily="49" charset="0"/>
              </a:rPr>
              <a:t>4</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"Do </a:t>
            </a:r>
            <a:r>
              <a:rPr lang="en-US" sz="1600" dirty="0">
                <a:solidFill>
                  <a:srgbClr val="808080"/>
                </a:solidFill>
                <a:highlight>
                  <a:srgbClr val="FFFFFF"/>
                </a:highlight>
                <a:latin typeface="Courier New" panose="02070309020205020404" pitchFamily="49" charset="0"/>
              </a:rPr>
              <a:t>these have the same identity?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a </a:t>
            </a:r>
            <a:r>
              <a:rPr lang="en-US" sz="1600" b="1" dirty="0">
                <a:solidFill>
                  <a:srgbClr val="0000FF"/>
                </a:solidFill>
                <a:highlight>
                  <a:srgbClr val="FFFFFF"/>
                </a:highlight>
                <a:latin typeface="Courier New" panose="02070309020205020404" pitchFamily="49" charset="0"/>
              </a:rPr>
              <a:t>is</a:t>
            </a:r>
            <a:r>
              <a:rPr lang="en-US" sz="1600" dirty="0">
                <a:solidFill>
                  <a:srgbClr val="000000"/>
                </a:solidFill>
                <a:highlight>
                  <a:srgbClr val="FFFFFF"/>
                </a:highlight>
                <a:latin typeface="Courier New" panose="02070309020205020404" pitchFamily="49" charset="0"/>
              </a:rPr>
              <a:t> b</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"The </a:t>
            </a:r>
            <a:r>
              <a:rPr lang="en-US" sz="1600" dirty="0">
                <a:solidFill>
                  <a:srgbClr val="808080"/>
                </a:solidFill>
                <a:highlight>
                  <a:srgbClr val="FFFFFF"/>
                </a:highlight>
                <a:latin typeface="Courier New" panose="02070309020205020404" pitchFamily="49" charset="0"/>
              </a:rPr>
              <a:t>object id of a is: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id</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a</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"The </a:t>
            </a:r>
            <a:r>
              <a:rPr lang="en-US" sz="1600" dirty="0">
                <a:solidFill>
                  <a:srgbClr val="808080"/>
                </a:solidFill>
                <a:highlight>
                  <a:srgbClr val="FFFFFF"/>
                </a:highlight>
                <a:latin typeface="Courier New" panose="02070309020205020404" pitchFamily="49" charset="0"/>
              </a:rPr>
              <a:t>object id of b is: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id</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b</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"The </a:t>
            </a:r>
            <a:r>
              <a:rPr lang="en-US" sz="1600" dirty="0">
                <a:solidFill>
                  <a:srgbClr val="808080"/>
                </a:solidFill>
                <a:highlight>
                  <a:srgbClr val="FFFFFF"/>
                </a:highlight>
                <a:latin typeface="Courier New" panose="02070309020205020404" pitchFamily="49" charset="0"/>
              </a:rPr>
              <a:t>value of a is: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a</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"The </a:t>
            </a:r>
            <a:r>
              <a:rPr lang="en-US" sz="1600" dirty="0">
                <a:solidFill>
                  <a:srgbClr val="808080"/>
                </a:solidFill>
                <a:highlight>
                  <a:srgbClr val="FFFFFF"/>
                </a:highlight>
                <a:latin typeface="Courier New" panose="02070309020205020404" pitchFamily="49" charset="0"/>
              </a:rPr>
              <a:t>value of b is: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b</a:t>
            </a:r>
            <a:r>
              <a:rPr lang="en-US" sz="1600" b="1" dirty="0" smtClean="0">
                <a:solidFill>
                  <a:srgbClr val="000080"/>
                </a:solidFill>
                <a:highlight>
                  <a:srgbClr val="FFFFFF"/>
                </a:highlight>
                <a:latin typeface="Courier New" panose="02070309020205020404" pitchFamily="49" charset="0"/>
              </a:rPr>
              <a:t>))</a:t>
            </a:r>
            <a:endParaRPr lang="en-US" sz="1600" dirty="0"/>
          </a:p>
        </p:txBody>
      </p:sp>
      <p:sp>
        <p:nvSpPr>
          <p:cNvPr id="6" name="Slide Number Placeholder 5"/>
          <p:cNvSpPr>
            <a:spLocks noGrp="1"/>
          </p:cNvSpPr>
          <p:nvPr>
            <p:ph type="sldNum" sz="quarter" idx="12"/>
          </p:nvPr>
        </p:nvSpPr>
        <p:spPr/>
        <p:txBody>
          <a:bodyPr/>
          <a:lstStyle/>
          <a:p>
            <a:fld id="{936A99BC-3C9D-4DF8-8B8C-E1FD2BDF0AD4}" type="slidenum">
              <a:rPr lang="en-US" smtClean="0"/>
              <a:pPr/>
              <a:t>33</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02606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a:t>
            </a:r>
            <a:endParaRPr lang="en-US" dirty="0"/>
          </a:p>
        </p:txBody>
      </p:sp>
      <p:sp>
        <p:nvSpPr>
          <p:cNvPr id="3" name="Content Placeholder 2"/>
          <p:cNvSpPr>
            <a:spLocks noGrp="1"/>
          </p:cNvSpPr>
          <p:nvPr>
            <p:ph idx="1"/>
          </p:nvPr>
        </p:nvSpPr>
        <p:spPr>
          <a:xfrm>
            <a:off x="465666" y="1355596"/>
            <a:ext cx="8049683" cy="4362452"/>
          </a:xfrm>
        </p:spPr>
        <p:txBody>
          <a:bodyPr/>
          <a:lstStyle/>
          <a:p>
            <a:pPr marL="0" indent="0">
              <a:buNone/>
            </a:pPr>
            <a:r>
              <a:rPr lang="en-US" b="1" dirty="0" err="1">
                <a:solidFill>
                  <a:srgbClr val="0000FF"/>
                </a:solidFill>
                <a:highlight>
                  <a:srgbClr val="FFFFFF"/>
                </a:highlight>
              </a:rPr>
              <a:t>def</a:t>
            </a:r>
            <a:r>
              <a:rPr lang="en-US" dirty="0">
                <a:solidFill>
                  <a:srgbClr val="000000"/>
                </a:solidFill>
                <a:highlight>
                  <a:srgbClr val="FFFFFF"/>
                </a:highlight>
              </a:rPr>
              <a:t> </a:t>
            </a:r>
            <a:r>
              <a:rPr lang="en-US" dirty="0" err="1">
                <a:solidFill>
                  <a:srgbClr val="FF00FF"/>
                </a:solidFill>
                <a:highlight>
                  <a:srgbClr val="FFFFFF"/>
                </a:highlight>
              </a:rPr>
              <a:t>bad_function</a:t>
            </a:r>
            <a:r>
              <a:rPr lang="en-US" b="1" dirty="0">
                <a:solidFill>
                  <a:srgbClr val="000080"/>
                </a:solidFill>
                <a:highlight>
                  <a:srgbClr val="FFFFFF"/>
                </a:highlight>
              </a:rPr>
              <a:t>(</a:t>
            </a:r>
            <a:r>
              <a:rPr lang="en-US" dirty="0">
                <a:solidFill>
                  <a:srgbClr val="000000"/>
                </a:solidFill>
                <a:highlight>
                  <a:srgbClr val="FFFFFF"/>
                </a:highlight>
              </a:rPr>
              <a:t>thing</a:t>
            </a:r>
            <a:r>
              <a:rPr lang="en-US" b="1" dirty="0">
                <a:solidFill>
                  <a:srgbClr val="000080"/>
                </a:solidFill>
                <a:highlight>
                  <a:srgbClr val="FFFFFF"/>
                </a:highlight>
              </a:rPr>
              <a:t>,</a:t>
            </a:r>
            <a:r>
              <a:rPr lang="en-US" dirty="0">
                <a:solidFill>
                  <a:srgbClr val="000000"/>
                </a:solidFill>
                <a:highlight>
                  <a:srgbClr val="FFFFFF"/>
                </a:highlight>
              </a:rPr>
              <a:t> items</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2</a:t>
            </a:r>
            <a:r>
              <a:rPr lang="en-US" b="1" dirty="0">
                <a:solidFill>
                  <a:srgbClr val="000080"/>
                </a:solidFill>
                <a:highlight>
                  <a:srgbClr val="FFFFFF"/>
                </a:highlight>
              </a:rPr>
              <a:t>]):</a:t>
            </a:r>
            <a:endParaRPr lang="en-US" dirty="0">
              <a:solidFill>
                <a:srgbClr val="000000"/>
              </a:solidFill>
              <a:highlight>
                <a:srgbClr val="FFFFFF"/>
              </a:highlight>
            </a:endParaRPr>
          </a:p>
          <a:p>
            <a:pPr marL="0" indent="0">
              <a:buNone/>
            </a:pPr>
            <a:r>
              <a:rPr lang="en-US" dirty="0">
                <a:solidFill>
                  <a:srgbClr val="000000"/>
                </a:solidFill>
                <a:highlight>
                  <a:srgbClr val="FFFFFF"/>
                </a:highlight>
              </a:rPr>
              <a:t>	</a:t>
            </a:r>
            <a:r>
              <a:rPr lang="en-US" dirty="0" err="1">
                <a:solidFill>
                  <a:srgbClr val="000000"/>
                </a:solidFill>
                <a:highlight>
                  <a:srgbClr val="FFFFFF"/>
                </a:highlight>
              </a:rPr>
              <a:t>items</a:t>
            </a:r>
            <a:r>
              <a:rPr lang="en-US" b="1" dirty="0" err="1">
                <a:solidFill>
                  <a:srgbClr val="000080"/>
                </a:solidFill>
                <a:highlight>
                  <a:srgbClr val="FFFFFF"/>
                </a:highlight>
              </a:rPr>
              <a:t>.</a:t>
            </a:r>
            <a:r>
              <a:rPr lang="en-US" dirty="0" err="1">
                <a:solidFill>
                  <a:srgbClr val="000000"/>
                </a:solidFill>
                <a:highlight>
                  <a:srgbClr val="FFFFFF"/>
                </a:highlight>
              </a:rPr>
              <a:t>append</a:t>
            </a:r>
            <a:r>
              <a:rPr lang="en-US" b="1" dirty="0">
                <a:solidFill>
                  <a:srgbClr val="000080"/>
                </a:solidFill>
                <a:highlight>
                  <a:srgbClr val="FFFFFF"/>
                </a:highlight>
              </a:rPr>
              <a:t>(</a:t>
            </a:r>
            <a:r>
              <a:rPr lang="en-US" dirty="0" err="1">
                <a:solidFill>
                  <a:srgbClr val="000000"/>
                </a:solidFill>
                <a:highlight>
                  <a:srgbClr val="FFFFFF"/>
                </a:highlight>
              </a:rPr>
              <a:t>thing</a:t>
            </a:r>
            <a:r>
              <a:rPr lang="en-US" b="1" dirty="0" err="1">
                <a:solidFill>
                  <a:srgbClr val="000080"/>
                </a:solidFill>
                <a:highlight>
                  <a:srgbClr val="FFFFFF"/>
                </a:highlight>
              </a:rPr>
              <a:t>.</a:t>
            </a:r>
            <a:r>
              <a:rPr lang="en-US" dirty="0" err="1">
                <a:solidFill>
                  <a:srgbClr val="000000"/>
                </a:solidFill>
                <a:highlight>
                  <a:srgbClr val="FFFFFF"/>
                </a:highlight>
              </a:rPr>
              <a:t>favorite_item</a:t>
            </a:r>
            <a:r>
              <a:rPr lang="en-US" b="1" dirty="0">
                <a:solidFill>
                  <a:srgbClr val="000080"/>
                </a:solidFill>
                <a:highlight>
                  <a:srgbClr val="FFFFFF"/>
                </a:highlight>
              </a:rPr>
              <a:t>)</a:t>
            </a:r>
            <a:endParaRPr lang="en-US" dirty="0">
              <a:solidFill>
                <a:srgbClr val="000000"/>
              </a:solidFill>
              <a:highlight>
                <a:srgbClr val="FFFFFF"/>
              </a:highlight>
            </a:endParaRPr>
          </a:p>
          <a:p>
            <a:pPr marL="0" indent="0">
              <a:buNone/>
            </a:pPr>
            <a:r>
              <a:rPr lang="en-US" dirty="0">
                <a:solidFill>
                  <a:srgbClr val="000000"/>
                </a:solidFill>
                <a:highlight>
                  <a:srgbClr val="FFFFFF"/>
                </a:highlight>
              </a:rPr>
              <a:t>	</a:t>
            </a:r>
            <a:r>
              <a:rPr lang="en-US" b="1" dirty="0">
                <a:solidFill>
                  <a:srgbClr val="0000FF"/>
                </a:solidFill>
                <a:highlight>
                  <a:srgbClr val="FFFFFF"/>
                </a:highlight>
              </a:rPr>
              <a:t>return</a:t>
            </a:r>
            <a:r>
              <a:rPr lang="en-US" dirty="0">
                <a:solidFill>
                  <a:srgbClr val="000000"/>
                </a:solidFill>
                <a:highlight>
                  <a:srgbClr val="FFFFFF"/>
                </a:highlight>
              </a:rPr>
              <a:t> </a:t>
            </a:r>
            <a:r>
              <a:rPr lang="en-US" dirty="0" err="1">
                <a:solidFill>
                  <a:srgbClr val="000000"/>
                </a:solidFill>
                <a:highlight>
                  <a:srgbClr val="FFFFFF"/>
                </a:highlight>
              </a:rPr>
              <a:t>process_items</a:t>
            </a:r>
            <a:r>
              <a:rPr lang="en-US" b="1" dirty="0">
                <a:solidFill>
                  <a:srgbClr val="000080"/>
                </a:solidFill>
                <a:highlight>
                  <a:srgbClr val="FFFFFF"/>
                </a:highlight>
              </a:rPr>
              <a:t>(</a:t>
            </a:r>
            <a:r>
              <a:rPr lang="en-US" dirty="0">
                <a:solidFill>
                  <a:srgbClr val="000000"/>
                </a:solidFill>
                <a:highlight>
                  <a:srgbClr val="FFFFFF"/>
                </a:highlight>
              </a:rPr>
              <a:t>items</a:t>
            </a:r>
            <a:r>
              <a:rPr lang="en-US" b="1" dirty="0" smtClean="0">
                <a:solidFill>
                  <a:srgbClr val="000080"/>
                </a:solidFill>
                <a:highlight>
                  <a:srgbClr val="FFFFFF"/>
                </a:highlight>
              </a:rPr>
              <a:t>)</a:t>
            </a:r>
          </a:p>
          <a:p>
            <a:pPr marL="0" indent="0">
              <a:buNone/>
            </a:pPr>
            <a:endParaRPr lang="en-US" b="1" dirty="0">
              <a:solidFill>
                <a:srgbClr val="000080"/>
              </a:solidFill>
              <a:highlight>
                <a:srgbClr val="FFFFFF"/>
              </a:highlight>
            </a:endParaRPr>
          </a:p>
          <a:p>
            <a:r>
              <a:rPr lang="en-US" dirty="0" smtClean="0">
                <a:solidFill>
                  <a:srgbClr val="595959"/>
                </a:solidFill>
                <a:latin typeface="Arial" panose="020B0604020202020204"/>
              </a:rPr>
              <a:t>Don’t use mutable types in function signatures</a:t>
            </a:r>
          </a:p>
          <a:p>
            <a:pPr lvl="1"/>
            <a:r>
              <a:rPr lang="en-US" dirty="0" smtClean="0">
                <a:solidFill>
                  <a:srgbClr val="595959"/>
                </a:solidFill>
                <a:latin typeface="Arial" panose="020B0604020202020204"/>
              </a:rPr>
              <a:t>The default items instance will persist between function calls</a:t>
            </a:r>
            <a:endParaRPr lang="en-US" dirty="0"/>
          </a:p>
        </p:txBody>
      </p:sp>
      <p:sp>
        <p:nvSpPr>
          <p:cNvPr id="4" name="Slide Number Placeholder 3"/>
          <p:cNvSpPr>
            <a:spLocks noGrp="1"/>
          </p:cNvSpPr>
          <p:nvPr>
            <p:ph type="sldNum" sz="quarter" idx="12"/>
          </p:nvPr>
        </p:nvSpPr>
        <p:spPr/>
        <p:txBody>
          <a:bodyPr/>
          <a:lstStyle/>
          <a:p>
            <a:fld id="{936A99BC-3C9D-4DF8-8B8C-E1FD2BDF0AD4}" type="slidenum">
              <a:rPr lang="en-US" smtClean="0"/>
              <a:pPr/>
              <a:t>34</a:t>
            </a:fld>
            <a:endParaRPr lang="en-US" dirty="0"/>
          </a:p>
        </p:txBody>
      </p:sp>
    </p:spTree>
    <p:extLst>
      <p:ext uri="{BB962C8B-B14F-4D97-AF65-F5344CB8AC3E}">
        <p14:creationId xmlns:p14="http://schemas.microsoft.com/office/powerpoint/2010/main" val="2196360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 Operations</a:t>
            </a:r>
            <a:endParaRPr lang="en-US" dirty="0"/>
          </a:p>
        </p:txBody>
      </p:sp>
      <p:sp>
        <p:nvSpPr>
          <p:cNvPr id="5" name="Content Placeholder 4"/>
          <p:cNvSpPr>
            <a:spLocks noGrp="1"/>
          </p:cNvSpPr>
          <p:nvPr>
            <p:ph idx="1"/>
          </p:nvPr>
        </p:nvSpPr>
        <p:spPr/>
        <p:txBody>
          <a:bodyPr>
            <a:noAutofit/>
          </a:bodyPr>
          <a:lstStyle/>
          <a:p>
            <a:pPr marL="0" indent="0">
              <a:buNone/>
            </a:pPr>
            <a:r>
              <a:rPr lang="en-US" sz="1600" dirty="0">
                <a:solidFill>
                  <a:srgbClr val="000000"/>
                </a:solidFill>
                <a:highlight>
                  <a:srgbClr val="FFFFFF"/>
                </a:highlight>
                <a:latin typeface="Courier New" panose="02070309020205020404" pitchFamily="49" charset="0"/>
              </a:rPr>
              <a:t>company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"RSM"</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years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FF0000"/>
                </a:solidFill>
                <a:highlight>
                  <a:srgbClr val="FFFFFF"/>
                </a:highlight>
                <a:latin typeface="Courier New" panose="02070309020205020404" pitchFamily="49" charset="0"/>
              </a:rPr>
              <a:t>3</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dollars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FF0000"/>
                </a:solidFill>
                <a:highlight>
                  <a:srgbClr val="FFFFFF"/>
                </a:highlight>
                <a:latin typeface="Courier New" panose="02070309020205020404" pitchFamily="49" charset="0"/>
              </a:rPr>
              <a:t>100000.0</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I have worked for %s for %d years and earned %.2f dollars"</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company</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years</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dollars</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rPr>
              <a:t>p</a:t>
            </a:r>
            <a:r>
              <a:rPr lang="en-US" sz="1600" b="1" dirty="0" smtClean="0">
                <a:solidFill>
                  <a:srgbClr val="0000FF"/>
                </a:solidFill>
                <a:highlight>
                  <a:srgbClr val="FFFFFF"/>
                </a:highlight>
                <a:latin typeface="Courier New" panose="02070309020205020404" pitchFamily="49" charset="0"/>
              </a:rPr>
              <a:t>rint</a:t>
            </a:r>
            <a:r>
              <a:rPr lang="en-US" sz="1600" dirty="0" smtClean="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My friend also works for {0} for {1} years and earned {2:.2f} </a:t>
            </a:r>
            <a:r>
              <a:rPr lang="en-US" sz="1600" dirty="0" err="1">
                <a:solidFill>
                  <a:srgbClr val="808080"/>
                </a:solidFill>
                <a:highlight>
                  <a:srgbClr val="FFFFFF"/>
                </a:highlight>
                <a:latin typeface="Courier New" panose="02070309020205020404" pitchFamily="49" charset="0"/>
              </a:rPr>
              <a:t>dollars"</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"Charlie's Chocolate Factory"</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FF0000"/>
                </a:solidFill>
                <a:highlight>
                  <a:srgbClr val="FFFFFF"/>
                </a:highlight>
                <a:latin typeface="Courier New" panose="02070309020205020404" pitchFamily="49" charset="0"/>
              </a:rPr>
              <a:t>5</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dollars</a:t>
            </a:r>
            <a:r>
              <a:rPr lang="en-US" sz="1600" b="1" dirty="0">
                <a:solidFill>
                  <a:srgbClr val="000080"/>
                </a:solidFill>
                <a:highlight>
                  <a:srgbClr val="FFFFFF"/>
                </a:highlight>
                <a:latin typeface="Courier New" panose="02070309020205020404" pitchFamily="49" charset="0"/>
              </a:rPr>
              <a:t>+</a:t>
            </a:r>
            <a:r>
              <a:rPr lang="en-US" sz="1600" dirty="0">
                <a:solidFill>
                  <a:srgbClr val="FF0000"/>
                </a:solidFill>
                <a:highlight>
                  <a:srgbClr val="FFFFFF"/>
                </a:highlight>
                <a:latin typeface="Courier New" panose="02070309020205020404" pitchFamily="49" charset="0"/>
              </a:rPr>
              <a:t>34000</a:t>
            </a:r>
            <a:r>
              <a:rPr lang="en-US" sz="1600" b="1" dirty="0" smtClean="0">
                <a:solidFill>
                  <a:srgbClr val="000080"/>
                </a:solidFill>
                <a:highlight>
                  <a:srgbClr val="FFFFFF"/>
                </a:highlight>
                <a:latin typeface="Courier New" panose="02070309020205020404" pitchFamily="49" charset="0"/>
              </a:rPr>
              <a:t>))</a:t>
            </a:r>
            <a:endParaRPr lang="en-US" sz="1600" dirty="0"/>
          </a:p>
        </p:txBody>
      </p:sp>
      <p:sp>
        <p:nvSpPr>
          <p:cNvPr id="6" name="Slide Number Placeholder 5"/>
          <p:cNvSpPr>
            <a:spLocks noGrp="1"/>
          </p:cNvSpPr>
          <p:nvPr>
            <p:ph type="sldNum" sz="quarter" idx="12"/>
          </p:nvPr>
        </p:nvSpPr>
        <p:spPr/>
        <p:txBody>
          <a:bodyPr/>
          <a:lstStyle/>
          <a:p>
            <a:fld id="{936A99BC-3C9D-4DF8-8B8C-E1FD2BDF0AD4}" type="slidenum">
              <a:rPr lang="en-US" smtClean="0"/>
              <a:pPr/>
              <a:t>35</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23637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5" name="Content Placeholder 4"/>
          <p:cNvSpPr>
            <a:spLocks noGrp="1"/>
          </p:cNvSpPr>
          <p:nvPr>
            <p:ph idx="1"/>
          </p:nvPr>
        </p:nvSpPr>
        <p:spPr/>
        <p:txBody>
          <a:bodyPr>
            <a:noAutofit/>
          </a:bodyPr>
          <a:lstStyle/>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Simple Function </a:t>
            </a:r>
            <a:r>
              <a:rPr lang="en-US" sz="1600" dirty="0" smtClean="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pPr marL="0" indent="0">
              <a:buNone/>
            </a:pPr>
            <a:r>
              <a:rPr lang="en-US" sz="1600" b="1" dirty="0" err="1">
                <a:solidFill>
                  <a:srgbClr val="0000FF"/>
                </a:solidFill>
                <a:highlight>
                  <a:srgbClr val="FFFFFF"/>
                </a:highlight>
                <a:latin typeface="Courier New" panose="02070309020205020404" pitchFamily="49" charset="0"/>
              </a:rPr>
              <a:t>def</a:t>
            </a:r>
            <a:r>
              <a:rPr lang="en-US" sz="1600" dirty="0">
                <a:solidFill>
                  <a:srgbClr val="000000"/>
                </a:solidFill>
                <a:highlight>
                  <a:srgbClr val="FFFFFF"/>
                </a:highlight>
                <a:latin typeface="Courier New" panose="02070309020205020404" pitchFamily="49" charset="0"/>
              </a:rPr>
              <a:t> </a:t>
            </a:r>
            <a:r>
              <a:rPr lang="en-US" sz="1600" dirty="0" err="1">
                <a:solidFill>
                  <a:srgbClr val="FF00FF"/>
                </a:solidFill>
                <a:highlight>
                  <a:srgbClr val="FFFFFF"/>
                </a:highlight>
                <a:latin typeface="Courier New" panose="02070309020205020404" pitchFamily="49" charset="0"/>
              </a:rPr>
              <a:t>reversefunction</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company</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bwstring</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join</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reversed</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company</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bwstring</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err="1" smtClean="0">
                <a:solidFill>
                  <a:srgbClr val="000000"/>
                </a:solidFill>
                <a:highlight>
                  <a:srgbClr val="FFFFFF"/>
                </a:highlight>
                <a:latin typeface="Courier New" panose="02070309020205020404" pitchFamily="49" charset="0"/>
              </a:rPr>
              <a:t>myco</a:t>
            </a:r>
            <a:r>
              <a:rPr lang="en-US" sz="1600" dirty="0" smtClean="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"RSM"</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backwards is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myco</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reversefunction</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myco</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p:txBody>
      </p:sp>
      <p:sp>
        <p:nvSpPr>
          <p:cNvPr id="6" name="Slide Number Placeholder 5"/>
          <p:cNvSpPr>
            <a:spLocks noGrp="1"/>
          </p:cNvSpPr>
          <p:nvPr>
            <p:ph type="sldNum" sz="quarter" idx="12"/>
          </p:nvPr>
        </p:nvSpPr>
        <p:spPr/>
        <p:txBody>
          <a:bodyPr/>
          <a:lstStyle/>
          <a:p>
            <a:fld id="{936A99BC-3C9D-4DF8-8B8C-E1FD2BDF0AD4}" type="slidenum">
              <a:rPr lang="en-US" smtClean="0"/>
              <a:pPr/>
              <a:t>36</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694195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args</a:t>
            </a:r>
            <a:endParaRPr lang="en-US" dirty="0"/>
          </a:p>
        </p:txBody>
      </p:sp>
      <p:sp>
        <p:nvSpPr>
          <p:cNvPr id="5" name="Content Placeholder 4"/>
          <p:cNvSpPr>
            <a:spLocks noGrp="1"/>
          </p:cNvSpPr>
          <p:nvPr>
            <p:ph idx="1"/>
          </p:nvPr>
        </p:nvSpPr>
        <p:spPr/>
        <p:txBody>
          <a:bodyPr>
            <a:noAutofit/>
          </a:bodyPr>
          <a:lstStyle/>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Using *</a:t>
            </a:r>
            <a:r>
              <a:rPr lang="en-US" sz="1600" dirty="0" err="1">
                <a:solidFill>
                  <a:srgbClr val="808080"/>
                </a:solidFill>
                <a:highlight>
                  <a:srgbClr val="FFFFFF"/>
                </a:highlight>
                <a:latin typeface="Courier New" panose="02070309020205020404" pitchFamily="49" charset="0"/>
              </a:rPr>
              <a:t>args</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err="1">
                <a:solidFill>
                  <a:srgbClr val="0000FF"/>
                </a:solidFill>
                <a:highlight>
                  <a:srgbClr val="FFFFFF"/>
                </a:highlight>
                <a:latin typeface="Courier New" panose="02070309020205020404" pitchFamily="49" charset="0"/>
              </a:rPr>
              <a:t>def</a:t>
            </a:r>
            <a:r>
              <a:rPr lang="en-US" sz="1600" dirty="0">
                <a:solidFill>
                  <a:srgbClr val="000000"/>
                </a:solidFill>
                <a:highlight>
                  <a:srgbClr val="FFFFFF"/>
                </a:highlight>
                <a:latin typeface="Courier New" panose="02070309020205020404" pitchFamily="49" charset="0"/>
              </a:rPr>
              <a:t> </a:t>
            </a:r>
            <a:r>
              <a:rPr lang="en-US" sz="1600" dirty="0" err="1">
                <a:solidFill>
                  <a:srgbClr val="FF00FF"/>
                </a:solidFill>
                <a:highlight>
                  <a:srgbClr val="FFFFFF"/>
                </a:highlight>
                <a:latin typeface="Courier New" panose="02070309020205020404" pitchFamily="49" charset="0"/>
              </a:rPr>
              <a:t>moneyfunction</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pricelist</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FF0000"/>
                </a:solidFill>
                <a:highlight>
                  <a:srgbClr val="FFFFFF"/>
                </a:highlight>
                <a:latin typeface="Courier New" panose="02070309020205020404" pitchFamily="49" charset="0"/>
              </a:rPr>
              <a:t>0</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for</a:t>
            </a:r>
            <a:r>
              <a:rPr lang="en-US" sz="1600" dirty="0">
                <a:solidFill>
                  <a:srgbClr val="000000"/>
                </a:solidFill>
                <a:highlight>
                  <a:srgbClr val="FFFFFF"/>
                </a:highlight>
                <a:latin typeface="Courier New" panose="02070309020205020404" pitchFamily="49" charset="0"/>
              </a:rPr>
              <a:t> n </a:t>
            </a:r>
            <a:r>
              <a:rPr lang="en-US" sz="1600" b="1" dirty="0">
                <a:solidFill>
                  <a:srgbClr val="0000FF"/>
                </a:solidFill>
                <a:highlight>
                  <a:srgbClr val="FFFFFF"/>
                </a:highlight>
                <a:latin typeface="Courier New" panose="02070309020205020404" pitchFamily="49" charset="0"/>
              </a:rPr>
              <a:t>in</a:t>
            </a:r>
            <a:r>
              <a:rPr lang="en-US" sz="1600" dirty="0">
                <a:solidFill>
                  <a:srgbClr val="000000"/>
                </a:solidFill>
                <a:highlight>
                  <a:srgbClr val="FFFFFF"/>
                </a:highlight>
                <a:latin typeface="Courier New" panose="02070309020205020404" pitchFamily="49" charset="0"/>
              </a:rPr>
              <a:t> pricelist</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n</a:t>
            </a:r>
          </a:p>
          <a:p>
            <a:pPr marL="0" indent="0">
              <a:buNone/>
            </a:pPr>
            <a:r>
              <a:rPr lang="en-US" sz="1600" dirty="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"The </a:t>
            </a:r>
            <a:r>
              <a:rPr lang="en-US" sz="1600" dirty="0">
                <a:solidFill>
                  <a:srgbClr val="808080"/>
                </a:solidFill>
                <a:highlight>
                  <a:srgbClr val="FFFFFF"/>
                </a:highlight>
                <a:latin typeface="Courier New" panose="02070309020205020404" pitchFamily="49" charset="0"/>
              </a:rPr>
              <a:t>total cost is ${}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total</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err="1">
                <a:solidFill>
                  <a:srgbClr val="000000"/>
                </a:solidFill>
                <a:highlight>
                  <a:srgbClr val="FFFFFF"/>
                </a:highlight>
                <a:latin typeface="Courier New" panose="02070309020205020404" pitchFamily="49" charset="0"/>
              </a:rPr>
              <a:t>pricesheet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FF0000"/>
                </a:solidFill>
                <a:highlight>
                  <a:srgbClr val="FFFFFF"/>
                </a:highlight>
                <a:latin typeface="Courier New" panose="02070309020205020404" pitchFamily="49" charset="0"/>
              </a:rPr>
              <a:t>24</a:t>
            </a:r>
            <a:r>
              <a:rPr lang="en-US" sz="1600" b="1" dirty="0">
                <a:solidFill>
                  <a:srgbClr val="000080"/>
                </a:solidFill>
                <a:highlight>
                  <a:srgbClr val="FFFFFF"/>
                </a:highlight>
                <a:latin typeface="Courier New" panose="02070309020205020404" pitchFamily="49" charset="0"/>
              </a:rPr>
              <a:t>,</a:t>
            </a:r>
            <a:r>
              <a:rPr lang="en-US" sz="1600" dirty="0">
                <a:solidFill>
                  <a:srgbClr val="FF0000"/>
                </a:solidFill>
                <a:highlight>
                  <a:srgbClr val="FFFFFF"/>
                </a:highlight>
                <a:latin typeface="Courier New" panose="02070309020205020404" pitchFamily="49" charset="0"/>
              </a:rPr>
              <a:t>58</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err="1">
                <a:solidFill>
                  <a:srgbClr val="000000"/>
                </a:solidFill>
                <a:highlight>
                  <a:srgbClr val="FFFFFF"/>
                </a:highlight>
                <a:latin typeface="Courier New" panose="02070309020205020404" pitchFamily="49" charset="0"/>
              </a:rPr>
              <a:t>moneyfunction</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pricesheet</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pricesheet2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FF0000"/>
                </a:solidFill>
                <a:highlight>
                  <a:srgbClr val="FFFFFF"/>
                </a:highlight>
                <a:latin typeface="Courier New" panose="02070309020205020404" pitchFamily="49" charset="0"/>
              </a:rPr>
              <a:t>17</a:t>
            </a:r>
            <a:r>
              <a:rPr lang="en-US" sz="1600" b="1" dirty="0">
                <a:solidFill>
                  <a:srgbClr val="000080"/>
                </a:solidFill>
                <a:highlight>
                  <a:srgbClr val="FFFFFF"/>
                </a:highlight>
                <a:latin typeface="Courier New" panose="02070309020205020404" pitchFamily="49" charset="0"/>
              </a:rPr>
              <a:t>,</a:t>
            </a:r>
            <a:r>
              <a:rPr lang="en-US" sz="1600" dirty="0">
                <a:solidFill>
                  <a:srgbClr val="FF0000"/>
                </a:solidFill>
                <a:highlight>
                  <a:srgbClr val="FFFFFF"/>
                </a:highlight>
                <a:latin typeface="Courier New" panose="02070309020205020404" pitchFamily="49" charset="0"/>
              </a:rPr>
              <a:t>37</a:t>
            </a:r>
            <a:r>
              <a:rPr lang="en-US" sz="1600" b="1" dirty="0">
                <a:solidFill>
                  <a:srgbClr val="000080"/>
                </a:solidFill>
                <a:highlight>
                  <a:srgbClr val="FFFFFF"/>
                </a:highlight>
                <a:latin typeface="Courier New" panose="02070309020205020404" pitchFamily="49" charset="0"/>
              </a:rPr>
              <a:t>,</a:t>
            </a:r>
            <a:r>
              <a:rPr lang="en-US" sz="1600" dirty="0">
                <a:solidFill>
                  <a:srgbClr val="FF0000"/>
                </a:solidFill>
                <a:highlight>
                  <a:srgbClr val="FFFFFF"/>
                </a:highlight>
                <a:latin typeface="Courier New" panose="02070309020205020404" pitchFamily="49" charset="0"/>
              </a:rPr>
              <a:t>21</a:t>
            </a:r>
            <a:r>
              <a:rPr lang="en-US" sz="1600" b="1" dirty="0">
                <a:solidFill>
                  <a:srgbClr val="000080"/>
                </a:solidFill>
                <a:highlight>
                  <a:srgbClr val="FFFFFF"/>
                </a:highlight>
                <a:latin typeface="Courier New" panose="02070309020205020404" pitchFamily="49" charset="0"/>
              </a:rPr>
              <a:t>,</a:t>
            </a:r>
            <a:r>
              <a:rPr lang="en-US" sz="1600" dirty="0">
                <a:solidFill>
                  <a:srgbClr val="FF0000"/>
                </a:solidFill>
                <a:highlight>
                  <a:srgbClr val="FFFFFF"/>
                </a:highlight>
                <a:latin typeface="Courier New" panose="02070309020205020404" pitchFamily="49" charset="0"/>
              </a:rPr>
              <a:t>442</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err="1">
                <a:solidFill>
                  <a:srgbClr val="000000"/>
                </a:solidFill>
                <a:highlight>
                  <a:srgbClr val="FFFFFF"/>
                </a:highlight>
                <a:latin typeface="Courier New" panose="02070309020205020404" pitchFamily="49" charset="0"/>
              </a:rPr>
              <a:t>moneyfunction</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pricesheet2</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p:txBody>
      </p:sp>
      <p:sp>
        <p:nvSpPr>
          <p:cNvPr id="6" name="Slide Number Placeholder 5"/>
          <p:cNvSpPr>
            <a:spLocks noGrp="1"/>
          </p:cNvSpPr>
          <p:nvPr>
            <p:ph type="sldNum" sz="quarter" idx="12"/>
          </p:nvPr>
        </p:nvSpPr>
        <p:spPr/>
        <p:txBody>
          <a:bodyPr/>
          <a:lstStyle/>
          <a:p>
            <a:fld id="{936A99BC-3C9D-4DF8-8B8C-E1FD2BDF0AD4}" type="slidenum">
              <a:rPr lang="en-US" smtClean="0"/>
              <a:pPr/>
              <a:t>37</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944068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kwargs</a:t>
            </a:r>
            <a:endParaRPr lang="en-US" dirty="0"/>
          </a:p>
        </p:txBody>
      </p:sp>
      <p:sp>
        <p:nvSpPr>
          <p:cNvPr id="5" name="Content Placeholder 4"/>
          <p:cNvSpPr>
            <a:spLocks noGrp="1"/>
          </p:cNvSpPr>
          <p:nvPr>
            <p:ph idx="1"/>
          </p:nvPr>
        </p:nvSpPr>
        <p:spPr/>
        <p:txBody>
          <a:bodyPr>
            <a:noAutofit/>
          </a:bodyPr>
          <a:lstStyle/>
          <a:p>
            <a:endParaRPr lang="en-US" sz="1600" dirty="0">
              <a:solidFill>
                <a:srgbClr val="000000"/>
              </a:solidFill>
              <a:highlight>
                <a:srgbClr val="FFFFFF"/>
              </a:highlight>
              <a:latin typeface="Courier New" panose="02070309020205020404" pitchFamily="49" charset="0"/>
            </a:endParaRPr>
          </a:p>
          <a:p>
            <a:pPr marL="0" indent="0">
              <a:buNone/>
            </a:pP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Using </a:t>
            </a:r>
            <a:r>
              <a:rPr lang="en-US" sz="1600" dirty="0" smtClean="0">
                <a:solidFill>
                  <a:srgbClr val="808080"/>
                </a:solidFill>
                <a:highlight>
                  <a:srgbClr val="FFFFFF"/>
                </a:highlight>
                <a:latin typeface="Courier New" panose="02070309020205020404" pitchFamily="49" charset="0"/>
              </a:rPr>
              <a:t>**</a:t>
            </a:r>
            <a:r>
              <a:rPr lang="en-US" sz="1600" dirty="0" err="1" smtClean="0">
                <a:solidFill>
                  <a:srgbClr val="808080"/>
                </a:solidFill>
                <a:highlight>
                  <a:srgbClr val="FFFFFF"/>
                </a:highlight>
                <a:latin typeface="Courier New" panose="02070309020205020404" pitchFamily="49" charset="0"/>
              </a:rPr>
              <a:t>kwargs</a:t>
            </a:r>
            <a:r>
              <a:rPr lang="en-US" sz="1600" dirty="0" smtClean="0">
                <a:solidFill>
                  <a:srgbClr val="808080"/>
                </a:solidFill>
                <a:highlight>
                  <a:srgbClr val="FFFFFF"/>
                </a:highlight>
                <a:latin typeface="Courier New" panose="02070309020205020404" pitchFamily="49" charset="0"/>
              </a:rPr>
              <a:t> ----“)</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err="1">
                <a:solidFill>
                  <a:srgbClr val="0000FF"/>
                </a:solidFill>
                <a:highlight>
                  <a:srgbClr val="FFFFFF"/>
                </a:highlight>
                <a:latin typeface="Courier New" panose="02070309020205020404" pitchFamily="49" charset="0"/>
              </a:rPr>
              <a:t>def</a:t>
            </a:r>
            <a:r>
              <a:rPr lang="en-US" sz="1600" dirty="0">
                <a:solidFill>
                  <a:srgbClr val="000000"/>
                </a:solidFill>
                <a:highlight>
                  <a:srgbClr val="FFFFFF"/>
                </a:highlight>
                <a:latin typeface="Courier New" panose="02070309020205020404" pitchFamily="49" charset="0"/>
              </a:rPr>
              <a:t> </a:t>
            </a:r>
            <a:r>
              <a:rPr lang="en-US" sz="1600" dirty="0" err="1">
                <a:solidFill>
                  <a:srgbClr val="FF00FF"/>
                </a:solidFill>
                <a:highlight>
                  <a:srgbClr val="FFFFFF"/>
                </a:highlight>
                <a:latin typeface="Courier New" panose="02070309020205020404" pitchFamily="49" charset="0"/>
              </a:rPr>
              <a:t>employeedata</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data</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for</a:t>
            </a:r>
            <a:r>
              <a:rPr lang="en-US" sz="1600" dirty="0">
                <a:solidFill>
                  <a:srgbClr val="000000"/>
                </a:solidFill>
                <a:highlight>
                  <a:srgbClr val="FFFFFF"/>
                </a:highlight>
                <a:latin typeface="Courier New" panose="02070309020205020404" pitchFamily="49" charset="0"/>
              </a:rPr>
              <a:t> key</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value </a:t>
            </a:r>
            <a:r>
              <a:rPr lang="en-US" sz="1600" b="1" dirty="0">
                <a:solidFill>
                  <a:srgbClr val="0000FF"/>
                </a:solidFill>
                <a:highlight>
                  <a:srgbClr val="FFFFFF"/>
                </a:highlight>
                <a:latin typeface="Courier New" panose="02070309020205020404" pitchFamily="49" charset="0"/>
              </a:rPr>
              <a:t>in</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data</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items</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format</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key</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value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pPr marL="0" indent="0">
              <a:buNone/>
            </a:pPr>
            <a:r>
              <a:rPr lang="en-US" sz="1600" dirty="0" err="1">
                <a:solidFill>
                  <a:srgbClr val="000000"/>
                </a:solidFill>
                <a:highlight>
                  <a:srgbClr val="FFFFFF"/>
                </a:highlight>
                <a:latin typeface="Courier New" panose="02070309020205020404" pitchFamily="49" charset="0"/>
              </a:rPr>
              <a:t>employeedata</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Name</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"John"</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Age</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"22"</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err="1">
                <a:solidFill>
                  <a:srgbClr val="000000"/>
                </a:solidFill>
                <a:highlight>
                  <a:srgbClr val="FFFFFF"/>
                </a:highlight>
                <a:latin typeface="Courier New" panose="02070309020205020404" pitchFamily="49" charset="0"/>
              </a:rPr>
              <a:t>employeedata</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Name</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"Sandy"</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Location</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"Ohio"</a:t>
            </a:r>
            <a:r>
              <a:rPr lang="en-US" sz="1600" b="1" dirty="0">
                <a:solidFill>
                  <a:srgbClr val="000080"/>
                </a:solidFill>
                <a:highlight>
                  <a:srgbClr val="FFFFFF"/>
                </a:highlight>
                <a:latin typeface="Courier New" panose="02070309020205020404" pitchFamily="49" charset="0"/>
              </a:rPr>
              <a:t>)</a:t>
            </a:r>
            <a:endParaRPr lang="en-US" sz="1600" dirty="0"/>
          </a:p>
        </p:txBody>
      </p:sp>
      <p:sp>
        <p:nvSpPr>
          <p:cNvPr id="6" name="Slide Number Placeholder 5"/>
          <p:cNvSpPr>
            <a:spLocks noGrp="1"/>
          </p:cNvSpPr>
          <p:nvPr>
            <p:ph type="sldNum" sz="quarter" idx="12"/>
          </p:nvPr>
        </p:nvSpPr>
        <p:spPr/>
        <p:txBody>
          <a:bodyPr/>
          <a:lstStyle/>
          <a:p>
            <a:fld id="{936A99BC-3C9D-4DF8-8B8C-E1FD2BDF0AD4}" type="slidenum">
              <a:rPr lang="en-US" smtClean="0"/>
              <a:pPr/>
              <a:t>38</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666831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kwargs</a:t>
            </a:r>
            <a:r>
              <a:rPr lang="en-US" dirty="0" smtClean="0"/>
              <a:t> usage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008000"/>
                </a:solidFill>
                <a:highlight>
                  <a:srgbClr val="FFFFFF"/>
                </a:highlight>
              </a:rPr>
              <a:t># </a:t>
            </a:r>
            <a:r>
              <a:rPr lang="en-US" dirty="0" smtClean="0">
                <a:solidFill>
                  <a:srgbClr val="008000"/>
                </a:solidFill>
                <a:highlight>
                  <a:srgbClr val="FFFFFF"/>
                </a:highlight>
              </a:rPr>
              <a:t>Unconditionally </a:t>
            </a:r>
            <a:r>
              <a:rPr lang="en-US" dirty="0">
                <a:solidFill>
                  <a:srgbClr val="008000"/>
                </a:solidFill>
                <a:highlight>
                  <a:srgbClr val="FFFFFF"/>
                </a:highlight>
              </a:rPr>
              <a:t>set consultant keys</a:t>
            </a:r>
            <a:endParaRPr lang="en-US" dirty="0">
              <a:solidFill>
                <a:srgbClr val="000000"/>
              </a:solidFill>
              <a:highlight>
                <a:srgbClr val="FFFFFF"/>
              </a:highlight>
            </a:endParaRPr>
          </a:p>
          <a:p>
            <a:pPr marL="0" indent="0">
              <a:buNone/>
            </a:pPr>
            <a:r>
              <a:rPr lang="en-US" b="1" dirty="0" err="1" smtClean="0">
                <a:solidFill>
                  <a:srgbClr val="0000FF"/>
                </a:solidFill>
                <a:highlight>
                  <a:srgbClr val="FFFFFF"/>
                </a:highlight>
              </a:rPr>
              <a:t>def</a:t>
            </a:r>
            <a:r>
              <a:rPr lang="en-US" dirty="0" smtClean="0">
                <a:solidFill>
                  <a:srgbClr val="000000"/>
                </a:solidFill>
                <a:highlight>
                  <a:srgbClr val="FFFFFF"/>
                </a:highlight>
              </a:rPr>
              <a:t> </a:t>
            </a:r>
            <a:r>
              <a:rPr lang="en-US" dirty="0" err="1">
                <a:solidFill>
                  <a:srgbClr val="FF00FF"/>
                </a:solidFill>
                <a:highlight>
                  <a:srgbClr val="FFFFFF"/>
                </a:highlight>
              </a:rPr>
              <a:t>consultantdata</a:t>
            </a:r>
            <a:r>
              <a:rPr lang="en-US" b="1" dirty="0">
                <a:solidFill>
                  <a:srgbClr val="000080"/>
                </a:solidFill>
                <a:highlight>
                  <a:srgbClr val="FFFFFF"/>
                </a:highlight>
              </a:rPr>
              <a:t>(**</a:t>
            </a:r>
            <a:r>
              <a:rPr lang="en-US" dirty="0">
                <a:solidFill>
                  <a:srgbClr val="000000"/>
                </a:solidFill>
                <a:highlight>
                  <a:srgbClr val="FFFFFF"/>
                </a:highlight>
              </a:rPr>
              <a:t>data</a:t>
            </a:r>
            <a:r>
              <a:rPr lang="en-US" b="1" dirty="0">
                <a:solidFill>
                  <a:srgbClr val="000080"/>
                </a:solidFill>
                <a:highlight>
                  <a:srgbClr val="FFFFFF"/>
                </a:highlight>
              </a:rPr>
              <a:t>):</a:t>
            </a:r>
            <a:endParaRPr lang="en-US" dirty="0">
              <a:solidFill>
                <a:srgbClr val="000000"/>
              </a:solidFill>
              <a:highlight>
                <a:srgbClr val="FFFFFF"/>
              </a:highlight>
            </a:endParaRPr>
          </a:p>
          <a:p>
            <a:pPr marL="0" indent="0">
              <a:buNone/>
            </a:pPr>
            <a:r>
              <a:rPr lang="en-US" dirty="0">
                <a:solidFill>
                  <a:srgbClr val="000000"/>
                </a:solidFill>
                <a:highlight>
                  <a:srgbClr val="FFFFFF"/>
                </a:highlight>
              </a:rPr>
              <a:t>	data</a:t>
            </a:r>
            <a:r>
              <a:rPr lang="en-US" b="1" dirty="0">
                <a:solidFill>
                  <a:srgbClr val="000080"/>
                </a:solidFill>
                <a:highlight>
                  <a:srgbClr val="FFFFFF"/>
                </a:highlight>
              </a:rPr>
              <a:t>[</a:t>
            </a:r>
            <a:r>
              <a:rPr lang="en-US" dirty="0">
                <a:solidFill>
                  <a:srgbClr val="808080"/>
                </a:solidFill>
                <a:highlight>
                  <a:srgbClr val="FFFFFF"/>
                </a:highlight>
              </a:rPr>
              <a:t>'Type'</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'Consultant'</a:t>
            </a:r>
            <a:endParaRPr lang="en-US" dirty="0">
              <a:solidFill>
                <a:srgbClr val="000000"/>
              </a:solidFill>
              <a:highlight>
                <a:srgbClr val="FFFFFF"/>
              </a:highlight>
            </a:endParaRPr>
          </a:p>
          <a:p>
            <a:pPr marL="0" indent="0">
              <a:buNone/>
            </a:pPr>
            <a:r>
              <a:rPr lang="en-US" dirty="0" smtClean="0">
                <a:solidFill>
                  <a:srgbClr val="000000"/>
                </a:solidFill>
                <a:highlight>
                  <a:srgbClr val="FFFFFF"/>
                </a:highlight>
              </a:rPr>
              <a:t>	data</a:t>
            </a:r>
            <a:r>
              <a:rPr lang="en-US" b="1" dirty="0">
                <a:solidFill>
                  <a:srgbClr val="000080"/>
                </a:solidFill>
                <a:highlight>
                  <a:srgbClr val="FFFFFF"/>
                </a:highlight>
              </a:rPr>
              <a:t>[</a:t>
            </a:r>
            <a:r>
              <a:rPr lang="en-US" dirty="0">
                <a:solidFill>
                  <a:srgbClr val="808080"/>
                </a:solidFill>
                <a:highlight>
                  <a:srgbClr val="FFFFFF"/>
                </a:highlight>
              </a:rPr>
              <a:t>'Utilization'</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1.0</a:t>
            </a:r>
            <a:endParaRPr lang="en-US" dirty="0">
              <a:solidFill>
                <a:srgbClr val="000000"/>
              </a:solidFill>
              <a:highlight>
                <a:srgbClr val="FFFFFF"/>
              </a:highlight>
            </a:endParaRPr>
          </a:p>
          <a:p>
            <a:pPr marL="0" indent="0">
              <a:buNone/>
            </a:pPr>
            <a:r>
              <a:rPr lang="en-US" dirty="0">
                <a:solidFill>
                  <a:srgbClr val="000000"/>
                </a:solidFill>
                <a:highlight>
                  <a:srgbClr val="FFFFFF"/>
                </a:highlight>
              </a:rPr>
              <a:t>	</a:t>
            </a:r>
            <a:r>
              <a:rPr lang="en-US" b="1" dirty="0">
                <a:solidFill>
                  <a:srgbClr val="0000FF"/>
                </a:solidFill>
                <a:highlight>
                  <a:srgbClr val="FFFFFF"/>
                </a:highlight>
              </a:rPr>
              <a:t>return</a:t>
            </a:r>
            <a:r>
              <a:rPr lang="en-US" dirty="0">
                <a:solidFill>
                  <a:srgbClr val="000000"/>
                </a:solidFill>
                <a:highlight>
                  <a:srgbClr val="FFFFFF"/>
                </a:highlight>
              </a:rPr>
              <a:t> </a:t>
            </a:r>
            <a:r>
              <a:rPr lang="en-US" dirty="0" err="1">
                <a:solidFill>
                  <a:srgbClr val="000000"/>
                </a:solidFill>
                <a:highlight>
                  <a:srgbClr val="FFFFFF"/>
                </a:highlight>
              </a:rPr>
              <a:t>employeedata</a:t>
            </a:r>
            <a:r>
              <a:rPr lang="en-US" b="1" dirty="0">
                <a:solidFill>
                  <a:srgbClr val="000080"/>
                </a:solidFill>
                <a:highlight>
                  <a:srgbClr val="FFFFFF"/>
                </a:highlight>
              </a:rPr>
              <a:t>(**</a:t>
            </a:r>
            <a:r>
              <a:rPr lang="en-US" dirty="0">
                <a:solidFill>
                  <a:srgbClr val="000000"/>
                </a:solidFill>
                <a:highlight>
                  <a:srgbClr val="FFFFFF"/>
                </a:highlight>
              </a:rPr>
              <a:t>data</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pPr marL="0" indent="0">
              <a:buNone/>
            </a:pPr>
            <a:r>
              <a:rPr lang="en-US" dirty="0">
                <a:solidFill>
                  <a:srgbClr val="008000"/>
                </a:solidFill>
                <a:highlight>
                  <a:srgbClr val="FFFFFF"/>
                </a:highlight>
              </a:rPr>
              <a:t># Set default consultant keys</a:t>
            </a:r>
            <a:endParaRPr lang="en-US" dirty="0">
              <a:solidFill>
                <a:srgbClr val="000000"/>
              </a:solidFill>
              <a:highlight>
                <a:srgbClr val="FFFFFF"/>
              </a:highlight>
            </a:endParaRPr>
          </a:p>
          <a:p>
            <a:pPr marL="0" indent="0">
              <a:buNone/>
            </a:pPr>
            <a:r>
              <a:rPr lang="en-US" b="1" dirty="0" err="1">
                <a:solidFill>
                  <a:srgbClr val="0000FF"/>
                </a:solidFill>
                <a:highlight>
                  <a:srgbClr val="FFFFFF"/>
                </a:highlight>
              </a:rPr>
              <a:t>def</a:t>
            </a:r>
            <a:r>
              <a:rPr lang="en-US" dirty="0">
                <a:solidFill>
                  <a:srgbClr val="000000"/>
                </a:solidFill>
                <a:highlight>
                  <a:srgbClr val="FFFFFF"/>
                </a:highlight>
              </a:rPr>
              <a:t> </a:t>
            </a:r>
            <a:r>
              <a:rPr lang="en-US" dirty="0" err="1">
                <a:solidFill>
                  <a:srgbClr val="FF00FF"/>
                </a:solidFill>
                <a:highlight>
                  <a:srgbClr val="FFFFFF"/>
                </a:highlight>
              </a:rPr>
              <a:t>consultantdata</a:t>
            </a:r>
            <a:r>
              <a:rPr lang="en-US" b="1" dirty="0">
                <a:solidFill>
                  <a:srgbClr val="000080"/>
                </a:solidFill>
                <a:highlight>
                  <a:srgbClr val="FFFFFF"/>
                </a:highlight>
              </a:rPr>
              <a:t>(**</a:t>
            </a:r>
            <a:r>
              <a:rPr lang="en-US" dirty="0">
                <a:solidFill>
                  <a:srgbClr val="000000"/>
                </a:solidFill>
                <a:highlight>
                  <a:srgbClr val="FFFFFF"/>
                </a:highlight>
              </a:rPr>
              <a:t>data</a:t>
            </a:r>
            <a:r>
              <a:rPr lang="en-US" b="1" dirty="0">
                <a:solidFill>
                  <a:srgbClr val="000080"/>
                </a:solidFill>
                <a:highlight>
                  <a:srgbClr val="FFFFFF"/>
                </a:highlight>
              </a:rPr>
              <a:t>):</a:t>
            </a:r>
            <a:endParaRPr lang="en-US" dirty="0">
              <a:solidFill>
                <a:srgbClr val="000000"/>
              </a:solidFill>
              <a:highlight>
                <a:srgbClr val="FFFFFF"/>
              </a:highlight>
            </a:endParaRPr>
          </a:p>
          <a:p>
            <a:pPr marL="0" indent="0">
              <a:buNone/>
            </a:pPr>
            <a:r>
              <a:rPr lang="en-US" dirty="0">
                <a:solidFill>
                  <a:srgbClr val="000000"/>
                </a:solidFill>
                <a:highlight>
                  <a:srgbClr val="FFFFFF"/>
                </a:highlight>
              </a:rPr>
              <a:t>	data</a:t>
            </a:r>
            <a:r>
              <a:rPr lang="en-US" b="1" dirty="0">
                <a:solidFill>
                  <a:srgbClr val="000080"/>
                </a:solidFill>
                <a:highlight>
                  <a:srgbClr val="FFFFFF"/>
                </a:highlight>
              </a:rPr>
              <a:t>[</a:t>
            </a:r>
            <a:r>
              <a:rPr lang="en-US" dirty="0">
                <a:solidFill>
                  <a:srgbClr val="808080"/>
                </a:solidFill>
                <a:highlight>
                  <a:srgbClr val="FFFFFF"/>
                </a:highlight>
              </a:rPr>
              <a:t>'Type'</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data</a:t>
            </a:r>
            <a:r>
              <a:rPr lang="en-US" b="1" dirty="0" err="1">
                <a:solidFill>
                  <a:srgbClr val="000080"/>
                </a:solidFill>
                <a:highlight>
                  <a:srgbClr val="FFFFFF"/>
                </a:highlight>
              </a:rPr>
              <a:t>.</a:t>
            </a:r>
            <a:r>
              <a:rPr lang="en-US" dirty="0" err="1">
                <a:solidFill>
                  <a:srgbClr val="000000"/>
                </a:solidFill>
                <a:highlight>
                  <a:srgbClr val="FFFFFF"/>
                </a:highlight>
              </a:rPr>
              <a:t>get</a:t>
            </a:r>
            <a:r>
              <a:rPr lang="en-US" b="1" dirty="0">
                <a:solidFill>
                  <a:srgbClr val="000080"/>
                </a:solidFill>
                <a:highlight>
                  <a:srgbClr val="FFFFFF"/>
                </a:highlight>
              </a:rPr>
              <a:t>(</a:t>
            </a:r>
            <a:r>
              <a:rPr lang="en-US" dirty="0">
                <a:solidFill>
                  <a:srgbClr val="808080"/>
                </a:solidFill>
                <a:highlight>
                  <a:srgbClr val="FFFFFF"/>
                </a:highlight>
              </a:rPr>
              <a:t>'Type'</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'Consultant'</a:t>
            </a:r>
            <a:r>
              <a:rPr lang="en-US" b="1" dirty="0">
                <a:solidFill>
                  <a:srgbClr val="000080"/>
                </a:solidFill>
                <a:highlight>
                  <a:srgbClr val="FFFFFF"/>
                </a:highlight>
              </a:rPr>
              <a:t>)</a:t>
            </a:r>
            <a:endParaRPr lang="en-US" dirty="0">
              <a:solidFill>
                <a:srgbClr val="000000"/>
              </a:solidFill>
              <a:highlight>
                <a:srgbClr val="FFFFFF"/>
              </a:highlight>
            </a:endParaRPr>
          </a:p>
          <a:p>
            <a:pPr marL="0" indent="0">
              <a:buNone/>
            </a:pPr>
            <a:r>
              <a:rPr lang="en-US" dirty="0">
                <a:solidFill>
                  <a:srgbClr val="000000"/>
                </a:solidFill>
                <a:highlight>
                  <a:srgbClr val="FFFFFF"/>
                </a:highlight>
              </a:rPr>
              <a:t>	data</a:t>
            </a:r>
            <a:r>
              <a:rPr lang="en-US" b="1" dirty="0">
                <a:solidFill>
                  <a:srgbClr val="000080"/>
                </a:solidFill>
                <a:highlight>
                  <a:srgbClr val="FFFFFF"/>
                </a:highlight>
              </a:rPr>
              <a:t>[</a:t>
            </a:r>
            <a:r>
              <a:rPr lang="en-US" dirty="0">
                <a:solidFill>
                  <a:srgbClr val="808080"/>
                </a:solidFill>
                <a:highlight>
                  <a:srgbClr val="FFFFFF"/>
                </a:highlight>
              </a:rPr>
              <a:t>'Utilization'</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data</a:t>
            </a:r>
            <a:r>
              <a:rPr lang="en-US" b="1" dirty="0" err="1">
                <a:solidFill>
                  <a:srgbClr val="000080"/>
                </a:solidFill>
                <a:highlight>
                  <a:srgbClr val="FFFFFF"/>
                </a:highlight>
              </a:rPr>
              <a:t>.</a:t>
            </a:r>
            <a:r>
              <a:rPr lang="en-US" dirty="0" err="1">
                <a:solidFill>
                  <a:srgbClr val="000000"/>
                </a:solidFill>
                <a:highlight>
                  <a:srgbClr val="FFFFFF"/>
                </a:highlight>
              </a:rPr>
              <a:t>get</a:t>
            </a:r>
            <a:r>
              <a:rPr lang="en-US" b="1" dirty="0">
                <a:solidFill>
                  <a:srgbClr val="000080"/>
                </a:solidFill>
                <a:highlight>
                  <a:srgbClr val="FFFFFF"/>
                </a:highlight>
              </a:rPr>
              <a:t>(</a:t>
            </a:r>
            <a:r>
              <a:rPr lang="en-US" dirty="0">
                <a:solidFill>
                  <a:srgbClr val="808080"/>
                </a:solidFill>
                <a:highlight>
                  <a:srgbClr val="FFFFFF"/>
                </a:highlight>
              </a:rPr>
              <a:t>'Utilization'</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1.0</a:t>
            </a:r>
            <a:r>
              <a:rPr lang="en-US" b="1" dirty="0">
                <a:solidFill>
                  <a:srgbClr val="000080"/>
                </a:solidFill>
                <a:highlight>
                  <a:srgbClr val="FFFFFF"/>
                </a:highlight>
              </a:rPr>
              <a:t>)</a:t>
            </a:r>
            <a:endParaRPr lang="en-US" dirty="0">
              <a:solidFill>
                <a:srgbClr val="000000"/>
              </a:solidFill>
              <a:highlight>
                <a:srgbClr val="FFFFFF"/>
              </a:highlight>
            </a:endParaRPr>
          </a:p>
          <a:p>
            <a:pPr marL="0" indent="0">
              <a:buNone/>
            </a:pPr>
            <a:r>
              <a:rPr lang="en-US" dirty="0">
                <a:solidFill>
                  <a:srgbClr val="000000"/>
                </a:solidFill>
                <a:highlight>
                  <a:srgbClr val="FFFFFF"/>
                </a:highlight>
              </a:rPr>
              <a:t>	</a:t>
            </a:r>
            <a:r>
              <a:rPr lang="en-US" b="1" dirty="0">
                <a:solidFill>
                  <a:srgbClr val="0000FF"/>
                </a:solidFill>
                <a:highlight>
                  <a:srgbClr val="FFFFFF"/>
                </a:highlight>
              </a:rPr>
              <a:t>return</a:t>
            </a:r>
            <a:r>
              <a:rPr lang="en-US" dirty="0">
                <a:solidFill>
                  <a:srgbClr val="000000"/>
                </a:solidFill>
                <a:highlight>
                  <a:srgbClr val="FFFFFF"/>
                </a:highlight>
              </a:rPr>
              <a:t> </a:t>
            </a:r>
            <a:r>
              <a:rPr lang="en-US" dirty="0" err="1">
                <a:solidFill>
                  <a:srgbClr val="000000"/>
                </a:solidFill>
                <a:highlight>
                  <a:srgbClr val="FFFFFF"/>
                </a:highlight>
              </a:rPr>
              <a:t>employeedata</a:t>
            </a:r>
            <a:r>
              <a:rPr lang="en-US" b="1" dirty="0">
                <a:solidFill>
                  <a:srgbClr val="000080"/>
                </a:solidFill>
                <a:highlight>
                  <a:srgbClr val="FFFFFF"/>
                </a:highlight>
              </a:rPr>
              <a:t>(**</a:t>
            </a:r>
            <a:r>
              <a:rPr lang="en-US" dirty="0">
                <a:solidFill>
                  <a:srgbClr val="000000"/>
                </a:solidFill>
                <a:highlight>
                  <a:srgbClr val="FFFFFF"/>
                </a:highlight>
              </a:rPr>
              <a:t>data</a:t>
            </a:r>
            <a:r>
              <a:rPr lang="en-US" b="1" dirty="0">
                <a:solidFill>
                  <a:srgbClr val="000080"/>
                </a:solidFill>
                <a:highlight>
                  <a:srgbClr val="FFFFFF"/>
                </a:highlight>
              </a:rPr>
              <a:t>)</a:t>
            </a:r>
            <a:endParaRPr lang="en-US" dirty="0"/>
          </a:p>
        </p:txBody>
      </p:sp>
      <p:sp>
        <p:nvSpPr>
          <p:cNvPr id="4" name="Slide Number Placeholder 3"/>
          <p:cNvSpPr>
            <a:spLocks noGrp="1"/>
          </p:cNvSpPr>
          <p:nvPr>
            <p:ph type="sldNum" sz="quarter" idx="12"/>
          </p:nvPr>
        </p:nvSpPr>
        <p:spPr/>
        <p:txBody>
          <a:bodyPr/>
          <a:lstStyle/>
          <a:p>
            <a:fld id="{936A99BC-3C9D-4DF8-8B8C-E1FD2BDF0AD4}" type="slidenum">
              <a:rPr lang="en-US" smtClean="0"/>
              <a:pPr/>
              <a:t>39</a:t>
            </a:fld>
            <a:endParaRPr lang="en-US" dirty="0"/>
          </a:p>
        </p:txBody>
      </p:sp>
    </p:spTree>
    <p:extLst>
      <p:ext uri="{BB962C8B-B14F-4D97-AF65-F5344CB8AC3E}">
        <p14:creationId xmlns:p14="http://schemas.microsoft.com/office/powerpoint/2010/main" val="974730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US" dirty="0"/>
          </a:p>
        </p:txBody>
      </p:sp>
      <p:sp>
        <p:nvSpPr>
          <p:cNvPr id="4" name="Text Placeholder 3"/>
          <p:cNvSpPr>
            <a:spLocks noGrp="1"/>
          </p:cNvSpPr>
          <p:nvPr>
            <p:ph type="body" sz="quarter" idx="20"/>
          </p:nvPr>
        </p:nvSpPr>
        <p:spPr/>
        <p:txBody>
          <a:bodyPr/>
          <a:lstStyle/>
          <a:p>
            <a:r>
              <a:rPr lang="en-US" dirty="0" smtClean="0"/>
              <a:t>Spencer McIntyre is an open source security enthusiast and self-described </a:t>
            </a:r>
            <a:r>
              <a:rPr lang="en-US" dirty="0" err="1" smtClean="0"/>
              <a:t>Pythonista</a:t>
            </a:r>
            <a:r>
              <a:rPr lang="en-US" dirty="0"/>
              <a:t>.</a:t>
            </a:r>
          </a:p>
        </p:txBody>
      </p:sp>
      <p:sp>
        <p:nvSpPr>
          <p:cNvPr id="5" name="Text Placeholder 4"/>
          <p:cNvSpPr>
            <a:spLocks noGrp="1"/>
          </p:cNvSpPr>
          <p:nvPr>
            <p:ph type="body" sz="quarter" idx="21"/>
          </p:nvPr>
        </p:nvSpPr>
        <p:spPr/>
        <p:txBody>
          <a:bodyPr/>
          <a:lstStyle/>
          <a:p>
            <a:r>
              <a:rPr lang="en-US" dirty="0" smtClean="0"/>
              <a:t>Spencer McIntyre, OSCP, OSEE</a:t>
            </a:r>
            <a:endParaRPr lang="en-US" dirty="0"/>
          </a:p>
        </p:txBody>
      </p:sp>
      <p:sp>
        <p:nvSpPr>
          <p:cNvPr id="6" name="Text Placeholder 5"/>
          <p:cNvSpPr>
            <a:spLocks noGrp="1"/>
          </p:cNvSpPr>
          <p:nvPr>
            <p:ph type="body" sz="quarter" idx="22"/>
          </p:nvPr>
        </p:nvSpPr>
        <p:spPr/>
        <p:txBody>
          <a:bodyPr/>
          <a:lstStyle/>
          <a:p>
            <a:r>
              <a:rPr lang="en-US" dirty="0" smtClean="0"/>
              <a:t>Manager</a:t>
            </a:r>
            <a:endParaRPr lang="en-US" dirty="0"/>
          </a:p>
        </p:txBody>
      </p:sp>
      <p:sp>
        <p:nvSpPr>
          <p:cNvPr id="7" name="Slide Number Placeholder 6"/>
          <p:cNvSpPr>
            <a:spLocks noGrp="1"/>
          </p:cNvSpPr>
          <p:nvPr>
            <p:ph type="sldNum" sz="quarter" idx="12"/>
          </p:nvPr>
        </p:nvSpPr>
        <p:spPr/>
        <p:txBody>
          <a:bodyPr/>
          <a:lstStyle/>
          <a:p>
            <a:fld id="{936A99BC-3C9D-4DF8-8B8C-E1FD2BDF0AD4}" type="slidenum">
              <a:rPr lang="en-US" smtClean="0"/>
              <a:pPr/>
              <a:t>4</a:t>
            </a:fld>
            <a:endParaRPr lang="en-US" dirty="0"/>
          </a:p>
        </p:txBody>
      </p:sp>
      <p:pic>
        <p:nvPicPr>
          <p:cNvPr id="8" name="Picture Placeholder 7"/>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2271" r="2271"/>
          <a:stretch>
            <a:fillRect/>
          </a:stretch>
        </p:blipFill>
        <p:spPr>
          <a:prstGeom prst="rect">
            <a:avLst/>
          </a:prstGeom>
        </p:spPr>
      </p:pic>
    </p:spTree>
    <p:extLst>
      <p:ext uri="{BB962C8B-B14F-4D97-AF65-F5344CB8AC3E}">
        <p14:creationId xmlns:p14="http://schemas.microsoft.com/office/powerpoint/2010/main" val="3217372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5" name="Content Placeholder 4"/>
          <p:cNvSpPr>
            <a:spLocks noGrp="1"/>
          </p:cNvSpPr>
          <p:nvPr>
            <p:ph idx="1"/>
          </p:nvPr>
        </p:nvSpPr>
        <p:spPr/>
        <p:txBody>
          <a:bodyPr>
            <a:noAutofit/>
          </a:bodyPr>
          <a:lstStyle/>
          <a:p>
            <a:pPr lvl="0"/>
            <a:r>
              <a:rPr lang="en-US" sz="2600" dirty="0" smtClean="0">
                <a:solidFill>
                  <a:srgbClr val="595959"/>
                </a:solidFill>
                <a:latin typeface="Arial" panose="020B0604020202020204"/>
              </a:rPr>
              <a:t>Files can be opened with various modes</a:t>
            </a:r>
          </a:p>
          <a:p>
            <a:pPr lvl="1"/>
            <a:r>
              <a:rPr lang="en-US" sz="2200" dirty="0" smtClean="0">
                <a:solidFill>
                  <a:srgbClr val="595959"/>
                </a:solidFill>
                <a:latin typeface="Arial" panose="020B0604020202020204"/>
              </a:rPr>
              <a:t>r (read only)</a:t>
            </a:r>
          </a:p>
          <a:p>
            <a:pPr lvl="1"/>
            <a:r>
              <a:rPr lang="en-US" sz="2200" dirty="0" smtClean="0">
                <a:solidFill>
                  <a:srgbClr val="595959"/>
                </a:solidFill>
                <a:latin typeface="Arial" panose="020B0604020202020204"/>
              </a:rPr>
              <a:t>w (write only)</a:t>
            </a:r>
          </a:p>
          <a:p>
            <a:pPr lvl="1"/>
            <a:r>
              <a:rPr lang="en-US" sz="2200" dirty="0" smtClean="0">
                <a:solidFill>
                  <a:srgbClr val="595959"/>
                </a:solidFill>
                <a:latin typeface="Arial" panose="020B0604020202020204"/>
              </a:rPr>
              <a:t>r+ (read and write)</a:t>
            </a:r>
          </a:p>
          <a:p>
            <a:pPr lvl="1"/>
            <a:r>
              <a:rPr lang="en-US" sz="2200" dirty="0" smtClean="0">
                <a:solidFill>
                  <a:srgbClr val="595959"/>
                </a:solidFill>
                <a:latin typeface="Arial" panose="020B0604020202020204"/>
              </a:rPr>
              <a:t>a (append)</a:t>
            </a:r>
          </a:p>
          <a:p>
            <a:pPr lvl="1"/>
            <a:r>
              <a:rPr lang="en-US" sz="2200" dirty="0">
                <a:solidFill>
                  <a:srgbClr val="595959"/>
                </a:solidFill>
                <a:latin typeface="Arial" panose="020B0604020202020204"/>
              </a:rPr>
              <a:t>b</a:t>
            </a:r>
            <a:r>
              <a:rPr lang="en-US" sz="2200" dirty="0" smtClean="0">
                <a:solidFill>
                  <a:srgbClr val="595959"/>
                </a:solidFill>
                <a:latin typeface="Arial" panose="020B0604020202020204"/>
              </a:rPr>
              <a:t> (binary)</a:t>
            </a:r>
          </a:p>
          <a:p>
            <a:r>
              <a:rPr lang="en-US" sz="3000" dirty="0" smtClean="0">
                <a:solidFill>
                  <a:srgbClr val="595959"/>
                </a:solidFill>
                <a:latin typeface="Arial" panose="020B0604020202020204"/>
              </a:rPr>
              <a:t>As a simple example, you can read a file from the same directory as the script is in</a:t>
            </a:r>
          </a:p>
          <a:p>
            <a:r>
              <a:rPr lang="en-US" sz="3200" dirty="0">
                <a:solidFill>
                  <a:srgbClr val="000000"/>
                </a:solidFill>
                <a:highlight>
                  <a:srgbClr val="FFFFFF"/>
                </a:highlight>
              </a:rPr>
              <a:t>f </a:t>
            </a:r>
            <a:r>
              <a:rPr lang="en-US" sz="3200" b="1" dirty="0">
                <a:solidFill>
                  <a:srgbClr val="000080"/>
                </a:solidFill>
                <a:highlight>
                  <a:srgbClr val="FFFFFF"/>
                </a:highlight>
              </a:rPr>
              <a:t>=</a:t>
            </a:r>
            <a:r>
              <a:rPr lang="en-US" sz="3200" dirty="0">
                <a:solidFill>
                  <a:srgbClr val="000000"/>
                </a:solidFill>
                <a:highlight>
                  <a:srgbClr val="FFFFFF"/>
                </a:highlight>
              </a:rPr>
              <a:t> open</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input.txt"</a:t>
            </a:r>
            <a:r>
              <a:rPr lang="en-US" sz="3200" b="1" dirty="0" err="1">
                <a:solidFill>
                  <a:srgbClr val="000080"/>
                </a:solidFill>
                <a:highlight>
                  <a:srgbClr val="FFFFFF"/>
                </a:highlight>
              </a:rPr>
              <a:t>,</a:t>
            </a:r>
            <a:r>
              <a:rPr lang="en-US" sz="3200" dirty="0" err="1">
                <a:solidFill>
                  <a:srgbClr val="808080"/>
                </a:solidFill>
                <a:highlight>
                  <a:srgbClr val="FFFFFF"/>
                </a:highlight>
              </a:rPr>
              <a:t>"r</a:t>
            </a:r>
            <a:r>
              <a:rPr lang="en-US" sz="3200" dirty="0">
                <a:solidFill>
                  <a:srgbClr val="808080"/>
                </a:solidFill>
                <a:highlight>
                  <a:srgbClr val="FFFFFF"/>
                </a:highlight>
              </a:rPr>
              <a:t>"</a:t>
            </a:r>
            <a:r>
              <a:rPr lang="en-US" sz="3200" b="1" dirty="0">
                <a:solidFill>
                  <a:srgbClr val="000080"/>
                </a:solidFill>
                <a:highlight>
                  <a:srgbClr val="FFFFFF"/>
                </a:highlight>
              </a:rPr>
              <a:t>)</a:t>
            </a:r>
            <a:endParaRPr lang="en-US" sz="3200" dirty="0">
              <a:solidFill>
                <a:srgbClr val="000000"/>
              </a:solidFill>
              <a:highlight>
                <a:srgbClr val="FFFFFF"/>
              </a:highlight>
            </a:endParaRPr>
          </a:p>
          <a:p>
            <a:r>
              <a:rPr lang="en-US" sz="3200" dirty="0">
                <a:solidFill>
                  <a:srgbClr val="000000"/>
                </a:solidFill>
                <a:highlight>
                  <a:srgbClr val="FFFFFF"/>
                </a:highlight>
              </a:rPr>
              <a:t>g </a:t>
            </a:r>
            <a:r>
              <a:rPr lang="en-US" sz="3200" b="1" dirty="0">
                <a:solidFill>
                  <a:srgbClr val="000080"/>
                </a:solidFill>
                <a:highlight>
                  <a:srgbClr val="FFFFFF"/>
                </a:highlight>
              </a:rPr>
              <a:t>=</a:t>
            </a:r>
            <a:r>
              <a:rPr lang="en-US" sz="3200" dirty="0">
                <a:solidFill>
                  <a:srgbClr val="000000"/>
                </a:solidFill>
                <a:highlight>
                  <a:srgbClr val="FFFFFF"/>
                </a:highlight>
              </a:rPr>
              <a:t> open</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output.txt"</a:t>
            </a:r>
            <a:r>
              <a:rPr lang="en-US" sz="3200" b="1" dirty="0" err="1">
                <a:solidFill>
                  <a:srgbClr val="000080"/>
                </a:solidFill>
                <a:highlight>
                  <a:srgbClr val="FFFFFF"/>
                </a:highlight>
              </a:rPr>
              <a:t>,</a:t>
            </a:r>
            <a:r>
              <a:rPr lang="en-US" sz="3200" dirty="0" err="1">
                <a:solidFill>
                  <a:srgbClr val="808080"/>
                </a:solidFill>
                <a:highlight>
                  <a:srgbClr val="FFFFFF"/>
                </a:highlight>
              </a:rPr>
              <a:t>"w</a:t>
            </a:r>
            <a:r>
              <a:rPr lang="en-US" sz="3200" dirty="0">
                <a:solidFill>
                  <a:srgbClr val="808080"/>
                </a:solidFill>
                <a:highlight>
                  <a:srgbClr val="FFFFFF"/>
                </a:highlight>
              </a:rPr>
              <a:t>"</a:t>
            </a:r>
            <a:r>
              <a:rPr lang="en-US" sz="3200" b="1" dirty="0">
                <a:solidFill>
                  <a:srgbClr val="000080"/>
                </a:solidFill>
                <a:highlight>
                  <a:srgbClr val="FFFFFF"/>
                </a:highlight>
              </a:rPr>
              <a:t>)</a:t>
            </a:r>
            <a:endParaRPr lang="en-US" sz="3000" dirty="0" smtClean="0">
              <a:solidFill>
                <a:srgbClr val="595959"/>
              </a:solidFill>
              <a:latin typeface="Arial" panose="020B0604020202020204"/>
            </a:endParaRPr>
          </a:p>
          <a:p>
            <a:endParaRPr lang="en-US" sz="1600" dirty="0">
              <a:solidFill>
                <a:srgbClr val="000000"/>
              </a:solidFill>
              <a:highlight>
                <a:srgbClr val="FFFFFF"/>
              </a:highlight>
              <a:latin typeface="Courier New" panose="02070309020205020404" pitchFamily="49" charset="0"/>
            </a:endParaRPr>
          </a:p>
        </p:txBody>
      </p:sp>
      <p:sp>
        <p:nvSpPr>
          <p:cNvPr id="6" name="Slide Number Placeholder 5"/>
          <p:cNvSpPr>
            <a:spLocks noGrp="1"/>
          </p:cNvSpPr>
          <p:nvPr>
            <p:ph type="sldNum" sz="quarter" idx="12"/>
          </p:nvPr>
        </p:nvSpPr>
        <p:spPr/>
        <p:txBody>
          <a:bodyPr/>
          <a:lstStyle/>
          <a:p>
            <a:fld id="{936A99BC-3C9D-4DF8-8B8C-E1FD2BDF0AD4}" type="slidenum">
              <a:rPr lang="en-US" smtClean="0"/>
              <a:pPr/>
              <a:t>40</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583601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and Writing Text Files</a:t>
            </a:r>
            <a:endParaRPr lang="en-US" dirty="0"/>
          </a:p>
        </p:txBody>
      </p:sp>
      <p:sp>
        <p:nvSpPr>
          <p:cNvPr id="5" name="Content Placeholder 4"/>
          <p:cNvSpPr>
            <a:spLocks noGrp="1"/>
          </p:cNvSpPr>
          <p:nvPr>
            <p:ph idx="1"/>
          </p:nvPr>
        </p:nvSpPr>
        <p:spPr/>
        <p:txBody>
          <a:bodyPr>
            <a:noAutofit/>
          </a:bodyPr>
          <a:lstStyle/>
          <a:p>
            <a:pPr lvl="0"/>
            <a:r>
              <a:rPr lang="en-US" sz="2600" dirty="0" smtClean="0">
                <a:solidFill>
                  <a:srgbClr val="595959"/>
                </a:solidFill>
                <a:latin typeface="Arial" panose="020B0604020202020204"/>
              </a:rPr>
              <a:t>Once you open a text file, you can process it in a number of different ways</a:t>
            </a:r>
          </a:p>
          <a:p>
            <a:pPr lvl="1"/>
            <a:r>
              <a:rPr lang="en-US" sz="2600" b="1" dirty="0">
                <a:solidFill>
                  <a:srgbClr val="595959"/>
                </a:solidFill>
                <a:latin typeface="Arial" panose="020B0604020202020204"/>
              </a:rPr>
              <a:t>r</a:t>
            </a:r>
            <a:r>
              <a:rPr lang="en-US" sz="2600" b="1" dirty="0" smtClean="0">
                <a:solidFill>
                  <a:srgbClr val="595959"/>
                </a:solidFill>
                <a:latin typeface="Arial" panose="020B0604020202020204"/>
              </a:rPr>
              <a:t>ead</a:t>
            </a:r>
            <a:r>
              <a:rPr lang="en-US" sz="2600" dirty="0" smtClean="0">
                <a:solidFill>
                  <a:srgbClr val="595959"/>
                </a:solidFill>
                <a:latin typeface="Arial" panose="020B0604020202020204"/>
              </a:rPr>
              <a:t> – read all into one string</a:t>
            </a:r>
          </a:p>
          <a:p>
            <a:pPr lvl="2"/>
            <a:r>
              <a:rPr lang="en-US" sz="2200" dirty="0" smtClean="0">
                <a:solidFill>
                  <a:srgbClr val="595959"/>
                </a:solidFill>
                <a:latin typeface="Arial" panose="020B0604020202020204"/>
              </a:rPr>
              <a:t>Good for shorter files</a:t>
            </a:r>
          </a:p>
          <a:p>
            <a:pPr lvl="1"/>
            <a:r>
              <a:rPr lang="en-US" sz="2600" b="1" dirty="0" err="1">
                <a:solidFill>
                  <a:srgbClr val="595959"/>
                </a:solidFill>
                <a:latin typeface="Arial" panose="020B0604020202020204"/>
              </a:rPr>
              <a:t>r</a:t>
            </a:r>
            <a:r>
              <a:rPr lang="en-US" sz="2600" b="1" dirty="0" err="1" smtClean="0">
                <a:solidFill>
                  <a:srgbClr val="595959"/>
                </a:solidFill>
                <a:latin typeface="Arial" panose="020B0604020202020204"/>
              </a:rPr>
              <a:t>eadline</a:t>
            </a:r>
            <a:r>
              <a:rPr lang="en-US" sz="2600" dirty="0" smtClean="0">
                <a:solidFill>
                  <a:srgbClr val="595959"/>
                </a:solidFill>
                <a:latin typeface="Arial" panose="020B0604020202020204"/>
              </a:rPr>
              <a:t> – read individual lines </a:t>
            </a:r>
          </a:p>
          <a:p>
            <a:pPr lvl="1"/>
            <a:r>
              <a:rPr lang="en-US" sz="2600" b="1" dirty="0" err="1">
                <a:solidFill>
                  <a:srgbClr val="595959"/>
                </a:solidFill>
                <a:latin typeface="Arial" panose="020B0604020202020204"/>
              </a:rPr>
              <a:t>r</a:t>
            </a:r>
            <a:r>
              <a:rPr lang="en-US" sz="2600" b="1" dirty="0" err="1" smtClean="0">
                <a:solidFill>
                  <a:srgbClr val="595959"/>
                </a:solidFill>
                <a:latin typeface="Arial" panose="020B0604020202020204"/>
              </a:rPr>
              <a:t>eadlines</a:t>
            </a:r>
            <a:r>
              <a:rPr lang="en-US" sz="2600" dirty="0" smtClean="0">
                <a:solidFill>
                  <a:srgbClr val="595959"/>
                </a:solidFill>
                <a:latin typeface="Arial" panose="020B0604020202020204"/>
              </a:rPr>
              <a:t> – read all lines and return as a list</a:t>
            </a:r>
          </a:p>
          <a:p>
            <a:r>
              <a:rPr lang="en-US" sz="3000" b="1" dirty="0" smtClean="0">
                <a:solidFill>
                  <a:srgbClr val="595959"/>
                </a:solidFill>
                <a:latin typeface="Arial" panose="020B0604020202020204"/>
              </a:rPr>
              <a:t>Warning:</a:t>
            </a:r>
            <a:r>
              <a:rPr lang="en-US" sz="3000" dirty="0" smtClean="0">
                <a:solidFill>
                  <a:srgbClr val="595959"/>
                </a:solidFill>
                <a:latin typeface="Arial" panose="020B0604020202020204"/>
              </a:rPr>
              <a:t> Opening a file in write mode (without “r”) will overwrite the contents</a:t>
            </a:r>
          </a:p>
          <a:p>
            <a:pPr lvl="1"/>
            <a:r>
              <a:rPr lang="en-US" sz="2600" dirty="0" smtClean="0">
                <a:solidFill>
                  <a:srgbClr val="595959"/>
                </a:solidFill>
                <a:latin typeface="Arial" panose="020B0604020202020204"/>
              </a:rPr>
              <a:t>Will also create a new, empty file</a:t>
            </a:r>
          </a:p>
        </p:txBody>
      </p:sp>
      <p:sp>
        <p:nvSpPr>
          <p:cNvPr id="6" name="Slide Number Placeholder 5"/>
          <p:cNvSpPr>
            <a:spLocks noGrp="1"/>
          </p:cNvSpPr>
          <p:nvPr>
            <p:ph type="sldNum" sz="quarter" idx="12"/>
          </p:nvPr>
        </p:nvSpPr>
        <p:spPr/>
        <p:txBody>
          <a:bodyPr/>
          <a:lstStyle/>
          <a:p>
            <a:fld id="{936A99BC-3C9D-4DF8-8B8C-E1FD2BDF0AD4}" type="slidenum">
              <a:rPr lang="en-US" smtClean="0"/>
              <a:pPr/>
              <a:t>41</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511469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and Writing Text Files</a:t>
            </a:r>
            <a:endParaRPr lang="en-US" dirty="0"/>
          </a:p>
        </p:txBody>
      </p:sp>
      <p:sp>
        <p:nvSpPr>
          <p:cNvPr id="5" name="Content Placeholder 4"/>
          <p:cNvSpPr>
            <a:spLocks noGrp="1"/>
          </p:cNvSpPr>
          <p:nvPr>
            <p:ph idx="1"/>
          </p:nvPr>
        </p:nvSpPr>
        <p:spPr>
          <a:xfrm>
            <a:off x="457200" y="1363548"/>
            <a:ext cx="8049683" cy="4639732"/>
          </a:xfrm>
        </p:spPr>
        <p:txBody>
          <a:bodyPr>
            <a:noAutofit/>
          </a:bodyPr>
          <a:lstStyle/>
          <a:p>
            <a:pPr marL="0" indent="0">
              <a:buNone/>
            </a:pPr>
            <a:r>
              <a:rPr lang="en-US" sz="2000" dirty="0">
                <a:solidFill>
                  <a:srgbClr val="000000"/>
                </a:solidFill>
                <a:highlight>
                  <a:srgbClr val="FFFFFF"/>
                </a:highlight>
              </a:rPr>
              <a:t>f </a:t>
            </a:r>
            <a:r>
              <a:rPr lang="en-US" sz="2000" b="1" dirty="0">
                <a:solidFill>
                  <a:srgbClr val="000080"/>
                </a:solidFill>
                <a:highlight>
                  <a:srgbClr val="FFFFFF"/>
                </a:highlight>
              </a:rPr>
              <a:t>=</a:t>
            </a:r>
            <a:r>
              <a:rPr lang="en-US" sz="2000" dirty="0">
                <a:solidFill>
                  <a:srgbClr val="000000"/>
                </a:solidFill>
                <a:highlight>
                  <a:srgbClr val="FFFFFF"/>
                </a:highlight>
              </a:rPr>
              <a:t> open</a:t>
            </a:r>
            <a:r>
              <a:rPr lang="en-US" sz="2000" b="1" dirty="0">
                <a:solidFill>
                  <a:srgbClr val="000080"/>
                </a:solidFill>
                <a:highlight>
                  <a:srgbClr val="FFFFFF"/>
                </a:highlight>
              </a:rPr>
              <a:t>(</a:t>
            </a:r>
            <a:r>
              <a:rPr lang="en-US" sz="2000" dirty="0">
                <a:solidFill>
                  <a:srgbClr val="808080"/>
                </a:solidFill>
                <a:highlight>
                  <a:srgbClr val="FFFFFF"/>
                </a:highlight>
              </a:rPr>
              <a:t>"</a:t>
            </a:r>
            <a:r>
              <a:rPr lang="en-US" sz="2000" dirty="0" err="1">
                <a:solidFill>
                  <a:srgbClr val="808080"/>
                </a:solidFill>
                <a:highlight>
                  <a:srgbClr val="FFFFFF"/>
                </a:highlight>
              </a:rPr>
              <a:t>input.txt"</a:t>
            </a:r>
            <a:r>
              <a:rPr lang="en-US" sz="2000" b="1" dirty="0" err="1">
                <a:solidFill>
                  <a:srgbClr val="000080"/>
                </a:solidFill>
                <a:highlight>
                  <a:srgbClr val="FFFFFF"/>
                </a:highlight>
              </a:rPr>
              <a:t>,</a:t>
            </a:r>
            <a:r>
              <a:rPr lang="en-US" sz="2000" dirty="0" err="1">
                <a:solidFill>
                  <a:srgbClr val="808080"/>
                </a:solidFill>
                <a:highlight>
                  <a:srgbClr val="FFFFFF"/>
                </a:highlight>
              </a:rPr>
              <a:t>"r</a:t>
            </a:r>
            <a:r>
              <a:rPr lang="en-US" sz="2000" dirty="0">
                <a:solidFill>
                  <a:srgbClr val="808080"/>
                </a:solidFill>
                <a:highlight>
                  <a:srgbClr val="FFFFFF"/>
                </a:highlight>
              </a:rPr>
              <a:t>"</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dirty="0">
                <a:solidFill>
                  <a:srgbClr val="000000"/>
                </a:solidFill>
                <a:highlight>
                  <a:srgbClr val="FFFFFF"/>
                </a:highlight>
              </a:rPr>
              <a:t>g </a:t>
            </a:r>
            <a:r>
              <a:rPr lang="en-US" sz="2000" b="1" dirty="0">
                <a:solidFill>
                  <a:srgbClr val="000080"/>
                </a:solidFill>
                <a:highlight>
                  <a:srgbClr val="FFFFFF"/>
                </a:highlight>
              </a:rPr>
              <a:t>=</a:t>
            </a:r>
            <a:r>
              <a:rPr lang="en-US" sz="2000" dirty="0">
                <a:solidFill>
                  <a:srgbClr val="000000"/>
                </a:solidFill>
                <a:highlight>
                  <a:srgbClr val="FFFFFF"/>
                </a:highlight>
              </a:rPr>
              <a:t> open</a:t>
            </a:r>
            <a:r>
              <a:rPr lang="en-US" sz="2000" b="1" dirty="0">
                <a:solidFill>
                  <a:srgbClr val="000080"/>
                </a:solidFill>
                <a:highlight>
                  <a:srgbClr val="FFFFFF"/>
                </a:highlight>
              </a:rPr>
              <a:t>(</a:t>
            </a:r>
            <a:r>
              <a:rPr lang="en-US" sz="2000" dirty="0">
                <a:solidFill>
                  <a:srgbClr val="808080"/>
                </a:solidFill>
                <a:highlight>
                  <a:srgbClr val="FFFFFF"/>
                </a:highlight>
              </a:rPr>
              <a:t>"</a:t>
            </a:r>
            <a:r>
              <a:rPr lang="en-US" sz="2000" dirty="0" err="1">
                <a:solidFill>
                  <a:srgbClr val="808080"/>
                </a:solidFill>
                <a:highlight>
                  <a:srgbClr val="FFFFFF"/>
                </a:highlight>
              </a:rPr>
              <a:t>output.txt"</a:t>
            </a:r>
            <a:r>
              <a:rPr lang="en-US" sz="2000" b="1" dirty="0" err="1">
                <a:solidFill>
                  <a:srgbClr val="000080"/>
                </a:solidFill>
                <a:highlight>
                  <a:srgbClr val="FFFFFF"/>
                </a:highlight>
              </a:rPr>
              <a:t>,</a:t>
            </a:r>
            <a:r>
              <a:rPr lang="en-US" sz="2000" dirty="0" err="1">
                <a:solidFill>
                  <a:srgbClr val="808080"/>
                </a:solidFill>
                <a:highlight>
                  <a:srgbClr val="FFFFFF"/>
                </a:highlight>
              </a:rPr>
              <a:t>"w</a:t>
            </a:r>
            <a:r>
              <a:rPr lang="en-US" sz="2000" dirty="0">
                <a:solidFill>
                  <a:srgbClr val="808080"/>
                </a:solidFill>
                <a:highlight>
                  <a:srgbClr val="FFFFFF"/>
                </a:highlight>
              </a:rPr>
              <a:t>"</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dirty="0" err="1">
                <a:solidFill>
                  <a:srgbClr val="000000"/>
                </a:solidFill>
                <a:highlight>
                  <a:srgbClr val="FFFFFF"/>
                </a:highlight>
              </a:rPr>
              <a:t>sentencesfromfile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f</a:t>
            </a:r>
            <a:r>
              <a:rPr lang="en-US" sz="2000" b="1" dirty="0" err="1">
                <a:solidFill>
                  <a:srgbClr val="000080"/>
                </a:solidFill>
                <a:highlight>
                  <a:srgbClr val="FFFFFF"/>
                </a:highlight>
              </a:rPr>
              <a:t>.</a:t>
            </a:r>
            <a:r>
              <a:rPr lang="en-US" sz="2000" dirty="0" err="1">
                <a:solidFill>
                  <a:srgbClr val="000000"/>
                </a:solidFill>
                <a:highlight>
                  <a:srgbClr val="FFFFFF"/>
                </a:highlight>
              </a:rPr>
              <a:t>readlines</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b="1" dirty="0">
                <a:solidFill>
                  <a:srgbClr val="0000FF"/>
                </a:solidFill>
                <a:highlight>
                  <a:srgbClr val="FFFFFF"/>
                </a:highlight>
              </a:rPr>
              <a:t>for</a:t>
            </a:r>
            <a:r>
              <a:rPr lang="en-US" sz="2000" dirty="0">
                <a:solidFill>
                  <a:srgbClr val="000000"/>
                </a:solidFill>
                <a:highlight>
                  <a:srgbClr val="FFFFFF"/>
                </a:highlight>
              </a:rPr>
              <a:t> line </a:t>
            </a:r>
            <a:r>
              <a:rPr lang="en-US" sz="2000" b="1" dirty="0">
                <a:solidFill>
                  <a:srgbClr val="0000FF"/>
                </a:solidFill>
                <a:highlight>
                  <a:srgbClr val="FFFFFF"/>
                </a:highlight>
              </a:rPr>
              <a:t>in</a:t>
            </a:r>
            <a:r>
              <a:rPr lang="en-US" sz="2000" dirty="0">
                <a:solidFill>
                  <a:srgbClr val="000000"/>
                </a:solidFill>
                <a:highlight>
                  <a:srgbClr val="FFFFFF"/>
                </a:highlight>
              </a:rPr>
              <a:t> </a:t>
            </a:r>
            <a:r>
              <a:rPr lang="en-US" sz="2000" dirty="0" err="1">
                <a:solidFill>
                  <a:srgbClr val="000000"/>
                </a:solidFill>
                <a:highlight>
                  <a:srgbClr val="FFFFFF"/>
                </a:highlight>
              </a:rPr>
              <a:t>sentencesfromfile</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dirty="0">
                <a:solidFill>
                  <a:srgbClr val="000000"/>
                </a:solidFill>
                <a:highlight>
                  <a:srgbClr val="FFFFFF"/>
                </a:highlight>
              </a:rPr>
              <a:t>	</a:t>
            </a:r>
            <a:r>
              <a:rPr lang="en-US" sz="2000" b="1" dirty="0">
                <a:solidFill>
                  <a:srgbClr val="0000FF"/>
                </a:solidFill>
                <a:highlight>
                  <a:srgbClr val="FFFFFF"/>
                </a:highlight>
              </a:rPr>
              <a:t>print</a:t>
            </a:r>
            <a:r>
              <a:rPr lang="en-US" sz="2000" b="1" dirty="0">
                <a:solidFill>
                  <a:srgbClr val="000080"/>
                </a:solidFill>
                <a:highlight>
                  <a:srgbClr val="FFFFFF"/>
                </a:highlight>
              </a:rPr>
              <a:t>(</a:t>
            </a:r>
            <a:r>
              <a:rPr lang="en-US" sz="2000" dirty="0">
                <a:solidFill>
                  <a:srgbClr val="000000"/>
                </a:solidFill>
                <a:highlight>
                  <a:srgbClr val="FFFFFF"/>
                </a:highlight>
              </a:rPr>
              <a:t>line</a:t>
            </a:r>
            <a:r>
              <a:rPr lang="en-US" sz="2000" b="1" dirty="0" smtClean="0">
                <a:solidFill>
                  <a:srgbClr val="000080"/>
                </a:solidFill>
                <a:highlight>
                  <a:srgbClr val="FFFFFF"/>
                </a:highlight>
              </a:rPr>
              <a:t>)</a:t>
            </a:r>
            <a:r>
              <a:rPr lang="en-US" sz="2000" dirty="0">
                <a:solidFill>
                  <a:srgbClr val="000000"/>
                </a:solidFill>
                <a:highlight>
                  <a:srgbClr val="FFFFFF"/>
                </a:highlight>
              </a:rPr>
              <a:t>	</a:t>
            </a:r>
          </a:p>
          <a:p>
            <a:pPr marL="0" indent="0">
              <a:buNone/>
            </a:pPr>
            <a:r>
              <a:rPr lang="en-US" sz="2000" b="1" dirty="0">
                <a:solidFill>
                  <a:srgbClr val="0000FF"/>
                </a:solidFill>
                <a:highlight>
                  <a:srgbClr val="FFFFFF"/>
                </a:highlight>
              </a:rPr>
              <a:t>print</a:t>
            </a:r>
            <a:r>
              <a:rPr lang="en-US" sz="2000" b="1" dirty="0">
                <a:solidFill>
                  <a:srgbClr val="000080"/>
                </a:solidFill>
                <a:highlight>
                  <a:srgbClr val="FFFFFF"/>
                </a:highlight>
              </a:rPr>
              <a:t>(</a:t>
            </a:r>
            <a:r>
              <a:rPr lang="en-US" sz="2000" dirty="0">
                <a:solidFill>
                  <a:srgbClr val="808080"/>
                </a:solidFill>
                <a:highlight>
                  <a:srgbClr val="FFFFFF"/>
                </a:highlight>
              </a:rPr>
              <a:t>"The first line is:"</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b="1" dirty="0">
                <a:solidFill>
                  <a:srgbClr val="0000FF"/>
                </a:solidFill>
                <a:highlight>
                  <a:srgbClr val="FFFFFF"/>
                </a:highlight>
              </a:rPr>
              <a:t>print</a:t>
            </a:r>
            <a:r>
              <a:rPr lang="en-US" sz="2000" b="1" dirty="0">
                <a:solidFill>
                  <a:srgbClr val="000080"/>
                </a:solidFill>
                <a:highlight>
                  <a:srgbClr val="FFFFFF"/>
                </a:highlight>
              </a:rPr>
              <a:t>(</a:t>
            </a:r>
            <a:r>
              <a:rPr lang="en-US" sz="2000" dirty="0" err="1">
                <a:solidFill>
                  <a:srgbClr val="000000"/>
                </a:solidFill>
                <a:highlight>
                  <a:srgbClr val="FFFFFF"/>
                </a:highlight>
              </a:rPr>
              <a:t>sentencesfromfile</a:t>
            </a:r>
            <a:r>
              <a:rPr lang="en-US" sz="2000" b="1" dirty="0">
                <a:solidFill>
                  <a:srgbClr val="000080"/>
                </a:solidFill>
                <a:highlight>
                  <a:srgbClr val="FFFFFF"/>
                </a:highlight>
              </a:rPr>
              <a:t>[</a:t>
            </a:r>
            <a:r>
              <a:rPr lang="en-US" sz="2000" dirty="0">
                <a:solidFill>
                  <a:srgbClr val="FF0000"/>
                </a:solidFill>
                <a:highlight>
                  <a:srgbClr val="FFFFFF"/>
                </a:highlight>
              </a:rPr>
              <a:t>0</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dirty="0" err="1">
                <a:solidFill>
                  <a:srgbClr val="000000"/>
                </a:solidFill>
                <a:highlight>
                  <a:srgbClr val="FFFFFF"/>
                </a:highlight>
              </a:rPr>
              <a:t>g</a:t>
            </a:r>
            <a:r>
              <a:rPr lang="en-US" sz="2000" b="1" dirty="0" err="1">
                <a:solidFill>
                  <a:srgbClr val="000080"/>
                </a:solidFill>
                <a:highlight>
                  <a:srgbClr val="FFFFFF"/>
                </a:highlight>
              </a:rPr>
              <a:t>.</a:t>
            </a:r>
            <a:r>
              <a:rPr lang="en-US" sz="2000" dirty="0" err="1">
                <a:solidFill>
                  <a:srgbClr val="000000"/>
                </a:solidFill>
                <a:highlight>
                  <a:srgbClr val="FFFFFF"/>
                </a:highlight>
              </a:rPr>
              <a:t>write</a:t>
            </a:r>
            <a:r>
              <a:rPr lang="en-US" sz="2000" b="1" dirty="0">
                <a:solidFill>
                  <a:srgbClr val="000080"/>
                </a:solidFill>
                <a:highlight>
                  <a:srgbClr val="FFFFFF"/>
                </a:highlight>
              </a:rPr>
              <a:t>(</a:t>
            </a:r>
            <a:r>
              <a:rPr lang="en-US" sz="2000" dirty="0" err="1">
                <a:solidFill>
                  <a:srgbClr val="000000"/>
                </a:solidFill>
                <a:highlight>
                  <a:srgbClr val="FFFFFF"/>
                </a:highlight>
              </a:rPr>
              <a:t>sentencesfromfile</a:t>
            </a:r>
            <a:r>
              <a:rPr lang="en-US" sz="2000" b="1" dirty="0">
                <a:solidFill>
                  <a:srgbClr val="000080"/>
                </a:solidFill>
                <a:highlight>
                  <a:srgbClr val="FFFFFF"/>
                </a:highlight>
              </a:rPr>
              <a:t>[</a:t>
            </a:r>
            <a:r>
              <a:rPr lang="en-US" sz="2000" dirty="0">
                <a:solidFill>
                  <a:srgbClr val="FF0000"/>
                </a:solidFill>
                <a:highlight>
                  <a:srgbClr val="FFFFFF"/>
                </a:highlight>
              </a:rPr>
              <a:t>0</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dirty="0" err="1">
                <a:solidFill>
                  <a:srgbClr val="000000"/>
                </a:solidFill>
                <a:highlight>
                  <a:srgbClr val="FFFFFF"/>
                </a:highlight>
              </a:rPr>
              <a:t>f</a:t>
            </a:r>
            <a:r>
              <a:rPr lang="en-US" sz="2000" b="1" dirty="0" err="1">
                <a:solidFill>
                  <a:srgbClr val="000080"/>
                </a:solidFill>
                <a:highlight>
                  <a:srgbClr val="FFFFFF"/>
                </a:highlight>
              </a:rPr>
              <a:t>.</a:t>
            </a:r>
            <a:r>
              <a:rPr lang="en-US" sz="2000" dirty="0" err="1">
                <a:solidFill>
                  <a:srgbClr val="000000"/>
                </a:solidFill>
                <a:highlight>
                  <a:srgbClr val="FFFFFF"/>
                </a:highlight>
              </a:rPr>
              <a:t>close</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dirty="0" err="1">
                <a:solidFill>
                  <a:srgbClr val="000000"/>
                </a:solidFill>
                <a:highlight>
                  <a:srgbClr val="FFFFFF"/>
                </a:highlight>
              </a:rPr>
              <a:t>g</a:t>
            </a:r>
            <a:r>
              <a:rPr lang="en-US" sz="2000" b="1" dirty="0" err="1">
                <a:solidFill>
                  <a:srgbClr val="000080"/>
                </a:solidFill>
                <a:highlight>
                  <a:srgbClr val="FFFFFF"/>
                </a:highlight>
              </a:rPr>
              <a:t>.</a:t>
            </a:r>
            <a:r>
              <a:rPr lang="en-US" sz="2000" dirty="0" err="1">
                <a:solidFill>
                  <a:srgbClr val="000000"/>
                </a:solidFill>
                <a:highlight>
                  <a:srgbClr val="FFFFFF"/>
                </a:highlight>
              </a:rPr>
              <a:t>close</a:t>
            </a:r>
            <a:r>
              <a:rPr lang="en-US" sz="2000" b="1" dirty="0">
                <a:solidFill>
                  <a:srgbClr val="000080"/>
                </a:solidFill>
                <a:highlight>
                  <a:srgbClr val="FFFFFF"/>
                </a:highlight>
              </a:rPr>
              <a:t>()</a:t>
            </a:r>
            <a:endParaRPr lang="en-US" sz="2000" dirty="0" smtClean="0">
              <a:solidFill>
                <a:srgbClr val="595959"/>
              </a:solidFill>
              <a:latin typeface="Arial" panose="020B0604020202020204"/>
            </a:endParaRPr>
          </a:p>
        </p:txBody>
      </p:sp>
      <p:sp>
        <p:nvSpPr>
          <p:cNvPr id="6" name="Slide Number Placeholder 5"/>
          <p:cNvSpPr>
            <a:spLocks noGrp="1"/>
          </p:cNvSpPr>
          <p:nvPr>
            <p:ph type="sldNum" sz="quarter" idx="12"/>
          </p:nvPr>
        </p:nvSpPr>
        <p:spPr/>
        <p:txBody>
          <a:bodyPr/>
          <a:lstStyle/>
          <a:p>
            <a:fld id="{936A99BC-3C9D-4DF8-8B8C-E1FD2BDF0AD4}" type="slidenum">
              <a:rPr lang="en-US" smtClean="0"/>
              <a:pPr/>
              <a:t>42</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353829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Exception Handling</a:t>
            </a:r>
          </a:p>
        </p:txBody>
      </p:sp>
      <p:sp>
        <p:nvSpPr>
          <p:cNvPr id="3" name="Text Placeholder 2"/>
          <p:cNvSpPr txBox="1">
            <a:spLocks noGrp="1"/>
          </p:cNvSpPr>
          <p:nvPr>
            <p:ph type="body" idx="4294967295"/>
          </p:nvPr>
        </p:nvSpPr>
        <p:spPr/>
        <p:txBody>
          <a:bodyPr>
            <a:normAutofit fontScale="92500"/>
          </a:bodyPr>
          <a:lstStyle/>
          <a:p>
            <a:pPr lvl="0">
              <a:buSzPct val="45000"/>
              <a:buFont typeface="StarSymbol"/>
              <a:buChar char="●"/>
            </a:pPr>
            <a:r>
              <a:rPr lang="en-US"/>
              <a:t>Try to keep the body of the try: block as small as possible</a:t>
            </a:r>
          </a:p>
          <a:p>
            <a:pPr lvl="0">
              <a:buSzPct val="45000"/>
              <a:buFont typeface="StarSymbol"/>
              <a:buChar char="●"/>
            </a:pPr>
            <a:r>
              <a:rPr lang="en-US"/>
              <a:t>Do not catch all Exceptions without logging useful information</a:t>
            </a:r>
          </a:p>
          <a:p>
            <a:pPr lvl="1" hangingPunct="0">
              <a:spcBef>
                <a:spcPts val="1285"/>
              </a:spcBef>
              <a:buSzPct val="75000"/>
              <a:buFont typeface="StarSymbol"/>
              <a:buChar char="–"/>
            </a:pPr>
            <a:r>
              <a:rPr lang="en-US" sz="2903">
                <a:highlight>
                  <a:scrgbClr r="0" g="0" b="0">
                    <a:alpha val="0"/>
                  </a:scrgbClr>
                </a:highlight>
                <a:latin typeface="Liberation Sans" pitchFamily="18"/>
              </a:rPr>
              <a:t>If you need to use blanket exception handling log a stack trace</a:t>
            </a:r>
          </a:p>
          <a:p>
            <a:pPr lvl="2" hangingPunct="0">
              <a:spcBef>
                <a:spcPts val="1285"/>
              </a:spcBef>
              <a:buSzPct val="45000"/>
              <a:buFont typeface="StarSymbol"/>
              <a:buChar char="●"/>
            </a:pPr>
            <a:r>
              <a:rPr lang="en-US" sz="2903">
                <a:highlight>
                  <a:scrgbClr r="0" g="0" b="0">
                    <a:alpha val="0"/>
                  </a:scrgbClr>
                </a:highlight>
                <a:latin typeface="DejaVu Sans Mono" pitchFamily="49"/>
              </a:rPr>
              <a:t>traceback.print_exc</a:t>
            </a:r>
            <a:r>
              <a:rPr lang="en-US" sz="2903">
                <a:highlight>
                  <a:scrgbClr r="0" g="0" b="0">
                    <a:alpha val="0"/>
                  </a:scrgbClr>
                </a:highlight>
                <a:latin typeface="Liberation Sans" pitchFamily="18"/>
              </a:rPr>
              <a:t> will explicitly print the stack trace</a:t>
            </a:r>
          </a:p>
          <a:p>
            <a:pPr lvl="2" hangingPunct="0">
              <a:spcBef>
                <a:spcPts val="1285"/>
              </a:spcBef>
              <a:buSzPct val="45000"/>
              <a:buFont typeface="StarSymbol"/>
              <a:buChar char="●"/>
            </a:pPr>
            <a:r>
              <a:rPr lang="en-US" sz="2903">
                <a:highlight>
                  <a:scrgbClr r="0" g="0" b="0">
                    <a:alpha val="0"/>
                  </a:scrgbClr>
                </a:highlight>
                <a:latin typeface="Liberation Sans" pitchFamily="18"/>
              </a:rPr>
              <a:t>Logging </a:t>
            </a:r>
            <a:r>
              <a:rPr lang="en-US" sz="2903">
                <a:highlight>
                  <a:scrgbClr r="0" g="0" b="0">
                    <a:alpha val="0"/>
                  </a:scrgbClr>
                </a:highlight>
                <a:latin typeface="DejaVu Sans Mono" pitchFamily="49"/>
              </a:rPr>
              <a:t>exc_info=True</a:t>
            </a:r>
            <a:r>
              <a:rPr lang="en-US" sz="2903">
                <a:highlight>
                  <a:scrgbClr r="0" g="0" b="0">
                    <a:alpha val="0"/>
                  </a:scrgbClr>
                </a:highlight>
                <a:latin typeface="Liberation Sans" pitchFamily="18"/>
              </a:rPr>
              <a:t> will log the stack trace (only useful if logging is configured</a:t>
            </a:r>
          </a:p>
        </p:txBody>
      </p:sp>
    </p:spTree>
    <p:extLst>
      <p:ext uri="{BB962C8B-B14F-4D97-AF65-F5344CB8AC3E}">
        <p14:creationId xmlns:p14="http://schemas.microsoft.com/office/powerpoint/2010/main" val="3358873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Exception Handling: Bad Example</a:t>
            </a:r>
          </a:p>
        </p:txBody>
      </p:sp>
      <p:sp>
        <p:nvSpPr>
          <p:cNvPr id="3" name="Text Placeholder 2"/>
          <p:cNvSpPr txBox="1">
            <a:spLocks noGrp="1"/>
          </p:cNvSpPr>
          <p:nvPr>
            <p:ph type="body" idx="4294967295"/>
          </p:nvPr>
        </p:nvSpPr>
        <p:spPr/>
        <p:txBody>
          <a:bodyPr/>
          <a:lstStyle/>
          <a:p>
            <a:pPr lvl="0"/>
            <a:r>
              <a:rPr lang="en-US" sz="1996">
                <a:latin typeface="DejaVu Sans Mono" pitchFamily="49"/>
              </a:rPr>
              <a:t>try:</a:t>
            </a:r>
          </a:p>
          <a:p>
            <a:pPr lvl="1" hangingPunct="0">
              <a:spcBef>
                <a:spcPts val="1285"/>
              </a:spcBef>
              <a:buNone/>
            </a:pPr>
            <a:r>
              <a:rPr lang="en-US" sz="1996">
                <a:highlight>
                  <a:scrgbClr r="0" g="0" b="0">
                    <a:alpha val="0"/>
                  </a:scrgbClr>
                </a:highlight>
                <a:latin typeface="DejaVu Sans Mono" pitchFamily="49"/>
              </a:rPr>
              <a:t>user = ‘alice’</a:t>
            </a:r>
          </a:p>
          <a:p>
            <a:pPr lvl="1" hangingPunct="0">
              <a:spcBef>
                <a:spcPts val="1285"/>
              </a:spcBef>
              <a:buNone/>
            </a:pPr>
            <a:r>
              <a:rPr lang="en-US" sz="1996">
                <a:highlight>
                  <a:scrgbClr r="0" g="0" b="0">
                    <a:alpha val="0"/>
                  </a:scrgbClr>
                </a:highlight>
                <a:latin typeface="DejaVu Sans Mono" pitchFamily="49"/>
              </a:rPr>
              <a:t>data = some_faulty_method(user)</a:t>
            </a:r>
          </a:p>
          <a:p>
            <a:pPr lvl="1" hangingPunct="0">
              <a:spcBef>
                <a:spcPts val="1285"/>
              </a:spcBef>
              <a:buNone/>
            </a:pPr>
            <a:r>
              <a:rPr lang="en-US" sz="1996">
                <a:highlight>
                  <a:scrgbClr r="0" g="0" b="0">
                    <a:alpha val="0"/>
                  </a:scrgbClr>
                </a:highlight>
                <a:latin typeface="DejaVu Sans Mono" pitchFamily="49"/>
              </a:rPr>
              <a:t>data += some_other_method(user)</a:t>
            </a:r>
          </a:p>
          <a:p>
            <a:pPr>
              <a:spcBef>
                <a:spcPts val="1029"/>
              </a:spcBef>
            </a:pPr>
            <a:r>
              <a:rPr lang="en-US" sz="1996">
                <a:latin typeface="DejaVu Sans Mono" pitchFamily="49"/>
              </a:rPr>
              <a:t>except Exception:</a:t>
            </a:r>
          </a:p>
          <a:p>
            <a:pPr lvl="1" hangingPunct="0">
              <a:spcBef>
                <a:spcPts val="1285"/>
              </a:spcBef>
              <a:buNone/>
            </a:pPr>
            <a:r>
              <a:rPr lang="en-US" sz="1996">
                <a:highlight>
                  <a:scrgbClr r="0" g="0" b="0">
                    <a:alpha val="0"/>
                  </a:scrgbClr>
                </a:highlight>
                <a:latin typeface="DejaVu Sans Mono" pitchFamily="49"/>
              </a:rPr>
              <a:t>print(‘something went wrong’)</a:t>
            </a:r>
          </a:p>
        </p:txBody>
      </p:sp>
    </p:spTree>
    <p:extLst>
      <p:ext uri="{BB962C8B-B14F-4D97-AF65-F5344CB8AC3E}">
        <p14:creationId xmlns:p14="http://schemas.microsoft.com/office/powerpoint/2010/main" val="3632021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Exception Handling: Good Example</a:t>
            </a:r>
          </a:p>
        </p:txBody>
      </p:sp>
      <p:sp>
        <p:nvSpPr>
          <p:cNvPr id="3" name="Text Placeholder 2"/>
          <p:cNvSpPr txBox="1">
            <a:spLocks noGrp="1"/>
          </p:cNvSpPr>
          <p:nvPr>
            <p:ph type="body" idx="4294967295"/>
          </p:nvPr>
        </p:nvSpPr>
        <p:spPr/>
        <p:txBody>
          <a:bodyPr/>
          <a:lstStyle/>
          <a:p>
            <a:pPr lvl="0"/>
            <a:r>
              <a:rPr lang="en-US" sz="2177">
                <a:latin typeface="DejaVu Sans Mono" pitchFamily="49"/>
              </a:rPr>
              <a:t>user = 'alice'</a:t>
            </a:r>
          </a:p>
          <a:p>
            <a:pPr lvl="0"/>
            <a:r>
              <a:rPr lang="en-US" sz="2177">
                <a:latin typeface="DejaVu Sans Mono" pitchFamily="49"/>
              </a:rPr>
              <a:t>try:</a:t>
            </a:r>
          </a:p>
          <a:p>
            <a:pPr lvl="1" hangingPunct="0">
              <a:spcBef>
                <a:spcPts val="1285"/>
              </a:spcBef>
              <a:buNone/>
            </a:pPr>
            <a:r>
              <a:rPr lang="en-US">
                <a:highlight>
                  <a:scrgbClr r="0" g="0" b="0">
                    <a:alpha val="0"/>
                  </a:scrgbClr>
                </a:highlight>
                <a:latin typeface="DejaVu Sans Mono" pitchFamily="49"/>
              </a:rPr>
              <a:t>some_faulty_method(user)</a:t>
            </a:r>
          </a:p>
          <a:p>
            <a:pPr lvl="0"/>
            <a:r>
              <a:rPr lang="en-US" sz="2177">
                <a:latin typeface="DejaVu Sans Mono" pitchFamily="49"/>
              </a:rPr>
              <a:t>except TypeError:</a:t>
            </a:r>
          </a:p>
          <a:p>
            <a:pPr lvl="1" hangingPunct="0">
              <a:spcBef>
                <a:spcPts val="1285"/>
              </a:spcBef>
              <a:buNone/>
            </a:pPr>
            <a:r>
              <a:rPr lang="en-US">
                <a:highlight>
                  <a:scrgbClr r="0" g="0" b="0">
                    <a:alpha val="0"/>
                  </a:scrgbClr>
                </a:highlight>
                <a:latin typeface="DejaVu Sans Mono" pitchFamily="49"/>
              </a:rPr>
              <a:t>traceback.print_exc()</a:t>
            </a:r>
          </a:p>
          <a:p>
            <a:pPr lvl="0"/>
            <a:r>
              <a:rPr lang="en-US" sz="2177">
                <a:latin typeface="DejaVu Sans Mono" pitchFamily="49"/>
              </a:rPr>
              <a:t>else:</a:t>
            </a:r>
          </a:p>
          <a:p>
            <a:pPr lvl="1" hangingPunct="0">
              <a:spcBef>
                <a:spcPts val="1285"/>
              </a:spcBef>
              <a:buNone/>
            </a:pPr>
            <a:r>
              <a:rPr lang="en-US">
                <a:highlight>
                  <a:scrgbClr r="0" g="0" b="0">
                    <a:alpha val="0"/>
                  </a:scrgbClr>
                </a:highlight>
                <a:latin typeface="DejaVu Sans Mono" pitchFamily="49"/>
              </a:rPr>
              <a:t>data += some_other_method(user)</a:t>
            </a:r>
          </a:p>
          <a:p>
            <a:pPr lvl="0"/>
            <a:r>
              <a:rPr lang="en-US" sz="2177">
                <a:latin typeface="DejaVu Sans Mono" pitchFamily="49"/>
              </a:rPr>
              <a:t>finally:</a:t>
            </a:r>
          </a:p>
          <a:p>
            <a:pPr lvl="1" hangingPunct="0">
              <a:spcBef>
                <a:spcPts val="1285"/>
              </a:spcBef>
              <a:buNone/>
            </a:pPr>
            <a:r>
              <a:rPr lang="en-US">
                <a:highlight>
                  <a:scrgbClr r="0" g="0" b="0">
                    <a:alpha val="0"/>
                  </a:scrgbClr>
                </a:highlight>
                <a:latin typeface="DejaVu Sans Mono" pitchFamily="49"/>
              </a:rPr>
              <a:t>logout(user)</a:t>
            </a:r>
          </a:p>
        </p:txBody>
      </p:sp>
    </p:spTree>
    <p:extLst>
      <p:ext uri="{BB962C8B-B14F-4D97-AF65-F5344CB8AC3E}">
        <p14:creationId xmlns:p14="http://schemas.microsoft.com/office/powerpoint/2010/main" val="1678593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8636000" cy="6350000"/>
          </a:xfrm>
          <a:prstGeom prst="rect">
            <a:avLst/>
          </a:prstGeom>
        </p:spPr>
      </p:pic>
    </p:spTree>
    <p:extLst>
      <p:ext uri="{BB962C8B-B14F-4D97-AF65-F5344CB8AC3E}">
        <p14:creationId xmlns:p14="http://schemas.microsoft.com/office/powerpoint/2010/main" val="1113722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PACKAGES</a:t>
            </a:r>
            <a:endParaRPr lang="en-US" dirty="0"/>
          </a:p>
        </p:txBody>
      </p:sp>
      <p:sp>
        <p:nvSpPr>
          <p:cNvPr id="3" name="Text Placeholder 2"/>
          <p:cNvSpPr>
            <a:spLocks noGrp="1"/>
          </p:cNvSpPr>
          <p:nvPr>
            <p:ph type="body" idx="1"/>
          </p:nvPr>
        </p:nvSpPr>
        <p:spPr/>
        <p:txBody>
          <a:bodyPr>
            <a:normAutofit lnSpcReduction="10000"/>
          </a:bodyPr>
          <a:lstStyle/>
          <a:p>
            <a:endParaRPr lang="en-US"/>
          </a:p>
        </p:txBody>
      </p:sp>
    </p:spTree>
    <p:extLst>
      <p:ext uri="{BB962C8B-B14F-4D97-AF65-F5344CB8AC3E}">
        <p14:creationId xmlns:p14="http://schemas.microsoft.com/office/powerpoint/2010/main" val="2518713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Packages and Modules</a:t>
            </a:r>
            <a:endParaRPr lang="en-US" dirty="0"/>
          </a:p>
        </p:txBody>
      </p:sp>
      <p:sp>
        <p:nvSpPr>
          <p:cNvPr id="5" name="Content Placeholder 4"/>
          <p:cNvSpPr>
            <a:spLocks noGrp="1"/>
          </p:cNvSpPr>
          <p:nvPr>
            <p:ph idx="1"/>
          </p:nvPr>
        </p:nvSpPr>
        <p:spPr>
          <a:xfrm>
            <a:off x="457200" y="1363548"/>
            <a:ext cx="8049683" cy="4639732"/>
          </a:xfrm>
        </p:spPr>
        <p:txBody>
          <a:bodyPr>
            <a:noAutofit/>
          </a:bodyPr>
          <a:lstStyle/>
          <a:p>
            <a:r>
              <a:rPr lang="en-US" sz="2000" dirty="0" smtClean="0">
                <a:solidFill>
                  <a:srgbClr val="000000"/>
                </a:solidFill>
                <a:highlight>
                  <a:srgbClr val="FFFFFF"/>
                </a:highlight>
              </a:rPr>
              <a:t>Python can be extremely useful and timesaving through the use of packages</a:t>
            </a:r>
            <a:r>
              <a:rPr lang="en-US" sz="2000" dirty="0">
                <a:solidFill>
                  <a:srgbClr val="595959"/>
                </a:solidFill>
                <a:highlight>
                  <a:srgbClr val="FFFFFF"/>
                </a:highlight>
                <a:latin typeface="Arial" panose="020B0604020202020204"/>
              </a:rPr>
              <a:t> </a:t>
            </a:r>
            <a:r>
              <a:rPr lang="en-US" sz="2000" dirty="0" smtClean="0">
                <a:solidFill>
                  <a:srgbClr val="595959"/>
                </a:solidFill>
                <a:highlight>
                  <a:srgbClr val="FFFFFF"/>
                </a:highlight>
                <a:latin typeface="Arial" panose="020B0604020202020204"/>
              </a:rPr>
              <a:t>– don’t reinvent the wheel!</a:t>
            </a:r>
          </a:p>
          <a:p>
            <a:r>
              <a:rPr lang="en-US" sz="2000" dirty="0" smtClean="0">
                <a:solidFill>
                  <a:srgbClr val="595959"/>
                </a:solidFill>
                <a:highlight>
                  <a:srgbClr val="FFFFFF"/>
                </a:highlight>
                <a:latin typeface="Arial" panose="020B0604020202020204"/>
              </a:rPr>
              <a:t>Packages can be installed via pip.</a:t>
            </a:r>
          </a:p>
          <a:p>
            <a:pPr lvl="1"/>
            <a:r>
              <a:rPr lang="en-US" sz="1600" dirty="0" smtClean="0">
                <a:solidFill>
                  <a:srgbClr val="595959"/>
                </a:solidFill>
                <a:highlight>
                  <a:srgbClr val="FFFFFF"/>
                </a:highlight>
                <a:latin typeface="Arial" panose="020B0604020202020204"/>
              </a:rPr>
              <a:t>Pip install –r requirements.txt</a:t>
            </a:r>
          </a:p>
          <a:p>
            <a:pPr lvl="1"/>
            <a:r>
              <a:rPr lang="en-US" sz="1600" dirty="0" smtClean="0">
                <a:solidFill>
                  <a:srgbClr val="595959"/>
                </a:solidFill>
                <a:highlight>
                  <a:srgbClr val="FFFFFF"/>
                </a:highlight>
                <a:latin typeface="Arial" panose="020B0604020202020204"/>
              </a:rPr>
              <a:t>Pip install requests</a:t>
            </a:r>
          </a:p>
          <a:p>
            <a:r>
              <a:rPr lang="en-US" sz="2000" dirty="0" smtClean="0">
                <a:solidFill>
                  <a:srgbClr val="595959"/>
                </a:solidFill>
                <a:highlight>
                  <a:srgbClr val="FFFFFF"/>
                </a:highlight>
                <a:latin typeface="Arial" panose="020B0604020202020204"/>
              </a:rPr>
              <a:t>One of the most basic troubleshooting skills – did you install all of the required packages first?</a:t>
            </a:r>
          </a:p>
          <a:p>
            <a:r>
              <a:rPr lang="en-US" sz="2000" dirty="0" smtClean="0">
                <a:solidFill>
                  <a:srgbClr val="595959"/>
                </a:solidFill>
                <a:highlight>
                  <a:srgbClr val="FFFFFF"/>
                </a:highlight>
                <a:latin typeface="Arial" panose="020B0604020202020204"/>
              </a:rPr>
              <a:t>For this course, we will not be creating our own packages, but we will show the usefulness of working with others’.</a:t>
            </a:r>
          </a:p>
          <a:p>
            <a:r>
              <a:rPr lang="en-US" sz="2000" dirty="0" smtClean="0">
                <a:solidFill>
                  <a:srgbClr val="595959"/>
                </a:solidFill>
                <a:highlight>
                  <a:srgbClr val="FFFFFF"/>
                </a:highlight>
                <a:latin typeface="Arial" panose="020B0604020202020204"/>
              </a:rPr>
              <a:t>Packages are collections of modules – a module is a singular import</a:t>
            </a:r>
            <a:endParaRPr lang="en-US" sz="2000" dirty="0" smtClean="0">
              <a:solidFill>
                <a:srgbClr val="000000"/>
              </a:solidFill>
              <a:highlight>
                <a:srgbClr val="FFFFFF"/>
              </a:highlight>
            </a:endParaRPr>
          </a:p>
        </p:txBody>
      </p:sp>
      <p:sp>
        <p:nvSpPr>
          <p:cNvPr id="6" name="Slide Number Placeholder 5"/>
          <p:cNvSpPr>
            <a:spLocks noGrp="1"/>
          </p:cNvSpPr>
          <p:nvPr>
            <p:ph type="sldNum" sz="quarter" idx="12"/>
          </p:nvPr>
        </p:nvSpPr>
        <p:spPr/>
        <p:txBody>
          <a:bodyPr/>
          <a:lstStyle/>
          <a:p>
            <a:fld id="{936A99BC-3C9D-4DF8-8B8C-E1FD2BDF0AD4}" type="slidenum">
              <a:rPr lang="en-US" smtClean="0"/>
              <a:pPr/>
              <a:t>48</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640038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Modules</a:t>
            </a:r>
            <a:endParaRPr lang="en-US" dirty="0"/>
          </a:p>
        </p:txBody>
      </p:sp>
      <p:sp>
        <p:nvSpPr>
          <p:cNvPr id="5" name="Content Placeholder 4"/>
          <p:cNvSpPr>
            <a:spLocks noGrp="1"/>
          </p:cNvSpPr>
          <p:nvPr>
            <p:ph idx="1"/>
          </p:nvPr>
        </p:nvSpPr>
        <p:spPr>
          <a:xfrm>
            <a:off x="457200" y="1363548"/>
            <a:ext cx="8049683" cy="4639732"/>
          </a:xfrm>
        </p:spPr>
        <p:txBody>
          <a:bodyPr>
            <a:noAutofit/>
          </a:bodyPr>
          <a:lstStyle/>
          <a:p>
            <a:pPr marL="0" indent="0">
              <a:buNone/>
            </a:pPr>
            <a:r>
              <a:rPr lang="en-US" sz="2000" b="1" dirty="0">
                <a:solidFill>
                  <a:srgbClr val="0000FF"/>
                </a:solidFill>
                <a:highlight>
                  <a:srgbClr val="FFFFFF"/>
                </a:highlight>
              </a:rPr>
              <a:t>import</a:t>
            </a:r>
            <a:r>
              <a:rPr lang="en-US" sz="2000" dirty="0">
                <a:solidFill>
                  <a:srgbClr val="000000"/>
                </a:solidFill>
                <a:highlight>
                  <a:srgbClr val="FFFFFF"/>
                </a:highlight>
              </a:rPr>
              <a:t> </a:t>
            </a:r>
            <a:r>
              <a:rPr lang="en-US" sz="2000" dirty="0" err="1">
                <a:solidFill>
                  <a:srgbClr val="000000"/>
                </a:solidFill>
                <a:highlight>
                  <a:srgbClr val="FFFFFF"/>
                </a:highlight>
              </a:rPr>
              <a:t>os</a:t>
            </a:r>
            <a:endParaRPr lang="en-US" sz="2000" dirty="0">
              <a:solidFill>
                <a:srgbClr val="000000"/>
              </a:solidFill>
              <a:highlight>
                <a:srgbClr val="FFFFFF"/>
              </a:highlight>
            </a:endParaRPr>
          </a:p>
          <a:p>
            <a:pPr marL="0" indent="0">
              <a:buNone/>
            </a:pPr>
            <a:r>
              <a:rPr lang="en-US" sz="2000" dirty="0" err="1" smtClean="0">
                <a:solidFill>
                  <a:srgbClr val="000000"/>
                </a:solidFill>
                <a:highlight>
                  <a:srgbClr val="FFFFFF"/>
                </a:highlight>
              </a:rPr>
              <a:t>os</a:t>
            </a:r>
            <a:r>
              <a:rPr lang="en-US" sz="2000" b="1" dirty="0" err="1" smtClean="0">
                <a:solidFill>
                  <a:srgbClr val="000080"/>
                </a:solidFill>
                <a:highlight>
                  <a:srgbClr val="FFFFFF"/>
                </a:highlight>
              </a:rPr>
              <a:t>.</a:t>
            </a:r>
            <a:r>
              <a:rPr lang="en-US" sz="2000" dirty="0" err="1" smtClean="0">
                <a:solidFill>
                  <a:srgbClr val="000000"/>
                </a:solidFill>
                <a:highlight>
                  <a:srgbClr val="FFFFFF"/>
                </a:highlight>
              </a:rPr>
              <a:t>listdir</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dirty="0" err="1">
                <a:solidFill>
                  <a:srgbClr val="000000"/>
                </a:solidFill>
                <a:highlight>
                  <a:srgbClr val="FFFFFF"/>
                </a:highlight>
              </a:rPr>
              <a:t>my_directory</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os</a:t>
            </a:r>
            <a:r>
              <a:rPr lang="en-US" sz="2000" b="1" dirty="0" err="1">
                <a:solidFill>
                  <a:srgbClr val="000080"/>
                </a:solidFill>
                <a:highlight>
                  <a:srgbClr val="FFFFFF"/>
                </a:highlight>
              </a:rPr>
              <a:t>.</a:t>
            </a:r>
            <a:r>
              <a:rPr lang="en-US" sz="2000" dirty="0" err="1">
                <a:solidFill>
                  <a:srgbClr val="000000"/>
                </a:solidFill>
                <a:highlight>
                  <a:srgbClr val="FFFFFF"/>
                </a:highlight>
              </a:rPr>
              <a:t>getcwd</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b="1" dirty="0">
                <a:solidFill>
                  <a:srgbClr val="0000FF"/>
                </a:solidFill>
                <a:highlight>
                  <a:srgbClr val="FFFFFF"/>
                </a:highlight>
              </a:rPr>
              <a:t>print</a:t>
            </a:r>
            <a:r>
              <a:rPr lang="en-US" sz="2000" b="1" dirty="0">
                <a:solidFill>
                  <a:srgbClr val="000080"/>
                </a:solidFill>
                <a:highlight>
                  <a:srgbClr val="FFFFFF"/>
                </a:highlight>
              </a:rPr>
              <a:t>(</a:t>
            </a:r>
            <a:r>
              <a:rPr lang="en-US" sz="2000" dirty="0" err="1">
                <a:solidFill>
                  <a:srgbClr val="000000"/>
                </a:solidFill>
                <a:highlight>
                  <a:srgbClr val="FFFFFF"/>
                </a:highlight>
              </a:rPr>
              <a:t>my_directory</a:t>
            </a:r>
            <a:r>
              <a:rPr lang="en-US" sz="2000" b="1" dirty="0">
                <a:solidFill>
                  <a:srgbClr val="000080"/>
                </a:solidFill>
                <a:highlight>
                  <a:srgbClr val="FFFFFF"/>
                </a:highlight>
              </a:rPr>
              <a:t>)</a:t>
            </a:r>
            <a:endParaRPr lang="en-US" sz="2000" dirty="0">
              <a:solidFill>
                <a:srgbClr val="000000"/>
              </a:solidFill>
              <a:highlight>
                <a:srgbClr val="FFFFFF"/>
              </a:highlight>
            </a:endParaRPr>
          </a:p>
          <a:p>
            <a:endParaRPr lang="en-US" sz="2000" dirty="0">
              <a:solidFill>
                <a:srgbClr val="000000"/>
              </a:solidFill>
              <a:highlight>
                <a:srgbClr val="FFFFFF"/>
              </a:highlight>
            </a:endParaRPr>
          </a:p>
        </p:txBody>
      </p:sp>
      <p:sp>
        <p:nvSpPr>
          <p:cNvPr id="6" name="Slide Number Placeholder 5"/>
          <p:cNvSpPr>
            <a:spLocks noGrp="1"/>
          </p:cNvSpPr>
          <p:nvPr>
            <p:ph type="sldNum" sz="quarter" idx="12"/>
          </p:nvPr>
        </p:nvSpPr>
        <p:spPr/>
        <p:txBody>
          <a:bodyPr/>
          <a:lstStyle/>
          <a:p>
            <a:fld id="{936A99BC-3C9D-4DF8-8B8C-E1FD2BDF0AD4}" type="slidenum">
              <a:rPr lang="en-US" smtClean="0"/>
              <a:pPr/>
              <a:t>49</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57306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5" name="Content Placeholder 4"/>
          <p:cNvSpPr>
            <a:spLocks noGrp="1"/>
          </p:cNvSpPr>
          <p:nvPr>
            <p:ph idx="1"/>
          </p:nvPr>
        </p:nvSpPr>
        <p:spPr/>
        <p:txBody>
          <a:bodyPr/>
          <a:lstStyle/>
          <a:p>
            <a:pPr>
              <a:lnSpc>
                <a:spcPct val="100000"/>
              </a:lnSpc>
            </a:pPr>
            <a:r>
              <a:rPr lang="en-US" dirty="0" smtClean="0"/>
              <a:t>By the end of this training, you should be able to:</a:t>
            </a:r>
          </a:p>
          <a:p>
            <a:pPr lvl="1"/>
            <a:r>
              <a:rPr lang="en-US" dirty="0" smtClean="0"/>
              <a:t>Understand </a:t>
            </a:r>
            <a:r>
              <a:rPr lang="en-US" dirty="0"/>
              <a:t>the structure of well-formed script module and package</a:t>
            </a:r>
          </a:p>
          <a:p>
            <a:pPr lvl="1"/>
            <a:r>
              <a:rPr lang="en-US" dirty="0"/>
              <a:t>Create and setup a development environment</a:t>
            </a:r>
          </a:p>
          <a:p>
            <a:pPr lvl="1"/>
            <a:r>
              <a:rPr lang="en-US" dirty="0"/>
              <a:t>Describe the core API, common functions, and third party packages</a:t>
            </a:r>
          </a:p>
          <a:p>
            <a:pPr lvl="1"/>
            <a:r>
              <a:rPr lang="en-US" dirty="0"/>
              <a:t>Identify opportunities for using Python to automate repetitive tasks</a:t>
            </a:r>
          </a:p>
          <a:p>
            <a:pPr>
              <a:lnSpc>
                <a:spcPct val="100000"/>
              </a:lnSpc>
            </a:pPr>
            <a:endParaRPr lang="en-US" dirty="0"/>
          </a:p>
        </p:txBody>
      </p:sp>
      <p:sp>
        <p:nvSpPr>
          <p:cNvPr id="6" name="Slide Number Placeholder 5"/>
          <p:cNvSpPr>
            <a:spLocks noGrp="1"/>
          </p:cNvSpPr>
          <p:nvPr>
            <p:ph type="sldNum" sz="quarter" idx="12"/>
          </p:nvPr>
        </p:nvSpPr>
        <p:spPr/>
        <p:txBody>
          <a:bodyPr/>
          <a:lstStyle/>
          <a:p>
            <a:fld id="{936A99BC-3C9D-4DF8-8B8C-E1FD2BDF0AD4}" type="slidenum">
              <a:rPr lang="en-US" smtClean="0"/>
              <a:pPr/>
              <a:t>5</a:t>
            </a:fld>
            <a:endParaRPr lang="en-US" dirty="0"/>
          </a:p>
        </p:txBody>
      </p:sp>
    </p:spTree>
    <p:extLst>
      <p:ext uri="{BB962C8B-B14F-4D97-AF65-F5344CB8AC3E}">
        <p14:creationId xmlns:p14="http://schemas.microsoft.com/office/powerpoint/2010/main" val="787492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Modules</a:t>
            </a:r>
            <a:endParaRPr lang="en-US" dirty="0"/>
          </a:p>
        </p:txBody>
      </p:sp>
      <p:sp>
        <p:nvSpPr>
          <p:cNvPr id="5" name="Content Placeholder 4"/>
          <p:cNvSpPr>
            <a:spLocks noGrp="1"/>
          </p:cNvSpPr>
          <p:nvPr>
            <p:ph idx="1"/>
          </p:nvPr>
        </p:nvSpPr>
        <p:spPr>
          <a:xfrm>
            <a:off x="457200" y="1363548"/>
            <a:ext cx="8049683" cy="4639732"/>
          </a:xfrm>
        </p:spPr>
        <p:txBody>
          <a:bodyPr>
            <a:noAutofit/>
          </a:bodyPr>
          <a:lstStyle/>
          <a:p>
            <a:pPr marL="0" indent="0">
              <a:buNone/>
            </a:pPr>
            <a:r>
              <a:rPr lang="en-US" sz="2000" b="1" dirty="0">
                <a:solidFill>
                  <a:srgbClr val="0000FF"/>
                </a:solidFill>
                <a:highlight>
                  <a:srgbClr val="FFFFFF"/>
                </a:highlight>
              </a:rPr>
              <a:t>import</a:t>
            </a:r>
            <a:r>
              <a:rPr lang="en-US" sz="2000" dirty="0">
                <a:solidFill>
                  <a:srgbClr val="000000"/>
                </a:solidFill>
                <a:highlight>
                  <a:srgbClr val="FFFFFF"/>
                </a:highlight>
              </a:rPr>
              <a:t> </a:t>
            </a:r>
            <a:r>
              <a:rPr lang="en-US" sz="2000" dirty="0" err="1">
                <a:solidFill>
                  <a:srgbClr val="000000"/>
                </a:solidFill>
                <a:highlight>
                  <a:srgbClr val="FFFFFF"/>
                </a:highlight>
              </a:rPr>
              <a:t>os</a:t>
            </a:r>
            <a:r>
              <a:rPr lang="en-US" sz="2000" b="1" dirty="0">
                <a:solidFill>
                  <a:srgbClr val="000080"/>
                </a:solidFill>
                <a:highlight>
                  <a:srgbClr val="FFFFFF"/>
                </a:highlight>
              </a:rPr>
              <a:t>,</a:t>
            </a:r>
            <a:r>
              <a:rPr lang="en-US" sz="2000" dirty="0">
                <a:solidFill>
                  <a:srgbClr val="000000"/>
                </a:solidFill>
                <a:highlight>
                  <a:srgbClr val="FFFFFF"/>
                </a:highlight>
              </a:rPr>
              <a:t> re</a:t>
            </a:r>
          </a:p>
          <a:p>
            <a:pPr marL="0" indent="0">
              <a:buNone/>
            </a:pPr>
            <a:r>
              <a:rPr lang="en-US" sz="2000" b="1" dirty="0">
                <a:solidFill>
                  <a:srgbClr val="0000FF"/>
                </a:solidFill>
                <a:highlight>
                  <a:srgbClr val="FFFFFF"/>
                </a:highlight>
              </a:rPr>
              <a:t>if</a:t>
            </a:r>
            <a:r>
              <a:rPr lang="en-US" sz="2000" dirty="0">
                <a:solidFill>
                  <a:srgbClr val="000000"/>
                </a:solidFill>
                <a:highlight>
                  <a:srgbClr val="FFFFFF"/>
                </a:highlight>
              </a:rPr>
              <a:t> </a:t>
            </a:r>
            <a:r>
              <a:rPr lang="en-US" sz="2000" dirty="0" err="1">
                <a:solidFill>
                  <a:srgbClr val="000000"/>
                </a:solidFill>
                <a:highlight>
                  <a:srgbClr val="FFFFFF"/>
                </a:highlight>
              </a:rPr>
              <a:t>os</a:t>
            </a:r>
            <a:r>
              <a:rPr lang="en-US" sz="2000" b="1" dirty="0" err="1">
                <a:solidFill>
                  <a:srgbClr val="000080"/>
                </a:solidFill>
                <a:highlight>
                  <a:srgbClr val="FFFFFF"/>
                </a:highlight>
              </a:rPr>
              <a:t>.</a:t>
            </a:r>
            <a:r>
              <a:rPr lang="en-US" sz="2000" dirty="0" err="1">
                <a:solidFill>
                  <a:srgbClr val="000000"/>
                </a:solidFill>
                <a:highlight>
                  <a:srgbClr val="FFFFFF"/>
                </a:highlight>
              </a:rPr>
              <a:t>path</a:t>
            </a:r>
            <a:r>
              <a:rPr lang="en-US" sz="2000" b="1" dirty="0" err="1">
                <a:solidFill>
                  <a:srgbClr val="000080"/>
                </a:solidFill>
                <a:highlight>
                  <a:srgbClr val="FFFFFF"/>
                </a:highlight>
              </a:rPr>
              <a:t>.</a:t>
            </a:r>
            <a:r>
              <a:rPr lang="en-US" sz="2000" dirty="0" err="1">
                <a:solidFill>
                  <a:srgbClr val="000000"/>
                </a:solidFill>
                <a:highlight>
                  <a:srgbClr val="FFFFFF"/>
                </a:highlight>
              </a:rPr>
              <a:t>isfile</a:t>
            </a:r>
            <a:r>
              <a:rPr lang="en-US" sz="2000" b="1" dirty="0">
                <a:solidFill>
                  <a:srgbClr val="000080"/>
                </a:solidFill>
                <a:highlight>
                  <a:srgbClr val="FFFFFF"/>
                </a:highlight>
              </a:rPr>
              <a:t>(</a:t>
            </a:r>
            <a:r>
              <a:rPr lang="en-US" sz="2000" dirty="0">
                <a:solidFill>
                  <a:srgbClr val="808080"/>
                </a:solidFill>
                <a:highlight>
                  <a:srgbClr val="FFFFFF"/>
                </a:highlight>
              </a:rPr>
              <a:t>"/</a:t>
            </a:r>
            <a:r>
              <a:rPr lang="en-US" sz="2000" dirty="0" err="1" smtClean="0">
                <a:solidFill>
                  <a:srgbClr val="808080"/>
                </a:solidFill>
                <a:highlight>
                  <a:srgbClr val="FFFFFF"/>
                </a:highlight>
              </a:rPr>
              <a:t>etc</a:t>
            </a:r>
            <a:r>
              <a:rPr lang="en-US" sz="2000" dirty="0" smtClean="0">
                <a:solidFill>
                  <a:srgbClr val="808080"/>
                </a:solidFill>
                <a:highlight>
                  <a:srgbClr val="FFFFFF"/>
                </a:highlight>
              </a:rPr>
              <a:t>/</a:t>
            </a:r>
            <a:r>
              <a:rPr lang="en-US" sz="2000" dirty="0" err="1" smtClean="0">
                <a:solidFill>
                  <a:srgbClr val="808080"/>
                </a:solidFill>
                <a:highlight>
                  <a:srgbClr val="FFFFFF"/>
                </a:highlight>
              </a:rPr>
              <a:t>vsftpd</a:t>
            </a:r>
            <a:r>
              <a:rPr lang="en-US" sz="2000" dirty="0" smtClean="0">
                <a:solidFill>
                  <a:srgbClr val="808080"/>
                </a:solidFill>
                <a:highlight>
                  <a:srgbClr val="FFFFFF"/>
                </a:highlight>
              </a:rPr>
              <a:t>/</a:t>
            </a:r>
            <a:r>
              <a:rPr lang="en-US" sz="2000" dirty="0" err="1" smtClean="0">
                <a:solidFill>
                  <a:srgbClr val="808080"/>
                </a:solidFill>
                <a:highlight>
                  <a:srgbClr val="FFFFFF"/>
                </a:highlight>
              </a:rPr>
              <a:t>vsftpd.conf</a:t>
            </a:r>
            <a:r>
              <a:rPr lang="en-US" sz="2000" dirty="0">
                <a:solidFill>
                  <a:srgbClr val="808080"/>
                </a:solidFill>
                <a:highlight>
                  <a:srgbClr val="FFFFFF"/>
                </a:highlight>
              </a:rPr>
              <a:t>"</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dirty="0">
                <a:solidFill>
                  <a:srgbClr val="000000"/>
                </a:solidFill>
                <a:highlight>
                  <a:srgbClr val="FFFFFF"/>
                </a:highlight>
              </a:rPr>
              <a:t>	</a:t>
            </a:r>
            <a:r>
              <a:rPr lang="en-US" sz="2000" dirty="0" err="1">
                <a:solidFill>
                  <a:srgbClr val="000000"/>
                </a:solidFill>
                <a:highlight>
                  <a:srgbClr val="FFFFFF"/>
                </a:highlight>
              </a:rPr>
              <a:t>fileopen</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open</a:t>
            </a:r>
            <a:r>
              <a:rPr lang="en-US" sz="2000" b="1" dirty="0">
                <a:solidFill>
                  <a:srgbClr val="000080"/>
                </a:solidFill>
                <a:highlight>
                  <a:srgbClr val="FFFFFF"/>
                </a:highlight>
              </a:rPr>
              <a:t>(</a:t>
            </a:r>
            <a:r>
              <a:rPr lang="en-US" sz="2000" dirty="0">
                <a:solidFill>
                  <a:srgbClr val="808080"/>
                </a:solidFill>
                <a:highlight>
                  <a:srgbClr val="FFFFFF"/>
                </a:highlight>
              </a:rPr>
              <a:t>"/</a:t>
            </a:r>
            <a:r>
              <a:rPr lang="en-US" sz="2000" dirty="0" err="1" smtClean="0">
                <a:solidFill>
                  <a:srgbClr val="808080"/>
                </a:solidFill>
                <a:highlight>
                  <a:srgbClr val="FFFFFF"/>
                </a:highlight>
              </a:rPr>
              <a:t>etc</a:t>
            </a:r>
            <a:r>
              <a:rPr lang="en-US" sz="2000" dirty="0" smtClean="0">
                <a:solidFill>
                  <a:srgbClr val="808080"/>
                </a:solidFill>
                <a:highlight>
                  <a:srgbClr val="FFFFFF"/>
                </a:highlight>
              </a:rPr>
              <a:t>/</a:t>
            </a:r>
            <a:r>
              <a:rPr lang="en-US" sz="2000" dirty="0" err="1" smtClean="0">
                <a:solidFill>
                  <a:srgbClr val="808080"/>
                </a:solidFill>
                <a:highlight>
                  <a:srgbClr val="FFFFFF"/>
                </a:highlight>
              </a:rPr>
              <a:t>vsftpd</a:t>
            </a:r>
            <a:r>
              <a:rPr lang="en-US" sz="2000" dirty="0" smtClean="0">
                <a:solidFill>
                  <a:srgbClr val="808080"/>
                </a:solidFill>
                <a:highlight>
                  <a:srgbClr val="FFFFFF"/>
                </a:highlight>
              </a:rPr>
              <a:t>/vsftpd.</a:t>
            </a:r>
            <a:r>
              <a:rPr lang="en-US" sz="2000" dirty="0" err="1" smtClean="0">
                <a:solidFill>
                  <a:srgbClr val="808080"/>
                </a:solidFill>
                <a:highlight>
                  <a:srgbClr val="FFFFFF"/>
                </a:highlight>
              </a:rPr>
              <a:t>conf</a:t>
            </a:r>
            <a:r>
              <a:rPr lang="en-US" sz="2000" dirty="0">
                <a:solidFill>
                  <a:srgbClr val="808080"/>
                </a:solidFill>
                <a:highlight>
                  <a:srgbClr val="FFFFFF"/>
                </a:highlight>
              </a:rPr>
              <a:t>"</a:t>
            </a:r>
            <a:r>
              <a:rPr lang="en-US" sz="2000" b="1" dirty="0">
                <a:solidFill>
                  <a:srgbClr val="000080"/>
                </a:solidFill>
                <a:highlight>
                  <a:srgbClr val="FFFFFF"/>
                </a:highlight>
              </a:rPr>
              <a:t>,</a:t>
            </a:r>
            <a:r>
              <a:rPr lang="en-US" sz="2000" dirty="0">
                <a:solidFill>
                  <a:srgbClr val="808080"/>
                </a:solidFill>
                <a:highlight>
                  <a:srgbClr val="FFFFFF"/>
                </a:highlight>
              </a:rPr>
              <a:t>"r"</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dirty="0">
                <a:solidFill>
                  <a:srgbClr val="000000"/>
                </a:solidFill>
                <a:highlight>
                  <a:srgbClr val="FFFFFF"/>
                </a:highlight>
              </a:rPr>
              <a:t>	data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fileopen</a:t>
            </a:r>
            <a:r>
              <a:rPr lang="en-US" sz="2000" b="1" dirty="0" err="1">
                <a:solidFill>
                  <a:srgbClr val="000080"/>
                </a:solidFill>
                <a:highlight>
                  <a:srgbClr val="FFFFFF"/>
                </a:highlight>
              </a:rPr>
              <a:t>.</a:t>
            </a:r>
            <a:r>
              <a:rPr lang="en-US" sz="2000" dirty="0" err="1">
                <a:solidFill>
                  <a:srgbClr val="000000"/>
                </a:solidFill>
                <a:highlight>
                  <a:srgbClr val="FFFFFF"/>
                </a:highlight>
              </a:rPr>
              <a:t>read</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dirty="0">
                <a:solidFill>
                  <a:srgbClr val="000000"/>
                </a:solidFill>
                <a:highlight>
                  <a:srgbClr val="FFFFFF"/>
                </a:highlight>
              </a:rPr>
              <a:t>	match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re</a:t>
            </a:r>
            <a:r>
              <a:rPr lang="en-US" sz="2000" b="1" dirty="0" err="1">
                <a:solidFill>
                  <a:srgbClr val="000080"/>
                </a:solidFill>
                <a:highlight>
                  <a:srgbClr val="FFFFFF"/>
                </a:highlight>
              </a:rPr>
              <a:t>.</a:t>
            </a:r>
            <a:r>
              <a:rPr lang="en-US" sz="2000" dirty="0" err="1">
                <a:solidFill>
                  <a:srgbClr val="000000"/>
                </a:solidFill>
                <a:highlight>
                  <a:srgbClr val="FFFFFF"/>
                </a:highlight>
              </a:rPr>
              <a:t>search</a:t>
            </a:r>
            <a:r>
              <a:rPr lang="en-US" sz="2000" b="1" dirty="0">
                <a:solidFill>
                  <a:srgbClr val="000080"/>
                </a:solidFill>
                <a:highlight>
                  <a:srgbClr val="FFFFFF"/>
                </a:highlight>
              </a:rPr>
              <a:t>(</a:t>
            </a:r>
            <a:r>
              <a:rPr lang="en-US" sz="2000" dirty="0">
                <a:solidFill>
                  <a:srgbClr val="808080"/>
                </a:solidFill>
                <a:highlight>
                  <a:srgbClr val="FFFFFF"/>
                </a:highlight>
              </a:rPr>
              <a:t>"</a:t>
            </a:r>
            <a:r>
              <a:rPr lang="en-US" sz="2000" dirty="0" err="1">
                <a:solidFill>
                  <a:srgbClr val="808080"/>
                </a:solidFill>
                <a:highlight>
                  <a:srgbClr val="FFFFFF"/>
                </a:highlight>
              </a:rPr>
              <a:t>anonymous_enable</a:t>
            </a:r>
            <a:r>
              <a:rPr lang="en-US" sz="2000" dirty="0">
                <a:solidFill>
                  <a:srgbClr val="808080"/>
                </a:solidFill>
                <a:highlight>
                  <a:srgbClr val="FFFFFF"/>
                </a:highlight>
              </a:rPr>
              <a:t>=</a:t>
            </a:r>
            <a:r>
              <a:rPr lang="en-US" sz="2000" dirty="0" err="1">
                <a:solidFill>
                  <a:srgbClr val="808080"/>
                </a:solidFill>
                <a:highlight>
                  <a:srgbClr val="FFFFFF"/>
                </a:highlight>
              </a:rPr>
              <a:t>YES"</a:t>
            </a:r>
            <a:r>
              <a:rPr lang="en-US" sz="2000" b="1" dirty="0" err="1">
                <a:solidFill>
                  <a:srgbClr val="000080"/>
                </a:solidFill>
                <a:highlight>
                  <a:srgbClr val="FFFFFF"/>
                </a:highlight>
              </a:rPr>
              <a:t>,</a:t>
            </a:r>
            <a:r>
              <a:rPr lang="en-US" sz="2000" dirty="0" err="1">
                <a:solidFill>
                  <a:srgbClr val="000000"/>
                </a:solidFill>
                <a:highlight>
                  <a:srgbClr val="FFFFFF"/>
                </a:highlight>
              </a:rPr>
              <a:t>data</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dirty="0">
                <a:solidFill>
                  <a:srgbClr val="000000"/>
                </a:solidFill>
                <a:highlight>
                  <a:srgbClr val="FFFFFF"/>
                </a:highlight>
              </a:rPr>
              <a:t>	</a:t>
            </a:r>
            <a:r>
              <a:rPr lang="en-US" sz="2000" b="1" dirty="0">
                <a:solidFill>
                  <a:srgbClr val="0000FF"/>
                </a:solidFill>
                <a:highlight>
                  <a:srgbClr val="FFFFFF"/>
                </a:highlight>
              </a:rPr>
              <a:t>if</a:t>
            </a:r>
            <a:r>
              <a:rPr lang="en-US" sz="2000" dirty="0">
                <a:solidFill>
                  <a:srgbClr val="000000"/>
                </a:solidFill>
                <a:highlight>
                  <a:srgbClr val="FFFFFF"/>
                </a:highlight>
              </a:rPr>
              <a:t> match</a:t>
            </a:r>
            <a:r>
              <a:rPr lang="en-US" sz="2000" b="1" dirty="0">
                <a:solidFill>
                  <a:srgbClr val="000080"/>
                </a:solidFill>
                <a:highlight>
                  <a:srgbClr val="FFFFFF"/>
                </a:highlight>
              </a:rPr>
              <a:t>:</a:t>
            </a:r>
            <a:endParaRPr lang="en-US" sz="2000" dirty="0">
              <a:solidFill>
                <a:srgbClr val="000000"/>
              </a:solidFill>
              <a:highlight>
                <a:srgbClr val="FFFFFF"/>
              </a:highlight>
            </a:endParaRPr>
          </a:p>
          <a:p>
            <a:pPr marL="0" indent="0">
              <a:buNone/>
            </a:pPr>
            <a:r>
              <a:rPr lang="en-US" sz="2000" dirty="0">
                <a:solidFill>
                  <a:srgbClr val="000000"/>
                </a:solidFill>
                <a:highlight>
                  <a:srgbClr val="FFFFFF"/>
                </a:highlight>
              </a:rPr>
              <a:t>		</a:t>
            </a:r>
            <a:r>
              <a:rPr lang="en-US" sz="2000" b="1" dirty="0">
                <a:solidFill>
                  <a:srgbClr val="0000FF"/>
                </a:solidFill>
                <a:highlight>
                  <a:srgbClr val="FFFFFF"/>
                </a:highlight>
              </a:rPr>
              <a:t>print</a:t>
            </a:r>
            <a:r>
              <a:rPr lang="en-US" sz="2000" b="1" dirty="0">
                <a:solidFill>
                  <a:srgbClr val="000080"/>
                </a:solidFill>
                <a:highlight>
                  <a:srgbClr val="FFFFFF"/>
                </a:highlight>
              </a:rPr>
              <a:t>(</a:t>
            </a:r>
            <a:r>
              <a:rPr lang="en-US" sz="2000" dirty="0">
                <a:solidFill>
                  <a:srgbClr val="808080"/>
                </a:solidFill>
                <a:highlight>
                  <a:srgbClr val="FFFFFF"/>
                </a:highlight>
              </a:rPr>
              <a:t>"[!] Insecure configuration! Anonymous FTP enabled!"</a:t>
            </a:r>
            <a:r>
              <a:rPr lang="en-US" sz="2000" b="1" dirty="0">
                <a:solidFill>
                  <a:srgbClr val="000080"/>
                </a:solidFill>
                <a:highlight>
                  <a:srgbClr val="FFFFFF"/>
                </a:highlight>
              </a:rPr>
              <a:t>)</a:t>
            </a:r>
            <a:endParaRPr lang="en-US" sz="2000" dirty="0">
              <a:solidFill>
                <a:srgbClr val="000000"/>
              </a:solidFill>
              <a:highlight>
                <a:srgbClr val="FFFFFF"/>
              </a:highlight>
            </a:endParaRPr>
          </a:p>
        </p:txBody>
      </p:sp>
      <p:sp>
        <p:nvSpPr>
          <p:cNvPr id="6" name="Slide Number Placeholder 5"/>
          <p:cNvSpPr>
            <a:spLocks noGrp="1"/>
          </p:cNvSpPr>
          <p:nvPr>
            <p:ph type="sldNum" sz="quarter" idx="12"/>
          </p:nvPr>
        </p:nvSpPr>
        <p:spPr/>
        <p:txBody>
          <a:bodyPr/>
          <a:lstStyle/>
          <a:p>
            <a:fld id="{936A99BC-3C9D-4DF8-8B8C-E1FD2BDF0AD4}" type="slidenum">
              <a:rPr lang="en-US" smtClean="0"/>
              <a:pPr/>
              <a:t>50</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809584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Arguments</a:t>
            </a:r>
            <a:endParaRPr lang="en-US" dirty="0"/>
          </a:p>
        </p:txBody>
      </p:sp>
      <p:sp>
        <p:nvSpPr>
          <p:cNvPr id="5" name="Content Placeholder 4"/>
          <p:cNvSpPr>
            <a:spLocks noGrp="1"/>
          </p:cNvSpPr>
          <p:nvPr>
            <p:ph idx="1"/>
          </p:nvPr>
        </p:nvSpPr>
        <p:spPr>
          <a:xfrm>
            <a:off x="457200" y="1363548"/>
            <a:ext cx="8049683" cy="4639732"/>
          </a:xfrm>
        </p:spPr>
        <p:txBody>
          <a:bodyPr>
            <a:noAutofit/>
          </a:bodyPr>
          <a:lstStyle/>
          <a:p>
            <a:pPr marL="0" indent="0">
              <a:buNone/>
            </a:pPr>
            <a:r>
              <a:rPr lang="en-US" sz="2000" dirty="0" smtClean="0">
                <a:solidFill>
                  <a:srgbClr val="000000"/>
                </a:solidFill>
                <a:highlight>
                  <a:srgbClr val="FFFFFF"/>
                </a:highlight>
              </a:rPr>
              <a:t>Arguments are the placeholders</a:t>
            </a:r>
          </a:p>
          <a:p>
            <a:pPr marL="0" indent="0">
              <a:buNone/>
            </a:pPr>
            <a:r>
              <a:rPr lang="en-US" sz="2000" dirty="0">
                <a:solidFill>
                  <a:srgbClr val="000000"/>
                </a:solidFill>
                <a:highlight>
                  <a:srgbClr val="FFFFFF"/>
                </a:highlight>
                <a:latin typeface="Arial" panose="020B0604020202020204"/>
              </a:rPr>
              <a:t>	</a:t>
            </a:r>
            <a:r>
              <a:rPr lang="en-US" sz="2000" dirty="0" smtClean="0">
                <a:solidFill>
                  <a:srgbClr val="000000"/>
                </a:solidFill>
                <a:highlight>
                  <a:srgbClr val="FFFFFF"/>
                </a:highlight>
                <a:latin typeface="Arial" panose="020B0604020202020204"/>
              </a:rPr>
              <a:t>python3 file.py </a:t>
            </a:r>
            <a:r>
              <a:rPr lang="en-US" sz="2000" b="1" dirty="0" smtClean="0">
                <a:solidFill>
                  <a:srgbClr val="000000"/>
                </a:solidFill>
                <a:highlight>
                  <a:srgbClr val="FFFFFF"/>
                </a:highlight>
                <a:latin typeface="Arial" panose="020B0604020202020204"/>
              </a:rPr>
              <a:t>input.txt</a:t>
            </a:r>
          </a:p>
          <a:p>
            <a:pPr marL="0" indent="0">
              <a:buNone/>
            </a:pPr>
            <a:r>
              <a:rPr lang="en-US" sz="2000" b="1" dirty="0">
                <a:solidFill>
                  <a:srgbClr val="0000FF"/>
                </a:solidFill>
                <a:highlight>
                  <a:srgbClr val="FFFFFF"/>
                </a:highlight>
                <a:latin typeface="Courier New" panose="02070309020205020404" pitchFamily="49" charset="0"/>
              </a:rPr>
              <a:t>import</a:t>
            </a:r>
            <a:r>
              <a:rPr lang="en-US" sz="2000" dirty="0">
                <a:solidFill>
                  <a:srgbClr val="000000"/>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sys</a:t>
            </a:r>
          </a:p>
          <a:p>
            <a:pPr marL="0" indent="0">
              <a:buNone/>
            </a:pPr>
            <a:r>
              <a:rPr lang="en-US" sz="2000" b="1" dirty="0">
                <a:solidFill>
                  <a:srgbClr val="0000FF"/>
                </a:solidFill>
                <a:highlight>
                  <a:srgbClr val="FFFFFF"/>
                </a:highlight>
                <a:latin typeface="Courier New" panose="02070309020205020404" pitchFamily="49" charset="0"/>
              </a:rPr>
              <a:t>print</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808080"/>
                </a:solidFill>
                <a:highlight>
                  <a:srgbClr val="FFFFFF"/>
                </a:highlight>
                <a:latin typeface="Courier New" panose="02070309020205020404" pitchFamily="49" charset="0"/>
              </a:rPr>
              <a:t>“Arguments:"</a:t>
            </a:r>
            <a:r>
              <a:rPr lang="en-US" sz="2000" b="1" dirty="0" smtClean="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len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sys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argv</a:t>
            </a:r>
            <a:r>
              <a:rPr lang="en-US" sz="2000" b="1" dirty="0">
                <a:solidFill>
                  <a:srgbClr val="000080"/>
                </a:solidFill>
                <a:highlight>
                  <a:srgbClr val="FFFFFF"/>
                </a:highlight>
                <a:latin typeface="Courier New" panose="02070309020205020404" pitchFamily="49" charset="0"/>
              </a:rPr>
              <a:t>)-</a:t>
            </a:r>
            <a:r>
              <a:rPr lang="en-US" sz="2000" dirty="0">
                <a:solidFill>
                  <a:srgbClr val="FF0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b="1" dirty="0">
                <a:solidFill>
                  <a:srgbClr val="0000FF"/>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"Your first argument is:"</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sys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argv</a:t>
            </a:r>
            <a:r>
              <a:rPr lang="en-US" sz="2000" b="1" dirty="0">
                <a:solidFill>
                  <a:srgbClr val="000080"/>
                </a:solidFill>
                <a:highlight>
                  <a:srgbClr val="FFFFFF"/>
                </a:highlight>
                <a:latin typeface="Courier New" panose="02070309020205020404" pitchFamily="49" charset="0"/>
              </a:rPr>
              <a:t>[</a:t>
            </a:r>
            <a:r>
              <a:rPr lang="en-US" sz="2000" dirty="0">
                <a:solidFill>
                  <a:srgbClr val="FF0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b="1" dirty="0">
                <a:solidFill>
                  <a:srgbClr val="0000FF"/>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"Your second argument is:"</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sys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argv</a:t>
            </a:r>
            <a:r>
              <a:rPr lang="en-US" sz="2000" b="1" dirty="0">
                <a:solidFill>
                  <a:srgbClr val="000080"/>
                </a:solidFill>
                <a:highlight>
                  <a:srgbClr val="FFFFFF"/>
                </a:highlight>
                <a:latin typeface="Courier New" panose="02070309020205020404" pitchFamily="49" charset="0"/>
              </a:rPr>
              <a:t>[</a:t>
            </a:r>
            <a:r>
              <a:rPr lang="en-US" sz="2000" dirty="0">
                <a:solidFill>
                  <a:srgbClr val="FF0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p>
        </p:txBody>
      </p:sp>
      <p:sp>
        <p:nvSpPr>
          <p:cNvPr id="6" name="Slide Number Placeholder 5"/>
          <p:cNvSpPr>
            <a:spLocks noGrp="1"/>
          </p:cNvSpPr>
          <p:nvPr>
            <p:ph type="sldNum" sz="quarter" idx="12"/>
          </p:nvPr>
        </p:nvSpPr>
        <p:spPr/>
        <p:txBody>
          <a:bodyPr/>
          <a:lstStyle/>
          <a:p>
            <a:fld id="{936A99BC-3C9D-4DF8-8B8C-E1FD2BDF0AD4}" type="slidenum">
              <a:rPr lang="en-US" smtClean="0"/>
              <a:pPr/>
              <a:t>51</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017441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Arguments</a:t>
            </a:r>
            <a:endParaRPr lang="en-US" dirty="0"/>
          </a:p>
        </p:txBody>
      </p:sp>
      <p:sp>
        <p:nvSpPr>
          <p:cNvPr id="5" name="Content Placeholder 4"/>
          <p:cNvSpPr>
            <a:spLocks noGrp="1"/>
          </p:cNvSpPr>
          <p:nvPr>
            <p:ph idx="1"/>
          </p:nvPr>
        </p:nvSpPr>
        <p:spPr>
          <a:xfrm>
            <a:off x="457200" y="1363548"/>
            <a:ext cx="8049683" cy="4639732"/>
          </a:xfrm>
        </p:spPr>
        <p:txBody>
          <a:bodyPr>
            <a:noAutofit/>
          </a:bodyPr>
          <a:lstStyle/>
          <a:p>
            <a:pPr marL="0" indent="0">
              <a:buNone/>
            </a:pPr>
            <a:r>
              <a:rPr lang="en-US" sz="2000" dirty="0" smtClean="0">
                <a:solidFill>
                  <a:srgbClr val="000000"/>
                </a:solidFill>
                <a:highlight>
                  <a:srgbClr val="FFFFFF"/>
                </a:highlight>
              </a:rPr>
              <a:t>A more robust way of dealing with user input is through </a:t>
            </a:r>
            <a:r>
              <a:rPr lang="en-US" sz="2000" b="1" dirty="0" err="1" smtClean="0">
                <a:solidFill>
                  <a:srgbClr val="000000"/>
                </a:solidFill>
                <a:highlight>
                  <a:srgbClr val="FFFFFF"/>
                </a:highlight>
              </a:rPr>
              <a:t>argparse</a:t>
            </a:r>
            <a:endParaRPr lang="en-US" sz="2000" dirty="0" smtClean="0">
              <a:solidFill>
                <a:srgbClr val="000000"/>
              </a:solidFill>
              <a:highlight>
                <a:srgbClr val="FFFFFF"/>
              </a:highlight>
            </a:endParaRPr>
          </a:p>
          <a:p>
            <a:pPr marL="0" indent="0">
              <a:buNone/>
            </a:pPr>
            <a:r>
              <a:rPr lang="en-US" sz="1200" b="1" dirty="0" smtClean="0">
                <a:solidFill>
                  <a:srgbClr val="0000FF"/>
                </a:solidFill>
                <a:highlight>
                  <a:srgbClr val="FFFFFF"/>
                </a:highlight>
                <a:latin typeface="Courier New" panose="02070309020205020404" pitchFamily="49" charset="0"/>
              </a:rPr>
              <a:t>import</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argparse</a:t>
            </a:r>
            <a:endParaRPr lang="en-US" sz="1200" dirty="0">
              <a:solidFill>
                <a:srgbClr val="000000"/>
              </a:solidFill>
              <a:highlight>
                <a:srgbClr val="FFFFFF"/>
              </a:highlight>
              <a:latin typeface="Courier New" panose="02070309020205020404" pitchFamily="49" charset="0"/>
            </a:endParaRPr>
          </a:p>
          <a:p>
            <a:pPr marL="0" indent="0">
              <a:buNone/>
            </a:pPr>
            <a:r>
              <a:rPr lang="en-US" sz="1200" dirty="0" smtClean="0">
                <a:solidFill>
                  <a:srgbClr val="000000"/>
                </a:solidFill>
                <a:highlight>
                  <a:srgbClr val="FFFFFF"/>
                </a:highlight>
                <a:latin typeface="Courier New" panose="02070309020205020404" pitchFamily="49" charset="0"/>
              </a:rPr>
              <a:t>parser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argparse</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ArgumentParser</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pPr marL="0" indent="0">
              <a:buNone/>
            </a:pPr>
            <a:r>
              <a:rPr lang="en-US" sz="1200" dirty="0" err="1">
                <a:solidFill>
                  <a:srgbClr val="000000"/>
                </a:solidFill>
                <a:highlight>
                  <a:srgbClr val="FFFFFF"/>
                </a:highlight>
                <a:latin typeface="Courier New" panose="02070309020205020404" pitchFamily="49" charset="0"/>
              </a:rPr>
              <a:t>parser</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add_argument</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"-V"</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"-v"</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a:t>
            </a:r>
            <a:r>
              <a:rPr lang="en-US" sz="1200" dirty="0" err="1">
                <a:solidFill>
                  <a:srgbClr val="808080"/>
                </a:solidFill>
                <a:highlight>
                  <a:srgbClr val="FFFFFF"/>
                </a:highlight>
                <a:latin typeface="Courier New" panose="02070309020205020404" pitchFamily="49" charset="0"/>
              </a:rPr>
              <a:t>version"</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help</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"show the version"</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action</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a:t>
            </a:r>
            <a:r>
              <a:rPr lang="en-US" sz="1200" dirty="0" err="1">
                <a:solidFill>
                  <a:srgbClr val="808080"/>
                </a:solidFill>
                <a:highlight>
                  <a:srgbClr val="FFFFFF"/>
                </a:highlight>
                <a:latin typeface="Courier New" panose="02070309020205020404" pitchFamily="49" charset="0"/>
              </a:rPr>
              <a:t>store_true</a:t>
            </a:r>
            <a:r>
              <a:rPr lang="en-US" sz="1200" dirty="0">
                <a:solidFill>
                  <a:srgbClr val="808080"/>
                </a:solidFill>
                <a:highlight>
                  <a:srgbClr val="FFFFFF"/>
                </a:highlight>
                <a:latin typeface="Courier New" panose="02070309020205020404" pitchFamily="49" charset="0"/>
              </a:rPr>
              <a:t>'</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pPr marL="0" indent="0">
              <a:buNone/>
            </a:pPr>
            <a:r>
              <a:rPr lang="en-US" sz="1200" dirty="0" err="1">
                <a:solidFill>
                  <a:srgbClr val="000000"/>
                </a:solidFill>
                <a:highlight>
                  <a:srgbClr val="FFFFFF"/>
                </a:highlight>
                <a:latin typeface="Courier New" panose="02070309020205020404" pitchFamily="49" charset="0"/>
              </a:rPr>
              <a:t>parser</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add_argument</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"-F"</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"-f"</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a:t>
            </a:r>
            <a:r>
              <a:rPr lang="en-US" sz="1200" dirty="0" err="1">
                <a:solidFill>
                  <a:srgbClr val="808080"/>
                </a:solidFill>
                <a:highlight>
                  <a:srgbClr val="FFFFFF"/>
                </a:highlight>
                <a:latin typeface="Courier New" panose="02070309020205020404" pitchFamily="49" charset="0"/>
              </a:rPr>
              <a:t>face"</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help</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"show the weird face </a:t>
            </a:r>
            <a:r>
              <a:rPr lang="en-US" sz="1200" dirty="0" err="1">
                <a:solidFill>
                  <a:srgbClr val="808080"/>
                </a:solidFill>
                <a:highlight>
                  <a:srgbClr val="FFFFFF"/>
                </a:highlight>
                <a:latin typeface="Courier New" panose="02070309020205020404" pitchFamily="49" charset="0"/>
              </a:rPr>
              <a:t>emoji"</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action</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a:t>
            </a:r>
            <a:r>
              <a:rPr lang="en-US" sz="1200" dirty="0" err="1">
                <a:solidFill>
                  <a:srgbClr val="808080"/>
                </a:solidFill>
                <a:highlight>
                  <a:srgbClr val="FFFFFF"/>
                </a:highlight>
                <a:latin typeface="Courier New" panose="02070309020205020404" pitchFamily="49" charset="0"/>
              </a:rPr>
              <a:t>store_true</a:t>
            </a:r>
            <a:r>
              <a:rPr lang="en-US" sz="1200" dirty="0">
                <a:solidFill>
                  <a:srgbClr val="808080"/>
                </a:solidFill>
                <a:highlight>
                  <a:srgbClr val="FFFFFF"/>
                </a:highlight>
                <a:latin typeface="Courier New" panose="02070309020205020404" pitchFamily="49" charset="0"/>
              </a:rPr>
              <a:t>'</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pPr marL="0" indent="0">
              <a:buNone/>
            </a:pPr>
            <a:r>
              <a:rPr lang="en-US" sz="1200" dirty="0" err="1">
                <a:solidFill>
                  <a:srgbClr val="000000"/>
                </a:solidFill>
                <a:highlight>
                  <a:srgbClr val="FFFFFF"/>
                </a:highlight>
                <a:latin typeface="Courier New" panose="02070309020205020404" pitchFamily="49" charset="0"/>
              </a:rPr>
              <a:t>parser</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add_argument</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"-P"</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"-p"</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a:t>
            </a:r>
            <a:r>
              <a:rPr lang="en-US" sz="1200" dirty="0" err="1">
                <a:solidFill>
                  <a:srgbClr val="808080"/>
                </a:solidFill>
                <a:highlight>
                  <a:srgbClr val="FFFFFF"/>
                </a:highlight>
                <a:latin typeface="Courier New" panose="02070309020205020404" pitchFamily="49" charset="0"/>
              </a:rPr>
              <a:t>port"</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help</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"change the port"</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pPr marL="0" indent="0">
              <a:buNone/>
            </a:pPr>
            <a:r>
              <a:rPr lang="en-US" sz="1200" dirty="0" err="1">
                <a:solidFill>
                  <a:srgbClr val="000000"/>
                </a:solidFill>
                <a:highlight>
                  <a:srgbClr val="FFFFFF"/>
                </a:highlight>
                <a:latin typeface="Courier New" panose="02070309020205020404" pitchFamily="49" charset="0"/>
              </a:rPr>
              <a:t>args</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parser</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parse_args</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pPr marL="0" indent="0">
              <a:buNone/>
            </a:pPr>
            <a:r>
              <a:rPr lang="en-US" sz="1200" b="1" smtClean="0">
                <a:solidFill>
                  <a:srgbClr val="0000FF"/>
                </a:solidFill>
                <a:highlight>
                  <a:srgbClr val="FFFFFF"/>
                </a:highlight>
                <a:latin typeface="Courier New" panose="02070309020205020404" pitchFamily="49" charset="0"/>
              </a:rPr>
              <a:t>if</a:t>
            </a:r>
            <a:r>
              <a:rPr lang="en-US" sz="120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args</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version</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pPr marL="0" indent="0">
              <a:buNone/>
            </a:pP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"Web Server 0.0/0"</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pPr marL="0" indent="0">
              <a:buNone/>
            </a:pP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args</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face</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pPr marL="0" indent="0">
              <a:buNone/>
            </a:pP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"0_______o"</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pPr marL="0" indent="0">
              <a:buNone/>
            </a:pP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args</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port</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pPr marL="0" indent="0">
              <a:buNone/>
            </a:pP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b="1" dirty="0">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args</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port</a:t>
            </a:r>
            <a:r>
              <a:rPr lang="en-US" sz="1200" b="1" dirty="0">
                <a:solidFill>
                  <a:srgbClr val="000080"/>
                </a:solidFill>
                <a:highlight>
                  <a:srgbClr val="FFFFFF"/>
                </a:highlight>
                <a:latin typeface="Courier New" panose="02070309020205020404" pitchFamily="49" charset="0"/>
              </a:rPr>
              <a:t>)</a:t>
            </a:r>
            <a:endParaRPr lang="en-US" sz="1200" b="1" dirty="0" smtClean="0">
              <a:solidFill>
                <a:srgbClr val="000080"/>
              </a:solidFill>
              <a:highlight>
                <a:srgbClr val="FFFFFF"/>
              </a:highlight>
              <a:latin typeface="Courier New" panose="02070309020205020404" pitchFamily="49" charset="0"/>
            </a:endParaRPr>
          </a:p>
        </p:txBody>
      </p:sp>
      <p:sp>
        <p:nvSpPr>
          <p:cNvPr id="6" name="Slide Number Placeholder 5"/>
          <p:cNvSpPr>
            <a:spLocks noGrp="1"/>
          </p:cNvSpPr>
          <p:nvPr>
            <p:ph type="sldNum" sz="quarter" idx="12"/>
          </p:nvPr>
        </p:nvSpPr>
        <p:spPr/>
        <p:txBody>
          <a:bodyPr/>
          <a:lstStyle/>
          <a:p>
            <a:fld id="{936A99BC-3C9D-4DF8-8B8C-E1FD2BDF0AD4}" type="slidenum">
              <a:rPr lang="en-US" smtClean="0"/>
              <a:pPr/>
              <a:t>52</a:t>
            </a:fld>
            <a:endParaRPr lang="en-US" dirty="0"/>
          </a:p>
        </p:txBody>
      </p:sp>
      <p:sp>
        <p:nvSpPr>
          <p:cNvPr id="3" name="TextBox 2"/>
          <p:cNvSpPr txBox="1"/>
          <p:nvPr/>
        </p:nvSpPr>
        <p:spPr>
          <a:xfrm>
            <a:off x="3323645" y="2425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6260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Debugging Python</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What is debugging?</a:t>
            </a:r>
          </a:p>
          <a:p>
            <a:pPr lvl="0">
              <a:buSzPct val="45000"/>
              <a:buFont typeface="StarSymbol"/>
              <a:buChar char="●"/>
            </a:pPr>
            <a:r>
              <a:rPr lang="en-US"/>
              <a:t>Allows you to inspect the state of things as they’re running.</a:t>
            </a:r>
          </a:p>
          <a:p>
            <a:pPr lvl="1" hangingPunct="0">
              <a:spcBef>
                <a:spcPts val="1285"/>
              </a:spcBef>
              <a:buSzPct val="75000"/>
              <a:buFont typeface="StarSymbol"/>
              <a:buChar char="–"/>
            </a:pPr>
            <a:r>
              <a:rPr lang="en-US" sz="2903">
                <a:highlight>
                  <a:scrgbClr r="0" g="0" b="0">
                    <a:alpha val="0"/>
                  </a:scrgbClr>
                </a:highlight>
                <a:latin typeface="Liberation Sans" pitchFamily="18"/>
              </a:rPr>
              <a:t>Check values</a:t>
            </a:r>
          </a:p>
          <a:p>
            <a:pPr lvl="1" hangingPunct="0">
              <a:spcBef>
                <a:spcPts val="1285"/>
              </a:spcBef>
              <a:buSzPct val="75000"/>
              <a:buFont typeface="StarSymbol"/>
              <a:buChar char="–"/>
            </a:pPr>
            <a:r>
              <a:rPr lang="en-US" sz="2903">
                <a:highlight>
                  <a:scrgbClr r="0" g="0" b="0">
                    <a:alpha val="0"/>
                  </a:scrgbClr>
                </a:highlight>
                <a:latin typeface="Liberation Sans" pitchFamily="18"/>
              </a:rPr>
              <a:t>Trace logic</a:t>
            </a:r>
          </a:p>
        </p:txBody>
      </p:sp>
    </p:spTree>
    <p:extLst>
      <p:ext uri="{BB962C8B-B14F-4D97-AF65-F5344CB8AC3E}">
        <p14:creationId xmlns:p14="http://schemas.microsoft.com/office/powerpoint/2010/main" val="2166254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Options</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CLI:</a:t>
            </a:r>
          </a:p>
          <a:p>
            <a:pPr lvl="1" hangingPunct="0">
              <a:spcBef>
                <a:spcPts val="1285"/>
              </a:spcBef>
              <a:buSzPct val="75000"/>
              <a:buFont typeface="StarSymbol"/>
              <a:buChar char="–"/>
            </a:pPr>
            <a:r>
              <a:rPr lang="en-US" sz="2903">
                <a:highlight>
                  <a:scrgbClr r="0" g="0" b="0">
                    <a:alpha val="0"/>
                  </a:scrgbClr>
                </a:highlight>
                <a:latin typeface="Liberation Sans" pitchFamily="18"/>
              </a:rPr>
              <a:t>pdb – Integrated Python debugger, pretty basic</a:t>
            </a:r>
          </a:p>
          <a:p>
            <a:pPr lvl="1" hangingPunct="0">
              <a:spcBef>
                <a:spcPts val="1285"/>
              </a:spcBef>
              <a:buSzPct val="75000"/>
              <a:buFont typeface="StarSymbol"/>
              <a:buChar char="–"/>
            </a:pPr>
            <a:r>
              <a:rPr lang="en-US" sz="2903">
                <a:highlight>
                  <a:scrgbClr r="0" g="0" b="0">
                    <a:alpha val="0"/>
                  </a:scrgbClr>
                </a:highlight>
                <a:latin typeface="Liberation Sans" pitchFamily="18"/>
              </a:rPr>
              <a:t>ipdb – pdb, but with IPython-like capabilities</a:t>
            </a:r>
          </a:p>
          <a:p>
            <a:pPr lvl="1" hangingPunct="0">
              <a:spcBef>
                <a:spcPts val="1285"/>
              </a:spcBef>
              <a:buSzPct val="75000"/>
              <a:buFont typeface="StarSymbol"/>
              <a:buChar char="–"/>
            </a:pPr>
            <a:r>
              <a:rPr lang="en-US" sz="2903">
                <a:highlight>
                  <a:scrgbClr r="0" g="0" b="0">
                    <a:alpha val="0"/>
                  </a:scrgbClr>
                </a:highlight>
                <a:latin typeface="Liberation Sans" pitchFamily="18"/>
              </a:rPr>
              <a:t>rpdb – Remote PDB, a network-capable variant of pdb</a:t>
            </a:r>
          </a:p>
          <a:p>
            <a:pPr lvl="0">
              <a:buSzPct val="45000"/>
              <a:buFont typeface="StarSymbol"/>
              <a:buChar char="●"/>
            </a:pPr>
            <a:r>
              <a:rPr lang="en-US"/>
              <a:t>GUI:</a:t>
            </a:r>
          </a:p>
          <a:p>
            <a:pPr lvl="1" hangingPunct="0">
              <a:spcBef>
                <a:spcPts val="1285"/>
              </a:spcBef>
              <a:buSzPct val="75000"/>
              <a:buFont typeface="StarSymbol"/>
              <a:buChar char="–"/>
            </a:pPr>
            <a:r>
              <a:rPr lang="en-US" sz="2903">
                <a:highlight>
                  <a:scrgbClr r="0" g="0" b="0">
                    <a:alpha val="0"/>
                  </a:scrgbClr>
                </a:highlight>
                <a:latin typeface="Liberation Sans" pitchFamily="18"/>
              </a:rPr>
              <a:t>PyCharm – Heavy weight IDE for Python (authors choice)</a:t>
            </a:r>
          </a:p>
        </p:txBody>
      </p:sp>
    </p:spTree>
    <p:extLst>
      <p:ext uri="{BB962C8B-B14F-4D97-AF65-F5344CB8AC3E}">
        <p14:creationId xmlns:p14="http://schemas.microsoft.com/office/powerpoint/2010/main" val="108622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pdb / ipdb / rpdb</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All command line based, easy to use when running a script as root</a:t>
            </a:r>
          </a:p>
          <a:p>
            <a:pPr lvl="0">
              <a:buSzPct val="45000"/>
              <a:buFont typeface="StarSymbol"/>
              <a:buChar char="●"/>
            </a:pPr>
            <a:r>
              <a:rPr lang="en-US"/>
              <a:t>Only pdb is included in Python, use it in restricted environments</a:t>
            </a:r>
          </a:p>
          <a:p>
            <a:pPr lvl="0">
              <a:buSzPct val="45000"/>
              <a:buFont typeface="StarSymbol"/>
              <a:buChar char="●"/>
            </a:pPr>
            <a:r>
              <a:rPr lang="en-US"/>
              <a:t>Use rpdb when connecting to stdin / stdout isn’t possible</a:t>
            </a:r>
          </a:p>
          <a:p>
            <a:pPr lvl="1" hangingPunct="0">
              <a:spcBef>
                <a:spcPts val="1285"/>
              </a:spcBef>
              <a:buSzPct val="75000"/>
              <a:buFont typeface="StarSymbol"/>
              <a:buChar char="–"/>
            </a:pPr>
            <a:r>
              <a:rPr lang="en-US" sz="2903">
                <a:highlight>
                  <a:scrgbClr r="0" g="0" b="0">
                    <a:alpha val="0"/>
                  </a:scrgbClr>
                </a:highlight>
                <a:latin typeface="Liberation Sans" pitchFamily="18"/>
              </a:rPr>
              <a:t>Where Python forks into the background, injects in another process etc.</a:t>
            </a:r>
          </a:p>
          <a:p>
            <a:pPr lvl="1" hangingPunct="0">
              <a:spcBef>
                <a:spcPts val="1285"/>
              </a:spcBef>
              <a:buSzPct val="75000"/>
              <a:buFont typeface="StarSymbol"/>
              <a:buChar char="–"/>
            </a:pPr>
            <a:r>
              <a:rPr lang="en-US" sz="2903">
                <a:highlight>
                  <a:scrgbClr r="0" g="0" b="0">
                    <a:alpha val="0"/>
                  </a:scrgbClr>
                </a:highlight>
                <a:latin typeface="Liberation Sans" pitchFamily="18"/>
              </a:rPr>
              <a:t>Opens a socket, connect in with netcat</a:t>
            </a:r>
          </a:p>
        </p:txBody>
      </p:sp>
    </p:spTree>
    <p:extLst>
      <p:ext uri="{BB962C8B-B14F-4D97-AF65-F5344CB8AC3E}">
        <p14:creationId xmlns:p14="http://schemas.microsoft.com/office/powerpoint/2010/main" val="1786706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Starting The Debugger</a:t>
            </a:r>
          </a:p>
        </p:txBody>
      </p:sp>
      <p:sp>
        <p:nvSpPr>
          <p:cNvPr id="3" name="Text Placeholder 2"/>
          <p:cNvSpPr txBox="1">
            <a:spLocks noGrp="1"/>
          </p:cNvSpPr>
          <p:nvPr>
            <p:ph type="body" idx="4294967295"/>
          </p:nvPr>
        </p:nvSpPr>
        <p:spPr/>
        <p:txBody>
          <a:bodyPr>
            <a:normAutofit lnSpcReduction="10000"/>
          </a:bodyPr>
          <a:lstStyle/>
          <a:p>
            <a:pPr lvl="0">
              <a:buSzPct val="45000"/>
              <a:buFont typeface="StarSymbol"/>
              <a:buChar char="●"/>
            </a:pPr>
            <a:r>
              <a:rPr lang="en-US"/>
              <a:t>Easiest is to set a “breakpoint”</a:t>
            </a:r>
          </a:p>
          <a:p>
            <a:pPr lvl="1" hangingPunct="0">
              <a:spcBef>
                <a:spcPts val="1285"/>
              </a:spcBef>
              <a:buSzPct val="75000"/>
              <a:buFont typeface="StarSymbol"/>
              <a:buChar char="–"/>
            </a:pPr>
            <a:r>
              <a:rPr lang="en-US" sz="2903">
                <a:highlight>
                  <a:scrgbClr r="0" g="0" b="0">
                    <a:alpha val="0"/>
                  </a:scrgbClr>
                </a:highlight>
                <a:latin typeface="Liberation Sans" pitchFamily="18"/>
              </a:rPr>
              <a:t>The script will pause at this point for inspection</a:t>
            </a:r>
          </a:p>
          <a:p>
            <a:pPr lvl="0">
              <a:buSzPct val="45000"/>
              <a:buFont typeface="StarSymbol"/>
              <a:buChar char="●"/>
            </a:pPr>
            <a:r>
              <a:rPr lang="en-US">
                <a:latin typeface="DejaVu Sans Mono" pitchFamily="49"/>
              </a:rPr>
              <a:t>pdb.set_trace()</a:t>
            </a:r>
          </a:p>
          <a:p>
            <a:pPr lvl="1" hangingPunct="0">
              <a:spcBef>
                <a:spcPts val="1285"/>
              </a:spcBef>
              <a:buSzPct val="75000"/>
              <a:buFont typeface="StarSymbol"/>
              <a:buChar char="–"/>
            </a:pPr>
            <a:r>
              <a:rPr lang="en-US" sz="2903">
                <a:highlight>
                  <a:scrgbClr r="0" g="0" b="0">
                    <a:alpha val="0"/>
                  </a:scrgbClr>
                </a:highlight>
                <a:latin typeface="Liberation Sans" pitchFamily="18"/>
              </a:rPr>
              <a:t>rpdb, ipdb all have set_trace functions</a:t>
            </a:r>
          </a:p>
          <a:p>
            <a:pPr lvl="0">
              <a:buSzPct val="45000"/>
              <a:buFont typeface="StarSymbol"/>
              <a:buChar char="●"/>
            </a:pPr>
            <a:r>
              <a:rPr lang="en-US"/>
              <a:t>New </a:t>
            </a:r>
            <a:r>
              <a:rPr lang="en-US">
                <a:latin typeface="DejaVu Sans Mono" pitchFamily="49"/>
              </a:rPr>
              <a:t>breakpoint()</a:t>
            </a:r>
            <a:r>
              <a:rPr lang="en-US"/>
              <a:t> built in function (Python 3.7+)</a:t>
            </a:r>
          </a:p>
          <a:p>
            <a:pPr lvl="0">
              <a:buSzPct val="45000"/>
              <a:buFont typeface="StarSymbol"/>
              <a:buChar char="●"/>
            </a:pPr>
            <a:r>
              <a:rPr lang="en-US"/>
              <a:t>Commands are intermixed with expressions</a:t>
            </a:r>
          </a:p>
          <a:p>
            <a:pPr lvl="1" hangingPunct="0">
              <a:spcBef>
                <a:spcPts val="1285"/>
              </a:spcBef>
              <a:buSzPct val="75000"/>
              <a:buFont typeface="StarSymbol"/>
              <a:buChar char="–"/>
            </a:pPr>
            <a:r>
              <a:rPr lang="en-US" sz="2903">
                <a:highlight>
                  <a:scrgbClr r="0" g="0" b="0">
                    <a:alpha val="0"/>
                  </a:scrgbClr>
                </a:highlight>
                <a:latin typeface="Liberation Sans" pitchFamily="18"/>
              </a:rPr>
              <a:t>Prefix an expression with ! if it overlaps</a:t>
            </a:r>
          </a:p>
          <a:p>
            <a:pPr lvl="1" hangingPunct="0">
              <a:spcBef>
                <a:spcPts val="1285"/>
              </a:spcBef>
              <a:buSzPct val="75000"/>
              <a:buFont typeface="StarSymbol"/>
              <a:buChar char="–"/>
            </a:pPr>
            <a:endParaRPr lang="en-US" sz="2903">
              <a:highlight>
                <a:scrgbClr r="0" g="0" b="0">
                  <a:alpha val="0"/>
                </a:scrgbClr>
              </a:highlight>
              <a:latin typeface="Liberation Sans" pitchFamily="18"/>
            </a:endParaRPr>
          </a:p>
        </p:txBody>
      </p:sp>
    </p:spTree>
    <p:extLst>
      <p:ext uri="{BB962C8B-B14F-4D97-AF65-F5344CB8AC3E}">
        <p14:creationId xmlns:p14="http://schemas.microsoft.com/office/powerpoint/2010/main" val="3450023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Basic Debugging Commands</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next – Run the next line of code, </a:t>
            </a:r>
            <a:r>
              <a:rPr lang="en-US" b="1"/>
              <a:t>stepping over functions</a:t>
            </a:r>
            <a:r>
              <a:rPr lang="en-US"/>
              <a:t> and then pause</a:t>
            </a:r>
          </a:p>
          <a:p>
            <a:pPr lvl="0">
              <a:buSzPct val="45000"/>
              <a:buFont typeface="StarSymbol"/>
              <a:buChar char="●"/>
            </a:pPr>
            <a:r>
              <a:rPr lang="en-US"/>
              <a:t>step – Run the next line of code, </a:t>
            </a:r>
            <a:r>
              <a:rPr lang="en-US" b="1"/>
              <a:t>stepping into functions</a:t>
            </a:r>
            <a:r>
              <a:rPr lang="en-US"/>
              <a:t> and then pause</a:t>
            </a:r>
          </a:p>
          <a:p>
            <a:pPr lvl="0">
              <a:buSzPct val="45000"/>
              <a:buFont typeface="StarSymbol"/>
              <a:buChar char="●"/>
            </a:pPr>
            <a:r>
              <a:rPr lang="en-US"/>
              <a:t>continue – Resume normal execution</a:t>
            </a:r>
          </a:p>
          <a:p>
            <a:pPr lvl="0">
              <a:buSzPct val="45000"/>
              <a:buFont typeface="StarSymbol"/>
              <a:buChar char="●"/>
            </a:pPr>
            <a:r>
              <a:rPr lang="en-US"/>
              <a:t>where – Print a stack trace</a:t>
            </a:r>
          </a:p>
        </p:txBody>
      </p:sp>
    </p:spTree>
    <p:extLst>
      <p:ext uri="{BB962C8B-B14F-4D97-AF65-F5344CB8AC3E}">
        <p14:creationId xmlns:p14="http://schemas.microsoft.com/office/powerpoint/2010/main" val="614861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PyCharm Debugger</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Editor’s Choice</a:t>
            </a:r>
          </a:p>
          <a:p>
            <a:pPr lvl="0">
              <a:buSzPct val="45000"/>
              <a:buFont typeface="StarSymbol"/>
              <a:buChar char="●"/>
            </a:pPr>
            <a:r>
              <a:rPr lang="en-US"/>
              <a:t>Community (Free) version available, includes the debugger</a:t>
            </a:r>
          </a:p>
          <a:p>
            <a:pPr lvl="0">
              <a:buSzPct val="45000"/>
              <a:buFont typeface="StarSymbol"/>
              <a:buChar char="●"/>
            </a:pPr>
            <a:r>
              <a:rPr lang="en-US"/>
              <a:t>Has some advanced features</a:t>
            </a:r>
          </a:p>
          <a:p>
            <a:pPr lvl="1" hangingPunct="0">
              <a:spcBef>
                <a:spcPts val="1285"/>
              </a:spcBef>
              <a:buSzPct val="75000"/>
              <a:buFont typeface="StarSymbol"/>
              <a:buChar char="–"/>
            </a:pPr>
            <a:r>
              <a:rPr lang="en-US" sz="2903">
                <a:highlight>
                  <a:scrgbClr r="0" g="0" b="0">
                    <a:alpha val="0"/>
                  </a:scrgbClr>
                </a:highlight>
                <a:latin typeface="Liberation Sans" pitchFamily="18"/>
              </a:rPr>
              <a:t>Pause all threads vs just one</a:t>
            </a:r>
          </a:p>
          <a:p>
            <a:pPr lvl="1" hangingPunct="0">
              <a:spcBef>
                <a:spcPts val="1285"/>
              </a:spcBef>
              <a:buSzPct val="75000"/>
              <a:buFont typeface="StarSymbol"/>
              <a:buChar char="–"/>
            </a:pPr>
            <a:r>
              <a:rPr lang="en-US" sz="2903">
                <a:highlight>
                  <a:scrgbClr r="0" g="0" b="0">
                    <a:alpha val="0"/>
                  </a:scrgbClr>
                </a:highlight>
                <a:latin typeface="Liberation Sans" pitchFamily="18"/>
              </a:rPr>
              <a:t>Conditional breakpoints</a:t>
            </a:r>
          </a:p>
          <a:p>
            <a:pPr lvl="1" hangingPunct="0">
              <a:spcBef>
                <a:spcPts val="1285"/>
              </a:spcBef>
              <a:buSzPct val="75000"/>
              <a:buFont typeface="StarSymbol"/>
              <a:buChar char="–"/>
            </a:pPr>
            <a:r>
              <a:rPr lang="en-US" sz="2903">
                <a:highlight>
                  <a:scrgbClr r="0" g="0" b="0">
                    <a:alpha val="0"/>
                  </a:scrgbClr>
                </a:highlight>
                <a:latin typeface="Liberation Sans" pitchFamily="18"/>
              </a:rPr>
              <a:t>Watchpoints</a:t>
            </a:r>
          </a:p>
          <a:p>
            <a:pPr lvl="1" hangingPunct="0">
              <a:spcBef>
                <a:spcPts val="1285"/>
              </a:spcBef>
              <a:buSzPct val="75000"/>
              <a:buFont typeface="StarSymbol"/>
              <a:buChar char="–"/>
            </a:pPr>
            <a:r>
              <a:rPr lang="en-US" sz="2903">
                <a:highlight>
                  <a:scrgbClr r="0" g="0" b="0">
                    <a:alpha val="0"/>
                  </a:scrgbClr>
                </a:highlight>
                <a:latin typeface="Liberation Sans" pitchFamily="18"/>
              </a:rPr>
              <a:t>Stores breakpoints across sessions</a:t>
            </a:r>
          </a:p>
        </p:txBody>
      </p:sp>
    </p:spTree>
    <p:extLst>
      <p:ext uri="{BB962C8B-B14F-4D97-AF65-F5344CB8AC3E}">
        <p14:creationId xmlns:p14="http://schemas.microsoft.com/office/powerpoint/2010/main" val="3104832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451947" y="1318250"/>
            <a:ext cx="8285583" cy="4241900"/>
          </a:xfrm>
          <a:prstGeom prst="rect">
            <a:avLst/>
          </a:prstGeom>
          <a:noFill/>
          <a:ln>
            <a:noFill/>
          </a:ln>
        </p:spPr>
      </p:pic>
    </p:spTree>
    <p:extLst>
      <p:ext uri="{BB962C8B-B14F-4D97-AF65-F5344CB8AC3E}">
        <p14:creationId xmlns:p14="http://schemas.microsoft.com/office/powerpoint/2010/main" val="1313201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pPr marL="0" indent="0">
              <a:lnSpc>
                <a:spcPct val="100000"/>
              </a:lnSpc>
              <a:buNone/>
            </a:pPr>
            <a:r>
              <a:rPr lang="en-US" b="1" dirty="0" smtClean="0"/>
              <a:t>Why should I care? I’m not a developer!</a:t>
            </a:r>
            <a:endParaRPr lang="en-US" dirty="0"/>
          </a:p>
          <a:p>
            <a:r>
              <a:rPr lang="en-US" dirty="0" smtClean="0"/>
              <a:t>Efficiency</a:t>
            </a:r>
          </a:p>
          <a:p>
            <a:pPr lvl="1"/>
            <a:r>
              <a:rPr lang="en-US" dirty="0" smtClean="0"/>
              <a:t>More time for deeper analysis of “interesting” bugs</a:t>
            </a:r>
          </a:p>
          <a:p>
            <a:r>
              <a:rPr lang="en-US" dirty="0" smtClean="0"/>
              <a:t>Flexibility </a:t>
            </a:r>
          </a:p>
          <a:p>
            <a:pPr lvl="1"/>
            <a:r>
              <a:rPr lang="en-US" dirty="0" smtClean="0"/>
              <a:t>Burp license expired? Kali update broke your tool? No problem!</a:t>
            </a:r>
          </a:p>
          <a:p>
            <a:r>
              <a:rPr lang="en-US" dirty="0" smtClean="0"/>
              <a:t>Knowledge</a:t>
            </a:r>
          </a:p>
          <a:p>
            <a:pPr lvl="1"/>
            <a:r>
              <a:rPr lang="en-US" dirty="0" smtClean="0"/>
              <a:t>You might find a </a:t>
            </a:r>
            <a:r>
              <a:rPr lang="en-US" dirty="0" err="1" smtClean="0"/>
              <a:t>GraphQL</a:t>
            </a:r>
            <a:r>
              <a:rPr lang="en-US" dirty="0" smtClean="0"/>
              <a:t> endpoint that accepts valid Python </a:t>
            </a:r>
            <a:r>
              <a:rPr lang="en-US" dirty="0" smtClean="0">
                <a:sym typeface="Wingdings" panose="05000000000000000000" pitchFamily="2" charset="2"/>
              </a:rPr>
              <a:t></a:t>
            </a:r>
            <a:endParaRPr lang="en-US" dirty="0" smtClean="0"/>
          </a:p>
          <a:p>
            <a:endParaRPr lang="en-US" dirty="0"/>
          </a:p>
          <a:p>
            <a:endParaRPr lang="en-US" dirty="0"/>
          </a:p>
          <a:p>
            <a:endParaRPr lang="en-US" dirty="0" smtClean="0"/>
          </a:p>
        </p:txBody>
      </p:sp>
      <p:sp>
        <p:nvSpPr>
          <p:cNvPr id="6" name="Slide Number Placeholder 5"/>
          <p:cNvSpPr>
            <a:spLocks noGrp="1"/>
          </p:cNvSpPr>
          <p:nvPr>
            <p:ph type="sldNum" sz="quarter" idx="12"/>
          </p:nvPr>
        </p:nvSpPr>
        <p:spPr/>
        <p:txBody>
          <a:bodyPr/>
          <a:lstStyle/>
          <a:p>
            <a:fld id="{936A99BC-3C9D-4DF8-8B8C-E1FD2BDF0AD4}" type="slidenum">
              <a:rPr lang="en-US" smtClean="0"/>
              <a:pPr/>
              <a:t>6</a:t>
            </a:fld>
            <a:endParaRPr lang="en-US" dirty="0"/>
          </a:p>
        </p:txBody>
      </p:sp>
    </p:spTree>
    <p:extLst>
      <p:ext uri="{BB962C8B-B14F-4D97-AF65-F5344CB8AC3E}">
        <p14:creationId xmlns:p14="http://schemas.microsoft.com/office/powerpoint/2010/main" val="34637257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Stack Trace</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Each “frame” of the stack trace takes two lines</a:t>
            </a:r>
          </a:p>
          <a:p>
            <a:pPr lvl="0">
              <a:buSzPct val="45000"/>
              <a:buFont typeface="StarSymbol"/>
              <a:buChar char="●"/>
            </a:pPr>
            <a:r>
              <a:rPr lang="en-US"/>
              <a:t>First line is file and line number</a:t>
            </a:r>
          </a:p>
          <a:p>
            <a:pPr lvl="0">
              <a:buSzPct val="45000"/>
              <a:buFont typeface="StarSymbol"/>
              <a:buChar char="●"/>
            </a:pPr>
            <a:r>
              <a:rPr lang="en-US"/>
              <a:t>Second (indented) is the expression</a:t>
            </a:r>
          </a:p>
          <a:p>
            <a:pPr lvl="0">
              <a:buSzPct val="45000"/>
              <a:buFont typeface="StarSymbol"/>
              <a:buChar char="●"/>
            </a:pPr>
            <a:r>
              <a:rPr lang="en-US"/>
              <a:t>Lower frames are more recent</a:t>
            </a:r>
          </a:p>
          <a:p>
            <a:pPr lvl="1" hangingPunct="0">
              <a:spcBef>
                <a:spcPts val="1285"/>
              </a:spcBef>
              <a:buSzPct val="75000"/>
              <a:buFont typeface="StarSymbol"/>
              <a:buChar char="–"/>
            </a:pPr>
            <a:r>
              <a:rPr lang="en-US" sz="2903">
                <a:highlight>
                  <a:scrgbClr r="0" g="0" b="0">
                    <a:alpha val="0"/>
                  </a:scrgbClr>
                </a:highlight>
                <a:latin typeface="Liberation Sans" pitchFamily="18"/>
              </a:rPr>
              <a:t>Last line is most often an exception</a:t>
            </a:r>
          </a:p>
          <a:p>
            <a:pPr lvl="0">
              <a:buSzPct val="45000"/>
              <a:buFont typeface="StarSymbol"/>
              <a:buChar char="●"/>
            </a:pPr>
            <a:r>
              <a:rPr lang="en-US"/>
              <a:t>Variable values are not included</a:t>
            </a:r>
          </a:p>
        </p:txBody>
      </p:sp>
    </p:spTree>
    <p:extLst>
      <p:ext uri="{BB962C8B-B14F-4D97-AF65-F5344CB8AC3E}">
        <p14:creationId xmlns:p14="http://schemas.microsoft.com/office/powerpoint/2010/main" val="505510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Stack Trace Example</a:t>
            </a:r>
          </a:p>
        </p:txBody>
      </p:sp>
      <p:sp>
        <p:nvSpPr>
          <p:cNvPr id="3" name="Text Placeholder 2"/>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95694" y="2036116"/>
            <a:ext cx="8556088" cy="3486860"/>
          </a:xfrm>
          <a:prstGeom prst="rect">
            <a:avLst/>
          </a:prstGeom>
          <a:noFill/>
          <a:ln>
            <a:noFill/>
          </a:ln>
        </p:spPr>
      </p:pic>
    </p:spTree>
    <p:extLst>
      <p:ext uri="{BB962C8B-B14F-4D97-AF65-F5344CB8AC3E}">
        <p14:creationId xmlns:p14="http://schemas.microsoft.com/office/powerpoint/2010/main" val="73902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dirty="0" smtClean="0"/>
              <a:t>Start </a:t>
            </a:r>
            <a:r>
              <a:rPr lang="en-US" dirty="0"/>
              <a:t>Debugging</a:t>
            </a:r>
          </a:p>
        </p:txBody>
      </p:sp>
      <p:sp>
        <p:nvSpPr>
          <p:cNvPr id="3" name="Text Placeholder 2"/>
          <p:cNvSpPr txBox="1">
            <a:spLocks noGrp="1"/>
          </p:cNvSpPr>
          <p:nvPr>
            <p:ph type="body" idx="4294967295"/>
          </p:nvPr>
        </p:nvSpPr>
        <p:spPr/>
        <p:txBody>
          <a:bodyPr>
            <a:normAutofit fontScale="92500"/>
          </a:bodyPr>
          <a:lstStyle/>
          <a:p>
            <a:pPr lvl="0">
              <a:buSzPct val="45000"/>
              <a:buFont typeface="StarSymbol"/>
              <a:buChar char="●"/>
            </a:pPr>
            <a:r>
              <a:rPr lang="en-US"/>
              <a:t>Set a breakpoint on the line before the exception</a:t>
            </a:r>
          </a:p>
          <a:p>
            <a:pPr lvl="1" hangingPunct="0">
              <a:spcBef>
                <a:spcPts val="1285"/>
              </a:spcBef>
              <a:buSzPct val="75000"/>
              <a:buFont typeface="StarSymbol"/>
              <a:buChar char="–"/>
            </a:pPr>
            <a:r>
              <a:rPr lang="en-US" sz="2903">
                <a:highlight>
                  <a:scrgbClr r="0" g="0" b="0">
                    <a:alpha val="0"/>
                  </a:scrgbClr>
                </a:highlight>
                <a:latin typeface="Liberation Sans" pitchFamily="18"/>
              </a:rPr>
              <a:t>In our example this would be client_rpc.py:204</a:t>
            </a:r>
          </a:p>
          <a:p>
            <a:pPr lvl="0">
              <a:buSzPct val="45000"/>
              <a:buFont typeface="StarSymbol"/>
              <a:buChar char="●"/>
            </a:pPr>
            <a:r>
              <a:rPr lang="en-US"/>
              <a:t>Inspect the values</a:t>
            </a:r>
          </a:p>
          <a:p>
            <a:pPr lvl="1" hangingPunct="0">
              <a:spcBef>
                <a:spcPts val="1285"/>
              </a:spcBef>
              <a:buSzPct val="75000"/>
              <a:buFont typeface="StarSymbol"/>
              <a:buChar char="–"/>
            </a:pPr>
            <a:r>
              <a:rPr lang="en-US" sz="2903">
                <a:highlight>
                  <a:scrgbClr r="0" g="0" b="0">
                    <a:alpha val="0"/>
                  </a:scrgbClr>
                </a:highlight>
                <a:latin typeface="Liberation Sans" pitchFamily="18"/>
              </a:rPr>
              <a:t>If the code works “sometimes”, a value is probably not what you expect</a:t>
            </a:r>
          </a:p>
          <a:p>
            <a:pPr lvl="1" hangingPunct="0">
              <a:spcBef>
                <a:spcPts val="1285"/>
              </a:spcBef>
              <a:buSzPct val="75000"/>
              <a:buFont typeface="StarSymbol"/>
              <a:buChar char="–"/>
            </a:pPr>
            <a:r>
              <a:rPr lang="en-US" sz="2903">
                <a:highlight>
                  <a:scrgbClr r="0" g="0" b="0">
                    <a:alpha val="0"/>
                  </a:scrgbClr>
                </a:highlight>
                <a:latin typeface="Liberation Sans" pitchFamily="18"/>
              </a:rPr>
              <a:t>If the code has never worked (you’re writing it) the usage is probably incorrect</a:t>
            </a:r>
          </a:p>
          <a:p>
            <a:pPr lvl="2" hangingPunct="0">
              <a:spcBef>
                <a:spcPts val="1285"/>
              </a:spcBef>
              <a:buSzPct val="45000"/>
              <a:buFont typeface="StarSymbol"/>
              <a:buChar char="●"/>
            </a:pPr>
            <a:r>
              <a:rPr lang="en-US" sz="2903">
                <a:highlight>
                  <a:scrgbClr r="0" g="0" b="0">
                    <a:alpha val="0"/>
                  </a:scrgbClr>
                </a:highlight>
                <a:latin typeface="Liberation Sans" pitchFamily="18"/>
              </a:rPr>
              <a:t>Look up the documentation for what you’re using</a:t>
            </a:r>
          </a:p>
        </p:txBody>
      </p:sp>
    </p:spTree>
    <p:extLst>
      <p:ext uri="{BB962C8B-B14F-4D97-AF65-F5344CB8AC3E}">
        <p14:creationId xmlns:p14="http://schemas.microsoft.com/office/powerpoint/2010/main" val="691932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Common Exceptions</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TypeError – A value of an incompatible type was used e.g. using a string when an integer was expected</a:t>
            </a:r>
          </a:p>
          <a:p>
            <a:pPr lvl="0">
              <a:buSzPct val="45000"/>
              <a:buFont typeface="StarSymbol"/>
              <a:buChar char="●"/>
            </a:pPr>
            <a:r>
              <a:rPr lang="en-US"/>
              <a:t>KeyError – A key doesn’t exist in a dictionary</a:t>
            </a:r>
          </a:p>
          <a:p>
            <a:pPr lvl="1" hangingPunct="0">
              <a:spcBef>
                <a:spcPts val="1285"/>
              </a:spcBef>
              <a:buSzPct val="75000"/>
              <a:buFont typeface="StarSymbol"/>
              <a:buChar char="–"/>
            </a:pPr>
            <a:r>
              <a:rPr lang="en-US" sz="2903">
                <a:highlight>
                  <a:scrgbClr r="0" g="0" b="0">
                    <a:alpha val="0"/>
                  </a:scrgbClr>
                </a:highlight>
                <a:latin typeface="DejaVu Sans Mono" pitchFamily="49"/>
              </a:rPr>
              <a:t>my_data[‘this does not exist’]</a:t>
            </a:r>
          </a:p>
          <a:p>
            <a:pPr lvl="0">
              <a:buSzPct val="45000"/>
              <a:buFont typeface="StarSymbol"/>
              <a:buChar char="●"/>
            </a:pPr>
            <a:r>
              <a:rPr lang="en-US"/>
              <a:t>AttributeError – A requested attribute doesn’t exist</a:t>
            </a:r>
          </a:p>
          <a:p>
            <a:pPr lvl="1" hangingPunct="0">
              <a:spcBef>
                <a:spcPts val="1285"/>
              </a:spcBef>
              <a:buSzPct val="75000"/>
              <a:buFont typeface="StarSymbol"/>
              <a:buChar char="–"/>
            </a:pPr>
            <a:r>
              <a:rPr lang="en-US" sz="2903">
                <a:highlight>
                  <a:scrgbClr r="0" g="0" b="0">
                    <a:alpha val="0"/>
                  </a:scrgbClr>
                </a:highlight>
                <a:latin typeface="Liberation Sans" pitchFamily="18"/>
              </a:rPr>
              <a:t>my_data.this_does_not_exist</a:t>
            </a:r>
          </a:p>
        </p:txBody>
      </p:sp>
    </p:spTree>
    <p:extLst>
      <p:ext uri="{BB962C8B-B14F-4D97-AF65-F5344CB8AC3E}">
        <p14:creationId xmlns:p14="http://schemas.microsoft.com/office/powerpoint/2010/main" val="2841438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Structure</a:t>
            </a:r>
            <a:endParaRPr lang="en-US" dirty="0"/>
          </a:p>
        </p:txBody>
      </p:sp>
      <p:sp>
        <p:nvSpPr>
          <p:cNvPr id="3" name="Text Placeholder 2"/>
          <p:cNvSpPr>
            <a:spLocks noGrp="1"/>
          </p:cNvSpPr>
          <p:nvPr>
            <p:ph type="body" idx="1"/>
          </p:nvPr>
        </p:nvSpPr>
        <p:spPr/>
        <p:txBody>
          <a:bodyPr>
            <a:normAutofit lnSpcReduction="10000"/>
          </a:bodyPr>
          <a:lstStyle/>
          <a:p>
            <a:endParaRPr lang="en-US"/>
          </a:p>
        </p:txBody>
      </p:sp>
    </p:spTree>
    <p:extLst>
      <p:ext uri="{BB962C8B-B14F-4D97-AF65-F5344CB8AC3E}">
        <p14:creationId xmlns:p14="http://schemas.microsoft.com/office/powerpoint/2010/main" val="21916118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Script Structure</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Top of the file will be the comment splat</a:t>
            </a:r>
          </a:p>
          <a:p>
            <a:pPr lvl="1" hangingPunct="0">
              <a:spcBef>
                <a:spcPts val="1285"/>
              </a:spcBef>
              <a:buSzPct val="75000"/>
              <a:buFont typeface="StarSymbol"/>
              <a:buChar char="–"/>
            </a:pPr>
            <a:r>
              <a:rPr lang="en-US" sz="2903">
                <a:highlight>
                  <a:scrgbClr r="0" g="0" b="0">
                    <a:alpha val="0"/>
                  </a:scrgbClr>
                </a:highlight>
                <a:latin typeface="Liberation Sans" pitchFamily="18"/>
              </a:rPr>
              <a:t>This usually includes the license information (BSD, GPL, MIT, etc.)</a:t>
            </a:r>
          </a:p>
          <a:p>
            <a:pPr lvl="0">
              <a:buSzPct val="45000"/>
              <a:buFont typeface="StarSymbol"/>
              <a:buChar char="●"/>
            </a:pPr>
            <a:r>
              <a:rPr lang="en-US"/>
              <a:t>Import statements</a:t>
            </a:r>
          </a:p>
          <a:p>
            <a:pPr lvl="1" hangingPunct="0">
              <a:spcBef>
                <a:spcPts val="1285"/>
              </a:spcBef>
              <a:buSzPct val="75000"/>
              <a:buFont typeface="StarSymbol"/>
              <a:buChar char="–"/>
            </a:pPr>
            <a:r>
              <a:rPr lang="en-US" sz="2903">
                <a:highlight>
                  <a:scrgbClr r="0" g="0" b="0">
                    <a:alpha val="0"/>
                  </a:scrgbClr>
                </a:highlight>
                <a:latin typeface="Liberation Sans" pitchFamily="18"/>
              </a:rPr>
              <a:t>Pro-tip: group these by origin, for example native Python, current package, and third-party</a:t>
            </a:r>
          </a:p>
        </p:txBody>
      </p:sp>
    </p:spTree>
    <p:extLst>
      <p:ext uri="{BB962C8B-B14F-4D97-AF65-F5344CB8AC3E}">
        <p14:creationId xmlns:p14="http://schemas.microsoft.com/office/powerpoint/2010/main" val="3801661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Script Structure</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dirty="0"/>
              <a:t>Any values including constants</a:t>
            </a:r>
          </a:p>
          <a:p>
            <a:pPr lvl="0">
              <a:buSzPct val="45000"/>
              <a:buFont typeface="StarSymbol"/>
              <a:buChar char="●"/>
            </a:pPr>
            <a:r>
              <a:rPr lang="en-US" dirty="0"/>
              <a:t>Functions, classes, exceptions</a:t>
            </a:r>
          </a:p>
          <a:p>
            <a:pPr lvl="0">
              <a:buSzPct val="45000"/>
              <a:buFont typeface="StarSymbol"/>
              <a:buChar char="●"/>
            </a:pPr>
            <a:r>
              <a:rPr lang="en-US" dirty="0"/>
              <a:t>Finally if the file is a script utilize:</a:t>
            </a:r>
          </a:p>
          <a:p>
            <a:pPr lvl="0">
              <a:buSzPct val="45000"/>
              <a:buFont typeface="StarSymbol"/>
              <a:buChar char="●"/>
            </a:pPr>
            <a:r>
              <a:rPr lang="en-US" dirty="0">
                <a:latin typeface="DejaVu Sans Mono" pitchFamily="49"/>
              </a:rPr>
              <a:t>if __</a:t>
            </a:r>
            <a:r>
              <a:rPr lang="en-US" dirty="0">
                <a:latin typeface="Calibri" panose="020F0502020204030204" pitchFamily="34" charset="0"/>
                <a:cs typeface="Calibri" panose="020F0502020204030204" pitchFamily="34" charset="0"/>
              </a:rPr>
              <a:t>name</a:t>
            </a:r>
            <a:r>
              <a:rPr lang="en-US" dirty="0">
                <a:latin typeface="DejaVu Sans Mono" pitchFamily="49"/>
              </a:rPr>
              <a:t>__ == ‘__main__’:</a:t>
            </a:r>
          </a:p>
          <a:p>
            <a:pPr lvl="1" hangingPunct="0">
              <a:spcBef>
                <a:spcPts val="1285"/>
              </a:spcBef>
              <a:buNone/>
            </a:pPr>
            <a:r>
              <a:rPr lang="en-US" sz="2903" dirty="0">
                <a:highlight>
                  <a:scrgbClr r="0" g="0" b="0">
                    <a:alpha val="0"/>
                  </a:scrgbClr>
                </a:highlight>
                <a:latin typeface="DejaVu Sans Mono" pitchFamily="49"/>
              </a:rPr>
              <a:t>main()</a:t>
            </a:r>
          </a:p>
          <a:p>
            <a:pPr lvl="0">
              <a:buSzPct val="45000"/>
              <a:buFont typeface="StarSymbol"/>
              <a:buChar char="●"/>
            </a:pPr>
            <a:r>
              <a:rPr lang="en-US" dirty="0">
                <a:latin typeface="Liberation Sans" pitchFamily="34"/>
              </a:rPr>
              <a:t>This allows the file to be executable and importable</a:t>
            </a:r>
          </a:p>
          <a:p>
            <a:pPr lvl="1" hangingPunct="0">
              <a:spcBef>
                <a:spcPts val="1285"/>
              </a:spcBef>
              <a:buSzPct val="75000"/>
              <a:buFont typeface="StarSymbol"/>
              <a:buChar char="–"/>
            </a:pPr>
            <a:r>
              <a:rPr lang="en-US" sz="2903" dirty="0">
                <a:highlight>
                  <a:scrgbClr r="0" g="0" b="0">
                    <a:alpha val="0"/>
                  </a:scrgbClr>
                </a:highlight>
                <a:latin typeface="Liberation Sans" pitchFamily="34"/>
              </a:rPr>
              <a:t>The entry point is the </a:t>
            </a:r>
            <a:r>
              <a:rPr lang="en-US" sz="2903" dirty="0">
                <a:highlight>
                  <a:scrgbClr r="0" g="0" b="0">
                    <a:alpha val="0"/>
                  </a:scrgbClr>
                </a:highlight>
                <a:latin typeface="DejaVu Sans Mono" pitchFamily="49"/>
              </a:rPr>
              <a:t>main()</a:t>
            </a:r>
            <a:r>
              <a:rPr lang="en-US" sz="2903" dirty="0">
                <a:highlight>
                  <a:scrgbClr r="0" g="0" b="0">
                    <a:alpha val="0"/>
                  </a:scrgbClr>
                </a:highlight>
                <a:latin typeface="Liberation Sans" pitchFamily="34"/>
              </a:rPr>
              <a:t> function, so ensure it’s defined</a:t>
            </a:r>
          </a:p>
        </p:txBody>
      </p:sp>
    </p:spTree>
    <p:extLst>
      <p:ext uri="{BB962C8B-B14F-4D97-AF65-F5344CB8AC3E}">
        <p14:creationId xmlns:p14="http://schemas.microsoft.com/office/powerpoint/2010/main" val="4654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Structure</a:t>
            </a:r>
            <a:endParaRPr lang="en-US" dirty="0"/>
          </a:p>
        </p:txBody>
      </p:sp>
      <p:sp>
        <p:nvSpPr>
          <p:cNvPr id="3" name="Content Placeholder 2"/>
          <p:cNvSpPr>
            <a:spLocks noGrp="1"/>
          </p:cNvSpPr>
          <p:nvPr>
            <p:ph sz="half" idx="1"/>
          </p:nvPr>
        </p:nvSpPr>
        <p:spPr>
          <a:xfrm>
            <a:off x="4226943" y="1371598"/>
            <a:ext cx="4589253" cy="4805363"/>
          </a:xfrm>
        </p:spPr>
        <p:txBody>
          <a:bodyPr/>
          <a:lstStyle/>
          <a:p>
            <a:r>
              <a:rPr lang="en-US" dirty="0">
                <a:hlinkClick r:id="rId2"/>
              </a:rPr>
              <a:t>https://github.com/zeroSteiner/protocon/blob/master/protocon</a:t>
            </a: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5667" y="1183535"/>
            <a:ext cx="3596774" cy="5181491"/>
          </a:xfrm>
        </p:spPr>
      </p:pic>
    </p:spTree>
    <p:extLst>
      <p:ext uri="{BB962C8B-B14F-4D97-AF65-F5344CB8AC3E}">
        <p14:creationId xmlns:p14="http://schemas.microsoft.com/office/powerpoint/2010/main" val="3219454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Script vs Module vs Package</a:t>
            </a:r>
            <a:endParaRPr lang="en-US" dirty="0"/>
          </a:p>
        </p:txBody>
      </p:sp>
      <p:sp>
        <p:nvSpPr>
          <p:cNvPr id="7" name="Content Placeholder 6"/>
          <p:cNvSpPr>
            <a:spLocks noGrp="1"/>
          </p:cNvSpPr>
          <p:nvPr>
            <p:ph idx="1"/>
          </p:nvPr>
        </p:nvSpPr>
        <p:spPr/>
        <p:txBody>
          <a:bodyPr/>
          <a:lstStyle/>
          <a:p>
            <a:r>
              <a:rPr lang="en-US" dirty="0" smtClean="0"/>
              <a:t>Scripts and Modules are single files</a:t>
            </a:r>
          </a:p>
          <a:p>
            <a:pPr lvl="1"/>
            <a:r>
              <a:rPr lang="en-US" dirty="0" smtClean="0"/>
              <a:t>Modules and packages are sometimes generically called “libraries”</a:t>
            </a:r>
          </a:p>
          <a:p>
            <a:r>
              <a:rPr lang="en-US" dirty="0" smtClean="0"/>
              <a:t>A module can also be a script</a:t>
            </a:r>
          </a:p>
          <a:p>
            <a:pPr lvl="1"/>
            <a:r>
              <a:rPr lang="en-US" dirty="0" smtClean="0"/>
              <a:t>Scripts are executable from the command line</a:t>
            </a:r>
          </a:p>
          <a:p>
            <a:pPr lvl="1"/>
            <a:r>
              <a:rPr lang="en-US" dirty="0" smtClean="0"/>
              <a:t>Modules are </a:t>
            </a:r>
            <a:r>
              <a:rPr lang="en-US" dirty="0" smtClean="0">
                <a:latin typeface="DejaVu Sans Mono"/>
              </a:rPr>
              <a:t>import</a:t>
            </a:r>
            <a:r>
              <a:rPr lang="en-US" dirty="0" smtClean="0"/>
              <a:t>-able</a:t>
            </a:r>
          </a:p>
          <a:p>
            <a:r>
              <a:rPr lang="en-US" dirty="0" smtClean="0"/>
              <a:t>A package is a directory with one or more modules</a:t>
            </a:r>
          </a:p>
          <a:p>
            <a:pPr lvl="1"/>
            <a:r>
              <a:rPr lang="en-US" dirty="0" smtClean="0"/>
              <a:t>Must have a __init__.py file (can be empty)</a:t>
            </a:r>
          </a:p>
          <a:p>
            <a:pPr lvl="1"/>
            <a:r>
              <a:rPr lang="en-US" dirty="0" smtClean="0"/>
              <a:t>Package can have sub-packages</a:t>
            </a:r>
          </a:p>
        </p:txBody>
      </p:sp>
      <p:sp>
        <p:nvSpPr>
          <p:cNvPr id="5" name="Slide Number Placeholder 4"/>
          <p:cNvSpPr>
            <a:spLocks noGrp="1"/>
          </p:cNvSpPr>
          <p:nvPr>
            <p:ph type="sldNum" sz="quarter" idx="12"/>
          </p:nvPr>
        </p:nvSpPr>
        <p:spPr/>
        <p:txBody>
          <a:bodyPr/>
          <a:lstStyle/>
          <a:p>
            <a:fld id="{936A99BC-3C9D-4DF8-8B8C-E1FD2BDF0AD4}" type="slidenum">
              <a:rPr lang="en-US" smtClean="0"/>
              <a:pPr/>
              <a:t>68</a:t>
            </a:fld>
            <a:endParaRPr lang="en-US" dirty="0"/>
          </a:p>
        </p:txBody>
      </p:sp>
    </p:spTree>
    <p:extLst>
      <p:ext uri="{BB962C8B-B14F-4D97-AF65-F5344CB8AC3E}">
        <p14:creationId xmlns:p14="http://schemas.microsoft.com/office/powerpoint/2010/main" val="313885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Requests</a:t>
            </a:r>
            <a:endParaRPr lang="en-US" dirty="0"/>
          </a:p>
        </p:txBody>
      </p:sp>
      <p:sp>
        <p:nvSpPr>
          <p:cNvPr id="3" name="Text Placeholder 2"/>
          <p:cNvSpPr>
            <a:spLocks noGrp="1"/>
          </p:cNvSpPr>
          <p:nvPr>
            <p:ph type="body" idx="1"/>
          </p:nvPr>
        </p:nvSpPr>
        <p:spPr/>
        <p:txBody>
          <a:bodyPr>
            <a:normAutofit lnSpcReduction="10000"/>
          </a:bodyPr>
          <a:lstStyle/>
          <a:p>
            <a:endParaRPr lang="en-US"/>
          </a:p>
        </p:txBody>
      </p:sp>
    </p:spTree>
    <p:extLst>
      <p:ext uri="{BB962C8B-B14F-4D97-AF65-F5344CB8AC3E}">
        <p14:creationId xmlns:p14="http://schemas.microsoft.com/office/powerpoint/2010/main" val="392026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Hands on labs later in the course</a:t>
            </a:r>
          </a:p>
          <a:p>
            <a:r>
              <a:rPr lang="en-US" b="1" dirty="0" smtClean="0"/>
              <a:t>Labs require a Python 3.6 or 3.7 environment!</a:t>
            </a:r>
          </a:p>
          <a:p>
            <a:pPr lvl="1"/>
            <a:r>
              <a:rPr lang="en-US" dirty="0" smtClean="0"/>
              <a:t>Start that setup now if you haven’t already done so</a:t>
            </a:r>
          </a:p>
          <a:p>
            <a:r>
              <a:rPr lang="en-US" dirty="0" smtClean="0"/>
              <a:t>Labs will have difficulty “modes”</a:t>
            </a:r>
          </a:p>
          <a:p>
            <a:pPr lvl="1"/>
            <a:r>
              <a:rPr lang="en-US" dirty="0" smtClean="0"/>
              <a:t>Select what’s appropriate for your level</a:t>
            </a:r>
          </a:p>
          <a:p>
            <a:pPr lvl="2"/>
            <a:r>
              <a:rPr lang="en-US" dirty="0" smtClean="0"/>
              <a:t>Easy mode – Update expressions</a:t>
            </a:r>
          </a:p>
          <a:p>
            <a:pPr lvl="2"/>
            <a:r>
              <a:rPr lang="en-US" dirty="0" smtClean="0"/>
              <a:t>Normal mode – Write sections</a:t>
            </a:r>
          </a:p>
          <a:p>
            <a:pPr lvl="2"/>
            <a:r>
              <a:rPr lang="en-US" dirty="0" smtClean="0"/>
              <a:t>Hard mode – DIY</a:t>
            </a:r>
          </a:p>
          <a:p>
            <a:r>
              <a:rPr lang="en-US" dirty="0" smtClean="0"/>
              <a:t>We’ll provide the “reference implementation” later</a:t>
            </a:r>
            <a:endParaRPr lang="en-US" dirty="0"/>
          </a:p>
        </p:txBody>
      </p:sp>
      <p:sp>
        <p:nvSpPr>
          <p:cNvPr id="4" name="Slide Number Placeholder 3"/>
          <p:cNvSpPr>
            <a:spLocks noGrp="1"/>
          </p:cNvSpPr>
          <p:nvPr>
            <p:ph type="sldNum" sz="quarter" idx="12"/>
          </p:nvPr>
        </p:nvSpPr>
        <p:spPr/>
        <p:txBody>
          <a:bodyPr/>
          <a:lstStyle/>
          <a:p>
            <a:fld id="{936A99BC-3C9D-4DF8-8B8C-E1FD2BDF0AD4}" type="slidenum">
              <a:rPr lang="en-US" smtClean="0"/>
              <a:pPr/>
              <a:t>7</a:t>
            </a:fld>
            <a:endParaRPr lang="en-US" dirty="0"/>
          </a:p>
        </p:txBody>
      </p:sp>
    </p:spTree>
    <p:extLst>
      <p:ext uri="{BB962C8B-B14F-4D97-AF65-F5344CB8AC3E}">
        <p14:creationId xmlns:p14="http://schemas.microsoft.com/office/powerpoint/2010/main" val="12963196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Making HTTP Requests</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dirty="0"/>
              <a:t>The painful way (using the </a:t>
            </a:r>
            <a:r>
              <a:rPr lang="en-US" dirty="0" err="1"/>
              <a:t>builtin</a:t>
            </a:r>
            <a:r>
              <a:rPr lang="en-US" dirty="0"/>
              <a:t> modules)</a:t>
            </a:r>
          </a:p>
          <a:p>
            <a:pPr lvl="1" hangingPunct="0">
              <a:spcBef>
                <a:spcPts val="1285"/>
              </a:spcBef>
              <a:buSzPct val="75000"/>
              <a:buFont typeface="StarSymbol"/>
              <a:buChar char="–"/>
            </a:pPr>
            <a:r>
              <a:rPr lang="en-US" sz="2903" dirty="0" err="1">
                <a:highlight>
                  <a:scrgbClr r="0" g="0" b="0">
                    <a:alpha val="0"/>
                  </a:scrgbClr>
                </a:highlight>
                <a:latin typeface="Liberation Sans" pitchFamily="18"/>
              </a:rPr>
              <a:t>urllib.request</a:t>
            </a:r>
            <a:endParaRPr lang="en-US" sz="2903" dirty="0">
              <a:highlight>
                <a:scrgbClr r="0" g="0" b="0">
                  <a:alpha val="0"/>
                </a:scrgbClr>
              </a:highlight>
              <a:latin typeface="Liberation Sans" pitchFamily="18"/>
            </a:endParaRPr>
          </a:p>
          <a:p>
            <a:pPr lvl="0">
              <a:buSzPct val="45000"/>
              <a:buFont typeface="StarSymbol"/>
              <a:buChar char="●"/>
            </a:pPr>
            <a:r>
              <a:rPr lang="en-US" dirty="0"/>
              <a:t>The easier way: use requests</a:t>
            </a:r>
          </a:p>
          <a:p>
            <a:pPr lvl="0">
              <a:buSzPct val="45000"/>
              <a:buFont typeface="StarSymbol"/>
              <a:buChar char="●"/>
            </a:pPr>
            <a:r>
              <a:rPr lang="en-US" dirty="0"/>
              <a:t>Following example will show the same POST request	</a:t>
            </a:r>
          </a:p>
          <a:p>
            <a:pPr lvl="1" hangingPunct="0">
              <a:spcBef>
                <a:spcPts val="1285"/>
              </a:spcBef>
              <a:buSzPct val="75000"/>
              <a:buFont typeface="StarSymbol"/>
              <a:buChar char="–"/>
            </a:pPr>
            <a:r>
              <a:rPr lang="en-US" sz="2903" dirty="0">
                <a:highlight>
                  <a:scrgbClr r="0" g="0" b="0">
                    <a:alpha val="0"/>
                  </a:scrgbClr>
                </a:highlight>
                <a:latin typeface="Liberation Sans" pitchFamily="18"/>
              </a:rPr>
              <a:t>With a proxy</a:t>
            </a:r>
          </a:p>
          <a:p>
            <a:pPr lvl="1" hangingPunct="0">
              <a:spcBef>
                <a:spcPts val="1285"/>
              </a:spcBef>
              <a:buSzPct val="75000"/>
              <a:buFont typeface="StarSymbol"/>
              <a:buChar char="–"/>
            </a:pPr>
            <a:r>
              <a:rPr lang="en-US" sz="2903" dirty="0">
                <a:highlight>
                  <a:scrgbClr r="0" g="0" b="0">
                    <a:alpha val="0"/>
                  </a:scrgbClr>
                </a:highlight>
                <a:latin typeface="Liberation Sans" pitchFamily="18"/>
              </a:rPr>
              <a:t>With parameters</a:t>
            </a:r>
          </a:p>
          <a:p>
            <a:pPr lvl="1" hangingPunct="0">
              <a:spcBef>
                <a:spcPts val="1285"/>
              </a:spcBef>
              <a:buSzPct val="75000"/>
              <a:buFont typeface="StarSymbol"/>
              <a:buChar char="–"/>
            </a:pPr>
            <a:r>
              <a:rPr lang="en-US" sz="2903" dirty="0">
                <a:highlight>
                  <a:scrgbClr r="0" g="0" b="0">
                    <a:alpha val="0"/>
                  </a:scrgbClr>
                </a:highlight>
                <a:latin typeface="Liberation Sans" pitchFamily="18"/>
              </a:rPr>
              <a:t>Ignore self-signed SSL certificates</a:t>
            </a:r>
          </a:p>
        </p:txBody>
      </p:sp>
    </p:spTree>
    <p:extLst>
      <p:ext uri="{BB962C8B-B14F-4D97-AF65-F5344CB8AC3E}">
        <p14:creationId xmlns:p14="http://schemas.microsoft.com/office/powerpoint/2010/main" val="3359619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Using urllib.request</a:t>
            </a:r>
          </a:p>
        </p:txBody>
      </p:sp>
      <p:sp>
        <p:nvSpPr>
          <p:cNvPr id="3" name="Text Placeholder 2"/>
          <p:cNvSpPr txBox="1">
            <a:spLocks noGrp="1"/>
          </p:cNvSpPr>
          <p:nvPr>
            <p:ph type="body" idx="4294967295"/>
          </p:nvPr>
        </p:nvSpPr>
        <p:spPr/>
        <p:txBody>
          <a:bodyPr/>
          <a:lstStyle/>
          <a:p>
            <a:pPr lvl="0"/>
            <a:r>
              <a:rPr lang="en-US" sz="1996">
                <a:latin typeface="DejaVu Sans Mono" pitchFamily="49"/>
              </a:rPr>
              <a:t>params = urllib.parse.urlencode({'id': 123}).encode('utf-8')</a:t>
            </a:r>
          </a:p>
          <a:p>
            <a:pPr lvl="0"/>
            <a:r>
              <a:rPr lang="en-US" sz="1996">
                <a:latin typeface="DejaVu Sans Mono" pitchFamily="49"/>
              </a:rPr>
              <a:t>context = ssl.create_default_context()</a:t>
            </a:r>
          </a:p>
          <a:p>
            <a:pPr lvl="0"/>
            <a:r>
              <a:rPr lang="en-US" sz="1996">
                <a:latin typeface="DejaVu Sans Mono" pitchFamily="49"/>
              </a:rPr>
              <a:t>context.check_hostname = False</a:t>
            </a:r>
          </a:p>
          <a:p>
            <a:pPr lvl="0"/>
            <a:r>
              <a:rPr lang="en-US" sz="1996">
                <a:latin typeface="DejaVu Sans Mono" pitchFamily="49"/>
              </a:rPr>
              <a:t>context.verify_mode = ssl.CERT_NONE</a:t>
            </a:r>
          </a:p>
          <a:p>
            <a:pPr lvl="0"/>
            <a:r>
              <a:rPr lang="en-US" sz="1996">
                <a:latin typeface="DejaVu Sans Mono" pitchFamily="49"/>
              </a:rPr>
              <a:t>req = urllib.request.Request(url, params, context=context)</a:t>
            </a:r>
          </a:p>
          <a:p>
            <a:pPr lvl="0"/>
            <a:r>
              <a:rPr lang="en-US" sz="1996">
                <a:latin typeface="DejaVu Sans Mono" pitchFamily="49"/>
              </a:rPr>
              <a:t>req.set_proxy('localhost:8080', 'http')</a:t>
            </a:r>
          </a:p>
          <a:p>
            <a:pPr lvl="0"/>
            <a:r>
              <a:rPr lang="en-US" sz="1996">
                <a:latin typeface="DejaVu Sans Mono" pitchFamily="49"/>
              </a:rPr>
              <a:t>resp = urllib.request.urlopen(req)</a:t>
            </a:r>
          </a:p>
          <a:p>
            <a:pPr lvl="0"/>
            <a:r>
              <a:rPr lang="en-US" sz="1996">
                <a:latin typeface="DejaVu Sans Mono" pitchFamily="49"/>
              </a:rPr>
              <a:t>data = resp.read()</a:t>
            </a:r>
          </a:p>
        </p:txBody>
      </p:sp>
    </p:spTree>
    <p:extLst>
      <p:ext uri="{BB962C8B-B14F-4D97-AF65-F5344CB8AC3E}">
        <p14:creationId xmlns:p14="http://schemas.microsoft.com/office/powerpoint/2010/main" val="3789356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Using requests</a:t>
            </a:r>
          </a:p>
        </p:txBody>
      </p:sp>
      <p:sp>
        <p:nvSpPr>
          <p:cNvPr id="3" name="Text Placeholder 2"/>
          <p:cNvSpPr txBox="1">
            <a:spLocks noGrp="1"/>
          </p:cNvSpPr>
          <p:nvPr>
            <p:ph type="body" idx="4294967295"/>
          </p:nvPr>
        </p:nvSpPr>
        <p:spPr/>
        <p:txBody>
          <a:bodyPr/>
          <a:lstStyle/>
          <a:p>
            <a:pPr lvl="0"/>
            <a:r>
              <a:rPr lang="en-US" sz="1996">
                <a:latin typeface="DejaVu Sans Mono" pitchFamily="49"/>
              </a:rPr>
              <a:t>requests.post(url, data={'id': 123}, verify=False)</a:t>
            </a:r>
          </a:p>
          <a:p>
            <a:pPr lvl="0"/>
            <a:endParaRPr lang="en-US" sz="1996">
              <a:latin typeface="DejaVu Sans Mono" pitchFamily="49"/>
            </a:endParaRPr>
          </a:p>
          <a:p>
            <a:pPr lvl="0">
              <a:buSzPct val="45000"/>
              <a:buFont typeface="StarSymbol"/>
              <a:buChar char="●"/>
            </a:pPr>
            <a:r>
              <a:rPr lang="en-US" sz="1996">
                <a:latin typeface="Liberation Sans" pitchFamily="34"/>
              </a:rPr>
              <a:t>But wait, where’s the proxy?</a:t>
            </a:r>
          </a:p>
          <a:p>
            <a:pPr lvl="1" hangingPunct="0">
              <a:spcBef>
                <a:spcPts val="1285"/>
              </a:spcBef>
              <a:buSzPct val="75000"/>
              <a:buFont typeface="StarSymbol"/>
              <a:buChar char="–"/>
            </a:pPr>
            <a:r>
              <a:rPr lang="en-US" sz="1996">
                <a:highlight>
                  <a:scrgbClr r="0" g="0" b="0">
                    <a:alpha val="0"/>
                  </a:scrgbClr>
                </a:highlight>
                <a:latin typeface="Liberation Sans" pitchFamily="34"/>
              </a:rPr>
              <a:t>It’s in the </a:t>
            </a:r>
            <a:r>
              <a:rPr lang="en-US" sz="1996">
                <a:highlight>
                  <a:scrgbClr r="0" g="0" b="0">
                    <a:alpha val="0"/>
                  </a:scrgbClr>
                </a:highlight>
                <a:latin typeface="DejaVu Sans Mono" pitchFamily="49"/>
              </a:rPr>
              <a:t>HTTP_PROXY</a:t>
            </a:r>
            <a:r>
              <a:rPr lang="en-US" sz="1996">
                <a:highlight>
                  <a:scrgbClr r="0" g="0" b="0">
                    <a:alpha val="0"/>
                  </a:scrgbClr>
                </a:highlight>
                <a:latin typeface="Liberation Sans" pitchFamily="34"/>
              </a:rPr>
              <a:t> environment variable… where it belongs</a:t>
            </a:r>
          </a:p>
        </p:txBody>
      </p:sp>
    </p:spTree>
    <p:extLst>
      <p:ext uri="{BB962C8B-B14F-4D97-AF65-F5344CB8AC3E}">
        <p14:creationId xmlns:p14="http://schemas.microsoft.com/office/powerpoint/2010/main" val="130277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Time </a:t>
            </a:r>
            <a:r>
              <a:rPr lang="en-US" dirty="0"/>
              <a:t>–</a:t>
            </a:r>
            <a:r>
              <a:rPr lang="en-US" dirty="0" smtClean="0"/>
              <a:t> Objective</a:t>
            </a:r>
            <a:endParaRPr lang="en-US" dirty="0"/>
          </a:p>
        </p:txBody>
      </p:sp>
      <p:sp>
        <p:nvSpPr>
          <p:cNvPr id="3" name="Content Placeholder 2"/>
          <p:cNvSpPr>
            <a:spLocks noGrp="1"/>
          </p:cNvSpPr>
          <p:nvPr>
            <p:ph idx="1"/>
          </p:nvPr>
        </p:nvSpPr>
        <p:spPr/>
        <p:txBody>
          <a:bodyPr/>
          <a:lstStyle/>
          <a:p>
            <a:r>
              <a:rPr lang="en-US" dirty="0" smtClean="0"/>
              <a:t>Build an HTTP </a:t>
            </a:r>
            <a:r>
              <a:rPr lang="en-US" dirty="0" err="1" smtClean="0"/>
              <a:t>bruteforcer</a:t>
            </a:r>
            <a:r>
              <a:rPr lang="en-US" dirty="0" smtClean="0"/>
              <a:t> / crawler</a:t>
            </a:r>
          </a:p>
          <a:p>
            <a:r>
              <a:rPr lang="en-US" dirty="0" smtClean="0"/>
              <a:t>Start with a URL and a wordlist</a:t>
            </a:r>
          </a:p>
          <a:p>
            <a:pPr lvl="1"/>
            <a:r>
              <a:rPr lang="en-US" dirty="0" smtClean="0"/>
              <a:t>Check the URL for </a:t>
            </a:r>
            <a:r>
              <a:rPr lang="en-US" dirty="0" err="1" smtClean="0"/>
              <a:t>subpaths</a:t>
            </a:r>
            <a:r>
              <a:rPr lang="en-US" dirty="0" smtClean="0"/>
              <a:t> from the wordlist</a:t>
            </a:r>
            <a:endParaRPr lang="en-US" dirty="0"/>
          </a:p>
          <a:p>
            <a:pPr lvl="1"/>
            <a:r>
              <a:rPr lang="en-US" dirty="0" smtClean="0"/>
              <a:t>For each page that is found, parse it for links</a:t>
            </a:r>
          </a:p>
          <a:p>
            <a:r>
              <a:rPr lang="en-US" dirty="0" smtClean="0"/>
              <a:t>Helps with enumeration for web applications</a:t>
            </a:r>
          </a:p>
          <a:p>
            <a:pPr lvl="1"/>
            <a:r>
              <a:rPr lang="en-US" dirty="0" smtClean="0"/>
              <a:t>Tweak it targeted tasks (</a:t>
            </a:r>
            <a:r>
              <a:rPr lang="en-US" dirty="0" err="1" smtClean="0"/>
              <a:t>ie</a:t>
            </a:r>
            <a:r>
              <a:rPr lang="en-US" dirty="0" smtClean="0"/>
              <a:t>, looking for specific file types)</a:t>
            </a:r>
          </a:p>
          <a:p>
            <a:r>
              <a:rPr lang="en-US" dirty="0" smtClean="0"/>
              <a:t>Script is incomplete, complete the lines listed with </a:t>
            </a:r>
            <a:r>
              <a:rPr lang="en-US" dirty="0" err="1" smtClean="0"/>
              <a:t>todo</a:t>
            </a:r>
            <a:endParaRPr lang="en-US" dirty="0"/>
          </a:p>
        </p:txBody>
      </p:sp>
    </p:spTree>
    <p:extLst>
      <p:ext uri="{BB962C8B-B14F-4D97-AF65-F5344CB8AC3E}">
        <p14:creationId xmlns:p14="http://schemas.microsoft.com/office/powerpoint/2010/main" val="3500500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Time – Recap</a:t>
            </a:r>
            <a:endParaRPr lang="en-US" dirty="0"/>
          </a:p>
        </p:txBody>
      </p:sp>
      <p:sp>
        <p:nvSpPr>
          <p:cNvPr id="3" name="Content Placeholder 2"/>
          <p:cNvSpPr>
            <a:spLocks noGrp="1"/>
          </p:cNvSpPr>
          <p:nvPr>
            <p:ph idx="1"/>
          </p:nvPr>
        </p:nvSpPr>
        <p:spPr/>
        <p:txBody>
          <a:bodyPr/>
          <a:lstStyle/>
          <a:p>
            <a:r>
              <a:rPr lang="en-US" dirty="0" smtClean="0"/>
              <a:t>Anyone have any questions?</a:t>
            </a:r>
          </a:p>
          <a:p>
            <a:r>
              <a:rPr lang="en-US" dirty="0" smtClean="0"/>
              <a:t>Did anyone add any features or otherwise improve the script?</a:t>
            </a:r>
            <a:endParaRPr lang="en-US" dirty="0"/>
          </a:p>
        </p:txBody>
      </p:sp>
      <p:sp>
        <p:nvSpPr>
          <p:cNvPr id="4" name="Slide Number Placeholder 3"/>
          <p:cNvSpPr>
            <a:spLocks noGrp="1"/>
          </p:cNvSpPr>
          <p:nvPr>
            <p:ph type="sldNum" sz="quarter" idx="12"/>
          </p:nvPr>
        </p:nvSpPr>
        <p:spPr/>
        <p:txBody>
          <a:bodyPr/>
          <a:lstStyle/>
          <a:p>
            <a:fld id="{936A99BC-3C9D-4DF8-8B8C-E1FD2BDF0AD4}" type="slidenum">
              <a:rPr lang="en-US" smtClean="0"/>
              <a:pPr/>
              <a:t>74</a:t>
            </a:fld>
            <a:endParaRPr lang="en-US" dirty="0"/>
          </a:p>
        </p:txBody>
      </p:sp>
    </p:spTree>
    <p:extLst>
      <p:ext uri="{BB962C8B-B14F-4D97-AF65-F5344CB8AC3E}">
        <p14:creationId xmlns:p14="http://schemas.microsoft.com/office/powerpoint/2010/main" val="38931368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a:t>
            </a:r>
            <a:r>
              <a:rPr lang="en-US" dirty="0" err="1" smtClean="0"/>
              <a:t>ExpressionS</a:t>
            </a:r>
            <a:r>
              <a:rPr lang="en-US" dirty="0" smtClean="0"/>
              <a:t> Primer</a:t>
            </a:r>
            <a:endParaRPr lang="en-US" dirty="0"/>
          </a:p>
        </p:txBody>
      </p:sp>
      <p:sp>
        <p:nvSpPr>
          <p:cNvPr id="3" name="Text Placeholder 2"/>
          <p:cNvSpPr>
            <a:spLocks noGrp="1"/>
          </p:cNvSpPr>
          <p:nvPr>
            <p:ph type="body" idx="1"/>
          </p:nvPr>
        </p:nvSpPr>
        <p:spPr/>
        <p:txBody>
          <a:bodyPr>
            <a:normAutofit lnSpcReduction="10000"/>
          </a:bodyPr>
          <a:lstStyle/>
          <a:p>
            <a:endParaRPr lang="en-US"/>
          </a:p>
        </p:txBody>
      </p:sp>
    </p:spTree>
    <p:extLst>
      <p:ext uri="{BB962C8B-B14F-4D97-AF65-F5344CB8AC3E}">
        <p14:creationId xmlns:p14="http://schemas.microsoft.com/office/powerpoint/2010/main" val="1207551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What are Regular Expressions</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Also abbreviated as regex</a:t>
            </a:r>
          </a:p>
          <a:p>
            <a:pPr lvl="0">
              <a:buSzPct val="45000"/>
              <a:buFont typeface="StarSymbol"/>
              <a:buChar char="●"/>
            </a:pPr>
            <a:r>
              <a:rPr lang="en-US"/>
              <a:t>A patter for matching text</a:t>
            </a:r>
          </a:p>
          <a:p>
            <a:pPr lvl="0">
              <a:buSzPct val="45000"/>
              <a:buFont typeface="StarSymbol"/>
              <a:buChar char="●"/>
            </a:pPr>
            <a:r>
              <a:rPr lang="en-US"/>
              <a:t>Not specific to Python</a:t>
            </a:r>
          </a:p>
          <a:p>
            <a:pPr lvl="1" hangingPunct="0">
              <a:spcBef>
                <a:spcPts val="1285"/>
              </a:spcBef>
              <a:buSzPct val="75000"/>
              <a:buFont typeface="StarSymbol"/>
              <a:buChar char="–"/>
            </a:pPr>
            <a:r>
              <a:rPr lang="en-US" sz="2903">
                <a:highlight>
                  <a:scrgbClr r="0" g="0" b="0">
                    <a:alpha val="0"/>
                  </a:scrgbClr>
                </a:highlight>
                <a:latin typeface="Liberation Sans" pitchFamily="18"/>
              </a:rPr>
              <a:t>Any substantial language includes support</a:t>
            </a:r>
          </a:p>
          <a:p>
            <a:pPr lvl="2" hangingPunct="0">
              <a:spcBef>
                <a:spcPts val="1285"/>
              </a:spcBef>
              <a:buSzPct val="45000"/>
              <a:buFont typeface="StarSymbol"/>
              <a:buChar char="●"/>
            </a:pPr>
            <a:r>
              <a:rPr lang="en-US" sz="2903">
                <a:highlight>
                  <a:scrgbClr r="0" g="0" b="0">
                    <a:alpha val="0"/>
                  </a:scrgbClr>
                </a:highlight>
                <a:latin typeface="Liberation Sans" pitchFamily="18"/>
              </a:rPr>
              <a:t>Perl, Ruby, C, Javascript, Powershell</a:t>
            </a:r>
          </a:p>
          <a:p>
            <a:pPr lvl="1" hangingPunct="0">
              <a:spcBef>
                <a:spcPts val="1285"/>
              </a:spcBef>
              <a:buSzPct val="75000"/>
              <a:buFont typeface="StarSymbol"/>
              <a:buChar char="–"/>
            </a:pPr>
            <a:r>
              <a:rPr lang="en-US" sz="2903">
                <a:highlight>
                  <a:scrgbClr r="0" g="0" b="0">
                    <a:alpha val="0"/>
                  </a:scrgbClr>
                </a:highlight>
                <a:latin typeface="Liberation Sans" pitchFamily="18"/>
              </a:rPr>
              <a:t>Also command line tools like grep</a:t>
            </a:r>
          </a:p>
          <a:p>
            <a:pPr lvl="1" hangingPunct="0">
              <a:spcBef>
                <a:spcPts val="1285"/>
              </a:spcBef>
              <a:buSzPct val="75000"/>
              <a:buFont typeface="StarSymbol"/>
              <a:buChar char="–"/>
            </a:pPr>
            <a:r>
              <a:rPr lang="en-US" sz="2903">
                <a:highlight>
                  <a:scrgbClr r="0" g="0" b="0">
                    <a:alpha val="0"/>
                  </a:scrgbClr>
                </a:highlight>
                <a:latin typeface="Liberation Sans" pitchFamily="18"/>
              </a:rPr>
              <a:t>Some have slight syntatic differences but are for the most part the same</a:t>
            </a:r>
          </a:p>
        </p:txBody>
      </p:sp>
    </p:spTree>
    <p:extLst>
      <p:ext uri="{BB962C8B-B14F-4D97-AF65-F5344CB8AC3E}">
        <p14:creationId xmlns:p14="http://schemas.microsoft.com/office/powerpoint/2010/main" val="30052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Regular Expressions</a:t>
            </a:r>
          </a:p>
        </p:txBody>
      </p:sp>
      <p:sp>
        <p:nvSpPr>
          <p:cNvPr id="3" name="Text Placeholder 2"/>
          <p:cNvSpPr txBox="1">
            <a:spLocks noGrp="1"/>
          </p:cNvSpPr>
          <p:nvPr>
            <p:ph type="body" idx="4294967295"/>
          </p:nvPr>
        </p:nvSpPr>
        <p:spPr/>
        <p:txBody>
          <a:bodyPr>
            <a:normAutofit fontScale="92500" lnSpcReduction="10000"/>
          </a:bodyPr>
          <a:lstStyle/>
          <a:p>
            <a:pPr lvl="0">
              <a:buSzPct val="45000"/>
              <a:buFont typeface="StarSymbol"/>
              <a:buChar char="●"/>
            </a:pPr>
            <a:r>
              <a:rPr lang="en-US"/>
              <a:t>Given the string: “Hello, my name is Spencer”</a:t>
            </a:r>
          </a:p>
          <a:p>
            <a:pPr lvl="0">
              <a:buSzPct val="45000"/>
              <a:buFont typeface="StarSymbol"/>
              <a:buChar char="●"/>
            </a:pPr>
            <a:r>
              <a:rPr lang="en-US"/>
              <a:t>To match regardless of name</a:t>
            </a:r>
          </a:p>
          <a:p>
            <a:pPr lvl="1" hangingPunct="0">
              <a:spcBef>
                <a:spcPts val="1285"/>
              </a:spcBef>
              <a:buSzPct val="75000"/>
              <a:buFont typeface="StarSymbol"/>
              <a:buChar char="–"/>
            </a:pPr>
            <a:r>
              <a:rPr lang="en-US" sz="2903">
                <a:highlight>
                  <a:scrgbClr r="0" g="0" b="0">
                    <a:alpha val="0"/>
                  </a:scrgbClr>
                </a:highlight>
                <a:latin typeface="Liberation Sans" pitchFamily="18"/>
              </a:rPr>
              <a:t>“my name is \w+”</a:t>
            </a:r>
          </a:p>
          <a:p>
            <a:pPr lvl="0">
              <a:buSzPct val="45000"/>
              <a:buFont typeface="StarSymbol"/>
              <a:buChar char="●"/>
            </a:pPr>
            <a:r>
              <a:rPr lang="en-US"/>
              <a:t>The “my name is” portion is static</a:t>
            </a:r>
          </a:p>
          <a:p>
            <a:pPr lvl="0">
              <a:buSzPct val="45000"/>
              <a:buFont typeface="StarSymbol"/>
              <a:buChar char="●"/>
            </a:pPr>
            <a:r>
              <a:rPr lang="en-US"/>
              <a:t>The “\w+” portion is </a:t>
            </a:r>
            <a:r>
              <a:rPr lang="en-US" i="1"/>
              <a:t>one or more instances of the \w set</a:t>
            </a:r>
          </a:p>
          <a:p>
            <a:pPr lvl="1" hangingPunct="0">
              <a:spcBef>
                <a:spcPts val="1285"/>
              </a:spcBef>
              <a:buSzPct val="75000"/>
              <a:buFont typeface="StarSymbol"/>
              <a:buChar char="–"/>
            </a:pPr>
            <a:r>
              <a:rPr lang="en-US" sz="2903">
                <a:highlight>
                  <a:scrgbClr r="0" g="0" b="0">
                    <a:alpha val="0"/>
                  </a:scrgbClr>
                </a:highlight>
                <a:latin typeface="Liberation Sans" pitchFamily="18"/>
              </a:rPr>
              <a:t>\w is a shortcut for [a-zA-Z0-9_] and is functionally equivalent</a:t>
            </a:r>
          </a:p>
          <a:p>
            <a:pPr lvl="1" hangingPunct="0">
              <a:spcBef>
                <a:spcPts val="1285"/>
              </a:spcBef>
              <a:buSzPct val="75000"/>
              <a:buFont typeface="StarSymbol"/>
              <a:buChar char="–"/>
            </a:pPr>
            <a:r>
              <a:rPr lang="en-US" sz="2903">
                <a:highlight>
                  <a:scrgbClr r="0" g="0" b="0">
                    <a:alpha val="0"/>
                  </a:scrgbClr>
                </a:highlight>
                <a:latin typeface="Liberation Sans" pitchFamily="18"/>
              </a:rPr>
              <a:t>The same regex could be “my name is [a-zA-Z0-0_]+”</a:t>
            </a:r>
          </a:p>
        </p:txBody>
      </p:sp>
    </p:spTree>
    <p:extLst>
      <p:ext uri="{BB962C8B-B14F-4D97-AF65-F5344CB8AC3E}">
        <p14:creationId xmlns:p14="http://schemas.microsoft.com/office/powerpoint/2010/main" val="83748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Character Sets</a:t>
            </a:r>
          </a:p>
        </p:txBody>
      </p:sp>
      <p:sp>
        <p:nvSpPr>
          <p:cNvPr id="3" name="Text Placeholder 2"/>
          <p:cNvSpPr txBox="1">
            <a:spLocks noGrp="1"/>
          </p:cNvSpPr>
          <p:nvPr>
            <p:ph type="body" idx="4294967295"/>
          </p:nvPr>
        </p:nvSpPr>
        <p:spPr/>
        <p:txBody>
          <a:bodyPr>
            <a:normAutofit lnSpcReduction="10000"/>
          </a:bodyPr>
          <a:lstStyle/>
          <a:p>
            <a:pPr lvl="0">
              <a:buSzPct val="45000"/>
              <a:buFont typeface="StarSymbol"/>
              <a:buChar char="●"/>
            </a:pPr>
            <a:r>
              <a:rPr lang="en-US"/>
              <a:t>Important part of regexs, provides the “fuzzy” matching</a:t>
            </a:r>
          </a:p>
          <a:p>
            <a:pPr lvl="0">
              <a:buSzPct val="45000"/>
              <a:buFont typeface="StarSymbol"/>
              <a:buChar char="●"/>
            </a:pPr>
            <a:r>
              <a:rPr lang="en-US"/>
              <a:t>Sets are enclosed in square brackets and can include ranges</a:t>
            </a:r>
          </a:p>
          <a:p>
            <a:pPr lvl="1" hangingPunct="0">
              <a:spcBef>
                <a:spcPts val="1285"/>
              </a:spcBef>
              <a:buSzPct val="75000"/>
              <a:buFont typeface="StarSymbol"/>
              <a:buChar char="–"/>
            </a:pPr>
            <a:r>
              <a:rPr lang="en-US" sz="2903">
                <a:highlight>
                  <a:scrgbClr r="0" g="0" b="0">
                    <a:alpha val="0"/>
                  </a:scrgbClr>
                </a:highlight>
                <a:latin typeface="Liberation Sans" pitchFamily="18"/>
              </a:rPr>
              <a:t>All numbers: “[0-9]”</a:t>
            </a:r>
          </a:p>
          <a:p>
            <a:pPr lvl="1" hangingPunct="0">
              <a:spcBef>
                <a:spcPts val="1285"/>
              </a:spcBef>
              <a:buSzPct val="75000"/>
              <a:buFont typeface="StarSymbol"/>
              <a:buChar char="–"/>
            </a:pPr>
            <a:r>
              <a:rPr lang="en-US" sz="2903">
                <a:highlight>
                  <a:scrgbClr r="0" g="0" b="0">
                    <a:alpha val="0"/>
                  </a:scrgbClr>
                </a:highlight>
                <a:latin typeface="Liberation Sans" pitchFamily="18"/>
              </a:rPr>
              <a:t>Only vowels: “[aeiou]”</a:t>
            </a:r>
          </a:p>
          <a:p>
            <a:pPr lvl="1" hangingPunct="0">
              <a:spcBef>
                <a:spcPts val="1285"/>
              </a:spcBef>
              <a:buSzPct val="75000"/>
              <a:buFont typeface="StarSymbol"/>
              <a:buChar char="–"/>
            </a:pPr>
            <a:r>
              <a:rPr lang="en-US" sz="2903">
                <a:highlight>
                  <a:scrgbClr r="0" g="0" b="0">
                    <a:alpha val="0"/>
                  </a:scrgbClr>
                </a:highlight>
                <a:latin typeface="Liberation Sans" pitchFamily="18"/>
              </a:rPr>
              <a:t>Anything but letters: “[^a-z]”</a:t>
            </a:r>
          </a:p>
          <a:p>
            <a:pPr lvl="2" hangingPunct="0">
              <a:spcBef>
                <a:spcPts val="1285"/>
              </a:spcBef>
              <a:buSzPct val="45000"/>
              <a:buFont typeface="StarSymbol"/>
              <a:buChar char="●"/>
            </a:pPr>
            <a:r>
              <a:rPr lang="en-US" sz="2903">
                <a:highlight>
                  <a:scrgbClr r="0" g="0" b="0">
                    <a:alpha val="0"/>
                  </a:scrgbClr>
                </a:highlight>
                <a:latin typeface="Liberation Sans" pitchFamily="18"/>
              </a:rPr>
              <a:t>The leading ^ implies “anything but this set”, this example would include numbers, whitespace and special characters</a:t>
            </a:r>
          </a:p>
        </p:txBody>
      </p:sp>
    </p:spTree>
    <p:extLst>
      <p:ext uri="{BB962C8B-B14F-4D97-AF65-F5344CB8AC3E}">
        <p14:creationId xmlns:p14="http://schemas.microsoft.com/office/powerpoint/2010/main" val="3471332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Common Character Sets</a:t>
            </a:r>
          </a:p>
        </p:txBody>
      </p:sp>
      <p:sp>
        <p:nvSpPr>
          <p:cNvPr id="3" name="Text Placeholder 2"/>
          <p:cNvSpPr txBox="1">
            <a:spLocks noGrp="1"/>
          </p:cNvSpPr>
          <p:nvPr>
            <p:ph type="body" idx="4294967295"/>
          </p:nvPr>
        </p:nvSpPr>
        <p:spPr>
          <a:xfrm>
            <a:off x="497665" y="2060501"/>
            <a:ext cx="8228763" cy="2982718"/>
          </a:xfrm>
        </p:spPr>
        <p:txBody>
          <a:bodyPr>
            <a:normAutofit lnSpcReduction="10000"/>
          </a:bodyPr>
          <a:lstStyle/>
          <a:p>
            <a:pPr lvl="0">
              <a:buSzPct val="45000"/>
              <a:buFont typeface="StarSymbol"/>
              <a:buChar char="●"/>
            </a:pPr>
            <a:r>
              <a:rPr lang="en-US"/>
              <a:t>\d – Decimal digits</a:t>
            </a:r>
          </a:p>
          <a:p>
            <a:pPr lvl="0">
              <a:buSzPct val="45000"/>
              <a:buFont typeface="StarSymbol"/>
              <a:buChar char="●"/>
            </a:pPr>
            <a:r>
              <a:rPr lang="en-US"/>
              <a:t>\s – Whitespace (spaces, tabs, newline etc.)</a:t>
            </a:r>
          </a:p>
          <a:p>
            <a:pPr lvl="0">
              <a:buSzPct val="45000"/>
              <a:buFont typeface="StarSymbol"/>
              <a:buChar char="●"/>
            </a:pPr>
            <a:r>
              <a:rPr lang="en-US"/>
              <a:t>\w – Word characters (alphanumeric and underscore)</a:t>
            </a:r>
          </a:p>
          <a:p>
            <a:pPr lvl="0">
              <a:buSzPct val="45000"/>
              <a:buFont typeface="StarSymbol"/>
              <a:buChar char="●"/>
            </a:pPr>
            <a:r>
              <a:rPr lang="en-US"/>
              <a:t>Any of these can be inverted by capitalizing their respective letter</a:t>
            </a:r>
          </a:p>
          <a:p>
            <a:pPr lvl="0">
              <a:buSzPct val="45000"/>
              <a:buFont typeface="StarSymbol"/>
              <a:buChar char="●"/>
            </a:pPr>
            <a:endParaRPr lang="en-US"/>
          </a:p>
        </p:txBody>
      </p:sp>
    </p:spTree>
    <p:extLst>
      <p:ext uri="{BB962C8B-B14F-4D97-AF65-F5344CB8AC3E}">
        <p14:creationId xmlns:p14="http://schemas.microsoft.com/office/powerpoint/2010/main" val="1421872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8636000" cy="6350000"/>
          </a:xfrm>
          <a:prstGeom prst="rect">
            <a:avLst/>
          </a:prstGeom>
        </p:spPr>
      </p:pic>
    </p:spTree>
    <p:extLst>
      <p:ext uri="{BB962C8B-B14F-4D97-AF65-F5344CB8AC3E}">
        <p14:creationId xmlns:p14="http://schemas.microsoft.com/office/powerpoint/2010/main" val="3881252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Repeating Characters</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\w matches “a” but to match “aa” use a range</a:t>
            </a:r>
          </a:p>
          <a:p>
            <a:pPr lvl="0">
              <a:buSzPct val="45000"/>
              <a:buFont typeface="StarSymbol"/>
              <a:buChar char="●"/>
            </a:pPr>
            <a:r>
              <a:rPr lang="en-US"/>
              <a:t>\w* – </a:t>
            </a:r>
            <a:r>
              <a:rPr lang="en-US" i="1"/>
              <a:t>zero or more instances of \w</a:t>
            </a:r>
          </a:p>
          <a:p>
            <a:pPr lvl="0">
              <a:buSzPct val="45000"/>
              <a:buFont typeface="StarSymbol"/>
              <a:buChar char="●"/>
            </a:pPr>
            <a:r>
              <a:rPr lang="en-US"/>
              <a:t>\w+ – </a:t>
            </a:r>
            <a:r>
              <a:rPr lang="en-US" i="1"/>
              <a:t>one or more instances of \w</a:t>
            </a:r>
          </a:p>
          <a:p>
            <a:pPr lvl="0">
              <a:buSzPct val="45000"/>
              <a:buFont typeface="StarSymbol"/>
              <a:buChar char="●"/>
            </a:pPr>
            <a:r>
              <a:rPr lang="en-US"/>
              <a:t>\w{3} – </a:t>
            </a:r>
            <a:r>
              <a:rPr lang="en-US" i="1"/>
              <a:t>exactly three instances of \w</a:t>
            </a:r>
          </a:p>
          <a:p>
            <a:pPr lvl="0">
              <a:buSzPct val="45000"/>
              <a:buFont typeface="StarSymbol"/>
              <a:buChar char="●"/>
            </a:pPr>
            <a:r>
              <a:rPr lang="en-US"/>
              <a:t>\w{3,6} – </a:t>
            </a:r>
            <a:r>
              <a:rPr lang="en-US" i="1"/>
              <a:t>between three and six instances of \w</a:t>
            </a:r>
          </a:p>
        </p:txBody>
      </p:sp>
    </p:spTree>
    <p:extLst>
      <p:ext uri="{BB962C8B-B14F-4D97-AF65-F5344CB8AC3E}">
        <p14:creationId xmlns:p14="http://schemas.microsoft.com/office/powerpoint/2010/main" val="412265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Groups</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Useful for extracting text</a:t>
            </a:r>
          </a:p>
          <a:p>
            <a:pPr lvl="0">
              <a:buSzPct val="45000"/>
              <a:buFont typeface="StarSymbol"/>
              <a:buChar char="●"/>
            </a:pPr>
            <a:r>
              <a:rPr lang="en-US"/>
              <a:t>Enclose the pattern in parenthesis</a:t>
            </a:r>
          </a:p>
          <a:p>
            <a:pPr lvl="1" hangingPunct="0">
              <a:spcBef>
                <a:spcPts val="1285"/>
              </a:spcBef>
              <a:buSzPct val="75000"/>
              <a:buFont typeface="StarSymbol"/>
              <a:buChar char="–"/>
            </a:pPr>
            <a:r>
              <a:rPr lang="en-US" sz="2903">
                <a:highlight>
                  <a:scrgbClr r="0" g="0" b="0">
                    <a:alpha val="0"/>
                  </a:scrgbClr>
                </a:highlight>
                <a:latin typeface="Liberation Sans" pitchFamily="18"/>
              </a:rPr>
              <a:t>“my name is (\w+)” will extract the name</a:t>
            </a:r>
          </a:p>
          <a:p>
            <a:pPr lvl="0">
              <a:buSzPct val="45000"/>
              <a:buFont typeface="StarSymbol"/>
              <a:buChar char="●"/>
            </a:pPr>
            <a:r>
              <a:rPr lang="en-US"/>
              <a:t>Python supports named groups, useful for large regexs</a:t>
            </a:r>
          </a:p>
          <a:p>
            <a:pPr lvl="1" hangingPunct="0">
              <a:spcBef>
                <a:spcPts val="1285"/>
              </a:spcBef>
              <a:buSzPct val="75000"/>
              <a:buFont typeface="StarSymbol"/>
              <a:buChar char="–"/>
            </a:pPr>
            <a:r>
              <a:rPr lang="en-US" sz="2903">
                <a:highlight>
                  <a:scrgbClr r="0" g="0" b="0">
                    <a:alpha val="0"/>
                  </a:scrgbClr>
                </a:highlight>
                <a:latin typeface="Liberation Sans" pitchFamily="18"/>
              </a:rPr>
              <a:t>“my name is (?P&lt;name&gt;\w+)”</a:t>
            </a:r>
          </a:p>
        </p:txBody>
      </p:sp>
    </p:spTree>
    <p:extLst>
      <p:ext uri="{BB962C8B-B14F-4D97-AF65-F5344CB8AC3E}">
        <p14:creationId xmlns:p14="http://schemas.microsoft.com/office/powerpoint/2010/main" val="893396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Logical OR</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Use | (the pipe character)</a:t>
            </a:r>
          </a:p>
          <a:p>
            <a:pPr lvl="0">
              <a:buSzPct val="45000"/>
              <a:buFont typeface="StarSymbol"/>
              <a:buChar char="●"/>
            </a:pPr>
            <a:r>
              <a:rPr lang="en-US"/>
              <a:t>a|b – matches either a or b</a:t>
            </a:r>
          </a:p>
          <a:p>
            <a:pPr lvl="0">
              <a:buSzPct val="45000"/>
              <a:buFont typeface="StarSymbol"/>
              <a:buChar char="●"/>
            </a:pPr>
            <a:r>
              <a:rPr lang="en-US"/>
              <a:t>Example: “(hello|goodbye)\sSpencer”</a:t>
            </a:r>
          </a:p>
          <a:p>
            <a:pPr lvl="1" hangingPunct="0">
              <a:spcBef>
                <a:spcPts val="1285"/>
              </a:spcBef>
              <a:buSzPct val="75000"/>
              <a:buFont typeface="StarSymbol"/>
              <a:buChar char="–"/>
            </a:pPr>
            <a:r>
              <a:rPr lang="en-US" sz="2903">
                <a:highlight>
                  <a:scrgbClr r="0" g="0" b="0">
                    <a:alpha val="0"/>
                  </a:scrgbClr>
                </a:highlight>
                <a:latin typeface="Liberation Sans" pitchFamily="18"/>
              </a:rPr>
              <a:t>Matches both:</a:t>
            </a:r>
          </a:p>
          <a:p>
            <a:pPr lvl="2" hangingPunct="0">
              <a:spcBef>
                <a:spcPts val="1285"/>
              </a:spcBef>
              <a:buSzPct val="45000"/>
              <a:buFont typeface="StarSymbol"/>
              <a:buChar char="●"/>
            </a:pPr>
            <a:r>
              <a:rPr lang="en-US" sz="2903">
                <a:highlight>
                  <a:scrgbClr r="0" g="0" b="0">
                    <a:alpha val="0"/>
                  </a:scrgbClr>
                </a:highlight>
                <a:latin typeface="Liberation Sans" pitchFamily="18"/>
              </a:rPr>
              <a:t>“hello Spencer”</a:t>
            </a:r>
          </a:p>
          <a:p>
            <a:pPr lvl="2" hangingPunct="0">
              <a:spcBef>
                <a:spcPts val="1285"/>
              </a:spcBef>
              <a:buSzPct val="45000"/>
              <a:buFont typeface="StarSymbol"/>
              <a:buChar char="●"/>
            </a:pPr>
            <a:r>
              <a:rPr lang="en-US" sz="2903">
                <a:highlight>
                  <a:scrgbClr r="0" g="0" b="0">
                    <a:alpha val="0"/>
                  </a:scrgbClr>
                </a:highlight>
                <a:latin typeface="Liberation Sans" pitchFamily="18"/>
              </a:rPr>
              <a:t>“goodbye Spencer”</a:t>
            </a:r>
          </a:p>
        </p:txBody>
      </p:sp>
    </p:spTree>
    <p:extLst>
      <p:ext uri="{BB962C8B-B14F-4D97-AF65-F5344CB8AC3E}">
        <p14:creationId xmlns:p14="http://schemas.microsoft.com/office/powerpoint/2010/main" val="3941941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Writing Regexs</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Online tools are helpful</a:t>
            </a:r>
          </a:p>
          <a:p>
            <a:pPr lvl="1" hangingPunct="0">
              <a:spcBef>
                <a:spcPts val="1285"/>
              </a:spcBef>
              <a:buSzPct val="75000"/>
              <a:buFont typeface="StarSymbol"/>
              <a:buChar char="–"/>
            </a:pPr>
            <a:r>
              <a:rPr lang="en-US" sz="2903">
                <a:highlight>
                  <a:scrgbClr r="0" g="0" b="0">
                    <a:alpha val="0"/>
                  </a:scrgbClr>
                </a:highlight>
                <a:latin typeface="Liberation Sans" pitchFamily="18"/>
                <a:hlinkClick r:id="rId3"/>
              </a:rPr>
              <a:t>https://www.debuggex.com</a:t>
            </a:r>
          </a:p>
          <a:p>
            <a:pPr lvl="1" hangingPunct="0">
              <a:spcBef>
                <a:spcPts val="1285"/>
              </a:spcBef>
              <a:buSzPct val="75000"/>
              <a:buFont typeface="StarSymbol"/>
              <a:buChar char="–"/>
            </a:pPr>
            <a:r>
              <a:rPr lang="en-US" sz="2903">
                <a:highlight>
                  <a:scrgbClr r="0" g="0" b="0">
                    <a:alpha val="0"/>
                  </a:scrgbClr>
                </a:highlight>
                <a:latin typeface="Liberation Sans" pitchFamily="18"/>
              </a:rPr>
              <a:t>https://regexcrossword.com</a:t>
            </a:r>
          </a:p>
          <a:p>
            <a:pPr lvl="0">
              <a:buSzPct val="45000"/>
              <a:buFont typeface="StarSymbol"/>
              <a:buChar char="●"/>
            </a:pPr>
            <a:r>
              <a:rPr lang="en-US"/>
              <a:t>Use Python’s “raw” strings (r prefix)</a:t>
            </a:r>
          </a:p>
          <a:p>
            <a:pPr lvl="1" hangingPunct="0">
              <a:spcBef>
                <a:spcPts val="1285"/>
              </a:spcBef>
              <a:buSzPct val="75000"/>
              <a:buFont typeface="StarSymbol"/>
              <a:buChar char="–"/>
            </a:pPr>
            <a:r>
              <a:rPr lang="en-US" sz="2903">
                <a:highlight>
                  <a:scrgbClr r="0" g="0" b="0">
                    <a:alpha val="0"/>
                  </a:scrgbClr>
                </a:highlight>
                <a:latin typeface="Liberation Sans" pitchFamily="18"/>
              </a:rPr>
              <a:t>r”some(regex)”</a:t>
            </a:r>
          </a:p>
          <a:p>
            <a:pPr lvl="1" hangingPunct="0">
              <a:spcBef>
                <a:spcPts val="1285"/>
              </a:spcBef>
              <a:buSzPct val="75000"/>
              <a:buFont typeface="StarSymbol"/>
              <a:buChar char="–"/>
            </a:pPr>
            <a:r>
              <a:rPr lang="en-US" sz="2903">
                <a:highlight>
                  <a:scrgbClr r="0" g="0" b="0">
                    <a:alpha val="0"/>
                  </a:scrgbClr>
                </a:highlight>
                <a:latin typeface="Liberation Sans" pitchFamily="18"/>
              </a:rPr>
              <a:t>Makes escaping easier</a:t>
            </a:r>
          </a:p>
        </p:txBody>
      </p:sp>
    </p:spTree>
    <p:extLst>
      <p:ext uri="{BB962C8B-B14F-4D97-AF65-F5344CB8AC3E}">
        <p14:creationId xmlns:p14="http://schemas.microsoft.com/office/powerpoint/2010/main" val="1360217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Debuggex.com</a:t>
            </a:r>
          </a:p>
        </p:txBody>
      </p:sp>
      <p:sp>
        <p:nvSpPr>
          <p:cNvPr id="3" name="Text Placeholder 2"/>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76212" y="1132443"/>
            <a:ext cx="7637379" cy="4613514"/>
          </a:xfrm>
          <a:prstGeom prst="rect">
            <a:avLst/>
          </a:prstGeom>
          <a:noFill/>
          <a:ln>
            <a:noFill/>
          </a:ln>
        </p:spPr>
      </p:pic>
    </p:spTree>
    <p:extLst>
      <p:ext uri="{BB962C8B-B14F-4D97-AF65-F5344CB8AC3E}">
        <p14:creationId xmlns:p14="http://schemas.microsoft.com/office/powerpoint/2010/main" val="1608614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Regex Module Primer</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Python provides the builtin re module</a:t>
            </a:r>
          </a:p>
          <a:p>
            <a:pPr lvl="0">
              <a:buSzPct val="45000"/>
              <a:buFont typeface="StarSymbol"/>
              <a:buChar char="●"/>
            </a:pPr>
            <a:r>
              <a:rPr lang="en-US"/>
              <a:t>Pro-tip: </a:t>
            </a:r>
            <a:r>
              <a:rPr lang="en-US">
                <a:latin typeface="DejaVu Sans Mono" pitchFamily="49"/>
              </a:rPr>
              <a:t>re.compile</a:t>
            </a:r>
            <a:r>
              <a:rPr lang="en-US"/>
              <a:t> isn’t necessary</a:t>
            </a:r>
          </a:p>
          <a:p>
            <a:pPr lvl="1" hangingPunct="0">
              <a:spcBef>
                <a:spcPts val="1285"/>
              </a:spcBef>
              <a:buSzPct val="75000"/>
              <a:buFont typeface="StarSymbol"/>
              <a:buChar char="–"/>
            </a:pPr>
            <a:r>
              <a:rPr lang="en-US" sz="2903">
                <a:highlight>
                  <a:scrgbClr r="0" g="0" b="0">
                    <a:alpha val="0"/>
                  </a:scrgbClr>
                </a:highlight>
                <a:latin typeface="Liberation Sans" pitchFamily="18"/>
              </a:rPr>
              <a:t>All the main methods are cached automatically</a:t>
            </a:r>
          </a:p>
          <a:p>
            <a:pPr lvl="0">
              <a:buSzPct val="45000"/>
              <a:buFont typeface="StarSymbol"/>
              <a:buChar char="●"/>
            </a:pPr>
            <a:r>
              <a:rPr lang="en-US"/>
              <a:t>Regexs are great for parsing and searching text-based file, not binary</a:t>
            </a:r>
          </a:p>
        </p:txBody>
      </p:sp>
    </p:spTree>
    <p:extLst>
      <p:ext uri="{BB962C8B-B14F-4D97-AF65-F5344CB8AC3E}">
        <p14:creationId xmlns:p14="http://schemas.microsoft.com/office/powerpoint/2010/main" val="300609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Main Regex Methods</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latin typeface="DejaVu Sans Mono" pitchFamily="49"/>
              </a:rPr>
              <a:t>match()</a:t>
            </a:r>
            <a:r>
              <a:rPr lang="en-US"/>
              <a:t> vs </a:t>
            </a:r>
            <a:r>
              <a:rPr lang="en-US">
                <a:latin typeface="DejaVu Sans Mono" pitchFamily="49"/>
              </a:rPr>
              <a:t>search()</a:t>
            </a:r>
          </a:p>
          <a:p>
            <a:pPr lvl="1" hangingPunct="0">
              <a:spcBef>
                <a:spcPts val="1285"/>
              </a:spcBef>
              <a:buSzPct val="75000"/>
              <a:buFont typeface="StarSymbol"/>
              <a:buChar char="–"/>
            </a:pPr>
            <a:r>
              <a:rPr lang="en-US" sz="2903">
                <a:highlight>
                  <a:scrgbClr r="0" g="0" b="0">
                    <a:alpha val="0"/>
                  </a:scrgbClr>
                </a:highlight>
                <a:latin typeface="DejaVu Sans Mono" pitchFamily="49"/>
              </a:rPr>
              <a:t>match() </a:t>
            </a:r>
            <a:r>
              <a:rPr lang="en-US" sz="2903">
                <a:highlight>
                  <a:scrgbClr r="0" g="0" b="0">
                    <a:alpha val="0"/>
                  </a:scrgbClr>
                </a:highlight>
                <a:latin typeface="Liberation Sans" pitchFamily="34"/>
              </a:rPr>
              <a:t>requires that the start of the string matches the regex</a:t>
            </a:r>
          </a:p>
          <a:p>
            <a:pPr lvl="0">
              <a:buSzPct val="45000"/>
              <a:buFont typeface="StarSymbol"/>
              <a:buChar char="●"/>
            </a:pPr>
            <a:r>
              <a:rPr lang="en-US">
                <a:latin typeface="Liberation Sans" pitchFamily="34"/>
              </a:rPr>
              <a:t>Example:</a:t>
            </a:r>
          </a:p>
          <a:p>
            <a:pPr lvl="1" hangingPunct="0">
              <a:spcBef>
                <a:spcPts val="1285"/>
              </a:spcBef>
              <a:buNone/>
            </a:pPr>
            <a:r>
              <a:rPr lang="en-US" sz="1996">
                <a:highlight>
                  <a:scrgbClr r="0" g="0" b="0">
                    <a:alpha val="0"/>
                  </a:scrgbClr>
                </a:highlight>
                <a:latin typeface="DejaVu Sans Mono" pitchFamily="49"/>
              </a:rPr>
              <a:t>re.match(r'Liddle', 'Alice Liddle') # =&gt; failure</a:t>
            </a:r>
          </a:p>
          <a:p>
            <a:pPr lvl="1" hangingPunct="0">
              <a:spcBef>
                <a:spcPts val="1285"/>
              </a:spcBef>
              <a:buNone/>
            </a:pPr>
            <a:r>
              <a:rPr lang="en-US" sz="1996">
                <a:highlight>
                  <a:scrgbClr r="0" g="0" b="0">
                    <a:alpha val="0"/>
                  </a:scrgbClr>
                </a:highlight>
                <a:latin typeface="DejaVu Sans Mono" pitchFamily="49"/>
              </a:rPr>
              <a:t>re.search(r'Liddle', 'Alice Liddle') # =&gt; success</a:t>
            </a:r>
          </a:p>
        </p:txBody>
      </p:sp>
    </p:spTree>
    <p:extLst>
      <p:ext uri="{BB962C8B-B14F-4D97-AF65-F5344CB8AC3E}">
        <p14:creationId xmlns:p14="http://schemas.microsoft.com/office/powerpoint/2010/main" val="3287944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Regex Flags</a:t>
            </a:r>
          </a:p>
        </p:txBody>
      </p:sp>
      <p:sp>
        <p:nvSpPr>
          <p:cNvPr id="3" name="Text Placeholder 2"/>
          <p:cNvSpPr txBox="1">
            <a:spLocks noGrp="1"/>
          </p:cNvSpPr>
          <p:nvPr>
            <p:ph type="body" idx="4294967295"/>
          </p:nvPr>
        </p:nvSpPr>
        <p:spPr/>
        <p:txBody>
          <a:bodyPr>
            <a:normAutofit fontScale="92500" lnSpcReduction="20000"/>
          </a:bodyPr>
          <a:lstStyle/>
          <a:p>
            <a:pPr lvl="0">
              <a:buSzPct val="45000"/>
              <a:buFont typeface="StarSymbol"/>
              <a:buChar char="●"/>
            </a:pPr>
            <a:r>
              <a:rPr lang="en-US"/>
              <a:t>Flags modify the behavior of regexs</a:t>
            </a:r>
          </a:p>
          <a:p>
            <a:pPr lvl="0">
              <a:buSzPct val="45000"/>
              <a:buFont typeface="StarSymbol"/>
              <a:buChar char="●"/>
            </a:pPr>
            <a:r>
              <a:rPr lang="en-US"/>
              <a:t>Two most useful:</a:t>
            </a:r>
          </a:p>
          <a:p>
            <a:pPr lvl="1" hangingPunct="0">
              <a:spcBef>
                <a:spcPts val="1285"/>
              </a:spcBef>
              <a:buSzPct val="75000"/>
              <a:buFont typeface="StarSymbol"/>
              <a:buChar char="–"/>
            </a:pPr>
            <a:r>
              <a:rPr lang="en-US" sz="2903">
                <a:highlight>
                  <a:scrgbClr r="0" g="0" b="0">
                    <a:alpha val="0"/>
                  </a:scrgbClr>
                </a:highlight>
                <a:latin typeface="Liberation Sans" pitchFamily="18"/>
              </a:rPr>
              <a:t>IGNORECASE / I</a:t>
            </a:r>
          </a:p>
          <a:p>
            <a:pPr lvl="2" hangingPunct="0">
              <a:spcBef>
                <a:spcPts val="1285"/>
              </a:spcBef>
              <a:buSzPct val="45000"/>
              <a:buFont typeface="StarSymbol"/>
              <a:buChar char="●"/>
            </a:pPr>
            <a:r>
              <a:rPr lang="en-US" sz="2903">
                <a:highlight>
                  <a:scrgbClr r="0" g="0" b="0">
                    <a:alpha val="0"/>
                  </a:scrgbClr>
                </a:highlight>
                <a:latin typeface="Liberation Sans" pitchFamily="18"/>
              </a:rPr>
              <a:t>Match regexs while ignoring the case of alphabetic characters</a:t>
            </a:r>
          </a:p>
          <a:p>
            <a:pPr lvl="1" hangingPunct="0">
              <a:spcBef>
                <a:spcPts val="1285"/>
              </a:spcBef>
              <a:buSzPct val="75000"/>
              <a:buFont typeface="StarSymbol"/>
              <a:buChar char="–"/>
            </a:pPr>
            <a:r>
              <a:rPr lang="en-US" sz="2903">
                <a:highlight>
                  <a:scrgbClr r="0" g="0" b="0">
                    <a:alpha val="0"/>
                  </a:scrgbClr>
                </a:highlight>
                <a:latin typeface="Liberation Sans" pitchFamily="18"/>
              </a:rPr>
              <a:t>MULTILINE / M</a:t>
            </a:r>
          </a:p>
          <a:p>
            <a:pPr lvl="2" hangingPunct="0">
              <a:spcBef>
                <a:spcPts val="1285"/>
              </a:spcBef>
              <a:buSzPct val="45000"/>
              <a:buFont typeface="StarSymbol"/>
              <a:buChar char="●"/>
            </a:pPr>
            <a:r>
              <a:rPr lang="en-US" sz="2903">
                <a:highlight>
                  <a:scrgbClr r="0" g="0" b="0">
                    <a:alpha val="0"/>
                  </a:scrgbClr>
                </a:highlight>
                <a:latin typeface="Liberation Sans" pitchFamily="18"/>
              </a:rPr>
              <a:t>Changes ^ / $ to match the beginning and end of lines instead of the start and end of the string</a:t>
            </a:r>
          </a:p>
          <a:p>
            <a:pPr lvl="0">
              <a:buSzPct val="45000"/>
              <a:buFont typeface="StarSymbol"/>
              <a:buChar char="●"/>
            </a:pPr>
            <a:r>
              <a:rPr lang="en-US"/>
              <a:t>Combine flags with the bitwise OR</a:t>
            </a:r>
          </a:p>
          <a:p>
            <a:pPr lvl="1" hangingPunct="0">
              <a:spcBef>
                <a:spcPts val="1285"/>
              </a:spcBef>
              <a:buSzPct val="75000"/>
              <a:buFont typeface="StarSymbol"/>
              <a:buChar char="–"/>
            </a:pPr>
            <a:r>
              <a:rPr lang="en-US" sz="2903">
                <a:highlight>
                  <a:scrgbClr r="0" g="0" b="0">
                    <a:alpha val="0"/>
                  </a:scrgbClr>
                </a:highlight>
                <a:latin typeface="DejaVu Sans Mono" pitchFamily="49"/>
              </a:rPr>
              <a:t>flags=re.IGNORECASE | re.MULTILINE</a:t>
            </a:r>
          </a:p>
        </p:txBody>
      </p:sp>
    </p:spTree>
    <p:extLst>
      <p:ext uri="{BB962C8B-B14F-4D97-AF65-F5344CB8AC3E}">
        <p14:creationId xmlns:p14="http://schemas.microsoft.com/office/powerpoint/2010/main" val="3385038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Flag Example</a:t>
            </a:r>
          </a:p>
        </p:txBody>
      </p:sp>
      <p:sp>
        <p:nvSpPr>
          <p:cNvPr id="3" name="Text Placeholder 2"/>
          <p:cNvSpPr txBox="1">
            <a:spLocks noGrp="1"/>
          </p:cNvSpPr>
          <p:nvPr>
            <p:ph type="body" idx="4294967295"/>
          </p:nvPr>
        </p:nvSpPr>
        <p:spPr/>
        <p:txBody>
          <a:bodyPr/>
          <a:lstStyle/>
          <a:p>
            <a:pPr lvl="0"/>
            <a:r>
              <a:rPr lang="en-US" sz="1996">
                <a:latin typeface="DejaVu Sans Mono" pitchFamily="49"/>
              </a:rPr>
              <a:t># case sensitive version does not match</a:t>
            </a:r>
          </a:p>
          <a:p>
            <a:pPr lvl="0"/>
            <a:r>
              <a:rPr lang="en-US" sz="1996">
                <a:latin typeface="DejaVu Sans Mono" pitchFamily="49"/>
              </a:rPr>
              <a:t>re.match(r’alice’, ‘Alice’) # =&gt; no match</a:t>
            </a:r>
          </a:p>
          <a:p>
            <a:pPr lvl="0"/>
            <a:r>
              <a:rPr lang="en-US" sz="1996">
                <a:latin typeface="DejaVu Sans Mono" pitchFamily="49"/>
              </a:rPr>
              <a:t># case insensitive version does match</a:t>
            </a:r>
          </a:p>
          <a:p>
            <a:pPr lvl="0"/>
            <a:r>
              <a:rPr lang="en-US" sz="1996">
                <a:latin typeface="DejaVu Sans Mono" pitchFamily="49"/>
              </a:rPr>
              <a:t>re.match(r’alice’, ‘Alice’, flags=re.IGNORECASE)</a:t>
            </a:r>
          </a:p>
        </p:txBody>
      </p:sp>
    </p:spTree>
    <p:extLst>
      <p:ext uri="{BB962C8B-B14F-4D97-AF65-F5344CB8AC3E}">
        <p14:creationId xmlns:p14="http://schemas.microsoft.com/office/powerpoint/2010/main" val="3639719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Extracting Information</a:t>
            </a:r>
          </a:p>
        </p:txBody>
      </p:sp>
      <p:sp>
        <p:nvSpPr>
          <p:cNvPr id="3" name="Text Placeholder 2"/>
          <p:cNvSpPr txBox="1">
            <a:spLocks noGrp="1"/>
          </p:cNvSpPr>
          <p:nvPr>
            <p:ph type="body" idx="4294967295"/>
          </p:nvPr>
        </p:nvSpPr>
        <p:spPr/>
        <p:txBody>
          <a:bodyPr>
            <a:normAutofit fontScale="92500" lnSpcReduction="10000"/>
          </a:bodyPr>
          <a:lstStyle/>
          <a:p>
            <a:pPr lvl="0">
              <a:buSzPct val="45000"/>
              <a:buFont typeface="StarSymbol"/>
              <a:buChar char="●"/>
            </a:pPr>
            <a:r>
              <a:rPr lang="en-US"/>
              <a:t>Use Python’s named groups</a:t>
            </a:r>
          </a:p>
          <a:p>
            <a:pPr lvl="1" hangingPunct="0">
              <a:spcBef>
                <a:spcPts val="1285"/>
              </a:spcBef>
              <a:buSzPct val="75000"/>
              <a:buFont typeface="StarSymbol"/>
              <a:buChar char="–"/>
            </a:pPr>
            <a:r>
              <a:rPr lang="en-US" sz="2903">
                <a:highlight>
                  <a:scrgbClr r="0" g="0" b="0">
                    <a:alpha val="0"/>
                  </a:scrgbClr>
                </a:highlight>
                <a:latin typeface="Liberation Sans" pitchFamily="18"/>
              </a:rPr>
              <a:t>Allows the regex to be updated without breaking the group index</a:t>
            </a:r>
          </a:p>
          <a:p>
            <a:pPr lvl="1" hangingPunct="0">
              <a:spcBef>
                <a:spcPts val="1285"/>
              </a:spcBef>
              <a:buSzPct val="75000"/>
              <a:buFont typeface="StarSymbol"/>
              <a:buChar char="–"/>
            </a:pPr>
            <a:r>
              <a:rPr lang="en-US" sz="2903">
                <a:highlight>
                  <a:scrgbClr r="0" g="0" b="0">
                    <a:alpha val="0"/>
                  </a:scrgbClr>
                </a:highlight>
                <a:latin typeface="DejaVu Sans Mono" pitchFamily="49"/>
              </a:rPr>
              <a:t>(?P&lt;name&gt;…)</a:t>
            </a:r>
          </a:p>
          <a:p>
            <a:pPr lvl="0">
              <a:buSzPct val="45000"/>
              <a:buFont typeface="StarSymbol"/>
              <a:buChar char="●"/>
            </a:pPr>
            <a:r>
              <a:rPr lang="en-US">
                <a:latin typeface="Liberation Sans" pitchFamily="34"/>
              </a:rPr>
              <a:t>Example:</a:t>
            </a:r>
          </a:p>
          <a:p>
            <a:pPr lvl="1" hangingPunct="0">
              <a:spcBef>
                <a:spcPts val="1285"/>
              </a:spcBef>
              <a:buNone/>
            </a:pPr>
            <a:r>
              <a:rPr lang="en-US">
                <a:highlight>
                  <a:scrgbClr r="0" g="0" b="0">
                    <a:alpha val="0"/>
                  </a:scrgbClr>
                </a:highlight>
                <a:latin typeface="DejaVu Sans Mono" pitchFamily="49"/>
              </a:rPr>
              <a:t>match = re.match(</a:t>
            </a:r>
          </a:p>
          <a:p>
            <a:pPr lvl="2" hangingPunct="0">
              <a:spcBef>
                <a:spcPts val="1285"/>
              </a:spcBef>
              <a:buNone/>
            </a:pPr>
            <a:r>
              <a:rPr lang="en-US" sz="2177">
                <a:highlight>
                  <a:scrgbClr r="0" g="0" b="0">
                    <a:alpha val="0"/>
                  </a:scrgbClr>
                </a:highlight>
                <a:latin typeface="DejaVu Sans Mono" pitchFamily="49"/>
              </a:rPr>
              <a:t>r’^\s+password:\s+(?P&lt;password&gt;\S+)$’,</a:t>
            </a:r>
          </a:p>
          <a:p>
            <a:pPr lvl="2" hangingPunct="0">
              <a:spcBef>
                <a:spcPts val="1285"/>
              </a:spcBef>
              <a:buNone/>
            </a:pPr>
            <a:r>
              <a:rPr lang="en-US" sz="2177">
                <a:highlight>
                  <a:scrgbClr r="0" g="0" b="0">
                    <a:alpha val="0"/>
                  </a:scrgbClr>
                </a:highlight>
                <a:latin typeface="DejaVu Sans Mono" pitchFamily="49"/>
              </a:rPr>
              <a:t>‘  password: supersecret’</a:t>
            </a:r>
          </a:p>
          <a:p>
            <a:pPr lvl="1" hangingPunct="0">
              <a:spcBef>
                <a:spcPts val="1285"/>
              </a:spcBef>
              <a:buNone/>
            </a:pPr>
            <a:r>
              <a:rPr lang="en-US">
                <a:highlight>
                  <a:scrgbClr r="0" g="0" b="0">
                    <a:alpha val="0"/>
                  </a:scrgbClr>
                </a:highlight>
                <a:latin typeface="DejaVu Sans Mono" pitchFamily="49"/>
              </a:rPr>
              <a:t>)</a:t>
            </a:r>
          </a:p>
          <a:p>
            <a:pPr lvl="1" hangingPunct="0">
              <a:spcBef>
                <a:spcPts val="1285"/>
              </a:spcBef>
              <a:buNone/>
            </a:pPr>
            <a:r>
              <a:rPr lang="en-US">
                <a:highlight>
                  <a:scrgbClr r="0" g="0" b="0">
                    <a:alpha val="0"/>
                  </a:scrgbClr>
                </a:highlight>
                <a:latin typeface="DejaVu Sans Mono" pitchFamily="49"/>
              </a:rPr>
              <a:t>match.group(‘password’) # =&gt; ‘super secret’</a:t>
            </a:r>
          </a:p>
        </p:txBody>
      </p:sp>
    </p:spTree>
    <p:extLst>
      <p:ext uri="{BB962C8B-B14F-4D97-AF65-F5344CB8AC3E}">
        <p14:creationId xmlns:p14="http://schemas.microsoft.com/office/powerpoint/2010/main" val="1456334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 development environment</a:t>
            </a:r>
            <a:endParaRPr lang="en-US" dirty="0"/>
          </a:p>
        </p:txBody>
      </p:sp>
    </p:spTree>
    <p:extLst>
      <p:ext uri="{BB962C8B-B14F-4D97-AF65-F5344CB8AC3E}">
        <p14:creationId xmlns:p14="http://schemas.microsoft.com/office/powerpoint/2010/main" val="16179617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Additional Regex Methods</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latin typeface="DejaVu Sans Mono" pitchFamily="49"/>
              </a:rPr>
              <a:t>sub()</a:t>
            </a:r>
          </a:p>
          <a:p>
            <a:pPr lvl="1" hangingPunct="0">
              <a:spcBef>
                <a:spcPts val="1285"/>
              </a:spcBef>
              <a:buSzPct val="75000"/>
              <a:buFont typeface="StarSymbol"/>
              <a:buChar char="–"/>
            </a:pPr>
            <a:r>
              <a:rPr lang="en-US" sz="2903">
                <a:highlight>
                  <a:scrgbClr r="0" g="0" b="0">
                    <a:alpha val="0"/>
                  </a:scrgbClr>
                </a:highlight>
                <a:latin typeface="Liberation Sans" pitchFamily="34"/>
              </a:rPr>
              <a:t>Replace parts of a string with another string or a callback function</a:t>
            </a:r>
          </a:p>
          <a:p>
            <a:pPr lvl="0">
              <a:buSzPct val="45000"/>
              <a:buFont typeface="StarSymbol"/>
              <a:buChar char="●"/>
            </a:pPr>
            <a:r>
              <a:rPr lang="en-US">
                <a:latin typeface="DejaVu Sans Mono" pitchFamily="49"/>
              </a:rPr>
              <a:t>findall()</a:t>
            </a:r>
          </a:p>
          <a:p>
            <a:pPr lvl="1" hangingPunct="0">
              <a:spcBef>
                <a:spcPts val="1285"/>
              </a:spcBef>
              <a:buSzPct val="75000"/>
              <a:buFont typeface="StarSymbol"/>
              <a:buChar char="–"/>
            </a:pPr>
            <a:r>
              <a:rPr lang="en-US" sz="2903">
                <a:highlight>
                  <a:scrgbClr r="0" g="0" b="0">
                    <a:alpha val="0"/>
                  </a:scrgbClr>
                </a:highlight>
                <a:latin typeface="Liberation Sans" pitchFamily="34"/>
              </a:rPr>
              <a:t>Find all matches of a regex within a string</a:t>
            </a:r>
          </a:p>
          <a:p>
            <a:pPr lvl="1" hangingPunct="0">
              <a:spcBef>
                <a:spcPts val="1285"/>
              </a:spcBef>
              <a:buSzPct val="75000"/>
              <a:buFont typeface="StarSymbol"/>
              <a:buChar char="–"/>
            </a:pPr>
            <a:r>
              <a:rPr lang="en-US" sz="2903">
                <a:highlight>
                  <a:scrgbClr r="0" g="0" b="0">
                    <a:alpha val="0"/>
                  </a:scrgbClr>
                </a:highlight>
                <a:latin typeface="Liberation Sans" pitchFamily="34"/>
              </a:rPr>
              <a:t>Don’t forget the </a:t>
            </a:r>
            <a:r>
              <a:rPr lang="en-US" sz="2903">
                <a:highlight>
                  <a:scrgbClr r="0" g="0" b="0">
                    <a:alpha val="0"/>
                  </a:scrgbClr>
                </a:highlight>
                <a:latin typeface="DejaVu Sans Mono" pitchFamily="49"/>
              </a:rPr>
              <a:t>MULTILINE</a:t>
            </a:r>
            <a:r>
              <a:rPr lang="en-US" sz="2903">
                <a:highlight>
                  <a:scrgbClr r="0" g="0" b="0">
                    <a:alpha val="0"/>
                  </a:scrgbClr>
                </a:highlight>
                <a:latin typeface="Liberation Sans" pitchFamily="34"/>
              </a:rPr>
              <a:t> flag</a:t>
            </a:r>
          </a:p>
        </p:txBody>
      </p:sp>
    </p:spTree>
    <p:extLst>
      <p:ext uri="{BB962C8B-B14F-4D97-AF65-F5344CB8AC3E}">
        <p14:creationId xmlns:p14="http://schemas.microsoft.com/office/powerpoint/2010/main" val="483109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6374" y="1231121"/>
            <a:ext cx="7648267" cy="4859128"/>
          </a:xfrm>
          <a:prstGeom prst="rect">
            <a:avLst/>
          </a:prstGeom>
        </p:spPr>
      </p:pic>
      <p:sp>
        <p:nvSpPr>
          <p:cNvPr id="3" name="Title 2"/>
          <p:cNvSpPr>
            <a:spLocks noGrp="1"/>
          </p:cNvSpPr>
          <p:nvPr>
            <p:ph type="title"/>
          </p:nvPr>
        </p:nvSpPr>
        <p:spPr/>
        <p:txBody>
          <a:bodyPr/>
          <a:lstStyle/>
          <a:p>
            <a:r>
              <a:rPr lang="en-US" dirty="0" smtClean="0"/>
              <a:t>Regex Crosswords</a:t>
            </a:r>
            <a:endParaRPr lang="en-US" dirty="0"/>
          </a:p>
        </p:txBody>
      </p:sp>
    </p:spTree>
    <p:extLst>
      <p:ext uri="{BB962C8B-B14F-4D97-AF65-F5344CB8AC3E}">
        <p14:creationId xmlns:p14="http://schemas.microsoft.com/office/powerpoint/2010/main" val="2897472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Regex Crossword Puzzles</a:t>
            </a:r>
            <a:endParaRPr lang="en-US" dirty="0"/>
          </a:p>
        </p:txBody>
      </p:sp>
      <p:sp>
        <p:nvSpPr>
          <p:cNvPr id="3" name="Content Placeholder 2"/>
          <p:cNvSpPr>
            <a:spLocks noGrp="1"/>
          </p:cNvSpPr>
          <p:nvPr>
            <p:ph idx="1"/>
          </p:nvPr>
        </p:nvSpPr>
        <p:spPr/>
        <p:txBody>
          <a:bodyPr>
            <a:normAutofit/>
          </a:bodyPr>
          <a:lstStyle/>
          <a:p>
            <a:r>
              <a:rPr lang="en-US" sz="4800" dirty="0">
                <a:hlinkClick r:id="rId2"/>
              </a:rPr>
              <a:t>https://</a:t>
            </a:r>
            <a:r>
              <a:rPr lang="en-US" sz="4800" dirty="0" smtClean="0">
                <a:hlinkClick r:id="rId2"/>
              </a:rPr>
              <a:t>regexcrossword.com/</a:t>
            </a:r>
            <a:endParaRPr lang="en-US" sz="4800" dirty="0" smtClean="0"/>
          </a:p>
          <a:p>
            <a:r>
              <a:rPr lang="en-US" sz="2400" dirty="0" smtClean="0"/>
              <a:t>We’ll spend 15 minutes here</a:t>
            </a:r>
          </a:p>
          <a:p>
            <a:r>
              <a:rPr lang="en-US" sz="2400" dirty="0" smtClean="0"/>
              <a:t>Solve as many as you can</a:t>
            </a:r>
          </a:p>
          <a:p>
            <a:r>
              <a:rPr lang="en-US" sz="2400" dirty="0" smtClean="0"/>
              <a:t>If you know </a:t>
            </a:r>
            <a:r>
              <a:rPr lang="en-US" sz="2400" dirty="0" err="1" smtClean="0"/>
              <a:t>regexs</a:t>
            </a:r>
            <a:r>
              <a:rPr lang="en-US" sz="2400" dirty="0" smtClean="0"/>
              <a:t>, start with the higher levels</a:t>
            </a:r>
            <a:endParaRPr lang="en-US" sz="2400" dirty="0"/>
          </a:p>
        </p:txBody>
      </p:sp>
    </p:spTree>
    <p:extLst>
      <p:ext uri="{BB962C8B-B14F-4D97-AF65-F5344CB8AC3E}">
        <p14:creationId xmlns:p14="http://schemas.microsoft.com/office/powerpoint/2010/main" val="123163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Paramiko</a:t>
            </a:r>
            <a:r>
              <a:rPr lang="en-US" dirty="0"/>
              <a:t/>
            </a:r>
            <a:br>
              <a:rPr lang="en-US" dirty="0"/>
            </a:br>
            <a:r>
              <a:rPr lang="en-US" dirty="0" smtClean="0"/>
              <a:t> Primer</a:t>
            </a:r>
            <a:endParaRPr lang="en-US" dirty="0"/>
          </a:p>
        </p:txBody>
      </p:sp>
      <p:sp>
        <p:nvSpPr>
          <p:cNvPr id="3" name="Subtitle 2"/>
          <p:cNvSpPr txBox="1">
            <a:spLocks noGrp="1"/>
          </p:cNvSpPr>
          <p:nvPr>
            <p:ph type="body" idx="1"/>
          </p:nvPr>
        </p:nvSpPr>
        <p:spPr/>
        <p:txBody>
          <a:bodyPr anchor="ctr">
            <a:normAutofit lnSpcReduction="10000"/>
          </a:bodyPr>
          <a:lstStyle/>
          <a:p>
            <a:pPr lvl="0" algn="ctr"/>
            <a:endParaRPr lang="en-US" dirty="0"/>
          </a:p>
        </p:txBody>
      </p:sp>
    </p:spTree>
    <p:extLst>
      <p:ext uri="{BB962C8B-B14F-4D97-AF65-F5344CB8AC3E}">
        <p14:creationId xmlns:p14="http://schemas.microsoft.com/office/powerpoint/2010/main" val="1382937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Paramiko Overview</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Fully Python implementation of SSH</a:t>
            </a:r>
          </a:p>
          <a:p>
            <a:pPr lvl="1" hangingPunct="0">
              <a:spcBef>
                <a:spcPts val="1285"/>
              </a:spcBef>
              <a:buSzPct val="75000"/>
              <a:buFont typeface="StarSymbol"/>
              <a:buChar char="–"/>
            </a:pPr>
            <a:r>
              <a:rPr lang="en-US" sz="2903">
                <a:highlight>
                  <a:scrgbClr r="0" g="0" b="0">
                    <a:alpha val="0"/>
                  </a:scrgbClr>
                </a:highlight>
                <a:latin typeface="Liberation Sans" pitchFamily="18"/>
              </a:rPr>
              <a:t>Includes a server and a client</a:t>
            </a:r>
          </a:p>
          <a:p>
            <a:pPr lvl="1" hangingPunct="0">
              <a:spcBef>
                <a:spcPts val="1285"/>
              </a:spcBef>
              <a:buSzPct val="75000"/>
              <a:buFont typeface="StarSymbol"/>
              <a:buChar char="–"/>
            </a:pPr>
            <a:r>
              <a:rPr lang="en-US" sz="2903">
                <a:highlight>
                  <a:scrgbClr r="0" g="0" b="0">
                    <a:alpha val="0"/>
                  </a:scrgbClr>
                </a:highlight>
                <a:latin typeface="Liberation Sans" pitchFamily="18"/>
              </a:rPr>
              <a:t>Server implementation is much newer and has less documentation and examples</a:t>
            </a:r>
          </a:p>
          <a:p>
            <a:pPr lvl="0">
              <a:buSzPct val="45000"/>
              <a:buFont typeface="StarSymbol"/>
              <a:buChar char="●"/>
            </a:pPr>
            <a:r>
              <a:rPr lang="en-US"/>
              <a:t>Works best with OpenSSH, but can be used for network devices like Cisco IOS, etc.</a:t>
            </a:r>
          </a:p>
          <a:p>
            <a:pPr lvl="0">
              <a:buSzPct val="45000"/>
              <a:buFont typeface="StarSymbol"/>
              <a:buChar char="●"/>
            </a:pPr>
            <a:r>
              <a:rPr lang="en-US"/>
              <a:t>Supports running commands, SFTP, TCP forwarding, etc.</a:t>
            </a:r>
          </a:p>
        </p:txBody>
      </p:sp>
    </p:spTree>
    <p:extLst>
      <p:ext uri="{BB962C8B-B14F-4D97-AF65-F5344CB8AC3E}">
        <p14:creationId xmlns:p14="http://schemas.microsoft.com/office/powerpoint/2010/main" val="175490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Paramiko Connections</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Initialize the SSHClient instance (a lower-level Transport class is available as well)</a:t>
            </a:r>
          </a:p>
          <a:p>
            <a:pPr lvl="0">
              <a:buSzPct val="45000"/>
              <a:buFont typeface="StarSymbol"/>
              <a:buChar char="●"/>
            </a:pPr>
            <a:r>
              <a:rPr lang="en-US"/>
              <a:t>Set the missing host key policy</a:t>
            </a:r>
          </a:p>
          <a:p>
            <a:pPr lvl="1" hangingPunct="0">
              <a:spcBef>
                <a:spcPts val="1285"/>
              </a:spcBef>
              <a:buSzPct val="75000"/>
              <a:buFont typeface="StarSymbol"/>
              <a:buChar char="–"/>
            </a:pPr>
            <a:r>
              <a:rPr lang="en-US" sz="2903">
                <a:highlight>
                  <a:scrgbClr r="0" g="0" b="0">
                    <a:alpha val="0"/>
                  </a:scrgbClr>
                </a:highlight>
                <a:latin typeface="Liberation Sans" pitchFamily="18"/>
              </a:rPr>
              <a:t>Technically optional, but necessary if connecting to new devices</a:t>
            </a:r>
          </a:p>
          <a:p>
            <a:pPr lvl="0">
              <a:buSzPct val="45000"/>
              <a:buFont typeface="StarSymbol"/>
              <a:buChar char="●"/>
            </a:pPr>
            <a:r>
              <a:rPr lang="en-US"/>
              <a:t>Connect and authenticate to the server</a:t>
            </a:r>
          </a:p>
        </p:txBody>
      </p:sp>
    </p:spTree>
    <p:extLst>
      <p:ext uri="{BB962C8B-B14F-4D97-AF65-F5344CB8AC3E}">
        <p14:creationId xmlns:p14="http://schemas.microsoft.com/office/powerpoint/2010/main" val="398767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Paramiko Connection Example</a:t>
            </a:r>
          </a:p>
        </p:txBody>
      </p:sp>
      <p:sp>
        <p:nvSpPr>
          <p:cNvPr id="3" name="Text Placeholder 2"/>
          <p:cNvSpPr txBox="1">
            <a:spLocks noGrp="1"/>
          </p:cNvSpPr>
          <p:nvPr>
            <p:ph type="body" idx="4294967295"/>
          </p:nvPr>
        </p:nvSpPr>
        <p:spPr/>
        <p:txBody>
          <a:bodyPr/>
          <a:lstStyle/>
          <a:p>
            <a:pPr lvl="0"/>
            <a:r>
              <a:rPr lang="en-US" sz="1996">
                <a:latin typeface="DejaVu Sans Mono" pitchFamily="49"/>
              </a:rPr>
              <a:t># initialize the client</a:t>
            </a:r>
          </a:p>
          <a:p>
            <a:pPr lvl="0"/>
            <a:r>
              <a:rPr lang="en-US" sz="1996">
                <a:latin typeface="DejaVu Sans Mono" pitchFamily="49"/>
              </a:rPr>
              <a:t>ssh_client = paramiko.SSHClient()</a:t>
            </a:r>
          </a:p>
          <a:p>
            <a:pPr lvl="0"/>
            <a:r>
              <a:rPr lang="en-US" sz="1996">
                <a:latin typeface="DejaVu Sans Mono" pitchFamily="49"/>
              </a:rPr>
              <a:t># define and add the policy</a:t>
            </a:r>
          </a:p>
          <a:p>
            <a:pPr lvl="0"/>
            <a:r>
              <a:rPr lang="en-US" sz="1996">
                <a:latin typeface="DejaVu Sans Mono" pitchFamily="49"/>
              </a:rPr>
              <a:t>policy = paramiko.AutoAddPolicy()</a:t>
            </a:r>
          </a:p>
          <a:p>
            <a:pPr lvl="0"/>
            <a:r>
              <a:rPr lang="en-US" sz="1996">
                <a:latin typeface="DejaVu Sans Mono" pitchFamily="49"/>
              </a:rPr>
              <a:t>ssh_client.set_missing_host_key_policy(policy)</a:t>
            </a:r>
          </a:p>
          <a:p>
            <a:pPr lvl="0"/>
            <a:r>
              <a:rPr lang="en-US" sz="1996">
                <a:latin typeface="DejaVu Sans Mono" pitchFamily="49"/>
              </a:rPr>
              <a:t># connect and authenticate</a:t>
            </a:r>
          </a:p>
          <a:p>
            <a:pPr lvl="0"/>
            <a:r>
              <a:rPr lang="en-US" sz="1996">
                <a:latin typeface="DejaVu Sans Mono" pitchFamily="49"/>
              </a:rPr>
              <a:t>ssh.connect(target, port, username=username, 					</a:t>
            </a:r>
          </a:p>
          <a:p>
            <a:pPr lvl="1" hangingPunct="0">
              <a:spcBef>
                <a:spcPts val="1285"/>
              </a:spcBef>
              <a:buNone/>
            </a:pPr>
            <a:r>
              <a:rPr lang="en-US" sz="1996">
                <a:highlight>
                  <a:scrgbClr r="0" g="0" b="0">
                    <a:alpha val="0"/>
                  </a:scrgbClr>
                </a:highlight>
                <a:latin typeface="DejaVu Sans Mono" pitchFamily="49"/>
              </a:rPr>
              <a:t>password=password)</a:t>
            </a:r>
          </a:p>
        </p:txBody>
      </p:sp>
    </p:spTree>
    <p:extLst>
      <p:ext uri="{BB962C8B-B14F-4D97-AF65-F5344CB8AC3E}">
        <p14:creationId xmlns:p14="http://schemas.microsoft.com/office/powerpoint/2010/main" val="2978475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Executing Commands</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Use the exec_command method</a:t>
            </a:r>
          </a:p>
          <a:p>
            <a:pPr lvl="1" hangingPunct="0">
              <a:spcBef>
                <a:spcPts val="1285"/>
              </a:spcBef>
              <a:buSzPct val="75000"/>
              <a:buFont typeface="StarSymbol"/>
              <a:buChar char="–"/>
            </a:pPr>
            <a:r>
              <a:rPr lang="en-US" sz="2903">
                <a:highlight>
                  <a:scrgbClr r="0" g="0" b="0">
                    <a:alpha val="0"/>
                  </a:scrgbClr>
                </a:highlight>
                <a:latin typeface="Liberation Sans" pitchFamily="18"/>
              </a:rPr>
              <a:t>Returns stdin, stdout, stderr streams</a:t>
            </a:r>
          </a:p>
          <a:p>
            <a:pPr lvl="1" hangingPunct="0">
              <a:spcBef>
                <a:spcPts val="1285"/>
              </a:spcBef>
              <a:buSzPct val="75000"/>
              <a:buFont typeface="StarSymbol"/>
              <a:buChar char="–"/>
            </a:pPr>
            <a:r>
              <a:rPr lang="en-US" sz="2903">
                <a:highlight>
                  <a:scrgbClr r="0" g="0" b="0">
                    <a:alpha val="0"/>
                  </a:scrgbClr>
                </a:highlight>
                <a:latin typeface="Liberation Sans" pitchFamily="18"/>
              </a:rPr>
              <a:t>Being streams, these must be read</a:t>
            </a:r>
          </a:p>
          <a:p>
            <a:pPr lvl="0">
              <a:buSzPct val="45000"/>
              <a:buFont typeface="StarSymbol"/>
              <a:buChar char="●"/>
            </a:pPr>
            <a:r>
              <a:rPr lang="en-US"/>
              <a:t>Specify </a:t>
            </a:r>
            <a:r>
              <a:rPr lang="en-US">
                <a:latin typeface="DejaVu Sans Mono" pitchFamily="49"/>
              </a:rPr>
              <a:t>get_pty=True</a:t>
            </a:r>
          </a:p>
          <a:p>
            <a:pPr lvl="1" hangingPunct="0">
              <a:spcBef>
                <a:spcPts val="1285"/>
              </a:spcBef>
              <a:buSzPct val="75000"/>
              <a:buFont typeface="StarSymbol"/>
              <a:buChar char="–"/>
            </a:pPr>
            <a:r>
              <a:rPr lang="en-US" sz="2903">
                <a:highlight>
                  <a:scrgbClr r="0" g="0" b="0">
                    <a:alpha val="0"/>
                  </a:scrgbClr>
                </a:highlight>
                <a:latin typeface="Liberation Sans" pitchFamily="34"/>
              </a:rPr>
              <a:t>Changes the execution behavior to more closely resemble running the command through a shell</a:t>
            </a:r>
          </a:p>
        </p:txBody>
      </p:sp>
    </p:spTree>
    <p:extLst>
      <p:ext uri="{BB962C8B-B14F-4D97-AF65-F5344CB8AC3E}">
        <p14:creationId xmlns:p14="http://schemas.microsoft.com/office/powerpoint/2010/main" val="3704537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SSH Command Example</a:t>
            </a:r>
          </a:p>
        </p:txBody>
      </p:sp>
      <p:sp>
        <p:nvSpPr>
          <p:cNvPr id="3" name="Text Placeholder 2"/>
          <p:cNvSpPr txBox="1">
            <a:spLocks noGrp="1"/>
          </p:cNvSpPr>
          <p:nvPr>
            <p:ph type="body" idx="4294967295"/>
          </p:nvPr>
        </p:nvSpPr>
        <p:spPr/>
        <p:txBody>
          <a:bodyPr/>
          <a:lstStyle/>
          <a:p>
            <a:pPr lvl="0"/>
            <a:r>
              <a:rPr lang="en-US" sz="1996">
                <a:latin typeface="DejaVu Sans Mono" pitchFamily="49"/>
              </a:rPr>
              <a:t># this is a long line</a:t>
            </a:r>
          </a:p>
          <a:p>
            <a:pPr lvl="0"/>
            <a:r>
              <a:rPr lang="en-US" sz="1996">
                <a:latin typeface="DejaVu Sans Mono" pitchFamily="49"/>
              </a:rPr>
              <a:t>stdin, stdout, stderr = \ ssh_client.exec_command('env', get_pty=with_pty)</a:t>
            </a:r>
          </a:p>
          <a:p>
            <a:pPr lvl="0"/>
            <a:r>
              <a:rPr lang="en-US" sz="1996">
                <a:latin typeface="DejaVu Sans Mono" pitchFamily="49"/>
              </a:rPr>
              <a:t># read from the stdout stream</a:t>
            </a:r>
          </a:p>
          <a:p>
            <a:pPr lvl="0"/>
            <a:r>
              <a:rPr lang="en-US" sz="1996">
                <a:latin typeface="DejaVu Sans Mono" pitchFamily="49"/>
              </a:rPr>
              <a:t>data = stdout.read()</a:t>
            </a:r>
          </a:p>
          <a:p>
            <a:pPr lvl="0"/>
            <a:r>
              <a:rPr lang="en-US" sz="1996">
                <a:latin typeface="DejaVu Sans Mono" pitchFamily="49"/>
              </a:rPr>
              <a:t># decode the stream to a string</a:t>
            </a:r>
          </a:p>
          <a:p>
            <a:pPr lvl="0"/>
            <a:r>
              <a:rPr lang="en-US" sz="1996">
                <a:latin typeface="DejaVu Sans Mono" pitchFamily="49"/>
              </a:rPr>
              <a:t>data = data.decode('utf-8')</a:t>
            </a:r>
          </a:p>
        </p:txBody>
      </p:sp>
    </p:spTree>
    <p:extLst>
      <p:ext uri="{BB962C8B-B14F-4D97-AF65-F5344CB8AC3E}">
        <p14:creationId xmlns:p14="http://schemas.microsoft.com/office/powerpoint/2010/main" val="224012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Paramiko SFTP</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From a connected client, open an SFTP channel</a:t>
            </a:r>
          </a:p>
          <a:p>
            <a:pPr lvl="1" hangingPunct="0">
              <a:spcBef>
                <a:spcPts val="1285"/>
              </a:spcBef>
              <a:buSzPct val="75000"/>
              <a:buFont typeface="StarSymbol"/>
              <a:buChar char="–"/>
            </a:pPr>
            <a:r>
              <a:rPr lang="en-US" sz="2903">
                <a:highlight>
                  <a:scrgbClr r="0" g="0" b="0">
                    <a:alpha val="0"/>
                  </a:scrgbClr>
                </a:highlight>
                <a:latin typeface="Liberation Sans" pitchFamily="18"/>
              </a:rPr>
              <a:t>This returns a new SFTP object</a:t>
            </a:r>
          </a:p>
          <a:p>
            <a:pPr lvl="0">
              <a:buSzPct val="45000"/>
              <a:buFont typeface="StarSymbol"/>
              <a:buChar char="●"/>
            </a:pPr>
            <a:r>
              <a:rPr lang="en-US"/>
              <a:t>Provides basic methods for</a:t>
            </a:r>
          </a:p>
          <a:p>
            <a:pPr lvl="1" hangingPunct="0">
              <a:spcBef>
                <a:spcPts val="1285"/>
              </a:spcBef>
              <a:buSzPct val="75000"/>
              <a:buFont typeface="StarSymbol"/>
              <a:buChar char="–"/>
            </a:pPr>
            <a:r>
              <a:rPr lang="en-US" sz="2903">
                <a:highlight>
                  <a:scrgbClr r="0" g="0" b="0">
                    <a:alpha val="0"/>
                  </a:scrgbClr>
                </a:highlight>
                <a:latin typeface="Liberation Sans" pitchFamily="18"/>
              </a:rPr>
              <a:t>Opening files</a:t>
            </a:r>
          </a:p>
          <a:p>
            <a:pPr lvl="1" hangingPunct="0">
              <a:spcBef>
                <a:spcPts val="1285"/>
              </a:spcBef>
              <a:buSzPct val="75000"/>
              <a:buFont typeface="StarSymbol"/>
              <a:buChar char="–"/>
            </a:pPr>
            <a:r>
              <a:rPr lang="en-US" sz="2903">
                <a:highlight>
                  <a:scrgbClr r="0" g="0" b="0">
                    <a:alpha val="0"/>
                  </a:scrgbClr>
                </a:highlight>
                <a:latin typeface="Liberation Sans" pitchFamily="18"/>
              </a:rPr>
              <a:t>Listing directories</a:t>
            </a:r>
          </a:p>
          <a:p>
            <a:pPr lvl="1" hangingPunct="0">
              <a:spcBef>
                <a:spcPts val="1285"/>
              </a:spcBef>
              <a:buSzPct val="75000"/>
              <a:buFont typeface="StarSymbol"/>
              <a:buChar char="–"/>
            </a:pPr>
            <a:r>
              <a:rPr lang="en-US" sz="2903">
                <a:highlight>
                  <a:scrgbClr r="0" g="0" b="0">
                    <a:alpha val="0"/>
                  </a:scrgbClr>
                </a:highlight>
                <a:latin typeface="Liberation Sans" pitchFamily="18"/>
              </a:rPr>
              <a:t>Reading and changing permissions</a:t>
            </a:r>
          </a:p>
        </p:txBody>
      </p:sp>
    </p:spTree>
    <p:extLst>
      <p:ext uri="{BB962C8B-B14F-4D97-AF65-F5344CB8AC3E}">
        <p14:creationId xmlns:p14="http://schemas.microsoft.com/office/powerpoint/2010/main" val="3117545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POLL_EMBED_ID" val="41091418-3ad0-44d7-9a93-52e5e6e1ec80"/>
</p:tagLst>
</file>

<file path=ppt/tags/tag2.xml><?xml version="1.0" encoding="utf-8"?>
<p:tagLst xmlns:a="http://schemas.openxmlformats.org/drawingml/2006/main" xmlns:r="http://schemas.openxmlformats.org/officeDocument/2006/relationships" xmlns:p="http://schemas.openxmlformats.org/presentationml/2006/main">
  <p:tag name="__PE_POLL_EMBED_ID" val="378bf222-445c-4454-9aae-dfd7b77bd1d9"/>
</p:tagLst>
</file>

<file path=ppt/theme/theme1.xml><?xml version="1.0" encoding="utf-8"?>
<a:theme xmlns:a="http://schemas.openxmlformats.org/drawingml/2006/main" name="Office Theme">
  <a:themeElements>
    <a:clrScheme name="RSM Color Palette">
      <a:dk1>
        <a:srgbClr val="595959"/>
      </a:dk1>
      <a:lt1>
        <a:sysClr val="window" lastClr="FFFFFF"/>
      </a:lt1>
      <a:dk2>
        <a:srgbClr val="7F7F7F"/>
      </a:dk2>
      <a:lt2>
        <a:srgbClr val="E7E6E6"/>
      </a:lt2>
      <a:accent1>
        <a:srgbClr val="009CDE"/>
      </a:accent1>
      <a:accent2>
        <a:srgbClr val="3F9C35"/>
      </a:accent2>
      <a:accent3>
        <a:srgbClr val="50A6A6"/>
      </a:accent3>
      <a:accent4>
        <a:srgbClr val="9F5CC0"/>
      </a:accent4>
      <a:accent5>
        <a:srgbClr val="F1B434"/>
      </a:accent5>
      <a:accent6>
        <a:srgbClr val="E40046"/>
      </a:accent6>
      <a:hlink>
        <a:srgbClr val="009CDE"/>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SM PPT Template_4x3.potx" id="{76EECE79-ED11-478D-96C8-9C9F53742F59}" vid="{F4D70AFB-CFB6-4119-9317-D04C331EF1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RSM PPT Template_4x3</Template>
  <TotalTime>1022</TotalTime>
  <Words>4204</Words>
  <Application>Microsoft Office PowerPoint</Application>
  <PresentationFormat>On-screen Show (4:3)</PresentationFormat>
  <Paragraphs>826</Paragraphs>
  <Slides>108</Slides>
  <Notes>88</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108</vt:i4>
      </vt:variant>
    </vt:vector>
  </HeadingPairs>
  <TitlesOfParts>
    <vt:vector size="117" baseType="lpstr">
      <vt:lpstr>Arial</vt:lpstr>
      <vt:lpstr>Calibri</vt:lpstr>
      <vt:lpstr>Consolas</vt:lpstr>
      <vt:lpstr>Courier New</vt:lpstr>
      <vt:lpstr>DejaVu Sans Mono</vt:lpstr>
      <vt:lpstr>Liberation Sans</vt:lpstr>
      <vt:lpstr>StarSymbol</vt:lpstr>
      <vt:lpstr>Wingdings</vt:lpstr>
      <vt:lpstr>Office Theme</vt:lpstr>
      <vt:lpstr>PowerPoint Presentation</vt:lpstr>
      <vt:lpstr>Python for Pentesters</vt:lpstr>
      <vt:lpstr>About</vt:lpstr>
      <vt:lpstr>About</vt:lpstr>
      <vt:lpstr>Learning Objectives</vt:lpstr>
      <vt:lpstr>Introduction</vt:lpstr>
      <vt:lpstr>Lab Overview</vt:lpstr>
      <vt:lpstr>PowerPoint Presentation</vt:lpstr>
      <vt:lpstr>Setting up a development environment</vt:lpstr>
      <vt:lpstr>Development Environment</vt:lpstr>
      <vt:lpstr>Considerations</vt:lpstr>
      <vt:lpstr>Enter Atom</vt:lpstr>
      <vt:lpstr>Enter Atom</vt:lpstr>
      <vt:lpstr>Install themes</vt:lpstr>
      <vt:lpstr>Install packages</vt:lpstr>
      <vt:lpstr>Script: Shift-Control-B</vt:lpstr>
      <vt:lpstr>Heavy-weight Alternative: PyCharm</vt:lpstr>
      <vt:lpstr>To pay or not to pay?</vt:lpstr>
      <vt:lpstr>PowerPoint Presentation</vt:lpstr>
      <vt:lpstr>Git</vt:lpstr>
      <vt:lpstr>Git basics</vt:lpstr>
      <vt:lpstr>Git keys</vt:lpstr>
      <vt:lpstr>Git GUIs</vt:lpstr>
      <vt:lpstr>GitKraken</vt:lpstr>
      <vt:lpstr>Pip</vt:lpstr>
      <vt:lpstr>Enter PIPENV</vt:lpstr>
      <vt:lpstr>PipEnv in 60 seconds</vt:lpstr>
      <vt:lpstr>Python Basics</vt:lpstr>
      <vt:lpstr>Python Variables</vt:lpstr>
      <vt:lpstr>Python Types</vt:lpstr>
      <vt:lpstr>Mutable / Immutable Objects</vt:lpstr>
      <vt:lpstr>Mutable / Immutable Objects</vt:lpstr>
      <vt:lpstr>Mutable / Immutable Objects</vt:lpstr>
      <vt:lpstr>Warning</vt:lpstr>
      <vt:lpstr>String Format Operations</vt:lpstr>
      <vt:lpstr>Functions</vt:lpstr>
      <vt:lpstr>Using *args</vt:lpstr>
      <vt:lpstr>**kwargs</vt:lpstr>
      <vt:lpstr>**kwargs usage</vt:lpstr>
      <vt:lpstr>Working with Files</vt:lpstr>
      <vt:lpstr>Reading and Writing Text Files</vt:lpstr>
      <vt:lpstr>Reading and Writing Text Files</vt:lpstr>
      <vt:lpstr>Exception Handling</vt:lpstr>
      <vt:lpstr>Exception Handling: Bad Example</vt:lpstr>
      <vt:lpstr>Exception Handling: Good Example</vt:lpstr>
      <vt:lpstr>PowerPoint Presentation</vt:lpstr>
      <vt:lpstr>Python PACKAGES</vt:lpstr>
      <vt:lpstr>Python Packages and Modules</vt:lpstr>
      <vt:lpstr>Python Modules</vt:lpstr>
      <vt:lpstr>Python Modules</vt:lpstr>
      <vt:lpstr>Command Line Arguments</vt:lpstr>
      <vt:lpstr>Command Line Arguments</vt:lpstr>
      <vt:lpstr>Debugging Python</vt:lpstr>
      <vt:lpstr>Options</vt:lpstr>
      <vt:lpstr>pdb / ipdb / rpdb</vt:lpstr>
      <vt:lpstr>Starting The Debugger</vt:lpstr>
      <vt:lpstr>Basic Debugging Commands</vt:lpstr>
      <vt:lpstr>PyCharm Debugger</vt:lpstr>
      <vt:lpstr>PowerPoint Presentation</vt:lpstr>
      <vt:lpstr>Stack Trace</vt:lpstr>
      <vt:lpstr>Stack Trace Example</vt:lpstr>
      <vt:lpstr>Start Debugging</vt:lpstr>
      <vt:lpstr>Common Exceptions</vt:lpstr>
      <vt:lpstr>Script Structure</vt:lpstr>
      <vt:lpstr>Script Structure</vt:lpstr>
      <vt:lpstr>Script Structure</vt:lpstr>
      <vt:lpstr>Script Structure</vt:lpstr>
      <vt:lpstr>Script vs Module vs Package</vt:lpstr>
      <vt:lpstr>HTTP Requests</vt:lpstr>
      <vt:lpstr>Making HTTP Requests</vt:lpstr>
      <vt:lpstr>Using urllib.request</vt:lpstr>
      <vt:lpstr>Using requests</vt:lpstr>
      <vt:lpstr>Lab Time – Objective</vt:lpstr>
      <vt:lpstr>Lab Time – Recap</vt:lpstr>
      <vt:lpstr>Regular ExpressionS Primer</vt:lpstr>
      <vt:lpstr>What are Regular Expressions</vt:lpstr>
      <vt:lpstr>Regular Expressions</vt:lpstr>
      <vt:lpstr>Character Sets</vt:lpstr>
      <vt:lpstr>Common Character Sets</vt:lpstr>
      <vt:lpstr>Repeating Characters</vt:lpstr>
      <vt:lpstr>Groups</vt:lpstr>
      <vt:lpstr>Logical OR</vt:lpstr>
      <vt:lpstr>Writing Regexs</vt:lpstr>
      <vt:lpstr>Debuggex.com</vt:lpstr>
      <vt:lpstr>Regex Module Primer</vt:lpstr>
      <vt:lpstr>Main Regex Methods</vt:lpstr>
      <vt:lpstr>Regex Flags</vt:lpstr>
      <vt:lpstr>Flag Example</vt:lpstr>
      <vt:lpstr>Extracting Information</vt:lpstr>
      <vt:lpstr>Additional Regex Methods</vt:lpstr>
      <vt:lpstr>Regex Crosswords</vt:lpstr>
      <vt:lpstr>Lab: Regex Crossword Puzzles</vt:lpstr>
      <vt:lpstr>Paramiko  Primer</vt:lpstr>
      <vt:lpstr>Paramiko Overview</vt:lpstr>
      <vt:lpstr>Paramiko Connections</vt:lpstr>
      <vt:lpstr>Paramiko Connection Example</vt:lpstr>
      <vt:lpstr>Executing Commands</vt:lpstr>
      <vt:lpstr>SSH Command Example</vt:lpstr>
      <vt:lpstr>Paramiko SFTP</vt:lpstr>
      <vt:lpstr>Paramiko SFTP Example</vt:lpstr>
      <vt:lpstr>Lab Time - Objective</vt:lpstr>
      <vt:lpstr>Lab Time – Recap</vt:lpstr>
      <vt:lpstr>Python in your toolset</vt:lpstr>
      <vt:lpstr>PowerPoint Presentation</vt:lpstr>
      <vt:lpstr>PowerPoint Presentation</vt:lpstr>
      <vt:lpstr>PowerPoint Presentation</vt:lpstr>
      <vt:lpstr>PowerPoint Presentation</vt:lpstr>
      <vt:lpstr>PowerPoint Presentation</vt:lpstr>
    </vt:vector>
  </TitlesOfParts>
  <Company>RSM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Benich, Mike</dc:creator>
  <cp:lastModifiedBy>Benich, Mike</cp:lastModifiedBy>
  <cp:revision>150</cp:revision>
  <dcterms:created xsi:type="dcterms:W3CDTF">2019-04-15T13:58:18Z</dcterms:created>
  <dcterms:modified xsi:type="dcterms:W3CDTF">2019-05-21T13:23:07Z</dcterms:modified>
</cp:coreProperties>
</file>