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  <p:sldMasterId id="2147483750" r:id="rId2"/>
  </p:sldMasterIdLst>
  <p:sldIdLst>
    <p:sldId id="256" r:id="rId3"/>
    <p:sldId id="258" r:id="rId4"/>
    <p:sldId id="260" r:id="rId5"/>
    <p:sldId id="266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2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35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57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97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62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80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269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288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005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994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8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850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5678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57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009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168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676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7125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287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962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48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06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246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50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24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5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619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08D0-5CE2-4222-B05B-D6B58C876A82}" type="datetimeFigureOut">
              <a:rPr lang="he-IL" smtClean="0"/>
              <a:t>כ"ב/אייר/תשפ"א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C02F-BE11-4A13-A805-F34937FFB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50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9BE93B-0C49-4A6A-AF3E-3D028DC7E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Data Analysis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4411AD-42E4-45F4-B9D1-DA14C4884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Benisty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A5D848-F79C-45A9-9BCE-975BDD778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1" t="25277" r="51094" b="58496"/>
          <a:stretch/>
        </p:blipFill>
        <p:spPr>
          <a:xfrm>
            <a:off x="8658225" y="2679269"/>
            <a:ext cx="3430882" cy="143157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41E24A8-B942-469B-8136-52E77AAAA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93" t="29563" r="29355" b="62746"/>
          <a:stretch/>
        </p:blipFill>
        <p:spPr>
          <a:xfrm>
            <a:off x="8661106" y="3809968"/>
            <a:ext cx="3430882" cy="80890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D0658E8-543F-47CC-8CC4-5503DAA69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38" t="28310" r="72355" b="34305"/>
          <a:stretch/>
        </p:blipFill>
        <p:spPr>
          <a:xfrm>
            <a:off x="9201150" y="295275"/>
            <a:ext cx="2145646" cy="2451284"/>
          </a:xfrm>
          <a:prstGeom prst="rect">
            <a:avLst/>
          </a:prstGeom>
        </p:spPr>
      </p:pic>
      <p:pic>
        <p:nvPicPr>
          <p:cNvPr id="7" name="Picture 6" descr="×ª××× × ×§×©××¨×">
            <a:extLst>
              <a:ext uri="{FF2B5EF4-FFF2-40B4-BE49-F238E27FC236}">
                <a16:creationId xmlns:a16="http://schemas.microsoft.com/office/drawing/2014/main" id="{18B5DA35-FBA9-4286-96E7-848B3DC6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69" y="3809968"/>
            <a:ext cx="2361309" cy="23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×ª××× × ×§×©××¨×">
            <a:extLst>
              <a:ext uri="{FF2B5EF4-FFF2-40B4-BE49-F238E27FC236}">
                <a16:creationId xmlns:a16="http://schemas.microsoft.com/office/drawing/2014/main" id="{73D08C91-353F-4268-9636-9B2336BCC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6"/>
          <a:stretch/>
        </p:blipFill>
        <p:spPr bwMode="auto">
          <a:xfrm>
            <a:off x="5367247" y="278000"/>
            <a:ext cx="3974521" cy="124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4E880F7-E1BB-483E-A25B-B96A18465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3" t="26572" r="76166" b="61558"/>
          <a:stretch/>
        </p:blipFill>
        <p:spPr>
          <a:xfrm>
            <a:off x="5221964" y="2679269"/>
            <a:ext cx="3087470" cy="1359596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65FAE00-58ED-4821-BA83-10D6F6BD342F}"/>
              </a:ext>
            </a:extLst>
          </p:cNvPr>
          <p:cNvSpPr txBox="1"/>
          <p:nvPr/>
        </p:nvSpPr>
        <p:spPr>
          <a:xfrm>
            <a:off x="102893" y="1484670"/>
            <a:ext cx="9791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1st </a:t>
            </a:r>
            <a:r>
              <a:rPr lang="en-US" sz="2800" b="1" i="0" dirty="0" err="1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i</a:t>
            </a:r>
            <a:r>
              <a:rPr lang="en-US" sz="2800" b="1" i="0" dirty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-School and Conference on Metric-Affine Gravity</a:t>
            </a:r>
          </a:p>
          <a:p>
            <a:br>
              <a:rPr lang="en-US" b="0" i="0" dirty="0">
                <a:solidFill>
                  <a:srgbClr val="323232"/>
                </a:solidFill>
                <a:effectLst/>
                <a:latin typeface="Roboto" panose="020B0604020202020204" pitchFamily="2" charset="0"/>
              </a:rPr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288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27E2AD-C4D9-4D4D-80DD-7F67FCD8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Bayes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76D1123-C7C5-46A0-B738-ED6D7BFF8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550" y="2165985"/>
                <a:ext cx="11601450" cy="4024125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800" b="0" i="0" dirty="0">
                    <a:latin typeface="Cambria Math" panose="02040503050406030204" pitchFamily="18" charset="0"/>
                  </a:rPr>
                  <a:t>Posterior probability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– data,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– parameters,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– external information.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sz="2800" dirty="0"/>
                  <a:t> - prior,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800" dirty="0"/>
                  <a:t> - Likelihood,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- posterior,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sz="2800" dirty="0"/>
                  <a:t> - Evidence.</a:t>
                </a:r>
              </a:p>
              <a:p>
                <a:pPr algn="l" rtl="0"/>
                <a:endParaRPr lang="he-IL" sz="2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76D1123-C7C5-46A0-B738-ED6D7BFF8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2165985"/>
                <a:ext cx="11601450" cy="4024125"/>
              </a:xfrm>
              <a:blipFill>
                <a:blip r:embed="rId2"/>
                <a:stretch>
                  <a:fillRect l="-945" t="-2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23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3A3FAC-8AC7-4510-88E2-7B5F6488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Bayesian Analysis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12A217-9F74-44C3-A8FB-3EBFF7259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sz="2400" dirty="0">
                    <a:ea typeface="Cambria Math" panose="02040503050406030204" pitchFamily="18" charset="0"/>
                  </a:rPr>
                  <a:t>Likelihood: </a:t>
                </a:r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for uncorrelated points.</a:t>
                </a:r>
              </a:p>
              <a:p>
                <a:pPr algn="l" rtl="0"/>
                <a:r>
                  <a:rPr lang="en-US" sz="2400" dirty="0"/>
                  <a:t>Can be written as: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400" dirty="0"/>
                  <a:t> for uncorrelated measurements.  </a:t>
                </a:r>
              </a:p>
              <a:p>
                <a:pPr algn="l" rtl="0"/>
                <a:r>
                  <a:rPr lang="en-US" sz="2400" dirty="0"/>
                  <a:t>For correlated points, the matrix is given by the experiment.</a:t>
                </a:r>
              </a:p>
              <a:p>
                <a:pPr algn="l" rtl="0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latin typeface="+mj-lt"/>
                  </a:rPr>
                  <a:t>good fit,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den>
                    </m:f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≫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latin typeface="+mj-lt"/>
                  </a:rPr>
                  <a:t>bad fit,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latin typeface="+mj-lt"/>
                  </a:rPr>
                  <a:t>over – fit.</a:t>
                </a:r>
                <a:endParaRPr lang="en-US" sz="2400" dirty="0"/>
              </a:p>
              <a:p>
                <a:pPr algn="l" rtl="0"/>
                <a:endParaRPr lang="en-US" sz="2400" dirty="0"/>
              </a:p>
              <a:p>
                <a:pPr algn="l" rtl="0"/>
                <a:endParaRPr lang="en-US" dirty="0"/>
              </a:p>
              <a:p>
                <a:pPr marL="0" indent="0" algn="ctr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12A217-9F74-44C3-A8FB-3EBFF7259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ourse:CPSC522/MCMC - UBC Wiki">
            <a:extLst>
              <a:ext uri="{FF2B5EF4-FFF2-40B4-BE49-F238E27FC236}">
                <a16:creationId xmlns:a16="http://schemas.microsoft.com/office/drawing/2014/main" id="{A110A36E-C5E4-4DDA-8F7F-6A45F6ED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601216"/>
            <a:ext cx="4133850" cy="23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702ED7-975D-4576-93A2-66FC11E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Simple example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646AC06-2436-4BAE-B3B3-B8ACD30D3C2A}"/>
              </a:ext>
            </a:extLst>
          </p:cNvPr>
          <p:cNvSpPr txBox="1"/>
          <p:nvPr/>
        </p:nvSpPr>
        <p:spPr>
          <a:xfrm>
            <a:off x="5457825" y="511128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 err="1"/>
              <a:t>samplers-demo</a:t>
            </a:r>
            <a:r>
              <a:rPr lang="he-IL" dirty="0"/>
              <a:t>/pages/samplers-samplers-everywhere/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0648DFA-82DB-426F-BF24-36986FF2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32000" r="51797" b="23056"/>
          <a:stretch/>
        </p:blipFill>
        <p:spPr>
          <a:xfrm>
            <a:off x="5897699" y="2057401"/>
            <a:ext cx="6029325" cy="438447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69CCA1A-11D3-4C8A-AAFF-20EAE2D0F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03" t="39446" r="55078" b="23375"/>
          <a:stretch/>
        </p:blipFill>
        <p:spPr>
          <a:xfrm>
            <a:off x="495300" y="2828925"/>
            <a:ext cx="5391050" cy="3743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9BF78A75-C0E2-46C1-9BC8-F92B567291E3}"/>
                  </a:ext>
                </a:extLst>
              </p:cNvPr>
              <p:cNvSpPr txBox="1"/>
              <p:nvPr/>
            </p:nvSpPr>
            <p:spPr>
              <a:xfrm>
                <a:off x="9320537" y="3418314"/>
                <a:ext cx="2185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898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9BF78A75-C0E2-46C1-9BC8-F92B5672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37" y="3418314"/>
                <a:ext cx="2185663" cy="276999"/>
              </a:xfrm>
              <a:prstGeom prst="rect">
                <a:avLst/>
              </a:prstGeom>
              <a:blipFill>
                <a:blip r:embed="rId4"/>
                <a:stretch>
                  <a:fillRect l="-836" b="-17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37539471-F86D-4C8C-90B9-CDD9EBB691E5}"/>
                  </a:ext>
                </a:extLst>
              </p:cNvPr>
              <p:cNvSpPr txBox="1"/>
              <p:nvPr/>
            </p:nvSpPr>
            <p:spPr>
              <a:xfrm>
                <a:off x="9550627" y="3695313"/>
                <a:ext cx="163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37539471-F86D-4C8C-90B9-CDD9EBB6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627" y="3695313"/>
                <a:ext cx="1636923" cy="276999"/>
              </a:xfrm>
              <a:prstGeom prst="rect">
                <a:avLst/>
              </a:prstGeom>
              <a:blipFill>
                <a:blip r:embed="rId5"/>
                <a:stretch>
                  <a:fillRect l="-2985" r="-2985" b="-173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91FF2FAC-7F78-43F5-BADC-BCE65357C00F}"/>
                  </a:ext>
                </a:extLst>
              </p:cNvPr>
              <p:cNvSpPr txBox="1"/>
              <p:nvPr/>
            </p:nvSpPr>
            <p:spPr>
              <a:xfrm>
                <a:off x="1997211" y="2213123"/>
                <a:ext cx="214788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294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9594</m:t>
                      </m:r>
                    </m:oMath>
                  </m:oMathPara>
                </a14:m>
                <a:endParaRPr lang="ar-AE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91FF2FAC-7F78-43F5-BADC-BCE65357C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11" y="2213123"/>
                <a:ext cx="214788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00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8C7814-3FE8-40AF-8918-E58BA0CF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Model comparison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63CCCD9-195F-41E6-867C-F9BE6FD8D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000" b="0" i="0" u="none" strike="noStrike" baseline="0" dirty="0">
                    <a:latin typeface="Californian FB" panose="0207040306080B030204" pitchFamily="18" charset="0"/>
                  </a:rPr>
                  <a:t>Akaike Information </a:t>
                </a:r>
                <a:r>
                  <a:rPr lang="en-US" sz="2000" dirty="0">
                    <a:latin typeface="Californian FB" panose="0207040306080B030204" pitchFamily="18" charset="0"/>
                  </a:rPr>
                  <a:t>Criterion (AIC) (Schwarz 1978)):</a:t>
                </a:r>
              </a:p>
              <a:p>
                <a:pPr algn="l" rtl="0"/>
                <a:endParaRPr lang="en-US" sz="2000" dirty="0">
                  <a:latin typeface="Californian FB" panose="0207040306080B030204" pitchFamily="18" charset="0"/>
                </a:endParaRP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b="1" i="0" u="none" strike="noStrike" baseline="0" dirty="0">
                  <a:latin typeface="Californian FB" panose="0207040306080B030204" pitchFamily="18" charset="0"/>
                </a:endParaRPr>
              </a:p>
              <a:p>
                <a:pPr marL="0" indent="0" algn="ctr" rtl="0">
                  <a:buNone/>
                </a:pPr>
                <a:endParaRPr lang="en-US" sz="2000" b="1" i="0" u="none" strike="noStrike" baseline="0" dirty="0">
                  <a:latin typeface="Californian FB" panose="0207040306080B030204" pitchFamily="18" charset="0"/>
                </a:endParaRPr>
              </a:p>
              <a:p>
                <a:pPr algn="l" rtl="0"/>
                <a:r>
                  <a:rPr lang="en-US" sz="2000" b="0" i="0" u="none" strike="noStrike" baseline="0" dirty="0">
                    <a:latin typeface="Californian FB" panose="0207040306080B030204" pitchFamily="18" charset="0"/>
                  </a:rPr>
                  <a:t>Bayesian Information Criterion</a:t>
                </a:r>
                <a:r>
                  <a:rPr lang="en-US" sz="2000" dirty="0">
                    <a:latin typeface="Californian FB" panose="0207040306080B030204" pitchFamily="18" charset="0"/>
                  </a:rPr>
                  <a:t> (BIC) (Liddle 2004, Akaike 1974):</a:t>
                </a:r>
              </a:p>
              <a:p>
                <a:pPr algn="l" rtl="0"/>
                <a:endParaRPr lang="en-US" sz="2000" dirty="0">
                  <a:latin typeface="Californian FB" panose="0207040306080B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u="none" strike="noStrike" baseline="0" dirty="0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0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sz="20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u="none" strike="noStrike" baseline="0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u="none" strike="noStrike" baseline="0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20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u="none" strike="noStrike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0" i="1" u="none" strike="noStrike" baseline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u="none" strike="noStrike" baseline="0" dirty="0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sz="20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u="none" strike="noStrike" baseline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u="none" strike="noStrike" baseline="0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alifornian FB" panose="0207040306080B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dirty="0">
                  <a:latin typeface="Californian FB" panose="0207040306080B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63CCCD9-195F-41E6-867C-F9BE6FD8D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t="-15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551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אינטגרל</Template>
  <TotalTime>1227</TotalTime>
  <Words>181</Words>
  <Application>Microsoft Office PowerPoint</Application>
  <PresentationFormat>מסך רחב</PresentationFormat>
  <Paragraphs>32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Californian FB</vt:lpstr>
      <vt:lpstr>Cambria Math</vt:lpstr>
      <vt:lpstr>Century Gothic</vt:lpstr>
      <vt:lpstr>Roboto</vt:lpstr>
      <vt:lpstr>Wingdings 2</vt:lpstr>
      <vt:lpstr>HDOfficeLightV0</vt:lpstr>
      <vt:lpstr>שובל אדים</vt:lpstr>
      <vt:lpstr>Basics of Data Analysis</vt:lpstr>
      <vt:lpstr>Bayes Theorem</vt:lpstr>
      <vt:lpstr>Bayesian Analysis</vt:lpstr>
      <vt:lpstr>Simple example</vt:lpstr>
      <vt:lpstr>Model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Data Analysis</dc:title>
  <dc:creator>david</dc:creator>
  <cp:lastModifiedBy> </cp:lastModifiedBy>
  <cp:revision>31</cp:revision>
  <dcterms:created xsi:type="dcterms:W3CDTF">2021-04-20T10:00:02Z</dcterms:created>
  <dcterms:modified xsi:type="dcterms:W3CDTF">2021-05-04T07:44:03Z</dcterms:modified>
</cp:coreProperties>
</file>