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86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898338"/>
            <a:ext cx="7477601" cy="1388745"/>
          </a:xfrm>
          <a:prstGeom prst="rect">
            <a:avLst/>
          </a:prstGeom>
          <a:noFill/>
          <a:ln/>
        </p:spPr>
        <p:txBody>
          <a:bodyPr wrap="squar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Attendance Tracking System</a:t>
            </a:r>
            <a:endParaRPr lang="en-US" sz="4374" dirty="0"/>
          </a:p>
        </p:txBody>
      </p:sp>
      <p:sp>
        <p:nvSpPr>
          <p:cNvPr id="6" name="Text 2"/>
          <p:cNvSpPr/>
          <p:nvPr/>
        </p:nvSpPr>
        <p:spPr>
          <a:xfrm>
            <a:off x="6319599" y="4620339"/>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Attendance tracking is a critical component of any organization, as it helps manage employee productivity, payroll, and compliance.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328261"/>
            <a:ext cx="10183773"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Database Design for Attendance Tracking</a:t>
            </a:r>
            <a:endParaRPr lang="en-US" sz="4374" dirty="0"/>
          </a:p>
        </p:txBody>
      </p:sp>
      <p:sp>
        <p:nvSpPr>
          <p:cNvPr id="5" name="Text 2"/>
          <p:cNvSpPr/>
          <p:nvPr/>
        </p:nvSpPr>
        <p:spPr>
          <a:xfrm>
            <a:off x="2037993"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Core Tables</a:t>
            </a:r>
            <a:endParaRPr lang="en-US" sz="2187" dirty="0"/>
          </a:p>
        </p:txBody>
      </p:sp>
      <p:sp>
        <p:nvSpPr>
          <p:cNvPr id="6" name="Text 3"/>
          <p:cNvSpPr/>
          <p:nvPr/>
        </p:nvSpPr>
        <p:spPr>
          <a:xfrm>
            <a:off x="2037993" y="3147417"/>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core tables in the attendance tracking database include employees, shifts, and attendance records. These tables store information such as employee details, shift schedules, and the daily attendance of each employee.</a:t>
            </a:r>
            <a:endParaRPr lang="en-US" sz="1750" dirty="0"/>
          </a:p>
        </p:txBody>
      </p:sp>
      <p:sp>
        <p:nvSpPr>
          <p:cNvPr id="7" name="Text 4"/>
          <p:cNvSpPr/>
          <p:nvPr/>
        </p:nvSpPr>
        <p:spPr>
          <a:xfrm>
            <a:off x="5743932"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Supporting Tables</a:t>
            </a:r>
            <a:endParaRPr lang="en-US" sz="2187" dirty="0"/>
          </a:p>
        </p:txBody>
      </p:sp>
      <p:sp>
        <p:nvSpPr>
          <p:cNvPr id="8" name="Text 5"/>
          <p:cNvSpPr/>
          <p:nvPr/>
        </p:nvSpPr>
        <p:spPr>
          <a:xfrm>
            <a:off x="5743932" y="3147417"/>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Additional supporting tables may include departments, job titles, and leave types. These tables help organize and categorize employee information, enabling more granular reporting and analysis.</a:t>
            </a:r>
            <a:endParaRPr lang="en-US" sz="1750" dirty="0"/>
          </a:p>
        </p:txBody>
      </p:sp>
      <p:sp>
        <p:nvSpPr>
          <p:cNvPr id="9" name="Text 6"/>
          <p:cNvSpPr/>
          <p:nvPr/>
        </p:nvSpPr>
        <p:spPr>
          <a:xfrm>
            <a:off x="9449872"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Relationships</a:t>
            </a:r>
            <a:endParaRPr lang="en-US" sz="2187" dirty="0"/>
          </a:p>
        </p:txBody>
      </p:sp>
      <p:sp>
        <p:nvSpPr>
          <p:cNvPr id="10" name="Text 7"/>
          <p:cNvSpPr/>
          <p:nvPr/>
        </p:nvSpPr>
        <p:spPr>
          <a:xfrm>
            <a:off x="9449872" y="3147417"/>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tables are connected through foreign key relationships, allowing for seamless data integration and retrieval. For example, the attendance records table may link to the employees table to associate each attendance entry with the corresponding employee.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460063"/>
            <a:ext cx="683871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User Roles and Permissions</a:t>
            </a:r>
            <a:endParaRPr lang="en-US" sz="4374" dirty="0"/>
          </a:p>
        </p:txBody>
      </p:sp>
      <p:sp>
        <p:nvSpPr>
          <p:cNvPr id="5" name="Shape 2"/>
          <p:cNvSpPr/>
          <p:nvPr/>
        </p:nvSpPr>
        <p:spPr>
          <a:xfrm>
            <a:off x="2037993" y="2772370"/>
            <a:ext cx="499943" cy="499943"/>
          </a:xfrm>
          <a:prstGeom prst="roundRect">
            <a:avLst>
              <a:gd name="adj" fmla="val 20000"/>
            </a:avLst>
          </a:prstGeom>
          <a:solidFill>
            <a:srgbClr val="E8E8E3"/>
          </a:solidFill>
          <a:ln w="7620">
            <a:solidFill>
              <a:srgbClr val="CECEC9"/>
            </a:solidFill>
            <a:prstDash val="solid"/>
          </a:ln>
        </p:spPr>
      </p:sp>
      <p:sp>
        <p:nvSpPr>
          <p:cNvPr id="6" name="Text 3"/>
          <p:cNvSpPr/>
          <p:nvPr/>
        </p:nvSpPr>
        <p:spPr>
          <a:xfrm>
            <a:off x="2216348" y="2814042"/>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284868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Administrator</a:t>
            </a:r>
            <a:endParaRPr lang="en-US" sz="2187" dirty="0"/>
          </a:p>
        </p:txBody>
      </p:sp>
      <p:sp>
        <p:nvSpPr>
          <p:cNvPr id="8" name="Text 5"/>
          <p:cNvSpPr/>
          <p:nvPr/>
        </p:nvSpPr>
        <p:spPr>
          <a:xfrm>
            <a:off x="2760107" y="3329107"/>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Responsible for managing the overall system, including configuring settings, creating user accounts, and generating comprehensive reports.</a:t>
            </a:r>
            <a:endParaRPr lang="en-US" sz="1750" dirty="0"/>
          </a:p>
        </p:txBody>
      </p:sp>
      <p:sp>
        <p:nvSpPr>
          <p:cNvPr id="9" name="Shape 6"/>
          <p:cNvSpPr/>
          <p:nvPr/>
        </p:nvSpPr>
        <p:spPr>
          <a:xfrm>
            <a:off x="7426285" y="2772370"/>
            <a:ext cx="499943" cy="499943"/>
          </a:xfrm>
          <a:prstGeom prst="roundRect">
            <a:avLst>
              <a:gd name="adj" fmla="val 20000"/>
            </a:avLst>
          </a:prstGeom>
          <a:solidFill>
            <a:srgbClr val="E8E8E3"/>
          </a:solidFill>
          <a:ln w="7620">
            <a:solidFill>
              <a:srgbClr val="CECEC9"/>
            </a:solidFill>
            <a:prstDash val="solid"/>
          </a:ln>
        </p:spPr>
      </p:sp>
      <p:sp>
        <p:nvSpPr>
          <p:cNvPr id="10" name="Text 7"/>
          <p:cNvSpPr/>
          <p:nvPr/>
        </p:nvSpPr>
        <p:spPr>
          <a:xfrm>
            <a:off x="7583091" y="2814042"/>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Teacher</a:t>
            </a:r>
            <a:endParaRPr lang="en-US" sz="2187" dirty="0"/>
          </a:p>
        </p:txBody>
      </p:sp>
      <p:sp>
        <p:nvSpPr>
          <p:cNvPr id="12" name="Text 9"/>
          <p:cNvSpPr/>
          <p:nvPr/>
        </p:nvSpPr>
        <p:spPr>
          <a:xfrm>
            <a:off x="8148399" y="3329107"/>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Oversees the attendance of employees within their department, approving leave requests and monitoring attendance patterns.</a:t>
            </a:r>
            <a:endParaRPr lang="en-US" sz="1750" dirty="0"/>
          </a:p>
        </p:txBody>
      </p:sp>
      <p:sp>
        <p:nvSpPr>
          <p:cNvPr id="13" name="Shape 10"/>
          <p:cNvSpPr/>
          <p:nvPr/>
        </p:nvSpPr>
        <p:spPr>
          <a:xfrm>
            <a:off x="2037993" y="5146477"/>
            <a:ext cx="499943" cy="499943"/>
          </a:xfrm>
          <a:prstGeom prst="roundRect">
            <a:avLst>
              <a:gd name="adj" fmla="val 20000"/>
            </a:avLst>
          </a:prstGeom>
          <a:solidFill>
            <a:srgbClr val="E8E8E3"/>
          </a:solidFill>
          <a:ln w="7620">
            <a:solidFill>
              <a:srgbClr val="CECEC9"/>
            </a:solidFill>
            <a:prstDash val="solid"/>
          </a:ln>
        </p:spPr>
      </p:sp>
      <p:sp>
        <p:nvSpPr>
          <p:cNvPr id="14" name="Text 11"/>
          <p:cNvSpPr/>
          <p:nvPr/>
        </p:nvSpPr>
        <p:spPr>
          <a:xfrm>
            <a:off x="2195989" y="5188148"/>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2760107" y="5222796"/>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Student</a:t>
            </a:r>
            <a:endParaRPr lang="en-US" sz="2187" dirty="0"/>
          </a:p>
        </p:txBody>
      </p:sp>
      <p:sp>
        <p:nvSpPr>
          <p:cNvPr id="16" name="Text 13"/>
          <p:cNvSpPr/>
          <p:nvPr/>
        </p:nvSpPr>
        <p:spPr>
          <a:xfrm>
            <a:off x="2760107" y="5703213"/>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Can view their own attendance records, request time off, and potentially mark their own attendance (e.g., through a mobile app ).</a:t>
            </a:r>
            <a:endParaRPr lang="en-US" sz="1750" dirty="0"/>
          </a:p>
        </p:txBody>
      </p:sp>
      <p:sp>
        <p:nvSpPr>
          <p:cNvPr id="17" name="Shape 14"/>
          <p:cNvSpPr/>
          <p:nvPr/>
        </p:nvSpPr>
        <p:spPr>
          <a:xfrm>
            <a:off x="7426285" y="5146477"/>
            <a:ext cx="499943" cy="499943"/>
          </a:xfrm>
          <a:prstGeom prst="roundRect">
            <a:avLst>
              <a:gd name="adj" fmla="val 20000"/>
            </a:avLst>
          </a:prstGeom>
          <a:solidFill>
            <a:srgbClr val="E8E8E3"/>
          </a:solidFill>
          <a:ln w="7620">
            <a:solidFill>
              <a:srgbClr val="CECEC9"/>
            </a:solidFill>
            <a:prstDash val="solid"/>
          </a:ln>
        </p:spPr>
      </p:sp>
      <p:sp>
        <p:nvSpPr>
          <p:cNvPr id="18" name="Text 15"/>
          <p:cNvSpPr/>
          <p:nvPr/>
        </p:nvSpPr>
        <p:spPr>
          <a:xfrm>
            <a:off x="7582019" y="5188148"/>
            <a:ext cx="188357"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4</a:t>
            </a:r>
            <a:endParaRPr lang="en-US" sz="2624" dirty="0"/>
          </a:p>
        </p:txBody>
      </p:sp>
      <p:sp>
        <p:nvSpPr>
          <p:cNvPr id="19" name="Text 16"/>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Personnel</a:t>
            </a:r>
            <a:endParaRPr lang="en-US" sz="2187" dirty="0"/>
          </a:p>
        </p:txBody>
      </p:sp>
      <p:sp>
        <p:nvSpPr>
          <p:cNvPr id="20" name="Text 17"/>
          <p:cNvSpPr/>
          <p:nvPr/>
        </p:nvSpPr>
        <p:spPr>
          <a:xfrm>
            <a:off x="8148399" y="5703213"/>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Accesses employee attendance data for payroll processing, compliance reporting, and other related functions.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328261"/>
            <a:ext cx="751998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Attendance Report Generation</a:t>
            </a:r>
            <a:endParaRPr lang="en-US" sz="4374" dirty="0"/>
          </a:p>
        </p:txBody>
      </p:sp>
      <p:sp>
        <p:nvSpPr>
          <p:cNvPr id="5" name="Text 2"/>
          <p:cNvSpPr/>
          <p:nvPr/>
        </p:nvSpPr>
        <p:spPr>
          <a:xfrm>
            <a:off x="2037993"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Standard Reports</a:t>
            </a:r>
            <a:endParaRPr lang="en-US" sz="2187" dirty="0"/>
          </a:p>
        </p:txBody>
      </p:sp>
      <p:sp>
        <p:nvSpPr>
          <p:cNvPr id="6" name="Text 3"/>
          <p:cNvSpPr/>
          <p:nvPr/>
        </p:nvSpPr>
        <p:spPr>
          <a:xfrm>
            <a:off x="2037993" y="3147417"/>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system should provide a range of standard attendance reports, such as daily attendance, monthly/yearly attendance summaries, and absence reports. These reports can be customized to include various filters and groupings to meet the needs of different stakeholders.</a:t>
            </a:r>
            <a:endParaRPr lang="en-US" sz="1750" dirty="0"/>
          </a:p>
        </p:txBody>
      </p:sp>
      <p:sp>
        <p:nvSpPr>
          <p:cNvPr id="7" name="Text 4"/>
          <p:cNvSpPr/>
          <p:nvPr/>
        </p:nvSpPr>
        <p:spPr>
          <a:xfrm>
            <a:off x="5743932"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Custom Reporting</a:t>
            </a:r>
            <a:endParaRPr lang="en-US" sz="2187" dirty="0"/>
          </a:p>
        </p:txBody>
      </p:sp>
      <p:sp>
        <p:nvSpPr>
          <p:cNvPr id="8" name="Text 5"/>
          <p:cNvSpPr/>
          <p:nvPr/>
        </p:nvSpPr>
        <p:spPr>
          <a:xfrm>
            <a:off x="5743932" y="3147417"/>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 addition to standard reports, the system should allow users to create custom reports by selecting specific data elements, applying custom filters, and generating visualizations like charts and graphs. This flexibility enables deeper analysis and insights into attendance patterns.</a:t>
            </a:r>
            <a:endParaRPr lang="en-US" sz="1750" dirty="0"/>
          </a:p>
        </p:txBody>
      </p:sp>
      <p:sp>
        <p:nvSpPr>
          <p:cNvPr id="9" name="Text 6"/>
          <p:cNvSpPr/>
          <p:nvPr/>
        </p:nvSpPr>
        <p:spPr>
          <a:xfrm>
            <a:off x="9449872" y="2578060"/>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Scheduled Reporting</a:t>
            </a:r>
            <a:endParaRPr lang="en-US" sz="2187" dirty="0"/>
          </a:p>
        </p:txBody>
      </p:sp>
      <p:sp>
        <p:nvSpPr>
          <p:cNvPr id="10" name="Text 7"/>
          <p:cNvSpPr/>
          <p:nvPr/>
        </p:nvSpPr>
        <p:spPr>
          <a:xfrm>
            <a:off x="9449872" y="3147417"/>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system should allow users to schedule reports to be generated and delivered automatically on a recurring basis, such as weekly or monthly. This ensures that key stakeholders receive the information they need without having to manually generate reports every time.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4482"/>
          </a:xfrm>
          <a:prstGeom prst="rect">
            <a:avLst/>
          </a:prstGeom>
          <a:solidFill>
            <a:srgbClr val="FFFFFF">
              <a:alpha val="75000"/>
            </a:srgbClr>
          </a:solidFill>
          <a:ln/>
        </p:spPr>
      </p:sp>
      <p:sp>
        <p:nvSpPr>
          <p:cNvPr id="4" name="Text 1"/>
          <p:cNvSpPr/>
          <p:nvPr/>
        </p:nvSpPr>
        <p:spPr>
          <a:xfrm>
            <a:off x="2337554" y="576263"/>
            <a:ext cx="7898606" cy="654963"/>
          </a:xfrm>
          <a:prstGeom prst="rect">
            <a:avLst/>
          </a:prstGeom>
          <a:noFill/>
          <a:ln/>
        </p:spPr>
        <p:txBody>
          <a:bodyPr wrap="none" rtlCol="0" anchor="t"/>
          <a:lstStyle/>
          <a:p>
            <a:pPr marL="0" indent="0">
              <a:lnSpc>
                <a:spcPts val="5157"/>
              </a:lnSpc>
              <a:buNone/>
            </a:pPr>
            <a:r>
              <a:rPr lang="en-US" sz="4126" dirty="0">
                <a:solidFill>
                  <a:srgbClr val="312F2B"/>
                </a:solidFill>
                <a:latin typeface="Gelasio" pitchFamily="34" charset="0"/>
                <a:ea typeface="Gelasio" pitchFamily="34" charset="-122"/>
                <a:cs typeface="Gelasio" pitchFamily="34" charset="-120"/>
              </a:rPr>
              <a:t>Attendance Analytics and Insights</a:t>
            </a:r>
            <a:endParaRPr lang="en-US" sz="4126" dirty="0"/>
          </a:p>
        </p:txBody>
      </p:sp>
      <p:sp>
        <p:nvSpPr>
          <p:cNvPr id="5" name="Shape 2"/>
          <p:cNvSpPr/>
          <p:nvPr/>
        </p:nvSpPr>
        <p:spPr>
          <a:xfrm>
            <a:off x="2337554" y="1650325"/>
            <a:ext cx="4872871" cy="2899172"/>
          </a:xfrm>
          <a:prstGeom prst="roundRect">
            <a:avLst>
              <a:gd name="adj" fmla="val 3253"/>
            </a:avLst>
          </a:prstGeom>
          <a:solidFill>
            <a:srgbClr val="E8E8E3"/>
          </a:solidFill>
          <a:ln w="7620">
            <a:solidFill>
              <a:srgbClr val="CECEC9"/>
            </a:solidFill>
            <a:prstDash val="solid"/>
          </a:ln>
        </p:spPr>
      </p:sp>
      <p:sp>
        <p:nvSpPr>
          <p:cNvPr id="6" name="Text 3"/>
          <p:cNvSpPr/>
          <p:nvPr/>
        </p:nvSpPr>
        <p:spPr>
          <a:xfrm>
            <a:off x="2554724" y="1867495"/>
            <a:ext cx="2619732" cy="327422"/>
          </a:xfrm>
          <a:prstGeom prst="rect">
            <a:avLst/>
          </a:prstGeom>
          <a:noFill/>
          <a:ln/>
        </p:spPr>
        <p:txBody>
          <a:bodyPr wrap="none" rtlCol="0" anchor="t"/>
          <a:lstStyle/>
          <a:p>
            <a:pPr marL="0" indent="0">
              <a:lnSpc>
                <a:spcPts val="2579"/>
              </a:lnSpc>
              <a:buNone/>
            </a:pPr>
            <a:r>
              <a:rPr lang="en-US" sz="2063" dirty="0">
                <a:solidFill>
                  <a:srgbClr val="272525"/>
                </a:solidFill>
                <a:latin typeface="Gelasio" pitchFamily="34" charset="0"/>
                <a:ea typeface="Gelasio" pitchFamily="34" charset="-122"/>
                <a:cs typeface="Gelasio" pitchFamily="34" charset="-120"/>
              </a:rPr>
              <a:t>Attendance Trends</a:t>
            </a:r>
            <a:endParaRPr lang="en-US" sz="2063" dirty="0"/>
          </a:p>
        </p:txBody>
      </p:sp>
      <p:sp>
        <p:nvSpPr>
          <p:cNvPr id="7" name="Text 4"/>
          <p:cNvSpPr/>
          <p:nvPr/>
        </p:nvSpPr>
        <p:spPr>
          <a:xfrm>
            <a:off x="2554724" y="2320647"/>
            <a:ext cx="4438531" cy="2011680"/>
          </a:xfrm>
          <a:prstGeom prst="rect">
            <a:avLst/>
          </a:prstGeom>
          <a:noFill/>
          <a:ln/>
        </p:spPr>
        <p:txBody>
          <a:bodyPr wrap="square" rtlCol="0" anchor="t"/>
          <a:lstStyle/>
          <a:p>
            <a:pPr marL="0" indent="0">
              <a:lnSpc>
                <a:spcPts val="2640"/>
              </a:lnSpc>
              <a:buNone/>
            </a:pPr>
            <a:r>
              <a:rPr lang="en-US" sz="1650" dirty="0">
                <a:solidFill>
                  <a:srgbClr val="272525"/>
                </a:solidFill>
                <a:latin typeface="Lato" pitchFamily="34" charset="0"/>
                <a:ea typeface="Lato" pitchFamily="34" charset="-122"/>
                <a:cs typeface="Lato" pitchFamily="34" charset="-120"/>
              </a:rPr>
              <a:t>The system should provide visual representations of attendance trends over time, such as daily, weekly, or monthly patterns. This can help identify factors influencing attendance, such as seasonal variations or the impact of events.</a:t>
            </a:r>
            <a:endParaRPr lang="en-US" sz="1650" dirty="0"/>
          </a:p>
        </p:txBody>
      </p:sp>
      <p:sp>
        <p:nvSpPr>
          <p:cNvPr id="8" name="Shape 5"/>
          <p:cNvSpPr/>
          <p:nvPr/>
        </p:nvSpPr>
        <p:spPr>
          <a:xfrm>
            <a:off x="7419975" y="1650325"/>
            <a:ext cx="4872871" cy="2899172"/>
          </a:xfrm>
          <a:prstGeom prst="roundRect">
            <a:avLst>
              <a:gd name="adj" fmla="val 3253"/>
            </a:avLst>
          </a:prstGeom>
          <a:solidFill>
            <a:srgbClr val="E8E8E3"/>
          </a:solidFill>
          <a:ln w="7620">
            <a:solidFill>
              <a:srgbClr val="CECEC9"/>
            </a:solidFill>
            <a:prstDash val="solid"/>
          </a:ln>
        </p:spPr>
      </p:sp>
      <p:sp>
        <p:nvSpPr>
          <p:cNvPr id="9" name="Text 6"/>
          <p:cNvSpPr/>
          <p:nvPr/>
        </p:nvSpPr>
        <p:spPr>
          <a:xfrm>
            <a:off x="7637145" y="1867495"/>
            <a:ext cx="2619732" cy="327422"/>
          </a:xfrm>
          <a:prstGeom prst="rect">
            <a:avLst/>
          </a:prstGeom>
          <a:noFill/>
          <a:ln/>
        </p:spPr>
        <p:txBody>
          <a:bodyPr wrap="none" rtlCol="0" anchor="t"/>
          <a:lstStyle/>
          <a:p>
            <a:pPr marL="0" indent="0">
              <a:lnSpc>
                <a:spcPts val="2579"/>
              </a:lnSpc>
              <a:buNone/>
            </a:pPr>
            <a:r>
              <a:rPr lang="en-US" sz="2063" dirty="0">
                <a:solidFill>
                  <a:srgbClr val="272525"/>
                </a:solidFill>
                <a:latin typeface="Gelasio" pitchFamily="34" charset="0"/>
                <a:ea typeface="Gelasio" pitchFamily="34" charset="-122"/>
                <a:cs typeface="Gelasio" pitchFamily="34" charset="-120"/>
              </a:rPr>
              <a:t>Absence Analysis</a:t>
            </a:r>
            <a:endParaRPr lang="en-US" sz="2063" dirty="0"/>
          </a:p>
        </p:txBody>
      </p:sp>
      <p:sp>
        <p:nvSpPr>
          <p:cNvPr id="10" name="Text 7"/>
          <p:cNvSpPr/>
          <p:nvPr/>
        </p:nvSpPr>
        <p:spPr>
          <a:xfrm>
            <a:off x="7637145" y="2320647"/>
            <a:ext cx="4438531" cy="2011680"/>
          </a:xfrm>
          <a:prstGeom prst="rect">
            <a:avLst/>
          </a:prstGeom>
          <a:noFill/>
          <a:ln/>
        </p:spPr>
        <p:txBody>
          <a:bodyPr wrap="square" rtlCol="0" anchor="t"/>
          <a:lstStyle/>
          <a:p>
            <a:pPr marL="0" indent="0">
              <a:lnSpc>
                <a:spcPts val="2640"/>
              </a:lnSpc>
              <a:buNone/>
            </a:pPr>
            <a:r>
              <a:rPr lang="en-US" sz="1650" dirty="0">
                <a:solidFill>
                  <a:srgbClr val="272525"/>
                </a:solidFill>
                <a:latin typeface="Lato" pitchFamily="34" charset="0"/>
                <a:ea typeface="Lato" pitchFamily="34" charset="-122"/>
                <a:cs typeface="Lato" pitchFamily="34" charset="-120"/>
              </a:rPr>
              <a:t>The system should enable detailed analysis of absence data, including reasons for absence, frequency, and patterns. This can help organizations identify areas for improvement, such as addressing high rates of unexcused absences or chronic tardiness.</a:t>
            </a:r>
            <a:endParaRPr lang="en-US" sz="1650" dirty="0"/>
          </a:p>
        </p:txBody>
      </p:sp>
      <p:sp>
        <p:nvSpPr>
          <p:cNvPr id="11" name="Shape 8"/>
          <p:cNvSpPr/>
          <p:nvPr/>
        </p:nvSpPr>
        <p:spPr>
          <a:xfrm>
            <a:off x="2337554" y="4759047"/>
            <a:ext cx="4872871" cy="2899172"/>
          </a:xfrm>
          <a:prstGeom prst="roundRect">
            <a:avLst>
              <a:gd name="adj" fmla="val 3253"/>
            </a:avLst>
          </a:prstGeom>
          <a:solidFill>
            <a:srgbClr val="E8E8E3"/>
          </a:solidFill>
          <a:ln w="7620">
            <a:solidFill>
              <a:srgbClr val="CECEC9"/>
            </a:solidFill>
            <a:prstDash val="solid"/>
          </a:ln>
        </p:spPr>
      </p:sp>
      <p:sp>
        <p:nvSpPr>
          <p:cNvPr id="12" name="Text 9"/>
          <p:cNvSpPr/>
          <p:nvPr/>
        </p:nvSpPr>
        <p:spPr>
          <a:xfrm>
            <a:off x="2554724" y="4976217"/>
            <a:ext cx="2619732" cy="327422"/>
          </a:xfrm>
          <a:prstGeom prst="rect">
            <a:avLst/>
          </a:prstGeom>
          <a:noFill/>
          <a:ln/>
        </p:spPr>
        <p:txBody>
          <a:bodyPr wrap="none" rtlCol="0" anchor="t"/>
          <a:lstStyle/>
          <a:p>
            <a:pPr marL="0" indent="0">
              <a:lnSpc>
                <a:spcPts val="2579"/>
              </a:lnSpc>
              <a:buNone/>
            </a:pPr>
            <a:r>
              <a:rPr lang="en-US" sz="2063" dirty="0">
                <a:solidFill>
                  <a:srgbClr val="272525"/>
                </a:solidFill>
                <a:latin typeface="Gelasio" pitchFamily="34" charset="0"/>
                <a:ea typeface="Gelasio" pitchFamily="34" charset="-122"/>
                <a:cs typeface="Gelasio" pitchFamily="34" charset="-120"/>
              </a:rPr>
              <a:t>Compliance Tracking</a:t>
            </a:r>
            <a:endParaRPr lang="en-US" sz="2063" dirty="0"/>
          </a:p>
        </p:txBody>
      </p:sp>
      <p:sp>
        <p:nvSpPr>
          <p:cNvPr id="13" name="Text 10"/>
          <p:cNvSpPr/>
          <p:nvPr/>
        </p:nvSpPr>
        <p:spPr>
          <a:xfrm>
            <a:off x="2554724" y="5429369"/>
            <a:ext cx="4438531" cy="2011680"/>
          </a:xfrm>
          <a:prstGeom prst="rect">
            <a:avLst/>
          </a:prstGeom>
          <a:noFill/>
          <a:ln/>
        </p:spPr>
        <p:txBody>
          <a:bodyPr wrap="square" rtlCol="0" anchor="t"/>
          <a:lstStyle/>
          <a:p>
            <a:pPr marL="0" indent="0">
              <a:lnSpc>
                <a:spcPts val="2640"/>
              </a:lnSpc>
              <a:buNone/>
            </a:pPr>
            <a:r>
              <a:rPr lang="en-US" sz="1650" dirty="0">
                <a:solidFill>
                  <a:srgbClr val="272525"/>
                </a:solidFill>
                <a:latin typeface="Lato" pitchFamily="34" charset="0"/>
                <a:ea typeface="Lato" pitchFamily="34" charset="-122"/>
                <a:cs typeface="Lato" pitchFamily="34" charset="-120"/>
              </a:rPr>
              <a:t>The system should track attendance data to ensure compliance with applicable labor laws and regulations, such as minimum attendance requirements or maximum overtime hours. This can help organizations avoid penalties and maintain a positive reputation.</a:t>
            </a:r>
            <a:endParaRPr lang="en-US" sz="1650" dirty="0"/>
          </a:p>
        </p:txBody>
      </p:sp>
      <p:sp>
        <p:nvSpPr>
          <p:cNvPr id="14" name="Shape 11"/>
          <p:cNvSpPr/>
          <p:nvPr/>
        </p:nvSpPr>
        <p:spPr>
          <a:xfrm>
            <a:off x="7419975" y="4759047"/>
            <a:ext cx="4872871" cy="2899172"/>
          </a:xfrm>
          <a:prstGeom prst="roundRect">
            <a:avLst>
              <a:gd name="adj" fmla="val 3253"/>
            </a:avLst>
          </a:prstGeom>
          <a:solidFill>
            <a:srgbClr val="E8E8E3"/>
          </a:solidFill>
          <a:ln w="7620">
            <a:solidFill>
              <a:srgbClr val="CECEC9"/>
            </a:solidFill>
            <a:prstDash val="solid"/>
          </a:ln>
        </p:spPr>
      </p:sp>
      <p:sp>
        <p:nvSpPr>
          <p:cNvPr id="15" name="Text 12"/>
          <p:cNvSpPr/>
          <p:nvPr/>
        </p:nvSpPr>
        <p:spPr>
          <a:xfrm>
            <a:off x="7637145" y="4976217"/>
            <a:ext cx="2619732" cy="327422"/>
          </a:xfrm>
          <a:prstGeom prst="rect">
            <a:avLst/>
          </a:prstGeom>
          <a:noFill/>
          <a:ln/>
        </p:spPr>
        <p:txBody>
          <a:bodyPr wrap="none" rtlCol="0" anchor="t"/>
          <a:lstStyle/>
          <a:p>
            <a:pPr marL="0" indent="0">
              <a:lnSpc>
                <a:spcPts val="2579"/>
              </a:lnSpc>
              <a:buNone/>
            </a:pPr>
            <a:r>
              <a:rPr lang="en-US" sz="2063" dirty="0">
                <a:solidFill>
                  <a:srgbClr val="272525"/>
                </a:solidFill>
                <a:latin typeface="Gelasio" pitchFamily="34" charset="0"/>
                <a:ea typeface="Gelasio" pitchFamily="34" charset="-122"/>
                <a:cs typeface="Gelasio" pitchFamily="34" charset="-120"/>
              </a:rPr>
              <a:t>Predictive Analytics</a:t>
            </a:r>
            <a:endParaRPr lang="en-US" sz="2063" dirty="0"/>
          </a:p>
        </p:txBody>
      </p:sp>
      <p:sp>
        <p:nvSpPr>
          <p:cNvPr id="16" name="Text 13"/>
          <p:cNvSpPr/>
          <p:nvPr/>
        </p:nvSpPr>
        <p:spPr>
          <a:xfrm>
            <a:off x="7637145" y="5429369"/>
            <a:ext cx="4438531" cy="2011680"/>
          </a:xfrm>
          <a:prstGeom prst="rect">
            <a:avLst/>
          </a:prstGeom>
          <a:noFill/>
          <a:ln/>
        </p:spPr>
        <p:txBody>
          <a:bodyPr wrap="square" rtlCol="0" anchor="t"/>
          <a:lstStyle/>
          <a:p>
            <a:pPr marL="0" indent="0">
              <a:lnSpc>
                <a:spcPts val="2640"/>
              </a:lnSpc>
              <a:buNone/>
            </a:pPr>
            <a:r>
              <a:rPr lang="en-US" sz="1650" dirty="0">
                <a:solidFill>
                  <a:srgbClr val="272525"/>
                </a:solidFill>
                <a:latin typeface="Lato" pitchFamily="34" charset="0"/>
                <a:ea typeface="Lato" pitchFamily="34" charset="-122"/>
                <a:cs typeface="Lato" pitchFamily="34" charset="-120"/>
              </a:rPr>
              <a:t>Advanced analytics capabilities within the system can leverage historical attendance data to predict future attendance patterns, allowing organizations to proactively address potential issues and optimize staffing and resource allocation.</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965835"/>
            <a:ext cx="8787051"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Integrating Attendance with Payroll</a:t>
            </a:r>
            <a:endParaRPr lang="en-US" sz="4374" dirty="0"/>
          </a:p>
        </p:txBody>
      </p:sp>
      <p:pic>
        <p:nvPicPr>
          <p:cNvPr id="5" name="Image 1" descr="preencoded.png"/>
          <p:cNvPicPr>
            <a:picLocks noChangeAspect="1"/>
          </p:cNvPicPr>
          <p:nvPr/>
        </p:nvPicPr>
        <p:blipFill>
          <a:blip r:embed="rId4"/>
          <a:stretch>
            <a:fillRect/>
          </a:stretch>
        </p:blipFill>
        <p:spPr>
          <a:xfrm>
            <a:off x="2037993" y="2104549"/>
            <a:ext cx="555427" cy="555427"/>
          </a:xfrm>
          <a:prstGeom prst="rect">
            <a:avLst/>
          </a:prstGeom>
        </p:spPr>
      </p:pic>
      <p:sp>
        <p:nvSpPr>
          <p:cNvPr id="6" name="Text 2"/>
          <p:cNvSpPr/>
          <p:nvPr/>
        </p:nvSpPr>
        <p:spPr>
          <a:xfrm>
            <a:off x="2037993" y="2882146"/>
            <a:ext cx="2388632" cy="694373"/>
          </a:xfrm>
          <a:prstGeom prst="rect">
            <a:avLst/>
          </a:prstGeom>
          <a:noFill/>
          <a:ln/>
        </p:spPr>
        <p:txBody>
          <a:bodyPr wrap="squar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Data Synchronization</a:t>
            </a:r>
            <a:endParaRPr lang="en-US" sz="2187" dirty="0"/>
          </a:p>
        </p:txBody>
      </p:sp>
      <p:sp>
        <p:nvSpPr>
          <p:cNvPr id="7" name="Text 3"/>
          <p:cNvSpPr/>
          <p:nvPr/>
        </p:nvSpPr>
        <p:spPr>
          <a:xfrm>
            <a:off x="2037993" y="3709749"/>
            <a:ext cx="2388632" cy="284321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Seamlessly integrate attendance data with the organization's payroll system, ensuring accurate and up-to-date information for timely and compliant payroll processing.</a:t>
            </a:r>
            <a:endParaRPr lang="en-US" sz="1750" dirty="0"/>
          </a:p>
        </p:txBody>
      </p:sp>
      <p:pic>
        <p:nvPicPr>
          <p:cNvPr id="8" name="Image 2" descr="preencoded.png"/>
          <p:cNvPicPr>
            <a:picLocks noChangeAspect="1"/>
          </p:cNvPicPr>
          <p:nvPr/>
        </p:nvPicPr>
        <p:blipFill>
          <a:blip r:embed="rId5"/>
          <a:stretch>
            <a:fillRect/>
          </a:stretch>
        </p:blipFill>
        <p:spPr>
          <a:xfrm>
            <a:off x="4759881" y="2104549"/>
            <a:ext cx="555427" cy="555427"/>
          </a:xfrm>
          <a:prstGeom prst="rect">
            <a:avLst/>
          </a:prstGeom>
        </p:spPr>
      </p:pic>
      <p:sp>
        <p:nvSpPr>
          <p:cNvPr id="9" name="Text 4"/>
          <p:cNvSpPr/>
          <p:nvPr/>
        </p:nvSpPr>
        <p:spPr>
          <a:xfrm>
            <a:off x="4759881" y="2882146"/>
            <a:ext cx="2388632" cy="694373"/>
          </a:xfrm>
          <a:prstGeom prst="rect">
            <a:avLst/>
          </a:prstGeom>
          <a:noFill/>
          <a:ln/>
        </p:spPr>
        <p:txBody>
          <a:bodyPr wrap="squar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Automated Calculations</a:t>
            </a:r>
            <a:endParaRPr lang="en-US" sz="2187" dirty="0"/>
          </a:p>
        </p:txBody>
      </p:sp>
      <p:sp>
        <p:nvSpPr>
          <p:cNvPr id="10" name="Text 5"/>
          <p:cNvSpPr/>
          <p:nvPr/>
        </p:nvSpPr>
        <p:spPr>
          <a:xfrm>
            <a:off x="4759881" y="3709749"/>
            <a:ext cx="2388632" cy="355401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 system should automatically calculate factors like overtime, paid time off, and other pay-related metrics based on the recorded attendance data, reducing the manual effort required for payroll processing.</a:t>
            </a:r>
            <a:endParaRPr lang="en-US" sz="1750" dirty="0"/>
          </a:p>
        </p:txBody>
      </p:sp>
      <p:pic>
        <p:nvPicPr>
          <p:cNvPr id="11" name="Image 3" descr="preencoded.png"/>
          <p:cNvPicPr>
            <a:picLocks noChangeAspect="1"/>
          </p:cNvPicPr>
          <p:nvPr/>
        </p:nvPicPr>
        <p:blipFill>
          <a:blip r:embed="rId6"/>
          <a:stretch>
            <a:fillRect/>
          </a:stretch>
        </p:blipFill>
        <p:spPr>
          <a:xfrm>
            <a:off x="7481768" y="2104549"/>
            <a:ext cx="555427" cy="555427"/>
          </a:xfrm>
          <a:prstGeom prst="rect">
            <a:avLst/>
          </a:prstGeom>
        </p:spPr>
      </p:pic>
      <p:sp>
        <p:nvSpPr>
          <p:cNvPr id="12" name="Text 6"/>
          <p:cNvSpPr/>
          <p:nvPr/>
        </p:nvSpPr>
        <p:spPr>
          <a:xfrm>
            <a:off x="7481768" y="2882146"/>
            <a:ext cx="2388632" cy="694373"/>
          </a:xfrm>
          <a:prstGeom prst="rect">
            <a:avLst/>
          </a:prstGeom>
          <a:noFill/>
          <a:ln/>
        </p:spPr>
        <p:txBody>
          <a:bodyPr wrap="squar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Comprehensive Reporting</a:t>
            </a:r>
            <a:endParaRPr lang="en-US" sz="2187" dirty="0"/>
          </a:p>
        </p:txBody>
      </p:sp>
      <p:sp>
        <p:nvSpPr>
          <p:cNvPr id="13" name="Text 7"/>
          <p:cNvSpPr/>
          <p:nvPr/>
        </p:nvSpPr>
        <p:spPr>
          <a:xfrm>
            <a:off x="7481768" y="3709749"/>
            <a:ext cx="2388632" cy="355401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Generate detailed payroll reports that combine attendance data with other relevant information, such as employee details and pay rates, to provide a complete picture for payroll and compliance purposes.</a:t>
            </a:r>
            <a:endParaRPr lang="en-US" sz="1750" dirty="0"/>
          </a:p>
        </p:txBody>
      </p:sp>
      <p:pic>
        <p:nvPicPr>
          <p:cNvPr id="14" name="Image 4" descr="preencoded.png"/>
          <p:cNvPicPr>
            <a:picLocks noChangeAspect="1"/>
          </p:cNvPicPr>
          <p:nvPr/>
        </p:nvPicPr>
        <p:blipFill>
          <a:blip r:embed="rId7"/>
          <a:stretch>
            <a:fillRect/>
          </a:stretch>
        </p:blipFill>
        <p:spPr>
          <a:xfrm>
            <a:off x="10203656" y="2104549"/>
            <a:ext cx="555427" cy="555427"/>
          </a:xfrm>
          <a:prstGeom prst="rect">
            <a:avLst/>
          </a:prstGeom>
        </p:spPr>
      </p:pic>
      <p:sp>
        <p:nvSpPr>
          <p:cNvPr id="15" name="Text 8"/>
          <p:cNvSpPr/>
          <p:nvPr/>
        </p:nvSpPr>
        <p:spPr>
          <a:xfrm>
            <a:off x="10203656" y="2882146"/>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Data Security</a:t>
            </a:r>
            <a:endParaRPr lang="en-US" sz="2187" dirty="0"/>
          </a:p>
        </p:txBody>
      </p:sp>
      <p:sp>
        <p:nvSpPr>
          <p:cNvPr id="16" name="Text 9"/>
          <p:cNvSpPr/>
          <p:nvPr/>
        </p:nvSpPr>
        <p:spPr>
          <a:xfrm>
            <a:off x="10203656" y="3362563"/>
            <a:ext cx="2388751" cy="3198614"/>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Ensure the highest levels of data security and privacy to protect sensitive employee information, aligning with industry standards and regulations for payroll and attendance data management.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923467"/>
            <a:ext cx="939426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and Future Enhancements</a:t>
            </a:r>
            <a:endParaRPr lang="en-US" sz="4374" dirty="0"/>
          </a:p>
        </p:txBody>
      </p:sp>
      <p:sp>
        <p:nvSpPr>
          <p:cNvPr id="6" name="Text 2"/>
          <p:cNvSpPr/>
          <p:nvPr/>
        </p:nvSpPr>
        <p:spPr>
          <a:xfrm>
            <a:off x="2037993" y="4951095"/>
            <a:ext cx="10554414"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 conclusion, the attendance tracking system presented in this overview provides a comprehensive solution for managing employee or student attendance, empowering organizations to optimize their workforce, ensure compliance, and gain valuable insights. As technology continues to evolve, the system should be designed with scalability and adaptability in mind, allowing for future enhancements such as integrating biometric authentication, leveraging artificial intelligence for predictive analytics, and enabling seamless mobile access for employees and students.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817971"/>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Presented By</a:t>
            </a:r>
            <a:endParaRPr lang="en-US" sz="4374" dirty="0"/>
          </a:p>
        </p:txBody>
      </p:sp>
      <p:sp>
        <p:nvSpPr>
          <p:cNvPr id="6" name="Text 2"/>
          <p:cNvSpPr/>
          <p:nvPr/>
        </p:nvSpPr>
        <p:spPr>
          <a:xfrm>
            <a:off x="6319599" y="3845600"/>
            <a:ext cx="7477601"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Ramya Reddy| AP22110010209</a:t>
            </a:r>
            <a:endParaRPr lang="en-US" sz="1750" dirty="0"/>
          </a:p>
        </p:txBody>
      </p:sp>
      <p:sp>
        <p:nvSpPr>
          <p:cNvPr id="7" name="Text 3"/>
          <p:cNvSpPr/>
          <p:nvPr/>
        </p:nvSpPr>
        <p:spPr>
          <a:xfrm>
            <a:off x="6319599" y="4450913"/>
            <a:ext cx="7477601"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Benila| AP22110010241</a:t>
            </a:r>
            <a:endParaRPr lang="en-US" sz="1750" dirty="0"/>
          </a:p>
        </p:txBody>
      </p:sp>
      <p:sp>
        <p:nvSpPr>
          <p:cNvPr id="8" name="Text 4"/>
          <p:cNvSpPr/>
          <p:nvPr/>
        </p:nvSpPr>
        <p:spPr>
          <a:xfrm>
            <a:off x="6319599" y="5056227"/>
            <a:ext cx="7477601"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Radha Kalyani| AP22110010244</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772</Words>
  <Application>Microsoft Office PowerPoint</Application>
  <PresentationFormat>Custom</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benila jalapathi</cp:lastModifiedBy>
  <cp:revision>2</cp:revision>
  <dcterms:created xsi:type="dcterms:W3CDTF">2024-05-14T16:53:11Z</dcterms:created>
  <dcterms:modified xsi:type="dcterms:W3CDTF">2024-05-14T17:00:12Z</dcterms:modified>
</cp:coreProperties>
</file>