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Anton"/>
      <p:regular r:id="rId19"/>
    </p:embeddedFont>
    <p:embeddedFont>
      <p:font typeface="Roboto"/>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nto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7eb785a5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7eb785a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07eb785a5_0_14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7eb785a5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07eb785a5_0_14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07eb785a5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7eb785a5_0_14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7eb785a5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07eb785a5_0_149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07eb785a5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7eb785a5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7eb785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07eb785a5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7eb785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7eb785a5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7eb785a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7eb785a5_0_13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7eb785a5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7eb785a5_0_13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7eb785a5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07eb785a5_0_14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07eb785a5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7eb785a5_0_14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7eb785a5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07eb785a5_0_14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07eb785a5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rgbClr val="741B4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Late Night Sports Videos</a:t>
            </a:r>
            <a:endParaRPr/>
          </a:p>
        </p:txBody>
      </p:sp>
      <p:sp>
        <p:nvSpPr>
          <p:cNvPr id="60" name="Google Shape;60;p13"/>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Assembly: Data Science Remote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Ben Ilfeld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83050" y="250450"/>
            <a:ext cx="6227100" cy="21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 and Approach</a:t>
            </a:r>
            <a:endParaRPr/>
          </a:p>
        </p:txBody>
      </p:sp>
      <p:sp>
        <p:nvSpPr>
          <p:cNvPr id="146" name="Google Shape;146;p22"/>
          <p:cNvSpPr txBox="1"/>
          <p:nvPr/>
        </p:nvSpPr>
        <p:spPr>
          <a:xfrm>
            <a:off x="483050" y="1924625"/>
            <a:ext cx="5245800" cy="479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We tried these models:</a:t>
            </a:r>
            <a:endParaRPr>
              <a:latin typeface="Average"/>
              <a:ea typeface="Average"/>
              <a:cs typeface="Average"/>
              <a:sym typeface="Average"/>
            </a:endParaRPr>
          </a:p>
          <a:p>
            <a:pPr indent="-317500" lvl="1" marL="914400" rtl="0" algn="l">
              <a:spcBef>
                <a:spcPts val="1000"/>
              </a:spcBef>
              <a:spcAft>
                <a:spcPts val="0"/>
              </a:spcAft>
              <a:buSzPts val="1400"/>
              <a:buFont typeface="Average"/>
              <a:buChar char="○"/>
            </a:pPr>
            <a:r>
              <a:rPr lang="en">
                <a:latin typeface="Average"/>
                <a:ea typeface="Average"/>
                <a:cs typeface="Average"/>
                <a:sym typeface="Average"/>
              </a:rPr>
              <a:t>Linear regression with more / fewer features</a:t>
            </a:r>
            <a:endParaRPr>
              <a:latin typeface="Average"/>
              <a:ea typeface="Average"/>
              <a:cs typeface="Average"/>
              <a:sym typeface="Average"/>
            </a:endParaRPr>
          </a:p>
          <a:p>
            <a:pPr indent="-317500" lvl="1" marL="914400" rtl="0" algn="l">
              <a:spcBef>
                <a:spcPts val="1000"/>
              </a:spcBef>
              <a:spcAft>
                <a:spcPts val="0"/>
              </a:spcAft>
              <a:buSzPts val="1400"/>
              <a:buFont typeface="Average"/>
              <a:buChar char="○"/>
            </a:pPr>
            <a:r>
              <a:rPr lang="en">
                <a:latin typeface="Average"/>
                <a:ea typeface="Average"/>
                <a:cs typeface="Average"/>
                <a:sym typeface="Average"/>
              </a:rPr>
              <a:t>L</a:t>
            </a:r>
            <a:r>
              <a:rPr lang="en">
                <a:latin typeface="Average"/>
                <a:ea typeface="Average"/>
                <a:cs typeface="Average"/>
                <a:sym typeface="Average"/>
              </a:rPr>
              <a:t>inear regression with polynomial features</a:t>
            </a:r>
            <a:endParaRPr>
              <a:latin typeface="Average"/>
              <a:ea typeface="Average"/>
              <a:cs typeface="Average"/>
              <a:sym typeface="Average"/>
            </a:endParaRPr>
          </a:p>
          <a:p>
            <a:pPr indent="-317500" lvl="1" marL="914400" rtl="0" algn="l">
              <a:spcBef>
                <a:spcPts val="1000"/>
              </a:spcBef>
              <a:spcAft>
                <a:spcPts val="0"/>
              </a:spcAft>
              <a:buSzPts val="1400"/>
              <a:buFont typeface="Average"/>
              <a:buChar char="○"/>
            </a:pPr>
            <a:r>
              <a:rPr lang="en">
                <a:latin typeface="Average"/>
                <a:ea typeface="Average"/>
                <a:cs typeface="Average"/>
                <a:sym typeface="Average"/>
              </a:rPr>
              <a:t>Random forest regression with different numbers of maximum features</a:t>
            </a:r>
            <a:endParaRPr>
              <a:latin typeface="Average"/>
              <a:ea typeface="Average"/>
              <a:cs typeface="Average"/>
              <a:sym typeface="Average"/>
            </a:endParaRPr>
          </a:p>
          <a:p>
            <a:pPr indent="-317500" lvl="0" marL="457200" rtl="0" algn="l">
              <a:spcBef>
                <a:spcPts val="1000"/>
              </a:spcBef>
              <a:spcAft>
                <a:spcPts val="0"/>
              </a:spcAft>
              <a:buSzPts val="1400"/>
              <a:buFont typeface="Average"/>
              <a:buChar char="●"/>
            </a:pPr>
            <a:r>
              <a:rPr lang="en">
                <a:latin typeface="Average"/>
                <a:ea typeface="Average"/>
                <a:cs typeface="Average"/>
                <a:sym typeface="Average"/>
              </a:rPr>
              <a:t>Scoring</a:t>
            </a:r>
            <a:endParaRPr>
              <a:latin typeface="Average"/>
              <a:ea typeface="Average"/>
              <a:cs typeface="Average"/>
              <a:sym typeface="Average"/>
            </a:endParaRPr>
          </a:p>
          <a:p>
            <a:pPr indent="-317500" lvl="1" marL="914400" rtl="0" algn="l">
              <a:spcBef>
                <a:spcPts val="1000"/>
              </a:spcBef>
              <a:spcAft>
                <a:spcPts val="0"/>
              </a:spcAft>
              <a:buSzPts val="1400"/>
              <a:buFont typeface="Average"/>
              <a:buChar char="○"/>
            </a:pPr>
            <a:r>
              <a:rPr lang="en">
                <a:latin typeface="Average"/>
                <a:ea typeface="Average"/>
                <a:cs typeface="Average"/>
                <a:sym typeface="Average"/>
              </a:rPr>
              <a:t>With this relatively small set of data, we used 10 fold KFold analysis to score the model</a:t>
            </a:r>
            <a:endParaRPr>
              <a:latin typeface="Average"/>
              <a:ea typeface="Average"/>
              <a:cs typeface="Average"/>
              <a:sym typeface="Average"/>
            </a:endParaRPr>
          </a:p>
          <a:p>
            <a:pPr indent="-317500" lvl="1" marL="914400" rtl="0" algn="l">
              <a:spcBef>
                <a:spcPts val="1000"/>
              </a:spcBef>
              <a:spcAft>
                <a:spcPts val="0"/>
              </a:spcAft>
              <a:buSzPts val="1400"/>
              <a:buFont typeface="Average"/>
              <a:buChar char="○"/>
            </a:pPr>
            <a:r>
              <a:rPr lang="en">
                <a:latin typeface="Average"/>
                <a:ea typeface="Average"/>
                <a:cs typeface="Average"/>
                <a:sym typeface="Average"/>
              </a:rPr>
              <a:t>We used RMSE against a null prediction using the mean of the videos plays by game</a:t>
            </a:r>
            <a:endParaRPr>
              <a:latin typeface="Average"/>
              <a:ea typeface="Average"/>
              <a:cs typeface="Average"/>
              <a:sym typeface="Average"/>
            </a:endParaRPr>
          </a:p>
          <a:p>
            <a:pPr indent="-317500" lvl="0" marL="457200" rtl="0" algn="l">
              <a:spcBef>
                <a:spcPts val="1000"/>
              </a:spcBef>
              <a:spcAft>
                <a:spcPts val="0"/>
              </a:spcAft>
              <a:buSzPts val="1400"/>
              <a:buFont typeface="Average"/>
              <a:buChar char="●"/>
            </a:pPr>
            <a:r>
              <a:rPr lang="en">
                <a:latin typeface="Average"/>
                <a:ea typeface="Average"/>
                <a:cs typeface="Average"/>
                <a:sym typeface="Average"/>
              </a:rPr>
              <a:t>Best model:</a:t>
            </a:r>
            <a:endParaRPr>
              <a:latin typeface="Average"/>
              <a:ea typeface="Average"/>
              <a:cs typeface="Average"/>
              <a:sym typeface="Average"/>
            </a:endParaRPr>
          </a:p>
          <a:p>
            <a:pPr indent="-317500" lvl="1" marL="914400" rtl="0" algn="l">
              <a:spcBef>
                <a:spcPts val="1000"/>
              </a:spcBef>
              <a:spcAft>
                <a:spcPts val="1000"/>
              </a:spcAft>
              <a:buSzPts val="1400"/>
              <a:buFont typeface="Average"/>
              <a:buChar char="○"/>
            </a:pPr>
            <a:r>
              <a:rPr b="1" lang="en">
                <a:latin typeface="Average"/>
                <a:ea typeface="Average"/>
                <a:cs typeface="Average"/>
                <a:sym typeface="Average"/>
              </a:rPr>
              <a:t>Random forest with 8 total features and tuned with a maximum number of 3 features per tree worked best</a:t>
            </a:r>
            <a:endParaRPr b="1">
              <a:latin typeface="Average"/>
              <a:ea typeface="Average"/>
              <a:cs typeface="Average"/>
              <a:sym typeface="Average"/>
            </a:endParaRPr>
          </a:p>
        </p:txBody>
      </p:sp>
      <p:pic>
        <p:nvPicPr>
          <p:cNvPr id="147" name="Google Shape;147;p22"/>
          <p:cNvPicPr preferRelativeResize="0"/>
          <p:nvPr/>
        </p:nvPicPr>
        <p:blipFill>
          <a:blip r:embed="rId3">
            <a:alphaModFix/>
          </a:blip>
          <a:stretch>
            <a:fillRect/>
          </a:stretch>
        </p:blipFill>
        <p:spPr>
          <a:xfrm>
            <a:off x="5728898" y="4075973"/>
            <a:ext cx="3296700" cy="2195100"/>
          </a:xfrm>
          <a:prstGeom prst="rect">
            <a:avLst/>
          </a:prstGeom>
          <a:noFill/>
          <a:ln>
            <a:noFill/>
          </a:ln>
        </p:spPr>
      </p:pic>
      <p:cxnSp>
        <p:nvCxnSpPr>
          <p:cNvPr id="148" name="Google Shape;148;p22"/>
          <p:cNvCxnSpPr/>
          <p:nvPr/>
        </p:nvCxnSpPr>
        <p:spPr>
          <a:xfrm>
            <a:off x="6912325" y="3644225"/>
            <a:ext cx="0" cy="2097900"/>
          </a:xfrm>
          <a:prstGeom prst="straightConnector1">
            <a:avLst/>
          </a:prstGeom>
          <a:noFill/>
          <a:ln cap="flat" cmpd="sng" w="28575">
            <a:solidFill>
              <a:srgbClr val="A64D7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 Game Results</a:t>
            </a:r>
            <a:endParaRPr/>
          </a:p>
        </p:txBody>
      </p:sp>
      <p:sp>
        <p:nvSpPr>
          <p:cNvPr id="154" name="Google Shape;154;p23"/>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155" name="Google Shape;155;p23"/>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 null prediction RMSE to beat was</a:t>
            </a:r>
            <a:endParaRPr/>
          </a:p>
          <a:p>
            <a:pPr indent="-342900" lvl="1" marL="914400" rtl="0" algn="l">
              <a:spcBef>
                <a:spcPts val="1000"/>
              </a:spcBef>
              <a:spcAft>
                <a:spcPts val="0"/>
              </a:spcAft>
              <a:buSzPts val="1800"/>
              <a:buChar char="○"/>
            </a:pPr>
            <a:r>
              <a:rPr b="1" lang="en" sz="1800"/>
              <a:t>381 views</a:t>
            </a:r>
            <a:endParaRPr b="1" sz="1800"/>
          </a:p>
          <a:p>
            <a:pPr indent="-342900" lvl="0" marL="457200" rtl="0" algn="l">
              <a:spcBef>
                <a:spcPts val="1000"/>
              </a:spcBef>
              <a:spcAft>
                <a:spcPts val="0"/>
              </a:spcAft>
              <a:buSzPts val="1800"/>
              <a:buChar char="●"/>
            </a:pPr>
            <a:r>
              <a:rPr lang="en"/>
              <a:t>On our tuned Random Forest, the RMSE of the KFold split was:</a:t>
            </a:r>
            <a:endParaRPr/>
          </a:p>
          <a:p>
            <a:pPr indent="-342900" lvl="1" marL="914400" rtl="0" algn="l">
              <a:spcBef>
                <a:spcPts val="1000"/>
              </a:spcBef>
              <a:spcAft>
                <a:spcPts val="0"/>
              </a:spcAft>
              <a:buSzPts val="1800"/>
              <a:buChar char="○"/>
            </a:pPr>
            <a:r>
              <a:rPr b="1" lang="en" sz="1800"/>
              <a:t>258 views</a:t>
            </a:r>
            <a:endParaRPr b="1" sz="1800"/>
          </a:p>
          <a:p>
            <a:pPr indent="-342900" lvl="0" marL="457200" rtl="0" algn="l">
              <a:spcBef>
                <a:spcPts val="1000"/>
              </a:spcBef>
              <a:spcAft>
                <a:spcPts val="1000"/>
              </a:spcAft>
              <a:buSzPts val="1800"/>
              <a:buChar char="●"/>
            </a:pPr>
            <a:r>
              <a:rPr lang="en"/>
              <a:t>So our model is now significantly outperforming our uninformed guess.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 Game Results</a:t>
            </a:r>
            <a:endParaRPr/>
          </a:p>
        </p:txBody>
      </p:sp>
      <p:sp>
        <p:nvSpPr>
          <p:cNvPr id="161" name="Google Shape;161;p24"/>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a:t>
            </a:r>
            <a:endParaRPr/>
          </a:p>
        </p:txBody>
      </p:sp>
      <p:sp>
        <p:nvSpPr>
          <p:cNvPr id="162" name="Google Shape;162;p24"/>
          <p:cNvSpPr txBox="1"/>
          <p:nvPr>
            <p:ph idx="2" type="body"/>
          </p:nvPr>
        </p:nvSpPr>
        <p:spPr>
          <a:xfrm>
            <a:off x="4939500" y="965600"/>
            <a:ext cx="3837000" cy="49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feature was indeed net score, but it was not the only key factor.</a:t>
            </a:r>
            <a:endParaRPr/>
          </a:p>
          <a:p>
            <a:pPr indent="0" lvl="0" marL="0" rtl="0" algn="l">
              <a:spcBef>
                <a:spcPts val="1600"/>
              </a:spcBef>
              <a:spcAft>
                <a:spcPts val="1600"/>
              </a:spcAft>
              <a:buNone/>
            </a:pPr>
            <a:r>
              <a:rPr lang="en"/>
              <a:t>The overall record, win streaks and the quality of the opponent also played a large role.</a:t>
            </a:r>
            <a:endParaRPr/>
          </a:p>
        </p:txBody>
      </p:sp>
      <p:pic>
        <p:nvPicPr>
          <p:cNvPr id="163" name="Google Shape;163;p24"/>
          <p:cNvPicPr preferRelativeResize="0"/>
          <p:nvPr/>
        </p:nvPicPr>
        <p:blipFill>
          <a:blip r:embed="rId3">
            <a:alphaModFix/>
          </a:blip>
          <a:stretch>
            <a:fillRect/>
          </a:stretch>
        </p:blipFill>
        <p:spPr>
          <a:xfrm>
            <a:off x="6470350" y="3318725"/>
            <a:ext cx="2028975" cy="272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69" name="Google Shape;169;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We've gotten to a good place with the data we have, but it would make sense to make two improvements going forward:</a:t>
            </a:r>
            <a:endParaRPr/>
          </a:p>
          <a:p>
            <a:pPr indent="-342900" lvl="0" marL="457200" rtl="0" algn="l">
              <a:spcBef>
                <a:spcPts val="1600"/>
              </a:spcBef>
              <a:spcAft>
                <a:spcPts val="0"/>
              </a:spcAft>
              <a:buSzPts val="1800"/>
              <a:buAutoNum type="arabicPeriod"/>
            </a:pPr>
            <a:r>
              <a:rPr lang="en"/>
              <a:t>We'd like to go back to the analysis by video and determine if tainted features can be corrected and added back. I'd love to answer the question: if we are going to edit video tonight, what kind of videos are most likely to be viewed?</a:t>
            </a:r>
            <a:endParaRPr/>
          </a:p>
          <a:p>
            <a:pPr indent="-342900" lvl="0" marL="457200" rtl="0" algn="l">
              <a:spcBef>
                <a:spcPts val="1000"/>
              </a:spcBef>
              <a:spcAft>
                <a:spcPts val="0"/>
              </a:spcAft>
              <a:buSzPts val="1800"/>
              <a:buAutoNum type="arabicPeriod"/>
            </a:pPr>
            <a:r>
              <a:rPr lang="en"/>
              <a:t>We'd like to add last year's data to the "per game" analysis. This data from last year was structured differently and will require additional clean-up, but less than on the granular video-by-video analysis.</a:t>
            </a:r>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66" name="Google Shape;66;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regional sports network (Madison Square Garden Networks) is currently paying editors and analysts overtime after each game to produce same-day video analysis for their web properties. This overtime is costly</a:t>
            </a:r>
            <a:r>
              <a:rPr lang="en" sz="2400"/>
              <a:t> and while some videos do gain lots of views, others do not.</a:t>
            </a:r>
            <a:endParaRPr sz="2400"/>
          </a:p>
          <a:p>
            <a:pPr indent="-381000" lvl="0" marL="457200" rtl="0" algn="l">
              <a:spcBef>
                <a:spcPts val="1000"/>
              </a:spcBef>
              <a:spcAft>
                <a:spcPts val="0"/>
              </a:spcAft>
              <a:buSzPts val="2400"/>
              <a:buChar char="●"/>
            </a:pPr>
            <a:r>
              <a:rPr lang="en" sz="2400"/>
              <a:t>What factors influence the popularity of these videos produced and published immediately after games?</a:t>
            </a:r>
            <a:endParaRPr sz="2400"/>
          </a:p>
          <a:p>
            <a:pPr indent="-381000" lvl="0" marL="457200" rtl="0" algn="l">
              <a:spcBef>
                <a:spcPts val="1000"/>
              </a:spcBef>
              <a:spcAft>
                <a:spcPts val="1000"/>
              </a:spcAft>
              <a:buSzPts val="2400"/>
              <a:buChar char="●"/>
            </a:pPr>
            <a:r>
              <a:rPr lang="en" sz="2400"/>
              <a:t>Most importantly, at the end of the game, we aim to predict if it is worth keeping editors working overtime or let them go home.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83050" y="250450"/>
            <a:ext cx="6227100" cy="21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“When” is critical to our prediction</a:t>
            </a:r>
            <a:endParaRPr/>
          </a:p>
        </p:txBody>
      </p:sp>
      <p:grpSp>
        <p:nvGrpSpPr>
          <p:cNvPr id="72" name="Google Shape;72;p15"/>
          <p:cNvGrpSpPr/>
          <p:nvPr/>
        </p:nvGrpSpPr>
        <p:grpSpPr>
          <a:xfrm>
            <a:off x="6109182" y="3006614"/>
            <a:ext cx="2480148" cy="1728848"/>
            <a:chOff x="4526674" y="1857800"/>
            <a:chExt cx="2480148" cy="1728848"/>
          </a:xfrm>
        </p:grpSpPr>
        <p:sp>
          <p:nvSpPr>
            <p:cNvPr id="73" name="Google Shape;73;p15"/>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15"/>
            <p:cNvGrpSpPr/>
            <p:nvPr/>
          </p:nvGrpSpPr>
          <p:grpSpPr>
            <a:xfrm>
              <a:off x="4526674" y="1857800"/>
              <a:ext cx="2480148" cy="1728848"/>
              <a:chOff x="4526674" y="1857800"/>
              <a:chExt cx="2480148" cy="1728848"/>
            </a:xfrm>
          </p:grpSpPr>
          <p:grpSp>
            <p:nvGrpSpPr>
              <p:cNvPr id="75" name="Google Shape;75;p15"/>
              <p:cNvGrpSpPr/>
              <p:nvPr/>
            </p:nvGrpSpPr>
            <p:grpSpPr>
              <a:xfrm>
                <a:off x="4808316" y="2800065"/>
                <a:ext cx="92400" cy="411825"/>
                <a:chOff x="845575" y="2563700"/>
                <a:chExt cx="92400" cy="411825"/>
              </a:xfrm>
            </p:grpSpPr>
            <p:cxnSp>
              <p:nvCxnSpPr>
                <p:cNvPr id="76" name="Google Shape;76;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7" name="Google Shape;77;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5"/>
              <p:cNvSpPr txBox="1"/>
              <p:nvPr/>
            </p:nvSpPr>
            <p:spPr>
              <a:xfrm>
                <a:off x="4526674" y="3215248"/>
                <a:ext cx="835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 sz="1200">
                    <a:latin typeface="Roboto"/>
                    <a:ea typeface="Roboto"/>
                    <a:cs typeface="Roboto"/>
                    <a:sym typeface="Roboto"/>
                  </a:rPr>
                  <a:t>9:00am</a:t>
                </a:r>
                <a:endParaRPr b="1" sz="1200">
                  <a:latin typeface="Roboto"/>
                  <a:ea typeface="Roboto"/>
                  <a:cs typeface="Roboto"/>
                  <a:sym typeface="Roboto"/>
                </a:endParaRPr>
              </a:p>
            </p:txBody>
          </p:sp>
          <p:sp>
            <p:nvSpPr>
              <p:cNvPr id="79" name="Google Shape;79;p15"/>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verage"/>
                    <a:ea typeface="Average"/>
                    <a:cs typeface="Average"/>
                    <a:sym typeface="Average"/>
                  </a:rPr>
                  <a:t>Editing team can post new videos without paying overtime</a:t>
                </a:r>
                <a:endParaRPr b="1" sz="1200">
                  <a:latin typeface="Average"/>
                  <a:ea typeface="Average"/>
                  <a:cs typeface="Average"/>
                  <a:sym typeface="Average"/>
                </a:endParaRPr>
              </a:p>
            </p:txBody>
          </p:sp>
        </p:grpSp>
      </p:grpSp>
      <p:grpSp>
        <p:nvGrpSpPr>
          <p:cNvPr id="80" name="Google Shape;80;p15"/>
          <p:cNvGrpSpPr/>
          <p:nvPr/>
        </p:nvGrpSpPr>
        <p:grpSpPr>
          <a:xfrm>
            <a:off x="483041" y="3006602"/>
            <a:ext cx="2580731" cy="1728863"/>
            <a:chOff x="495991" y="1857800"/>
            <a:chExt cx="2580731" cy="1728863"/>
          </a:xfrm>
        </p:grpSpPr>
        <p:sp>
          <p:nvSpPr>
            <p:cNvPr id="81" name="Google Shape;81;p15"/>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5"/>
            <p:cNvGrpSpPr/>
            <p:nvPr/>
          </p:nvGrpSpPr>
          <p:grpSpPr>
            <a:xfrm>
              <a:off x="495991" y="1857800"/>
              <a:ext cx="2580731" cy="1728863"/>
              <a:chOff x="495991" y="1857800"/>
              <a:chExt cx="2580731" cy="1728863"/>
            </a:xfrm>
          </p:grpSpPr>
          <p:sp>
            <p:nvSpPr>
              <p:cNvPr id="83" name="Google Shape;83;p15"/>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10:00pm</a:t>
                </a:r>
                <a:endParaRPr b="1" sz="1200">
                  <a:latin typeface="Roboto"/>
                  <a:ea typeface="Roboto"/>
                  <a:cs typeface="Roboto"/>
                  <a:sym typeface="Roboto"/>
                </a:endParaRPr>
              </a:p>
            </p:txBody>
          </p:sp>
          <p:grpSp>
            <p:nvGrpSpPr>
              <p:cNvPr id="84" name="Google Shape;84;p15"/>
              <p:cNvGrpSpPr/>
              <p:nvPr/>
            </p:nvGrpSpPr>
            <p:grpSpPr>
              <a:xfrm>
                <a:off x="881025" y="2800065"/>
                <a:ext cx="92400" cy="411825"/>
                <a:chOff x="845575" y="2563700"/>
                <a:chExt cx="92400" cy="411825"/>
              </a:xfrm>
            </p:grpSpPr>
            <p:cxnSp>
              <p:nvCxnSpPr>
                <p:cNvPr id="85" name="Google Shape;85;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6" name="Google Shape;86;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Average"/>
                    <a:ea typeface="Average"/>
                    <a:cs typeface="Average"/>
                    <a:sym typeface="Average"/>
                  </a:rPr>
                  <a:t>Most games played in eastern time end</a:t>
                </a:r>
                <a:endParaRPr b="1" sz="1200">
                  <a:latin typeface="Average"/>
                  <a:ea typeface="Average"/>
                  <a:cs typeface="Average"/>
                  <a:sym typeface="Average"/>
                </a:endParaRPr>
              </a:p>
            </p:txBody>
          </p:sp>
        </p:grpSp>
      </p:grpSp>
      <p:grpSp>
        <p:nvGrpSpPr>
          <p:cNvPr id="88" name="Google Shape;88;p15"/>
          <p:cNvGrpSpPr/>
          <p:nvPr/>
        </p:nvGrpSpPr>
        <p:grpSpPr>
          <a:xfrm>
            <a:off x="2492676" y="3851400"/>
            <a:ext cx="3934974" cy="1735652"/>
            <a:chOff x="2522376" y="2702598"/>
            <a:chExt cx="3934974" cy="1735652"/>
          </a:xfrm>
        </p:grpSpPr>
        <p:sp>
          <p:nvSpPr>
            <p:cNvPr id="89" name="Google Shape;89;p15"/>
            <p:cNvSpPr/>
            <p:nvPr/>
          </p:nvSpPr>
          <p:spPr>
            <a:xfrm>
              <a:off x="2890950" y="3079473"/>
              <a:ext cx="3566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a:off x="2522376" y="2702598"/>
              <a:ext cx="2504575" cy="1735652"/>
              <a:chOff x="2522376" y="2702598"/>
              <a:chExt cx="2504575" cy="1735652"/>
            </a:xfrm>
          </p:grpSpPr>
          <p:sp>
            <p:nvSpPr>
              <p:cNvPr id="91" name="Google Shape;91;p15"/>
              <p:cNvSpPr txBox="1"/>
              <p:nvPr/>
            </p:nvSpPr>
            <p:spPr>
              <a:xfrm>
                <a:off x="2522376" y="2702598"/>
                <a:ext cx="84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1:00am</a:t>
                </a:r>
                <a:endParaRPr b="1" sz="1200">
                  <a:latin typeface="Roboto"/>
                  <a:ea typeface="Roboto"/>
                  <a:cs typeface="Roboto"/>
                  <a:sym typeface="Roboto"/>
                </a:endParaRPr>
              </a:p>
            </p:txBody>
          </p:sp>
          <p:grpSp>
            <p:nvGrpSpPr>
              <p:cNvPr id="92" name="Google Shape;92;p15"/>
              <p:cNvGrpSpPr/>
              <p:nvPr/>
            </p:nvGrpSpPr>
            <p:grpSpPr>
              <a:xfrm rot="10800000">
                <a:off x="2849073" y="3079467"/>
                <a:ext cx="92400" cy="411825"/>
                <a:chOff x="2070100" y="2563700"/>
                <a:chExt cx="92400" cy="411825"/>
              </a:xfrm>
            </p:grpSpPr>
            <p:cxnSp>
              <p:nvCxnSpPr>
                <p:cNvPr id="93" name="Google Shape;93;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4" name="Google Shape;94;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verage"/>
                    <a:ea typeface="Average"/>
                    <a:cs typeface="Average"/>
                    <a:sym typeface="Average"/>
                  </a:rPr>
                  <a:t>Most games played in pacific time end</a:t>
                </a:r>
                <a:endParaRPr b="1" sz="1200">
                  <a:latin typeface="Average"/>
                  <a:ea typeface="Average"/>
                  <a:cs typeface="Average"/>
                  <a:sym typeface="Average"/>
                </a:endParaRPr>
              </a:p>
            </p:txBody>
          </p:sp>
        </p:grpSp>
      </p:grpSp>
      <p:sp>
        <p:nvSpPr>
          <p:cNvPr id="96" name="Google Shape;96;p15"/>
          <p:cNvSpPr/>
          <p:nvPr/>
        </p:nvSpPr>
        <p:spPr>
          <a:xfrm>
            <a:off x="911972" y="5447500"/>
            <a:ext cx="5515800" cy="1335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838650" y="5633850"/>
            <a:ext cx="5589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verage"/>
                <a:ea typeface="Average"/>
                <a:cs typeface="Average"/>
                <a:sym typeface="Average"/>
              </a:rPr>
              <a:t>We must include </a:t>
            </a:r>
            <a:r>
              <a:rPr b="1" i="1" lang="en" sz="1200">
                <a:latin typeface="Average"/>
                <a:ea typeface="Average"/>
                <a:cs typeface="Average"/>
                <a:sym typeface="Average"/>
              </a:rPr>
              <a:t>post game </a:t>
            </a:r>
            <a:r>
              <a:rPr b="1" lang="en" sz="1200">
                <a:latin typeface="Average"/>
                <a:ea typeface="Average"/>
                <a:cs typeface="Average"/>
                <a:sym typeface="Average"/>
              </a:rPr>
              <a:t>videos watched during this period</a:t>
            </a:r>
            <a:endParaRPr b="1" sz="1200">
              <a:latin typeface="Average"/>
              <a:ea typeface="Average"/>
              <a:cs typeface="Average"/>
              <a:sym typeface="Average"/>
            </a:endParaRPr>
          </a:p>
          <a:p>
            <a:pPr indent="0" lvl="0" marL="0" rtl="0" algn="l">
              <a:spcBef>
                <a:spcPts val="0"/>
              </a:spcBef>
              <a:spcAft>
                <a:spcPts val="0"/>
              </a:spcAft>
              <a:buNone/>
            </a:pPr>
            <a:r>
              <a:t/>
            </a:r>
            <a:endParaRPr b="1"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This includes videos watched the same night as the game was played, but also videos watched early in the morning the day after the game was played</a:t>
            </a:r>
            <a:endParaRPr sz="12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03" name="Google Shape;103;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Web data analysts have noted </a:t>
            </a:r>
            <a:r>
              <a:rPr lang="en" sz="2400"/>
              <a:t>anecdotal</a:t>
            </a:r>
            <a:r>
              <a:rPr lang="en" sz="2400"/>
              <a:t> evidence that when the team </a:t>
            </a:r>
            <a:r>
              <a:rPr b="1" i="1" lang="en" sz="2400"/>
              <a:t>loses </a:t>
            </a:r>
            <a:r>
              <a:rPr lang="en" sz="2400"/>
              <a:t>a game, there are lower video plays after the game.</a:t>
            </a:r>
            <a:endParaRPr sz="2400"/>
          </a:p>
          <a:p>
            <a:pPr indent="0" lvl="0" marL="0" rtl="0" algn="l">
              <a:spcBef>
                <a:spcPts val="1600"/>
              </a:spcBef>
              <a:spcAft>
                <a:spcPts val="0"/>
              </a:spcAft>
              <a:buNone/>
            </a:pPr>
            <a:r>
              <a:rPr lang="en" sz="2400"/>
              <a:t>In addition to this factor, we considered:</a:t>
            </a:r>
            <a:endParaRPr sz="2400"/>
          </a:p>
          <a:p>
            <a:pPr indent="-381000" lvl="0" marL="457200" rtl="0" algn="l">
              <a:spcBef>
                <a:spcPts val="1600"/>
              </a:spcBef>
              <a:spcAft>
                <a:spcPts val="0"/>
              </a:spcAft>
              <a:buSzPts val="2400"/>
              <a:buChar char="●"/>
            </a:pPr>
            <a:r>
              <a:rPr lang="en" sz="2400"/>
              <a:t>Net team record (wins - losses)</a:t>
            </a:r>
            <a:endParaRPr sz="2400"/>
          </a:p>
          <a:p>
            <a:pPr indent="-381000" lvl="0" marL="457200" rtl="0" algn="l">
              <a:spcBef>
                <a:spcPts val="0"/>
              </a:spcBef>
              <a:spcAft>
                <a:spcPts val="0"/>
              </a:spcAft>
              <a:buSzPts val="2400"/>
              <a:buChar char="●"/>
            </a:pPr>
            <a:r>
              <a:rPr lang="en" sz="2400"/>
              <a:t>Net score (team score - opponent score)</a:t>
            </a:r>
            <a:endParaRPr sz="2400"/>
          </a:p>
          <a:p>
            <a:pPr indent="-381000" lvl="0" marL="457200" rtl="0" algn="l">
              <a:spcBef>
                <a:spcPts val="0"/>
              </a:spcBef>
              <a:spcAft>
                <a:spcPts val="0"/>
              </a:spcAft>
              <a:buSzPts val="2400"/>
              <a:buChar char="●"/>
            </a:pPr>
            <a:r>
              <a:rPr lang="en" sz="2400"/>
              <a:t>Did the game to into overtime?</a:t>
            </a:r>
            <a:endParaRPr sz="2400"/>
          </a:p>
          <a:p>
            <a:pPr indent="-381000" lvl="0" marL="457200" rtl="0" algn="l">
              <a:spcBef>
                <a:spcPts val="0"/>
              </a:spcBef>
              <a:spcAft>
                <a:spcPts val="0"/>
              </a:spcAft>
              <a:buSzPts val="2400"/>
              <a:buChar char="●"/>
            </a:pPr>
            <a:r>
              <a:rPr lang="en" sz="2400"/>
              <a:t>Did the team lose the previous game?</a:t>
            </a:r>
            <a:endParaRPr sz="2400"/>
          </a:p>
          <a:p>
            <a:pPr indent="-381000" lvl="0" marL="457200" rtl="0" algn="l">
              <a:spcBef>
                <a:spcPts val="0"/>
              </a:spcBef>
              <a:spcAft>
                <a:spcPts val="0"/>
              </a:spcAft>
              <a:buSzPts val="2400"/>
              <a:buChar char="●"/>
            </a:pPr>
            <a:r>
              <a:rPr lang="en" sz="2400"/>
              <a:t>The quality of the opponent</a:t>
            </a:r>
            <a:endParaRPr sz="2400"/>
          </a:p>
          <a:p>
            <a:pPr indent="-381000" lvl="0" marL="457200" rtl="0" algn="l">
              <a:spcBef>
                <a:spcPts val="0"/>
              </a:spcBef>
              <a:spcAft>
                <a:spcPts val="0"/>
              </a:spcAft>
              <a:buSzPts val="2400"/>
              <a:buChar char="●"/>
            </a:pPr>
            <a:r>
              <a:rPr lang="en" sz="2400"/>
              <a:t>The start time of the game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the Data</a:t>
            </a:r>
            <a:endParaRPr/>
          </a:p>
        </p:txBody>
      </p:sp>
      <p:sp>
        <p:nvSpPr>
          <p:cNvPr id="109" name="Google Shape;109;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solidFill>
                  <a:schemeClr val="dk1"/>
                </a:solidFill>
              </a:rPr>
              <a:t>Per Video</a:t>
            </a:r>
            <a:endParaRPr b="1">
              <a:solidFill>
                <a:schemeClr val="dk1"/>
              </a:solidFill>
            </a:endParaRPr>
          </a:p>
          <a:p>
            <a:pPr indent="0" lvl="0" marL="0" rtl="0" algn="l">
              <a:spcBef>
                <a:spcPts val="1600"/>
              </a:spcBef>
              <a:spcAft>
                <a:spcPts val="1600"/>
              </a:spcAft>
              <a:buNone/>
            </a:pPr>
            <a:r>
              <a:rPr lang="en"/>
              <a:t>W</a:t>
            </a:r>
            <a:r>
              <a:rPr lang="en"/>
              <a:t>e considered each video posted and attempted to predict what factors led to increased views on a per video basis. We had data about 769 videos and up to 20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 Video</a:t>
            </a:r>
            <a:endParaRPr/>
          </a:p>
        </p:txBody>
      </p:sp>
      <p:sp>
        <p:nvSpPr>
          <p:cNvPr id="115" name="Google Shape;115;p18"/>
          <p:cNvSpPr txBox="1"/>
          <p:nvPr>
            <p:ph idx="2" type="body"/>
          </p:nvPr>
        </p:nvSpPr>
        <p:spPr>
          <a:xfrm>
            <a:off x="4939500" y="330375"/>
            <a:ext cx="3837000" cy="49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 the per video analysis, a bug in web analytics capture tainted important factors which described the videos (e.g. video category, on screen personalities)</a:t>
            </a:r>
            <a:endParaRPr sz="1400"/>
          </a:p>
          <a:p>
            <a:pPr indent="0" lvl="0" marL="0" rtl="0" algn="l">
              <a:spcBef>
                <a:spcPts val="1600"/>
              </a:spcBef>
              <a:spcAft>
                <a:spcPts val="0"/>
              </a:spcAft>
              <a:buNone/>
            </a:pPr>
            <a:r>
              <a:rPr lang="en" sz="1400"/>
              <a:t>Linear and Random Forest Regressions were making predictions only marginally better than guessing the mean value. </a:t>
            </a:r>
            <a:endParaRPr sz="1400"/>
          </a:p>
          <a:p>
            <a:pPr indent="0" lvl="0" marL="0" rtl="0" algn="l">
              <a:spcBef>
                <a:spcPts val="1600"/>
              </a:spcBef>
              <a:spcAft>
                <a:spcPts val="1600"/>
              </a:spcAft>
              <a:buNone/>
            </a:pPr>
            <a:r>
              <a:rPr lang="en" sz="1400"/>
              <a:t>But importantly we did see there were some weak relationships to explore. For example, the net score of the game shows correlation to plays:</a:t>
            </a:r>
            <a:endParaRPr sz="1400"/>
          </a:p>
        </p:txBody>
      </p:sp>
      <p:sp>
        <p:nvSpPr>
          <p:cNvPr id="116" name="Google Shape;116;p18"/>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Weak relationships and tainted data</a:t>
            </a:r>
            <a:endParaRPr/>
          </a:p>
        </p:txBody>
      </p:sp>
      <p:pic>
        <p:nvPicPr>
          <p:cNvPr id="117" name="Google Shape;117;p18"/>
          <p:cNvPicPr preferRelativeResize="0"/>
          <p:nvPr/>
        </p:nvPicPr>
        <p:blipFill>
          <a:blip r:embed="rId3">
            <a:alphaModFix/>
          </a:blip>
          <a:stretch>
            <a:fillRect/>
          </a:stretch>
        </p:blipFill>
        <p:spPr>
          <a:xfrm>
            <a:off x="5867075" y="3553375"/>
            <a:ext cx="2909425" cy="294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 Video</a:t>
            </a:r>
            <a:endParaRPr/>
          </a:p>
        </p:txBody>
      </p:sp>
      <p:sp>
        <p:nvSpPr>
          <p:cNvPr id="123" name="Google Shape;123;p19"/>
          <p:cNvSpPr txBox="1"/>
          <p:nvPr>
            <p:ph idx="2" type="body"/>
          </p:nvPr>
        </p:nvSpPr>
        <p:spPr>
          <a:xfrm>
            <a:off x="4939500" y="810750"/>
            <a:ext cx="3837000" cy="50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However overall, relationships were weak on a per video basis.</a:t>
            </a:r>
            <a:endParaRPr/>
          </a:p>
        </p:txBody>
      </p:sp>
      <p:sp>
        <p:nvSpPr>
          <p:cNvPr id="124" name="Google Shape;124;p19"/>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Weak relationships and tainted data</a:t>
            </a:r>
            <a:endParaRPr/>
          </a:p>
        </p:txBody>
      </p:sp>
      <p:grpSp>
        <p:nvGrpSpPr>
          <p:cNvPr id="125" name="Google Shape;125;p19"/>
          <p:cNvGrpSpPr/>
          <p:nvPr/>
        </p:nvGrpSpPr>
        <p:grpSpPr>
          <a:xfrm>
            <a:off x="4681525" y="1857425"/>
            <a:ext cx="4352925" cy="3143250"/>
            <a:chOff x="4727513" y="3118975"/>
            <a:chExt cx="4352925" cy="3143250"/>
          </a:xfrm>
        </p:grpSpPr>
        <p:pic>
          <p:nvPicPr>
            <p:cNvPr id="126" name="Google Shape;126;p19"/>
            <p:cNvPicPr preferRelativeResize="0"/>
            <p:nvPr/>
          </p:nvPicPr>
          <p:blipFill>
            <a:blip r:embed="rId3">
              <a:alphaModFix/>
            </a:blip>
            <a:stretch>
              <a:fillRect/>
            </a:stretch>
          </p:blipFill>
          <p:spPr>
            <a:xfrm>
              <a:off x="4727513" y="3118975"/>
              <a:ext cx="4352925" cy="3143250"/>
            </a:xfrm>
            <a:prstGeom prst="rect">
              <a:avLst/>
            </a:prstGeom>
            <a:noFill/>
            <a:ln>
              <a:noFill/>
            </a:ln>
          </p:spPr>
        </p:pic>
        <p:sp>
          <p:nvSpPr>
            <p:cNvPr id="127" name="Google Shape;127;p19"/>
            <p:cNvSpPr/>
            <p:nvPr/>
          </p:nvSpPr>
          <p:spPr>
            <a:xfrm>
              <a:off x="4755875" y="4998275"/>
              <a:ext cx="3109200" cy="1069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Lots of Videos With One Play</a:t>
            </a:r>
            <a:endParaRPr/>
          </a:p>
        </p:txBody>
      </p:sp>
      <p:sp>
        <p:nvSpPr>
          <p:cNvPr id="133" name="Google Shape;133;p20"/>
          <p:cNvSpPr txBox="1"/>
          <p:nvPr>
            <p:ph idx="2" type="body"/>
          </p:nvPr>
        </p:nvSpPr>
        <p:spPr>
          <a:xfrm>
            <a:off x="4939500" y="965600"/>
            <a:ext cx="3837000" cy="49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clear issues is that many of these videos simply aren’t viewed very much at all the night after a game.</a:t>
            </a:r>
            <a:endParaRPr/>
          </a:p>
          <a:p>
            <a:pPr indent="0" lvl="0" marL="0" rtl="0" algn="l">
              <a:spcBef>
                <a:spcPts val="1600"/>
              </a:spcBef>
              <a:spcAft>
                <a:spcPts val="0"/>
              </a:spcAft>
              <a:buNone/>
            </a:pPr>
            <a:r>
              <a:rPr lang="en"/>
              <a:t>Below, note that almost all the videos above one view are considered outliers in a box plot:</a:t>
            </a:r>
            <a:endParaRPr/>
          </a:p>
          <a:p>
            <a:pPr indent="0" lvl="0" marL="0" rtl="0" algn="l">
              <a:spcBef>
                <a:spcPts val="160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4919663" y="3353442"/>
            <a:ext cx="3876675" cy="258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Solution: Move to Per Game Analysis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solidFill>
                  <a:schemeClr val="dk1"/>
                </a:solidFill>
              </a:rPr>
              <a:t>Per Game</a:t>
            </a:r>
            <a:endParaRPr b="1">
              <a:solidFill>
                <a:schemeClr val="dk1"/>
              </a:solidFill>
            </a:endParaRPr>
          </a:p>
          <a:p>
            <a:pPr indent="0" lvl="0" marL="0" rtl="0" algn="l">
              <a:spcBef>
                <a:spcPts val="1600"/>
              </a:spcBef>
              <a:spcAft>
                <a:spcPts val="1600"/>
              </a:spcAft>
              <a:buNone/>
            </a:pPr>
            <a:r>
              <a:rPr lang="en"/>
              <a:t>W</a:t>
            </a:r>
            <a:r>
              <a:rPr lang="en"/>
              <a:t>e aggregated data per game and attempted to predict how many video views resulted from the total post game effort of the editorial team. This left us with 46 observations from the first half of the season.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