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78" r:id="rId2"/>
    <p:sldId id="258" r:id="rId3"/>
    <p:sldId id="261" r:id="rId4"/>
    <p:sldId id="263" r:id="rId5"/>
    <p:sldId id="279" r:id="rId6"/>
    <p:sldId id="280" r:id="rId7"/>
    <p:sldId id="281" r:id="rId8"/>
    <p:sldId id="282" r:id="rId9"/>
    <p:sldId id="283" r:id="rId10"/>
    <p:sldId id="285" r:id="rId11"/>
    <p:sldId id="286" r:id="rId12"/>
    <p:sldId id="287" r:id="rId13"/>
    <p:sldId id="288" r:id="rId14"/>
    <p:sldId id="289" r:id="rId15"/>
  </p:sldIdLst>
  <p:sldSz cx="9144000" cy="5143500" type="screen16x9"/>
  <p:notesSz cx="6858000" cy="9144000"/>
  <p:embeddedFontLst>
    <p:embeddedFont>
      <p:font typeface="Anaheim" pitchFamily="2" charset="77"/>
      <p:regular r:id="rId17"/>
      <p:bold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Poppins" pitchFamily="2" charset="77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530C65-DF52-4FE9-952A-1DC785A4BB0C}">
  <a:tblStyle styleId="{14530C65-DF52-4FE9-952A-1DC785A4BB0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33C0219-F17C-45D0-9952-D4F9408F9A6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2"/>
    <p:restoredTop sz="94647"/>
  </p:normalViewPr>
  <p:slideViewPr>
    <p:cSldViewPr snapToGrid="0">
      <p:cViewPr varScale="1">
        <p:scale>
          <a:sx n="208" d="100"/>
          <a:sy n="208" d="100"/>
        </p:scale>
        <p:origin x="392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742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333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81224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455489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11808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15747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27671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5911750" y="0"/>
            <a:ext cx="32322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5" name="Google Shape;15;p3"/>
          <p:cNvCxnSpPr/>
          <p:nvPr/>
        </p:nvCxnSpPr>
        <p:spPr>
          <a:xfrm>
            <a:off x="712819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00200" y="2699650"/>
            <a:ext cx="3362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7776150" y="0"/>
            <a:ext cx="1368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5"/>
          <p:cNvCxnSpPr/>
          <p:nvPr/>
        </p:nvCxnSpPr>
        <p:spPr>
          <a:xfrm>
            <a:off x="255619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616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873881" y="2193146"/>
            <a:ext cx="30009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2"/>
          </p:nvPr>
        </p:nvSpPr>
        <p:spPr>
          <a:xfrm>
            <a:off x="720000" y="2193152"/>
            <a:ext cx="30009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3"/>
          </p:nvPr>
        </p:nvSpPr>
        <p:spPr>
          <a:xfrm>
            <a:off x="720000" y="1340875"/>
            <a:ext cx="30009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subTitle" idx="4"/>
          </p:nvPr>
        </p:nvSpPr>
        <p:spPr>
          <a:xfrm>
            <a:off x="3873881" y="1340875"/>
            <a:ext cx="3000900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4" name="Google Shape;34;p5"/>
          <p:cNvGrpSpPr/>
          <p:nvPr/>
        </p:nvGrpSpPr>
        <p:grpSpPr>
          <a:xfrm flipH="1">
            <a:off x="-18775" y="4604000"/>
            <a:ext cx="7429500" cy="0"/>
            <a:chOff x="2220050" y="1547100"/>
            <a:chExt cx="7429500" cy="0"/>
          </a:xfrm>
        </p:grpSpPr>
        <p:cxnSp>
          <p:nvCxnSpPr>
            <p:cNvPr id="35" name="Google Shape;35;p5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5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3454075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4" name="Google Shape;54;p8"/>
          <p:cNvSpPr/>
          <p:nvPr/>
        </p:nvSpPr>
        <p:spPr>
          <a:xfrm>
            <a:off x="0" y="0"/>
            <a:ext cx="26607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5" name="Google Shape;55;p8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6" name="Google Shape;56;p8"/>
          <p:cNvGrpSpPr/>
          <p:nvPr/>
        </p:nvGrpSpPr>
        <p:grpSpPr>
          <a:xfrm>
            <a:off x="3230850" y="4760600"/>
            <a:ext cx="6025500" cy="0"/>
            <a:chOff x="2220050" y="1547100"/>
            <a:chExt cx="6025500" cy="0"/>
          </a:xfrm>
        </p:grpSpPr>
        <p:cxnSp>
          <p:nvCxnSpPr>
            <p:cNvPr id="57" name="Google Shape;57;p8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" name="Google Shape;58;p8"/>
            <p:cNvCxnSpPr/>
            <p:nvPr/>
          </p:nvCxnSpPr>
          <p:spPr>
            <a:xfrm>
              <a:off x="2684450" y="1547100"/>
              <a:ext cx="5561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5555725" y="0"/>
            <a:ext cx="35883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713225" y="1254000"/>
            <a:ext cx="41586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713225" y="3218400"/>
            <a:ext cx="41586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517944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4" name="Google Shape;64;p9"/>
          <p:cNvGrpSpPr/>
          <p:nvPr/>
        </p:nvGrpSpPr>
        <p:grpSpPr>
          <a:xfrm flipH="1">
            <a:off x="-93775" y="4604000"/>
            <a:ext cx="4197300" cy="0"/>
            <a:chOff x="2220050" y="1547100"/>
            <a:chExt cx="4197300" cy="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2684450" y="1547100"/>
              <a:ext cx="3732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/>
          <p:nvPr/>
        </p:nvSpPr>
        <p:spPr>
          <a:xfrm>
            <a:off x="0" y="0"/>
            <a:ext cx="402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13"/>
          <p:cNvCxnSpPr/>
          <p:nvPr/>
        </p:nvCxnSpPr>
        <p:spPr>
          <a:xfrm>
            <a:off x="843077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3" hasCustomPrompt="1"/>
          </p:nvPr>
        </p:nvSpPr>
        <p:spPr>
          <a:xfrm>
            <a:off x="720000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title" idx="4" hasCustomPrompt="1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5" hasCustomPrompt="1"/>
          </p:nvPr>
        </p:nvSpPr>
        <p:spPr>
          <a:xfrm>
            <a:off x="3371772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6" hasCustomPrompt="1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7" hasCustomPrompt="1"/>
          </p:nvPr>
        </p:nvSpPr>
        <p:spPr>
          <a:xfrm>
            <a:off x="6023544" y="2914288"/>
            <a:ext cx="7650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8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9"/>
          </p:nvPr>
        </p:nvSpPr>
        <p:spPr>
          <a:xfrm>
            <a:off x="6023548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3"/>
          </p:nvPr>
        </p:nvSpPr>
        <p:spPr>
          <a:xfrm>
            <a:off x="720000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14"/>
          </p:nvPr>
        </p:nvSpPr>
        <p:spPr>
          <a:xfrm>
            <a:off x="3371774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5"/>
          </p:nvPr>
        </p:nvSpPr>
        <p:spPr>
          <a:xfrm>
            <a:off x="6023548" y="3313049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92" name="Google Shape;92;p13"/>
          <p:cNvGrpSpPr/>
          <p:nvPr/>
        </p:nvGrpSpPr>
        <p:grpSpPr>
          <a:xfrm>
            <a:off x="720000" y="4854300"/>
            <a:ext cx="8536500" cy="0"/>
            <a:chOff x="2220050" y="1547100"/>
            <a:chExt cx="8536500" cy="0"/>
          </a:xfrm>
        </p:grpSpPr>
        <p:cxnSp>
          <p:nvCxnSpPr>
            <p:cNvPr id="93" name="Google Shape;93;p1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2684450" y="1547100"/>
              <a:ext cx="8072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/>
          <p:nvPr/>
        </p:nvSpPr>
        <p:spPr>
          <a:xfrm>
            <a:off x="6501975" y="0"/>
            <a:ext cx="26421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23"/>
          <p:cNvCxnSpPr/>
          <p:nvPr/>
        </p:nvCxnSpPr>
        <p:spPr>
          <a:xfrm>
            <a:off x="479225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6" name="Google Shape;186;p23"/>
          <p:cNvGrpSpPr/>
          <p:nvPr/>
        </p:nvGrpSpPr>
        <p:grpSpPr>
          <a:xfrm flipH="1">
            <a:off x="-131100" y="313050"/>
            <a:ext cx="6464400" cy="0"/>
            <a:chOff x="2220050" y="1547100"/>
            <a:chExt cx="6464400" cy="0"/>
          </a:xfrm>
        </p:grpSpPr>
        <p:cxnSp>
          <p:nvCxnSpPr>
            <p:cNvPr id="187" name="Google Shape;187;p2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" name="Google Shape;188;p23"/>
            <p:cNvCxnSpPr/>
            <p:nvPr/>
          </p:nvCxnSpPr>
          <p:spPr>
            <a:xfrm>
              <a:off x="2684450" y="1547100"/>
              <a:ext cx="6000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/>
          <p:nvPr/>
        </p:nvSpPr>
        <p:spPr>
          <a:xfrm flipH="1">
            <a:off x="-18775" y="-35700"/>
            <a:ext cx="1368000" cy="5179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91" name="Google Shape;191;p24"/>
          <p:cNvCxnSpPr/>
          <p:nvPr/>
        </p:nvCxnSpPr>
        <p:spPr>
          <a:xfrm>
            <a:off x="8430781" y="-35700"/>
            <a:ext cx="0" cy="52149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" name="Google Shape;192;p24"/>
          <p:cNvGrpSpPr/>
          <p:nvPr/>
        </p:nvGrpSpPr>
        <p:grpSpPr>
          <a:xfrm>
            <a:off x="1798975" y="266225"/>
            <a:ext cx="7429500" cy="0"/>
            <a:chOff x="2220050" y="1547100"/>
            <a:chExt cx="7429500" cy="0"/>
          </a:xfrm>
        </p:grpSpPr>
        <p:cxnSp>
          <p:nvCxnSpPr>
            <p:cNvPr id="193" name="Google Shape;193;p24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4" name="Google Shape;194;p24"/>
            <p:cNvCxnSpPr/>
            <p:nvPr/>
          </p:nvCxnSpPr>
          <p:spPr>
            <a:xfrm>
              <a:off x="2684450" y="1547100"/>
              <a:ext cx="6965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4" r:id="rId3"/>
    <p:sldLayoutId id="2147483655" r:id="rId4"/>
    <p:sldLayoutId id="2147483658" r:id="rId5"/>
    <p:sldLayoutId id="2147483659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05;p28">
            <a:extLst>
              <a:ext uri="{FF2B5EF4-FFF2-40B4-BE49-F238E27FC236}">
                <a16:creationId xmlns:a16="http://schemas.microsoft.com/office/drawing/2014/main" id="{FC64DB10-8285-FF4A-96B9-E01908DF3408}"/>
              </a:ext>
            </a:extLst>
          </p:cNvPr>
          <p:cNvSpPr txBox="1">
            <a:spLocks/>
          </p:cNvSpPr>
          <p:nvPr/>
        </p:nvSpPr>
        <p:spPr>
          <a:xfrm>
            <a:off x="693471" y="1478996"/>
            <a:ext cx="5167279" cy="2560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5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fr-CD" sz="4000" dirty="0"/>
              <a:t>Guide pour comprendre un projet et rédiger un cahier des charges</a:t>
            </a:r>
          </a:p>
        </p:txBody>
      </p:sp>
    </p:spTree>
    <p:extLst>
      <p:ext uri="{BB962C8B-B14F-4D97-AF65-F5344CB8AC3E}">
        <p14:creationId xmlns:p14="http://schemas.microsoft.com/office/powerpoint/2010/main" val="13748520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subTitle" idx="2"/>
          </p:nvPr>
        </p:nvSpPr>
        <p:spPr>
          <a:xfrm>
            <a:off x="300709" y="1855622"/>
            <a:ext cx="7505443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D" sz="1800" i="1" dirty="0"/>
              <a:t>De structurer le travail et éviter les dérives.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D" sz="1800" i="1" dirty="0"/>
              <a:t>De clarifier les attentes entre toutes les parties prenantes.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D" sz="1800" i="1" dirty="0"/>
              <a:t>D’avoir une base de référence pour l’évaluation du projet.</a:t>
            </a:r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3"/>
          </p:nvPr>
        </p:nvSpPr>
        <p:spPr>
          <a:xfrm>
            <a:off x="-482837" y="894040"/>
            <a:ext cx="7663023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 algn="l"/>
            <a:r>
              <a:rPr lang="fr-CD" sz="2000" dirty="0"/>
              <a:t>	Le cahier des charges (CDC) est un document qui formalise les attentes et contraintes du projet. Il permet :</a:t>
            </a:r>
          </a:p>
        </p:txBody>
      </p:sp>
    </p:spTree>
    <p:extLst>
      <p:ext uri="{BB962C8B-B14F-4D97-AF65-F5344CB8AC3E}">
        <p14:creationId xmlns:p14="http://schemas.microsoft.com/office/powerpoint/2010/main" val="345925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5"/>
          <p:cNvSpPr txBox="1">
            <a:spLocks noGrp="1"/>
          </p:cNvSpPr>
          <p:nvPr>
            <p:ph type="subTitle" idx="3"/>
          </p:nvPr>
        </p:nvSpPr>
        <p:spPr>
          <a:xfrm>
            <a:off x="-169855" y="1734150"/>
            <a:ext cx="7663023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 algn="l"/>
            <a:r>
              <a:rPr lang="fr-CD" b="1" dirty="0"/>
              <a:t>Structure d’un Cahier des Charges</a:t>
            </a:r>
            <a:r>
              <a:rPr lang="fr-CD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8744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D45E6D-673D-5343-9240-A2EC04FAF307}"/>
              </a:ext>
            </a:extLst>
          </p:cNvPr>
          <p:cNvSpPr/>
          <p:nvPr/>
        </p:nvSpPr>
        <p:spPr>
          <a:xfrm>
            <a:off x="764045" y="602775"/>
            <a:ext cx="601724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C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Introduction</a:t>
            </a:r>
            <a:endParaRPr lang="fr-C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C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Titre du projet.</a:t>
            </a:r>
            <a:endParaRPr lang="fr-C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C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Présentation générale</a:t>
            </a:r>
            <a:r>
              <a:rPr lang="fr-C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Contexte et problématique à résoudre.</a:t>
            </a:r>
            <a:endParaRPr lang="fr-C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C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Objectifs du projet</a:t>
            </a:r>
            <a:r>
              <a:rPr lang="fr-C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(généraux et spécifiques).</a:t>
            </a:r>
            <a:endParaRPr lang="fr-C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C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Public cible et utilisateurs finaux.</a:t>
            </a:r>
            <a:endParaRPr lang="fr-C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6629F-800C-444F-82B3-345834D3C5C5}"/>
              </a:ext>
            </a:extLst>
          </p:cNvPr>
          <p:cNvSpPr/>
          <p:nvPr/>
        </p:nvSpPr>
        <p:spPr>
          <a:xfrm>
            <a:off x="764045" y="2099902"/>
            <a:ext cx="63425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fr-C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Analyse des besoins</a:t>
            </a:r>
            <a:endParaRPr lang="fr-C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C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Besoins fonctionnels</a:t>
            </a:r>
            <a:r>
              <a:rPr lang="fr-C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Ce que le projet doit faire. Exemples : </a:t>
            </a:r>
            <a:endParaRPr lang="fr-C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CD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Une application de gestion de bibliothèque doit permettre l’emprunt et le retour de livres.</a:t>
            </a:r>
            <a:endParaRPr lang="fr-CD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CD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 drone de surveillance agricole doit identifier les zones infectées.</a:t>
            </a:r>
            <a:endParaRPr lang="fr-CD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C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Besoins non fonctionnels</a:t>
            </a:r>
            <a:r>
              <a:rPr lang="fr-C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Contraintes de performance, sécurité, compatibilité, ergonomie.</a:t>
            </a:r>
            <a:endParaRPr lang="fr-CD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109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D2C51FD-1CCC-D843-8228-4834CFAE0A44}"/>
              </a:ext>
            </a:extLst>
          </p:cNvPr>
          <p:cNvSpPr/>
          <p:nvPr/>
        </p:nvSpPr>
        <p:spPr>
          <a:xfrm>
            <a:off x="782455" y="351162"/>
            <a:ext cx="6336363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CD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Description des fonctionnalités</a:t>
            </a:r>
            <a:endParaRPr lang="fr-C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fr-C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Chaque fonctionnalité doit être détaillée sous forme de cas d’usage :</a:t>
            </a:r>
            <a:endParaRPr lang="fr-C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CD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Acteur</a:t>
            </a:r>
            <a:r>
              <a:rPr lang="fr-CD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Qui utilise la fonctionnalité ?</a:t>
            </a:r>
            <a:endParaRPr lang="fr-CD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CD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fr-CD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Que fait-il ?</a:t>
            </a:r>
            <a:endParaRPr lang="fr-CD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CD" b="1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Résultat attendu</a:t>
            </a:r>
            <a:r>
              <a:rPr lang="fr-CD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Quel est l’impact de l’action ?</a:t>
            </a:r>
            <a:endParaRPr lang="fr-CD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23C58A-8CB0-C148-BE7C-F2C7E91D48FF}"/>
              </a:ext>
            </a:extLst>
          </p:cNvPr>
          <p:cNvSpPr/>
          <p:nvPr/>
        </p:nvSpPr>
        <p:spPr>
          <a:xfrm>
            <a:off x="782455" y="1743682"/>
            <a:ext cx="6195213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CD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Technologies et outils</a:t>
            </a:r>
            <a:endParaRPr lang="fr-C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CD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Langages de programmation (Python, JavaScript, etc.).</a:t>
            </a:r>
            <a:endParaRPr lang="fr-CD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CD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Bases de données (MySQL, PostgreSQL).</a:t>
            </a:r>
            <a:endParaRPr lang="fr-CD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CD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Outils de </a:t>
            </a:r>
            <a:r>
              <a:rPr lang="fr-CD" i="1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versioning</a:t>
            </a:r>
            <a:r>
              <a:rPr lang="fr-CD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(Git/GitHub).</a:t>
            </a:r>
            <a:endParaRPr lang="fr-CD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fr-CD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Contraintes et limites</a:t>
            </a:r>
            <a:endParaRPr lang="fr-C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60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CD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Exemples de limites</a:t>
            </a:r>
            <a:r>
              <a:rPr lang="fr-CD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endParaRPr lang="fr-CD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CD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Temps de réponse limité à 2 secondes.</a:t>
            </a:r>
            <a:endParaRPr lang="fr-CD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CD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 pas dépasser 500 Mo de stockage.</a:t>
            </a:r>
            <a:endParaRPr lang="fr-CD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CD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Ne fonctionne que sur Windows/Linux.</a:t>
            </a:r>
            <a:endParaRPr lang="fr-CD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09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BCE52D-52DC-F24E-87A9-0854CFFEC0C2}"/>
              </a:ext>
            </a:extLst>
          </p:cNvPr>
          <p:cNvSpPr/>
          <p:nvPr/>
        </p:nvSpPr>
        <p:spPr>
          <a:xfrm>
            <a:off x="684265" y="873080"/>
            <a:ext cx="5403552" cy="16466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fr-C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Planification et livrables</a:t>
            </a:r>
            <a:endParaRPr lang="fr-C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C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Planning sous forme de </a:t>
            </a:r>
            <a:r>
              <a:rPr lang="fr-CD" sz="16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diagramme de Gantt</a:t>
            </a:r>
            <a:r>
              <a:rPr lang="fr-C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fr-C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fr-CD" sz="16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Livrables attendus : </a:t>
            </a:r>
            <a:endParaRPr lang="fr-CD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CD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Maquettes et prototypes.</a:t>
            </a:r>
            <a:endParaRPr lang="fr-CD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CD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Code source documenté.</a:t>
            </a:r>
            <a:endParaRPr lang="fr-CD" sz="16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CD" sz="1600" i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Rapport technique.</a:t>
            </a:r>
            <a:endParaRPr lang="fr-CD" sz="1600" i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45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24" name="Google Shape;224;p30"/>
          <p:cNvSpPr txBox="1">
            <a:spLocks noGrp="1"/>
          </p:cNvSpPr>
          <p:nvPr>
            <p:ph type="title" idx="2"/>
          </p:nvPr>
        </p:nvSpPr>
        <p:spPr>
          <a:xfrm>
            <a:off x="720000" y="1579950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6" name="Google Shape;226;p30"/>
          <p:cNvSpPr txBox="1">
            <a:spLocks noGrp="1"/>
          </p:cNvSpPr>
          <p:nvPr>
            <p:ph type="title" idx="4"/>
          </p:nvPr>
        </p:nvSpPr>
        <p:spPr>
          <a:xfrm>
            <a:off x="3371772" y="1579950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8" name="Google Shape;228;p30"/>
          <p:cNvSpPr txBox="1">
            <a:spLocks noGrp="1"/>
          </p:cNvSpPr>
          <p:nvPr>
            <p:ph type="title" idx="6"/>
          </p:nvPr>
        </p:nvSpPr>
        <p:spPr>
          <a:xfrm>
            <a:off x="6023544" y="1579950"/>
            <a:ext cx="7650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30" name="Google Shape;230;p30"/>
          <p:cNvSpPr txBox="1">
            <a:spLocks noGrp="1"/>
          </p:cNvSpPr>
          <p:nvPr>
            <p:ph type="subTitle" idx="1"/>
          </p:nvPr>
        </p:nvSpPr>
        <p:spPr>
          <a:xfrm>
            <a:off x="720000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CD" b="1" dirty="0"/>
              <a:t>Comprendre le projet</a:t>
            </a:r>
            <a:endParaRPr b="1" dirty="0"/>
          </a:p>
        </p:txBody>
      </p:sp>
      <p:sp>
        <p:nvSpPr>
          <p:cNvPr id="231" name="Google Shape;231;p30"/>
          <p:cNvSpPr txBox="1">
            <a:spLocks noGrp="1"/>
          </p:cNvSpPr>
          <p:nvPr>
            <p:ph type="subTitle" idx="8"/>
          </p:nvPr>
        </p:nvSpPr>
        <p:spPr>
          <a:xfrm>
            <a:off x="3371774" y="1978648"/>
            <a:ext cx="2400600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CD" b="1" dirty="0"/>
              <a:t>Objectifs et enjeux</a:t>
            </a:r>
            <a:r>
              <a:rPr lang="fr-CD" dirty="0"/>
              <a:t> </a:t>
            </a:r>
            <a:endParaRPr dirty="0"/>
          </a:p>
        </p:txBody>
      </p:sp>
      <p:sp>
        <p:nvSpPr>
          <p:cNvPr id="232" name="Google Shape;232;p30"/>
          <p:cNvSpPr txBox="1">
            <a:spLocks noGrp="1"/>
          </p:cNvSpPr>
          <p:nvPr>
            <p:ph type="subTitle" idx="9"/>
          </p:nvPr>
        </p:nvSpPr>
        <p:spPr>
          <a:xfrm>
            <a:off x="6023547" y="1978648"/>
            <a:ext cx="2807469" cy="51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CD" b="1" dirty="0"/>
              <a:t>Élaborer le Cahier des Charges</a:t>
            </a:r>
            <a:r>
              <a:rPr lang="fr-CD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200" y="2699650"/>
            <a:ext cx="4529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CD" dirty="0"/>
              <a:t>Comprendre le projet</a:t>
            </a:r>
            <a:br>
              <a:rPr lang="fr-CD" dirty="0"/>
            </a:br>
            <a:endParaRPr lang="fr-CD" dirty="0"/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subTitle" idx="2"/>
          </p:nvPr>
        </p:nvSpPr>
        <p:spPr>
          <a:xfrm>
            <a:off x="300709" y="1855622"/>
            <a:ext cx="7505443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D" sz="1600" b="1" dirty="0"/>
              <a:t>Un objectif clair et précis</a:t>
            </a:r>
            <a:r>
              <a:rPr lang="fr-CD" sz="1600" dirty="0"/>
              <a:t> (exemple : développer une application mobile de gestion des stocks).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D" sz="1600" b="1" dirty="0"/>
              <a:t>Une durée limitée</a:t>
            </a:r>
            <a:r>
              <a:rPr lang="fr-CD" sz="1600" dirty="0"/>
              <a:t> (exemple : 6 mois).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D" sz="1600" b="1" dirty="0"/>
              <a:t>Des ressources définies</a:t>
            </a:r>
            <a:r>
              <a:rPr lang="fr-CD" sz="1600" dirty="0"/>
              <a:t> (humaines, financières, technologiques).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D" sz="1600" b="1" dirty="0"/>
              <a:t>Une méthodologie adaptée</a:t>
            </a:r>
            <a:r>
              <a:rPr lang="fr-CD" sz="1600" dirty="0"/>
              <a:t> (cycle en V, Agile, </a:t>
            </a:r>
            <a:r>
              <a:rPr lang="fr-CD" sz="1600" dirty="0" err="1"/>
              <a:t>Scrum</a:t>
            </a:r>
            <a:r>
              <a:rPr lang="fr-CD" sz="1600" dirty="0"/>
              <a:t>, etc.).</a:t>
            </a:r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3"/>
          </p:nvPr>
        </p:nvSpPr>
        <p:spPr>
          <a:xfrm>
            <a:off x="-482837" y="894040"/>
            <a:ext cx="7663023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1" algn="l"/>
            <a:r>
              <a:rPr lang="fr-CD" sz="2000" dirty="0"/>
              <a:t>	Un projet est un ensemble d’actions coordonnées visant à atteindre un objectif spécifique dans un temps donné. Il se caractérise par 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subTitle" idx="2"/>
          </p:nvPr>
        </p:nvSpPr>
        <p:spPr>
          <a:xfrm>
            <a:off x="300709" y="2248384"/>
            <a:ext cx="7505443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fr-CD" sz="1600" b="1" dirty="0"/>
              <a:t>Projet académique</a:t>
            </a:r>
            <a:r>
              <a:rPr lang="fr-CD" sz="1600" dirty="0"/>
              <a:t> : Il sert à valider des compétences et doit respecter des exigences pédagogiques (documentation, démonstration, soutenance).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fr-CD" sz="1600" b="1" dirty="0"/>
              <a:t>Projet professionnel</a:t>
            </a:r>
            <a:r>
              <a:rPr lang="fr-CD" sz="1600" dirty="0"/>
              <a:t> : Il répond aux besoins d’une entreprise ou d’un marché et doit être exploitable par des utilisateurs finaux.</a:t>
            </a:r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3"/>
          </p:nvPr>
        </p:nvSpPr>
        <p:spPr>
          <a:xfrm>
            <a:off x="-128875" y="720716"/>
            <a:ext cx="8817754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CD" b="1" dirty="0"/>
              <a:t>	Différence entre un projet académique et un projet professionnel</a:t>
            </a:r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2197968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200" y="2699650"/>
            <a:ext cx="4529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CD" dirty="0"/>
              <a:t>Objectifs et enjeux 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33733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subTitle" idx="2"/>
          </p:nvPr>
        </p:nvSpPr>
        <p:spPr>
          <a:xfrm>
            <a:off x="190245" y="1693950"/>
            <a:ext cx="7505443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Font typeface="Arial" panose="020B0604020202020204" pitchFamily="34" charset="0"/>
              <a:buChar char="•"/>
            </a:pPr>
            <a:r>
              <a:rPr lang="fr-CD" sz="1600" b="1" dirty="0"/>
              <a:t>Répondre à un besoin </a:t>
            </a:r>
            <a:r>
              <a:rPr lang="fr-CD" sz="1600" dirty="0"/>
              <a:t>(exemple : améliorer la gestion des dossiers médicaux).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fr-CD" sz="1600" b="1" dirty="0"/>
              <a:t>Apporter une innovation </a:t>
            </a:r>
            <a:r>
              <a:rPr lang="fr-CD" sz="1600" dirty="0"/>
              <a:t>(exemple : intégrer une IA pour l’optimisation des trajets de livraison).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fr-CD" sz="1600" b="1" dirty="0"/>
              <a:t>Améliorer un système existant </a:t>
            </a:r>
            <a:r>
              <a:rPr lang="fr-CD" sz="1600" dirty="0"/>
              <a:t>(exemple : automatiser la collecte et l’analyse des données agricoles).</a:t>
            </a:r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3"/>
          </p:nvPr>
        </p:nvSpPr>
        <p:spPr>
          <a:xfrm>
            <a:off x="-128875" y="720716"/>
            <a:ext cx="8817754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CD" sz="2400" b="1" dirty="0"/>
              <a:t>	Pourquoi réaliser ce projet ?</a:t>
            </a:r>
            <a:endParaRPr lang="fr-CD" sz="2400" dirty="0"/>
          </a:p>
          <a:p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1388825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5"/>
          <p:cNvSpPr txBox="1">
            <a:spLocks noGrp="1"/>
          </p:cNvSpPr>
          <p:nvPr>
            <p:ph type="subTitle" idx="2"/>
          </p:nvPr>
        </p:nvSpPr>
        <p:spPr>
          <a:xfrm>
            <a:off x="263888" y="1558316"/>
            <a:ext cx="7505443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D" sz="1400" b="1" dirty="0"/>
              <a:t>Spécifique</a:t>
            </a:r>
            <a:r>
              <a:rPr lang="fr-CD" sz="1400" dirty="0"/>
              <a:t> : Définir précisément ce que le projet doit accomplir.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D" sz="1400" b="1" dirty="0"/>
              <a:t>Mesurable</a:t>
            </a:r>
            <a:r>
              <a:rPr lang="fr-CD" sz="1400" dirty="0"/>
              <a:t> : Déterminer des indicateurs pour évaluer la réussite.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D" sz="1400" b="1" dirty="0"/>
              <a:t>Atteignable</a:t>
            </a:r>
            <a:r>
              <a:rPr lang="fr-CD" sz="1400" dirty="0"/>
              <a:t> : Adapter les objectifs aux compétences et aux ressources disponibles.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D" sz="1400" b="1" dirty="0"/>
              <a:t>Réaliste</a:t>
            </a:r>
            <a:r>
              <a:rPr lang="fr-CD" sz="1400" dirty="0"/>
              <a:t> : Vérifier la faisabilité technique et économique.</a:t>
            </a:r>
          </a:p>
          <a:p>
            <a:pPr lv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r-CD" sz="1400" b="1" dirty="0"/>
              <a:t>Temporel</a:t>
            </a:r>
            <a:r>
              <a:rPr lang="fr-CD" sz="1400" dirty="0"/>
              <a:t> : Fixer des échéances et respecter un planning.</a:t>
            </a:r>
          </a:p>
        </p:txBody>
      </p:sp>
      <p:sp>
        <p:nvSpPr>
          <p:cNvPr id="300" name="Google Shape;300;p35"/>
          <p:cNvSpPr txBox="1">
            <a:spLocks noGrp="1"/>
          </p:cNvSpPr>
          <p:nvPr>
            <p:ph type="subTitle" idx="3"/>
          </p:nvPr>
        </p:nvSpPr>
        <p:spPr>
          <a:xfrm>
            <a:off x="-128875" y="720716"/>
            <a:ext cx="8817754" cy="8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CD" b="1" dirty="0"/>
              <a:t>	Définition des objectifs SMART</a:t>
            </a:r>
          </a:p>
          <a:p>
            <a:endParaRPr lang="fr-CD" dirty="0"/>
          </a:p>
        </p:txBody>
      </p:sp>
    </p:spTree>
    <p:extLst>
      <p:ext uri="{BB962C8B-B14F-4D97-AF65-F5344CB8AC3E}">
        <p14:creationId xmlns:p14="http://schemas.microsoft.com/office/powerpoint/2010/main" val="189676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3"/>
          <p:cNvSpPr txBox="1">
            <a:spLocks noGrp="1"/>
          </p:cNvSpPr>
          <p:nvPr>
            <p:ph type="title"/>
          </p:nvPr>
        </p:nvSpPr>
        <p:spPr>
          <a:xfrm>
            <a:off x="1500200" y="2521475"/>
            <a:ext cx="506016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CD" dirty="0"/>
              <a:t>Élaborer le Cahier des Charges</a:t>
            </a:r>
          </a:p>
        </p:txBody>
      </p:sp>
      <p:sp>
        <p:nvSpPr>
          <p:cNvPr id="261" name="Google Shape;261;p33"/>
          <p:cNvSpPr txBox="1">
            <a:spLocks noGrp="1"/>
          </p:cNvSpPr>
          <p:nvPr>
            <p:ph type="title" idx="2"/>
          </p:nvPr>
        </p:nvSpPr>
        <p:spPr>
          <a:xfrm>
            <a:off x="1500200" y="1602050"/>
            <a:ext cx="12888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62" name="Google Shape;262;p33"/>
          <p:cNvGrpSpPr/>
          <p:nvPr/>
        </p:nvGrpSpPr>
        <p:grpSpPr>
          <a:xfrm flipH="1">
            <a:off x="-93625" y="2521475"/>
            <a:ext cx="4993500" cy="0"/>
            <a:chOff x="2220050" y="1547100"/>
            <a:chExt cx="4993500" cy="0"/>
          </a:xfrm>
        </p:grpSpPr>
        <p:cxnSp>
          <p:nvCxnSpPr>
            <p:cNvPr id="263" name="Google Shape;263;p33"/>
            <p:cNvCxnSpPr/>
            <p:nvPr/>
          </p:nvCxnSpPr>
          <p:spPr>
            <a:xfrm>
              <a:off x="2220050" y="1547100"/>
              <a:ext cx="464400" cy="0"/>
            </a:xfrm>
            <a:prstGeom prst="straightConnector1">
              <a:avLst/>
            </a:prstGeom>
            <a:noFill/>
            <a:ln w="11430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33"/>
            <p:cNvCxnSpPr/>
            <p:nvPr/>
          </p:nvCxnSpPr>
          <p:spPr>
            <a:xfrm>
              <a:off x="2684450" y="1547100"/>
              <a:ext cx="45291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1294887956"/>
      </p:ext>
    </p:extLst>
  </p:cSld>
  <p:clrMapOvr>
    <a:masterClrMapping/>
  </p:clrMapOvr>
</p:sld>
</file>

<file path=ppt/theme/theme1.xml><?xml version="1.0" encoding="utf-8"?>
<a:theme xmlns:a="http://schemas.openxmlformats.org/drawingml/2006/main" name="Clean and Neat Style Portfolio by Slidesgo">
  <a:themeElements>
    <a:clrScheme name="Simple Light">
      <a:dk1>
        <a:srgbClr val="191919"/>
      </a:dk1>
      <a:lt1>
        <a:srgbClr val="FFFFFF"/>
      </a:lt1>
      <a:dk2>
        <a:srgbClr val="45818E"/>
      </a:dk2>
      <a:lt2>
        <a:srgbClr val="D9D9D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482</Words>
  <Application>Microsoft Macintosh PowerPoint</Application>
  <PresentationFormat>Affichage à l'écran (16:9)</PresentationFormat>
  <Paragraphs>67</Paragraphs>
  <Slides>14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2" baseType="lpstr">
      <vt:lpstr>Poppins</vt:lpstr>
      <vt:lpstr>Arial</vt:lpstr>
      <vt:lpstr>Courier New</vt:lpstr>
      <vt:lpstr>Symbol</vt:lpstr>
      <vt:lpstr>Anaheim</vt:lpstr>
      <vt:lpstr>Times New Roman</vt:lpstr>
      <vt:lpstr>Calibri</vt:lpstr>
      <vt:lpstr>Clean and Neat Style Portfolio by Slidesgo</vt:lpstr>
      <vt:lpstr>Présentation PowerPoint</vt:lpstr>
      <vt:lpstr>TABLE OF CONTENTS</vt:lpstr>
      <vt:lpstr>Comprendre le projet </vt:lpstr>
      <vt:lpstr>Présentation PowerPoint</vt:lpstr>
      <vt:lpstr>Présentation PowerPoint</vt:lpstr>
      <vt:lpstr>Objectifs et enjeux </vt:lpstr>
      <vt:lpstr>Présentation PowerPoint</vt:lpstr>
      <vt:lpstr>Présentation PowerPoint</vt:lpstr>
      <vt:lpstr>Élaborer le Cahier des Charges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Microsoft Office User</cp:lastModifiedBy>
  <cp:revision>13</cp:revision>
  <dcterms:modified xsi:type="dcterms:W3CDTF">2025-03-22T07:23:09Z</dcterms:modified>
</cp:coreProperties>
</file>