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9" r:id="rId4"/>
    <p:sldId id="260" r:id="rId5"/>
    <p:sldId id="261" r:id="rId6"/>
    <p:sldId id="262" r:id="rId7"/>
    <p:sldId id="256" r:id="rId8"/>
    <p:sldId id="258"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1" autoAdjust="0"/>
    <p:restoredTop sz="94660"/>
  </p:normalViewPr>
  <p:slideViewPr>
    <p:cSldViewPr snapToGrid="0">
      <p:cViewPr varScale="1">
        <p:scale>
          <a:sx n="106" d="100"/>
          <a:sy n="106"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BE04-C184-BA66-99D9-116BF68ED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B33088-939B-C28A-EC7F-64CE487E4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BBF8363-596E-ECE4-5E67-5D526CBFFF3A}"/>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8D4E355D-F152-8747-EB96-64D642D93C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E490DF-6F1B-DF38-6EAE-9E87C64ACB7C}"/>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17985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F1A5-9196-E81B-0A59-421F1020E7E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854C0A-F969-E576-5CF5-71B8E9F5F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98A0D4-E055-3A92-8F3E-18776FB8716D}"/>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5EBB8302-898F-E901-CAFF-DCCFCE040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B20C72-8E5E-8A52-FC9B-76FFB846DEBE}"/>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406194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94B8A3-2DCD-C30E-01B7-0DE34DE1D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DBE966A-8CB8-035E-7EE8-54B9B9C1C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741EC3-00A0-5226-F030-0ACBA29BCD5C}"/>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A00BFC30-B813-EEAB-EC09-A9007642A8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47EC00-4D0C-98B0-A126-D40D0F5D2CDA}"/>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384963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37F2-54A1-3617-F828-7BCF55BB880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675FBB-9001-FF29-8BAD-60B60F0F5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FA56F7-67FB-EB1F-CB9F-1FA13DEC5EEC}"/>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44E9E7A2-EADB-3E81-2E4F-229F967C8C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B205BC-3927-4FA2-35C4-930326B0559A}"/>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379966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5F5E-23CD-01DC-D1F0-1CF0EE20F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D3A9044-A493-B0BA-D2B5-CAF3765A3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A6DC8-AD6E-3866-AD06-3A0059A1585A}"/>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2778FF07-2AE6-BAD4-73A8-C862D4A899F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945F8E-DCBB-76BB-4106-507DCCB3A371}"/>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262892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5C85-29AA-CCEC-D817-97C641F7D0D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B66C0B6-5F83-47CB-4947-4D03CBC0D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A66708-5546-F742-8613-D1888E780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B104DB-F534-58F0-CCB2-9734DF605B80}"/>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6" name="Footer Placeholder 5">
            <a:extLst>
              <a:ext uri="{FF2B5EF4-FFF2-40B4-BE49-F238E27FC236}">
                <a16:creationId xmlns:a16="http://schemas.microsoft.com/office/drawing/2014/main" id="{954F410C-24F6-E470-8BBB-1D77A2134E3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8EBB61-A327-3584-E18A-95D60A0C97D5}"/>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148552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7114-41BA-2AD3-7CB8-470C7FFB678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D0F7957-985B-ECEA-1FE6-333E7E380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CB13B-A268-E37E-85EA-52EE12648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4D5B93-0CF4-2D68-F6B6-31F228412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B85BA-A40A-FE61-7E97-B330E51DFA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CC5C4CE-ABCD-2A52-EA1F-A75B5302F2BC}"/>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8" name="Footer Placeholder 7">
            <a:extLst>
              <a:ext uri="{FF2B5EF4-FFF2-40B4-BE49-F238E27FC236}">
                <a16:creationId xmlns:a16="http://schemas.microsoft.com/office/drawing/2014/main" id="{1C98A32D-908C-CC47-0C3E-C008AD843D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3763B00-4F08-8E6F-816C-C04843D65C22}"/>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319047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F02F-0397-D693-3F2A-292EC530068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B54976D-CE12-6BB5-00EE-D6EBC13AA7CE}"/>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4" name="Footer Placeholder 3">
            <a:extLst>
              <a:ext uri="{FF2B5EF4-FFF2-40B4-BE49-F238E27FC236}">
                <a16:creationId xmlns:a16="http://schemas.microsoft.com/office/drawing/2014/main" id="{328F57E9-B592-AEB4-EA7B-54B71FCF4E4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E4C0602-4935-7EC9-6A54-67EB64DAB8B1}"/>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176302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B9306-0435-A792-E6E2-6F575310F21F}"/>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3" name="Footer Placeholder 2">
            <a:extLst>
              <a:ext uri="{FF2B5EF4-FFF2-40B4-BE49-F238E27FC236}">
                <a16:creationId xmlns:a16="http://schemas.microsoft.com/office/drawing/2014/main" id="{AD7FFD96-4BA5-BB02-CDED-2CB692E3018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3443C5E-CCE1-0662-1F90-3079CCB10F6B}"/>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6698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5168-EAF1-77DF-0D7B-98D58F953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49127F3-BA92-3BC5-754D-B32647888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EEAD88-FFFF-96B3-0ADF-BAFB4A0B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2AC55-00F0-6154-55AF-7E23EB682B80}"/>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6" name="Footer Placeholder 5">
            <a:extLst>
              <a:ext uri="{FF2B5EF4-FFF2-40B4-BE49-F238E27FC236}">
                <a16:creationId xmlns:a16="http://schemas.microsoft.com/office/drawing/2014/main" id="{856134CC-5700-4C97-514A-E539E8EA11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CB5B86-8895-3D46-3B95-F6A2EBF8F53A}"/>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274442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54C5-88CA-BBCA-144D-740C13508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B34CC89-3B1A-6451-E1D9-26BBD7193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4634FFD-5F34-4524-B03B-D21A9CA17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00A30-EE5C-B01F-F019-CFC9CD63ED37}"/>
              </a:ext>
            </a:extLst>
          </p:cNvPr>
          <p:cNvSpPr>
            <a:spLocks noGrp="1"/>
          </p:cNvSpPr>
          <p:nvPr>
            <p:ph type="dt" sz="half" idx="10"/>
          </p:nvPr>
        </p:nvSpPr>
        <p:spPr/>
        <p:txBody>
          <a:bodyPr/>
          <a:lstStyle/>
          <a:p>
            <a:fld id="{5AD57934-C096-4166-94E7-A3CC8797573C}" type="datetimeFigureOut">
              <a:rPr lang="en-CA" smtClean="0"/>
              <a:t>2023-01-23</a:t>
            </a:fld>
            <a:endParaRPr lang="en-CA"/>
          </a:p>
        </p:txBody>
      </p:sp>
      <p:sp>
        <p:nvSpPr>
          <p:cNvPr id="6" name="Footer Placeholder 5">
            <a:extLst>
              <a:ext uri="{FF2B5EF4-FFF2-40B4-BE49-F238E27FC236}">
                <a16:creationId xmlns:a16="http://schemas.microsoft.com/office/drawing/2014/main" id="{0FE438CB-CA03-39FB-B744-4B5B7DC067A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16E4366-F19E-A0F9-433E-DCB58CCE2242}"/>
              </a:ext>
            </a:extLst>
          </p:cNvPr>
          <p:cNvSpPr>
            <a:spLocks noGrp="1"/>
          </p:cNvSpPr>
          <p:nvPr>
            <p:ph type="sldNum" sz="quarter" idx="12"/>
          </p:nvPr>
        </p:nvSpPr>
        <p:spPr/>
        <p:txBody>
          <a:bodyPr/>
          <a:lstStyle/>
          <a:p>
            <a:fld id="{2AF5B315-943B-4512-8B1C-3AD501A7C545}" type="slidenum">
              <a:rPr lang="en-CA" smtClean="0"/>
              <a:t>‹#›</a:t>
            </a:fld>
            <a:endParaRPr lang="en-CA"/>
          </a:p>
        </p:txBody>
      </p:sp>
    </p:spTree>
    <p:extLst>
      <p:ext uri="{BB962C8B-B14F-4D97-AF65-F5344CB8AC3E}">
        <p14:creationId xmlns:p14="http://schemas.microsoft.com/office/powerpoint/2010/main" val="296914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1D098-4793-6A4A-4453-D577DF7BD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B97698-2A70-DB82-10BF-4282914FC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A5E4C87-D261-5B71-76A4-6D1B4EA55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57934-C096-4166-94E7-A3CC8797573C}" type="datetimeFigureOut">
              <a:rPr lang="en-CA" smtClean="0"/>
              <a:t>2023-01-23</a:t>
            </a:fld>
            <a:endParaRPr lang="en-CA"/>
          </a:p>
        </p:txBody>
      </p:sp>
      <p:sp>
        <p:nvSpPr>
          <p:cNvPr id="5" name="Footer Placeholder 4">
            <a:extLst>
              <a:ext uri="{FF2B5EF4-FFF2-40B4-BE49-F238E27FC236}">
                <a16:creationId xmlns:a16="http://schemas.microsoft.com/office/drawing/2014/main" id="{73181BB2-0B96-593A-52B6-66C020F5C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BD387C6-3FAA-9BDD-4AD5-A7152C445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B315-943B-4512-8B1C-3AD501A7C545}" type="slidenum">
              <a:rPr lang="en-CA" smtClean="0"/>
              <a:t>‹#›</a:t>
            </a:fld>
            <a:endParaRPr lang="en-CA"/>
          </a:p>
        </p:txBody>
      </p:sp>
    </p:spTree>
    <p:extLst>
      <p:ext uri="{BB962C8B-B14F-4D97-AF65-F5344CB8AC3E}">
        <p14:creationId xmlns:p14="http://schemas.microsoft.com/office/powerpoint/2010/main" val="30526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eatherbit.io/api/climate-normals" TargetMode="External"/><Relationship Id="rId2" Type="http://schemas.openxmlformats.org/officeDocument/2006/relationships/hyperlink" Target="https://open.canada.ca/data/en/dataset/1991fef6-9dfe-40e2-a0c6-19c60ddf4a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2464-1897-19A6-8ABA-5B6066E66A2D}"/>
              </a:ext>
            </a:extLst>
          </p:cNvPr>
          <p:cNvSpPr>
            <a:spLocks noGrp="1"/>
          </p:cNvSpPr>
          <p:nvPr>
            <p:ph type="ctrTitle"/>
          </p:nvPr>
        </p:nvSpPr>
        <p:spPr>
          <a:xfrm>
            <a:off x="1243343" y="461459"/>
            <a:ext cx="9865259" cy="2387600"/>
          </a:xfrm>
        </p:spPr>
        <p:txBody>
          <a:bodyPr/>
          <a:lstStyle/>
          <a:p>
            <a:r>
              <a:rPr lang="en-CA" b="1" dirty="0"/>
              <a:t>Vehicle Recalls – Analysis Report</a:t>
            </a:r>
            <a:endParaRPr lang="en-CA" dirty="0"/>
          </a:p>
        </p:txBody>
      </p:sp>
      <p:sp>
        <p:nvSpPr>
          <p:cNvPr id="3" name="Subtitle 2">
            <a:extLst>
              <a:ext uri="{FF2B5EF4-FFF2-40B4-BE49-F238E27FC236}">
                <a16:creationId xmlns:a16="http://schemas.microsoft.com/office/drawing/2014/main" id="{D3478C23-1270-56B9-8D2E-56AEE5ACEF8F}"/>
              </a:ext>
            </a:extLst>
          </p:cNvPr>
          <p:cNvSpPr>
            <a:spLocks noGrp="1"/>
          </p:cNvSpPr>
          <p:nvPr>
            <p:ph type="subTitle" idx="1"/>
          </p:nvPr>
        </p:nvSpPr>
        <p:spPr>
          <a:xfrm>
            <a:off x="9976918" y="3719733"/>
            <a:ext cx="1774480" cy="1655762"/>
          </a:xfrm>
        </p:spPr>
        <p:txBody>
          <a:bodyPr>
            <a:normAutofit fontScale="40000" lnSpcReduction="20000"/>
          </a:bodyPr>
          <a:lstStyle/>
          <a:p>
            <a:pPr algn="l"/>
            <a:r>
              <a:rPr lang="en-CA" b="1" dirty="0"/>
              <a:t>Group 01</a:t>
            </a:r>
          </a:p>
          <a:p>
            <a:pPr algn="l"/>
            <a:r>
              <a:rPr lang="en-CA" dirty="0"/>
              <a:t>Abdullah </a:t>
            </a:r>
            <a:r>
              <a:rPr lang="en-CA" dirty="0" err="1"/>
              <a:t>Aldahhan</a:t>
            </a:r>
            <a:endParaRPr lang="en-CA" dirty="0"/>
          </a:p>
          <a:p>
            <a:pPr algn="l"/>
            <a:r>
              <a:rPr lang="en-CA" dirty="0"/>
              <a:t>Beni Shankar De</a:t>
            </a:r>
          </a:p>
          <a:p>
            <a:pPr algn="l"/>
            <a:r>
              <a:rPr lang="en-CA" dirty="0" err="1"/>
              <a:t>Dileepa</a:t>
            </a:r>
            <a:r>
              <a:rPr lang="en-CA" dirty="0"/>
              <a:t> Dharmasiri</a:t>
            </a:r>
          </a:p>
          <a:p>
            <a:pPr algn="l"/>
            <a:r>
              <a:rPr lang="en-CA" dirty="0"/>
              <a:t>Noelia </a:t>
            </a:r>
            <a:r>
              <a:rPr lang="en-CA" dirty="0" err="1"/>
              <a:t>Nievas</a:t>
            </a:r>
            <a:endParaRPr lang="en-CA" dirty="0"/>
          </a:p>
          <a:p>
            <a:pPr algn="l"/>
            <a:r>
              <a:rPr lang="en-CA" dirty="0"/>
              <a:t>Norman Valenzuela</a:t>
            </a:r>
          </a:p>
          <a:p>
            <a:pPr algn="l"/>
            <a:r>
              <a:rPr lang="en-CA" dirty="0"/>
              <a:t> </a:t>
            </a:r>
          </a:p>
        </p:txBody>
      </p:sp>
      <p:sp>
        <p:nvSpPr>
          <p:cNvPr id="4" name="Subtitle 2">
            <a:extLst>
              <a:ext uri="{FF2B5EF4-FFF2-40B4-BE49-F238E27FC236}">
                <a16:creationId xmlns:a16="http://schemas.microsoft.com/office/drawing/2014/main" id="{90F4B3E3-33DA-1424-BE85-91DDB32DFF57}"/>
              </a:ext>
            </a:extLst>
          </p:cNvPr>
          <p:cNvSpPr txBox="1">
            <a:spLocks/>
          </p:cNvSpPr>
          <p:nvPr/>
        </p:nvSpPr>
        <p:spPr>
          <a:xfrm>
            <a:off x="1474205" y="3102589"/>
            <a:ext cx="3251704" cy="4373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dirty="0"/>
              <a:t>24</a:t>
            </a:r>
            <a:r>
              <a:rPr lang="en-CA" baseline="30000" dirty="0"/>
              <a:t>th</a:t>
            </a:r>
            <a:r>
              <a:rPr lang="en-CA" dirty="0"/>
              <a:t> January 2023</a:t>
            </a:r>
          </a:p>
        </p:txBody>
      </p:sp>
      <p:sp>
        <p:nvSpPr>
          <p:cNvPr id="5" name="Subtitle 2">
            <a:extLst>
              <a:ext uri="{FF2B5EF4-FFF2-40B4-BE49-F238E27FC236}">
                <a16:creationId xmlns:a16="http://schemas.microsoft.com/office/drawing/2014/main" id="{013DEE5A-E3CF-8B14-69F2-CC46706BEB7D}"/>
              </a:ext>
            </a:extLst>
          </p:cNvPr>
          <p:cNvSpPr txBox="1">
            <a:spLocks/>
          </p:cNvSpPr>
          <p:nvPr/>
        </p:nvSpPr>
        <p:spPr>
          <a:xfrm>
            <a:off x="8166226" y="242801"/>
            <a:ext cx="4025774" cy="43731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b="1" i="0" dirty="0">
                <a:effectLst/>
                <a:latin typeface="Slack-Lato"/>
              </a:rPr>
              <a:t>UTOR-VIRT-FIN-PT-11-2022-U-LOLC-MTTH</a:t>
            </a:r>
            <a:r>
              <a:rPr lang="en-CA" b="1" dirty="0"/>
              <a:t> </a:t>
            </a:r>
          </a:p>
        </p:txBody>
      </p:sp>
    </p:spTree>
    <p:extLst>
      <p:ext uri="{BB962C8B-B14F-4D97-AF65-F5344CB8AC3E}">
        <p14:creationId xmlns:p14="http://schemas.microsoft.com/office/powerpoint/2010/main" val="304949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3CE927-769A-6FA5-8F31-CBB92D9BEA18}"/>
              </a:ext>
            </a:extLst>
          </p:cNvPr>
          <p:cNvSpPr txBox="1"/>
          <p:nvPr/>
        </p:nvSpPr>
        <p:spPr>
          <a:xfrm>
            <a:off x="2643612" y="2755509"/>
            <a:ext cx="6328372" cy="646331"/>
          </a:xfrm>
          <a:prstGeom prst="rect">
            <a:avLst/>
          </a:prstGeom>
          <a:noFill/>
        </p:spPr>
        <p:txBody>
          <a:bodyPr wrap="square" rtlCol="0">
            <a:spAutoFit/>
          </a:bodyPr>
          <a:lstStyle/>
          <a:p>
            <a:pPr algn="ctr"/>
            <a:r>
              <a:rPr lang="en-CA" sz="3600" dirty="0"/>
              <a:t>Thank You</a:t>
            </a:r>
          </a:p>
        </p:txBody>
      </p:sp>
    </p:spTree>
    <p:extLst>
      <p:ext uri="{BB962C8B-B14F-4D97-AF65-F5344CB8AC3E}">
        <p14:creationId xmlns:p14="http://schemas.microsoft.com/office/powerpoint/2010/main" val="21061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2181-FCA4-87C7-39B9-3B84EF0A2B1C}"/>
              </a:ext>
            </a:extLst>
          </p:cNvPr>
          <p:cNvSpPr>
            <a:spLocks noGrp="1"/>
          </p:cNvSpPr>
          <p:nvPr>
            <p:ph type="title"/>
          </p:nvPr>
        </p:nvSpPr>
        <p:spPr>
          <a:xfrm>
            <a:off x="366666" y="122225"/>
            <a:ext cx="10515600" cy="520572"/>
          </a:xfrm>
        </p:spPr>
        <p:txBody>
          <a:bodyPr>
            <a:normAutofit/>
          </a:bodyPr>
          <a:lstStyle/>
          <a:p>
            <a:r>
              <a:rPr lang="en-CA" sz="2000" b="1" dirty="0">
                <a:latin typeface="+mn-lt"/>
              </a:rPr>
              <a:t>Vehicle Recalls</a:t>
            </a:r>
          </a:p>
        </p:txBody>
      </p:sp>
      <p:sp>
        <p:nvSpPr>
          <p:cNvPr id="3" name="Content Placeholder 2">
            <a:extLst>
              <a:ext uri="{FF2B5EF4-FFF2-40B4-BE49-F238E27FC236}">
                <a16:creationId xmlns:a16="http://schemas.microsoft.com/office/drawing/2014/main" id="{9B3FF20A-F133-3981-CDFB-2AF4A5FBD542}"/>
              </a:ext>
            </a:extLst>
          </p:cNvPr>
          <p:cNvSpPr>
            <a:spLocks noGrp="1"/>
          </p:cNvSpPr>
          <p:nvPr>
            <p:ph idx="1"/>
          </p:nvPr>
        </p:nvSpPr>
        <p:spPr>
          <a:xfrm>
            <a:off x="433057" y="579422"/>
            <a:ext cx="11653319" cy="3395049"/>
          </a:xfrm>
        </p:spPr>
        <p:txBody>
          <a:bodyPr>
            <a:normAutofit/>
          </a:bodyPr>
          <a:lstStyle/>
          <a:p>
            <a:r>
              <a:rPr lang="en-US" sz="1600" dirty="0"/>
              <a:t>This </a:t>
            </a:r>
            <a:r>
              <a:rPr lang="en-US" sz="1600" b="1" dirty="0"/>
              <a:t>database records and stores details about recall </a:t>
            </a:r>
            <a:r>
              <a:rPr lang="en-US" sz="1600" dirty="0"/>
              <a:t>campaigns, including the make and model of the recalled product, the issue that prompted the recall, the number of products affected, and the steps that need to be taken to address the issue. </a:t>
            </a:r>
          </a:p>
          <a:p>
            <a:r>
              <a:rPr lang="en-US" sz="1600" dirty="0"/>
              <a:t>The database is designed to be easily searchable so that consumers and industry professionals can quickly access information about the most relevant recalls. The database can </a:t>
            </a:r>
            <a:r>
              <a:rPr lang="en-US" sz="1600" b="1" dirty="0"/>
              <a:t>be searched by product type, manufacturer, model year, and other criteria</a:t>
            </a:r>
            <a:r>
              <a:rPr lang="en-US" sz="1600" dirty="0"/>
              <a:t>, which makes it easy to find information about specific recalls.</a:t>
            </a:r>
          </a:p>
          <a:p>
            <a:r>
              <a:rPr lang="en-US" sz="1600" dirty="0"/>
              <a:t>Transport Canada, as a regulatory body, uses this database to monitor the safety of vehicles and related products on Canadian roads. By tracking and publishing recall information, the database helps to </a:t>
            </a:r>
            <a:r>
              <a:rPr lang="en-US" sz="1600" b="1" dirty="0"/>
              <a:t>ensure that consumers are aware of potential safety issues </a:t>
            </a:r>
            <a:r>
              <a:rPr lang="en-US" sz="1600" dirty="0"/>
              <a:t>and that manufacturers are held accountable for addressing them. </a:t>
            </a:r>
          </a:p>
          <a:p>
            <a:r>
              <a:rPr lang="en-US" sz="1600" dirty="0"/>
              <a:t>The database also helps to </a:t>
            </a:r>
            <a:r>
              <a:rPr lang="en-US" sz="1600" b="1" dirty="0"/>
              <a:t>promote transparency and accountability in the automotive industry</a:t>
            </a:r>
            <a:r>
              <a:rPr lang="en-US" sz="1600" dirty="0"/>
              <a:t>, by making it easy for consumers to find information about recalls and the steps that manufacturers are taking to address them. </a:t>
            </a:r>
          </a:p>
          <a:p>
            <a:r>
              <a:rPr lang="en-US" sz="1600" dirty="0"/>
              <a:t>Overall, the Vehicle Recalls Database is an important tool for </a:t>
            </a:r>
            <a:r>
              <a:rPr lang="en-US" sz="1600" b="1" dirty="0"/>
              <a:t>improving the safety of vehicles, tires,</a:t>
            </a:r>
            <a:r>
              <a:rPr lang="en-US" sz="1600" dirty="0"/>
              <a:t> and </a:t>
            </a:r>
            <a:r>
              <a:rPr lang="en-US" sz="1600" b="1" dirty="0"/>
              <a:t>child car seats </a:t>
            </a:r>
            <a:r>
              <a:rPr lang="en-US" sz="1600" dirty="0"/>
              <a:t>on Canadian roads and protecting the consumer.</a:t>
            </a:r>
            <a:endParaRPr lang="en-CA" sz="1600" dirty="0"/>
          </a:p>
        </p:txBody>
      </p:sp>
      <p:sp>
        <p:nvSpPr>
          <p:cNvPr id="6" name="TextBox 5">
            <a:extLst>
              <a:ext uri="{FF2B5EF4-FFF2-40B4-BE49-F238E27FC236}">
                <a16:creationId xmlns:a16="http://schemas.microsoft.com/office/drawing/2014/main" id="{F626927B-4DAF-4DA2-AA22-6B207C4DE332}"/>
              </a:ext>
            </a:extLst>
          </p:cNvPr>
          <p:cNvSpPr txBox="1"/>
          <p:nvPr/>
        </p:nvSpPr>
        <p:spPr>
          <a:xfrm>
            <a:off x="366666" y="4431668"/>
            <a:ext cx="11653319" cy="2062103"/>
          </a:xfrm>
          <a:prstGeom prst="rect">
            <a:avLst/>
          </a:prstGeom>
          <a:noFill/>
        </p:spPr>
        <p:txBody>
          <a:bodyPr wrap="square">
            <a:spAutoFit/>
          </a:bodyPr>
          <a:lstStyle/>
          <a:p>
            <a:pPr marL="342900" indent="-342900">
              <a:buAutoNum type="arabicPeriod"/>
            </a:pPr>
            <a:r>
              <a:rPr lang="en-US" sz="1600" dirty="0"/>
              <a:t>How many vehicles of a specific make have been recalled in total?</a:t>
            </a:r>
          </a:p>
          <a:p>
            <a:pPr marL="342900" indent="-342900">
              <a:buAutoNum type="arabicPeriod"/>
            </a:pPr>
            <a:r>
              <a:rPr lang="en-US" sz="1600" dirty="0"/>
              <a:t>What are the most recent vehicle recalls in Canada?</a:t>
            </a:r>
          </a:p>
          <a:p>
            <a:pPr marL="342900" indent="-342900">
              <a:buAutoNum type="arabicPeriod"/>
            </a:pPr>
            <a:r>
              <a:rPr lang="en-US" sz="1600" dirty="0"/>
              <a:t>How many vehicles of a specific make and model have been recalled in the past year for vehicle models with more than 17 recall counts?</a:t>
            </a:r>
          </a:p>
          <a:p>
            <a:pPr marL="342900" indent="-342900">
              <a:buAutoNum type="arabicPeriod"/>
            </a:pPr>
            <a:r>
              <a:rPr lang="en-US" sz="1600" dirty="0"/>
              <a:t>Is there a relationship between the vehicle recalls and the changes in temperature during the month?</a:t>
            </a:r>
          </a:p>
          <a:p>
            <a:pPr marL="342900" indent="-342900">
              <a:buAutoNum type="arabicPeriod"/>
            </a:pPr>
            <a:r>
              <a:rPr lang="en-US" sz="1600" dirty="0"/>
              <a:t>What are the Tire makers with the most recent recalls?</a:t>
            </a:r>
          </a:p>
          <a:p>
            <a:pPr marL="342900" indent="-342900">
              <a:buAutoNum type="arabicPeriod"/>
            </a:pPr>
            <a:r>
              <a:rPr lang="en-US" sz="1600" dirty="0"/>
              <a:t>How does the number of recalls compare for leading manufacturers?</a:t>
            </a:r>
          </a:p>
          <a:p>
            <a:pPr marL="342900" indent="-342900">
              <a:buAutoNum type="arabicPeriod"/>
            </a:pPr>
            <a:r>
              <a:rPr lang="en-US" sz="1600" dirty="0"/>
              <a:t>How does the number of recalls for a specific make and model compared to other vehicles in the SUV category?</a:t>
            </a:r>
            <a:endParaRPr lang="en-CA" sz="1600" dirty="0"/>
          </a:p>
        </p:txBody>
      </p:sp>
      <p:sp>
        <p:nvSpPr>
          <p:cNvPr id="8" name="TextBox 7">
            <a:extLst>
              <a:ext uri="{FF2B5EF4-FFF2-40B4-BE49-F238E27FC236}">
                <a16:creationId xmlns:a16="http://schemas.microsoft.com/office/drawing/2014/main" id="{AC837484-7CC3-EE25-38C8-6FB4DF3D8C04}"/>
              </a:ext>
            </a:extLst>
          </p:cNvPr>
          <p:cNvSpPr txBox="1"/>
          <p:nvPr/>
        </p:nvSpPr>
        <p:spPr>
          <a:xfrm>
            <a:off x="366666" y="3947021"/>
            <a:ext cx="6097508" cy="369332"/>
          </a:xfrm>
          <a:prstGeom prst="rect">
            <a:avLst/>
          </a:prstGeom>
          <a:noFill/>
        </p:spPr>
        <p:txBody>
          <a:bodyPr wrap="square">
            <a:spAutoFit/>
          </a:bodyPr>
          <a:lstStyle/>
          <a:p>
            <a:r>
              <a:rPr lang="en-CA" sz="1800" b="1" dirty="0">
                <a:latin typeface="+mn-lt"/>
              </a:rPr>
              <a:t>Analysis Report</a:t>
            </a:r>
            <a:endParaRPr lang="en-CA" dirty="0"/>
          </a:p>
        </p:txBody>
      </p:sp>
    </p:spTree>
    <p:extLst>
      <p:ext uri="{BB962C8B-B14F-4D97-AF65-F5344CB8AC3E}">
        <p14:creationId xmlns:p14="http://schemas.microsoft.com/office/powerpoint/2010/main" val="387890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2BE7E6-4F1B-6233-7132-6AFC5E8E53DB}"/>
              </a:ext>
            </a:extLst>
          </p:cNvPr>
          <p:cNvSpPr txBox="1"/>
          <p:nvPr/>
        </p:nvSpPr>
        <p:spPr>
          <a:xfrm>
            <a:off x="332715" y="213998"/>
            <a:ext cx="10350373" cy="369332"/>
          </a:xfrm>
          <a:prstGeom prst="rect">
            <a:avLst/>
          </a:prstGeom>
          <a:noFill/>
        </p:spPr>
        <p:txBody>
          <a:bodyPr wrap="square">
            <a:spAutoFit/>
          </a:bodyPr>
          <a:lstStyle/>
          <a:p>
            <a:pPr marL="342900" indent="-342900">
              <a:buFont typeface="+mj-lt"/>
              <a:buAutoNum type="arabicPeriod"/>
            </a:pPr>
            <a:r>
              <a:rPr lang="en-US" b="1" dirty="0"/>
              <a:t>How many vehicles of a specific make have been recalled in total?</a:t>
            </a:r>
            <a:endParaRPr lang="en-CA" b="1" dirty="0"/>
          </a:p>
        </p:txBody>
      </p:sp>
      <p:sp>
        <p:nvSpPr>
          <p:cNvPr id="11" name="TextBox 10">
            <a:extLst>
              <a:ext uri="{FF2B5EF4-FFF2-40B4-BE49-F238E27FC236}">
                <a16:creationId xmlns:a16="http://schemas.microsoft.com/office/drawing/2014/main" id="{5CC8B06A-15DA-0655-BCCE-8ECD95DB9946}"/>
              </a:ext>
            </a:extLst>
          </p:cNvPr>
          <p:cNvSpPr txBox="1"/>
          <p:nvPr/>
        </p:nvSpPr>
        <p:spPr>
          <a:xfrm>
            <a:off x="260287" y="988162"/>
            <a:ext cx="11074652" cy="923330"/>
          </a:xfrm>
          <a:prstGeom prst="rect">
            <a:avLst/>
          </a:prstGeom>
          <a:noFill/>
        </p:spPr>
        <p:txBody>
          <a:bodyPr wrap="square">
            <a:spAutoFit/>
          </a:bodyPr>
          <a:lstStyle/>
          <a:p>
            <a:r>
              <a:rPr lang="en-US" dirty="0"/>
              <a:t>Vehicle recalls are an important aspect of ensuring the safety of vehicles on the road. Tracking and publishing recall information help to ensure that consumers are aware of potential safety issues and that manufacturers are held accountable for addressing them.</a:t>
            </a:r>
          </a:p>
        </p:txBody>
      </p:sp>
      <p:sp>
        <p:nvSpPr>
          <p:cNvPr id="15" name="TextBox 14">
            <a:extLst>
              <a:ext uri="{FF2B5EF4-FFF2-40B4-BE49-F238E27FC236}">
                <a16:creationId xmlns:a16="http://schemas.microsoft.com/office/drawing/2014/main" id="{6BFA79DF-6AFF-35F4-D6B8-9CA746827A8C}"/>
              </a:ext>
            </a:extLst>
          </p:cNvPr>
          <p:cNvSpPr txBox="1"/>
          <p:nvPr/>
        </p:nvSpPr>
        <p:spPr>
          <a:xfrm>
            <a:off x="260288" y="2224863"/>
            <a:ext cx="7580014" cy="923330"/>
          </a:xfrm>
          <a:prstGeom prst="rect">
            <a:avLst/>
          </a:prstGeom>
          <a:noFill/>
        </p:spPr>
        <p:txBody>
          <a:bodyPr wrap="square">
            <a:spAutoFit/>
          </a:bodyPr>
          <a:lstStyle/>
          <a:p>
            <a:r>
              <a:rPr lang="en-US" dirty="0"/>
              <a:t>Distribution of vehicle recall by Make is illustrated in the following pie chart which shows BWM, Hyundai, Mercedes-Benz, Porsche, and Ford have a higher volume of recalls during this period of 2001 to 2022.</a:t>
            </a:r>
            <a:endParaRPr lang="en-CA" dirty="0"/>
          </a:p>
        </p:txBody>
      </p:sp>
      <p:pic>
        <p:nvPicPr>
          <p:cNvPr id="17" name="Picture 16">
            <a:extLst>
              <a:ext uri="{FF2B5EF4-FFF2-40B4-BE49-F238E27FC236}">
                <a16:creationId xmlns:a16="http://schemas.microsoft.com/office/drawing/2014/main" id="{5570F757-3B65-4570-6BCC-88D049105220}"/>
              </a:ext>
            </a:extLst>
          </p:cNvPr>
          <p:cNvPicPr>
            <a:picLocks noChangeAspect="1"/>
          </p:cNvPicPr>
          <p:nvPr/>
        </p:nvPicPr>
        <p:blipFill>
          <a:blip r:embed="rId2"/>
          <a:stretch>
            <a:fillRect/>
          </a:stretch>
        </p:blipFill>
        <p:spPr>
          <a:xfrm>
            <a:off x="7930837" y="2500990"/>
            <a:ext cx="3892989" cy="3542496"/>
          </a:xfrm>
          <a:prstGeom prst="rect">
            <a:avLst/>
          </a:prstGeom>
        </p:spPr>
      </p:pic>
      <p:pic>
        <p:nvPicPr>
          <p:cNvPr id="19" name="Picture 18">
            <a:extLst>
              <a:ext uri="{FF2B5EF4-FFF2-40B4-BE49-F238E27FC236}">
                <a16:creationId xmlns:a16="http://schemas.microsoft.com/office/drawing/2014/main" id="{6E11B7EB-C204-40B3-1EA1-4A089CE2B5D8}"/>
              </a:ext>
            </a:extLst>
          </p:cNvPr>
          <p:cNvPicPr>
            <a:picLocks noChangeAspect="1"/>
          </p:cNvPicPr>
          <p:nvPr/>
        </p:nvPicPr>
        <p:blipFill>
          <a:blip r:embed="rId3"/>
          <a:stretch>
            <a:fillRect/>
          </a:stretch>
        </p:blipFill>
        <p:spPr>
          <a:xfrm>
            <a:off x="1278825" y="3461564"/>
            <a:ext cx="2614163" cy="2228228"/>
          </a:xfrm>
          <a:prstGeom prst="rect">
            <a:avLst/>
          </a:prstGeom>
        </p:spPr>
      </p:pic>
    </p:spTree>
    <p:extLst>
      <p:ext uri="{BB962C8B-B14F-4D97-AF65-F5344CB8AC3E}">
        <p14:creationId xmlns:p14="http://schemas.microsoft.com/office/powerpoint/2010/main" val="156411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C0F13C-2F3A-848F-BAF6-F0FF136F5DAA}"/>
              </a:ext>
            </a:extLst>
          </p:cNvPr>
          <p:cNvSpPr txBox="1"/>
          <p:nvPr/>
        </p:nvSpPr>
        <p:spPr>
          <a:xfrm>
            <a:off x="368929" y="195579"/>
            <a:ext cx="6097508" cy="369332"/>
          </a:xfrm>
          <a:prstGeom prst="rect">
            <a:avLst/>
          </a:prstGeom>
          <a:noFill/>
        </p:spPr>
        <p:txBody>
          <a:bodyPr wrap="square">
            <a:spAutoFit/>
          </a:bodyPr>
          <a:lstStyle/>
          <a:p>
            <a:pPr marL="342900" indent="-342900">
              <a:buFont typeface="+mj-lt"/>
              <a:buAutoNum type="arabicPeriod" startAt="2"/>
            </a:pPr>
            <a:r>
              <a:rPr lang="en-US" b="1" dirty="0"/>
              <a:t>What are the most recent vehicle recalls in Canada?</a:t>
            </a:r>
          </a:p>
        </p:txBody>
      </p:sp>
      <p:sp>
        <p:nvSpPr>
          <p:cNvPr id="9" name="TextBox 8">
            <a:extLst>
              <a:ext uri="{FF2B5EF4-FFF2-40B4-BE49-F238E27FC236}">
                <a16:creationId xmlns:a16="http://schemas.microsoft.com/office/drawing/2014/main" id="{D1BB2E16-8EA0-7BE5-3154-DF545CDB2BB3}"/>
              </a:ext>
            </a:extLst>
          </p:cNvPr>
          <p:cNvSpPr txBox="1"/>
          <p:nvPr/>
        </p:nvSpPr>
        <p:spPr>
          <a:xfrm>
            <a:off x="368928" y="673862"/>
            <a:ext cx="11626913"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rPr>
              <a:t>As per the data extracted from the open Canada Government website, we can get a better picture as to what is the most recent vehicle recalls in Canada from the last quarter of 2022. </a:t>
            </a:r>
          </a:p>
          <a:p>
            <a:pPr rtl="0">
              <a:spcBef>
                <a:spcPts val="0"/>
              </a:spcBef>
              <a:spcAft>
                <a:spcPts val="0"/>
              </a:spcAft>
            </a:pPr>
            <a:r>
              <a:rPr lang="en-US" sz="1800" b="0" i="0" u="none" strike="noStrike" dirty="0">
                <a:solidFill>
                  <a:srgbClr val="000000"/>
                </a:solidFill>
                <a:effectLst/>
              </a:rPr>
              <a:t>The reason recalls do happen can be for many different reasons, such as electrical, motor, airbag, tire issues, and much more. </a:t>
            </a:r>
          </a:p>
          <a:p>
            <a:pPr rtl="0">
              <a:spcBef>
                <a:spcPts val="0"/>
              </a:spcBef>
              <a:spcAft>
                <a:spcPts val="0"/>
              </a:spcAft>
            </a:pPr>
            <a:r>
              <a:rPr lang="en-US" sz="1800" b="0" i="0" u="none" strike="noStrike" dirty="0">
                <a:solidFill>
                  <a:srgbClr val="000000"/>
                </a:solidFill>
                <a:effectLst/>
              </a:rPr>
              <a:t>As per the illustration, there has been more vehicle recalls in some specific makes over others. </a:t>
            </a:r>
          </a:p>
          <a:p>
            <a:pPr rtl="0">
              <a:spcBef>
                <a:spcPts val="0"/>
              </a:spcBef>
              <a:spcAft>
                <a:spcPts val="0"/>
              </a:spcAft>
            </a:pPr>
            <a:r>
              <a:rPr lang="en-US" sz="1800" b="0" i="0" u="none" strike="noStrike" dirty="0">
                <a:solidFill>
                  <a:srgbClr val="000000"/>
                </a:solidFill>
                <a:effectLst/>
              </a:rPr>
              <a:t>On December 8</a:t>
            </a:r>
            <a:r>
              <a:rPr lang="en-US" sz="1800" b="0" i="0" u="none" strike="noStrike" baseline="30000" dirty="0">
                <a:solidFill>
                  <a:srgbClr val="000000"/>
                </a:solidFill>
                <a:effectLst/>
              </a:rPr>
              <a:t>th</a:t>
            </a:r>
            <a:r>
              <a:rPr lang="en-US" sz="1800" b="0" i="0" u="none" strike="noStrike" dirty="0">
                <a:solidFill>
                  <a:srgbClr val="000000"/>
                </a:solidFill>
                <a:effectLst/>
              </a:rPr>
              <a:t> 2022, there have been more recalls that day specifically compared to the other days in the quarter. Although the names of the models are not illustrated, vehicles such as Audi and BMW are the most common vehicles to have been recalled in the last quarter of 2022. </a:t>
            </a:r>
            <a:endParaRPr lang="en-US" b="0" dirty="0">
              <a:effectLst/>
            </a:endParaRPr>
          </a:p>
        </p:txBody>
      </p:sp>
      <p:pic>
        <p:nvPicPr>
          <p:cNvPr id="11" name="Picture 10">
            <a:extLst>
              <a:ext uri="{FF2B5EF4-FFF2-40B4-BE49-F238E27FC236}">
                <a16:creationId xmlns:a16="http://schemas.microsoft.com/office/drawing/2014/main" id="{783B1A4E-BB5A-7401-0C51-80C7923F1C69}"/>
              </a:ext>
            </a:extLst>
          </p:cNvPr>
          <p:cNvPicPr>
            <a:picLocks noChangeAspect="1"/>
          </p:cNvPicPr>
          <p:nvPr/>
        </p:nvPicPr>
        <p:blipFill>
          <a:blip r:embed="rId2"/>
          <a:stretch>
            <a:fillRect/>
          </a:stretch>
        </p:blipFill>
        <p:spPr>
          <a:xfrm>
            <a:off x="226337" y="3118298"/>
            <a:ext cx="8709433" cy="3357213"/>
          </a:xfrm>
          <a:prstGeom prst="rect">
            <a:avLst/>
          </a:prstGeom>
        </p:spPr>
      </p:pic>
    </p:spTree>
    <p:extLst>
      <p:ext uri="{BB962C8B-B14F-4D97-AF65-F5344CB8AC3E}">
        <p14:creationId xmlns:p14="http://schemas.microsoft.com/office/powerpoint/2010/main" val="218595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9F4ED-1751-0662-7073-C60C4431E468}"/>
              </a:ext>
            </a:extLst>
          </p:cNvPr>
          <p:cNvSpPr txBox="1"/>
          <p:nvPr/>
        </p:nvSpPr>
        <p:spPr>
          <a:xfrm>
            <a:off x="341769" y="217345"/>
            <a:ext cx="11672180" cy="646331"/>
          </a:xfrm>
          <a:prstGeom prst="rect">
            <a:avLst/>
          </a:prstGeom>
          <a:noFill/>
        </p:spPr>
        <p:txBody>
          <a:bodyPr wrap="square">
            <a:spAutoFit/>
          </a:bodyPr>
          <a:lstStyle/>
          <a:p>
            <a:pPr marL="342900" indent="-342900">
              <a:buFont typeface="+mj-lt"/>
              <a:buAutoNum type="arabicPeriod" startAt="3"/>
            </a:pPr>
            <a:r>
              <a:rPr lang="en-US" b="1" dirty="0"/>
              <a:t>How many vehicles of a specific make and model have been recalled in the past year for vehicle models with more than 17 recall counts?</a:t>
            </a:r>
            <a:endParaRPr lang="en-CA" b="1" dirty="0"/>
          </a:p>
        </p:txBody>
      </p:sp>
      <p:sp>
        <p:nvSpPr>
          <p:cNvPr id="11" name="TextBox 10">
            <a:extLst>
              <a:ext uri="{FF2B5EF4-FFF2-40B4-BE49-F238E27FC236}">
                <a16:creationId xmlns:a16="http://schemas.microsoft.com/office/drawing/2014/main" id="{D3492939-01DF-7E12-27CD-09E7094887EF}"/>
              </a:ext>
            </a:extLst>
          </p:cNvPr>
          <p:cNvSpPr txBox="1"/>
          <p:nvPr/>
        </p:nvSpPr>
        <p:spPr>
          <a:xfrm>
            <a:off x="405143" y="863676"/>
            <a:ext cx="6097508" cy="2031325"/>
          </a:xfrm>
          <a:prstGeom prst="rect">
            <a:avLst/>
          </a:prstGeom>
          <a:noFill/>
        </p:spPr>
        <p:txBody>
          <a:bodyPr wrap="square">
            <a:spAutoFit/>
          </a:bodyPr>
          <a:lstStyle/>
          <a:p>
            <a:r>
              <a:rPr lang="en-US" dirty="0"/>
              <a:t>In the last year of 2022, the highest number of recalls made by FORD (as an example) is for the following models C-MAX, ESCAPE, and TRANSIT CONNECT</a:t>
            </a:r>
          </a:p>
          <a:p>
            <a:r>
              <a:rPr lang="en-US" dirty="0"/>
              <a:t>Illustration can be reviewed for various vehicle Make like FORD, HYUNDAI, PORSCHE, MERCEDES-BENZ, CAMPAGNA MOTORS, NOVA BUS, and BMW for the respective count of recalls per model made in the last year.</a:t>
            </a:r>
          </a:p>
        </p:txBody>
      </p:sp>
      <p:pic>
        <p:nvPicPr>
          <p:cNvPr id="15" name="Picture 14">
            <a:extLst>
              <a:ext uri="{FF2B5EF4-FFF2-40B4-BE49-F238E27FC236}">
                <a16:creationId xmlns:a16="http://schemas.microsoft.com/office/drawing/2014/main" id="{5823622C-9312-90D0-EAC4-A24525EED699}"/>
              </a:ext>
            </a:extLst>
          </p:cNvPr>
          <p:cNvPicPr>
            <a:picLocks noChangeAspect="1"/>
          </p:cNvPicPr>
          <p:nvPr/>
        </p:nvPicPr>
        <p:blipFill>
          <a:blip r:embed="rId2"/>
          <a:stretch>
            <a:fillRect/>
          </a:stretch>
        </p:blipFill>
        <p:spPr>
          <a:xfrm>
            <a:off x="6566025" y="863676"/>
            <a:ext cx="5495453" cy="2140392"/>
          </a:xfrm>
          <a:prstGeom prst="rect">
            <a:avLst/>
          </a:prstGeom>
        </p:spPr>
      </p:pic>
      <p:sp>
        <p:nvSpPr>
          <p:cNvPr id="19" name="TextBox 18">
            <a:extLst>
              <a:ext uri="{FF2B5EF4-FFF2-40B4-BE49-F238E27FC236}">
                <a16:creationId xmlns:a16="http://schemas.microsoft.com/office/drawing/2014/main" id="{1F0F8AAC-D3DD-D4D8-0F2D-F0DFE00DF4B9}"/>
              </a:ext>
            </a:extLst>
          </p:cNvPr>
          <p:cNvSpPr txBox="1"/>
          <p:nvPr/>
        </p:nvSpPr>
        <p:spPr>
          <a:xfrm>
            <a:off x="405143" y="3059668"/>
            <a:ext cx="11664257" cy="369332"/>
          </a:xfrm>
          <a:prstGeom prst="rect">
            <a:avLst/>
          </a:prstGeom>
          <a:noFill/>
        </p:spPr>
        <p:txBody>
          <a:bodyPr wrap="square">
            <a:spAutoFit/>
          </a:bodyPr>
          <a:lstStyle/>
          <a:p>
            <a:pPr marL="342900" indent="-342900">
              <a:buFont typeface="+mj-lt"/>
              <a:buAutoNum type="arabicPeriod" startAt="4"/>
            </a:pPr>
            <a:r>
              <a:rPr lang="en-US" b="1" dirty="0"/>
              <a:t>Is there a relationship between the vehicle recalls and the changes in temperature during the month?</a:t>
            </a:r>
            <a:endParaRPr lang="en-CA" b="1" dirty="0"/>
          </a:p>
        </p:txBody>
      </p:sp>
      <p:sp>
        <p:nvSpPr>
          <p:cNvPr id="23" name="TextBox 22">
            <a:extLst>
              <a:ext uri="{FF2B5EF4-FFF2-40B4-BE49-F238E27FC236}">
                <a16:creationId xmlns:a16="http://schemas.microsoft.com/office/drawing/2014/main" id="{CCFEE750-0796-A258-2A01-8528A8EA79B7}"/>
              </a:ext>
            </a:extLst>
          </p:cNvPr>
          <p:cNvSpPr txBox="1"/>
          <p:nvPr/>
        </p:nvSpPr>
        <p:spPr>
          <a:xfrm>
            <a:off x="349693" y="3429000"/>
            <a:ext cx="11664256" cy="646331"/>
          </a:xfrm>
          <a:prstGeom prst="rect">
            <a:avLst/>
          </a:prstGeom>
          <a:noFill/>
        </p:spPr>
        <p:txBody>
          <a:bodyPr wrap="square">
            <a:spAutoFit/>
          </a:bodyPr>
          <a:lstStyle/>
          <a:p>
            <a:r>
              <a:rPr lang="en-US" dirty="0"/>
              <a:t>According to the vehicle recalls vs temperature chart, there is no noticeable relationship between the temperature change of a month and the total number of recalls.</a:t>
            </a:r>
            <a:endParaRPr lang="en-CA" dirty="0"/>
          </a:p>
        </p:txBody>
      </p:sp>
      <p:pic>
        <p:nvPicPr>
          <p:cNvPr id="25" name="Picture 24">
            <a:extLst>
              <a:ext uri="{FF2B5EF4-FFF2-40B4-BE49-F238E27FC236}">
                <a16:creationId xmlns:a16="http://schemas.microsoft.com/office/drawing/2014/main" id="{71E2836A-6089-11B2-B769-7D8D90100CA2}"/>
              </a:ext>
            </a:extLst>
          </p:cNvPr>
          <p:cNvPicPr>
            <a:picLocks noChangeAspect="1"/>
          </p:cNvPicPr>
          <p:nvPr/>
        </p:nvPicPr>
        <p:blipFill>
          <a:blip r:embed="rId3"/>
          <a:stretch>
            <a:fillRect/>
          </a:stretch>
        </p:blipFill>
        <p:spPr>
          <a:xfrm>
            <a:off x="405143" y="4075331"/>
            <a:ext cx="6616209" cy="2564719"/>
          </a:xfrm>
          <a:prstGeom prst="rect">
            <a:avLst/>
          </a:prstGeom>
        </p:spPr>
      </p:pic>
    </p:spTree>
    <p:extLst>
      <p:ext uri="{BB962C8B-B14F-4D97-AF65-F5344CB8AC3E}">
        <p14:creationId xmlns:p14="http://schemas.microsoft.com/office/powerpoint/2010/main" val="364981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D529D3D-0E4C-0445-90A1-4D530153E9C1}"/>
              </a:ext>
            </a:extLst>
          </p:cNvPr>
          <p:cNvPicPr>
            <a:picLocks noChangeAspect="1"/>
          </p:cNvPicPr>
          <p:nvPr/>
        </p:nvPicPr>
        <p:blipFill>
          <a:blip r:embed="rId2"/>
          <a:stretch>
            <a:fillRect/>
          </a:stretch>
        </p:blipFill>
        <p:spPr>
          <a:xfrm>
            <a:off x="5531667" y="803484"/>
            <a:ext cx="6459035" cy="3250277"/>
          </a:xfrm>
          <a:prstGeom prst="rect">
            <a:avLst/>
          </a:prstGeom>
        </p:spPr>
      </p:pic>
      <p:sp>
        <p:nvSpPr>
          <p:cNvPr id="7" name="TextBox 6">
            <a:extLst>
              <a:ext uri="{FF2B5EF4-FFF2-40B4-BE49-F238E27FC236}">
                <a16:creationId xmlns:a16="http://schemas.microsoft.com/office/drawing/2014/main" id="{D5A35CB9-F1D7-1738-A271-0C3A508B99A6}"/>
              </a:ext>
            </a:extLst>
          </p:cNvPr>
          <p:cNvSpPr txBox="1"/>
          <p:nvPr/>
        </p:nvSpPr>
        <p:spPr>
          <a:xfrm>
            <a:off x="287447" y="163396"/>
            <a:ext cx="6097508" cy="369332"/>
          </a:xfrm>
          <a:prstGeom prst="rect">
            <a:avLst/>
          </a:prstGeom>
          <a:noFill/>
        </p:spPr>
        <p:txBody>
          <a:bodyPr wrap="square">
            <a:spAutoFit/>
          </a:bodyPr>
          <a:lstStyle/>
          <a:p>
            <a:pPr marL="342900" indent="-342900">
              <a:buFont typeface="+mj-lt"/>
              <a:buAutoNum type="arabicPeriod" startAt="5"/>
            </a:pPr>
            <a:r>
              <a:rPr lang="en-US" b="1" dirty="0"/>
              <a:t>What are the Tire makers with the most recent recalls?</a:t>
            </a:r>
            <a:endParaRPr lang="en-CA" b="1" dirty="0"/>
          </a:p>
        </p:txBody>
      </p:sp>
      <p:sp>
        <p:nvSpPr>
          <p:cNvPr id="13" name="TextBox 12">
            <a:extLst>
              <a:ext uri="{FF2B5EF4-FFF2-40B4-BE49-F238E27FC236}">
                <a16:creationId xmlns:a16="http://schemas.microsoft.com/office/drawing/2014/main" id="{3346D4CB-A78F-F8B9-E7EC-7D0BD6395023}"/>
              </a:ext>
            </a:extLst>
          </p:cNvPr>
          <p:cNvSpPr txBox="1"/>
          <p:nvPr/>
        </p:nvSpPr>
        <p:spPr>
          <a:xfrm>
            <a:off x="287447" y="613261"/>
            <a:ext cx="7254090" cy="2031325"/>
          </a:xfrm>
          <a:prstGeom prst="rect">
            <a:avLst/>
          </a:prstGeom>
          <a:noFill/>
        </p:spPr>
        <p:txBody>
          <a:bodyPr wrap="square">
            <a:spAutoFit/>
          </a:bodyPr>
          <a:lstStyle/>
          <a:p>
            <a:r>
              <a:rPr lang="en-US" dirty="0"/>
              <a:t>The following data analysis indicates that the brands recently recalled were:</a:t>
            </a:r>
          </a:p>
          <a:p>
            <a:pPr marL="285750" indent="-285750">
              <a:buFont typeface="Arial" panose="020B0604020202020204" pitchFamily="34" charset="0"/>
              <a:buChar char="•"/>
            </a:pPr>
            <a:r>
              <a:rPr lang="en-US" dirty="0"/>
              <a:t>Firestone and Bridgestone (4</a:t>
            </a:r>
            <a:r>
              <a:rPr lang="en-US" baseline="30000" dirty="0"/>
              <a:t>th</a:t>
            </a:r>
            <a:r>
              <a:rPr lang="en-US" dirty="0"/>
              <a:t> November 2022)</a:t>
            </a:r>
          </a:p>
          <a:p>
            <a:pPr marL="285750" indent="-285750">
              <a:buFont typeface="Arial" panose="020B0604020202020204" pitchFamily="34" charset="0"/>
              <a:buChar char="•"/>
            </a:pPr>
            <a:r>
              <a:rPr lang="en-US" dirty="0"/>
              <a:t>Alliance and Galaxy (28</a:t>
            </a:r>
            <a:r>
              <a:rPr lang="en-US" baseline="30000" dirty="0"/>
              <a:t>th</a:t>
            </a:r>
            <a:r>
              <a:rPr lang="en-US" dirty="0"/>
              <a:t> October 2022)</a:t>
            </a:r>
          </a:p>
          <a:p>
            <a:pPr marL="285750" indent="-285750">
              <a:buFont typeface="Arial" panose="020B0604020202020204" pitchFamily="34" charset="0"/>
              <a:buChar char="•"/>
            </a:pPr>
            <a:r>
              <a:rPr lang="en-US" dirty="0"/>
              <a:t>Rolling Big Power Tires (20</a:t>
            </a:r>
            <a:r>
              <a:rPr lang="en-US" baseline="30000" dirty="0"/>
              <a:t>th</a:t>
            </a:r>
            <a:r>
              <a:rPr lang="en-US" dirty="0"/>
              <a:t> October 2022)</a:t>
            </a:r>
          </a:p>
          <a:p>
            <a:pPr marL="285750" indent="-285750">
              <a:buFont typeface="Arial" panose="020B0604020202020204" pitchFamily="34" charset="0"/>
              <a:buChar char="•"/>
            </a:pPr>
            <a:r>
              <a:rPr lang="en-US" dirty="0"/>
              <a:t>Antares (20</a:t>
            </a:r>
            <a:r>
              <a:rPr lang="en-US" baseline="30000" dirty="0"/>
              <a:t>th</a:t>
            </a:r>
            <a:r>
              <a:rPr lang="en-US" dirty="0"/>
              <a:t> September 2022)</a:t>
            </a:r>
          </a:p>
          <a:p>
            <a:pPr marL="285750" indent="-285750">
              <a:buFont typeface="Arial" panose="020B0604020202020204" pitchFamily="34" charset="0"/>
              <a:buChar char="•"/>
            </a:pPr>
            <a:r>
              <a:rPr lang="en-US" dirty="0"/>
              <a:t>Nissan (12</a:t>
            </a:r>
            <a:r>
              <a:rPr lang="en-US" baseline="30000" dirty="0"/>
              <a:t>th</a:t>
            </a:r>
            <a:r>
              <a:rPr lang="en-US" dirty="0"/>
              <a:t> March 2021)</a:t>
            </a:r>
          </a:p>
          <a:p>
            <a:pPr marL="285750" indent="-285750">
              <a:buFont typeface="Arial" panose="020B0604020202020204" pitchFamily="34" charset="0"/>
              <a:buChar char="•"/>
            </a:pPr>
            <a:r>
              <a:rPr lang="en-US" dirty="0"/>
              <a:t>BMW (18</a:t>
            </a:r>
            <a:r>
              <a:rPr lang="en-US" baseline="30000" dirty="0"/>
              <a:t>th</a:t>
            </a:r>
            <a:r>
              <a:rPr lang="en-US" dirty="0"/>
              <a:t> February 2021)</a:t>
            </a:r>
          </a:p>
        </p:txBody>
      </p:sp>
      <p:sp>
        <p:nvSpPr>
          <p:cNvPr id="17" name="TextBox 16">
            <a:extLst>
              <a:ext uri="{FF2B5EF4-FFF2-40B4-BE49-F238E27FC236}">
                <a16:creationId xmlns:a16="http://schemas.microsoft.com/office/drawing/2014/main" id="{5B95AC85-1391-A54B-17A5-94636052ECB4}"/>
              </a:ext>
            </a:extLst>
          </p:cNvPr>
          <p:cNvSpPr txBox="1"/>
          <p:nvPr/>
        </p:nvSpPr>
        <p:spPr>
          <a:xfrm>
            <a:off x="396089" y="4153454"/>
            <a:ext cx="6185781" cy="1754326"/>
          </a:xfrm>
          <a:prstGeom prst="rect">
            <a:avLst/>
          </a:prstGeom>
          <a:noFill/>
        </p:spPr>
        <p:txBody>
          <a:bodyPr wrap="square">
            <a:spAutoFit/>
          </a:bodyPr>
          <a:lstStyle/>
          <a:p>
            <a:r>
              <a:rPr lang="en-US" dirty="0"/>
              <a:t>Manufacturers often issue product recalls due to reported defects or safety concerns</a:t>
            </a:r>
          </a:p>
          <a:p>
            <a:endParaRPr lang="en-US" dirty="0"/>
          </a:p>
          <a:p>
            <a:r>
              <a:rPr lang="en-US" dirty="0"/>
              <a:t>Although it’s a car company, Nissan has reported a high frequency of recalls due to tire-related issues in comparison to dedicated tire manufacturing companies.</a:t>
            </a:r>
            <a:endParaRPr lang="en-CA" dirty="0"/>
          </a:p>
        </p:txBody>
      </p:sp>
      <p:pic>
        <p:nvPicPr>
          <p:cNvPr id="21" name="Picture 20">
            <a:extLst>
              <a:ext uri="{FF2B5EF4-FFF2-40B4-BE49-F238E27FC236}">
                <a16:creationId xmlns:a16="http://schemas.microsoft.com/office/drawing/2014/main" id="{6A271D3D-DE98-BA73-CC86-5D4FDF8EC7BA}"/>
              </a:ext>
            </a:extLst>
          </p:cNvPr>
          <p:cNvPicPr>
            <a:picLocks noChangeAspect="1"/>
          </p:cNvPicPr>
          <p:nvPr/>
        </p:nvPicPr>
        <p:blipFill>
          <a:blip r:embed="rId3"/>
          <a:stretch>
            <a:fillRect/>
          </a:stretch>
        </p:blipFill>
        <p:spPr>
          <a:xfrm>
            <a:off x="6344919" y="4153454"/>
            <a:ext cx="4832530" cy="2625495"/>
          </a:xfrm>
          <a:prstGeom prst="rect">
            <a:avLst/>
          </a:prstGeom>
        </p:spPr>
      </p:pic>
      <p:sp>
        <p:nvSpPr>
          <p:cNvPr id="25" name="TextBox 24">
            <a:extLst>
              <a:ext uri="{FF2B5EF4-FFF2-40B4-BE49-F238E27FC236}">
                <a16:creationId xmlns:a16="http://schemas.microsoft.com/office/drawing/2014/main" id="{1E9F86E7-5485-AAA4-0378-351969FFDC96}"/>
              </a:ext>
            </a:extLst>
          </p:cNvPr>
          <p:cNvSpPr txBox="1"/>
          <p:nvPr/>
        </p:nvSpPr>
        <p:spPr>
          <a:xfrm>
            <a:off x="287447" y="2725119"/>
            <a:ext cx="4867990" cy="923330"/>
          </a:xfrm>
          <a:prstGeom prst="rect">
            <a:avLst/>
          </a:prstGeom>
          <a:noFill/>
        </p:spPr>
        <p:txBody>
          <a:bodyPr wrap="square">
            <a:spAutoFit/>
          </a:bodyPr>
          <a:lstStyle/>
          <a:p>
            <a:r>
              <a:rPr lang="en-US" dirty="0"/>
              <a:t>Almost a year gap with the car companies Nissan and BMW recalling their vehicles around early 2021</a:t>
            </a:r>
            <a:endParaRPr lang="en-CA" dirty="0"/>
          </a:p>
        </p:txBody>
      </p:sp>
    </p:spTree>
    <p:extLst>
      <p:ext uri="{BB962C8B-B14F-4D97-AF65-F5344CB8AC3E}">
        <p14:creationId xmlns:p14="http://schemas.microsoft.com/office/powerpoint/2010/main" val="48229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51D412-190B-1AA4-4264-E714A06E1C5E}"/>
              </a:ext>
            </a:extLst>
          </p:cNvPr>
          <p:cNvSpPr>
            <a:spLocks noGrp="1"/>
          </p:cNvSpPr>
          <p:nvPr>
            <p:ph type="subTitle" idx="1"/>
          </p:nvPr>
        </p:nvSpPr>
        <p:spPr>
          <a:xfrm>
            <a:off x="401820" y="279337"/>
            <a:ext cx="9144000" cy="474737"/>
          </a:xfrm>
        </p:spPr>
        <p:txBody>
          <a:bodyPr>
            <a:normAutofit/>
          </a:bodyPr>
          <a:lstStyle/>
          <a:p>
            <a:pPr marL="342900" indent="-342900" algn="l">
              <a:buFont typeface="+mj-lt"/>
              <a:buAutoNum type="arabicPeriod" startAt="6"/>
            </a:pPr>
            <a:r>
              <a:rPr lang="en-US" sz="1800" b="1" dirty="0"/>
              <a:t>How does the number of recalls compare for leading manufacturers?</a:t>
            </a:r>
          </a:p>
          <a:p>
            <a:pPr marL="342900" indent="-342900" algn="l">
              <a:buFont typeface="+mj-lt"/>
              <a:buAutoNum type="arabicPeriod" startAt="6"/>
            </a:pPr>
            <a:endParaRPr lang="en-US" sz="1800" dirty="0"/>
          </a:p>
        </p:txBody>
      </p:sp>
      <p:sp>
        <p:nvSpPr>
          <p:cNvPr id="7" name="TextBox 6">
            <a:extLst>
              <a:ext uri="{FF2B5EF4-FFF2-40B4-BE49-F238E27FC236}">
                <a16:creationId xmlns:a16="http://schemas.microsoft.com/office/drawing/2014/main" id="{89656897-EF7E-A33A-0CE6-DA2938EE083B}"/>
              </a:ext>
            </a:extLst>
          </p:cNvPr>
          <p:cNvSpPr txBox="1"/>
          <p:nvPr/>
        </p:nvSpPr>
        <p:spPr>
          <a:xfrm>
            <a:off x="441987" y="697782"/>
            <a:ext cx="7438479" cy="646331"/>
          </a:xfrm>
          <a:prstGeom prst="rect">
            <a:avLst/>
          </a:prstGeom>
          <a:noFill/>
        </p:spPr>
        <p:txBody>
          <a:bodyPr wrap="square">
            <a:spAutoFit/>
          </a:bodyPr>
          <a:lstStyle/>
          <a:p>
            <a:r>
              <a:rPr lang="en-US" dirty="0"/>
              <a:t>A comparative view of the total number of vehicle recalls in the last 21 years, per manufacturer is explained. </a:t>
            </a:r>
            <a:endParaRPr lang="en-CA" dirty="0"/>
          </a:p>
        </p:txBody>
      </p:sp>
      <p:sp>
        <p:nvSpPr>
          <p:cNvPr id="15" name="TextBox 14">
            <a:extLst>
              <a:ext uri="{FF2B5EF4-FFF2-40B4-BE49-F238E27FC236}">
                <a16:creationId xmlns:a16="http://schemas.microsoft.com/office/drawing/2014/main" id="{566A6C74-8C5F-3180-ED0D-547685BFC872}"/>
              </a:ext>
            </a:extLst>
          </p:cNvPr>
          <p:cNvSpPr txBox="1"/>
          <p:nvPr/>
        </p:nvSpPr>
        <p:spPr>
          <a:xfrm>
            <a:off x="401820" y="1344113"/>
            <a:ext cx="7438479" cy="1477328"/>
          </a:xfrm>
          <a:prstGeom prst="rect">
            <a:avLst/>
          </a:prstGeom>
          <a:noFill/>
        </p:spPr>
        <p:txBody>
          <a:bodyPr wrap="square">
            <a:spAutoFit/>
          </a:bodyPr>
          <a:lstStyle/>
          <a:p>
            <a:r>
              <a:rPr lang="en-US" dirty="0"/>
              <a:t>The risk of vehicle recall due to manufacturer fault by leading manufacturers is illustrated as follows. </a:t>
            </a:r>
          </a:p>
          <a:p>
            <a:r>
              <a:rPr lang="en-US" dirty="0"/>
              <a:t>The following plot explains that the distribution for BMW vehicle recall was high from 2002 till 2010, similarly the Mercedes-Benz recalls were high from 2005 till 2017. </a:t>
            </a:r>
            <a:endParaRPr lang="en-CA" dirty="0"/>
          </a:p>
        </p:txBody>
      </p:sp>
      <p:pic>
        <p:nvPicPr>
          <p:cNvPr id="17" name="Picture 16">
            <a:extLst>
              <a:ext uri="{FF2B5EF4-FFF2-40B4-BE49-F238E27FC236}">
                <a16:creationId xmlns:a16="http://schemas.microsoft.com/office/drawing/2014/main" id="{3B2FC7FD-6CB4-075E-6E4F-3F060B4BD36F}"/>
              </a:ext>
            </a:extLst>
          </p:cNvPr>
          <p:cNvPicPr>
            <a:picLocks noChangeAspect="1"/>
          </p:cNvPicPr>
          <p:nvPr/>
        </p:nvPicPr>
        <p:blipFill>
          <a:blip r:embed="rId2"/>
          <a:stretch>
            <a:fillRect/>
          </a:stretch>
        </p:blipFill>
        <p:spPr>
          <a:xfrm>
            <a:off x="7933753" y="516705"/>
            <a:ext cx="4010335" cy="3785930"/>
          </a:xfrm>
          <a:prstGeom prst="rect">
            <a:avLst/>
          </a:prstGeom>
        </p:spPr>
      </p:pic>
      <p:pic>
        <p:nvPicPr>
          <p:cNvPr id="19" name="Picture 18">
            <a:extLst>
              <a:ext uri="{FF2B5EF4-FFF2-40B4-BE49-F238E27FC236}">
                <a16:creationId xmlns:a16="http://schemas.microsoft.com/office/drawing/2014/main" id="{E87F959A-AD12-E260-DB4E-CEB915181A43}"/>
              </a:ext>
            </a:extLst>
          </p:cNvPr>
          <p:cNvPicPr>
            <a:picLocks noChangeAspect="1"/>
          </p:cNvPicPr>
          <p:nvPr/>
        </p:nvPicPr>
        <p:blipFill>
          <a:blip r:embed="rId3"/>
          <a:stretch>
            <a:fillRect/>
          </a:stretch>
        </p:blipFill>
        <p:spPr>
          <a:xfrm>
            <a:off x="247912" y="3084969"/>
            <a:ext cx="7031074" cy="2756398"/>
          </a:xfrm>
          <a:prstGeom prst="rect">
            <a:avLst/>
          </a:prstGeom>
        </p:spPr>
      </p:pic>
      <p:sp>
        <p:nvSpPr>
          <p:cNvPr id="2" name="TextBox 1">
            <a:extLst>
              <a:ext uri="{FF2B5EF4-FFF2-40B4-BE49-F238E27FC236}">
                <a16:creationId xmlns:a16="http://schemas.microsoft.com/office/drawing/2014/main" id="{4DF6EF0F-BAB3-14A8-487D-E96673A22889}"/>
              </a:ext>
            </a:extLst>
          </p:cNvPr>
          <p:cNvSpPr txBox="1"/>
          <p:nvPr/>
        </p:nvSpPr>
        <p:spPr>
          <a:xfrm>
            <a:off x="615636" y="6104895"/>
            <a:ext cx="8401615" cy="369332"/>
          </a:xfrm>
          <a:prstGeom prst="rect">
            <a:avLst/>
          </a:prstGeom>
          <a:noFill/>
        </p:spPr>
        <p:txBody>
          <a:bodyPr wrap="square" rtlCol="0">
            <a:spAutoFit/>
          </a:bodyPr>
          <a:lstStyle/>
          <a:p>
            <a:r>
              <a:rPr lang="en-CA" dirty="0"/>
              <a:t>To summarize, Toyota has the least recalls and Honda is the second best.</a:t>
            </a:r>
          </a:p>
        </p:txBody>
      </p:sp>
    </p:spTree>
    <p:extLst>
      <p:ext uri="{BB962C8B-B14F-4D97-AF65-F5344CB8AC3E}">
        <p14:creationId xmlns:p14="http://schemas.microsoft.com/office/powerpoint/2010/main" val="308124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3BA762-342E-94E9-9315-D9A04873CB4A}"/>
              </a:ext>
            </a:extLst>
          </p:cNvPr>
          <p:cNvSpPr txBox="1"/>
          <p:nvPr/>
        </p:nvSpPr>
        <p:spPr>
          <a:xfrm>
            <a:off x="405142" y="247203"/>
            <a:ext cx="11482057" cy="369332"/>
          </a:xfrm>
          <a:prstGeom prst="rect">
            <a:avLst/>
          </a:prstGeom>
          <a:noFill/>
        </p:spPr>
        <p:txBody>
          <a:bodyPr wrap="square">
            <a:spAutoFit/>
          </a:bodyPr>
          <a:lstStyle/>
          <a:p>
            <a:pPr marL="342900" indent="-342900">
              <a:buFont typeface="+mj-lt"/>
              <a:buAutoNum type="arabicPeriod" startAt="7"/>
            </a:pPr>
            <a:r>
              <a:rPr lang="en-US" b="1" dirty="0"/>
              <a:t>How does the number of recalls for a specific make and model compared to other vehicles in the SUV category?</a:t>
            </a:r>
            <a:endParaRPr lang="en-CA" b="1" dirty="0"/>
          </a:p>
        </p:txBody>
      </p:sp>
      <p:sp>
        <p:nvSpPr>
          <p:cNvPr id="11" name="TextBox 10">
            <a:extLst>
              <a:ext uri="{FF2B5EF4-FFF2-40B4-BE49-F238E27FC236}">
                <a16:creationId xmlns:a16="http://schemas.microsoft.com/office/drawing/2014/main" id="{2D19320B-28E9-F261-DBDF-4203B274AA9F}"/>
              </a:ext>
            </a:extLst>
          </p:cNvPr>
          <p:cNvSpPr txBox="1"/>
          <p:nvPr/>
        </p:nvSpPr>
        <p:spPr>
          <a:xfrm>
            <a:off x="405142" y="697366"/>
            <a:ext cx="11282882" cy="646331"/>
          </a:xfrm>
          <a:prstGeom prst="rect">
            <a:avLst/>
          </a:prstGeom>
          <a:noFill/>
        </p:spPr>
        <p:txBody>
          <a:bodyPr wrap="square">
            <a:spAutoFit/>
          </a:bodyPr>
          <a:lstStyle/>
          <a:p>
            <a:r>
              <a:rPr lang="en-US" dirty="0"/>
              <a:t>The rolling average number of all the SUV recalls has gradually increased since 2010, except that there is a recent dip in 2022. </a:t>
            </a:r>
          </a:p>
        </p:txBody>
      </p:sp>
      <p:pic>
        <p:nvPicPr>
          <p:cNvPr id="13" name="Picture 12">
            <a:extLst>
              <a:ext uri="{FF2B5EF4-FFF2-40B4-BE49-F238E27FC236}">
                <a16:creationId xmlns:a16="http://schemas.microsoft.com/office/drawing/2014/main" id="{56CAD4C5-C703-BCCE-0E2A-FC39FE219A68}"/>
              </a:ext>
            </a:extLst>
          </p:cNvPr>
          <p:cNvPicPr>
            <a:picLocks noChangeAspect="1"/>
          </p:cNvPicPr>
          <p:nvPr/>
        </p:nvPicPr>
        <p:blipFill>
          <a:blip r:embed="rId2"/>
          <a:stretch>
            <a:fillRect/>
          </a:stretch>
        </p:blipFill>
        <p:spPr>
          <a:xfrm>
            <a:off x="472146" y="1394797"/>
            <a:ext cx="7178032" cy="1441551"/>
          </a:xfrm>
          <a:prstGeom prst="rect">
            <a:avLst/>
          </a:prstGeom>
        </p:spPr>
      </p:pic>
      <p:sp>
        <p:nvSpPr>
          <p:cNvPr id="15" name="TextBox 14">
            <a:extLst>
              <a:ext uri="{FF2B5EF4-FFF2-40B4-BE49-F238E27FC236}">
                <a16:creationId xmlns:a16="http://schemas.microsoft.com/office/drawing/2014/main" id="{7D973054-45C1-ABF9-75B7-9CF363F8FC8E}"/>
              </a:ext>
            </a:extLst>
          </p:cNvPr>
          <p:cNvSpPr txBox="1"/>
          <p:nvPr/>
        </p:nvSpPr>
        <p:spPr>
          <a:xfrm>
            <a:off x="472144" y="3429000"/>
            <a:ext cx="11215878" cy="923330"/>
          </a:xfrm>
          <a:prstGeom prst="rect">
            <a:avLst/>
          </a:prstGeom>
          <a:noFill/>
        </p:spPr>
        <p:txBody>
          <a:bodyPr wrap="square">
            <a:spAutoFit/>
          </a:bodyPr>
          <a:lstStyle/>
          <a:p>
            <a:r>
              <a:rPr lang="en-US" dirty="0"/>
              <a:t>Similarly, BMW 3 SERIES SUV recalled units increased progressively in the same trend during this period of 2010 to 2022; although the number of recalls for total BWM SUVs in the market has declined since 2015. </a:t>
            </a:r>
          </a:p>
          <a:p>
            <a:r>
              <a:rPr lang="en-US" dirty="0"/>
              <a:t>The following plots illustrate the same.</a:t>
            </a:r>
            <a:endParaRPr lang="en-CA" dirty="0"/>
          </a:p>
        </p:txBody>
      </p:sp>
      <p:pic>
        <p:nvPicPr>
          <p:cNvPr id="17" name="Picture 16">
            <a:extLst>
              <a:ext uri="{FF2B5EF4-FFF2-40B4-BE49-F238E27FC236}">
                <a16:creationId xmlns:a16="http://schemas.microsoft.com/office/drawing/2014/main" id="{24CA6DD1-3C2C-F281-E4CD-C311AB188184}"/>
              </a:ext>
            </a:extLst>
          </p:cNvPr>
          <p:cNvPicPr>
            <a:picLocks noChangeAspect="1"/>
          </p:cNvPicPr>
          <p:nvPr/>
        </p:nvPicPr>
        <p:blipFill>
          <a:blip r:embed="rId3"/>
          <a:stretch>
            <a:fillRect/>
          </a:stretch>
        </p:blipFill>
        <p:spPr>
          <a:xfrm>
            <a:off x="472146" y="4374509"/>
            <a:ext cx="7015070" cy="1675974"/>
          </a:xfrm>
          <a:prstGeom prst="rect">
            <a:avLst/>
          </a:prstGeom>
        </p:spPr>
      </p:pic>
      <p:sp>
        <p:nvSpPr>
          <p:cNvPr id="18" name="TextBox 17">
            <a:extLst>
              <a:ext uri="{FF2B5EF4-FFF2-40B4-BE49-F238E27FC236}">
                <a16:creationId xmlns:a16="http://schemas.microsoft.com/office/drawing/2014/main" id="{D20603C7-27E9-9C64-E71E-C087EFCE211C}"/>
              </a:ext>
            </a:extLst>
          </p:cNvPr>
          <p:cNvSpPr txBox="1"/>
          <p:nvPr/>
        </p:nvSpPr>
        <p:spPr>
          <a:xfrm>
            <a:off x="472146" y="6050483"/>
            <a:ext cx="11282881" cy="646331"/>
          </a:xfrm>
          <a:prstGeom prst="rect">
            <a:avLst/>
          </a:prstGeom>
          <a:noFill/>
        </p:spPr>
        <p:txBody>
          <a:bodyPr wrap="square">
            <a:spAutoFit/>
          </a:bodyPr>
          <a:lstStyle/>
          <a:p>
            <a:r>
              <a:rPr lang="en-US" dirty="0"/>
              <a:t>Please note, this analysis gives the capability to analyze the performance any vehicle make and model, by keying in the values.</a:t>
            </a:r>
            <a:endParaRPr lang="en-CA" dirty="0"/>
          </a:p>
        </p:txBody>
      </p:sp>
      <p:sp>
        <p:nvSpPr>
          <p:cNvPr id="3" name="TextBox 2">
            <a:extLst>
              <a:ext uri="{FF2B5EF4-FFF2-40B4-BE49-F238E27FC236}">
                <a16:creationId xmlns:a16="http://schemas.microsoft.com/office/drawing/2014/main" id="{AA33BB7C-CB72-4D28-B9E2-AB5D54161DC1}"/>
              </a:ext>
            </a:extLst>
          </p:cNvPr>
          <p:cNvSpPr txBox="1"/>
          <p:nvPr/>
        </p:nvSpPr>
        <p:spPr>
          <a:xfrm>
            <a:off x="472145" y="2887448"/>
            <a:ext cx="11215877" cy="369332"/>
          </a:xfrm>
          <a:prstGeom prst="rect">
            <a:avLst/>
          </a:prstGeom>
          <a:noFill/>
        </p:spPr>
        <p:txBody>
          <a:bodyPr wrap="square">
            <a:spAutoFit/>
          </a:bodyPr>
          <a:lstStyle/>
          <a:p>
            <a:r>
              <a:rPr lang="en-US" dirty="0"/>
              <a:t>Here we are selecting a specific make and model e.g., BWM 3 SERIES SUV we have compared it to the other SUVs.</a:t>
            </a:r>
          </a:p>
        </p:txBody>
      </p:sp>
    </p:spTree>
    <p:extLst>
      <p:ext uri="{BB962C8B-B14F-4D97-AF65-F5344CB8AC3E}">
        <p14:creationId xmlns:p14="http://schemas.microsoft.com/office/powerpoint/2010/main" val="162774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9F822-2DB6-C463-4B6D-14BFA6C4916F}"/>
              </a:ext>
            </a:extLst>
          </p:cNvPr>
          <p:cNvSpPr txBox="1"/>
          <p:nvPr/>
        </p:nvSpPr>
        <p:spPr>
          <a:xfrm>
            <a:off x="660902" y="5513560"/>
            <a:ext cx="10964501" cy="1184940"/>
          </a:xfrm>
          <a:prstGeom prst="rect">
            <a:avLst/>
          </a:prstGeom>
          <a:noFill/>
        </p:spPr>
        <p:txBody>
          <a:bodyPr wrap="square">
            <a:spAutoFit/>
          </a:bodyPr>
          <a:lstStyle/>
          <a:p>
            <a:pPr rtl="0">
              <a:spcBef>
                <a:spcPts val="0"/>
              </a:spcBef>
              <a:spcAft>
                <a:spcPts val="600"/>
              </a:spcAft>
            </a:pPr>
            <a:r>
              <a:rPr lang="en-US" sz="1400" b="1" dirty="0"/>
              <a:t>Resources</a:t>
            </a:r>
          </a:p>
          <a:p>
            <a:pPr rtl="0">
              <a:spcBef>
                <a:spcPts val="0"/>
              </a:spcBef>
              <a:spcAft>
                <a:spcPts val="600"/>
              </a:spcAft>
            </a:pPr>
            <a:r>
              <a:rPr lang="en-US" sz="1400" dirty="0"/>
              <a:t>In this case study, we have used data sources and a time frame of the analysis from 2001-2022 updated in the last 6 months.</a:t>
            </a:r>
          </a:p>
          <a:p>
            <a:pPr rtl="0">
              <a:spcBef>
                <a:spcPts val="0"/>
              </a:spcBef>
              <a:spcAft>
                <a:spcPts val="600"/>
              </a:spcAft>
            </a:pPr>
            <a:r>
              <a:rPr lang="en-US" sz="1400" dirty="0">
                <a:hlinkClick r:id="rId2"/>
              </a:rPr>
              <a:t>https://open.canada.ca/data/en/dataset/1991fef6-9dfe-40e2-a0c6-19c60ddf4a02</a:t>
            </a:r>
            <a:endParaRPr lang="en-US" sz="1400" dirty="0"/>
          </a:p>
          <a:p>
            <a:pPr rtl="0">
              <a:spcBef>
                <a:spcPts val="0"/>
              </a:spcBef>
              <a:spcAft>
                <a:spcPts val="600"/>
              </a:spcAft>
            </a:pPr>
            <a:r>
              <a:rPr lang="en-US" sz="1400" dirty="0">
                <a:hlinkClick r:id="rId3"/>
              </a:rPr>
              <a:t>https://www.weatherbit.io/api/climate-normals</a:t>
            </a:r>
            <a:endParaRPr lang="en-US" sz="1400" dirty="0"/>
          </a:p>
        </p:txBody>
      </p:sp>
      <p:sp>
        <p:nvSpPr>
          <p:cNvPr id="5" name="TextBox 4">
            <a:extLst>
              <a:ext uri="{FF2B5EF4-FFF2-40B4-BE49-F238E27FC236}">
                <a16:creationId xmlns:a16="http://schemas.microsoft.com/office/drawing/2014/main" id="{E8D22892-960A-5335-B37B-5D57188F7CB0}"/>
              </a:ext>
            </a:extLst>
          </p:cNvPr>
          <p:cNvSpPr txBox="1"/>
          <p:nvPr/>
        </p:nvSpPr>
        <p:spPr>
          <a:xfrm>
            <a:off x="2643612" y="2755509"/>
            <a:ext cx="6328372" cy="646331"/>
          </a:xfrm>
          <a:prstGeom prst="rect">
            <a:avLst/>
          </a:prstGeom>
          <a:noFill/>
        </p:spPr>
        <p:txBody>
          <a:bodyPr wrap="square" rtlCol="0">
            <a:spAutoFit/>
          </a:bodyPr>
          <a:lstStyle/>
          <a:p>
            <a:pPr algn="ctr"/>
            <a:r>
              <a:rPr lang="en-CA" sz="3600" dirty="0"/>
              <a:t>Q &amp; A</a:t>
            </a:r>
          </a:p>
        </p:txBody>
      </p:sp>
    </p:spTree>
    <p:extLst>
      <p:ext uri="{BB962C8B-B14F-4D97-AF65-F5344CB8AC3E}">
        <p14:creationId xmlns:p14="http://schemas.microsoft.com/office/powerpoint/2010/main" val="1783335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1151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Slack-Lato</vt:lpstr>
      <vt:lpstr>Office Theme</vt:lpstr>
      <vt:lpstr>Vehicle Recalls – Analysis Report</vt:lpstr>
      <vt:lpstr>Vehicle Recalls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Recalls</dc:title>
  <dc:creator>benishankar de</dc:creator>
  <cp:lastModifiedBy>benishankar de</cp:lastModifiedBy>
  <cp:revision>22</cp:revision>
  <dcterms:created xsi:type="dcterms:W3CDTF">2023-01-23T23:44:01Z</dcterms:created>
  <dcterms:modified xsi:type="dcterms:W3CDTF">2023-01-24T02:36:07Z</dcterms:modified>
</cp:coreProperties>
</file>