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3" autoAdjust="0"/>
    <p:restoredTop sz="94660"/>
  </p:normalViewPr>
  <p:slideViewPr>
    <p:cSldViewPr snapToGrid="0">
      <p:cViewPr>
        <p:scale>
          <a:sx n="93" d="100"/>
          <a:sy n="93" d="100"/>
        </p:scale>
        <p:origin x="72" y="32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600E7-9CE6-BADC-4CB6-457D7EC6385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E766A5C2-8427-7F6A-1C0C-56AA283B0BF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5A92A826-F292-341D-D7BA-FFFC8782585C}"/>
              </a:ext>
            </a:extLst>
          </p:cNvPr>
          <p:cNvSpPr>
            <a:spLocks noGrp="1"/>
          </p:cNvSpPr>
          <p:nvPr>
            <p:ph type="dt" sz="half" idx="10"/>
          </p:nvPr>
        </p:nvSpPr>
        <p:spPr/>
        <p:txBody>
          <a:bodyPr/>
          <a:lstStyle/>
          <a:p>
            <a:fld id="{89DA67F7-DAE8-4D5C-A4DA-45181A5B2142}" type="datetimeFigureOut">
              <a:rPr lang="en-CA" smtClean="0"/>
              <a:t>2023-03-22</a:t>
            </a:fld>
            <a:endParaRPr lang="en-CA"/>
          </a:p>
        </p:txBody>
      </p:sp>
      <p:sp>
        <p:nvSpPr>
          <p:cNvPr id="5" name="Footer Placeholder 4">
            <a:extLst>
              <a:ext uri="{FF2B5EF4-FFF2-40B4-BE49-F238E27FC236}">
                <a16:creationId xmlns:a16="http://schemas.microsoft.com/office/drawing/2014/main" id="{63C5FF03-EF07-699E-26F8-2CA87BC1601F}"/>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4179CBD1-35F3-9613-CF07-A6C7952752C6}"/>
              </a:ext>
            </a:extLst>
          </p:cNvPr>
          <p:cNvSpPr>
            <a:spLocks noGrp="1"/>
          </p:cNvSpPr>
          <p:nvPr>
            <p:ph type="sldNum" sz="quarter" idx="12"/>
          </p:nvPr>
        </p:nvSpPr>
        <p:spPr/>
        <p:txBody>
          <a:bodyPr/>
          <a:lstStyle/>
          <a:p>
            <a:fld id="{8EEE0387-854B-4286-ABBF-AE9421DF05DD}" type="slidenum">
              <a:rPr lang="en-CA" smtClean="0"/>
              <a:t>‹#›</a:t>
            </a:fld>
            <a:endParaRPr lang="en-CA"/>
          </a:p>
        </p:txBody>
      </p:sp>
    </p:spTree>
    <p:extLst>
      <p:ext uri="{BB962C8B-B14F-4D97-AF65-F5344CB8AC3E}">
        <p14:creationId xmlns:p14="http://schemas.microsoft.com/office/powerpoint/2010/main" val="339995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ECD82-3FB3-E212-71D6-C85F2D357157}"/>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ABE81960-A9E0-116B-52CC-4738B396A56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620A7C1A-CB12-66AA-A181-2C7BFFB4A5E6}"/>
              </a:ext>
            </a:extLst>
          </p:cNvPr>
          <p:cNvSpPr>
            <a:spLocks noGrp="1"/>
          </p:cNvSpPr>
          <p:nvPr>
            <p:ph type="dt" sz="half" idx="10"/>
          </p:nvPr>
        </p:nvSpPr>
        <p:spPr/>
        <p:txBody>
          <a:bodyPr/>
          <a:lstStyle/>
          <a:p>
            <a:fld id="{89DA67F7-DAE8-4D5C-A4DA-45181A5B2142}" type="datetimeFigureOut">
              <a:rPr lang="en-CA" smtClean="0"/>
              <a:t>2023-03-22</a:t>
            </a:fld>
            <a:endParaRPr lang="en-CA"/>
          </a:p>
        </p:txBody>
      </p:sp>
      <p:sp>
        <p:nvSpPr>
          <p:cNvPr id="5" name="Footer Placeholder 4">
            <a:extLst>
              <a:ext uri="{FF2B5EF4-FFF2-40B4-BE49-F238E27FC236}">
                <a16:creationId xmlns:a16="http://schemas.microsoft.com/office/drawing/2014/main" id="{CC31DB1D-FD24-8E8F-0209-561C4443B828}"/>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E3166E4-5FC3-72BF-4824-188F364C787A}"/>
              </a:ext>
            </a:extLst>
          </p:cNvPr>
          <p:cNvSpPr>
            <a:spLocks noGrp="1"/>
          </p:cNvSpPr>
          <p:nvPr>
            <p:ph type="sldNum" sz="quarter" idx="12"/>
          </p:nvPr>
        </p:nvSpPr>
        <p:spPr/>
        <p:txBody>
          <a:bodyPr/>
          <a:lstStyle/>
          <a:p>
            <a:fld id="{8EEE0387-854B-4286-ABBF-AE9421DF05DD}" type="slidenum">
              <a:rPr lang="en-CA" smtClean="0"/>
              <a:t>‹#›</a:t>
            </a:fld>
            <a:endParaRPr lang="en-CA"/>
          </a:p>
        </p:txBody>
      </p:sp>
    </p:spTree>
    <p:extLst>
      <p:ext uri="{BB962C8B-B14F-4D97-AF65-F5344CB8AC3E}">
        <p14:creationId xmlns:p14="http://schemas.microsoft.com/office/powerpoint/2010/main" val="28569404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8F09B36-47C3-5546-6E8B-15C12B5E782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40DE7A6E-C4F1-DD2A-6DAC-17B6BC5F25C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2CBEFF94-BF77-E499-33F5-3F66F235E249}"/>
              </a:ext>
            </a:extLst>
          </p:cNvPr>
          <p:cNvSpPr>
            <a:spLocks noGrp="1"/>
          </p:cNvSpPr>
          <p:nvPr>
            <p:ph type="dt" sz="half" idx="10"/>
          </p:nvPr>
        </p:nvSpPr>
        <p:spPr/>
        <p:txBody>
          <a:bodyPr/>
          <a:lstStyle/>
          <a:p>
            <a:fld id="{89DA67F7-DAE8-4D5C-A4DA-45181A5B2142}" type="datetimeFigureOut">
              <a:rPr lang="en-CA" smtClean="0"/>
              <a:t>2023-03-22</a:t>
            </a:fld>
            <a:endParaRPr lang="en-CA"/>
          </a:p>
        </p:txBody>
      </p:sp>
      <p:sp>
        <p:nvSpPr>
          <p:cNvPr id="5" name="Footer Placeholder 4">
            <a:extLst>
              <a:ext uri="{FF2B5EF4-FFF2-40B4-BE49-F238E27FC236}">
                <a16:creationId xmlns:a16="http://schemas.microsoft.com/office/drawing/2014/main" id="{FEA8FB5C-9EEF-9F3B-2E88-E4BC59BE386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E5A3601-D08B-8E6E-D741-FCF76A45FC01}"/>
              </a:ext>
            </a:extLst>
          </p:cNvPr>
          <p:cNvSpPr>
            <a:spLocks noGrp="1"/>
          </p:cNvSpPr>
          <p:nvPr>
            <p:ph type="sldNum" sz="quarter" idx="12"/>
          </p:nvPr>
        </p:nvSpPr>
        <p:spPr/>
        <p:txBody>
          <a:bodyPr/>
          <a:lstStyle/>
          <a:p>
            <a:fld id="{8EEE0387-854B-4286-ABBF-AE9421DF05DD}" type="slidenum">
              <a:rPr lang="en-CA" smtClean="0"/>
              <a:t>‹#›</a:t>
            </a:fld>
            <a:endParaRPr lang="en-CA"/>
          </a:p>
        </p:txBody>
      </p:sp>
    </p:spTree>
    <p:extLst>
      <p:ext uri="{BB962C8B-B14F-4D97-AF65-F5344CB8AC3E}">
        <p14:creationId xmlns:p14="http://schemas.microsoft.com/office/powerpoint/2010/main" val="19923365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9DE0B-3EDF-1C8E-3307-AE73976262CA}"/>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734D5834-E2A7-77B6-70CD-D0715237F48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233091CC-4084-779B-FAD4-BD957132D7E9}"/>
              </a:ext>
            </a:extLst>
          </p:cNvPr>
          <p:cNvSpPr>
            <a:spLocks noGrp="1"/>
          </p:cNvSpPr>
          <p:nvPr>
            <p:ph type="dt" sz="half" idx="10"/>
          </p:nvPr>
        </p:nvSpPr>
        <p:spPr/>
        <p:txBody>
          <a:bodyPr/>
          <a:lstStyle/>
          <a:p>
            <a:fld id="{89DA67F7-DAE8-4D5C-A4DA-45181A5B2142}" type="datetimeFigureOut">
              <a:rPr lang="en-CA" smtClean="0"/>
              <a:t>2023-03-22</a:t>
            </a:fld>
            <a:endParaRPr lang="en-CA"/>
          </a:p>
        </p:txBody>
      </p:sp>
      <p:sp>
        <p:nvSpPr>
          <p:cNvPr id="5" name="Footer Placeholder 4">
            <a:extLst>
              <a:ext uri="{FF2B5EF4-FFF2-40B4-BE49-F238E27FC236}">
                <a16:creationId xmlns:a16="http://schemas.microsoft.com/office/drawing/2014/main" id="{51B354D1-E997-2F46-769E-8D2AF5A80FA2}"/>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B4B84AE-712C-8F98-9896-5F3C60B24947}"/>
              </a:ext>
            </a:extLst>
          </p:cNvPr>
          <p:cNvSpPr>
            <a:spLocks noGrp="1"/>
          </p:cNvSpPr>
          <p:nvPr>
            <p:ph type="sldNum" sz="quarter" idx="12"/>
          </p:nvPr>
        </p:nvSpPr>
        <p:spPr/>
        <p:txBody>
          <a:bodyPr/>
          <a:lstStyle/>
          <a:p>
            <a:fld id="{8EEE0387-854B-4286-ABBF-AE9421DF05DD}" type="slidenum">
              <a:rPr lang="en-CA" smtClean="0"/>
              <a:t>‹#›</a:t>
            </a:fld>
            <a:endParaRPr lang="en-CA"/>
          </a:p>
        </p:txBody>
      </p:sp>
    </p:spTree>
    <p:extLst>
      <p:ext uri="{BB962C8B-B14F-4D97-AF65-F5344CB8AC3E}">
        <p14:creationId xmlns:p14="http://schemas.microsoft.com/office/powerpoint/2010/main" val="786952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49422-D5AC-1714-5BE8-EE3CB025AB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2134A062-42B3-741F-7395-3FDE2297FA8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B400A0E-71A4-F9D6-4916-9BC793CC5215}"/>
              </a:ext>
            </a:extLst>
          </p:cNvPr>
          <p:cNvSpPr>
            <a:spLocks noGrp="1"/>
          </p:cNvSpPr>
          <p:nvPr>
            <p:ph type="dt" sz="half" idx="10"/>
          </p:nvPr>
        </p:nvSpPr>
        <p:spPr/>
        <p:txBody>
          <a:bodyPr/>
          <a:lstStyle/>
          <a:p>
            <a:fld id="{89DA67F7-DAE8-4D5C-A4DA-45181A5B2142}" type="datetimeFigureOut">
              <a:rPr lang="en-CA" smtClean="0"/>
              <a:t>2023-03-22</a:t>
            </a:fld>
            <a:endParaRPr lang="en-CA"/>
          </a:p>
        </p:txBody>
      </p:sp>
      <p:sp>
        <p:nvSpPr>
          <p:cNvPr id="5" name="Footer Placeholder 4">
            <a:extLst>
              <a:ext uri="{FF2B5EF4-FFF2-40B4-BE49-F238E27FC236}">
                <a16:creationId xmlns:a16="http://schemas.microsoft.com/office/drawing/2014/main" id="{263C382B-23B3-1066-300B-8E377E59C097}"/>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CD7F33B7-D73C-E638-EF95-8E7C2BC4296F}"/>
              </a:ext>
            </a:extLst>
          </p:cNvPr>
          <p:cNvSpPr>
            <a:spLocks noGrp="1"/>
          </p:cNvSpPr>
          <p:nvPr>
            <p:ph type="sldNum" sz="quarter" idx="12"/>
          </p:nvPr>
        </p:nvSpPr>
        <p:spPr/>
        <p:txBody>
          <a:bodyPr/>
          <a:lstStyle/>
          <a:p>
            <a:fld id="{8EEE0387-854B-4286-ABBF-AE9421DF05DD}" type="slidenum">
              <a:rPr lang="en-CA" smtClean="0"/>
              <a:t>‹#›</a:t>
            </a:fld>
            <a:endParaRPr lang="en-CA"/>
          </a:p>
        </p:txBody>
      </p:sp>
    </p:spTree>
    <p:extLst>
      <p:ext uri="{BB962C8B-B14F-4D97-AF65-F5344CB8AC3E}">
        <p14:creationId xmlns:p14="http://schemas.microsoft.com/office/powerpoint/2010/main" val="351904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F8D55-08A7-2F6D-C05C-3FCFD36F595C}"/>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9057FBF3-6B6D-DE37-F059-1464089AB54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5541F92D-3146-3A42-00DD-00CAE633AA4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C74DC82B-FBE6-21CB-27CB-A9350D996F61}"/>
              </a:ext>
            </a:extLst>
          </p:cNvPr>
          <p:cNvSpPr>
            <a:spLocks noGrp="1"/>
          </p:cNvSpPr>
          <p:nvPr>
            <p:ph type="dt" sz="half" idx="10"/>
          </p:nvPr>
        </p:nvSpPr>
        <p:spPr/>
        <p:txBody>
          <a:bodyPr/>
          <a:lstStyle/>
          <a:p>
            <a:fld id="{89DA67F7-DAE8-4D5C-A4DA-45181A5B2142}" type="datetimeFigureOut">
              <a:rPr lang="en-CA" smtClean="0"/>
              <a:t>2023-03-22</a:t>
            </a:fld>
            <a:endParaRPr lang="en-CA"/>
          </a:p>
        </p:txBody>
      </p:sp>
      <p:sp>
        <p:nvSpPr>
          <p:cNvPr id="6" name="Footer Placeholder 5">
            <a:extLst>
              <a:ext uri="{FF2B5EF4-FFF2-40B4-BE49-F238E27FC236}">
                <a16:creationId xmlns:a16="http://schemas.microsoft.com/office/drawing/2014/main" id="{F36C781C-97B8-B1F7-B519-D49CB1D0FC54}"/>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36530453-9BEA-602C-70F4-CE5BDF38BF43}"/>
              </a:ext>
            </a:extLst>
          </p:cNvPr>
          <p:cNvSpPr>
            <a:spLocks noGrp="1"/>
          </p:cNvSpPr>
          <p:nvPr>
            <p:ph type="sldNum" sz="quarter" idx="12"/>
          </p:nvPr>
        </p:nvSpPr>
        <p:spPr/>
        <p:txBody>
          <a:bodyPr/>
          <a:lstStyle/>
          <a:p>
            <a:fld id="{8EEE0387-854B-4286-ABBF-AE9421DF05DD}" type="slidenum">
              <a:rPr lang="en-CA" smtClean="0"/>
              <a:t>‹#›</a:t>
            </a:fld>
            <a:endParaRPr lang="en-CA"/>
          </a:p>
        </p:txBody>
      </p:sp>
    </p:spTree>
    <p:extLst>
      <p:ext uri="{BB962C8B-B14F-4D97-AF65-F5344CB8AC3E}">
        <p14:creationId xmlns:p14="http://schemas.microsoft.com/office/powerpoint/2010/main" val="232831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84C0C-168E-6037-C64A-5A499A8C413A}"/>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33225760-CCFB-CE04-D40C-F6637CEC38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F3C59C0-5947-30D8-55A1-D304A15B360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4C6BF3D4-53F7-08FE-B7BE-1B7FD917FFF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DA26CEA-563A-1710-9DB8-1D6887A8A64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AB9E525F-17C3-63E1-39DD-1B3616AA4AD5}"/>
              </a:ext>
            </a:extLst>
          </p:cNvPr>
          <p:cNvSpPr>
            <a:spLocks noGrp="1"/>
          </p:cNvSpPr>
          <p:nvPr>
            <p:ph type="dt" sz="half" idx="10"/>
          </p:nvPr>
        </p:nvSpPr>
        <p:spPr/>
        <p:txBody>
          <a:bodyPr/>
          <a:lstStyle/>
          <a:p>
            <a:fld id="{89DA67F7-DAE8-4D5C-A4DA-45181A5B2142}" type="datetimeFigureOut">
              <a:rPr lang="en-CA" smtClean="0"/>
              <a:t>2023-03-22</a:t>
            </a:fld>
            <a:endParaRPr lang="en-CA"/>
          </a:p>
        </p:txBody>
      </p:sp>
      <p:sp>
        <p:nvSpPr>
          <p:cNvPr id="8" name="Footer Placeholder 7">
            <a:extLst>
              <a:ext uri="{FF2B5EF4-FFF2-40B4-BE49-F238E27FC236}">
                <a16:creationId xmlns:a16="http://schemas.microsoft.com/office/drawing/2014/main" id="{B39910DF-BFE5-ED62-1D2E-9F2D08E2244B}"/>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E55A0E36-178B-736A-9986-3F243FED33E1}"/>
              </a:ext>
            </a:extLst>
          </p:cNvPr>
          <p:cNvSpPr>
            <a:spLocks noGrp="1"/>
          </p:cNvSpPr>
          <p:nvPr>
            <p:ph type="sldNum" sz="quarter" idx="12"/>
          </p:nvPr>
        </p:nvSpPr>
        <p:spPr/>
        <p:txBody>
          <a:bodyPr/>
          <a:lstStyle/>
          <a:p>
            <a:fld id="{8EEE0387-854B-4286-ABBF-AE9421DF05DD}" type="slidenum">
              <a:rPr lang="en-CA" smtClean="0"/>
              <a:t>‹#›</a:t>
            </a:fld>
            <a:endParaRPr lang="en-CA"/>
          </a:p>
        </p:txBody>
      </p:sp>
    </p:spTree>
    <p:extLst>
      <p:ext uri="{BB962C8B-B14F-4D97-AF65-F5344CB8AC3E}">
        <p14:creationId xmlns:p14="http://schemas.microsoft.com/office/powerpoint/2010/main" val="1251023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21AFF-765F-EE85-EAEC-701636600CCC}"/>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F6D55786-43C0-3DEF-73FB-6493AFA07FC0}"/>
              </a:ext>
            </a:extLst>
          </p:cNvPr>
          <p:cNvSpPr>
            <a:spLocks noGrp="1"/>
          </p:cNvSpPr>
          <p:nvPr>
            <p:ph type="dt" sz="half" idx="10"/>
          </p:nvPr>
        </p:nvSpPr>
        <p:spPr/>
        <p:txBody>
          <a:bodyPr/>
          <a:lstStyle/>
          <a:p>
            <a:fld id="{89DA67F7-DAE8-4D5C-A4DA-45181A5B2142}" type="datetimeFigureOut">
              <a:rPr lang="en-CA" smtClean="0"/>
              <a:t>2023-03-22</a:t>
            </a:fld>
            <a:endParaRPr lang="en-CA"/>
          </a:p>
        </p:txBody>
      </p:sp>
      <p:sp>
        <p:nvSpPr>
          <p:cNvPr id="4" name="Footer Placeholder 3">
            <a:extLst>
              <a:ext uri="{FF2B5EF4-FFF2-40B4-BE49-F238E27FC236}">
                <a16:creationId xmlns:a16="http://schemas.microsoft.com/office/drawing/2014/main" id="{34A3D39A-4161-E8CF-5C18-5B166224C757}"/>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EDD9C275-CF9B-CD18-8F85-B7D69CC354D3}"/>
              </a:ext>
            </a:extLst>
          </p:cNvPr>
          <p:cNvSpPr>
            <a:spLocks noGrp="1"/>
          </p:cNvSpPr>
          <p:nvPr>
            <p:ph type="sldNum" sz="quarter" idx="12"/>
          </p:nvPr>
        </p:nvSpPr>
        <p:spPr/>
        <p:txBody>
          <a:bodyPr/>
          <a:lstStyle/>
          <a:p>
            <a:fld id="{8EEE0387-854B-4286-ABBF-AE9421DF05DD}" type="slidenum">
              <a:rPr lang="en-CA" smtClean="0"/>
              <a:t>‹#›</a:t>
            </a:fld>
            <a:endParaRPr lang="en-CA"/>
          </a:p>
        </p:txBody>
      </p:sp>
    </p:spTree>
    <p:extLst>
      <p:ext uri="{BB962C8B-B14F-4D97-AF65-F5344CB8AC3E}">
        <p14:creationId xmlns:p14="http://schemas.microsoft.com/office/powerpoint/2010/main" val="4204061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D7747BE-633B-AF77-F566-51E9AA9CC589}"/>
              </a:ext>
            </a:extLst>
          </p:cNvPr>
          <p:cNvSpPr>
            <a:spLocks noGrp="1"/>
          </p:cNvSpPr>
          <p:nvPr>
            <p:ph type="dt" sz="half" idx="10"/>
          </p:nvPr>
        </p:nvSpPr>
        <p:spPr/>
        <p:txBody>
          <a:bodyPr/>
          <a:lstStyle/>
          <a:p>
            <a:fld id="{89DA67F7-DAE8-4D5C-A4DA-45181A5B2142}" type="datetimeFigureOut">
              <a:rPr lang="en-CA" smtClean="0"/>
              <a:t>2023-03-22</a:t>
            </a:fld>
            <a:endParaRPr lang="en-CA"/>
          </a:p>
        </p:txBody>
      </p:sp>
      <p:sp>
        <p:nvSpPr>
          <p:cNvPr id="3" name="Footer Placeholder 2">
            <a:extLst>
              <a:ext uri="{FF2B5EF4-FFF2-40B4-BE49-F238E27FC236}">
                <a16:creationId xmlns:a16="http://schemas.microsoft.com/office/drawing/2014/main" id="{CC990B04-7125-CC57-6781-EE490CA870A2}"/>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B88A0440-B4D4-5F81-ED94-1CF24892E3F9}"/>
              </a:ext>
            </a:extLst>
          </p:cNvPr>
          <p:cNvSpPr>
            <a:spLocks noGrp="1"/>
          </p:cNvSpPr>
          <p:nvPr>
            <p:ph type="sldNum" sz="quarter" idx="12"/>
          </p:nvPr>
        </p:nvSpPr>
        <p:spPr/>
        <p:txBody>
          <a:bodyPr/>
          <a:lstStyle/>
          <a:p>
            <a:fld id="{8EEE0387-854B-4286-ABBF-AE9421DF05DD}" type="slidenum">
              <a:rPr lang="en-CA" smtClean="0"/>
              <a:t>‹#›</a:t>
            </a:fld>
            <a:endParaRPr lang="en-CA"/>
          </a:p>
        </p:txBody>
      </p:sp>
    </p:spTree>
    <p:extLst>
      <p:ext uri="{BB962C8B-B14F-4D97-AF65-F5344CB8AC3E}">
        <p14:creationId xmlns:p14="http://schemas.microsoft.com/office/powerpoint/2010/main" val="29864586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B538E-1ACD-FCFA-FCD3-C6D4E41FCD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D1E00031-6913-A0FB-85F7-7E51F805F41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0C0B6F89-9CCB-247E-CC17-C16D0A928A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61F5EB-AEED-E892-C7B6-D83E17BF2921}"/>
              </a:ext>
            </a:extLst>
          </p:cNvPr>
          <p:cNvSpPr>
            <a:spLocks noGrp="1"/>
          </p:cNvSpPr>
          <p:nvPr>
            <p:ph type="dt" sz="half" idx="10"/>
          </p:nvPr>
        </p:nvSpPr>
        <p:spPr/>
        <p:txBody>
          <a:bodyPr/>
          <a:lstStyle/>
          <a:p>
            <a:fld id="{89DA67F7-DAE8-4D5C-A4DA-45181A5B2142}" type="datetimeFigureOut">
              <a:rPr lang="en-CA" smtClean="0"/>
              <a:t>2023-03-22</a:t>
            </a:fld>
            <a:endParaRPr lang="en-CA"/>
          </a:p>
        </p:txBody>
      </p:sp>
      <p:sp>
        <p:nvSpPr>
          <p:cNvPr id="6" name="Footer Placeholder 5">
            <a:extLst>
              <a:ext uri="{FF2B5EF4-FFF2-40B4-BE49-F238E27FC236}">
                <a16:creationId xmlns:a16="http://schemas.microsoft.com/office/drawing/2014/main" id="{4D19EED4-9FA0-6653-DB57-551CE381CCD9}"/>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5A31A165-1C27-3F94-EF7B-AE9B4307804C}"/>
              </a:ext>
            </a:extLst>
          </p:cNvPr>
          <p:cNvSpPr>
            <a:spLocks noGrp="1"/>
          </p:cNvSpPr>
          <p:nvPr>
            <p:ph type="sldNum" sz="quarter" idx="12"/>
          </p:nvPr>
        </p:nvSpPr>
        <p:spPr/>
        <p:txBody>
          <a:bodyPr/>
          <a:lstStyle/>
          <a:p>
            <a:fld id="{8EEE0387-854B-4286-ABBF-AE9421DF05DD}" type="slidenum">
              <a:rPr lang="en-CA" smtClean="0"/>
              <a:t>‹#›</a:t>
            </a:fld>
            <a:endParaRPr lang="en-CA"/>
          </a:p>
        </p:txBody>
      </p:sp>
    </p:spTree>
    <p:extLst>
      <p:ext uri="{BB962C8B-B14F-4D97-AF65-F5344CB8AC3E}">
        <p14:creationId xmlns:p14="http://schemas.microsoft.com/office/powerpoint/2010/main" val="18247507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83EF8-98DA-88E0-F087-1A27762E35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24645D39-F09E-6E35-96EF-C9F83A46EB3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783B35AC-2E56-8ED6-59BF-D8E212292D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E0AB31-904C-219C-C3DC-D3481A1BC06E}"/>
              </a:ext>
            </a:extLst>
          </p:cNvPr>
          <p:cNvSpPr>
            <a:spLocks noGrp="1"/>
          </p:cNvSpPr>
          <p:nvPr>
            <p:ph type="dt" sz="half" idx="10"/>
          </p:nvPr>
        </p:nvSpPr>
        <p:spPr/>
        <p:txBody>
          <a:bodyPr/>
          <a:lstStyle/>
          <a:p>
            <a:fld id="{89DA67F7-DAE8-4D5C-A4DA-45181A5B2142}" type="datetimeFigureOut">
              <a:rPr lang="en-CA" smtClean="0"/>
              <a:t>2023-03-22</a:t>
            </a:fld>
            <a:endParaRPr lang="en-CA"/>
          </a:p>
        </p:txBody>
      </p:sp>
      <p:sp>
        <p:nvSpPr>
          <p:cNvPr id="6" name="Footer Placeholder 5">
            <a:extLst>
              <a:ext uri="{FF2B5EF4-FFF2-40B4-BE49-F238E27FC236}">
                <a16:creationId xmlns:a16="http://schemas.microsoft.com/office/drawing/2014/main" id="{C2FDEEE5-0E82-E9C7-4F2B-2B58A0F6ABA6}"/>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972CCEE8-C7F6-B5E5-9ED0-902C785E3108}"/>
              </a:ext>
            </a:extLst>
          </p:cNvPr>
          <p:cNvSpPr>
            <a:spLocks noGrp="1"/>
          </p:cNvSpPr>
          <p:nvPr>
            <p:ph type="sldNum" sz="quarter" idx="12"/>
          </p:nvPr>
        </p:nvSpPr>
        <p:spPr/>
        <p:txBody>
          <a:bodyPr/>
          <a:lstStyle/>
          <a:p>
            <a:fld id="{8EEE0387-854B-4286-ABBF-AE9421DF05DD}" type="slidenum">
              <a:rPr lang="en-CA" smtClean="0"/>
              <a:t>‹#›</a:t>
            </a:fld>
            <a:endParaRPr lang="en-CA"/>
          </a:p>
        </p:txBody>
      </p:sp>
    </p:spTree>
    <p:extLst>
      <p:ext uri="{BB962C8B-B14F-4D97-AF65-F5344CB8AC3E}">
        <p14:creationId xmlns:p14="http://schemas.microsoft.com/office/powerpoint/2010/main" val="34766514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F6666C6-17A8-FEDE-8531-A5703E2DBF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BBAD86DE-3923-4452-9EFB-A87850DC237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EF3BFE8C-F5C9-C0C7-D3C9-21F1431802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DA67F7-DAE8-4D5C-A4DA-45181A5B2142}" type="datetimeFigureOut">
              <a:rPr lang="en-CA" smtClean="0"/>
              <a:t>2023-03-22</a:t>
            </a:fld>
            <a:endParaRPr lang="en-CA"/>
          </a:p>
        </p:txBody>
      </p:sp>
      <p:sp>
        <p:nvSpPr>
          <p:cNvPr id="5" name="Footer Placeholder 4">
            <a:extLst>
              <a:ext uri="{FF2B5EF4-FFF2-40B4-BE49-F238E27FC236}">
                <a16:creationId xmlns:a16="http://schemas.microsoft.com/office/drawing/2014/main" id="{E0B98B79-6417-9AF4-D2C8-C4C8F08C8A4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2CD38359-E07F-9FA4-8433-AAF0DFE1260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EE0387-854B-4286-ABBF-AE9421DF05DD}" type="slidenum">
              <a:rPr lang="en-CA" smtClean="0"/>
              <a:t>‹#›</a:t>
            </a:fld>
            <a:endParaRPr lang="en-CA"/>
          </a:p>
        </p:txBody>
      </p:sp>
    </p:spTree>
    <p:extLst>
      <p:ext uri="{BB962C8B-B14F-4D97-AF65-F5344CB8AC3E}">
        <p14:creationId xmlns:p14="http://schemas.microsoft.com/office/powerpoint/2010/main" val="18481981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1BD5C-77F4-B18A-94B1-13F3CCE2436D}"/>
              </a:ext>
            </a:extLst>
          </p:cNvPr>
          <p:cNvSpPr>
            <a:spLocks noGrp="1"/>
          </p:cNvSpPr>
          <p:nvPr>
            <p:ph type="ctrTitle"/>
          </p:nvPr>
        </p:nvSpPr>
        <p:spPr>
          <a:xfrm>
            <a:off x="1231186" y="1335640"/>
            <a:ext cx="9144000" cy="977384"/>
          </a:xfrm>
        </p:spPr>
        <p:txBody>
          <a:bodyPr/>
          <a:lstStyle/>
          <a:p>
            <a:r>
              <a:rPr lang="en-CA" b="1" dirty="0"/>
              <a:t>MOVIE BUDDY </a:t>
            </a:r>
          </a:p>
        </p:txBody>
      </p:sp>
      <p:sp>
        <p:nvSpPr>
          <p:cNvPr id="3" name="Subtitle 2">
            <a:extLst>
              <a:ext uri="{FF2B5EF4-FFF2-40B4-BE49-F238E27FC236}">
                <a16:creationId xmlns:a16="http://schemas.microsoft.com/office/drawing/2014/main" id="{AB19CC53-0CCA-A6BB-A974-353C64A41B1F}"/>
              </a:ext>
            </a:extLst>
          </p:cNvPr>
          <p:cNvSpPr>
            <a:spLocks noGrp="1"/>
          </p:cNvSpPr>
          <p:nvPr>
            <p:ph type="subTitle" idx="1"/>
          </p:nvPr>
        </p:nvSpPr>
        <p:spPr>
          <a:xfrm>
            <a:off x="1524000" y="3309224"/>
            <a:ext cx="9144000" cy="2922052"/>
          </a:xfrm>
        </p:spPr>
        <p:txBody>
          <a:bodyPr/>
          <a:lstStyle/>
          <a:p>
            <a:r>
              <a:rPr lang="en-CA" dirty="0"/>
              <a:t>By: Group 2</a:t>
            </a:r>
          </a:p>
          <a:p>
            <a:r>
              <a:rPr lang="en-CA" dirty="0"/>
              <a:t>Aakshay (AK) Gautam</a:t>
            </a:r>
          </a:p>
          <a:p>
            <a:r>
              <a:rPr lang="en-CA" dirty="0"/>
              <a:t>Avneet Singh</a:t>
            </a:r>
          </a:p>
          <a:p>
            <a:r>
              <a:rPr lang="en-CA" dirty="0"/>
              <a:t>Beni Shankar De</a:t>
            </a:r>
          </a:p>
          <a:p>
            <a:r>
              <a:rPr lang="en-CA" dirty="0" err="1"/>
              <a:t>Juil</a:t>
            </a:r>
            <a:r>
              <a:rPr lang="en-CA" dirty="0"/>
              <a:t> Yoon</a:t>
            </a:r>
          </a:p>
          <a:p>
            <a:r>
              <a:rPr lang="en-CA" dirty="0"/>
              <a:t>Tarun </a:t>
            </a:r>
            <a:r>
              <a:rPr lang="en-CA" dirty="0" err="1"/>
              <a:t>Midha</a:t>
            </a:r>
            <a:endParaRPr lang="en-CA" dirty="0"/>
          </a:p>
          <a:p>
            <a:endParaRPr lang="en-CA" dirty="0"/>
          </a:p>
        </p:txBody>
      </p:sp>
    </p:spTree>
    <p:extLst>
      <p:ext uri="{BB962C8B-B14F-4D97-AF65-F5344CB8AC3E}">
        <p14:creationId xmlns:p14="http://schemas.microsoft.com/office/powerpoint/2010/main" val="42862378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keyboard&#10;&#10;Description automatically generated">
            <a:extLst>
              <a:ext uri="{FF2B5EF4-FFF2-40B4-BE49-F238E27FC236}">
                <a16:creationId xmlns:a16="http://schemas.microsoft.com/office/drawing/2014/main" id="{EE40D4FF-4A11-3724-A0DA-26A54605FBCE}"/>
              </a:ext>
            </a:extLst>
          </p:cNvPr>
          <p:cNvPicPr>
            <a:picLocks noChangeAspect="1"/>
          </p:cNvPicPr>
          <p:nvPr/>
        </p:nvPicPr>
        <p:blipFill rotWithShape="1">
          <a:blip r:embed="rId2">
            <a:extLst>
              <a:ext uri="{28A0092B-C50C-407E-A947-70E740481C1C}">
                <a14:useLocalDpi xmlns:a14="http://schemas.microsoft.com/office/drawing/2010/main" val="0"/>
              </a:ext>
            </a:extLst>
          </a:blip>
          <a:srcRect l="-1" r="-129" b="7610"/>
          <a:stretch/>
        </p:blipFill>
        <p:spPr>
          <a:xfrm>
            <a:off x="430262" y="345777"/>
            <a:ext cx="11236044" cy="6057451"/>
          </a:xfrm>
          <a:prstGeom prst="rect">
            <a:avLst/>
          </a:prstGeom>
        </p:spPr>
      </p:pic>
    </p:spTree>
    <p:extLst>
      <p:ext uri="{BB962C8B-B14F-4D97-AF65-F5344CB8AC3E}">
        <p14:creationId xmlns:p14="http://schemas.microsoft.com/office/powerpoint/2010/main" val="32698909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A171F-FF62-CC11-C077-9424E84C97C3}"/>
              </a:ext>
            </a:extLst>
          </p:cNvPr>
          <p:cNvSpPr>
            <a:spLocks noGrp="1"/>
          </p:cNvSpPr>
          <p:nvPr>
            <p:ph type="title"/>
          </p:nvPr>
        </p:nvSpPr>
        <p:spPr/>
        <p:txBody>
          <a:bodyPr>
            <a:normAutofit/>
          </a:bodyPr>
          <a:lstStyle/>
          <a:p>
            <a:r>
              <a:rPr lang="en-CA" sz="3600" b="1" i="0" dirty="0">
                <a:solidFill>
                  <a:srgbClr val="24292F"/>
                </a:solidFill>
                <a:effectLst/>
                <a:latin typeface="+mn-lt"/>
              </a:rPr>
              <a:t>Movie Recommendation and ROI Model </a:t>
            </a:r>
            <a:r>
              <a:rPr lang="en-CA" sz="3600" b="1" dirty="0">
                <a:solidFill>
                  <a:srgbClr val="24292F"/>
                </a:solidFill>
                <a:latin typeface="+mn-lt"/>
              </a:rPr>
              <a:t>A</a:t>
            </a:r>
            <a:r>
              <a:rPr lang="en-CA" sz="3600" b="1" i="0" dirty="0">
                <a:solidFill>
                  <a:srgbClr val="24292F"/>
                </a:solidFill>
                <a:effectLst/>
                <a:latin typeface="+mn-lt"/>
              </a:rPr>
              <a:t>nalysis</a:t>
            </a:r>
            <a:br>
              <a:rPr lang="en-CA" sz="3600" b="1" i="0" dirty="0">
                <a:solidFill>
                  <a:srgbClr val="24292F"/>
                </a:solidFill>
                <a:effectLst/>
                <a:latin typeface="+mn-lt"/>
              </a:rPr>
            </a:br>
            <a:endParaRPr lang="en-CA" sz="3600" b="1" dirty="0">
              <a:latin typeface="+mn-lt"/>
            </a:endParaRPr>
          </a:p>
        </p:txBody>
      </p:sp>
      <p:sp>
        <p:nvSpPr>
          <p:cNvPr id="3" name="Content Placeholder 2">
            <a:extLst>
              <a:ext uri="{FF2B5EF4-FFF2-40B4-BE49-F238E27FC236}">
                <a16:creationId xmlns:a16="http://schemas.microsoft.com/office/drawing/2014/main" id="{CCB0E05F-C227-0F43-C15C-68B02C4F09B1}"/>
              </a:ext>
            </a:extLst>
          </p:cNvPr>
          <p:cNvSpPr>
            <a:spLocks noGrp="1"/>
          </p:cNvSpPr>
          <p:nvPr>
            <p:ph idx="1"/>
          </p:nvPr>
        </p:nvSpPr>
        <p:spPr/>
        <p:txBody>
          <a:bodyPr>
            <a:normAutofit/>
          </a:bodyPr>
          <a:lstStyle/>
          <a:p>
            <a:r>
              <a:rPr lang="en-CA" sz="2000" dirty="0"/>
              <a:t>Our goal is to develop an AI tool that is a content-based filtering method for movie recommendations to suggest movies to users based on the movies' content and the users' preferences.</a:t>
            </a:r>
          </a:p>
          <a:p>
            <a:r>
              <a:rPr lang="en-CA" sz="2000" dirty="0"/>
              <a:t>The system analyzes the content of the movies, such as their genre, different associated keywords, the mood of the users, and cult classics per genre, and uses this information to determine which films are similar to each other.</a:t>
            </a:r>
          </a:p>
          <a:p>
            <a:r>
              <a:rPr lang="en-CA" sz="2000" dirty="0"/>
              <a:t>This tool provides recommendations that users predict future preferences by using their past experiences and preferences. These services use sophisticated systems to recommend the best items to their users to make their experiences great. </a:t>
            </a:r>
          </a:p>
          <a:p>
            <a:r>
              <a:rPr lang="en-CA" sz="2000" dirty="0"/>
              <a:t>Prediction models for Budget vs Revenue based on the popularity of the movies are also defined.</a:t>
            </a:r>
          </a:p>
        </p:txBody>
      </p:sp>
    </p:spTree>
    <p:extLst>
      <p:ext uri="{BB962C8B-B14F-4D97-AF65-F5344CB8AC3E}">
        <p14:creationId xmlns:p14="http://schemas.microsoft.com/office/powerpoint/2010/main" val="25954929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9AF4E27-E2C0-014A-AF7F-367157AFA223}"/>
              </a:ext>
            </a:extLst>
          </p:cNvPr>
          <p:cNvSpPr>
            <a:spLocks noGrp="1"/>
          </p:cNvSpPr>
          <p:nvPr>
            <p:ph type="title"/>
          </p:nvPr>
        </p:nvSpPr>
        <p:spPr>
          <a:xfrm>
            <a:off x="107217" y="308931"/>
            <a:ext cx="6708752" cy="944300"/>
          </a:xfrm>
        </p:spPr>
        <p:txBody>
          <a:bodyPr>
            <a:normAutofit/>
          </a:bodyPr>
          <a:lstStyle/>
          <a:p>
            <a:pPr algn="ctr"/>
            <a:r>
              <a:rPr lang="en-CA" sz="3600" b="1" dirty="0">
                <a:latin typeface="+mn-lt"/>
              </a:rPr>
              <a:t>Content-Based Recommendation</a:t>
            </a:r>
          </a:p>
        </p:txBody>
      </p:sp>
      <p:sp>
        <p:nvSpPr>
          <p:cNvPr id="3" name="Content Placeholder 2">
            <a:extLst>
              <a:ext uri="{FF2B5EF4-FFF2-40B4-BE49-F238E27FC236}">
                <a16:creationId xmlns:a16="http://schemas.microsoft.com/office/drawing/2014/main" id="{9DC1B56C-96A6-7495-0886-9A8AA313E95C}"/>
              </a:ext>
            </a:extLst>
          </p:cNvPr>
          <p:cNvSpPr>
            <a:spLocks noGrp="1"/>
          </p:cNvSpPr>
          <p:nvPr>
            <p:ph idx="1"/>
          </p:nvPr>
        </p:nvSpPr>
        <p:spPr>
          <a:xfrm>
            <a:off x="420499" y="2278825"/>
            <a:ext cx="6179050" cy="3870258"/>
          </a:xfrm>
        </p:spPr>
        <p:txBody>
          <a:bodyPr>
            <a:noAutofit/>
          </a:bodyPr>
          <a:lstStyle/>
          <a:p>
            <a:r>
              <a:rPr lang="en-CA" sz="2000" u="sng" dirty="0"/>
              <a:t>Movie recommendations based upon Keywords:  </a:t>
            </a:r>
          </a:p>
          <a:p>
            <a:pPr marL="0" indent="0">
              <a:buNone/>
            </a:pPr>
            <a:r>
              <a:rPr lang="en-CA" sz="2000" dirty="0"/>
              <a:t>The user gives a Movie Title as input and based on the keywords associated, the tool returns the top 10 movies.</a:t>
            </a:r>
          </a:p>
          <a:p>
            <a:pPr marL="0" indent="0">
              <a:buNone/>
            </a:pPr>
            <a:endParaRPr lang="en-CA" sz="2000" dirty="0"/>
          </a:p>
          <a:p>
            <a:endParaRPr lang="en-CA" sz="2000" dirty="0"/>
          </a:p>
          <a:p>
            <a:r>
              <a:rPr lang="en-CA" sz="2000" u="sng" dirty="0"/>
              <a:t>Movie recommendations for the user based on different genres based upon votes:</a:t>
            </a:r>
            <a:r>
              <a:rPr lang="en-CA" sz="2000" dirty="0"/>
              <a:t> </a:t>
            </a:r>
          </a:p>
          <a:p>
            <a:pPr marL="0" indent="0">
              <a:buNone/>
            </a:pPr>
            <a:r>
              <a:rPr lang="en-CA" sz="2000" dirty="0"/>
              <a:t>If a user has watched and liked several action movies, the recommendation system might suggest other action movies that have similar content and order by maximum votes received.</a:t>
            </a:r>
            <a:endParaRPr lang="en-CA" sz="2000" u="sng" dirty="0"/>
          </a:p>
        </p:txBody>
      </p:sp>
      <p:pic>
        <p:nvPicPr>
          <p:cNvPr id="5" name="Picture 4" descr="Text&#10;&#10;Description automatically generated with medium confidence">
            <a:extLst>
              <a:ext uri="{FF2B5EF4-FFF2-40B4-BE49-F238E27FC236}">
                <a16:creationId xmlns:a16="http://schemas.microsoft.com/office/drawing/2014/main" id="{7F358201-3C4F-770C-BC2D-8A505506AEBF}"/>
              </a:ext>
            </a:extLst>
          </p:cNvPr>
          <p:cNvPicPr>
            <a:picLocks noChangeAspect="1"/>
          </p:cNvPicPr>
          <p:nvPr/>
        </p:nvPicPr>
        <p:blipFill>
          <a:blip r:embed="rId2"/>
          <a:stretch>
            <a:fillRect/>
          </a:stretch>
        </p:blipFill>
        <p:spPr>
          <a:xfrm>
            <a:off x="7669153" y="923467"/>
            <a:ext cx="3164947" cy="2618993"/>
          </a:xfrm>
          <a:prstGeom prst="rect">
            <a:avLst/>
          </a:prstGeom>
        </p:spPr>
      </p:pic>
      <p:pic>
        <p:nvPicPr>
          <p:cNvPr id="7" name="Picture 6">
            <a:extLst>
              <a:ext uri="{FF2B5EF4-FFF2-40B4-BE49-F238E27FC236}">
                <a16:creationId xmlns:a16="http://schemas.microsoft.com/office/drawing/2014/main" id="{5AA77E55-574F-E42B-3F65-1B86BB081B8A}"/>
              </a:ext>
            </a:extLst>
          </p:cNvPr>
          <p:cNvPicPr>
            <a:picLocks noChangeAspect="1"/>
          </p:cNvPicPr>
          <p:nvPr/>
        </p:nvPicPr>
        <p:blipFill>
          <a:blip r:embed="rId3"/>
          <a:stretch>
            <a:fillRect/>
          </a:stretch>
        </p:blipFill>
        <p:spPr>
          <a:xfrm>
            <a:off x="7236312" y="4055616"/>
            <a:ext cx="4174466" cy="2481300"/>
          </a:xfrm>
          <a:prstGeom prst="rect">
            <a:avLst/>
          </a:prstGeom>
        </p:spPr>
      </p:pic>
    </p:spTree>
    <p:extLst>
      <p:ext uri="{BB962C8B-B14F-4D97-AF65-F5344CB8AC3E}">
        <p14:creationId xmlns:p14="http://schemas.microsoft.com/office/powerpoint/2010/main" val="11100823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11">
            <a:extLst>
              <a:ext uri="{FF2B5EF4-FFF2-40B4-BE49-F238E27FC236}">
                <a16:creationId xmlns:a16="http://schemas.microsoft.com/office/drawing/2014/main" id="{BF0F4E97-E194-4493-885A-6C7C34A446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13">
            <a:extLst>
              <a:ext uri="{FF2B5EF4-FFF2-40B4-BE49-F238E27FC236}">
                <a16:creationId xmlns:a16="http://schemas.microsoft.com/office/drawing/2014/main" id="{9CF7FE1C-8BC5-4B0C-A2BC-93AB72C90F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bg2">
              <a:alpha val="5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A3E691FC-C1D3-AC33-0C7F-2AD6970B2F13}"/>
              </a:ext>
            </a:extLst>
          </p:cNvPr>
          <p:cNvSpPr>
            <a:spLocks noGrp="1"/>
          </p:cNvSpPr>
          <p:nvPr>
            <p:ph type="title"/>
          </p:nvPr>
        </p:nvSpPr>
        <p:spPr>
          <a:xfrm>
            <a:off x="5361769" y="277401"/>
            <a:ext cx="6529232" cy="707501"/>
          </a:xfrm>
        </p:spPr>
        <p:txBody>
          <a:bodyPr anchor="b">
            <a:normAutofit/>
          </a:bodyPr>
          <a:lstStyle/>
          <a:p>
            <a:pPr algn="ctr"/>
            <a:r>
              <a:rPr lang="en-CA" sz="3600" b="1" dirty="0">
                <a:latin typeface="+mn-lt"/>
              </a:rPr>
              <a:t>Content-Based Recommendation</a:t>
            </a:r>
            <a:endParaRPr lang="en-CA" sz="3600" dirty="0"/>
          </a:p>
        </p:txBody>
      </p:sp>
      <p:pic>
        <p:nvPicPr>
          <p:cNvPr id="7" name="Picture 6" descr="Text&#10;&#10;Description automatically generated">
            <a:extLst>
              <a:ext uri="{FF2B5EF4-FFF2-40B4-BE49-F238E27FC236}">
                <a16:creationId xmlns:a16="http://schemas.microsoft.com/office/drawing/2014/main" id="{C2D77803-E904-0F06-DDC5-0D830651DB3E}"/>
              </a:ext>
            </a:extLst>
          </p:cNvPr>
          <p:cNvPicPr>
            <a:picLocks noChangeAspect="1"/>
          </p:cNvPicPr>
          <p:nvPr/>
        </p:nvPicPr>
        <p:blipFill>
          <a:blip r:embed="rId2"/>
          <a:stretch>
            <a:fillRect/>
          </a:stretch>
        </p:blipFill>
        <p:spPr>
          <a:xfrm>
            <a:off x="531989" y="1066709"/>
            <a:ext cx="4631544" cy="2477876"/>
          </a:xfrm>
          <a:prstGeom prst="rect">
            <a:avLst/>
          </a:prstGeom>
        </p:spPr>
      </p:pic>
      <p:pic>
        <p:nvPicPr>
          <p:cNvPr id="5" name="Picture 4" descr="Text&#10;&#10;Description automatically generated">
            <a:extLst>
              <a:ext uri="{FF2B5EF4-FFF2-40B4-BE49-F238E27FC236}">
                <a16:creationId xmlns:a16="http://schemas.microsoft.com/office/drawing/2014/main" id="{A42F0469-841D-35EC-BF39-7E494FDEAF11}"/>
              </a:ext>
            </a:extLst>
          </p:cNvPr>
          <p:cNvPicPr>
            <a:picLocks noChangeAspect="1"/>
          </p:cNvPicPr>
          <p:nvPr/>
        </p:nvPicPr>
        <p:blipFill>
          <a:blip r:embed="rId3"/>
          <a:stretch>
            <a:fillRect/>
          </a:stretch>
        </p:blipFill>
        <p:spPr>
          <a:xfrm>
            <a:off x="599264" y="4190185"/>
            <a:ext cx="3988639" cy="2074092"/>
          </a:xfrm>
          <a:prstGeom prst="rect">
            <a:avLst/>
          </a:prstGeom>
        </p:spPr>
      </p:pic>
      <p:sp>
        <p:nvSpPr>
          <p:cNvPr id="3" name="Content Placeholder 2">
            <a:extLst>
              <a:ext uri="{FF2B5EF4-FFF2-40B4-BE49-F238E27FC236}">
                <a16:creationId xmlns:a16="http://schemas.microsoft.com/office/drawing/2014/main" id="{7C521CD6-7340-8AA9-3E6F-CE32CC195AFA}"/>
              </a:ext>
            </a:extLst>
          </p:cNvPr>
          <p:cNvSpPr>
            <a:spLocks noGrp="1"/>
          </p:cNvSpPr>
          <p:nvPr>
            <p:ph idx="1"/>
          </p:nvPr>
        </p:nvSpPr>
        <p:spPr>
          <a:xfrm>
            <a:off x="5655923" y="1526694"/>
            <a:ext cx="6235077" cy="5130960"/>
          </a:xfrm>
        </p:spPr>
        <p:txBody>
          <a:bodyPr anchor="t">
            <a:noAutofit/>
          </a:bodyPr>
          <a:lstStyle/>
          <a:p>
            <a:r>
              <a:rPr lang="en-CA" sz="2000" u="sng" dirty="0"/>
              <a:t>Movie Recommendations for the user on the basis of the mood:</a:t>
            </a:r>
          </a:p>
          <a:p>
            <a:pPr marL="457200" lvl="1" indent="0">
              <a:buNone/>
            </a:pPr>
            <a:r>
              <a:rPr lang="en-CA" sz="2000" dirty="0"/>
              <a:t>Assuming the mapping of a user's mood per genre, the Tool recommends the movie ordered by votes </a:t>
            </a:r>
          </a:p>
          <a:p>
            <a:pPr marL="914400" lvl="1" indent="-457200">
              <a:buAutoNum type="arabicPeriod"/>
            </a:pPr>
            <a:r>
              <a:rPr lang="en-CA" sz="2000" dirty="0"/>
              <a:t>Happy mood mapped to 'Comedy’</a:t>
            </a:r>
          </a:p>
          <a:p>
            <a:pPr marL="914400" lvl="1" indent="-457200">
              <a:buAutoNum type="arabicPeriod"/>
            </a:pPr>
            <a:r>
              <a:rPr lang="en-CA" sz="2000" dirty="0"/>
              <a:t>Sad mood mapped to 'Drama’</a:t>
            </a:r>
          </a:p>
          <a:p>
            <a:pPr marL="914400" lvl="1" indent="-457200">
              <a:buAutoNum type="arabicPeriod"/>
            </a:pPr>
            <a:r>
              <a:rPr lang="en-CA" sz="2000" dirty="0"/>
              <a:t>Excited mood mapped to 'Action’</a:t>
            </a:r>
          </a:p>
          <a:p>
            <a:pPr marL="914400" lvl="1" indent="-457200">
              <a:buAutoNum type="arabicPeriod"/>
            </a:pPr>
            <a:r>
              <a:rPr lang="en-CA" sz="2000" dirty="0"/>
              <a:t>Romantic mood mapped to 'Romance'  </a:t>
            </a:r>
          </a:p>
          <a:p>
            <a:pPr marL="914400" lvl="1" indent="-457200">
              <a:buAutoNum type="arabicPeriod"/>
            </a:pPr>
            <a:r>
              <a:rPr lang="en-CA" sz="2000" dirty="0"/>
              <a:t>Scared mood mapped to 'Horror’</a:t>
            </a:r>
          </a:p>
          <a:p>
            <a:pPr lvl="1"/>
            <a:endParaRPr lang="en-CA" sz="2000" u="sng" dirty="0"/>
          </a:p>
          <a:p>
            <a:r>
              <a:rPr lang="en-CA" sz="2000" u="sng" dirty="0"/>
              <a:t>Recommendations for cult-classics (High Rating, Low Budget) based on different genres:</a:t>
            </a:r>
            <a:r>
              <a:rPr lang="en-CA" sz="2000" dirty="0"/>
              <a:t> </a:t>
            </a:r>
          </a:p>
          <a:p>
            <a:pPr marL="0" indent="0">
              <a:buNone/>
            </a:pPr>
            <a:r>
              <a:rPr lang="en-CA" sz="2000" dirty="0"/>
              <a:t>Assuming a movie of rating 7.5 and votes at least above 100 defined the cult-classics recommended movies on the genre provided by the user.</a:t>
            </a:r>
          </a:p>
          <a:p>
            <a:pPr marL="457200" lvl="1" indent="0">
              <a:buNone/>
            </a:pPr>
            <a:endParaRPr lang="en-CA" sz="2000" dirty="0"/>
          </a:p>
        </p:txBody>
      </p:sp>
    </p:spTree>
    <p:extLst>
      <p:ext uri="{BB962C8B-B14F-4D97-AF65-F5344CB8AC3E}">
        <p14:creationId xmlns:p14="http://schemas.microsoft.com/office/powerpoint/2010/main" val="21632730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FCF6C-C114-9023-8EF5-080E9A2A87E9}"/>
              </a:ext>
            </a:extLst>
          </p:cNvPr>
          <p:cNvSpPr>
            <a:spLocks noGrp="1"/>
          </p:cNvSpPr>
          <p:nvPr>
            <p:ph type="title"/>
          </p:nvPr>
        </p:nvSpPr>
        <p:spPr>
          <a:xfrm>
            <a:off x="293670" y="195600"/>
            <a:ext cx="11680860" cy="1325563"/>
          </a:xfrm>
        </p:spPr>
        <p:txBody>
          <a:bodyPr>
            <a:normAutofit/>
          </a:bodyPr>
          <a:lstStyle/>
          <a:p>
            <a:pPr algn="ctr"/>
            <a:r>
              <a:rPr lang="en-CA" sz="3600" b="1" dirty="0">
                <a:latin typeface="+mn-lt"/>
              </a:rPr>
              <a:t>Analysis of various factors for ROI (Revenue vs Budget)</a:t>
            </a:r>
          </a:p>
        </p:txBody>
      </p:sp>
      <p:sp>
        <p:nvSpPr>
          <p:cNvPr id="3" name="Content Placeholder 2">
            <a:extLst>
              <a:ext uri="{FF2B5EF4-FFF2-40B4-BE49-F238E27FC236}">
                <a16:creationId xmlns:a16="http://schemas.microsoft.com/office/drawing/2014/main" id="{89D0E8E6-7CA4-795C-48BB-4D84CB95C5B6}"/>
              </a:ext>
            </a:extLst>
          </p:cNvPr>
          <p:cNvSpPr>
            <a:spLocks noGrp="1"/>
          </p:cNvSpPr>
          <p:nvPr>
            <p:ph idx="1"/>
          </p:nvPr>
        </p:nvSpPr>
        <p:spPr>
          <a:xfrm>
            <a:off x="904126" y="1392540"/>
            <a:ext cx="10716802" cy="2285609"/>
          </a:xfrm>
        </p:spPr>
        <p:txBody>
          <a:bodyPr>
            <a:noAutofit/>
          </a:bodyPr>
          <a:lstStyle/>
          <a:p>
            <a:pPr marL="0" indent="0">
              <a:buNone/>
            </a:pPr>
            <a:endParaRPr lang="en-CA" sz="1800" dirty="0"/>
          </a:p>
          <a:p>
            <a:r>
              <a:rPr lang="en-CA" sz="1800" dirty="0"/>
              <a:t>The above heat map shows the budget, revenue, and popularity of the movies are highly correlated. </a:t>
            </a:r>
          </a:p>
          <a:p>
            <a:r>
              <a:rPr lang="en-CA" sz="1800" dirty="0"/>
              <a:t>Also, vote counts for high ratings are being gathered for high-budget movies. </a:t>
            </a:r>
          </a:p>
        </p:txBody>
      </p:sp>
      <p:pic>
        <p:nvPicPr>
          <p:cNvPr id="5" name="Picture 4">
            <a:extLst>
              <a:ext uri="{FF2B5EF4-FFF2-40B4-BE49-F238E27FC236}">
                <a16:creationId xmlns:a16="http://schemas.microsoft.com/office/drawing/2014/main" id="{5B8F88B0-8AA4-126B-6D2B-36DA143FA9AD}"/>
              </a:ext>
            </a:extLst>
          </p:cNvPr>
          <p:cNvPicPr>
            <a:picLocks noChangeAspect="1"/>
          </p:cNvPicPr>
          <p:nvPr/>
        </p:nvPicPr>
        <p:blipFill>
          <a:blip r:embed="rId2"/>
          <a:stretch>
            <a:fillRect/>
          </a:stretch>
        </p:blipFill>
        <p:spPr>
          <a:xfrm>
            <a:off x="1808252" y="2635585"/>
            <a:ext cx="8044665" cy="3847144"/>
          </a:xfrm>
          <a:prstGeom prst="rect">
            <a:avLst/>
          </a:prstGeom>
        </p:spPr>
      </p:pic>
    </p:spTree>
    <p:extLst>
      <p:ext uri="{BB962C8B-B14F-4D97-AF65-F5344CB8AC3E}">
        <p14:creationId xmlns:p14="http://schemas.microsoft.com/office/powerpoint/2010/main" val="26570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B7486-61AA-0690-836D-1165AD512CAF}"/>
              </a:ext>
            </a:extLst>
          </p:cNvPr>
          <p:cNvSpPr>
            <a:spLocks noGrp="1"/>
          </p:cNvSpPr>
          <p:nvPr>
            <p:ph type="title"/>
          </p:nvPr>
        </p:nvSpPr>
        <p:spPr/>
        <p:txBody>
          <a:bodyPr>
            <a:normAutofit/>
          </a:bodyPr>
          <a:lstStyle/>
          <a:p>
            <a:pPr algn="ctr"/>
            <a:r>
              <a:rPr lang="en-CA" sz="3600" b="1" dirty="0">
                <a:latin typeface="+mn-lt"/>
              </a:rPr>
              <a:t>Machine Learning: </a:t>
            </a:r>
            <a:r>
              <a:rPr lang="en-CA" sz="3600" i="0" dirty="0">
                <a:solidFill>
                  <a:srgbClr val="24292F"/>
                </a:solidFill>
                <a:effectLst/>
                <a:latin typeface="+mn-lt"/>
              </a:rPr>
              <a:t>Prediction Models</a:t>
            </a:r>
            <a:r>
              <a:rPr lang="en-CA" sz="3600" dirty="0">
                <a:latin typeface="+mn-lt"/>
              </a:rPr>
              <a:t> </a:t>
            </a:r>
          </a:p>
        </p:txBody>
      </p:sp>
      <p:sp>
        <p:nvSpPr>
          <p:cNvPr id="3" name="Content Placeholder 2">
            <a:extLst>
              <a:ext uri="{FF2B5EF4-FFF2-40B4-BE49-F238E27FC236}">
                <a16:creationId xmlns:a16="http://schemas.microsoft.com/office/drawing/2014/main" id="{7AD7261A-63CE-E4A8-2714-B262D5A81255}"/>
              </a:ext>
            </a:extLst>
          </p:cNvPr>
          <p:cNvSpPr>
            <a:spLocks noGrp="1"/>
          </p:cNvSpPr>
          <p:nvPr>
            <p:ph idx="1"/>
          </p:nvPr>
        </p:nvSpPr>
        <p:spPr>
          <a:xfrm>
            <a:off x="956353" y="2385567"/>
            <a:ext cx="10515600" cy="3090559"/>
          </a:xfrm>
        </p:spPr>
        <p:txBody>
          <a:bodyPr>
            <a:normAutofit/>
          </a:bodyPr>
          <a:lstStyle/>
          <a:p>
            <a:pPr algn="l"/>
            <a:r>
              <a:rPr lang="en-CA" sz="2000" b="0" i="0" dirty="0">
                <a:solidFill>
                  <a:srgbClr val="24292F"/>
                </a:solidFill>
                <a:effectLst/>
                <a:latin typeface="-apple-system"/>
              </a:rPr>
              <a:t>The following prediction models are used in our analysis</a:t>
            </a:r>
          </a:p>
          <a:p>
            <a:pPr marL="0" indent="0" algn="l">
              <a:buNone/>
            </a:pPr>
            <a:r>
              <a:rPr lang="en-CA" sz="2000" b="0" i="0" dirty="0">
                <a:solidFill>
                  <a:srgbClr val="24292F"/>
                </a:solidFill>
                <a:effectLst/>
                <a:latin typeface="-apple-system"/>
              </a:rPr>
              <a:t>	1. AdaBoost Regressor</a:t>
            </a:r>
          </a:p>
          <a:p>
            <a:pPr marL="0" indent="0" algn="l">
              <a:buNone/>
            </a:pPr>
            <a:r>
              <a:rPr lang="en-CA" sz="2000" b="0" i="0" dirty="0">
                <a:solidFill>
                  <a:srgbClr val="24292F"/>
                </a:solidFill>
                <a:effectLst/>
                <a:latin typeface="-apple-system"/>
              </a:rPr>
              <a:t>	2. Gradient Boosting Regressor</a:t>
            </a:r>
          </a:p>
          <a:p>
            <a:pPr algn="l"/>
            <a:r>
              <a:rPr lang="en-CA" sz="2000" b="0" i="0" dirty="0">
                <a:solidFill>
                  <a:srgbClr val="24292F"/>
                </a:solidFill>
                <a:effectLst/>
                <a:latin typeface="-apple-system"/>
              </a:rPr>
              <a:t>The above models were used to define a better accuracy of revenue predicted for a movie of a certain budget compared to the true historical revenue.</a:t>
            </a:r>
          </a:p>
          <a:p>
            <a:pPr algn="l"/>
            <a:r>
              <a:rPr lang="en-CA" sz="2000" b="0" i="0" dirty="0">
                <a:solidFill>
                  <a:srgbClr val="24292F"/>
                </a:solidFill>
                <a:effectLst/>
                <a:latin typeface="-apple-system"/>
              </a:rPr>
              <a:t>AdaBoost is the first designed boosting algorithm with a particular loss function. On the other hand, Gradient Boosting is a generic algorithm that assists in searching the approximate solutions to the additive modeling problem. This makes Gradient Boosting more flexible than AdaBoost.</a:t>
            </a:r>
          </a:p>
          <a:p>
            <a:endParaRPr lang="en-CA" sz="2000" dirty="0"/>
          </a:p>
        </p:txBody>
      </p:sp>
    </p:spTree>
    <p:extLst>
      <p:ext uri="{BB962C8B-B14F-4D97-AF65-F5344CB8AC3E}">
        <p14:creationId xmlns:p14="http://schemas.microsoft.com/office/powerpoint/2010/main" val="32599883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214F655-7BB4-FFE5-46BA-113B25DDE736}"/>
              </a:ext>
            </a:extLst>
          </p:cNvPr>
          <p:cNvSpPr>
            <a:spLocks noGrp="1"/>
          </p:cNvSpPr>
          <p:nvPr>
            <p:ph type="title"/>
          </p:nvPr>
        </p:nvSpPr>
        <p:spPr>
          <a:xfrm>
            <a:off x="-89127" y="403437"/>
            <a:ext cx="4931596" cy="1800526"/>
          </a:xfrm>
        </p:spPr>
        <p:txBody>
          <a:bodyPr>
            <a:noAutofit/>
          </a:bodyPr>
          <a:lstStyle/>
          <a:p>
            <a:pPr algn="ctr"/>
            <a:r>
              <a:rPr lang="en-CA" sz="4000" b="1" dirty="0">
                <a:latin typeface="+mn-lt"/>
              </a:rPr>
              <a:t>Machine Learning: </a:t>
            </a:r>
            <a:r>
              <a:rPr lang="en-CA" sz="4000" dirty="0">
                <a:latin typeface="+mn-lt"/>
              </a:rPr>
              <a:t>Training and Test </a:t>
            </a:r>
            <a:r>
              <a:rPr lang="en-CA" sz="4000" i="0" dirty="0">
                <a:effectLst/>
                <a:latin typeface="+mn-lt"/>
              </a:rPr>
              <a:t>Data </a:t>
            </a:r>
            <a:endParaRPr lang="en-CA" sz="4000" dirty="0">
              <a:latin typeface="+mn-lt"/>
            </a:endParaRPr>
          </a:p>
        </p:txBody>
      </p:sp>
      <p:pic>
        <p:nvPicPr>
          <p:cNvPr id="5" name="Content Placeholder 4">
            <a:extLst>
              <a:ext uri="{FF2B5EF4-FFF2-40B4-BE49-F238E27FC236}">
                <a16:creationId xmlns:a16="http://schemas.microsoft.com/office/drawing/2014/main" id="{078AC20A-2111-047D-8640-3EF8BDF495CC}"/>
              </a:ext>
            </a:extLst>
          </p:cNvPr>
          <p:cNvPicPr>
            <a:picLocks noChangeAspect="1"/>
          </p:cNvPicPr>
          <p:nvPr/>
        </p:nvPicPr>
        <p:blipFill>
          <a:blip r:embed="rId2"/>
          <a:stretch>
            <a:fillRect/>
          </a:stretch>
        </p:blipFill>
        <p:spPr>
          <a:xfrm>
            <a:off x="4787757" y="48402"/>
            <a:ext cx="7312068" cy="3125907"/>
          </a:xfrm>
          <a:prstGeom prst="rect">
            <a:avLst/>
          </a:prstGeom>
        </p:spPr>
      </p:pic>
      <p:pic>
        <p:nvPicPr>
          <p:cNvPr id="7" name="Picture 6">
            <a:extLst>
              <a:ext uri="{FF2B5EF4-FFF2-40B4-BE49-F238E27FC236}">
                <a16:creationId xmlns:a16="http://schemas.microsoft.com/office/drawing/2014/main" id="{77173963-267C-F3A2-498A-58258301463A}"/>
              </a:ext>
            </a:extLst>
          </p:cNvPr>
          <p:cNvPicPr>
            <a:picLocks noChangeAspect="1"/>
          </p:cNvPicPr>
          <p:nvPr/>
        </p:nvPicPr>
        <p:blipFill>
          <a:blip r:embed="rId3"/>
          <a:stretch>
            <a:fillRect/>
          </a:stretch>
        </p:blipFill>
        <p:spPr>
          <a:xfrm>
            <a:off x="6547716" y="3364384"/>
            <a:ext cx="4645551" cy="1626606"/>
          </a:xfrm>
          <a:prstGeom prst="rect">
            <a:avLst/>
          </a:prstGeom>
        </p:spPr>
      </p:pic>
      <p:pic>
        <p:nvPicPr>
          <p:cNvPr id="9" name="Picture 8">
            <a:extLst>
              <a:ext uri="{FF2B5EF4-FFF2-40B4-BE49-F238E27FC236}">
                <a16:creationId xmlns:a16="http://schemas.microsoft.com/office/drawing/2014/main" id="{B6767433-CB07-43A7-61EF-1FABD27E4107}"/>
              </a:ext>
            </a:extLst>
          </p:cNvPr>
          <p:cNvPicPr>
            <a:picLocks noChangeAspect="1"/>
          </p:cNvPicPr>
          <p:nvPr/>
        </p:nvPicPr>
        <p:blipFill>
          <a:blip r:embed="rId4"/>
          <a:stretch>
            <a:fillRect/>
          </a:stretch>
        </p:blipFill>
        <p:spPr>
          <a:xfrm>
            <a:off x="6600255" y="4895636"/>
            <a:ext cx="4647811" cy="1699608"/>
          </a:xfrm>
          <a:prstGeom prst="rect">
            <a:avLst/>
          </a:prstGeom>
        </p:spPr>
      </p:pic>
      <p:sp>
        <p:nvSpPr>
          <p:cNvPr id="3" name="Content Placeholder 2">
            <a:extLst>
              <a:ext uri="{FF2B5EF4-FFF2-40B4-BE49-F238E27FC236}">
                <a16:creationId xmlns:a16="http://schemas.microsoft.com/office/drawing/2014/main" id="{3ED25C30-F81C-BB2C-3D7A-A9CB0248282E}"/>
              </a:ext>
            </a:extLst>
          </p:cNvPr>
          <p:cNvSpPr>
            <a:spLocks noGrp="1"/>
          </p:cNvSpPr>
          <p:nvPr>
            <p:ph idx="1"/>
          </p:nvPr>
        </p:nvSpPr>
        <p:spPr>
          <a:xfrm>
            <a:off x="112989" y="3128427"/>
            <a:ext cx="5945544" cy="3553581"/>
          </a:xfrm>
        </p:spPr>
        <p:txBody>
          <a:bodyPr>
            <a:noAutofit/>
          </a:bodyPr>
          <a:lstStyle/>
          <a:p>
            <a:r>
              <a:rPr lang="en-CA" sz="1800" b="0" i="0" dirty="0">
                <a:effectLst/>
                <a:latin typeface="-apple-system"/>
              </a:rPr>
              <a:t>The source data files contain metadata for 45,000 movies listed in the Full Movie Lens Dataset. The dataset consists of movies released on or before July 2017. Data points include plot keywords, budget, revenue, release dates, languages, production companies, countries, TMDB vote counts, and vote averages.</a:t>
            </a:r>
          </a:p>
          <a:p>
            <a:r>
              <a:rPr lang="en-CA" sz="1800" b="0" i="0" dirty="0">
                <a:effectLst/>
                <a:latin typeface="-apple-system"/>
              </a:rPr>
              <a:t>The source data set is a comma-separated value (CSV) file.</a:t>
            </a:r>
          </a:p>
          <a:p>
            <a:r>
              <a:rPr lang="en-CA" sz="1800" b="0" i="0" dirty="0">
                <a:effectLst/>
                <a:latin typeface="-apple-system"/>
              </a:rPr>
              <a:t>Cleaned up the columns not used in deriving recommendations and prediction analysis like id', '</a:t>
            </a:r>
            <a:r>
              <a:rPr lang="en-CA" sz="1800" b="0" i="0" dirty="0" err="1">
                <a:effectLst/>
                <a:latin typeface="-apple-system"/>
              </a:rPr>
              <a:t>original_title</a:t>
            </a:r>
            <a:r>
              <a:rPr lang="en-CA" sz="1800" b="0" i="0" dirty="0">
                <a:effectLst/>
                <a:latin typeface="-apple-system"/>
              </a:rPr>
              <a:t>', '</a:t>
            </a:r>
            <a:r>
              <a:rPr lang="en-CA" sz="1800" b="0" i="0" dirty="0" err="1">
                <a:effectLst/>
                <a:latin typeface="-apple-system"/>
              </a:rPr>
              <a:t>production_companies</a:t>
            </a:r>
            <a:r>
              <a:rPr lang="en-CA" sz="1800" b="0" i="0" dirty="0">
                <a:effectLst/>
                <a:latin typeface="-apple-system"/>
              </a:rPr>
              <a:t>', '</a:t>
            </a:r>
            <a:r>
              <a:rPr lang="en-CA" sz="1800" b="0" i="0" dirty="0" err="1">
                <a:effectLst/>
                <a:latin typeface="-apple-system"/>
              </a:rPr>
              <a:t>production_countries</a:t>
            </a:r>
            <a:r>
              <a:rPr lang="en-CA" sz="1800" b="0" i="0" dirty="0">
                <a:effectLst/>
                <a:latin typeface="-apple-system"/>
              </a:rPr>
              <a:t>', 'status', 'tagline'. Also removed an NA and converted the date fields like Release Date to data time format.</a:t>
            </a:r>
          </a:p>
          <a:p>
            <a:pPr marL="0" indent="0">
              <a:buNone/>
            </a:pPr>
            <a:br>
              <a:rPr lang="en-CA" sz="1800" dirty="0"/>
            </a:br>
            <a:endParaRPr lang="en-CA" sz="1800" dirty="0"/>
          </a:p>
        </p:txBody>
      </p:sp>
    </p:spTree>
    <p:extLst>
      <p:ext uri="{BB962C8B-B14F-4D97-AF65-F5344CB8AC3E}">
        <p14:creationId xmlns:p14="http://schemas.microsoft.com/office/powerpoint/2010/main" val="8820991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2607F13-0221-3AA9-465B-F16D47669521}"/>
              </a:ext>
            </a:extLst>
          </p:cNvPr>
          <p:cNvSpPr>
            <a:spLocks noGrp="1"/>
          </p:cNvSpPr>
          <p:nvPr>
            <p:ph type="title"/>
          </p:nvPr>
        </p:nvSpPr>
        <p:spPr>
          <a:xfrm>
            <a:off x="838201" y="643467"/>
            <a:ext cx="3888526" cy="1800526"/>
          </a:xfrm>
        </p:spPr>
        <p:txBody>
          <a:bodyPr>
            <a:normAutofit/>
          </a:bodyPr>
          <a:lstStyle/>
          <a:p>
            <a:r>
              <a:rPr lang="en-CA" sz="3600" b="1" dirty="0">
                <a:latin typeface="+mn-lt"/>
              </a:rPr>
              <a:t>Machine Learning: </a:t>
            </a:r>
            <a:r>
              <a:rPr lang="en-CA" sz="3600" b="0" i="0" dirty="0">
                <a:effectLst/>
                <a:latin typeface="+mn-lt"/>
              </a:rPr>
              <a:t>Model Comparison</a:t>
            </a:r>
            <a:endParaRPr lang="en-CA" sz="3600" dirty="0">
              <a:latin typeface="+mn-lt"/>
            </a:endParaRPr>
          </a:p>
        </p:txBody>
      </p:sp>
      <p:sp>
        <p:nvSpPr>
          <p:cNvPr id="9" name="Content Placeholder 8">
            <a:extLst>
              <a:ext uri="{FF2B5EF4-FFF2-40B4-BE49-F238E27FC236}">
                <a16:creationId xmlns:a16="http://schemas.microsoft.com/office/drawing/2014/main" id="{C92E089C-F182-3AEA-5431-1AE26DD38E2C}"/>
              </a:ext>
            </a:extLst>
          </p:cNvPr>
          <p:cNvSpPr>
            <a:spLocks noGrp="1"/>
          </p:cNvSpPr>
          <p:nvPr>
            <p:ph idx="1"/>
          </p:nvPr>
        </p:nvSpPr>
        <p:spPr>
          <a:xfrm>
            <a:off x="237163" y="2530913"/>
            <a:ext cx="5423898" cy="3553581"/>
          </a:xfrm>
        </p:spPr>
        <p:txBody>
          <a:bodyPr>
            <a:noAutofit/>
          </a:bodyPr>
          <a:lstStyle/>
          <a:p>
            <a:r>
              <a:rPr lang="en-CA" sz="1800" b="0" i="0" dirty="0">
                <a:effectLst/>
                <a:latin typeface="-apple-system"/>
              </a:rPr>
              <a:t>Based on the results, it can be observed that the Gradient Boosting Regressor model outperforms the AdaBoost Regressor model in terms of MSE, RMSE, and R2 Score.</a:t>
            </a:r>
          </a:p>
          <a:p>
            <a:r>
              <a:rPr lang="en-CA" sz="1800" b="0" i="0" dirty="0">
                <a:effectLst/>
                <a:latin typeface="-apple-system"/>
              </a:rPr>
              <a:t>The MSE and RMSE values for the Gradient Boosting Regressor model are significantly lower than the AdaBoost Regressor model, indicating that the Gradient Boosting Regressor model provides more accurate predictions.</a:t>
            </a:r>
          </a:p>
          <a:p>
            <a:r>
              <a:rPr lang="en-CA" sz="1800" b="0" i="0" dirty="0">
                <a:effectLst/>
                <a:latin typeface="-apple-system"/>
              </a:rPr>
              <a:t>The R2 Score for the Gradient Boosting Regressor model is also significantly higher than the AdaBoost Regressor model, indicating that the Gradient Boosting Regressor model explains more variance in the data.</a:t>
            </a:r>
          </a:p>
          <a:p>
            <a:endParaRPr lang="en-CA" sz="1800" dirty="0"/>
          </a:p>
        </p:txBody>
      </p:sp>
      <p:pic>
        <p:nvPicPr>
          <p:cNvPr id="11" name="Picture 10" descr="Chart, scatter chart&#10;&#10;Description automatically generated">
            <a:extLst>
              <a:ext uri="{FF2B5EF4-FFF2-40B4-BE49-F238E27FC236}">
                <a16:creationId xmlns:a16="http://schemas.microsoft.com/office/drawing/2014/main" id="{3CA70AF9-559B-F9E0-4CCB-1DF0682AF8B3}"/>
              </a:ext>
            </a:extLst>
          </p:cNvPr>
          <p:cNvPicPr>
            <a:picLocks noChangeAspect="1"/>
          </p:cNvPicPr>
          <p:nvPr/>
        </p:nvPicPr>
        <p:blipFill rotWithShape="1">
          <a:blip r:embed="rId2"/>
          <a:srcRect l="2439" t="1002" r="6162"/>
          <a:stretch/>
        </p:blipFill>
        <p:spPr>
          <a:xfrm>
            <a:off x="5431364" y="1757407"/>
            <a:ext cx="6689332" cy="3477800"/>
          </a:xfrm>
          <a:prstGeom prst="rect">
            <a:avLst/>
          </a:prstGeom>
        </p:spPr>
      </p:pic>
    </p:spTree>
    <p:extLst>
      <p:ext uri="{BB962C8B-B14F-4D97-AF65-F5344CB8AC3E}">
        <p14:creationId xmlns:p14="http://schemas.microsoft.com/office/powerpoint/2010/main" val="35167909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7399E-C220-67CB-CDEE-6CBA52ED1928}"/>
              </a:ext>
            </a:extLst>
          </p:cNvPr>
          <p:cNvSpPr>
            <a:spLocks noGrp="1"/>
          </p:cNvSpPr>
          <p:nvPr>
            <p:ph type="title"/>
          </p:nvPr>
        </p:nvSpPr>
        <p:spPr/>
        <p:txBody>
          <a:bodyPr>
            <a:normAutofit/>
          </a:bodyPr>
          <a:lstStyle/>
          <a:p>
            <a:r>
              <a:rPr lang="en-CA" sz="3600" b="1" dirty="0">
                <a:latin typeface="+mn-lt"/>
              </a:rPr>
              <a:t>Conclusion:</a:t>
            </a:r>
          </a:p>
        </p:txBody>
      </p:sp>
      <p:sp>
        <p:nvSpPr>
          <p:cNvPr id="3" name="Content Placeholder 2">
            <a:extLst>
              <a:ext uri="{FF2B5EF4-FFF2-40B4-BE49-F238E27FC236}">
                <a16:creationId xmlns:a16="http://schemas.microsoft.com/office/drawing/2014/main" id="{9CE78499-4DA0-B1D4-7A6A-6FB13045A640}"/>
              </a:ext>
            </a:extLst>
          </p:cNvPr>
          <p:cNvSpPr>
            <a:spLocks noGrp="1"/>
          </p:cNvSpPr>
          <p:nvPr>
            <p:ph idx="1"/>
          </p:nvPr>
        </p:nvSpPr>
        <p:spPr>
          <a:xfrm>
            <a:off x="838200" y="1658670"/>
            <a:ext cx="10515600" cy="1770330"/>
          </a:xfrm>
        </p:spPr>
        <p:txBody>
          <a:bodyPr>
            <a:normAutofit/>
          </a:bodyPr>
          <a:lstStyle/>
          <a:p>
            <a:pPr marL="285750" indent="-285750" algn="l">
              <a:buFont typeface="Arial" panose="020B0604020202020204" pitchFamily="34" charset="0"/>
              <a:buChar char="•"/>
            </a:pPr>
            <a:r>
              <a:rPr lang="en-CA" sz="1800" b="0" i="0" dirty="0">
                <a:solidFill>
                  <a:srgbClr val="24292F"/>
                </a:solidFill>
                <a:effectLst/>
                <a:latin typeface="-apple-system"/>
              </a:rPr>
              <a:t>The tool provides recommendations for movies based on Keywords, genre, user's mood, and cult-classics per genre.</a:t>
            </a:r>
          </a:p>
          <a:p>
            <a:pPr marL="285750" indent="-285750" algn="l">
              <a:buFont typeface="Arial" panose="020B0604020202020204" pitchFamily="34" charset="0"/>
              <a:buChar char="•"/>
            </a:pPr>
            <a:r>
              <a:rPr lang="en-CA" sz="1800" b="0" i="0" dirty="0">
                <a:solidFill>
                  <a:srgbClr val="24292F"/>
                </a:solidFill>
                <a:effectLst/>
                <a:latin typeface="-apple-system"/>
              </a:rPr>
              <a:t>An analysis is performed for the ROI of budget vs revenue impact on the voting scores.</a:t>
            </a:r>
          </a:p>
          <a:p>
            <a:pPr marL="285750" indent="-285750" algn="l">
              <a:buFont typeface="Arial" panose="020B0604020202020204" pitchFamily="34" charset="0"/>
              <a:buChar char="•"/>
            </a:pPr>
            <a:r>
              <a:rPr lang="en-CA" sz="1800" b="0" i="0" dirty="0">
                <a:solidFill>
                  <a:srgbClr val="24292F"/>
                </a:solidFill>
                <a:effectLst/>
                <a:latin typeface="-apple-system"/>
              </a:rPr>
              <a:t>This tool also defines a prediction model to find what factors (budget and popularity vs revenue) correlate with the highest Return on Investment.</a:t>
            </a:r>
          </a:p>
          <a:p>
            <a:endParaRPr lang="en-CA" sz="1800" dirty="0"/>
          </a:p>
          <a:p>
            <a:endParaRPr lang="en-CA" sz="1800" dirty="0"/>
          </a:p>
        </p:txBody>
      </p:sp>
      <p:sp>
        <p:nvSpPr>
          <p:cNvPr id="4" name="Title 1">
            <a:extLst>
              <a:ext uri="{FF2B5EF4-FFF2-40B4-BE49-F238E27FC236}">
                <a16:creationId xmlns:a16="http://schemas.microsoft.com/office/drawing/2014/main" id="{B88965AC-AA98-3262-6FFC-A4F66EF5DEC4}"/>
              </a:ext>
            </a:extLst>
          </p:cNvPr>
          <p:cNvSpPr txBox="1">
            <a:spLocks/>
          </p:cNvSpPr>
          <p:nvPr/>
        </p:nvSpPr>
        <p:spPr>
          <a:xfrm>
            <a:off x="939229" y="318880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600" b="1" dirty="0">
                <a:latin typeface="+mn-lt"/>
              </a:rPr>
              <a:t>Next Steps:</a:t>
            </a:r>
          </a:p>
        </p:txBody>
      </p:sp>
      <p:sp>
        <p:nvSpPr>
          <p:cNvPr id="5" name="Content Placeholder 2">
            <a:extLst>
              <a:ext uri="{FF2B5EF4-FFF2-40B4-BE49-F238E27FC236}">
                <a16:creationId xmlns:a16="http://schemas.microsoft.com/office/drawing/2014/main" id="{20819342-6F6B-5E3E-4368-EA189E403704}"/>
              </a:ext>
            </a:extLst>
          </p:cNvPr>
          <p:cNvSpPr txBox="1">
            <a:spLocks/>
          </p:cNvSpPr>
          <p:nvPr/>
        </p:nvSpPr>
        <p:spPr>
          <a:xfrm>
            <a:off x="939229" y="4514369"/>
            <a:ext cx="10515600" cy="177033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buFont typeface="Arial" panose="020B0604020202020204" pitchFamily="34" charset="0"/>
              <a:buChar char="•"/>
            </a:pPr>
            <a:r>
              <a:rPr lang="en-CA" sz="1800" b="0" i="0" dirty="0">
                <a:solidFill>
                  <a:srgbClr val="24292F"/>
                </a:solidFill>
                <a:effectLst/>
                <a:latin typeface="-apple-system"/>
              </a:rPr>
              <a:t>Interface this tool in AWS for an interactive Chat Bot using Sage Maker, Lambda function, and Lex capabilities</a:t>
            </a:r>
          </a:p>
          <a:p>
            <a:pPr algn="l">
              <a:buFont typeface="Arial" panose="020B0604020202020204" pitchFamily="34" charset="0"/>
              <a:buChar char="•"/>
            </a:pPr>
            <a:r>
              <a:rPr lang="en-CA" sz="1800" b="0" i="0" dirty="0">
                <a:solidFill>
                  <a:srgbClr val="24292F"/>
                </a:solidFill>
                <a:effectLst/>
                <a:latin typeface="-apple-system"/>
              </a:rPr>
              <a:t>Enhance the tool with a live data set of user history to provide recommendations using search history, keywords, and movie reviews.</a:t>
            </a:r>
          </a:p>
        </p:txBody>
      </p:sp>
    </p:spTree>
    <p:extLst>
      <p:ext uri="{BB962C8B-B14F-4D97-AF65-F5344CB8AC3E}">
        <p14:creationId xmlns:p14="http://schemas.microsoft.com/office/powerpoint/2010/main" val="41507627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TotalTime>
  <Words>815</Words>
  <Application>Microsoft Office PowerPoint</Application>
  <PresentationFormat>Widescreen</PresentationFormat>
  <Paragraphs>56</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-apple-system</vt:lpstr>
      <vt:lpstr>Arial</vt:lpstr>
      <vt:lpstr>Calibri</vt:lpstr>
      <vt:lpstr>Calibri Light</vt:lpstr>
      <vt:lpstr>Office Theme</vt:lpstr>
      <vt:lpstr>MOVIE BUDDY </vt:lpstr>
      <vt:lpstr>Movie Recommendation and ROI Model Analysis </vt:lpstr>
      <vt:lpstr>Content-Based Recommendation</vt:lpstr>
      <vt:lpstr>Content-Based Recommendation</vt:lpstr>
      <vt:lpstr>Analysis of various factors for ROI (Revenue vs Budget)</vt:lpstr>
      <vt:lpstr>Machine Learning: Prediction Models </vt:lpstr>
      <vt:lpstr>Machine Learning: Training and Test Data </vt:lpstr>
      <vt:lpstr>Machine Learning: Model Comparison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Aakshay Gautam</dc:creator>
  <cp:lastModifiedBy>Aakshay Gautam</cp:lastModifiedBy>
  <cp:revision>7</cp:revision>
  <dcterms:created xsi:type="dcterms:W3CDTF">2023-03-22T23:50:35Z</dcterms:created>
  <dcterms:modified xsi:type="dcterms:W3CDTF">2023-03-23T00:59:50Z</dcterms:modified>
</cp:coreProperties>
</file>