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23b08df51d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23b08df51d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3b08df51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3b08df51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3b08df51d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3b08df51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3b08df51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23b08df51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442f0077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442f0077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23b08df51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23b08df51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23b08df51d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23b08df51d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23b08df51d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23b08df51d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23b08df51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23b08df51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TKT Project Whitepaper</a:t>
            </a:r>
            <a:endParaRPr/>
          </a:p>
        </p:txBody>
      </p:sp>
      <p:sp>
        <p:nvSpPr>
          <p:cNvPr id="86" name="Google Shape;86;p13"/>
          <p:cNvSpPr txBox="1"/>
          <p:nvPr>
            <p:ph idx="1" type="subTitle"/>
          </p:nvPr>
        </p:nvSpPr>
        <p:spPr>
          <a:xfrm>
            <a:off x="598100" y="2715942"/>
            <a:ext cx="8222100" cy="105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UofT Fintech Project 3</a:t>
            </a:r>
            <a:endParaRPr/>
          </a:p>
          <a:p>
            <a:pPr indent="0" lvl="0" marL="0" rtl="0" algn="l">
              <a:spcBef>
                <a:spcPts val="0"/>
              </a:spcBef>
              <a:spcAft>
                <a:spcPts val="0"/>
              </a:spcAft>
              <a:buNone/>
            </a:pPr>
            <a:r>
              <a:rPr b="1" lang="en-CA" sz="1600"/>
              <a:t>Group 2: </a:t>
            </a:r>
            <a:r>
              <a:rPr lang="en-CA" sz="1600"/>
              <a:t>Beni Shankar De,</a:t>
            </a:r>
            <a:r>
              <a:rPr lang="en-CA" sz="1600"/>
              <a:t> Avneet Singh,</a:t>
            </a:r>
            <a:r>
              <a:rPr lang="en-CA" sz="1600"/>
              <a:t> Aakshay Gautam, Tarun Midha, Juil Yoon</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MARKETPLACE</a:t>
            </a:r>
            <a:endParaRPr/>
          </a:p>
        </p:txBody>
      </p:sp>
      <p:sp>
        <p:nvSpPr>
          <p:cNvPr id="148" name="Google Shape;148;p22"/>
          <p:cNvSpPr txBox="1"/>
          <p:nvPr>
            <p:ph idx="1" type="body"/>
          </p:nvPr>
        </p:nvSpPr>
        <p:spPr>
          <a:xfrm>
            <a:off x="311700" y="101780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One of our team’s unfinished goals.</a:t>
            </a:r>
            <a:endParaRPr/>
          </a:p>
          <a:p>
            <a:pPr indent="0" lvl="0" marL="0" rtl="0" algn="l">
              <a:spcBef>
                <a:spcPts val="1200"/>
              </a:spcBef>
              <a:spcAft>
                <a:spcPts val="0"/>
              </a:spcAft>
              <a:buNone/>
            </a:pPr>
            <a:r>
              <a:rPr lang="en-CA"/>
              <a:t>Because TKT ownership is permanent and publicly trackable, the TKT app aims to cut out scalpers and become the central marketplace for buying and reselling TKTs.</a:t>
            </a:r>
            <a:endParaRPr/>
          </a:p>
          <a:p>
            <a:pPr indent="0" lvl="0" marL="0" rtl="0" algn="l">
              <a:spcBef>
                <a:spcPts val="1200"/>
              </a:spcBef>
              <a:spcAft>
                <a:spcPts val="0"/>
              </a:spcAft>
              <a:buNone/>
            </a:pPr>
            <a:r>
              <a:rPr lang="en-CA"/>
              <a:t>By providing a trusted marketplace where regular TKT holders can sell TKTs they can no longer attend or want to attend, scalpers cannot price gouge attendees.</a:t>
            </a:r>
            <a:endParaRPr/>
          </a:p>
          <a:p>
            <a:pPr indent="0" lvl="0" marL="0" rtl="0" algn="l">
              <a:spcBef>
                <a:spcPts val="1200"/>
              </a:spcBef>
              <a:spcAft>
                <a:spcPts val="1200"/>
              </a:spcAft>
              <a:buNone/>
            </a:pPr>
            <a:r>
              <a:rPr lang="en-CA"/>
              <a:t>ERC-2981 also allows secondary sales royalties to be paid to the event organizer and/or artist.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TKT is a ticket sale and management application built with ERC721 NFTs on the Ethereum Network.</a:t>
            </a:r>
            <a:endParaRPr/>
          </a:p>
          <a:p>
            <a:pPr indent="0" lvl="0" marL="0" rtl="0" algn="l">
              <a:spcBef>
                <a:spcPts val="1200"/>
              </a:spcBef>
              <a:spcAft>
                <a:spcPts val="0"/>
              </a:spcAft>
              <a:buNone/>
            </a:pPr>
            <a:r>
              <a:rPr lang="en-CA"/>
              <a:t>TKT offers a secure and transparent platform for both event attendees and organizers alike. Because TKTs are minted on the Ethereum blockchain, transactions are immutable and attendees have total ownership of TKTs in their wallet, while organizers can guarantee authenticity.</a:t>
            </a:r>
            <a:endParaRPr/>
          </a:p>
          <a:p>
            <a:pPr indent="0" lvl="0" marL="0" rtl="0" algn="l">
              <a:spcBef>
                <a:spcPts val="1200"/>
              </a:spcBef>
              <a:spcAft>
                <a:spcPts val="1200"/>
              </a:spcAft>
              <a:buNone/>
            </a:pPr>
            <a:r>
              <a:rPr lang="en-CA"/>
              <a:t>TKT aims to decentralize and disrupt the $60+ billion global ticketing industry.</a:t>
            </a:r>
            <a:endParaRPr/>
          </a:p>
        </p:txBody>
      </p:sp>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Executive Summary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CA"/>
              <a:t>Approach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6"/>
          <p:cNvPicPr preferRelativeResize="0"/>
          <p:nvPr/>
        </p:nvPicPr>
        <p:blipFill>
          <a:blip r:embed="rId3">
            <a:alphaModFix/>
          </a:blip>
          <a:stretch>
            <a:fillRect/>
          </a:stretch>
        </p:blipFill>
        <p:spPr>
          <a:xfrm>
            <a:off x="676525" y="1008275"/>
            <a:ext cx="2096775" cy="880650"/>
          </a:xfrm>
          <a:prstGeom prst="rect">
            <a:avLst/>
          </a:prstGeom>
          <a:noFill/>
          <a:ln>
            <a:noFill/>
          </a:ln>
        </p:spPr>
      </p:pic>
      <p:pic>
        <p:nvPicPr>
          <p:cNvPr id="103" name="Google Shape;103;p16"/>
          <p:cNvPicPr preferRelativeResize="0"/>
          <p:nvPr/>
        </p:nvPicPr>
        <p:blipFill>
          <a:blip r:embed="rId4">
            <a:alphaModFix/>
          </a:blip>
          <a:stretch>
            <a:fillRect/>
          </a:stretch>
        </p:blipFill>
        <p:spPr>
          <a:xfrm>
            <a:off x="6540288" y="1467663"/>
            <a:ext cx="2255225" cy="1481875"/>
          </a:xfrm>
          <a:prstGeom prst="rect">
            <a:avLst/>
          </a:prstGeom>
          <a:noFill/>
          <a:ln>
            <a:noFill/>
          </a:ln>
        </p:spPr>
      </p:pic>
      <p:pic>
        <p:nvPicPr>
          <p:cNvPr id="104" name="Google Shape;104;p16"/>
          <p:cNvPicPr preferRelativeResize="0"/>
          <p:nvPr/>
        </p:nvPicPr>
        <p:blipFill>
          <a:blip r:embed="rId5">
            <a:alphaModFix/>
          </a:blip>
          <a:stretch>
            <a:fillRect/>
          </a:stretch>
        </p:blipFill>
        <p:spPr>
          <a:xfrm>
            <a:off x="3562675" y="838738"/>
            <a:ext cx="2365951" cy="1289125"/>
          </a:xfrm>
          <a:prstGeom prst="rect">
            <a:avLst/>
          </a:prstGeom>
          <a:noFill/>
          <a:ln>
            <a:noFill/>
          </a:ln>
        </p:spPr>
      </p:pic>
      <p:pic>
        <p:nvPicPr>
          <p:cNvPr id="105" name="Google Shape;105;p16"/>
          <p:cNvPicPr preferRelativeResize="0"/>
          <p:nvPr/>
        </p:nvPicPr>
        <p:blipFill>
          <a:blip r:embed="rId6">
            <a:alphaModFix/>
          </a:blip>
          <a:stretch>
            <a:fillRect/>
          </a:stretch>
        </p:blipFill>
        <p:spPr>
          <a:xfrm>
            <a:off x="348487" y="2224224"/>
            <a:ext cx="2752849" cy="1376451"/>
          </a:xfrm>
          <a:prstGeom prst="rect">
            <a:avLst/>
          </a:prstGeom>
          <a:noFill/>
          <a:ln>
            <a:noFill/>
          </a:ln>
        </p:spPr>
      </p:pic>
      <p:pic>
        <p:nvPicPr>
          <p:cNvPr id="106" name="Google Shape;106;p16"/>
          <p:cNvPicPr preferRelativeResize="0"/>
          <p:nvPr/>
        </p:nvPicPr>
        <p:blipFill>
          <a:blip r:embed="rId7">
            <a:alphaModFix/>
          </a:blip>
          <a:stretch>
            <a:fillRect/>
          </a:stretch>
        </p:blipFill>
        <p:spPr>
          <a:xfrm>
            <a:off x="4131925" y="2311550"/>
            <a:ext cx="1227474" cy="1289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Code snippets</a:t>
            </a:r>
            <a:endParaRPr/>
          </a:p>
        </p:txBody>
      </p:sp>
      <p:sp>
        <p:nvSpPr>
          <p:cNvPr id="112" name="Google Shape;112;p17"/>
          <p:cNvSpPr txBox="1"/>
          <p:nvPr>
            <p:ph idx="1" type="body"/>
          </p:nvPr>
        </p:nvSpPr>
        <p:spPr>
          <a:xfrm>
            <a:off x="311700" y="1044966"/>
            <a:ext cx="2134200" cy="429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CA"/>
              <a:t>Solidity contract</a:t>
            </a:r>
            <a:endParaRPr/>
          </a:p>
        </p:txBody>
      </p:sp>
      <p:pic>
        <p:nvPicPr>
          <p:cNvPr id="113" name="Google Shape;113;p17"/>
          <p:cNvPicPr preferRelativeResize="0"/>
          <p:nvPr/>
        </p:nvPicPr>
        <p:blipFill>
          <a:blip r:embed="rId3">
            <a:alphaModFix/>
          </a:blip>
          <a:stretch>
            <a:fillRect/>
          </a:stretch>
        </p:blipFill>
        <p:spPr>
          <a:xfrm>
            <a:off x="394775" y="1401825"/>
            <a:ext cx="3807774" cy="3583876"/>
          </a:xfrm>
          <a:prstGeom prst="rect">
            <a:avLst/>
          </a:prstGeom>
          <a:noFill/>
          <a:ln>
            <a:noFill/>
          </a:ln>
        </p:spPr>
      </p:pic>
      <p:pic>
        <p:nvPicPr>
          <p:cNvPr id="114" name="Google Shape;114;p17"/>
          <p:cNvPicPr preferRelativeResize="0"/>
          <p:nvPr/>
        </p:nvPicPr>
        <p:blipFill>
          <a:blip r:embed="rId4">
            <a:alphaModFix/>
          </a:blip>
          <a:stretch>
            <a:fillRect/>
          </a:stretch>
        </p:blipFill>
        <p:spPr>
          <a:xfrm>
            <a:off x="4720175" y="1401825"/>
            <a:ext cx="3874275" cy="3583876"/>
          </a:xfrm>
          <a:prstGeom prst="rect">
            <a:avLst/>
          </a:prstGeom>
          <a:noFill/>
          <a:ln>
            <a:noFill/>
          </a:ln>
        </p:spPr>
      </p:pic>
      <p:sp>
        <p:nvSpPr>
          <p:cNvPr id="115" name="Google Shape;115;p17"/>
          <p:cNvSpPr txBox="1"/>
          <p:nvPr>
            <p:ph idx="1" type="body"/>
          </p:nvPr>
        </p:nvSpPr>
        <p:spPr>
          <a:xfrm>
            <a:off x="4638675" y="1044966"/>
            <a:ext cx="2134200" cy="429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CA"/>
              <a:t>React JS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Results</a:t>
            </a:r>
            <a:endParaRPr/>
          </a:p>
        </p:txBody>
      </p:sp>
      <p:sp>
        <p:nvSpPr>
          <p:cNvPr id="121" name="Google Shape;121;p18"/>
          <p:cNvSpPr txBox="1"/>
          <p:nvPr>
            <p:ph idx="1" type="body"/>
          </p:nvPr>
        </p:nvSpPr>
        <p:spPr>
          <a:xfrm>
            <a:off x="311700" y="949175"/>
            <a:ext cx="8520600" cy="46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a:t>Application </a:t>
            </a:r>
            <a:r>
              <a:rPr lang="en-CA"/>
              <a:t>screen to Mint a Ticket and Buy /Transfer</a:t>
            </a:r>
            <a:endParaRPr/>
          </a:p>
        </p:txBody>
      </p:sp>
      <p:pic>
        <p:nvPicPr>
          <p:cNvPr id="122" name="Google Shape;122;p18"/>
          <p:cNvPicPr preferRelativeResize="0"/>
          <p:nvPr/>
        </p:nvPicPr>
        <p:blipFill>
          <a:blip r:embed="rId3">
            <a:alphaModFix/>
          </a:blip>
          <a:stretch>
            <a:fillRect/>
          </a:stretch>
        </p:blipFill>
        <p:spPr>
          <a:xfrm>
            <a:off x="363050" y="1414475"/>
            <a:ext cx="4518675" cy="1477325"/>
          </a:xfrm>
          <a:prstGeom prst="rect">
            <a:avLst/>
          </a:prstGeom>
          <a:noFill/>
          <a:ln>
            <a:noFill/>
          </a:ln>
        </p:spPr>
      </p:pic>
      <p:sp>
        <p:nvSpPr>
          <p:cNvPr id="123" name="Google Shape;123;p18"/>
          <p:cNvSpPr txBox="1"/>
          <p:nvPr>
            <p:ph idx="1" type="body"/>
          </p:nvPr>
        </p:nvSpPr>
        <p:spPr>
          <a:xfrm>
            <a:off x="311700" y="2899375"/>
            <a:ext cx="8520600" cy="46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a:t>Ganache showing the transactions happened</a:t>
            </a:r>
            <a:endParaRPr/>
          </a:p>
        </p:txBody>
      </p:sp>
      <p:pic>
        <p:nvPicPr>
          <p:cNvPr id="124" name="Google Shape;124;p18"/>
          <p:cNvPicPr preferRelativeResize="0"/>
          <p:nvPr/>
        </p:nvPicPr>
        <p:blipFill>
          <a:blip r:embed="rId4">
            <a:alphaModFix/>
          </a:blip>
          <a:stretch>
            <a:fillRect/>
          </a:stretch>
        </p:blipFill>
        <p:spPr>
          <a:xfrm>
            <a:off x="363050" y="3288474"/>
            <a:ext cx="4694625" cy="1551025"/>
          </a:xfrm>
          <a:prstGeom prst="rect">
            <a:avLst/>
          </a:prstGeom>
          <a:noFill/>
          <a:ln>
            <a:noFill/>
          </a:ln>
        </p:spPr>
      </p:pic>
      <p:pic>
        <p:nvPicPr>
          <p:cNvPr id="125" name="Google Shape;125;p18"/>
          <p:cNvPicPr preferRelativeResize="0"/>
          <p:nvPr/>
        </p:nvPicPr>
        <p:blipFill>
          <a:blip r:embed="rId5">
            <a:alphaModFix/>
          </a:blip>
          <a:stretch>
            <a:fillRect/>
          </a:stretch>
        </p:blipFill>
        <p:spPr>
          <a:xfrm>
            <a:off x="5204114" y="2455125"/>
            <a:ext cx="3854726" cy="2384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CA"/>
              <a:t>NEXT STEPS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User Interface</a:t>
            </a:r>
            <a:endParaRPr/>
          </a:p>
        </p:txBody>
      </p:sp>
      <p:sp>
        <p:nvSpPr>
          <p:cNvPr id="136" name="Google Shape;136;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TKT was built as an MVP (Minimum Viable Product) to start to make sure that the smart contract is working and there is interest in the product.</a:t>
            </a:r>
            <a:endParaRPr/>
          </a:p>
          <a:p>
            <a:pPr indent="0" lvl="0" marL="0" rtl="0" algn="l">
              <a:spcBef>
                <a:spcPts val="1200"/>
              </a:spcBef>
              <a:spcAft>
                <a:spcPts val="0"/>
              </a:spcAft>
              <a:buNone/>
            </a:pPr>
            <a:r>
              <a:rPr lang="en-CA"/>
              <a:t>There is a lot of room for UI improvements including:</a:t>
            </a:r>
            <a:endParaRPr/>
          </a:p>
          <a:p>
            <a:pPr indent="-342900" lvl="0" marL="457200" rtl="0" algn="l">
              <a:spcBef>
                <a:spcPts val="1200"/>
              </a:spcBef>
              <a:spcAft>
                <a:spcPts val="0"/>
              </a:spcAft>
              <a:buSzPts val="1800"/>
              <a:buAutoNum type="arabicPeriod"/>
            </a:pPr>
            <a:r>
              <a:rPr lang="en-CA"/>
              <a:t>Design</a:t>
            </a:r>
            <a:endParaRPr/>
          </a:p>
          <a:p>
            <a:pPr indent="-342900" lvl="0" marL="457200" rtl="0" algn="l">
              <a:spcBef>
                <a:spcPts val="0"/>
              </a:spcBef>
              <a:spcAft>
                <a:spcPts val="0"/>
              </a:spcAft>
              <a:buSzPts val="1800"/>
              <a:buAutoNum type="arabicPeriod"/>
            </a:pPr>
            <a:r>
              <a:rPr lang="en-CA"/>
              <a:t>Layout</a:t>
            </a:r>
            <a:endParaRPr/>
          </a:p>
          <a:p>
            <a:pPr indent="-342900" lvl="0" marL="457200" rtl="0" algn="l">
              <a:spcBef>
                <a:spcPts val="0"/>
              </a:spcBef>
              <a:spcAft>
                <a:spcPts val="0"/>
              </a:spcAft>
              <a:buSzPts val="1800"/>
              <a:buAutoNum type="arabicPeriod"/>
            </a:pPr>
            <a:r>
              <a:rPr lang="en-CA"/>
              <a:t>Function descriptions</a:t>
            </a:r>
            <a:endParaRPr/>
          </a:p>
          <a:p>
            <a:pPr indent="-342900" lvl="0" marL="457200" rtl="0" algn="l">
              <a:spcBef>
                <a:spcPts val="0"/>
              </a:spcBef>
              <a:spcAft>
                <a:spcPts val="0"/>
              </a:spcAft>
              <a:buSzPts val="1800"/>
              <a:buAutoNum type="arabicPeriod"/>
            </a:pPr>
            <a:r>
              <a:rPr lang="en-CA"/>
              <a:t>Separate pages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LIVE UPDATES</a:t>
            </a:r>
            <a:endParaRPr/>
          </a:p>
        </p:txBody>
      </p:sp>
      <p:sp>
        <p:nvSpPr>
          <p:cNvPr id="142" name="Google Shape;142;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Because all transactions of TKTs are published to the ETH blockchain, the TKT app will be able to track and display all sales and secondary sales of TKTs and how much they were sold for. This will also help inform Marketplace buyers and sellers.</a:t>
            </a:r>
            <a:endParaRPr/>
          </a:p>
          <a:p>
            <a:pPr indent="0" lvl="0" marL="0" rtl="0" algn="l">
              <a:spcBef>
                <a:spcPts val="1200"/>
              </a:spcBef>
              <a:spcAft>
                <a:spcPts val="1200"/>
              </a:spcAft>
              <a:buNone/>
            </a:pPr>
            <a:r>
              <a:rPr lang="en-CA"/>
              <a:t>Event organizers will be able to gauge interest and also price tickets to match market value, making sure they are able to sell out with maximum profit.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