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90ea1d9e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90ea1d9e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Benita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90ea1d9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90ea1d9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90ea1d9e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90ea1d9e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57a1149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57a1149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73c2a62c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73c2a62c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57a1149b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57a1149b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73c2a62c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73c2a62c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Ashley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7a1149b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57a1149b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Louisa: </a:t>
            </a:r>
            <a:r>
              <a:rPr lang="en">
                <a:solidFill>
                  <a:srgbClr val="595959"/>
                </a:solidFill>
              </a:rPr>
              <a:t>student performance fact table allows for grade based analysis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595959"/>
                </a:solidFill>
              </a:rPr>
              <a:t>student attendance fact table allows for attendance based analysis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91a396e1e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91a396e1e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460def15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460def15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57a1149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57a1149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Louisa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CE4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5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0" y="0"/>
            <a:ext cx="8735651" cy="40835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4294967295" type="title"/>
          </p:nvPr>
        </p:nvSpPr>
        <p:spPr>
          <a:xfrm>
            <a:off x="408325" y="2005525"/>
            <a:ext cx="87357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rgbClr val="FFFFFF"/>
                </a:solidFill>
              </a:rPr>
              <a:t>School District Management System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Sunnydale School District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32150" y="4509225"/>
            <a:ext cx="3469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Empowering Schools. Connecting Communities. Driving Student Success.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50" y="4375875"/>
            <a:ext cx="57150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8220900" y="4083525"/>
            <a:ext cx="9231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SheQL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59" name="Google Shape;59;p13" title="SunnyDa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92675" cy="12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208500" y="62750"/>
            <a:ext cx="7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User Interface Scenarios </a:t>
            </a:r>
            <a:endParaRPr b="1" sz="3000"/>
          </a:p>
        </p:txBody>
      </p:sp>
      <p:cxnSp>
        <p:nvCxnSpPr>
          <p:cNvPr id="199" name="Google Shape;199;p22"/>
          <p:cNvCxnSpPr/>
          <p:nvPr/>
        </p:nvCxnSpPr>
        <p:spPr>
          <a:xfrm flipH="1" rot="10800000">
            <a:off x="253950" y="668700"/>
            <a:ext cx="8455200" cy="9000"/>
          </a:xfrm>
          <a:prstGeom prst="straightConnector1">
            <a:avLst/>
          </a:prstGeom>
          <a:noFill/>
          <a:ln cap="flat" cmpd="sng" w="28575">
            <a:solidFill>
              <a:srgbClr val="2441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2"/>
          <p:cNvSpPr/>
          <p:nvPr/>
        </p:nvSpPr>
        <p:spPr>
          <a:xfrm>
            <a:off x="541900" y="4620150"/>
            <a:ext cx="2788800" cy="393900"/>
          </a:xfrm>
          <a:prstGeom prst="rect">
            <a:avLst/>
          </a:prstGeom>
          <a:solidFill>
            <a:srgbClr val="24419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2"/>
          <p:cNvSpPr txBox="1"/>
          <p:nvPr/>
        </p:nvSpPr>
        <p:spPr>
          <a:xfrm>
            <a:off x="871100" y="4598500"/>
            <a:ext cx="243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Check Overall Grades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5203299" y="4629200"/>
            <a:ext cx="2652600" cy="393900"/>
          </a:xfrm>
          <a:prstGeom prst="rect">
            <a:avLst/>
          </a:prstGeom>
          <a:solidFill>
            <a:srgbClr val="24419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"/>
          <p:cNvSpPr txBox="1"/>
          <p:nvPr/>
        </p:nvSpPr>
        <p:spPr>
          <a:xfrm>
            <a:off x="5399137" y="4598500"/>
            <a:ext cx="27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Get Attendance Record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3295500" y="707338"/>
            <a:ext cx="2553000" cy="415500"/>
          </a:xfrm>
          <a:prstGeom prst="rect">
            <a:avLst/>
          </a:prstGeom>
          <a:solidFill>
            <a:srgbClr val="24419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 txBox="1"/>
          <p:nvPr/>
        </p:nvSpPr>
        <p:spPr>
          <a:xfrm>
            <a:off x="3426975" y="653500"/>
            <a:ext cx="2366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Guardian Portal</a:t>
            </a:r>
            <a:endParaRPr b="1" sz="2400">
              <a:solidFill>
                <a:schemeClr val="lt1"/>
              </a:solidFill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500" y="1182100"/>
            <a:ext cx="3531851" cy="2466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870" y="3048204"/>
            <a:ext cx="1943955" cy="155029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08" name="Google Shape;20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84825" y="1194750"/>
            <a:ext cx="473308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type="title"/>
          </p:nvPr>
        </p:nvSpPr>
        <p:spPr>
          <a:xfrm>
            <a:off x="208500" y="62750"/>
            <a:ext cx="7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User Interface Scenarios </a:t>
            </a:r>
            <a:endParaRPr b="1" sz="3000"/>
          </a:p>
        </p:txBody>
      </p:sp>
      <p:cxnSp>
        <p:nvCxnSpPr>
          <p:cNvPr id="214" name="Google Shape;214;p23"/>
          <p:cNvCxnSpPr/>
          <p:nvPr/>
        </p:nvCxnSpPr>
        <p:spPr>
          <a:xfrm flipH="1" rot="10800000">
            <a:off x="253950" y="668700"/>
            <a:ext cx="8455200" cy="9000"/>
          </a:xfrm>
          <a:prstGeom prst="straightConnector1">
            <a:avLst/>
          </a:prstGeom>
          <a:noFill/>
          <a:ln cap="flat" cmpd="sng" w="28575">
            <a:solidFill>
              <a:srgbClr val="2441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3"/>
          <p:cNvSpPr/>
          <p:nvPr/>
        </p:nvSpPr>
        <p:spPr>
          <a:xfrm>
            <a:off x="3177588" y="4553950"/>
            <a:ext cx="2788800" cy="393900"/>
          </a:xfrm>
          <a:prstGeom prst="rect">
            <a:avLst/>
          </a:prstGeom>
          <a:solidFill>
            <a:srgbClr val="24419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3639875" y="4543150"/>
            <a:ext cx="22764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Record Attendance</a:t>
            </a:r>
            <a:endParaRPr b="1" sz="1700">
              <a:solidFill>
                <a:schemeClr val="lt1"/>
              </a:solidFill>
            </a:endParaRPr>
          </a:p>
        </p:txBody>
      </p:sp>
      <p:pic>
        <p:nvPicPr>
          <p:cNvPr id="217" name="Google Shape;2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50" y="1243526"/>
            <a:ext cx="3041325" cy="30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4650" y="1291825"/>
            <a:ext cx="5464025" cy="2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/>
          <p:nvPr/>
        </p:nvSpPr>
        <p:spPr>
          <a:xfrm>
            <a:off x="3295500" y="755875"/>
            <a:ext cx="2553000" cy="415500"/>
          </a:xfrm>
          <a:prstGeom prst="rect">
            <a:avLst/>
          </a:prstGeom>
          <a:solidFill>
            <a:srgbClr val="24419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3486300" y="702049"/>
            <a:ext cx="217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Teacher Portal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3212500" y="2571750"/>
            <a:ext cx="365700" cy="34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2441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4419E"/>
              </a:solidFill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1831450" y="1303925"/>
            <a:ext cx="1418400" cy="2762100"/>
          </a:xfrm>
          <a:prstGeom prst="rect">
            <a:avLst/>
          </a:prstGeom>
          <a:noFill/>
          <a:ln cap="flat" cmpd="sng" w="9525">
            <a:solidFill>
              <a:srgbClr val="2441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3"/>
          <p:cNvSpPr/>
          <p:nvPr/>
        </p:nvSpPr>
        <p:spPr>
          <a:xfrm>
            <a:off x="5178950" y="1710150"/>
            <a:ext cx="989700" cy="2376000"/>
          </a:xfrm>
          <a:prstGeom prst="rect">
            <a:avLst/>
          </a:prstGeom>
          <a:noFill/>
          <a:ln cap="flat" cmpd="sng" w="9525">
            <a:solidFill>
              <a:srgbClr val="2441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50" y="0"/>
            <a:ext cx="8735651" cy="4083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>
            <p:ph idx="4294967295" type="title"/>
          </p:nvPr>
        </p:nvSpPr>
        <p:spPr>
          <a:xfrm>
            <a:off x="408325" y="2005525"/>
            <a:ext cx="8735700" cy="16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</a:rPr>
              <a:t>Demo</a:t>
            </a:r>
            <a:endParaRPr sz="3000">
              <a:solidFill>
                <a:schemeClr val="lt1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332150" y="4509225"/>
            <a:ext cx="2980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Empowering Schools. Connecting Communities. Driving Student Success.</a:t>
            </a:r>
            <a:endParaRPr sz="1000">
              <a:solidFill>
                <a:schemeClr val="dk2"/>
              </a:solidFill>
            </a:endParaRPr>
          </a:p>
        </p:txBody>
      </p:sp>
      <p:pic>
        <p:nvPicPr>
          <p:cNvPr id="231" name="Google Shape;23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350" y="4375875"/>
            <a:ext cx="571500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4"/>
          <p:cNvSpPr txBox="1"/>
          <p:nvPr/>
        </p:nvSpPr>
        <p:spPr>
          <a:xfrm>
            <a:off x="8220900" y="4083525"/>
            <a:ext cx="9231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SheQL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33" name="Google Shape;233;p24" title="SunnyDal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1292675" cy="12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08500" y="62750"/>
            <a:ext cx="42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Project Overview</a:t>
            </a:r>
            <a:endParaRPr b="1" sz="3000"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582100" y="635450"/>
            <a:ext cx="81585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/>
              <a:t>The objective of our application is to help students, guardians, teachers, and district administrators efficiently track and manage academic performance within and across schools.</a:t>
            </a:r>
            <a:endParaRPr sz="1700"/>
          </a:p>
        </p:txBody>
      </p:sp>
      <p:sp>
        <p:nvSpPr>
          <p:cNvPr id="66" name="Google Shape;66;p14"/>
          <p:cNvSpPr/>
          <p:nvPr/>
        </p:nvSpPr>
        <p:spPr>
          <a:xfrm>
            <a:off x="632250" y="1694225"/>
            <a:ext cx="3588300" cy="307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4798650" y="1694225"/>
            <a:ext cx="3588300" cy="3075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550" y="1902747"/>
            <a:ext cx="453375" cy="45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8475" y="1902747"/>
            <a:ext cx="453375" cy="4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/>
        </p:nvSpPr>
        <p:spPr>
          <a:xfrm>
            <a:off x="1497575" y="1931575"/>
            <a:ext cx="25563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Operational Database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847250" y="1931575"/>
            <a:ext cx="19287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Analytical</a:t>
            </a:r>
            <a:r>
              <a:rPr b="1" lang="en">
                <a:solidFill>
                  <a:schemeClr val="dk2"/>
                </a:solidFill>
              </a:rPr>
              <a:t> Database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898475" y="2320775"/>
            <a:ext cx="3256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Comprehensive platform for managing everyday school district operations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68750" y="2776650"/>
            <a:ext cx="32850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❖"/>
            </a:pPr>
            <a:r>
              <a:rPr lang="en" sz="1100">
                <a:solidFill>
                  <a:schemeClr val="dk2"/>
                </a:solidFill>
              </a:rPr>
              <a:t>Enables students to view courses, grades, and guardian information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Char char="❖"/>
            </a:pPr>
            <a:r>
              <a:rPr lang="en" sz="1100">
                <a:solidFill>
                  <a:schemeClr val="dk2"/>
                </a:solidFill>
              </a:rPr>
              <a:t>Allows teachers to manage grades, view attendance, and communicate with guardians.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Char char="❖"/>
            </a:pPr>
            <a:r>
              <a:rPr lang="en" sz="1100">
                <a:solidFill>
                  <a:schemeClr val="dk2"/>
                </a:solidFill>
              </a:rPr>
              <a:t>Empowers guardians to track student progress and contact teachers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2"/>
              </a:buClr>
              <a:buSzPts val="1100"/>
              <a:buChar char="❖"/>
            </a:pPr>
            <a:r>
              <a:rPr lang="en" sz="1100">
                <a:solidFill>
                  <a:schemeClr val="dk2"/>
                </a:solidFill>
              </a:rPr>
              <a:t>Streamlines day-to-day educational workflows across the district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124550" y="2320775"/>
            <a:ext cx="3256200" cy="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Delivers powerful insights for district administrators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026500" y="2776650"/>
            <a:ext cx="32850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❖"/>
            </a:pPr>
            <a:r>
              <a:rPr lang="en" sz="1100">
                <a:solidFill>
                  <a:schemeClr val="dk2"/>
                </a:solidFill>
              </a:rPr>
              <a:t>Provides school administrators with GPA and attendance overviews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Char char="❖"/>
            </a:pPr>
            <a:r>
              <a:rPr lang="en" sz="1100">
                <a:solidFill>
                  <a:schemeClr val="dk2"/>
                </a:solidFill>
              </a:rPr>
              <a:t>Enables district administrators to compare performance across schools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Char char="❖"/>
            </a:pPr>
            <a:r>
              <a:rPr lang="en" sz="1100">
                <a:solidFill>
                  <a:schemeClr val="dk2"/>
                </a:solidFill>
              </a:rPr>
              <a:t>Supports data-driven decisions for academic planning and resource allocation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dk2"/>
              </a:buClr>
              <a:buSzPts val="1100"/>
              <a:buChar char="❖"/>
            </a:pPr>
            <a:r>
              <a:rPr lang="en" sz="1100">
                <a:solidFill>
                  <a:schemeClr val="dk2"/>
                </a:solidFill>
              </a:rPr>
              <a:t>Helps identify patterns in student achievement and school effectiveness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76" name="Google Shape;76;p14"/>
          <p:cNvCxnSpPr/>
          <p:nvPr/>
        </p:nvCxnSpPr>
        <p:spPr>
          <a:xfrm flipH="1" rot="10800000">
            <a:off x="253950" y="668700"/>
            <a:ext cx="8455200" cy="9000"/>
          </a:xfrm>
          <a:prstGeom prst="straightConnector1">
            <a:avLst/>
          </a:prstGeom>
          <a:noFill/>
          <a:ln cap="flat" cmpd="sng" w="28575">
            <a:solidFill>
              <a:srgbClr val="24419E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800" y="742950"/>
            <a:ext cx="277300" cy="27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208500" y="62750"/>
            <a:ext cx="42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 Source</a:t>
            </a:r>
            <a:endParaRPr b="1" sz="3000"/>
          </a:p>
        </p:txBody>
      </p:sp>
      <p:cxnSp>
        <p:nvCxnSpPr>
          <p:cNvPr id="83" name="Google Shape;83;p15"/>
          <p:cNvCxnSpPr/>
          <p:nvPr/>
        </p:nvCxnSpPr>
        <p:spPr>
          <a:xfrm flipH="1" rot="10800000">
            <a:off x="253950" y="668700"/>
            <a:ext cx="8455200" cy="9000"/>
          </a:xfrm>
          <a:prstGeom prst="straightConnector1">
            <a:avLst/>
          </a:prstGeom>
          <a:noFill/>
          <a:ln cap="flat" cmpd="sng" w="28575">
            <a:solidFill>
              <a:srgbClr val="2441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582100" y="635450"/>
            <a:ext cx="8158500" cy="9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Since real-world school district data is typically confidential, this project uses a carefully simulated dataset that mimics the essential characteristics of real educational environments.</a:t>
            </a:r>
            <a:endParaRPr sz="1700"/>
          </a:p>
        </p:txBody>
      </p:sp>
      <p:pic>
        <p:nvPicPr>
          <p:cNvPr id="85" name="Google Shape;85;p15" title="folder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742950"/>
            <a:ext cx="277300" cy="27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626550" y="2145700"/>
            <a:ext cx="5056500" cy="5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655825" y="1689600"/>
            <a:ext cx="5061000" cy="402300"/>
          </a:xfrm>
          <a:prstGeom prst="rect">
            <a:avLst/>
          </a:prstGeom>
          <a:solidFill>
            <a:srgbClr val="24419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732000" y="1705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Educationally Accurate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55825" y="2148840"/>
            <a:ext cx="5061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Grades, courses, and schedules reflect real-world patterns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655825" y="2788920"/>
            <a:ext cx="5061000" cy="402300"/>
          </a:xfrm>
          <a:prstGeom prst="rect">
            <a:avLst/>
          </a:prstGeom>
          <a:solidFill>
            <a:srgbClr val="24419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732000" y="283992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Complete Connections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655825" y="3267145"/>
            <a:ext cx="5061000" cy="54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655825" y="3238795"/>
            <a:ext cx="4558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Students, teachers, and classes are correctly interconnected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655800" y="3928350"/>
            <a:ext cx="5061000" cy="402300"/>
          </a:xfrm>
          <a:prstGeom prst="rect">
            <a:avLst/>
          </a:prstGeom>
          <a:solidFill>
            <a:srgbClr val="24419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732000" y="39733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Completely Synthetic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641250" y="4385600"/>
            <a:ext cx="5061000" cy="40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655825" y="4389120"/>
            <a:ext cx="455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All sensitive data is randomly generated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050" y="3539099"/>
            <a:ext cx="416401" cy="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5" title="teacher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1250" y="2635050"/>
            <a:ext cx="486001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 title="parent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86050" y="4373550"/>
            <a:ext cx="416401" cy="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1250" y="1731000"/>
            <a:ext cx="486001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 txBox="1"/>
          <p:nvPr/>
        </p:nvSpPr>
        <p:spPr>
          <a:xfrm>
            <a:off x="6927450" y="1781550"/>
            <a:ext cx="201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District Administrator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6927450" y="2666475"/>
            <a:ext cx="201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Teacher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 txBox="1"/>
          <p:nvPr/>
        </p:nvSpPr>
        <p:spPr>
          <a:xfrm>
            <a:off x="6927450" y="3528038"/>
            <a:ext cx="201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Student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5" name="Google Shape;105;p15"/>
          <p:cNvSpPr txBox="1"/>
          <p:nvPr/>
        </p:nvSpPr>
        <p:spPr>
          <a:xfrm>
            <a:off x="6927450" y="4465800"/>
            <a:ext cx="2010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Guardian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7005475" y="2239625"/>
            <a:ext cx="486000" cy="277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441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005475" y="3154025"/>
            <a:ext cx="486000" cy="2772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2441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005475" y="4074200"/>
            <a:ext cx="486000" cy="2772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24419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208500" y="62750"/>
            <a:ext cx="754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Database</a:t>
            </a:r>
            <a:r>
              <a:rPr b="1" lang="en" sz="3000"/>
              <a:t> Design - ER Diagram</a:t>
            </a:r>
            <a:endParaRPr b="1" sz="3000"/>
          </a:p>
        </p:txBody>
      </p:sp>
      <p:cxnSp>
        <p:nvCxnSpPr>
          <p:cNvPr id="114" name="Google Shape;114;p16"/>
          <p:cNvCxnSpPr/>
          <p:nvPr/>
        </p:nvCxnSpPr>
        <p:spPr>
          <a:xfrm flipH="1" rot="10800000">
            <a:off x="253950" y="668700"/>
            <a:ext cx="8455200" cy="9000"/>
          </a:xfrm>
          <a:prstGeom prst="straightConnector1">
            <a:avLst/>
          </a:prstGeom>
          <a:noFill/>
          <a:ln cap="flat" cmpd="sng" w="28575">
            <a:solidFill>
              <a:srgbClr val="24419E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7800" y="774600"/>
            <a:ext cx="7541399" cy="419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208500" y="62750"/>
            <a:ext cx="7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Database Design - Relational Schema </a:t>
            </a:r>
            <a:endParaRPr b="1" sz="3000"/>
          </a:p>
        </p:txBody>
      </p:sp>
      <p:cxnSp>
        <p:nvCxnSpPr>
          <p:cNvPr id="121" name="Google Shape;121;p17"/>
          <p:cNvCxnSpPr/>
          <p:nvPr/>
        </p:nvCxnSpPr>
        <p:spPr>
          <a:xfrm flipH="1" rot="10800000">
            <a:off x="253950" y="668700"/>
            <a:ext cx="8455200" cy="9000"/>
          </a:xfrm>
          <a:prstGeom prst="straightConnector1">
            <a:avLst/>
          </a:prstGeom>
          <a:noFill/>
          <a:ln cap="flat" cmpd="sng" w="28575">
            <a:solidFill>
              <a:srgbClr val="24419E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2" name="Google Shape;12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375" y="777950"/>
            <a:ext cx="7647243" cy="41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208500" y="62750"/>
            <a:ext cx="7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Analytical</a:t>
            </a:r>
            <a:r>
              <a:rPr b="1" lang="en" sz="3000"/>
              <a:t> Design - Star Schema </a:t>
            </a:r>
            <a:endParaRPr b="1" sz="3000"/>
          </a:p>
        </p:txBody>
      </p:sp>
      <p:cxnSp>
        <p:nvCxnSpPr>
          <p:cNvPr id="128" name="Google Shape;128;p18"/>
          <p:cNvCxnSpPr/>
          <p:nvPr/>
        </p:nvCxnSpPr>
        <p:spPr>
          <a:xfrm flipH="1" rot="10800000">
            <a:off x="253950" y="668700"/>
            <a:ext cx="8455200" cy="9000"/>
          </a:xfrm>
          <a:prstGeom prst="straightConnector1">
            <a:avLst/>
          </a:prstGeom>
          <a:noFill/>
          <a:ln cap="flat" cmpd="sng" w="28575">
            <a:solidFill>
              <a:srgbClr val="24419E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400" y="916975"/>
            <a:ext cx="6838300" cy="376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933450" y="2019300"/>
            <a:ext cx="297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208500" y="62750"/>
            <a:ext cx="7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ETL</a:t>
            </a:r>
            <a:endParaRPr b="1" sz="3000"/>
          </a:p>
        </p:txBody>
      </p:sp>
      <p:cxnSp>
        <p:nvCxnSpPr>
          <p:cNvPr id="136" name="Google Shape;136;p19"/>
          <p:cNvCxnSpPr/>
          <p:nvPr/>
        </p:nvCxnSpPr>
        <p:spPr>
          <a:xfrm flipH="1" rot="10800000">
            <a:off x="253950" y="668700"/>
            <a:ext cx="8455200" cy="9000"/>
          </a:xfrm>
          <a:prstGeom prst="straightConnector1">
            <a:avLst/>
          </a:prstGeom>
          <a:noFill/>
          <a:ln cap="flat" cmpd="sng" w="28575">
            <a:solidFill>
              <a:srgbClr val="2441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/>
          <p:nvPr/>
        </p:nvSpPr>
        <p:spPr>
          <a:xfrm>
            <a:off x="3164250" y="991775"/>
            <a:ext cx="2662200" cy="36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3373065" y="991775"/>
            <a:ext cx="2244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Transform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3317559" y="1506745"/>
            <a:ext cx="23556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Modify data to use smaller data types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student_id: BIGINT ➞ INT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date_id: INT ➞ MEDIUMINT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zip: VARCHAR(20) ➞ CHAR(5)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grade_level: VARCHAR(20) ➞ TINYINT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Add aggregate weighted_score column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6046943" y="991775"/>
            <a:ext cx="2662200" cy="36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 txBox="1"/>
          <p:nvPr/>
        </p:nvSpPr>
        <p:spPr>
          <a:xfrm>
            <a:off x="6255758" y="991775"/>
            <a:ext cx="2244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</a:rPr>
              <a:t>Load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2" name="Google Shape;142;p19"/>
          <p:cNvSpPr txBox="1"/>
          <p:nvPr/>
        </p:nvSpPr>
        <p:spPr>
          <a:xfrm>
            <a:off x="6200252" y="1506745"/>
            <a:ext cx="23556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etl_control table included to monitor ETL attempts</a:t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Avoid duplicates by </a:t>
            </a:r>
            <a:r>
              <a:rPr lang="en">
                <a:solidFill>
                  <a:schemeClr val="dk2"/>
                </a:solidFill>
              </a:rPr>
              <a:t>deleting</a:t>
            </a:r>
            <a:r>
              <a:rPr lang="en">
                <a:solidFill>
                  <a:schemeClr val="dk2"/>
                </a:solidFill>
              </a:rPr>
              <a:t> existing rows in the analytical DB based on primary keys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281543" y="991775"/>
            <a:ext cx="2662200" cy="3625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490358" y="991775"/>
            <a:ext cx="22443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Extract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434852" y="1506745"/>
            <a:ext cx="2355600" cy="28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sourced from operational database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Tables: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student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teacher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course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school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grade_details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attendance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208500" y="62750"/>
            <a:ext cx="7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Roles</a:t>
            </a:r>
            <a:endParaRPr b="1" sz="3000">
              <a:solidFill>
                <a:srgbClr val="FF0000"/>
              </a:solidFill>
            </a:endParaRPr>
          </a:p>
        </p:txBody>
      </p:sp>
      <p:cxnSp>
        <p:nvCxnSpPr>
          <p:cNvPr id="151" name="Google Shape;151;p20"/>
          <p:cNvCxnSpPr/>
          <p:nvPr/>
        </p:nvCxnSpPr>
        <p:spPr>
          <a:xfrm flipH="1" rot="10800000">
            <a:off x="253950" y="668700"/>
            <a:ext cx="8455200" cy="9000"/>
          </a:xfrm>
          <a:prstGeom prst="straightConnector1">
            <a:avLst/>
          </a:prstGeom>
          <a:noFill/>
          <a:ln cap="flat" cmpd="sng" w="28575">
            <a:solidFill>
              <a:srgbClr val="24419E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2" name="Google Shape;152;p20"/>
          <p:cNvGrpSpPr/>
          <p:nvPr/>
        </p:nvGrpSpPr>
        <p:grpSpPr>
          <a:xfrm>
            <a:off x="253991" y="1061953"/>
            <a:ext cx="1920242" cy="3528383"/>
            <a:chOff x="253950" y="1061950"/>
            <a:chExt cx="1554600" cy="3528383"/>
          </a:xfrm>
        </p:grpSpPr>
        <p:sp>
          <p:nvSpPr>
            <p:cNvPr id="153" name="Google Shape;153;p20"/>
            <p:cNvSpPr/>
            <p:nvPr/>
          </p:nvSpPr>
          <p:spPr>
            <a:xfrm>
              <a:off x="253950" y="1610133"/>
              <a:ext cx="1554600" cy="298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0"/>
            <p:cNvSpPr/>
            <p:nvPr/>
          </p:nvSpPr>
          <p:spPr>
            <a:xfrm>
              <a:off x="253950" y="1231600"/>
              <a:ext cx="1554600" cy="453900"/>
            </a:xfrm>
            <a:prstGeom prst="rect">
              <a:avLst/>
            </a:prstGeom>
            <a:solidFill>
              <a:srgbClr val="2441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0"/>
            <p:cNvSpPr/>
            <p:nvPr/>
          </p:nvSpPr>
          <p:spPr>
            <a:xfrm flipH="1">
              <a:off x="546450" y="1061950"/>
              <a:ext cx="1262100" cy="1328700"/>
            </a:xfrm>
            <a:prstGeom prst="snip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0"/>
          <p:cNvGrpSpPr/>
          <p:nvPr/>
        </p:nvGrpSpPr>
        <p:grpSpPr>
          <a:xfrm>
            <a:off x="2401786" y="1061950"/>
            <a:ext cx="1920242" cy="3528383"/>
            <a:chOff x="253950" y="1061950"/>
            <a:chExt cx="1554600" cy="3528383"/>
          </a:xfrm>
        </p:grpSpPr>
        <p:sp>
          <p:nvSpPr>
            <p:cNvPr id="157" name="Google Shape;157;p20"/>
            <p:cNvSpPr/>
            <p:nvPr/>
          </p:nvSpPr>
          <p:spPr>
            <a:xfrm>
              <a:off x="253950" y="1610133"/>
              <a:ext cx="1554600" cy="298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0"/>
            <p:cNvSpPr/>
            <p:nvPr/>
          </p:nvSpPr>
          <p:spPr>
            <a:xfrm>
              <a:off x="253950" y="1231600"/>
              <a:ext cx="1554600" cy="453900"/>
            </a:xfrm>
            <a:prstGeom prst="rect">
              <a:avLst/>
            </a:prstGeom>
            <a:solidFill>
              <a:srgbClr val="2441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 flipH="1">
              <a:off x="546450" y="1061950"/>
              <a:ext cx="1262100" cy="1328700"/>
            </a:xfrm>
            <a:prstGeom prst="snip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20"/>
          <p:cNvGrpSpPr/>
          <p:nvPr/>
        </p:nvGrpSpPr>
        <p:grpSpPr>
          <a:xfrm>
            <a:off x="4549581" y="1061950"/>
            <a:ext cx="1920242" cy="3528383"/>
            <a:chOff x="253950" y="1061950"/>
            <a:chExt cx="1554600" cy="3528383"/>
          </a:xfrm>
        </p:grpSpPr>
        <p:sp>
          <p:nvSpPr>
            <p:cNvPr id="161" name="Google Shape;161;p20"/>
            <p:cNvSpPr/>
            <p:nvPr/>
          </p:nvSpPr>
          <p:spPr>
            <a:xfrm>
              <a:off x="253950" y="1610133"/>
              <a:ext cx="1554600" cy="298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0"/>
            <p:cNvSpPr/>
            <p:nvPr/>
          </p:nvSpPr>
          <p:spPr>
            <a:xfrm>
              <a:off x="253950" y="1231600"/>
              <a:ext cx="1554600" cy="453900"/>
            </a:xfrm>
            <a:prstGeom prst="rect">
              <a:avLst/>
            </a:prstGeom>
            <a:solidFill>
              <a:srgbClr val="2441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20"/>
            <p:cNvSpPr/>
            <p:nvPr/>
          </p:nvSpPr>
          <p:spPr>
            <a:xfrm flipH="1">
              <a:off x="546450" y="1061950"/>
              <a:ext cx="1262100" cy="1328700"/>
            </a:xfrm>
            <a:prstGeom prst="snip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20"/>
          <p:cNvGrpSpPr/>
          <p:nvPr/>
        </p:nvGrpSpPr>
        <p:grpSpPr>
          <a:xfrm>
            <a:off x="6697377" y="1061950"/>
            <a:ext cx="1920242" cy="3528383"/>
            <a:chOff x="253950" y="1061950"/>
            <a:chExt cx="1554600" cy="3528383"/>
          </a:xfrm>
        </p:grpSpPr>
        <p:sp>
          <p:nvSpPr>
            <p:cNvPr id="165" name="Google Shape;165;p20"/>
            <p:cNvSpPr/>
            <p:nvPr/>
          </p:nvSpPr>
          <p:spPr>
            <a:xfrm>
              <a:off x="253950" y="1610133"/>
              <a:ext cx="1554600" cy="2980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0"/>
            <p:cNvSpPr/>
            <p:nvPr/>
          </p:nvSpPr>
          <p:spPr>
            <a:xfrm>
              <a:off x="253950" y="1231600"/>
              <a:ext cx="1554600" cy="453900"/>
            </a:xfrm>
            <a:prstGeom prst="rect">
              <a:avLst/>
            </a:prstGeom>
            <a:solidFill>
              <a:srgbClr val="24419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0"/>
            <p:cNvSpPr/>
            <p:nvPr/>
          </p:nvSpPr>
          <p:spPr>
            <a:xfrm flipH="1">
              <a:off x="546450" y="1061950"/>
              <a:ext cx="1262100" cy="1328700"/>
            </a:xfrm>
            <a:prstGeom prst="snip1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0"/>
          <p:cNvSpPr txBox="1"/>
          <p:nvPr/>
        </p:nvSpPr>
        <p:spPr>
          <a:xfrm>
            <a:off x="253950" y="1242425"/>
            <a:ext cx="352200" cy="372300"/>
          </a:xfrm>
          <a:prstGeom prst="rect">
            <a:avLst/>
          </a:prstGeom>
          <a:solidFill>
            <a:srgbClr val="24419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1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2494350" y="1242434"/>
            <a:ext cx="352200" cy="372300"/>
          </a:xfrm>
          <a:prstGeom prst="rect">
            <a:avLst/>
          </a:prstGeom>
          <a:solidFill>
            <a:srgbClr val="24419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2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694850" y="1242425"/>
            <a:ext cx="352200" cy="372300"/>
          </a:xfrm>
          <a:prstGeom prst="rect">
            <a:avLst/>
          </a:prstGeom>
          <a:solidFill>
            <a:srgbClr val="24419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3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6728625" y="1243575"/>
            <a:ext cx="279900" cy="372300"/>
          </a:xfrm>
          <a:prstGeom prst="rect">
            <a:avLst/>
          </a:prstGeom>
          <a:solidFill>
            <a:srgbClr val="24419E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2"/>
                </a:solidFill>
              </a:rPr>
              <a:t>4</a:t>
            </a:r>
            <a:endParaRPr b="1" sz="1800">
              <a:solidFill>
                <a:schemeClr val="lt2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214500" y="1894075"/>
            <a:ext cx="19752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   </a:t>
            </a:r>
            <a:r>
              <a:rPr b="1" lang="en" sz="1500">
                <a:solidFill>
                  <a:schemeClr val="dk2"/>
                </a:solidFill>
              </a:rPr>
              <a:t>Student</a:t>
            </a:r>
            <a:endParaRPr b="1" sz="15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View homeroom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View courses schedule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View grades 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View personal information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"/>
              </a:spcBef>
              <a:spcAft>
                <a:spcPts val="15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View guardian information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200" y="1186737"/>
            <a:ext cx="416401" cy="4164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0"/>
          <p:cNvSpPr txBox="1"/>
          <p:nvPr/>
        </p:nvSpPr>
        <p:spPr>
          <a:xfrm>
            <a:off x="2494350" y="1894075"/>
            <a:ext cx="1785900" cy="27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   </a:t>
            </a:r>
            <a:r>
              <a:rPr b="1" lang="en" sz="1500">
                <a:solidFill>
                  <a:schemeClr val="dk2"/>
                </a:solidFill>
              </a:rPr>
              <a:t>Teacher</a:t>
            </a:r>
            <a:endParaRPr b="1" sz="15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View courses schedule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Show calendar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Manage grades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Manage attendance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or edit grades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end message to guardians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View Analytics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4533375" y="1894075"/>
            <a:ext cx="17859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   </a:t>
            </a:r>
            <a:r>
              <a:rPr b="1" lang="en" sz="1500">
                <a:solidFill>
                  <a:schemeClr val="dk2"/>
                </a:solidFill>
              </a:rPr>
              <a:t>Guardian</a:t>
            </a:r>
            <a:endParaRPr b="1" sz="15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View student’s grades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View their student’s attendance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Send message to teacher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6880200" y="1894075"/>
            <a:ext cx="1554600" cy="2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  </a:t>
            </a:r>
            <a:r>
              <a:rPr b="1" lang="en" sz="1500">
                <a:solidFill>
                  <a:schemeClr val="dk2"/>
                </a:solidFill>
              </a:rPr>
              <a:t>District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5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</a:rPr>
              <a:t>  Administrator</a:t>
            </a:r>
            <a:endParaRPr b="1" sz="15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5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Show average GPA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Show attendance by school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Show number of teachers and students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77" name="Google Shape;177;p20" title="parent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1250" y="1186737"/>
            <a:ext cx="416401" cy="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88400" y="1186737"/>
            <a:ext cx="486001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 title="teacher (1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08250" y="1186737"/>
            <a:ext cx="486001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208500" y="62750"/>
            <a:ext cx="764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User Interface Scenarios</a:t>
            </a:r>
            <a:r>
              <a:rPr b="1" lang="en" sz="3000"/>
              <a:t> </a:t>
            </a:r>
            <a:endParaRPr b="1" sz="3000"/>
          </a:p>
        </p:txBody>
      </p:sp>
      <p:cxnSp>
        <p:nvCxnSpPr>
          <p:cNvPr id="185" name="Google Shape;185;p21"/>
          <p:cNvCxnSpPr/>
          <p:nvPr/>
        </p:nvCxnSpPr>
        <p:spPr>
          <a:xfrm flipH="1" rot="10800000">
            <a:off x="253950" y="668700"/>
            <a:ext cx="8455200" cy="9000"/>
          </a:xfrm>
          <a:prstGeom prst="straightConnector1">
            <a:avLst/>
          </a:prstGeom>
          <a:noFill/>
          <a:ln cap="flat" cmpd="sng" w="28575">
            <a:solidFill>
              <a:srgbClr val="24419E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6" name="Google Shape;186;p21"/>
          <p:cNvPicPr preferRelativeResize="0"/>
          <p:nvPr/>
        </p:nvPicPr>
        <p:blipFill rotWithShape="1">
          <a:blip r:embed="rId3">
            <a:alphaModFix/>
          </a:blip>
          <a:srcRect b="717" l="593" r="563" t="1060"/>
          <a:stretch/>
        </p:blipFill>
        <p:spPr>
          <a:xfrm>
            <a:off x="233375" y="1190625"/>
            <a:ext cx="4110025" cy="3524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1"/>
          <p:cNvPicPr preferRelativeResize="0"/>
          <p:nvPr/>
        </p:nvPicPr>
        <p:blipFill rotWithShape="1">
          <a:blip r:embed="rId4">
            <a:alphaModFix/>
          </a:blip>
          <a:srcRect b="542" l="1248" r="481" t="896"/>
          <a:stretch/>
        </p:blipFill>
        <p:spPr>
          <a:xfrm>
            <a:off x="4624400" y="1190625"/>
            <a:ext cx="4086200" cy="352424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1"/>
          <p:cNvSpPr/>
          <p:nvPr/>
        </p:nvSpPr>
        <p:spPr>
          <a:xfrm>
            <a:off x="3205050" y="752675"/>
            <a:ext cx="2553000" cy="415500"/>
          </a:xfrm>
          <a:prstGeom prst="rect">
            <a:avLst/>
          </a:prstGeom>
          <a:solidFill>
            <a:srgbClr val="24419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/>
        </p:nvSpPr>
        <p:spPr>
          <a:xfrm>
            <a:off x="3421500" y="710950"/>
            <a:ext cx="2120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</a:rPr>
              <a:t>Student Portal</a:t>
            </a:r>
            <a:endParaRPr b="1" sz="2400">
              <a:solidFill>
                <a:schemeClr val="lt1"/>
              </a:solidFill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893113" y="4534700"/>
            <a:ext cx="2788800" cy="393900"/>
          </a:xfrm>
          <a:prstGeom prst="rect">
            <a:avLst/>
          </a:prstGeom>
          <a:solidFill>
            <a:srgbClr val="24419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 txBox="1"/>
          <p:nvPr/>
        </p:nvSpPr>
        <p:spPr>
          <a:xfrm>
            <a:off x="1243975" y="4523900"/>
            <a:ext cx="2437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Check Overall Grades</a:t>
            </a:r>
            <a:endParaRPr b="1" sz="1700">
              <a:solidFill>
                <a:schemeClr val="lt1"/>
              </a:solidFill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5256600" y="4568875"/>
            <a:ext cx="2788800" cy="393900"/>
          </a:xfrm>
          <a:prstGeom prst="rect">
            <a:avLst/>
          </a:prstGeom>
          <a:solidFill>
            <a:srgbClr val="24419E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 txBox="1"/>
          <p:nvPr/>
        </p:nvSpPr>
        <p:spPr>
          <a:xfrm>
            <a:off x="5432100" y="4558075"/>
            <a:ext cx="2722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</a:rPr>
              <a:t>See Personal Information</a:t>
            </a:r>
            <a:endParaRPr b="1" sz="1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