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381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381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ECECEC"/>
          </a:solidFill>
        </a:fill>
      </a:tcStyle>
    </a:wholeTbl>
    <a:band2H>
      <a:tcTxStyle b="def" i="def"/>
      <a:tcStyle>
        <a:tcBdr/>
        <a:fill>
          <a:solidFill>
            <a:schemeClr val="accent6"/>
          </a:solidFill>
        </a:fill>
      </a:tcStyle>
    </a:band2H>
    <a:firstCol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381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381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FBFBFB"/>
          </a:solidFill>
        </a:fill>
      </a:tcStyle>
    </a:wholeTbl>
    <a:band2H>
      <a:tcTxStyle b="def" i="def"/>
      <a:tcStyle>
        <a:tcBdr/>
        <a:fill>
          <a:solidFill>
            <a:srgbClr val="FDFDFD"/>
          </a:solidFill>
        </a:fill>
      </a:tcStyle>
    </a:band2H>
    <a:firstCol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381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381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37474F"/>
          </a:solidFill>
        </a:fill>
      </a:tcStyle>
    </a:band2H>
    <a:firstCol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7474F"/>
          </a:solidFill>
        </a:fill>
      </a:tcStyle>
    </a:lastRow>
    <a:firstRow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381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381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2" name="Shape 1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Include privacy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89163">
              <a:lnSpc>
                <a:spcPct val="150000"/>
              </a:lnSpc>
              <a:buClr>
                <a:schemeClr val="accent3"/>
              </a:buClr>
              <a:buSzPts val="2500"/>
              <a:buFont typeface="Helvetica"/>
              <a:buChar char="●"/>
              <a:defRPr sz="2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pPr>
            <a:r>
              <a:t>°	Battery consumption</a:t>
            </a:r>
          </a:p>
          <a:p>
            <a:pPr marL="457200" indent="-389163">
              <a:lnSpc>
                <a:spcPct val="150000"/>
              </a:lnSpc>
              <a:buClr>
                <a:schemeClr val="accent3"/>
              </a:buClr>
              <a:buSzPts val="2500"/>
              <a:buFont typeface="Helvetica"/>
              <a:buChar char="●"/>
              <a:defRPr sz="2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pPr>
            <a:r>
              <a:t>Heterogeneity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0;p2"/>
          <p:cNvGrpSpPr/>
          <p:nvPr/>
        </p:nvGrpSpPr>
        <p:grpSpPr>
          <a:xfrm>
            <a:off x="4350279" y="2855377"/>
            <a:ext cx="443589" cy="105633"/>
            <a:chOff x="0" y="0"/>
            <a:chExt cx="443588" cy="105631"/>
          </a:xfrm>
        </p:grpSpPr>
        <p:sp>
          <p:nvSpPr>
            <p:cNvPr id="11" name="Google Shape;11;p2"/>
            <p:cNvSpPr/>
            <p:nvPr/>
          </p:nvSpPr>
          <p:spPr>
            <a:xfrm>
              <a:off x="168968" y="0"/>
              <a:ext cx="105653" cy="10563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37936" y="0"/>
              <a:ext cx="105653" cy="10563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" y="0"/>
              <a:ext cx="105654" cy="10563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5" name="Title Text"/>
          <p:cNvSpPr txBox="1"/>
          <p:nvPr>
            <p:ph type="title"/>
          </p:nvPr>
        </p:nvSpPr>
        <p:spPr>
          <a:xfrm>
            <a:off x="671258" y="990799"/>
            <a:ext cx="7801500" cy="1730102"/>
          </a:xfrm>
          <a:prstGeom prst="rect">
            <a:avLst/>
          </a:prstGeom>
        </p:spPr>
        <p:txBody>
          <a:bodyPr anchor="b"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671250" y="3174875"/>
            <a:ext cx="7801500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xx%"/>
          <p:cNvSpPr txBox="1"/>
          <p:nvPr>
            <p:ph type="title" hasCustomPrompt="1"/>
          </p:nvPr>
        </p:nvSpPr>
        <p:spPr>
          <a:xfrm>
            <a:off x="311699" y="1255275"/>
            <a:ext cx="8520602" cy="18906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7" name="Body Level One…"/>
          <p:cNvSpPr txBox="1"/>
          <p:nvPr>
            <p:ph type="body" sz="half" idx="1"/>
          </p:nvPr>
        </p:nvSpPr>
        <p:spPr>
          <a:xfrm>
            <a:off x="311699" y="32284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xfrm>
            <a:off x="671250" y="2141249"/>
            <a:ext cx="7852200" cy="8610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Google Shape;27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bg>
      <p:bgPr>
        <a:solidFill>
          <a:srgbClr val="E0E0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 txBox="1"/>
          <p:nvPr>
            <p:ph type="title"/>
          </p:nvPr>
        </p:nvSpPr>
        <p:spPr>
          <a:xfrm>
            <a:off x="490250" y="526349"/>
            <a:ext cx="6227101" cy="4090801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37474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7474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7" name="Google Shape;41;p9"/>
          <p:cNvSpPr/>
          <p:nvPr/>
        </p:nvSpPr>
        <p:spPr>
          <a:xfrm>
            <a:off x="5029675" y="4495500"/>
            <a:ext cx="468301" cy="1"/>
          </a:xfrm>
          <a:prstGeom prst="line">
            <a:avLst/>
          </a:prstGeom>
          <a:ln w="19050">
            <a:solidFill>
              <a:srgbClr val="37474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xfrm>
            <a:off x="265500" y="1081399"/>
            <a:ext cx="4045200" cy="1710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quarter" idx="1"/>
          </p:nvPr>
        </p:nvSpPr>
        <p:spPr>
          <a:xfrm>
            <a:off x="265500" y="2845200"/>
            <a:ext cx="4045200" cy="13455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Google Shape;44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>
              <a:buClr>
                <a:srgbClr val="37474F"/>
              </a:buClr>
              <a:defRPr>
                <a:solidFill>
                  <a:srgbClr val="37474F"/>
                </a:solidFill>
              </a:defRPr>
            </a:pP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7474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1073150" indent="-476250">
              <a:lnSpc>
                <a:spcPct val="100000"/>
              </a:lnSpc>
              <a:buClrTx/>
              <a:buSzPts val="2100"/>
              <a:buFontTx/>
              <a:defRPr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530350" indent="-476250">
              <a:lnSpc>
                <a:spcPct val="100000"/>
              </a:lnSpc>
              <a:buClrTx/>
              <a:buSzPts val="2100"/>
              <a:buFontTx/>
              <a:defRPr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987550" indent="-476250">
              <a:lnSpc>
                <a:spcPct val="100000"/>
              </a:lnSpc>
              <a:buClrTx/>
              <a:buSzPts val="2100"/>
              <a:buFontTx/>
              <a:defRPr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444750" indent="-476250">
              <a:lnSpc>
                <a:spcPct val="100000"/>
              </a:lnSpc>
              <a:buClrTx/>
              <a:buSzPts val="2100"/>
              <a:buFontTx/>
              <a:defRPr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702137" y="4710183"/>
            <a:ext cx="336813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59;p13"/>
          <p:cNvSpPr txBox="1"/>
          <p:nvPr>
            <p:ph type="ctrTitle"/>
          </p:nvPr>
        </p:nvSpPr>
        <p:spPr>
          <a:xfrm>
            <a:off x="671258" y="990799"/>
            <a:ext cx="7801500" cy="1730102"/>
          </a:xfrm>
          <a:prstGeom prst="rect">
            <a:avLst/>
          </a:prstGeom>
        </p:spPr>
        <p:txBody>
          <a:bodyPr/>
          <a:lstStyle/>
          <a:p>
            <a:pPr/>
            <a:r>
              <a:t>Android Neural Networks API - (NNAPI)</a:t>
            </a:r>
          </a:p>
        </p:txBody>
      </p:sp>
      <p:sp>
        <p:nvSpPr>
          <p:cNvPr id="115" name="Google Shape;60;p13"/>
          <p:cNvSpPr txBox="1"/>
          <p:nvPr>
            <p:ph type="subTitle" sz="quarter" idx="1"/>
          </p:nvPr>
        </p:nvSpPr>
        <p:spPr>
          <a:xfrm>
            <a:off x="671250" y="3174875"/>
            <a:ext cx="7801500" cy="792601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pPr/>
            <a:r>
              <a:t>Group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15;p22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algn="ctr" defTabSz="850391">
              <a:defRPr sz="2511"/>
            </a:lvl1pPr>
          </a:lstStyle>
          <a:p>
            <a:pPr/>
            <a:r>
              <a:t>TensorFlow Lite</a:t>
            </a:r>
          </a:p>
        </p:txBody>
      </p:sp>
      <p:sp>
        <p:nvSpPr>
          <p:cNvPr id="148" name="Google Shape;116;p2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TensorFlow Lite provides a set of tools that </a:t>
            </a:r>
            <a:r>
              <a:rPr b="1"/>
              <a:t>enables on-device machine learning</a:t>
            </a:r>
            <a:r>
              <a:t> by allowing developers to run their trained models on mobile, embedded, and IoT devices and computers. It supports platforms such as embedded Linux, Android, iOS, and MCU.</a:t>
            </a:r>
          </a:p>
        </p:txBody>
      </p:sp>
      <p:pic>
        <p:nvPicPr>
          <p:cNvPr id="149" name="Google Shape;117;p22" descr="Google Shape;117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374" y="2401274"/>
            <a:ext cx="2517652" cy="2291651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Google Shape;119;p22"/>
          <p:cNvSpPr txBox="1"/>
          <p:nvPr/>
        </p:nvSpPr>
        <p:spPr>
          <a:xfrm>
            <a:off x="3890998" y="2477774"/>
            <a:ext cx="4824901" cy="213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buClr>
                <a:schemeClr val="accent3"/>
              </a:buClr>
              <a:buSzPts val="1800"/>
              <a:buFont typeface="Helvetica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pPr>
            <a:r>
              <a:t>Smaller</a:t>
            </a:r>
          </a:p>
          <a:p>
            <a:pPr lvl="1" marL="914400" indent="-342900">
              <a:buClr>
                <a:schemeClr val="accent3"/>
              </a:buClr>
              <a:buSzPts val="1800"/>
              <a:buFont typeface="Helvetica"/>
              <a:buChar char="○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pPr>
            <a:r>
              <a:t>Model Size (Flatbuffers)</a:t>
            </a:r>
          </a:p>
          <a:p>
            <a:pPr marL="457200" indent="-342900">
              <a:buClr>
                <a:schemeClr val="accent3"/>
              </a:buClr>
              <a:buSzPts val="1800"/>
              <a:buFont typeface="Helvetica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pPr>
            <a:r>
              <a:t>Easier</a:t>
            </a:r>
          </a:p>
          <a:p>
            <a:pPr lvl="1" marL="914400" indent="-342900">
              <a:buClr>
                <a:schemeClr val="accent3"/>
              </a:buClr>
              <a:buSzPts val="1800"/>
              <a:buFont typeface="Helvetica"/>
              <a:buChar char="○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pPr>
            <a:r>
              <a:t>Inference-oriented APIs</a:t>
            </a:r>
          </a:p>
          <a:p>
            <a:pPr lvl="1" marL="914400" indent="-342900">
              <a:buClr>
                <a:schemeClr val="accent3"/>
              </a:buClr>
              <a:buSzPts val="1800"/>
              <a:buFont typeface="Helvetica"/>
              <a:buChar char="○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pPr>
            <a:r>
              <a:t>Straightforward conversion</a:t>
            </a:r>
          </a:p>
          <a:p>
            <a:pPr marL="457200" indent="-342900">
              <a:buClr>
                <a:schemeClr val="accent3"/>
              </a:buClr>
              <a:buSzPts val="1800"/>
              <a:buFont typeface="Helvetica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pPr>
            <a:r>
              <a:t>Faster</a:t>
            </a:r>
          </a:p>
          <a:p>
            <a:pPr lvl="1" marL="914400" indent="-342900">
              <a:buClr>
                <a:schemeClr val="accent3"/>
              </a:buClr>
              <a:buSzPts val="1800"/>
              <a:buFont typeface="Helvetica"/>
              <a:buChar char="○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pPr>
            <a:r>
              <a:t>Low overhead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24;p23"/>
          <p:cNvSpPr txBox="1"/>
          <p:nvPr/>
        </p:nvSpPr>
        <p:spPr>
          <a:xfrm>
            <a:off x="1044075" y="336174"/>
            <a:ext cx="6900899" cy="589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27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pPr/>
            <a:r>
              <a:t>Development Workflow</a:t>
            </a:r>
          </a:p>
        </p:txBody>
      </p:sp>
      <p:sp>
        <p:nvSpPr>
          <p:cNvPr id="153" name="Google Shape;126;p23"/>
          <p:cNvSpPr txBox="1"/>
          <p:nvPr/>
        </p:nvSpPr>
        <p:spPr>
          <a:xfrm>
            <a:off x="648425" y="936474"/>
            <a:ext cx="7594501" cy="347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defRPr b="1"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pPr>
            <a:r>
              <a:t>Steps:</a:t>
            </a:r>
          </a:p>
          <a:p>
            <a:pPr marL="457200" indent="-336550">
              <a:lnSpc>
                <a:spcPct val="115000"/>
              </a:lnSpc>
              <a:spcBef>
                <a:spcPts val="1800"/>
              </a:spcBef>
              <a:buClr>
                <a:schemeClr val="accent3"/>
              </a:buClr>
              <a:buSzPts val="1700"/>
              <a:buFont typeface="Helvetica"/>
              <a:buChar char="●"/>
              <a:defRPr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pPr>
            <a:r>
              <a:t>Generate a TensorFlow Lite model</a:t>
            </a:r>
          </a:p>
          <a:p>
            <a:pPr lvl="1" marL="914400" indent="-336550">
              <a:lnSpc>
                <a:spcPct val="115000"/>
              </a:lnSpc>
              <a:buClr>
                <a:schemeClr val="accent3"/>
              </a:buClr>
              <a:buSzPts val="1700"/>
              <a:buFont typeface="Helvetica"/>
              <a:buChar char="○"/>
              <a:defRPr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pPr>
            <a:r>
              <a:t>Use an existing TensorFlow Lite model</a:t>
            </a:r>
          </a:p>
          <a:p>
            <a:pPr lvl="1" marL="914400" indent="-336550">
              <a:lnSpc>
                <a:spcPct val="115000"/>
              </a:lnSpc>
              <a:buClr>
                <a:schemeClr val="accent3"/>
              </a:buClr>
              <a:buSzPts val="1700"/>
              <a:buFont typeface="Helvetica"/>
              <a:buChar char="○"/>
              <a:defRPr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pPr>
            <a:r>
              <a:t>Create a TensorFlow Lite model</a:t>
            </a:r>
          </a:p>
          <a:p>
            <a:pPr lvl="1" marL="914400" indent="-336550">
              <a:lnSpc>
                <a:spcPct val="115000"/>
              </a:lnSpc>
              <a:buClr>
                <a:schemeClr val="accent3"/>
              </a:buClr>
              <a:buSzPts val="1700"/>
              <a:buFont typeface="Helvetica"/>
              <a:buChar char="○"/>
              <a:defRPr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pPr>
            <a:r>
              <a:t>Convert a TensorFlow model into a TensorFlow Lite model</a:t>
            </a:r>
            <a:br/>
          </a:p>
          <a:p>
            <a:pPr marL="457200" indent="-336550">
              <a:lnSpc>
                <a:spcPct val="115000"/>
              </a:lnSpc>
              <a:buClr>
                <a:schemeClr val="accent3"/>
              </a:buClr>
              <a:buSzPts val="1700"/>
              <a:buFont typeface="Helvetica"/>
              <a:buChar char="●"/>
              <a:defRPr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pPr>
            <a:r>
              <a:t>Run inference</a:t>
            </a:r>
          </a:p>
          <a:p>
            <a:pPr lvl="1" marL="914400" indent="-342900">
              <a:buClr>
                <a:schemeClr val="accent3"/>
              </a:buClr>
              <a:buSzPts val="1700"/>
              <a:buFont typeface="Helvetica"/>
              <a:buChar char="○"/>
              <a:defRPr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pPr>
            <a:r>
              <a:t>Loading a model</a:t>
            </a:r>
          </a:p>
          <a:p>
            <a:pPr lvl="1" marL="914400" indent="-342900">
              <a:buClr>
                <a:schemeClr val="accent3"/>
              </a:buClr>
              <a:buSzPts val="1700"/>
              <a:buFont typeface="Helvetica"/>
              <a:buChar char="○"/>
              <a:defRPr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pPr>
            <a:r>
              <a:t>Transforming data</a:t>
            </a:r>
          </a:p>
          <a:p>
            <a:pPr lvl="1" marL="914400" indent="-342900">
              <a:buClr>
                <a:schemeClr val="accent3"/>
              </a:buClr>
              <a:buSzPts val="1700"/>
              <a:buFont typeface="Helvetica"/>
              <a:buChar char="○"/>
              <a:defRPr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pPr>
            <a:r>
              <a:t>Running inference</a:t>
            </a:r>
          </a:p>
          <a:p>
            <a:pPr lvl="1" marL="914400" indent="-342900">
              <a:buClr>
                <a:schemeClr val="accent3"/>
              </a:buClr>
              <a:buSzPts val="1700"/>
              <a:buFont typeface="Helvetica"/>
              <a:buChar char="○"/>
              <a:defRPr sz="17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pPr>
            <a:r>
              <a:t>Interpreting 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32;p24" descr="Google Shape;132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949" y="1507199"/>
            <a:ext cx="8855652" cy="35044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Google Shape;133;p24" descr="Google Shape;133;p2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9"/>
            <a:ext cx="9144004" cy="15091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38;p25" descr="Google Shape;138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6800" y="362499"/>
            <a:ext cx="5469076" cy="1564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Google Shape;139;p25" descr="Google Shape;139;p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6800" y="2401424"/>
            <a:ext cx="5469076" cy="730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Google Shape;141;p25" descr="Google Shape;141;p2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6800" y="3606800"/>
            <a:ext cx="5469074" cy="1223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46;p26" descr="Google Shape;146;p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4600" y="614125"/>
            <a:ext cx="6789051" cy="3768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52;p27"/>
          <p:cNvSpPr txBox="1"/>
          <p:nvPr>
            <p:ph type="title"/>
          </p:nvPr>
        </p:nvSpPr>
        <p:spPr>
          <a:xfrm>
            <a:off x="311699" y="190399"/>
            <a:ext cx="8520602" cy="572702"/>
          </a:xfrm>
          <a:prstGeom prst="rect">
            <a:avLst/>
          </a:prstGeom>
        </p:spPr>
        <p:txBody>
          <a:bodyPr/>
          <a:lstStyle>
            <a:lvl1pPr algn="ctr" defTabSz="850391">
              <a:defRPr sz="2511"/>
            </a:lvl1pPr>
          </a:lstStyle>
          <a:p>
            <a:pPr/>
            <a:r>
              <a:t>NNAPI in TensorFlow Lite</a:t>
            </a:r>
          </a:p>
        </p:txBody>
      </p:sp>
      <p:sp>
        <p:nvSpPr>
          <p:cNvPr id="165" name="Google Shape;153;p27"/>
          <p:cNvSpPr txBox="1"/>
          <p:nvPr>
            <p:ph type="body" idx="1"/>
          </p:nvPr>
        </p:nvSpPr>
        <p:spPr>
          <a:xfrm>
            <a:off x="311699" y="865749"/>
            <a:ext cx="8520602" cy="4277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2000"/>
              </a:lnSpc>
              <a:buSzTx/>
              <a:buNone/>
              <a:defRPr sz="1500"/>
            </a:pPr>
            <a:r>
              <a:t>import org.tensorflow.lite.Interpreter;</a:t>
            </a:r>
          </a:p>
          <a:p>
            <a:pPr marL="0" indent="0">
              <a:lnSpc>
                <a:spcPct val="92000"/>
              </a:lnSpc>
              <a:buSzTx/>
              <a:buNone/>
              <a:defRPr sz="1500"/>
            </a:pPr>
            <a:r>
              <a:t>import org.tensorflow.lite.nnapi.NnApiDelegate;</a:t>
            </a:r>
          </a:p>
          <a:p>
            <a:pPr marL="0" indent="0">
              <a:lnSpc>
                <a:spcPct val="92000"/>
              </a:lnSpc>
              <a:buSzTx/>
              <a:buNone/>
              <a:defRPr sz="1500"/>
            </a:pPr>
          </a:p>
          <a:p>
            <a:pPr marL="0" indent="0">
              <a:lnSpc>
                <a:spcPct val="92000"/>
              </a:lnSpc>
              <a:buSzTx/>
              <a:buNone/>
              <a:defRPr sz="1500"/>
            </a:pPr>
            <a:r>
              <a:t>Interpreter.Options options = (new Interpreter.Options());</a:t>
            </a:r>
          </a:p>
          <a:p>
            <a:pPr marL="0" indent="0">
              <a:lnSpc>
                <a:spcPct val="92000"/>
              </a:lnSpc>
              <a:buSzTx/>
              <a:buNone/>
              <a:defRPr sz="1500"/>
            </a:pPr>
            <a:r>
              <a:t>NnApiDelegate nnApiDelegate = null;</a:t>
            </a:r>
          </a:p>
          <a:p>
            <a:pPr marL="0" indent="0">
              <a:lnSpc>
                <a:spcPct val="92000"/>
              </a:lnSpc>
              <a:buSzTx/>
              <a:buNone/>
              <a:defRPr sz="1500"/>
            </a:pPr>
            <a:r>
              <a:t>// Initialize interpreter with NNAPI delegate for Android Pie or above</a:t>
            </a:r>
          </a:p>
          <a:p>
            <a:pPr marL="0" indent="0">
              <a:lnSpc>
                <a:spcPct val="92000"/>
              </a:lnSpc>
              <a:buSzTx/>
              <a:buNone/>
              <a:defRPr sz="1500"/>
            </a:pPr>
            <a:r>
              <a:t>if(Build.VERSION.SDK_INT &gt;= Build.VERSION_CODES.P) {</a:t>
            </a:r>
          </a:p>
          <a:p>
            <a:pPr marL="0" indent="0">
              <a:lnSpc>
                <a:spcPct val="92000"/>
              </a:lnSpc>
              <a:buSzTx/>
              <a:buNone/>
              <a:defRPr sz="1500"/>
            </a:pPr>
            <a:r>
              <a:t>    nnApiDelegate = new NnApiDelegate();</a:t>
            </a:r>
          </a:p>
          <a:p>
            <a:pPr marL="0" indent="0">
              <a:lnSpc>
                <a:spcPct val="92000"/>
              </a:lnSpc>
              <a:buSzTx/>
              <a:buNone/>
              <a:defRPr sz="1500"/>
            </a:pPr>
            <a:r>
              <a:t>    options.addDelegate(nnApiDelegate);</a:t>
            </a:r>
          </a:p>
          <a:p>
            <a:pPr marL="0" indent="0">
              <a:lnSpc>
                <a:spcPct val="92000"/>
              </a:lnSpc>
              <a:buSzTx/>
              <a:buNone/>
              <a:defRPr sz="1500"/>
            </a:pPr>
            <a:r>
              <a:t>}</a:t>
            </a:r>
          </a:p>
          <a:p>
            <a:pPr marL="0" indent="0">
              <a:lnSpc>
                <a:spcPct val="92000"/>
              </a:lnSpc>
              <a:buSzTx/>
              <a:buNone/>
              <a:defRPr sz="1500"/>
            </a:pPr>
          </a:p>
          <a:p>
            <a:pPr marL="0" indent="0">
              <a:lnSpc>
                <a:spcPct val="92000"/>
              </a:lnSpc>
              <a:buSzTx/>
              <a:buNone/>
              <a:defRPr sz="1500"/>
            </a:pPr>
            <a:r>
              <a:t>// Initialize TFLite interpreter</a:t>
            </a:r>
          </a:p>
          <a:p>
            <a:pPr marL="0" indent="0">
              <a:lnSpc>
                <a:spcPct val="92000"/>
              </a:lnSpc>
              <a:buSzTx/>
              <a:buNone/>
              <a:defRPr sz="1500"/>
            </a:pPr>
            <a:r>
              <a:t>try {</a:t>
            </a:r>
          </a:p>
          <a:p>
            <a:pPr marL="0" indent="0">
              <a:lnSpc>
                <a:spcPct val="92000"/>
              </a:lnSpc>
              <a:buSzTx/>
              <a:buNone/>
              <a:defRPr sz="1500"/>
            </a:pPr>
            <a:r>
              <a:t>    tfLite = new Interpreter(loadModelFile(assetManager, modelFilename), options);</a:t>
            </a:r>
          </a:p>
          <a:p>
            <a:pPr marL="0" indent="0">
              <a:lnSpc>
                <a:spcPct val="92000"/>
              </a:lnSpc>
              <a:buSzTx/>
              <a:buNone/>
              <a:defRPr sz="1500"/>
            </a:pPr>
            <a:r>
              <a:t>} catch (Exception e) {</a:t>
            </a:r>
          </a:p>
          <a:p>
            <a:pPr marL="0" indent="0">
              <a:lnSpc>
                <a:spcPct val="92000"/>
              </a:lnSpc>
              <a:buSzTx/>
              <a:buNone/>
              <a:defRPr sz="1500"/>
            </a:pPr>
            <a:r>
              <a:t>    throw new RuntimeException(e);</a:t>
            </a:r>
          </a:p>
          <a:p>
            <a:pPr marL="0" indent="0">
              <a:lnSpc>
                <a:spcPct val="92000"/>
              </a:lnSpc>
              <a:buSzTx/>
              <a:buNone/>
              <a:defRPr sz="15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58;p2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algn="ctr" defTabSz="850391">
              <a:defRPr sz="2511"/>
            </a:lvl1pPr>
          </a:lstStyle>
          <a:p>
            <a:pPr/>
            <a:r>
              <a:t>Best Practices</a:t>
            </a:r>
          </a:p>
        </p:txBody>
      </p:sp>
      <p:sp>
        <p:nvSpPr>
          <p:cNvPr id="168" name="Google Shape;159;p2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Use mobile-optimized models (MobileNet vs. Inception)</a:t>
            </a:r>
          </a:p>
          <a:p>
            <a:pPr/>
            <a:r>
              <a:t>Use the benchmark/profiling tools</a:t>
            </a:r>
          </a:p>
          <a:p>
            <a:pPr/>
            <a:r>
              <a:t>Use quantization when possible</a:t>
            </a:r>
          </a:p>
          <a:p>
            <a:pPr/>
            <a:r>
              <a:t>Leverage accelerators when available</a:t>
            </a:r>
          </a:p>
          <a:p>
            <a:pPr/>
            <a:r>
              <a:t>Explore multi-threading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64;p29"/>
          <p:cNvSpPr txBox="1"/>
          <p:nvPr/>
        </p:nvSpPr>
        <p:spPr>
          <a:xfrm>
            <a:off x="1516674" y="2171550"/>
            <a:ext cx="6330601" cy="589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2700">
                <a:latin typeface="Average"/>
                <a:ea typeface="Average"/>
                <a:cs typeface="Average"/>
                <a:sym typeface="Average"/>
              </a:defRPr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65;p1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50391">
              <a:defRPr sz="2511"/>
            </a:lvl1pPr>
          </a:lstStyle>
          <a:p>
            <a:pPr/>
            <a:r>
              <a:t>Machine Learning Glossary</a:t>
            </a:r>
          </a:p>
        </p:txBody>
      </p:sp>
      <p:sp>
        <p:nvSpPr>
          <p:cNvPr id="118" name="Google Shape;66;p14"/>
          <p:cNvSpPr txBox="1"/>
          <p:nvPr>
            <p:ph type="body" idx="1"/>
          </p:nvPr>
        </p:nvSpPr>
        <p:spPr>
          <a:xfrm>
            <a:off x="311699" y="1488650"/>
            <a:ext cx="8520602" cy="34164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3500"/>
              </a:lnSpc>
              <a:defRPr b="1" u="sng"/>
            </a:pPr>
            <a:r>
              <a:t>Model</a:t>
            </a:r>
            <a:r>
              <a:rPr b="0" u="none"/>
              <a:t> - Algorithm or a mathematical representation of objects which processes large amounts of data to find patterns or make predictions.</a:t>
            </a:r>
            <a:endParaRPr b="0" u="none"/>
          </a:p>
          <a:p>
            <a:pPr>
              <a:lnSpc>
                <a:spcPct val="103500"/>
              </a:lnSpc>
              <a:defRPr b="1" u="sng"/>
            </a:pPr>
            <a:r>
              <a:t>Trained model</a:t>
            </a:r>
            <a:r>
              <a:rPr b="0" u="none"/>
              <a:t> - Model that has been given set of preprocessed data (training data) to optimise the parameters which are aimed to maximize accuracy, recall, prediction.</a:t>
            </a:r>
            <a:endParaRPr b="0" u="none"/>
          </a:p>
          <a:p>
            <a:pPr>
              <a:lnSpc>
                <a:spcPct val="103500"/>
              </a:lnSpc>
              <a:defRPr b="1" u="sng"/>
            </a:pPr>
            <a:r>
              <a:t>Inference</a:t>
            </a:r>
            <a:r>
              <a:rPr b="0" u="none"/>
              <a:t> - Applying/using a trained ML model to predict based on new features (input).</a:t>
            </a:r>
          </a:p>
          <a:p>
            <a:pPr>
              <a:lnSpc>
                <a:spcPct val="103500"/>
              </a:lnSpc>
              <a:defRPr b="1" u="sng"/>
            </a:pPr>
            <a:r>
              <a:t>ML frameworks</a:t>
            </a:r>
            <a:r>
              <a:rPr b="0" u="none"/>
              <a:t> - TensorFLow and PyTorch - Libraries providing abstraction to help develop and train ML models.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71;p15"/>
          <p:cNvSpPr txBox="1"/>
          <p:nvPr>
            <p:ph type="body" idx="1"/>
          </p:nvPr>
        </p:nvSpPr>
        <p:spPr>
          <a:xfrm>
            <a:off x="311699" y="1623124"/>
            <a:ext cx="8520602" cy="3416401"/>
          </a:xfrm>
          <a:prstGeom prst="rect">
            <a:avLst/>
          </a:prstGeom>
        </p:spPr>
        <p:txBody>
          <a:bodyPr/>
          <a:lstStyle/>
          <a:p>
            <a:pPr/>
            <a:r>
              <a:t>Android Native Development Kit (NDK) API written in C programming language.</a:t>
            </a:r>
          </a:p>
          <a:p>
            <a:pPr/>
            <a:r>
              <a:t>Used for running computationally intensive ML operations on Android devices.</a:t>
            </a:r>
          </a:p>
          <a:p>
            <a:pPr/>
            <a:r>
              <a:t>Base layer for ML frameworks like Tensorflow Lite and PyTorch.</a:t>
            </a:r>
          </a:p>
          <a:p>
            <a:pPr/>
            <a:r>
              <a:t>Typically used to perform hardware-accelerated output operations on supported devices.</a:t>
            </a:r>
          </a:p>
          <a:p>
            <a:pPr/>
            <a:r>
              <a:t>Train models outside the device and run inference on the device.</a:t>
            </a:r>
          </a:p>
          <a:p>
            <a:pPr/>
            <a:r>
              <a:t>Works with Android 8.1+</a:t>
            </a:r>
          </a:p>
        </p:txBody>
      </p:sp>
      <p:sp>
        <p:nvSpPr>
          <p:cNvPr id="121" name="Google Shape;72;p1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50391">
              <a:defRPr sz="2511"/>
            </a:lvl1pPr>
          </a:lstStyle>
          <a:p>
            <a:pPr/>
            <a:r>
              <a:t>What is NNAPI?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77;p1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50391">
              <a:defRPr sz="2511"/>
            </a:lvl1pPr>
          </a:lstStyle>
          <a:p>
            <a:pPr/>
            <a:r>
              <a:t>How NNAPI works</a:t>
            </a:r>
          </a:p>
        </p:txBody>
      </p:sp>
      <p:sp>
        <p:nvSpPr>
          <p:cNvPr id="124" name="Google Shape;78;p16"/>
          <p:cNvSpPr txBox="1"/>
          <p:nvPr>
            <p:ph type="body" sz="half" idx="1"/>
          </p:nvPr>
        </p:nvSpPr>
        <p:spPr>
          <a:xfrm>
            <a:off x="311699" y="1152475"/>
            <a:ext cx="4080902" cy="3416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4999"/>
              </a:lnSpc>
            </a:pPr>
            <a:r>
              <a:t>Android NN API - Abstraction used by applications or ML frameworks.</a:t>
            </a:r>
          </a:p>
          <a:p>
            <a:pPr>
              <a:lnSpc>
                <a:spcPct val="104999"/>
              </a:lnSpc>
            </a:pPr>
            <a:r>
              <a:t>Android NN HAL - Hardware abstraction Layer that vendors implement to allow the API runtime to discover available hardware accelerators. Includes GPUs and DSPs.</a:t>
            </a:r>
          </a:p>
        </p:txBody>
      </p:sp>
      <p:pic>
        <p:nvPicPr>
          <p:cNvPr id="125" name="Google Shape;79;p16" descr="Google Shape;79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1155550"/>
            <a:ext cx="4080899" cy="34102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84;p1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50391">
              <a:defRPr sz="2511"/>
            </a:lvl1pPr>
          </a:lstStyle>
          <a:p>
            <a:pPr/>
            <a:r>
              <a:t>Benefits and Drawbacks</a:t>
            </a:r>
          </a:p>
        </p:txBody>
      </p:sp>
      <p:sp>
        <p:nvSpPr>
          <p:cNvPr id="128" name="Google Shape;85;p17"/>
          <p:cNvSpPr txBox="1"/>
          <p:nvPr>
            <p:ph type="body" sz="half" idx="1"/>
          </p:nvPr>
        </p:nvSpPr>
        <p:spPr>
          <a:xfrm>
            <a:off x="311699" y="1232650"/>
            <a:ext cx="3610202" cy="3608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3500"/>
              </a:lnSpc>
              <a:defRPr b="1" u="sng">
                <a:solidFill>
                  <a:srgbClr val="D9EAD3"/>
                </a:solidFill>
              </a:defRPr>
            </a:pPr>
            <a:r>
              <a:t>Reduced latency</a:t>
            </a:r>
            <a:r>
              <a:rPr b="0" u="none"/>
              <a:t> </a:t>
            </a:r>
            <a:r>
              <a:rPr b="0" u="none">
                <a:solidFill>
                  <a:schemeClr val="accent3"/>
                </a:solidFill>
              </a:rPr>
              <a:t>- Inferencing by applying data on the android device directly instead of network call. </a:t>
            </a:r>
            <a:endParaRPr b="0" u="none">
              <a:solidFill>
                <a:schemeClr val="accent3"/>
              </a:solidFill>
            </a:endParaRPr>
          </a:p>
          <a:p>
            <a:pPr>
              <a:lnSpc>
                <a:spcPct val="103500"/>
              </a:lnSpc>
              <a:defRPr b="1" u="sng">
                <a:solidFill>
                  <a:srgbClr val="D9EAD3"/>
                </a:solidFill>
              </a:defRPr>
            </a:pPr>
            <a:r>
              <a:t>Privacy</a:t>
            </a:r>
            <a:r>
              <a:rPr b="0" u="none">
                <a:solidFill>
                  <a:schemeClr val="accent3"/>
                </a:solidFill>
              </a:rPr>
              <a:t> - Data stays within the device </a:t>
            </a:r>
            <a:endParaRPr b="0" u="none">
              <a:solidFill>
                <a:schemeClr val="accent3"/>
              </a:solidFill>
            </a:endParaRPr>
          </a:p>
          <a:p>
            <a:pPr>
              <a:lnSpc>
                <a:spcPct val="103500"/>
              </a:lnSpc>
              <a:defRPr b="1" u="sng">
                <a:solidFill>
                  <a:srgbClr val="D9EAD3"/>
                </a:solidFill>
              </a:defRPr>
            </a:pPr>
            <a:r>
              <a:t>Cost effective</a:t>
            </a:r>
            <a:r>
              <a:rPr b="0" u="none">
                <a:solidFill>
                  <a:schemeClr val="accent3"/>
                </a:solidFill>
              </a:rPr>
              <a:t> - Applications that are serverless will have to run fewer computations and can save that cost.</a:t>
            </a:r>
          </a:p>
        </p:txBody>
      </p:sp>
      <p:sp>
        <p:nvSpPr>
          <p:cNvPr id="129" name="Google Shape;86;p17"/>
          <p:cNvSpPr txBox="1"/>
          <p:nvPr/>
        </p:nvSpPr>
        <p:spPr>
          <a:xfrm>
            <a:off x="4852299" y="1232650"/>
            <a:ext cx="3610202" cy="360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457200" indent="-342900">
              <a:lnSpc>
                <a:spcPct val="115000"/>
              </a:lnSpc>
              <a:buClr>
                <a:schemeClr val="accent3"/>
              </a:buClr>
              <a:buSzPts val="1800"/>
              <a:buFont typeface="Helvetica"/>
              <a:buChar char="●"/>
              <a:defRPr b="1" sz="1800" u="sng">
                <a:solidFill>
                  <a:srgbClr val="F4CCCC"/>
                </a:solidFill>
                <a:latin typeface="Average"/>
                <a:ea typeface="Average"/>
                <a:cs typeface="Average"/>
                <a:sym typeface="Average"/>
              </a:defRPr>
            </a:pPr>
            <a:r>
              <a:t>Application size</a:t>
            </a:r>
            <a:r>
              <a:rPr b="0" u="none">
                <a:solidFill>
                  <a:srgbClr val="D9EAD3"/>
                </a:solidFill>
              </a:rPr>
              <a:t> </a:t>
            </a:r>
            <a:r>
              <a:rPr b="0" u="none">
                <a:solidFill>
                  <a:schemeClr val="accent3"/>
                </a:solidFill>
              </a:rPr>
              <a:t>-</a:t>
            </a:r>
            <a:r>
              <a:rPr>
                <a:solidFill>
                  <a:srgbClr val="D9EAD3"/>
                </a:solidFill>
              </a:rPr>
              <a:t> </a:t>
            </a:r>
            <a:r>
              <a:rPr b="0" u="none">
                <a:solidFill>
                  <a:schemeClr val="accent3"/>
                </a:solidFill>
              </a:rPr>
              <a:t>Increases application size based on the model being run.</a:t>
            </a:r>
            <a:endParaRPr>
              <a:solidFill>
                <a:schemeClr val="accent3"/>
              </a:solidFill>
            </a:endParaRPr>
          </a:p>
          <a:p>
            <a:pPr marL="457200" indent="-342900">
              <a:lnSpc>
                <a:spcPct val="115000"/>
              </a:lnSpc>
              <a:buClr>
                <a:schemeClr val="accent3"/>
              </a:buClr>
              <a:buSzPts val="1800"/>
              <a:buFont typeface="Helvetica"/>
              <a:buChar char="●"/>
              <a:defRPr b="1" sz="1800" u="sng">
                <a:solidFill>
                  <a:srgbClr val="F4CCCC"/>
                </a:solidFill>
                <a:latin typeface="Average"/>
                <a:ea typeface="Average"/>
                <a:cs typeface="Average"/>
                <a:sym typeface="Average"/>
              </a:defRPr>
            </a:pPr>
            <a:r>
              <a:t>Power usage</a:t>
            </a:r>
            <a:r>
              <a:rPr b="0" u="none">
                <a:solidFill>
                  <a:schemeClr val="accent3"/>
                </a:solidFill>
              </a:rPr>
              <a:t> - Since computations are being locally, more power is consumed by the device.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91;p1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50391">
              <a:defRPr sz="2511"/>
            </a:lvl1pPr>
          </a:lstStyle>
          <a:p>
            <a:pPr/>
            <a:r>
              <a:t>How to use NN API directly</a:t>
            </a:r>
          </a:p>
        </p:txBody>
      </p:sp>
      <p:sp>
        <p:nvSpPr>
          <p:cNvPr id="132" name="Google Shape;92;p1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2000"/>
              </a:lnSpc>
              <a:defRPr b="1" u="sng"/>
            </a:pPr>
            <a:r>
              <a:t>Model</a:t>
            </a:r>
            <a:r>
              <a:rPr b="0" u="none"/>
              <a:t> - instance of ANeuralNetworksModel - A computation graph of mathematical operations and the constant values learned through a training process.</a:t>
            </a:r>
            <a:endParaRPr b="0" u="none"/>
          </a:p>
          <a:p>
            <a:pPr>
              <a:lnSpc>
                <a:spcPct val="92000"/>
              </a:lnSpc>
              <a:defRPr b="1" u="sng"/>
            </a:pPr>
            <a:r>
              <a:t>Compilation</a:t>
            </a:r>
            <a:r>
              <a:rPr b="0" u="none"/>
              <a:t> - instance of ANeuralNetworksCompilation - Compiling the model into lower level code. It can be reused across threads.</a:t>
            </a:r>
            <a:endParaRPr b="0" u="none"/>
          </a:p>
          <a:p>
            <a:pPr>
              <a:lnSpc>
                <a:spcPct val="92000"/>
              </a:lnSpc>
              <a:defRPr b="1" u="sng"/>
            </a:pPr>
            <a:r>
              <a:t>Execution</a:t>
            </a:r>
            <a:r>
              <a:rPr b="0" u="none"/>
              <a:t> - instance of ANeuralNetworksExecution - Used for applying inference for different set of inputs and gather outputs. </a:t>
            </a:r>
            <a:endParaRPr b="0" u="none"/>
          </a:p>
          <a:p>
            <a:pPr>
              <a:lnSpc>
                <a:spcPct val="92000"/>
              </a:lnSpc>
              <a:defRPr b="1" u="sng"/>
            </a:pPr>
            <a:r>
              <a:t>Memory</a:t>
            </a:r>
            <a:r>
              <a:rPr b="0" u="none"/>
              <a:t> - instance of ANeuralNetworksMemory - Represents shared memory buffer used across all three stages. Can also be created to store input and output of an execution instance.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97;p19" descr="Google Shape;97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406850"/>
            <a:ext cx="8839197" cy="43298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02;p20"/>
          <p:cNvSpPr txBox="1"/>
          <p:nvPr/>
        </p:nvSpPr>
        <p:spPr>
          <a:xfrm>
            <a:off x="722700" y="178525"/>
            <a:ext cx="7698600" cy="589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27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pPr/>
            <a:r>
              <a:t>Why do we need to run ML models on device?</a:t>
            </a:r>
          </a:p>
        </p:txBody>
      </p:sp>
      <p:pic>
        <p:nvPicPr>
          <p:cNvPr id="137" name="Google Shape;103;p20" descr="Google Shape;103;p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47299" y="958700"/>
            <a:ext cx="5649376" cy="3774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08;p2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algn="ctr" defTabSz="850391">
              <a:defRPr sz="2511"/>
            </a:lvl1pPr>
          </a:lstStyle>
          <a:p>
            <a:pPr/>
            <a:r>
              <a:t>Edge Computing</a:t>
            </a:r>
          </a:p>
        </p:txBody>
      </p:sp>
      <p:sp>
        <p:nvSpPr>
          <p:cNvPr id="142" name="Google Shape;109;p21"/>
          <p:cNvSpPr txBox="1"/>
          <p:nvPr>
            <p:ph type="body" idx="1"/>
          </p:nvPr>
        </p:nvSpPr>
        <p:spPr>
          <a:xfrm>
            <a:off x="560174" y="1152475"/>
            <a:ext cx="7829702" cy="39909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2000"/>
              </a:lnSpc>
              <a:buSzTx/>
              <a:buNone/>
              <a:defRPr sz="1200"/>
            </a:pPr>
            <a:endParaRPr sz="2500">
              <a:solidFill>
                <a:srgbClr val="FFFFFF"/>
              </a:solidFill>
              <a:latin typeface="+mn-lt"/>
              <a:ea typeface="+mn-ea"/>
              <a:cs typeface="+mn-cs"/>
              <a:sym typeface="Arial"/>
            </a:endParaRPr>
          </a:p>
          <a:p>
            <a:pPr marL="0" indent="0">
              <a:lnSpc>
                <a:spcPct val="92000"/>
              </a:lnSpc>
              <a:buSzTx/>
              <a:buNone/>
            </a:pPr>
            <a:r>
              <a:t>Edge computing is the practice of moving compute and storage resources closer to the location at which it is needed.</a:t>
            </a:r>
            <a:endParaRPr sz="2500"/>
          </a:p>
          <a:p>
            <a:pPr marL="0" indent="0">
              <a:lnSpc>
                <a:spcPct val="92000"/>
              </a:lnSpc>
              <a:buSzTx/>
              <a:buNone/>
              <a:defRPr sz="1200"/>
            </a:pPr>
            <a:endParaRPr sz="2500"/>
          </a:p>
          <a:p>
            <a:pPr marL="0" indent="0">
              <a:lnSpc>
                <a:spcPct val="92000"/>
              </a:lnSpc>
              <a:buSzTx/>
              <a:buNone/>
              <a:defRPr sz="1200"/>
            </a:pPr>
            <a:endParaRPr sz="2500"/>
          </a:p>
          <a:p>
            <a:pPr marL="0" indent="0">
              <a:lnSpc>
                <a:spcPct val="92000"/>
              </a:lnSpc>
              <a:buSzTx/>
              <a:buNone/>
              <a:defRPr b="1"/>
            </a:pPr>
            <a:r>
              <a:t>Challenges:</a:t>
            </a:r>
          </a:p>
          <a:p>
            <a:pPr marL="0" indent="0">
              <a:lnSpc>
                <a:spcPct val="92000"/>
              </a:lnSpc>
              <a:buSzTx/>
              <a:buNone/>
              <a:defRPr sz="1200"/>
            </a:pPr>
            <a:endParaRPr sz="2500"/>
          </a:p>
          <a:p>
            <a:pPr indent="-340994">
              <a:lnSpc>
                <a:spcPct val="120000"/>
              </a:lnSpc>
              <a:buSzPct val="100000"/>
            </a:pPr>
            <a:r>
              <a:t>Limited compute power		</a:t>
            </a:r>
          </a:p>
          <a:p>
            <a:pPr indent="-340994">
              <a:lnSpc>
                <a:spcPct val="120000"/>
              </a:lnSpc>
              <a:buSzPct val="100000"/>
            </a:pPr>
            <a:r>
              <a:t>Limited memory			</a:t>
            </a:r>
          </a:p>
          <a:p>
            <a:pPr indent="-340994">
              <a:lnSpc>
                <a:spcPct val="120000"/>
              </a:lnSpc>
              <a:buSzPct val="100000"/>
            </a:pPr>
            <a:r>
              <a:t>Application size</a:t>
            </a:r>
          </a:p>
        </p:txBody>
      </p:sp>
      <p:sp>
        <p:nvSpPr>
          <p:cNvPr id="143" name="Google Shape;110;p21"/>
          <p:cNvSpPr txBox="1"/>
          <p:nvPr/>
        </p:nvSpPr>
        <p:spPr>
          <a:xfrm>
            <a:off x="4137124" y="3276645"/>
            <a:ext cx="2991901" cy="783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39725">
              <a:lnSpc>
                <a:spcPct val="115000"/>
              </a:lnSpc>
              <a:buClr>
                <a:schemeClr val="accent3"/>
              </a:buClr>
              <a:buSzPts val="1800"/>
              <a:buFont typeface="Helvetica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pPr>
            <a:r>
              <a:t>Battery Consumption</a:t>
            </a:r>
          </a:p>
          <a:p>
            <a:pPr marL="457200" indent="-339725">
              <a:buClr>
                <a:schemeClr val="accent3"/>
              </a:buClr>
              <a:buSzPts val="1800"/>
              <a:buFont typeface="Helvetica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pPr>
            <a:r>
              <a:t>Heterogeneity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37474F"/>
      </a:dk1>
      <a:lt1>
        <a:srgbClr val="FFFFFF"/>
      </a:lt1>
      <a:dk2>
        <a:srgbClr val="A7A7A7"/>
      </a:dk2>
      <a:lt2>
        <a:srgbClr val="535353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0000FF"/>
      </a:hlink>
      <a:folHlink>
        <a:srgbClr val="FF00FF"/>
      </a:folHlink>
    </a:clrScheme>
    <a:fontScheme name="S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7474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0000FF"/>
      </a:hlink>
      <a:folHlink>
        <a:srgbClr val="FF00FF"/>
      </a:folHlink>
    </a:clrScheme>
    <a:fontScheme name="S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7474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