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415" r:id="rId3"/>
    <p:sldId id="397" r:id="rId4"/>
    <p:sldId id="396" r:id="rId5"/>
    <p:sldId id="399" r:id="rId6"/>
    <p:sldId id="344" r:id="rId7"/>
    <p:sldId id="400" r:id="rId8"/>
    <p:sldId id="401" r:id="rId9"/>
    <p:sldId id="402" r:id="rId10"/>
    <p:sldId id="395" r:id="rId11"/>
    <p:sldId id="353" r:id="rId12"/>
    <p:sldId id="416" r:id="rId13"/>
    <p:sldId id="404" r:id="rId14"/>
    <p:sldId id="411" r:id="rId15"/>
    <p:sldId id="406" r:id="rId16"/>
    <p:sldId id="412" r:id="rId17"/>
    <p:sldId id="407" r:id="rId18"/>
    <p:sldId id="414" r:id="rId19"/>
    <p:sldId id="40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7303" autoAdjust="0"/>
  </p:normalViewPr>
  <p:slideViewPr>
    <p:cSldViewPr>
      <p:cViewPr varScale="1">
        <p:scale>
          <a:sx n="85" d="100"/>
          <a:sy n="85" d="100"/>
        </p:scale>
        <p:origin x="35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4D366-57E8-4366-846D-1997752733C1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6A99B-5A8D-49EA-B3DC-A7ADD629D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6A99B-5A8D-49EA-B3DC-A7ADD629D7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6A99B-5A8D-49EA-B3DC-A7ADD629D7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0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6A99B-5A8D-49EA-B3DC-A7ADD629D7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2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6A99B-5A8D-49EA-B3DC-A7ADD629D7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6A99B-5A8D-49EA-B3DC-A7ADD629D78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6A99B-5A8D-49EA-B3DC-A7ADD629D7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6A99B-5A8D-49EA-B3DC-A7ADD629D7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5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</a:bodyPr>
          <a:lstStyle>
            <a:lvl1pPr algn="r" rtl="0">
              <a:spcBef>
                <a:spcPct val="0"/>
              </a:spcBef>
              <a:buNone/>
              <a:defRPr sz="5600" b="1" cap="none" spc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257800" y="6324600"/>
            <a:ext cx="2590800" cy="365125"/>
          </a:xfrm>
        </p:spPr>
        <p:txBody>
          <a:bodyPr/>
          <a:lstStyle/>
          <a:p>
            <a:endParaRPr lang="en-US">
              <a:solidFill>
                <a:srgbClr val="D8D8D8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B06-3005-4AF1-B882-25EC56AFAD2A}" type="slidenum">
              <a:rPr lang="en-US" smtClean="0">
                <a:solidFill>
                  <a:srgbClr val="D8D8D8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8D8D8">
                  <a:shade val="90000"/>
                </a:srgbClr>
              </a:solidFill>
            </a:endParaRPr>
          </a:p>
        </p:txBody>
      </p:sp>
      <p:pic>
        <p:nvPicPr>
          <p:cNvPr id="3" name="Picture 2" descr="Horizontal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91200"/>
            <a:ext cx="4775580" cy="91418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8B30-A922-4FDE-99F8-B34F649DC485}" type="datetimeFigureOut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5/22/2022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B06-3005-4AF1-B882-25EC56AFAD2A}" type="slidenum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8B30-A922-4FDE-99F8-B34F649DC485}" type="datetimeFigureOut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5/22/2022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B06-3005-4AF1-B882-25EC56AFAD2A}" type="slidenum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8B30-A922-4FDE-99F8-B34F649DC485}" type="datetimeFigureOut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5/22/2022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B06-3005-4AF1-B882-25EC56AFAD2A}" type="slidenum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8B30-A922-4FDE-99F8-B34F649DC485}" type="datetimeFigureOut">
              <a:rPr lang="en-US" smtClean="0">
                <a:solidFill>
                  <a:srgbClr val="D8D8D8">
                    <a:shade val="90000"/>
                  </a:srgbClr>
                </a:solidFill>
              </a:rPr>
              <a:pPr/>
              <a:t>5/22/2022</a:t>
            </a:fld>
            <a:endParaRPr lang="en-US">
              <a:solidFill>
                <a:srgbClr val="D8D8D8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8D8D8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B06-3005-4AF1-B882-25EC56AFAD2A}" type="slidenum">
              <a:rPr lang="en-US" smtClean="0">
                <a:solidFill>
                  <a:srgbClr val="D8D8D8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8D8D8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071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071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8B30-A922-4FDE-99F8-B34F649DC485}" type="datetimeFigureOut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5/22/2022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B06-3005-4AF1-B882-25EC56AFAD2A}" type="slidenum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8B30-A922-4FDE-99F8-B34F649DC485}" type="datetimeFigureOut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5/22/2022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B06-3005-4AF1-B882-25EC56AFAD2A}" type="slidenum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8B30-A922-4FDE-99F8-B34F649DC485}" type="datetimeFigureOut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5/22/2022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B06-3005-4AF1-B882-25EC56AFAD2A}" type="slidenum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8B30-A922-4FDE-99F8-B34F649DC485}" type="datetimeFigureOut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5/22/2022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B06-3005-4AF1-B882-25EC56AFAD2A}" type="slidenum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8B30-A922-4FDE-99F8-B34F649DC485}" type="datetimeFigureOut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5/22/2022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B06-3005-4AF1-B882-25EC56AFAD2A}" type="slidenum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8B30-A922-4FDE-99F8-B34F649DC485}" type="datetimeFigureOut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5/22/2022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164B06-3005-4AF1-B882-25EC56AFAD2A}" type="slidenum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2E4C93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2E4C9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bg2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2E4C93"/>
              </a:solidFill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80000"/>
                </a:schemeClr>
              </a:gs>
              <a:gs pos="80000">
                <a:schemeClr val="bg2">
                  <a:alpha val="3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2E4C93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AA8B30-A922-4FDE-99F8-B34F649DC485}" type="datetimeFigureOut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5/22/2022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164B06-3005-4AF1-B882-25EC56AFAD2A}" type="slidenum">
              <a:rPr lang="en-US" smtClean="0">
                <a:solidFill>
                  <a:srgbClr val="284483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284483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srgbClr val="2E4C93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srgbClr val="2E4C9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25501"/>
            <a:ext cx="8639537" cy="1219200"/>
          </a:xfrm>
          <a:effectLst/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</a:rPr>
              <a:t>What “Jesuit” Brings to Innovating Engineers</a:t>
            </a:r>
            <a:br>
              <a:rPr lang="en-US" sz="3600" dirty="0">
                <a:effectLst/>
              </a:rPr>
            </a:br>
            <a:endParaRPr lang="en-US" sz="3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09800"/>
            <a:ext cx="7854696" cy="1066800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Saturday, May 21, 2022		ENGR 288</a:t>
            </a:r>
          </a:p>
          <a:p>
            <a:r>
              <a:rPr lang="en-US" sz="2000" dirty="0"/>
              <a:t>Lanny Vincent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67CA69-D858-7B4B-9D1F-C8218709A09A}"/>
              </a:ext>
            </a:extLst>
          </p:cNvPr>
          <p:cNvSpPr txBox="1">
            <a:spLocks/>
          </p:cNvSpPr>
          <p:nvPr/>
        </p:nvSpPr>
        <p:spPr>
          <a:xfrm>
            <a:off x="1037072" y="2819400"/>
            <a:ext cx="7327392" cy="283209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18288" bIns="0" anchor="b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 cap="none" spc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effectLst/>
              </a:rPr>
              <a:t>Today’s Objective, a few assumptions, and a 3-way intersection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effectLst/>
              </a:rPr>
              <a:t>Innovating: 2 views and 5 challenges 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effectLst/>
              </a:rPr>
              <a:t>Jesuit ”way of proceeding” (&amp; SCU’s Mission)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effectLst/>
              </a:rPr>
              <a:t>Jesuit core capability–discernment–why it matters </a:t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370FF2-A706-AE41-B3BC-770D7E4E89B8}"/>
              </a:ext>
            </a:extLst>
          </p:cNvPr>
          <p:cNvSpPr txBox="1"/>
          <p:nvPr/>
        </p:nvSpPr>
        <p:spPr>
          <a:xfrm>
            <a:off x="457200" y="914400"/>
            <a:ext cx="534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Calibri" panose="020F0502020204030204" pitchFamily="34" charset="0"/>
              </a:rPr>
              <a:t>iii.  Jesuit “way of proceeding”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EF021-3ED2-BC48-A20E-137F56395ABF}"/>
              </a:ext>
            </a:extLst>
          </p:cNvPr>
          <p:cNvSpPr txBox="1"/>
          <p:nvPr/>
        </p:nvSpPr>
        <p:spPr>
          <a:xfrm>
            <a:off x="2057400" y="3136612"/>
            <a:ext cx="5623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through the lens of innovating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3871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D44D75FF-1EC9-524A-B09C-FD10646A9965}"/>
              </a:ext>
            </a:extLst>
          </p:cNvPr>
          <p:cNvSpPr txBox="1">
            <a:spLocks/>
          </p:cNvSpPr>
          <p:nvPr/>
        </p:nvSpPr>
        <p:spPr>
          <a:xfrm>
            <a:off x="990600" y="3113749"/>
            <a:ext cx="8153400" cy="4389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 dirty="0">
                <a:solidFill>
                  <a:schemeClr val="tx1"/>
                </a:solidFill>
              </a:rPr>
              <a:t>Innovating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334EC-89E4-8D40-9254-F76B0980A85F}"/>
              </a:ext>
            </a:extLst>
          </p:cNvPr>
          <p:cNvSpPr txBox="1"/>
          <p:nvPr/>
        </p:nvSpPr>
        <p:spPr>
          <a:xfrm>
            <a:off x="746036" y="3802710"/>
            <a:ext cx="2417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+mj-lt"/>
              </a:rPr>
              <a:t>“learning . . .</a:t>
            </a:r>
          </a:p>
          <a:p>
            <a:endParaRPr lang="en-US" b="1" i="1" dirty="0">
              <a:solidFill>
                <a:srgbClr val="0070C0"/>
              </a:solidFill>
              <a:latin typeface="+mj-lt"/>
            </a:endParaRPr>
          </a:p>
          <a:p>
            <a:endParaRPr lang="en-US" b="1" i="1" dirty="0">
              <a:solidFill>
                <a:srgbClr val="0070C0"/>
              </a:solidFill>
              <a:latin typeface="+mj-lt"/>
            </a:endParaRPr>
          </a:p>
          <a:p>
            <a:r>
              <a:rPr lang="en-US" b="1" i="1" dirty="0">
                <a:solidFill>
                  <a:srgbClr val="0070C0"/>
                </a:solidFill>
                <a:latin typeface="+mj-lt"/>
              </a:rPr>
              <a:t>      . . . applied to </a:t>
            </a:r>
          </a:p>
          <a:p>
            <a:endParaRPr lang="en-US" b="1" i="1" dirty="0">
              <a:solidFill>
                <a:srgbClr val="0070C0"/>
              </a:solidFill>
              <a:latin typeface="+mj-lt"/>
            </a:endParaRPr>
          </a:p>
          <a:p>
            <a:endParaRPr lang="en-US" b="1" i="1" dirty="0">
              <a:solidFill>
                <a:srgbClr val="0070C0"/>
              </a:solidFill>
              <a:latin typeface="+mj-lt"/>
            </a:endParaRPr>
          </a:p>
          <a:p>
            <a:r>
              <a:rPr lang="en-US" b="1" i="1" dirty="0">
                <a:solidFill>
                  <a:srgbClr val="0070C0"/>
                </a:solidFill>
                <a:latin typeface="+mj-lt"/>
              </a:rPr>
              <a:t>         . . .creating value”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9E06C-58D4-4E44-AB6D-2C5B0BC360F9}"/>
              </a:ext>
            </a:extLst>
          </p:cNvPr>
          <p:cNvSpPr/>
          <p:nvPr/>
        </p:nvSpPr>
        <p:spPr>
          <a:xfrm>
            <a:off x="5304177" y="3181670"/>
            <a:ext cx="1869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latin typeface="+mj-lt"/>
              </a:rPr>
              <a:t> Jesuits’ history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C8C46E-8B3A-0646-BDE9-FDBC06EFC848}"/>
              </a:ext>
            </a:extLst>
          </p:cNvPr>
          <p:cNvSpPr txBox="1"/>
          <p:nvPr/>
        </p:nvSpPr>
        <p:spPr>
          <a:xfrm>
            <a:off x="4184175" y="3715573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latin typeface="+mj-lt"/>
              </a:rPr>
              <a:t>Openned</a:t>
            </a:r>
            <a:r>
              <a:rPr lang="en-US" sz="1400" b="1" i="1" dirty="0">
                <a:latin typeface="+mj-lt"/>
              </a:rPr>
              <a:t> 4-5 schools per year (1551 – 1560): </a:t>
            </a:r>
          </a:p>
          <a:p>
            <a:r>
              <a:rPr lang="en-US" sz="1400" b="1" i="1" dirty="0">
                <a:latin typeface="+mj-lt"/>
              </a:rPr>
              <a:t>By 1773, 800 schools, mostly in Latin Europe and America; Humanism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6FC0AF-9C7D-B349-9064-C064938EA71B}"/>
              </a:ext>
            </a:extLst>
          </p:cNvPr>
          <p:cNvSpPr txBox="1"/>
          <p:nvPr/>
        </p:nvSpPr>
        <p:spPr>
          <a:xfrm>
            <a:off x="4184175" y="4676083"/>
            <a:ext cx="49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+mj-lt"/>
              </a:rPr>
              <a:t>“the </a:t>
            </a:r>
            <a:r>
              <a:rPr lang="en-US" sz="1400" b="1" i="1" dirty="0">
                <a:solidFill>
                  <a:srgbClr val="0070C0"/>
                </a:solidFill>
                <a:latin typeface="+mj-lt"/>
              </a:rPr>
              <a:t>progress </a:t>
            </a:r>
            <a:r>
              <a:rPr lang="en-US" sz="1400" b="1" i="1" dirty="0">
                <a:latin typeface="+mj-lt"/>
              </a:rPr>
              <a:t>of souls” and ”the propagation of (the) of </a:t>
            </a:r>
            <a:r>
              <a:rPr lang="en-US" sz="1400" b="1" i="1" dirty="0">
                <a:solidFill>
                  <a:srgbClr val="0070C0"/>
                </a:solidFill>
                <a:latin typeface="+mj-lt"/>
              </a:rPr>
              <a:t>faith</a:t>
            </a:r>
            <a:r>
              <a:rPr lang="en-US" sz="1400" b="1" i="1" dirty="0">
                <a:latin typeface="+mj-lt"/>
              </a:rPr>
              <a:t>”; freely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5239A0-CD7F-D940-8B7C-7FD853B0D38C}"/>
              </a:ext>
            </a:extLst>
          </p:cNvPr>
          <p:cNvSpPr txBox="1"/>
          <p:nvPr/>
        </p:nvSpPr>
        <p:spPr>
          <a:xfrm>
            <a:off x="4184175" y="5495281"/>
            <a:ext cx="496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+mj-lt"/>
              </a:rPr>
              <a:t>Intrinsic, instrumental </a:t>
            </a:r>
            <a:r>
              <a:rPr lang="en-US" sz="1400" b="1" i="1" u="sng" dirty="0">
                <a:latin typeface="+mj-lt"/>
              </a:rPr>
              <a:t>and</a:t>
            </a:r>
            <a:r>
              <a:rPr lang="en-US" sz="1400" b="1" i="1" dirty="0">
                <a:latin typeface="+mj-lt"/>
              </a:rPr>
              <a:t> transactional value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1FC074-CE4B-5C43-844E-B286C0DC7548}"/>
              </a:ext>
            </a:extLst>
          </p:cNvPr>
          <p:cNvCxnSpPr>
            <a:cxnSpLocks/>
          </p:cNvCxnSpPr>
          <p:nvPr/>
        </p:nvCxnSpPr>
        <p:spPr>
          <a:xfrm>
            <a:off x="2784479" y="4057164"/>
            <a:ext cx="1293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DC7FB6-3707-854F-8E19-D576085F7434}"/>
              </a:ext>
            </a:extLst>
          </p:cNvPr>
          <p:cNvCxnSpPr>
            <a:cxnSpLocks/>
          </p:cNvCxnSpPr>
          <p:nvPr/>
        </p:nvCxnSpPr>
        <p:spPr>
          <a:xfrm>
            <a:off x="2851892" y="4838270"/>
            <a:ext cx="12036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EC5A47-1900-5642-8D43-92ED1D594374}"/>
              </a:ext>
            </a:extLst>
          </p:cNvPr>
          <p:cNvCxnSpPr/>
          <p:nvPr/>
        </p:nvCxnSpPr>
        <p:spPr>
          <a:xfrm>
            <a:off x="3163686" y="5631453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352E48-69EC-6D43-8AEE-2B56C0B340A2}"/>
              </a:ext>
            </a:extLst>
          </p:cNvPr>
          <p:cNvSpPr txBox="1"/>
          <p:nvPr/>
        </p:nvSpPr>
        <p:spPr>
          <a:xfrm>
            <a:off x="3853242" y="6343504"/>
            <a:ext cx="5131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*Sources: O’Malley, S.J., </a:t>
            </a:r>
            <a:r>
              <a:rPr lang="en-US" sz="1000" i="1" dirty="0"/>
              <a:t>The First Jesuits</a:t>
            </a:r>
            <a:r>
              <a:rPr lang="en-US" sz="1000" dirty="0"/>
              <a:t> ((1993); Conwell, S. J. </a:t>
            </a:r>
            <a:r>
              <a:rPr lang="en-US" sz="1000" i="1" dirty="0"/>
              <a:t>Walking in the Spirit </a:t>
            </a:r>
            <a:r>
              <a:rPr lang="en-US" sz="1000" dirty="0"/>
              <a:t>(2003)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FD75B0-7100-7948-8EE9-2E8BCCB9B904}"/>
              </a:ext>
            </a:extLst>
          </p:cNvPr>
          <p:cNvSpPr txBox="1"/>
          <p:nvPr/>
        </p:nvSpPr>
        <p:spPr>
          <a:xfrm>
            <a:off x="1884848" y="1625583"/>
            <a:ext cx="179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Engineers Innovating</a:t>
            </a:r>
          </a:p>
          <a:p>
            <a:pPr algn="ctr"/>
            <a:r>
              <a:rPr lang="en-US" sz="1400" b="1" dirty="0">
                <a:latin typeface="+mj-lt"/>
              </a:rPr>
              <a:t>In the “Silicon Valley”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20CB72-5E59-ED47-8996-7547383AD1F6}"/>
              </a:ext>
            </a:extLst>
          </p:cNvPr>
          <p:cNvSpPr/>
          <p:nvPr/>
        </p:nvSpPr>
        <p:spPr>
          <a:xfrm>
            <a:off x="1384508" y="979706"/>
            <a:ext cx="3621575" cy="189886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425BF4-5758-8E44-B555-1615CAB78CF0}"/>
              </a:ext>
            </a:extLst>
          </p:cNvPr>
          <p:cNvSpPr/>
          <p:nvPr/>
        </p:nvSpPr>
        <p:spPr>
          <a:xfrm>
            <a:off x="3853242" y="1006549"/>
            <a:ext cx="3621575" cy="18988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CC219-9E0A-8A47-B08E-8694A450CF24}"/>
              </a:ext>
            </a:extLst>
          </p:cNvPr>
          <p:cNvSpPr txBox="1"/>
          <p:nvPr/>
        </p:nvSpPr>
        <p:spPr>
          <a:xfrm>
            <a:off x="5490422" y="1625583"/>
            <a:ext cx="1706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Jesuit </a:t>
            </a:r>
          </a:p>
          <a:p>
            <a:pPr algn="ctr"/>
            <a:r>
              <a:rPr lang="en-US" sz="1400" b="1" dirty="0">
                <a:latin typeface="+mj-lt"/>
              </a:rPr>
              <a:t>“way of proceeding"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CEA2023-1F7F-E248-AA7C-EFD5E6ED27F0}"/>
              </a:ext>
            </a:extLst>
          </p:cNvPr>
          <p:cNvSpPr/>
          <p:nvPr/>
        </p:nvSpPr>
        <p:spPr>
          <a:xfrm>
            <a:off x="3870334" y="1276422"/>
            <a:ext cx="1143000" cy="1363134"/>
          </a:xfrm>
          <a:custGeom>
            <a:avLst/>
            <a:gdLst>
              <a:gd name="connsiteX0" fmla="*/ 550334 w 1143000"/>
              <a:gd name="connsiteY0" fmla="*/ 0 h 1363134"/>
              <a:gd name="connsiteX1" fmla="*/ 414867 w 1143000"/>
              <a:gd name="connsiteY1" fmla="*/ 59267 h 1363134"/>
              <a:gd name="connsiteX2" fmla="*/ 237067 w 1143000"/>
              <a:gd name="connsiteY2" fmla="*/ 186267 h 1363134"/>
              <a:gd name="connsiteX3" fmla="*/ 84667 w 1143000"/>
              <a:gd name="connsiteY3" fmla="*/ 389467 h 1363134"/>
              <a:gd name="connsiteX4" fmla="*/ 8467 w 1143000"/>
              <a:gd name="connsiteY4" fmla="*/ 499534 h 1363134"/>
              <a:gd name="connsiteX5" fmla="*/ 0 w 1143000"/>
              <a:gd name="connsiteY5" fmla="*/ 685800 h 1363134"/>
              <a:gd name="connsiteX6" fmla="*/ 16934 w 1143000"/>
              <a:gd name="connsiteY6" fmla="*/ 778934 h 1363134"/>
              <a:gd name="connsiteX7" fmla="*/ 16934 w 1143000"/>
              <a:gd name="connsiteY7" fmla="*/ 838200 h 1363134"/>
              <a:gd name="connsiteX8" fmla="*/ 42334 w 1143000"/>
              <a:gd name="connsiteY8" fmla="*/ 914400 h 1363134"/>
              <a:gd name="connsiteX9" fmla="*/ 93134 w 1143000"/>
              <a:gd name="connsiteY9" fmla="*/ 1016000 h 1363134"/>
              <a:gd name="connsiteX10" fmla="*/ 186267 w 1143000"/>
              <a:gd name="connsiteY10" fmla="*/ 1126067 h 1363134"/>
              <a:gd name="connsiteX11" fmla="*/ 254000 w 1143000"/>
              <a:gd name="connsiteY11" fmla="*/ 1176867 h 1363134"/>
              <a:gd name="connsiteX12" fmla="*/ 304800 w 1143000"/>
              <a:gd name="connsiteY12" fmla="*/ 1244600 h 1363134"/>
              <a:gd name="connsiteX13" fmla="*/ 397934 w 1143000"/>
              <a:gd name="connsiteY13" fmla="*/ 1295400 h 1363134"/>
              <a:gd name="connsiteX14" fmla="*/ 575734 w 1143000"/>
              <a:gd name="connsiteY14" fmla="*/ 1363134 h 1363134"/>
              <a:gd name="connsiteX15" fmla="*/ 702734 w 1143000"/>
              <a:gd name="connsiteY15" fmla="*/ 1329267 h 1363134"/>
              <a:gd name="connsiteX16" fmla="*/ 838200 w 1143000"/>
              <a:gd name="connsiteY16" fmla="*/ 1210734 h 1363134"/>
              <a:gd name="connsiteX17" fmla="*/ 990600 w 1143000"/>
              <a:gd name="connsiteY17" fmla="*/ 1092200 h 1363134"/>
              <a:gd name="connsiteX18" fmla="*/ 1032934 w 1143000"/>
              <a:gd name="connsiteY18" fmla="*/ 1032934 h 1363134"/>
              <a:gd name="connsiteX19" fmla="*/ 1041400 w 1143000"/>
              <a:gd name="connsiteY19" fmla="*/ 999067 h 1363134"/>
              <a:gd name="connsiteX20" fmla="*/ 1066800 w 1143000"/>
              <a:gd name="connsiteY20" fmla="*/ 905934 h 1363134"/>
              <a:gd name="connsiteX21" fmla="*/ 1100667 w 1143000"/>
              <a:gd name="connsiteY21" fmla="*/ 838200 h 1363134"/>
              <a:gd name="connsiteX22" fmla="*/ 1117600 w 1143000"/>
              <a:gd name="connsiteY22" fmla="*/ 812800 h 1363134"/>
              <a:gd name="connsiteX23" fmla="*/ 1143000 w 1143000"/>
              <a:gd name="connsiteY23" fmla="*/ 728134 h 1363134"/>
              <a:gd name="connsiteX24" fmla="*/ 1134534 w 1143000"/>
              <a:gd name="connsiteY24" fmla="*/ 508000 h 1363134"/>
              <a:gd name="connsiteX25" fmla="*/ 1024467 w 1143000"/>
              <a:gd name="connsiteY25" fmla="*/ 372534 h 1363134"/>
              <a:gd name="connsiteX26" fmla="*/ 956734 w 1143000"/>
              <a:gd name="connsiteY26" fmla="*/ 296334 h 1363134"/>
              <a:gd name="connsiteX27" fmla="*/ 922867 w 1143000"/>
              <a:gd name="connsiteY27" fmla="*/ 262467 h 1363134"/>
              <a:gd name="connsiteX28" fmla="*/ 719667 w 1143000"/>
              <a:gd name="connsiteY28" fmla="*/ 84667 h 1363134"/>
              <a:gd name="connsiteX29" fmla="*/ 635000 w 1143000"/>
              <a:gd name="connsiteY29" fmla="*/ 50800 h 1363134"/>
              <a:gd name="connsiteX30" fmla="*/ 550334 w 1143000"/>
              <a:gd name="connsiteY30" fmla="*/ 0 h 136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43000" h="1363134">
                <a:moveTo>
                  <a:pt x="550334" y="0"/>
                </a:moveTo>
                <a:lnTo>
                  <a:pt x="414867" y="59267"/>
                </a:lnTo>
                <a:lnTo>
                  <a:pt x="237067" y="186267"/>
                </a:lnTo>
                <a:lnTo>
                  <a:pt x="84667" y="389467"/>
                </a:lnTo>
                <a:lnTo>
                  <a:pt x="8467" y="499534"/>
                </a:lnTo>
                <a:lnTo>
                  <a:pt x="0" y="685800"/>
                </a:lnTo>
                <a:cubicBezTo>
                  <a:pt x="18159" y="767510"/>
                  <a:pt x="16934" y="735980"/>
                  <a:pt x="16934" y="778934"/>
                </a:cubicBezTo>
                <a:lnTo>
                  <a:pt x="16934" y="838200"/>
                </a:lnTo>
                <a:lnTo>
                  <a:pt x="42334" y="914400"/>
                </a:lnTo>
                <a:lnTo>
                  <a:pt x="93134" y="1016000"/>
                </a:lnTo>
                <a:lnTo>
                  <a:pt x="186267" y="1126067"/>
                </a:lnTo>
                <a:cubicBezTo>
                  <a:pt x="247677" y="1178704"/>
                  <a:pt x="219514" y="1176867"/>
                  <a:pt x="254000" y="1176867"/>
                </a:cubicBezTo>
                <a:lnTo>
                  <a:pt x="304800" y="1244600"/>
                </a:lnTo>
                <a:lnTo>
                  <a:pt x="397934" y="1295400"/>
                </a:lnTo>
                <a:lnTo>
                  <a:pt x="575734" y="1363134"/>
                </a:lnTo>
                <a:lnTo>
                  <a:pt x="702734" y="1329267"/>
                </a:lnTo>
                <a:lnTo>
                  <a:pt x="838200" y="1210734"/>
                </a:lnTo>
                <a:lnTo>
                  <a:pt x="990600" y="1092200"/>
                </a:lnTo>
                <a:cubicBezTo>
                  <a:pt x="1004711" y="1072445"/>
                  <a:pt x="1021309" y="1054247"/>
                  <a:pt x="1032934" y="1032934"/>
                </a:cubicBezTo>
                <a:cubicBezTo>
                  <a:pt x="1038506" y="1022718"/>
                  <a:pt x="1041400" y="999067"/>
                  <a:pt x="1041400" y="999067"/>
                </a:cubicBezTo>
                <a:lnTo>
                  <a:pt x="1066800" y="905934"/>
                </a:lnTo>
                <a:cubicBezTo>
                  <a:pt x="1078089" y="883356"/>
                  <a:pt x="1088579" y="860361"/>
                  <a:pt x="1100667" y="838200"/>
                </a:cubicBezTo>
                <a:cubicBezTo>
                  <a:pt x="1105540" y="829267"/>
                  <a:pt x="1117600" y="812800"/>
                  <a:pt x="1117600" y="812800"/>
                </a:cubicBezTo>
                <a:lnTo>
                  <a:pt x="1143000" y="728134"/>
                </a:lnTo>
                <a:lnTo>
                  <a:pt x="1134534" y="508000"/>
                </a:lnTo>
                <a:lnTo>
                  <a:pt x="1024467" y="372534"/>
                </a:lnTo>
                <a:cubicBezTo>
                  <a:pt x="968472" y="307206"/>
                  <a:pt x="992066" y="331666"/>
                  <a:pt x="956734" y="296334"/>
                </a:cubicBezTo>
                <a:lnTo>
                  <a:pt x="922867" y="262467"/>
                </a:lnTo>
                <a:lnTo>
                  <a:pt x="719667" y="84667"/>
                </a:lnTo>
                <a:lnTo>
                  <a:pt x="635000" y="50800"/>
                </a:lnTo>
                <a:lnTo>
                  <a:pt x="550334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6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D44D75FF-1EC9-524A-B09C-FD10646A9965}"/>
              </a:ext>
            </a:extLst>
          </p:cNvPr>
          <p:cNvSpPr txBox="1">
            <a:spLocks/>
          </p:cNvSpPr>
          <p:nvPr/>
        </p:nvSpPr>
        <p:spPr>
          <a:xfrm>
            <a:off x="598005" y="1348135"/>
            <a:ext cx="8153400" cy="438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 dirty="0">
                <a:solidFill>
                  <a:schemeClr val="tx1"/>
                </a:solidFill>
              </a:rPr>
              <a:t>5 Challenges</a:t>
            </a:r>
            <a:r>
              <a:rPr lang="en-US" sz="2400" b="1" u="sn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5ABFF-6B90-384B-86BA-94B20CBC05F1}"/>
              </a:ext>
            </a:extLst>
          </p:cNvPr>
          <p:cNvSpPr txBox="1"/>
          <p:nvPr/>
        </p:nvSpPr>
        <p:spPr>
          <a:xfrm>
            <a:off x="598005" y="2216567"/>
            <a:ext cx="19788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+mj-lt"/>
              </a:rPr>
              <a:t>Discover</a:t>
            </a:r>
          </a:p>
          <a:p>
            <a:pPr>
              <a:lnSpc>
                <a:spcPct val="150000"/>
              </a:lnSpc>
            </a:pPr>
            <a:endParaRPr lang="en-US" b="1" i="1" dirty="0">
              <a:solidFill>
                <a:srgbClr val="0070C0"/>
              </a:solidFill>
              <a:latin typeface="+mj-lt"/>
            </a:endParaRPr>
          </a:p>
          <a:p>
            <a:r>
              <a:rPr lang="en-US" b="1" i="1" dirty="0">
                <a:solidFill>
                  <a:srgbClr val="0070C0"/>
                </a:solidFill>
                <a:latin typeface="+mj-lt"/>
              </a:rPr>
              <a:t>Invent</a:t>
            </a:r>
          </a:p>
          <a:p>
            <a:pPr>
              <a:lnSpc>
                <a:spcPct val="150000"/>
              </a:lnSpc>
            </a:pPr>
            <a:endParaRPr lang="en-US" b="1" i="1" dirty="0">
              <a:solidFill>
                <a:srgbClr val="0070C0"/>
              </a:solidFill>
              <a:latin typeface="+mj-lt"/>
            </a:endParaRPr>
          </a:p>
          <a:p>
            <a:r>
              <a:rPr lang="en-US" b="1" i="1" dirty="0">
                <a:solidFill>
                  <a:srgbClr val="0070C0"/>
                </a:solidFill>
                <a:latin typeface="+mj-lt"/>
              </a:rPr>
              <a:t>Reduce-to-practice</a:t>
            </a:r>
          </a:p>
          <a:p>
            <a:pPr>
              <a:lnSpc>
                <a:spcPct val="150000"/>
              </a:lnSpc>
            </a:pPr>
            <a:endParaRPr lang="en-US" b="1" i="1" dirty="0">
              <a:solidFill>
                <a:srgbClr val="0070C0"/>
              </a:solidFill>
              <a:latin typeface="+mj-lt"/>
            </a:endParaRPr>
          </a:p>
          <a:p>
            <a:r>
              <a:rPr lang="en-US" b="1" i="1" dirty="0">
                <a:solidFill>
                  <a:srgbClr val="0070C0"/>
                </a:solidFill>
                <a:latin typeface="+mj-lt"/>
              </a:rPr>
              <a:t>Introduce</a:t>
            </a:r>
          </a:p>
          <a:p>
            <a:pPr>
              <a:lnSpc>
                <a:spcPct val="150000"/>
              </a:lnSpc>
            </a:pPr>
            <a:endParaRPr lang="en-US" b="1" i="1" dirty="0">
              <a:solidFill>
                <a:srgbClr val="0070C0"/>
              </a:solidFill>
              <a:latin typeface="+mj-lt"/>
            </a:endParaRPr>
          </a:p>
          <a:p>
            <a:r>
              <a:rPr lang="en-US" b="1" i="1" dirty="0">
                <a:solidFill>
                  <a:srgbClr val="0070C0"/>
                </a:solidFill>
                <a:latin typeface="+mj-lt"/>
              </a:rPr>
              <a:t>Integrate (scale)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9E06C-58D4-4E44-AB6D-2C5B0BC360F9}"/>
              </a:ext>
            </a:extLst>
          </p:cNvPr>
          <p:cNvSpPr/>
          <p:nvPr/>
        </p:nvSpPr>
        <p:spPr>
          <a:xfrm>
            <a:off x="4068107" y="1434542"/>
            <a:ext cx="3451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latin typeface="+mj-lt"/>
              </a:rPr>
              <a:t> Jesuits’ “way of proceeding”*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C8713-B96D-3D4F-915E-FFCA0E5706C7}"/>
              </a:ext>
            </a:extLst>
          </p:cNvPr>
          <p:cNvSpPr txBox="1"/>
          <p:nvPr/>
        </p:nvSpPr>
        <p:spPr>
          <a:xfrm>
            <a:off x="4116050" y="2868121"/>
            <a:ext cx="496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+mj-lt"/>
              </a:rPr>
              <a:t>A system and process for directing &amp; guiding another </a:t>
            </a:r>
          </a:p>
          <a:p>
            <a:r>
              <a:rPr lang="en-US" sz="1400" b="1" i="1" dirty="0">
                <a:latin typeface="+mj-lt"/>
              </a:rPr>
              <a:t>to discern whether and how to respond (</a:t>
            </a:r>
            <a:r>
              <a:rPr lang="en-US" sz="1400" b="1" u="sng" dirty="0">
                <a:latin typeface="+mj-lt"/>
              </a:rPr>
              <a:t>The Spiritual Exercises</a:t>
            </a:r>
            <a:r>
              <a:rPr lang="en-US" sz="1400" b="1" i="1" dirty="0">
                <a:latin typeface="+mj-lt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11798-4083-7C4A-8004-8094F8274A6E}"/>
              </a:ext>
            </a:extLst>
          </p:cNvPr>
          <p:cNvSpPr txBox="1"/>
          <p:nvPr/>
        </p:nvSpPr>
        <p:spPr>
          <a:xfrm>
            <a:off x="3990659" y="4965763"/>
            <a:ext cx="513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+mj-lt"/>
              </a:rPr>
              <a:t>Standardized, high quality and low cost (free) learning communities and curriculum (“colleges”)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97EBE-734B-9C4B-9EBA-1FF9088DCCD0}"/>
              </a:ext>
            </a:extLst>
          </p:cNvPr>
          <p:cNvSpPr txBox="1"/>
          <p:nvPr/>
        </p:nvSpPr>
        <p:spPr>
          <a:xfrm>
            <a:off x="4083777" y="2170220"/>
            <a:ext cx="440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+mj-lt"/>
              </a:rPr>
              <a:t>The need for a way to ”join learning to spirituality” and </a:t>
            </a:r>
          </a:p>
          <a:p>
            <a:r>
              <a:rPr lang="en-US" sz="1400" b="1" i="1" dirty="0">
                <a:latin typeface="+mj-lt"/>
              </a:rPr>
              <a:t>“direct both to the good of the neighbor”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3C13E-CB65-244F-B377-53FB968665AD}"/>
              </a:ext>
            </a:extLst>
          </p:cNvPr>
          <p:cNvSpPr txBox="1"/>
          <p:nvPr/>
        </p:nvSpPr>
        <p:spPr>
          <a:xfrm>
            <a:off x="4040269" y="3610343"/>
            <a:ext cx="511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+mj-lt"/>
              </a:rPr>
              <a:t>Formation of the company - “Society of Jesus” (1536) to ”help</a:t>
            </a:r>
          </a:p>
          <a:p>
            <a:r>
              <a:rPr lang="en-US" sz="1400" b="1" i="1" dirty="0">
                <a:latin typeface="+mj-lt"/>
              </a:rPr>
              <a:t>souls progress”; First school, Messina, Sicily (1548) – a “prototype”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DA418B-160B-D745-8793-0A827A6CA676}"/>
              </a:ext>
            </a:extLst>
          </p:cNvPr>
          <p:cNvSpPr txBox="1"/>
          <p:nvPr/>
        </p:nvSpPr>
        <p:spPr>
          <a:xfrm>
            <a:off x="4076574" y="4362227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+mj-lt"/>
              </a:rPr>
              <a:t>Founding of the Roman College (1551)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F18B67-86DE-3843-85C2-452E928B59B7}"/>
              </a:ext>
            </a:extLst>
          </p:cNvPr>
          <p:cNvCxnSpPr/>
          <p:nvPr/>
        </p:nvCxnSpPr>
        <p:spPr>
          <a:xfrm>
            <a:off x="2956023" y="244325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72B46D-6B4C-6942-A39F-5A5CC2D9862E}"/>
              </a:ext>
            </a:extLst>
          </p:cNvPr>
          <p:cNvCxnSpPr/>
          <p:nvPr/>
        </p:nvCxnSpPr>
        <p:spPr>
          <a:xfrm>
            <a:off x="2956023" y="3129731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260EA1-39D9-8441-8057-5BA17DB058A9}"/>
              </a:ext>
            </a:extLst>
          </p:cNvPr>
          <p:cNvCxnSpPr/>
          <p:nvPr/>
        </p:nvCxnSpPr>
        <p:spPr>
          <a:xfrm>
            <a:off x="2956023" y="3816205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8FE22F-F0ED-EC4C-8CB1-FE94DF640542}"/>
              </a:ext>
            </a:extLst>
          </p:cNvPr>
          <p:cNvCxnSpPr/>
          <p:nvPr/>
        </p:nvCxnSpPr>
        <p:spPr>
          <a:xfrm>
            <a:off x="2956023" y="4502679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3D39F-0139-4C46-8244-2A5C403BB69B}"/>
              </a:ext>
            </a:extLst>
          </p:cNvPr>
          <p:cNvCxnSpPr/>
          <p:nvPr/>
        </p:nvCxnSpPr>
        <p:spPr>
          <a:xfrm>
            <a:off x="2956023" y="5189153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352E48-69EC-6D43-8AEE-2B56C0B340A2}"/>
              </a:ext>
            </a:extLst>
          </p:cNvPr>
          <p:cNvSpPr txBox="1"/>
          <p:nvPr/>
        </p:nvSpPr>
        <p:spPr>
          <a:xfrm>
            <a:off x="3946841" y="6590221"/>
            <a:ext cx="5131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*Sources: O’Malley, S.J., </a:t>
            </a:r>
            <a:r>
              <a:rPr lang="en-US" sz="1000" i="1" dirty="0"/>
              <a:t>The First Jesuits</a:t>
            </a:r>
            <a:r>
              <a:rPr lang="en-US" sz="1000" dirty="0"/>
              <a:t> ((1993); Conwell, S. J. </a:t>
            </a:r>
            <a:r>
              <a:rPr lang="en-US" sz="1000" i="1" dirty="0"/>
              <a:t>Walking in the Spirit </a:t>
            </a:r>
            <a:r>
              <a:rPr lang="en-US" sz="1000" dirty="0"/>
              <a:t>(2003)</a:t>
            </a:r>
          </a:p>
        </p:txBody>
      </p:sp>
    </p:spTree>
    <p:extLst>
      <p:ext uri="{BB962C8B-B14F-4D97-AF65-F5344CB8AC3E}">
        <p14:creationId xmlns:p14="http://schemas.microsoft.com/office/powerpoint/2010/main" val="195398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177" y="4343400"/>
            <a:ext cx="7384201" cy="43891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SCU Mission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AC21405-DD33-B74A-8FA0-72307A92F138}"/>
              </a:ext>
            </a:extLst>
          </p:cNvPr>
          <p:cNvSpPr txBox="1">
            <a:spLocks/>
          </p:cNvSpPr>
          <p:nvPr/>
        </p:nvSpPr>
        <p:spPr>
          <a:xfrm>
            <a:off x="1143000" y="2180496"/>
            <a:ext cx="5105401" cy="438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</a:rPr>
              <a:t>SCU 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19F42-11E9-9D46-B0EE-029DA8749A4F}"/>
              </a:ext>
            </a:extLst>
          </p:cNvPr>
          <p:cNvSpPr txBox="1"/>
          <p:nvPr/>
        </p:nvSpPr>
        <p:spPr>
          <a:xfrm>
            <a:off x="1039471" y="2823282"/>
            <a:ext cx="7384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. . . educate citizens and leaders of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competence, conscience and compassion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and cultivate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knowledge</a:t>
            </a:r>
            <a:r>
              <a:rPr lang="en-US" dirty="0">
                <a:latin typeface="+mj-lt"/>
              </a:rPr>
              <a:t> and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faith</a:t>
            </a:r>
            <a:r>
              <a:rPr lang="en-US" dirty="0">
                <a:latin typeface="+mj-lt"/>
              </a:rPr>
              <a:t> to build a more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humane, just,</a:t>
            </a:r>
            <a:r>
              <a:rPr lang="en-US" dirty="0">
                <a:latin typeface="+mj-lt"/>
              </a:rPr>
              <a:t> and </a:t>
            </a:r>
          </a:p>
          <a:p>
            <a:r>
              <a:rPr lang="en-US" b="1" i="1" dirty="0">
                <a:solidFill>
                  <a:srgbClr val="0070C0"/>
                </a:solidFill>
                <a:latin typeface="+mj-lt"/>
              </a:rPr>
              <a:t>sustainable</a:t>
            </a:r>
            <a:r>
              <a:rPr lang="en-US" dirty="0">
                <a:latin typeface="+mj-lt"/>
              </a:rPr>
              <a:t> world . .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402C5-76CC-6940-945E-AE3DDC92691A}"/>
              </a:ext>
            </a:extLst>
          </p:cNvPr>
          <p:cNvSpPr txBox="1"/>
          <p:nvPr/>
        </p:nvSpPr>
        <p:spPr>
          <a:xfrm>
            <a:off x="968449" y="4953000"/>
            <a:ext cx="7207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. . .by creating an academic community that educates the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whole person</a:t>
            </a:r>
            <a:r>
              <a:rPr lang="en-US" dirty="0">
                <a:latin typeface="+mj-lt"/>
              </a:rPr>
              <a:t> . . .</a:t>
            </a:r>
          </a:p>
          <a:p>
            <a:r>
              <a:rPr lang="en-US" dirty="0">
                <a:latin typeface="+mj-lt"/>
              </a:rPr>
              <a:t>making student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learning</a:t>
            </a:r>
            <a:r>
              <a:rPr lang="en-US" dirty="0">
                <a:latin typeface="+mj-lt"/>
              </a:rPr>
              <a:t> our central focus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A7670-7B5E-E240-822D-384A38E21BDF}"/>
              </a:ext>
            </a:extLst>
          </p:cNvPr>
          <p:cNvSpPr txBox="1"/>
          <p:nvPr/>
        </p:nvSpPr>
        <p:spPr>
          <a:xfrm>
            <a:off x="228600" y="997059"/>
            <a:ext cx="7411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SCU continues in the Jesuit “way of proceeding”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27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278B-6B92-2B45-9863-27BA8893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0542"/>
            <a:ext cx="8229600" cy="510746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Jesuit Educational Tradition (Ignatian Pedagogical Paradigm):</a:t>
            </a:r>
            <a:br>
              <a:rPr lang="en-US" sz="2400" b="1" dirty="0"/>
            </a:br>
            <a:r>
              <a:rPr lang="en-US" sz="2400" b="1" dirty="0"/>
              <a:t>			</a:t>
            </a:r>
            <a:br>
              <a:rPr lang="en-US" sz="2400" b="1" dirty="0"/>
            </a:br>
            <a:r>
              <a:rPr lang="en-US" sz="2400" b="1" dirty="0"/>
              <a:t>				        a precursor to </a:t>
            </a:r>
            <a:r>
              <a:rPr lang="en-US" sz="2400" b="1" dirty="0">
                <a:solidFill>
                  <a:srgbClr val="0070C0"/>
                </a:solidFill>
              </a:rPr>
              <a:t>“design thinking”</a:t>
            </a:r>
            <a:r>
              <a:rPr lang="en-US" sz="2400" b="1" dirty="0"/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1DAD2-43E4-6248-B033-E75331881E5D}"/>
              </a:ext>
            </a:extLst>
          </p:cNvPr>
          <p:cNvSpPr txBox="1"/>
          <p:nvPr/>
        </p:nvSpPr>
        <p:spPr>
          <a:xfrm>
            <a:off x="1219200" y="2657347"/>
            <a:ext cx="28728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Context</a:t>
            </a: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Experience</a:t>
            </a: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Reflection</a:t>
            </a: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Action</a:t>
            </a: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Evaluation (“examen”)</a:t>
            </a: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90D25-108A-5E46-9527-94C56BD705F0}"/>
              </a:ext>
            </a:extLst>
          </p:cNvPr>
          <p:cNvSpPr txBox="1"/>
          <p:nvPr/>
        </p:nvSpPr>
        <p:spPr>
          <a:xfrm>
            <a:off x="3962400" y="2646798"/>
            <a:ext cx="42978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. . . ecosystem </a:t>
            </a:r>
            <a:r>
              <a:rPr lang="en-US" sz="1400" b="1" dirty="0">
                <a:latin typeface="+mj-lt"/>
              </a:rPr>
              <a:t>(where need and value manifest)</a:t>
            </a:r>
            <a:endParaRPr lang="en-US" sz="14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. . . not just data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. . . insight, hindsight, foresight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. . . stimulus and response (-ability)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. . . feedback for learning &amp; reflection</a:t>
            </a:r>
            <a:endParaRPr lang="en-US" sz="20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0B800-F9DF-0940-A83C-18831ECBC727}"/>
              </a:ext>
            </a:extLst>
          </p:cNvPr>
          <p:cNvSpPr/>
          <p:nvPr/>
        </p:nvSpPr>
        <p:spPr>
          <a:xfrm>
            <a:off x="2743200" y="6019800"/>
            <a:ext cx="3801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+mj-lt"/>
              </a:rPr>
              <a:t>“notice what you are noticing . . .”</a:t>
            </a:r>
            <a:endParaRPr lang="en-US" sz="2000" i="1" dirty="0">
              <a:latin typeface="+mj-lt"/>
            </a:endParaRPr>
          </a:p>
        </p:txBody>
      </p:sp>
      <p:sp>
        <p:nvSpPr>
          <p:cNvPr id="3" name="Curved Up Arrow 2">
            <a:extLst>
              <a:ext uri="{FF2B5EF4-FFF2-40B4-BE49-F238E27FC236}">
                <a16:creationId xmlns:a16="http://schemas.microsoft.com/office/drawing/2014/main" id="{C82375D7-42F4-934C-BCE4-0626B3AFE652}"/>
              </a:ext>
            </a:extLst>
          </p:cNvPr>
          <p:cNvSpPr/>
          <p:nvPr/>
        </p:nvSpPr>
        <p:spPr>
          <a:xfrm>
            <a:off x="228600" y="4343400"/>
            <a:ext cx="1066800" cy="1165720"/>
          </a:xfrm>
          <a:prstGeom prst="curvedUpArrow">
            <a:avLst>
              <a:gd name="adj1" fmla="val 1186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82C43302-EC33-0145-9CFF-97164E83A4E8}"/>
              </a:ext>
            </a:extLst>
          </p:cNvPr>
          <p:cNvSpPr/>
          <p:nvPr/>
        </p:nvSpPr>
        <p:spPr>
          <a:xfrm rot="10800000">
            <a:off x="14056" y="2743200"/>
            <a:ext cx="1066800" cy="1165720"/>
          </a:xfrm>
          <a:prstGeom prst="curvedUpArrow">
            <a:avLst>
              <a:gd name="adj1" fmla="val 1186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3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370FF2-A706-AE41-B3BC-770D7E4E89B8}"/>
              </a:ext>
            </a:extLst>
          </p:cNvPr>
          <p:cNvSpPr txBox="1"/>
          <p:nvPr/>
        </p:nvSpPr>
        <p:spPr>
          <a:xfrm>
            <a:off x="508000" y="1066800"/>
            <a:ext cx="3670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Calibri" panose="020F0502020204030204" pitchFamily="34" charset="0"/>
              </a:rPr>
              <a:t>iv.  Core capability:   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EF021-3ED2-BC48-A20E-137F56395ABF}"/>
              </a:ext>
            </a:extLst>
          </p:cNvPr>
          <p:cNvSpPr txBox="1"/>
          <p:nvPr/>
        </p:nvSpPr>
        <p:spPr>
          <a:xfrm>
            <a:off x="609600" y="3200400"/>
            <a:ext cx="8256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discernment 	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</a:rPr>
              <a:t>(how to make choices in contexts </a:t>
            </a:r>
          </a:p>
          <a:p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</a:rPr>
              <a:t>			  with insufficient information)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5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DEDB-D450-BE44-B8F5-1A59C9C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6" y="644391"/>
            <a:ext cx="8877300" cy="743712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Where do these three intersect, and why might it matter to you?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3A03A-12C2-F846-A088-971DBA7C3240}"/>
              </a:ext>
            </a:extLst>
          </p:cNvPr>
          <p:cNvSpPr txBox="1"/>
          <p:nvPr/>
        </p:nvSpPr>
        <p:spPr>
          <a:xfrm>
            <a:off x="1485299" y="2555579"/>
            <a:ext cx="224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Engineers Innovating</a:t>
            </a:r>
          </a:p>
          <a:p>
            <a:pPr algn="ctr"/>
            <a:r>
              <a:rPr lang="en-US" b="1" dirty="0">
                <a:latin typeface="+mj-lt"/>
              </a:rPr>
              <a:t>In the “Silicon Valley”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53D97B-B3C5-084F-8AFA-A5C4196F7355}"/>
              </a:ext>
            </a:extLst>
          </p:cNvPr>
          <p:cNvSpPr/>
          <p:nvPr/>
        </p:nvSpPr>
        <p:spPr>
          <a:xfrm>
            <a:off x="1255224" y="1828800"/>
            <a:ext cx="3621575" cy="277397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63DA31-02C9-EA4F-8156-A8DE373D3B4A}"/>
              </a:ext>
            </a:extLst>
          </p:cNvPr>
          <p:cNvSpPr/>
          <p:nvPr/>
        </p:nvSpPr>
        <p:spPr>
          <a:xfrm>
            <a:off x="3962400" y="1828800"/>
            <a:ext cx="3621575" cy="277397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1C506-7C9D-AD4D-90B3-79C5AD4876D6}"/>
              </a:ext>
            </a:extLst>
          </p:cNvPr>
          <p:cNvSpPr txBox="1"/>
          <p:nvPr/>
        </p:nvSpPr>
        <p:spPr>
          <a:xfrm>
            <a:off x="5186518" y="2593383"/>
            <a:ext cx="214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Jesuit </a:t>
            </a:r>
          </a:p>
          <a:p>
            <a:pPr algn="ctr"/>
            <a:r>
              <a:rPr lang="en-US" b="1" dirty="0">
                <a:latin typeface="+mj-lt"/>
              </a:rPr>
              <a:t>“way of proceeding"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D62E9F-5188-BE49-91FA-63512756969E}"/>
              </a:ext>
            </a:extLst>
          </p:cNvPr>
          <p:cNvSpPr/>
          <p:nvPr/>
        </p:nvSpPr>
        <p:spPr>
          <a:xfrm>
            <a:off x="2923866" y="3458321"/>
            <a:ext cx="2971801" cy="277397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F4BB6-8B2A-DD4E-9CAC-2FC0DD524101}"/>
              </a:ext>
            </a:extLst>
          </p:cNvPr>
          <p:cNvSpPr txBox="1"/>
          <p:nvPr/>
        </p:nvSpPr>
        <p:spPr>
          <a:xfrm>
            <a:off x="3633016" y="4914979"/>
            <a:ext cx="15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SCU’s Mission 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896AC99-0291-4D47-8AEB-4965564E396B}"/>
              </a:ext>
            </a:extLst>
          </p:cNvPr>
          <p:cNvSpPr/>
          <p:nvPr/>
        </p:nvSpPr>
        <p:spPr>
          <a:xfrm>
            <a:off x="4001729" y="3456038"/>
            <a:ext cx="816077" cy="658762"/>
          </a:xfrm>
          <a:custGeom>
            <a:avLst/>
            <a:gdLst>
              <a:gd name="connsiteX0" fmla="*/ 0 w 816077"/>
              <a:gd name="connsiteY0" fmla="*/ 39329 h 658762"/>
              <a:gd name="connsiteX1" fmla="*/ 285136 w 816077"/>
              <a:gd name="connsiteY1" fmla="*/ 0 h 658762"/>
              <a:gd name="connsiteX2" fmla="*/ 511277 w 816077"/>
              <a:gd name="connsiteY2" fmla="*/ 19665 h 658762"/>
              <a:gd name="connsiteX3" fmla="*/ 698090 w 816077"/>
              <a:gd name="connsiteY3" fmla="*/ 39329 h 658762"/>
              <a:gd name="connsiteX4" fmla="*/ 816077 w 816077"/>
              <a:gd name="connsiteY4" fmla="*/ 58994 h 658762"/>
              <a:gd name="connsiteX5" fmla="*/ 707923 w 816077"/>
              <a:gd name="connsiteY5" fmla="*/ 285136 h 658762"/>
              <a:gd name="connsiteX6" fmla="*/ 619432 w 816077"/>
              <a:gd name="connsiteY6" fmla="*/ 432620 h 658762"/>
              <a:gd name="connsiteX7" fmla="*/ 521110 w 816077"/>
              <a:gd name="connsiteY7" fmla="*/ 570271 h 658762"/>
              <a:gd name="connsiteX8" fmla="*/ 403123 w 816077"/>
              <a:gd name="connsiteY8" fmla="*/ 658762 h 658762"/>
              <a:gd name="connsiteX9" fmla="*/ 255639 w 816077"/>
              <a:gd name="connsiteY9" fmla="*/ 540774 h 658762"/>
              <a:gd name="connsiteX10" fmla="*/ 137652 w 816077"/>
              <a:gd name="connsiteY10" fmla="*/ 363794 h 658762"/>
              <a:gd name="connsiteX11" fmla="*/ 49161 w 816077"/>
              <a:gd name="connsiteY11" fmla="*/ 196645 h 658762"/>
              <a:gd name="connsiteX12" fmla="*/ 0 w 816077"/>
              <a:gd name="connsiteY12" fmla="*/ 39329 h 65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6077" h="658762">
                <a:moveTo>
                  <a:pt x="0" y="39329"/>
                </a:moveTo>
                <a:lnTo>
                  <a:pt x="285136" y="0"/>
                </a:lnTo>
                <a:lnTo>
                  <a:pt x="511277" y="19665"/>
                </a:lnTo>
                <a:lnTo>
                  <a:pt x="698090" y="39329"/>
                </a:lnTo>
                <a:lnTo>
                  <a:pt x="816077" y="58994"/>
                </a:lnTo>
                <a:lnTo>
                  <a:pt x="707923" y="285136"/>
                </a:lnTo>
                <a:lnTo>
                  <a:pt x="619432" y="432620"/>
                </a:lnTo>
                <a:lnTo>
                  <a:pt x="521110" y="570271"/>
                </a:lnTo>
                <a:lnTo>
                  <a:pt x="403123" y="658762"/>
                </a:lnTo>
                <a:lnTo>
                  <a:pt x="255639" y="540774"/>
                </a:lnTo>
                <a:lnTo>
                  <a:pt x="137652" y="363794"/>
                </a:lnTo>
                <a:lnTo>
                  <a:pt x="49161" y="196645"/>
                </a:lnTo>
                <a:lnTo>
                  <a:pt x="0" y="3932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712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11F6F-740A-2748-B5CA-3982A039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95400"/>
            <a:ext cx="8915400" cy="4724400"/>
          </a:xfrm>
        </p:spPr>
        <p:txBody>
          <a:bodyPr>
            <a:normAutofit fontScale="90000"/>
          </a:bodyPr>
          <a:lstStyle/>
          <a:p>
            <a:r>
              <a:rPr lang="en-US" sz="2200" b="1" i="1" dirty="0">
                <a:solidFill>
                  <a:srgbClr val="C00000"/>
                </a:solidFill>
              </a:rPr>
              <a:t>If . . . </a:t>
            </a:r>
            <a:br>
              <a:rPr lang="en-US" sz="2000" dirty="0">
                <a:solidFill>
                  <a:srgbClr val="C00000"/>
                </a:solidFill>
              </a:rPr>
            </a:b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200" dirty="0">
                <a:solidFill>
                  <a:srgbClr val="C00000"/>
                </a:solidFill>
              </a:rPr>
              <a:t>. . . innovating (developmental) = “</a:t>
            </a:r>
            <a:r>
              <a:rPr lang="en-US" sz="2200" b="1" i="1" dirty="0">
                <a:solidFill>
                  <a:srgbClr val="0070C0"/>
                </a:solidFill>
              </a:rPr>
              <a:t>learning applied to co-creating value</a:t>
            </a:r>
            <a:r>
              <a:rPr lang="en-US" sz="2200" dirty="0">
                <a:solidFill>
                  <a:srgbClr val="C00000"/>
                </a:solidFill>
              </a:rPr>
              <a:t>,”</a:t>
            </a:r>
            <a:br>
              <a:rPr lang="en-US" sz="2000" dirty="0">
                <a:solidFill>
                  <a:srgbClr val="C00000"/>
                </a:solidFill>
              </a:rPr>
            </a:br>
            <a:br>
              <a:rPr lang="en-US" sz="2000" dirty="0">
                <a:solidFill>
                  <a:srgbClr val="C00000"/>
                </a:solidFill>
              </a:rPr>
            </a:b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200" b="1" i="1" dirty="0">
                <a:solidFill>
                  <a:srgbClr val="C00000"/>
                </a:solidFill>
              </a:rPr>
              <a:t>then . . .</a:t>
            </a:r>
            <a:br>
              <a:rPr lang="en-US" sz="2000" dirty="0">
                <a:solidFill>
                  <a:srgbClr val="C00000"/>
                </a:solidFill>
              </a:rPr>
            </a:b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200" dirty="0">
                <a:solidFill>
                  <a:srgbClr val="C00000"/>
                </a:solidFill>
              </a:rPr>
              <a:t>. . . </a:t>
            </a:r>
            <a:r>
              <a:rPr lang="en-US" sz="2200" b="1" i="1" dirty="0">
                <a:solidFill>
                  <a:srgbClr val="0070C0"/>
                </a:solidFill>
              </a:rPr>
              <a:t>Jesuit</a:t>
            </a:r>
            <a:r>
              <a:rPr lang="en-US" sz="2200" dirty="0">
                <a:solidFill>
                  <a:srgbClr val="C00000"/>
                </a:solidFill>
              </a:rPr>
              <a:t> and </a:t>
            </a:r>
            <a:r>
              <a:rPr lang="en-US" sz="2200" b="1" i="1" dirty="0">
                <a:solidFill>
                  <a:srgbClr val="0070C0"/>
                </a:solidFill>
              </a:rPr>
              <a:t>SCU Mission</a:t>
            </a:r>
            <a:r>
              <a:rPr lang="en-US" sz="2200" dirty="0">
                <a:solidFill>
                  <a:srgbClr val="C00000"/>
                </a:solidFill>
              </a:rPr>
              <a:t> can shape the contours of how we understand</a:t>
            </a:r>
            <a:br>
              <a:rPr lang="en-US" sz="2000" dirty="0">
                <a:solidFill>
                  <a:srgbClr val="C00000"/>
                </a:solidFill>
              </a:rPr>
            </a:br>
            <a:br>
              <a:rPr lang="en-US" sz="2000" dirty="0">
                <a:solidFill>
                  <a:srgbClr val="C00000"/>
                </a:solidFill>
              </a:rPr>
            </a:b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		•  </a:t>
            </a:r>
            <a:r>
              <a:rPr lang="en-US" sz="2000" b="1" i="1" dirty="0">
                <a:solidFill>
                  <a:srgbClr val="0070C0"/>
                </a:solidFill>
              </a:rPr>
              <a:t>making sense</a:t>
            </a:r>
            <a:r>
              <a:rPr lang="en-US" sz="2000" dirty="0">
                <a:solidFill>
                  <a:srgbClr val="C00000"/>
                </a:solidFill>
              </a:rPr>
              <a:t> (“connecting the dots”)</a:t>
            </a:r>
            <a:br>
              <a:rPr lang="en-US" sz="2000" dirty="0">
                <a:solidFill>
                  <a:srgbClr val="C00000"/>
                </a:solidFill>
              </a:rPr>
            </a:b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		• </a:t>
            </a:r>
            <a:r>
              <a:rPr lang="en-US" sz="2000" b="1" i="1" dirty="0">
                <a:solidFill>
                  <a:srgbClr val="0070C0"/>
                </a:solidFill>
              </a:rPr>
              <a:t> making value</a:t>
            </a:r>
            <a:r>
              <a:rPr lang="en-US" sz="2000" dirty="0">
                <a:solidFill>
                  <a:srgbClr val="C00000"/>
                </a:solidFill>
              </a:rPr>
              <a:t> (through STEM-enabled design and engineering)</a:t>
            </a:r>
            <a:br>
              <a:rPr lang="en-US" sz="2000" dirty="0">
                <a:solidFill>
                  <a:srgbClr val="C00000"/>
                </a:solidFill>
              </a:rPr>
            </a:b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		•  </a:t>
            </a:r>
            <a:r>
              <a:rPr lang="en-US" sz="2000" b="1" i="1" dirty="0">
                <a:solidFill>
                  <a:srgbClr val="0070C0"/>
                </a:solidFill>
              </a:rPr>
              <a:t>making choices</a:t>
            </a:r>
            <a:r>
              <a:rPr lang="en-US" sz="2000" dirty="0">
                <a:solidFill>
                  <a:srgbClr val="C00000"/>
                </a:solidFill>
              </a:rPr>
              <a:t> (decisions)</a:t>
            </a:r>
            <a:br>
              <a:rPr lang="en-US" sz="2000" dirty="0">
                <a:solidFill>
                  <a:srgbClr val="C00000"/>
                </a:solidFill>
              </a:rPr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9416DB4-589F-564A-995C-13363B16196F}"/>
              </a:ext>
            </a:extLst>
          </p:cNvPr>
          <p:cNvSpPr/>
          <p:nvPr/>
        </p:nvSpPr>
        <p:spPr>
          <a:xfrm>
            <a:off x="457200" y="4876800"/>
            <a:ext cx="1524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91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1288C0-BB18-FF43-B004-B807B71BBC8C}"/>
              </a:ext>
            </a:extLst>
          </p:cNvPr>
          <p:cNvSpPr txBox="1"/>
          <p:nvPr/>
        </p:nvSpPr>
        <p:spPr>
          <a:xfrm>
            <a:off x="372531" y="1272887"/>
            <a:ext cx="626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Making Choices</a:t>
            </a:r>
            <a:r>
              <a:rPr lang="en-US" sz="24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(Jesuit ”way of proceeding” is discerning all four)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7766F4-F0EF-D541-B31B-011C59897242}"/>
              </a:ext>
            </a:extLst>
          </p:cNvPr>
          <p:cNvCxnSpPr>
            <a:cxnSpLocks/>
          </p:cNvCxnSpPr>
          <p:nvPr/>
        </p:nvCxnSpPr>
        <p:spPr>
          <a:xfrm>
            <a:off x="4401440" y="2737762"/>
            <a:ext cx="0" cy="1905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056488-5DBE-4B49-AC75-1DBBF48EDE4B}"/>
              </a:ext>
            </a:extLst>
          </p:cNvPr>
          <p:cNvCxnSpPr>
            <a:cxnSpLocks/>
          </p:cNvCxnSpPr>
          <p:nvPr/>
        </p:nvCxnSpPr>
        <p:spPr>
          <a:xfrm flipH="1">
            <a:off x="2039240" y="3728362"/>
            <a:ext cx="457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3B12FF-7838-7649-8DB3-574CB4BDC611}"/>
              </a:ext>
            </a:extLst>
          </p:cNvPr>
          <p:cNvSpPr txBox="1"/>
          <p:nvPr/>
        </p:nvSpPr>
        <p:spPr>
          <a:xfrm>
            <a:off x="4622761" y="4049211"/>
            <a:ext cx="219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+mj-lt"/>
              </a:rPr>
              <a:t>What </a:t>
            </a:r>
            <a:r>
              <a:rPr lang="en-US" sz="1600" b="1" i="1" dirty="0">
                <a:solidFill>
                  <a:srgbClr val="0070C0"/>
                </a:solidFill>
                <a:latin typeface="+mj-lt"/>
              </a:rPr>
              <a:t>should</a:t>
            </a:r>
            <a:r>
              <a:rPr lang="en-US" sz="1600" b="1" i="1" dirty="0">
                <a:latin typeface="+mj-lt"/>
              </a:rPr>
              <a:t> be done?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E3824-D16E-634E-A36F-2B68D5C0BE24}"/>
              </a:ext>
            </a:extLst>
          </p:cNvPr>
          <p:cNvSpPr txBox="1"/>
          <p:nvPr/>
        </p:nvSpPr>
        <p:spPr>
          <a:xfrm>
            <a:off x="1967580" y="3063785"/>
            <a:ext cx="235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+mj-lt"/>
              </a:rPr>
              <a:t>What </a:t>
            </a:r>
            <a:r>
              <a:rPr lang="en-US" sz="1600" b="1" i="1" dirty="0">
                <a:solidFill>
                  <a:srgbClr val="0070C0"/>
                </a:solidFill>
                <a:latin typeface="+mj-lt"/>
              </a:rPr>
              <a:t>needs to</a:t>
            </a:r>
            <a:r>
              <a:rPr lang="en-US" sz="1600" b="1" i="1" dirty="0">
                <a:latin typeface="+mj-lt"/>
              </a:rPr>
              <a:t> be done?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EEDB8-79A5-A54E-BFDD-70982E250B12}"/>
              </a:ext>
            </a:extLst>
          </p:cNvPr>
          <p:cNvSpPr txBox="1"/>
          <p:nvPr/>
        </p:nvSpPr>
        <p:spPr>
          <a:xfrm>
            <a:off x="2080977" y="4049211"/>
            <a:ext cx="235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+mj-lt"/>
              </a:rPr>
              <a:t>What </a:t>
            </a:r>
            <a:r>
              <a:rPr lang="en-US" sz="1600" b="1" i="1" dirty="0">
                <a:solidFill>
                  <a:srgbClr val="0070C0"/>
                </a:solidFill>
                <a:latin typeface="+mj-lt"/>
              </a:rPr>
              <a:t>can</a:t>
            </a:r>
            <a:r>
              <a:rPr lang="en-US" sz="1600" b="1" i="1" dirty="0">
                <a:latin typeface="+mj-lt"/>
              </a:rPr>
              <a:t> be done?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DF821-4797-CF4F-97E2-7868D534B5E0}"/>
              </a:ext>
            </a:extLst>
          </p:cNvPr>
          <p:cNvSpPr txBox="1"/>
          <p:nvPr/>
        </p:nvSpPr>
        <p:spPr>
          <a:xfrm>
            <a:off x="4572000" y="3090446"/>
            <a:ext cx="234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+mj-lt"/>
              </a:rPr>
              <a:t>What do we</a:t>
            </a:r>
            <a:r>
              <a:rPr lang="en-US" sz="1600" b="1" i="1" dirty="0">
                <a:solidFill>
                  <a:srgbClr val="0070C0"/>
                </a:solidFill>
                <a:latin typeface="+mj-lt"/>
              </a:rPr>
              <a:t> want</a:t>
            </a:r>
            <a:r>
              <a:rPr lang="en-US" sz="1600" b="1" i="1" dirty="0">
                <a:latin typeface="+mj-lt"/>
              </a:rPr>
              <a:t> to do?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F5F5730-8E21-4E42-ABC4-B7A4F4514221}"/>
              </a:ext>
            </a:extLst>
          </p:cNvPr>
          <p:cNvSpPr/>
          <p:nvPr/>
        </p:nvSpPr>
        <p:spPr>
          <a:xfrm>
            <a:off x="304801" y="2737762"/>
            <a:ext cx="1662779" cy="919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Design Thinking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3D19AC7-B958-D84B-BE76-E8F536A01655}"/>
              </a:ext>
            </a:extLst>
          </p:cNvPr>
          <p:cNvSpPr/>
          <p:nvPr/>
        </p:nvSpPr>
        <p:spPr>
          <a:xfrm>
            <a:off x="6835301" y="2764423"/>
            <a:ext cx="1611137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Volitional Intelligence*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15603-0965-0347-92C6-15827AF857FD}"/>
              </a:ext>
            </a:extLst>
          </p:cNvPr>
          <p:cNvSpPr txBox="1"/>
          <p:nvPr/>
        </p:nvSpPr>
        <p:spPr>
          <a:xfrm>
            <a:off x="6915135" y="6477000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*Paul Moser, Loyola of Chicago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AF1B341D-0F77-0B4A-8182-DD5D1D7122C9}"/>
              </a:ext>
            </a:extLst>
          </p:cNvPr>
          <p:cNvSpPr/>
          <p:nvPr/>
        </p:nvSpPr>
        <p:spPr>
          <a:xfrm>
            <a:off x="6846186" y="3795847"/>
            <a:ext cx="1611137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Moral Intelligence**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48FB449-A865-104C-98FB-4FFE301D2433}"/>
              </a:ext>
            </a:extLst>
          </p:cNvPr>
          <p:cNvSpPr/>
          <p:nvPr/>
        </p:nvSpPr>
        <p:spPr>
          <a:xfrm>
            <a:off x="293916" y="3762093"/>
            <a:ext cx="1662779" cy="919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Engineering</a:t>
            </a:r>
          </a:p>
          <a:p>
            <a:pPr algn="ctr"/>
            <a:r>
              <a:rPr lang="en-US" sz="1400" b="1" dirty="0">
                <a:latin typeface="+mj-lt"/>
              </a:rPr>
              <a:t>Competence</a:t>
            </a:r>
          </a:p>
        </p:txBody>
      </p:sp>
    </p:spTree>
    <p:extLst>
      <p:ext uri="{BB962C8B-B14F-4D97-AF65-F5344CB8AC3E}">
        <p14:creationId xmlns:p14="http://schemas.microsoft.com/office/powerpoint/2010/main" val="302504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1288C0-BB18-FF43-B004-B807B71BBC8C}"/>
              </a:ext>
            </a:extLst>
          </p:cNvPr>
          <p:cNvSpPr txBox="1"/>
          <p:nvPr/>
        </p:nvSpPr>
        <p:spPr>
          <a:xfrm>
            <a:off x="316799" y="943708"/>
            <a:ext cx="3951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Practicing “Decision Hygiene”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E3290-B168-904A-B30A-991F43BE4FB9}"/>
              </a:ext>
            </a:extLst>
          </p:cNvPr>
          <p:cNvSpPr txBox="1"/>
          <p:nvPr/>
        </p:nvSpPr>
        <p:spPr>
          <a:xfrm>
            <a:off x="685800" y="1771605"/>
            <a:ext cx="16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+mj-lt"/>
              </a:rPr>
              <a:t>Minimum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F41A-72E5-AB40-8126-5C433D388DA1}"/>
              </a:ext>
            </a:extLst>
          </p:cNvPr>
          <p:cNvSpPr txBox="1"/>
          <p:nvPr/>
        </p:nvSpPr>
        <p:spPr>
          <a:xfrm>
            <a:off x="654570" y="1966984"/>
            <a:ext cx="7708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+mj-lt"/>
              </a:rPr>
              <a:t>Collaboratively develop a small (2-4) set of viable options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2.   With an indifferent and trusted other,</a:t>
            </a:r>
          </a:p>
          <a:p>
            <a:r>
              <a:rPr lang="en-US" dirty="0">
                <a:latin typeface="+mj-lt"/>
              </a:rPr>
              <a:t>	 discern with which of these viable options to proceed, considering . . 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7766F4-F0EF-D541-B31B-011C59897242}"/>
              </a:ext>
            </a:extLst>
          </p:cNvPr>
          <p:cNvCxnSpPr>
            <a:cxnSpLocks/>
          </p:cNvCxnSpPr>
          <p:nvPr/>
        </p:nvCxnSpPr>
        <p:spPr>
          <a:xfrm>
            <a:off x="4338860" y="4038600"/>
            <a:ext cx="0" cy="1905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056488-5DBE-4B49-AC75-1DBBF48EDE4B}"/>
              </a:ext>
            </a:extLst>
          </p:cNvPr>
          <p:cNvCxnSpPr>
            <a:cxnSpLocks/>
          </p:cNvCxnSpPr>
          <p:nvPr/>
        </p:nvCxnSpPr>
        <p:spPr>
          <a:xfrm flipH="1">
            <a:off x="1976660" y="5029200"/>
            <a:ext cx="457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3B12FF-7838-7649-8DB3-574CB4BDC611}"/>
              </a:ext>
            </a:extLst>
          </p:cNvPr>
          <p:cNvSpPr txBox="1"/>
          <p:nvPr/>
        </p:nvSpPr>
        <p:spPr>
          <a:xfrm>
            <a:off x="4560181" y="5350049"/>
            <a:ext cx="219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+mj-lt"/>
              </a:rPr>
              <a:t>What </a:t>
            </a:r>
            <a:r>
              <a:rPr lang="en-US" sz="1600" b="1" i="1" dirty="0">
                <a:solidFill>
                  <a:srgbClr val="0070C0"/>
                </a:solidFill>
                <a:latin typeface="+mj-lt"/>
              </a:rPr>
              <a:t>should</a:t>
            </a:r>
            <a:r>
              <a:rPr lang="en-US" sz="1600" b="1" i="1" dirty="0">
                <a:latin typeface="+mj-lt"/>
              </a:rPr>
              <a:t> be done?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E3824-D16E-634E-A36F-2B68D5C0BE24}"/>
              </a:ext>
            </a:extLst>
          </p:cNvPr>
          <p:cNvSpPr txBox="1"/>
          <p:nvPr/>
        </p:nvSpPr>
        <p:spPr>
          <a:xfrm>
            <a:off x="1905000" y="4364623"/>
            <a:ext cx="235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+mj-lt"/>
              </a:rPr>
              <a:t>What </a:t>
            </a:r>
            <a:r>
              <a:rPr lang="en-US" sz="1600" b="1" i="1" dirty="0">
                <a:solidFill>
                  <a:srgbClr val="0070C0"/>
                </a:solidFill>
                <a:latin typeface="+mj-lt"/>
              </a:rPr>
              <a:t>needs to</a:t>
            </a:r>
            <a:r>
              <a:rPr lang="en-US" sz="1600" b="1" i="1" dirty="0">
                <a:latin typeface="+mj-lt"/>
              </a:rPr>
              <a:t> be done?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EEDB8-79A5-A54E-BFDD-70982E250B12}"/>
              </a:ext>
            </a:extLst>
          </p:cNvPr>
          <p:cNvSpPr txBox="1"/>
          <p:nvPr/>
        </p:nvSpPr>
        <p:spPr>
          <a:xfrm>
            <a:off x="2018397" y="5350049"/>
            <a:ext cx="235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+mj-lt"/>
              </a:rPr>
              <a:t>What </a:t>
            </a:r>
            <a:r>
              <a:rPr lang="en-US" sz="1600" b="1" i="1" dirty="0">
                <a:solidFill>
                  <a:srgbClr val="0070C0"/>
                </a:solidFill>
                <a:latin typeface="+mj-lt"/>
              </a:rPr>
              <a:t>can</a:t>
            </a:r>
            <a:r>
              <a:rPr lang="en-US" sz="1600" b="1" i="1" dirty="0">
                <a:latin typeface="+mj-lt"/>
              </a:rPr>
              <a:t> be done?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DF821-4797-CF4F-97E2-7868D534B5E0}"/>
              </a:ext>
            </a:extLst>
          </p:cNvPr>
          <p:cNvSpPr txBox="1"/>
          <p:nvPr/>
        </p:nvSpPr>
        <p:spPr>
          <a:xfrm>
            <a:off x="4509420" y="4391284"/>
            <a:ext cx="234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+mj-lt"/>
              </a:rPr>
              <a:t>What </a:t>
            </a:r>
            <a:r>
              <a:rPr lang="en-US" sz="1600" b="1" i="1" dirty="0">
                <a:solidFill>
                  <a:srgbClr val="0070C0"/>
                </a:solidFill>
                <a:latin typeface="+mj-lt"/>
              </a:rPr>
              <a:t>do we want</a:t>
            </a:r>
            <a:r>
              <a:rPr lang="en-US" sz="1600" b="1" i="1" dirty="0">
                <a:latin typeface="+mj-lt"/>
              </a:rPr>
              <a:t> to do?</a:t>
            </a:r>
          </a:p>
        </p:txBody>
      </p:sp>
    </p:spTree>
    <p:extLst>
      <p:ext uri="{BB962C8B-B14F-4D97-AF65-F5344CB8AC3E}">
        <p14:creationId xmlns:p14="http://schemas.microsoft.com/office/powerpoint/2010/main" val="10909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BADD-BC70-8042-B291-ADE1406E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Today’s Objective   </a:t>
            </a:r>
            <a:endParaRPr lang="en-US" sz="18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D370-5408-954B-84E2-FFFF9400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700541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	Give you some thought starters for your research paper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b="1" i="1" dirty="0">
                <a:latin typeface="+mj-lt"/>
              </a:rPr>
              <a:t>From the assignment prompt: 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do some preliminary research on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the Jesuit educational tradition</a:t>
            </a:r>
            <a:r>
              <a:rPr lang="en-US" sz="1600" dirty="0">
                <a:latin typeface="+mj-lt"/>
              </a:rPr>
              <a:t>, and its main 	characteristics . . .and 	summarize these in the introductory section of the essay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for the second part of the paper, choose a Silicon Valley company, research this 	company’s stated values and goals (mission, vision, values, etc.) and identify what those are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for the third part of the paper, students will discuss how this company’s values and goals 	relate to the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mission of SCU 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(including the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Jesuit “way of proceeding” 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and the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 Jesuit 	educational tradition)</a:t>
            </a:r>
            <a:r>
              <a:rPr lang="en-US" sz="1600" dirty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34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DEDB-D450-BE44-B8F5-1A59C9C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19498"/>
            <a:ext cx="7190874" cy="457200"/>
          </a:xfrm>
        </p:spPr>
        <p:txBody>
          <a:bodyPr>
            <a:no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Some assumptions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E4B58-A923-614C-BA38-3A6FF38A9439}"/>
              </a:ext>
            </a:extLst>
          </p:cNvPr>
          <p:cNvSpPr txBox="1"/>
          <p:nvPr/>
        </p:nvSpPr>
        <p:spPr>
          <a:xfrm>
            <a:off x="0" y="19050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dirty="0">
                <a:solidFill>
                  <a:srgbClr val="C00000"/>
                </a:solidFill>
                <a:latin typeface="+mj-lt"/>
              </a:rPr>
              <a:t>Internships offer students experience in a “Silicon Valley” company context; </a:t>
            </a:r>
          </a:p>
          <a:p>
            <a:pPr lvl="1"/>
            <a:endParaRPr lang="en-US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+mj-lt"/>
              </a:rPr>
              <a:t>2.   Internships offer companies a way to assess the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competence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and collaborative 		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capability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of the intern (a future employee?). </a:t>
            </a:r>
          </a:p>
          <a:p>
            <a:pPr lvl="1"/>
            <a:endParaRPr lang="en-US" dirty="0">
              <a:solidFill>
                <a:srgbClr val="C00000"/>
              </a:solidFill>
              <a:latin typeface="+mj-lt"/>
            </a:endParaRPr>
          </a:p>
          <a:p>
            <a:pPr lvl="1"/>
            <a:endParaRPr lang="en-US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+mj-lt"/>
              </a:rPr>
              <a:t>3.   Engineering students will engage in</a:t>
            </a:r>
            <a:r>
              <a:rPr lang="en-US" b="1" i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innovating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efforts after earning a degree.</a:t>
            </a:r>
          </a:p>
          <a:p>
            <a:pPr lvl="1"/>
            <a:endParaRPr lang="en-US" dirty="0">
              <a:solidFill>
                <a:srgbClr val="C00000"/>
              </a:solidFill>
              <a:latin typeface="+mj-lt"/>
            </a:endParaRPr>
          </a:p>
          <a:p>
            <a:pPr lvl="1"/>
            <a:endParaRPr lang="en-US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+mj-lt"/>
              </a:rPr>
              <a:t>4,   The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Jesuit “way of proceeding”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brings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essential capabilities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to innovators innovating.</a:t>
            </a:r>
          </a:p>
          <a:p>
            <a:pPr lvl="1"/>
            <a:endParaRPr lang="en-US" dirty="0">
              <a:solidFill>
                <a:srgbClr val="C00000"/>
              </a:solidFill>
              <a:latin typeface="+mj-lt"/>
            </a:endParaRPr>
          </a:p>
          <a:p>
            <a:pPr lvl="1"/>
            <a:endParaRPr lang="en-US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+mj-lt"/>
              </a:rPr>
              <a:t>5.   One does not have to subscribe to Catholic traditions to appreciate and benefit   	from these essential Jesuit capabilities. </a:t>
            </a:r>
          </a:p>
        </p:txBody>
      </p:sp>
    </p:spTree>
    <p:extLst>
      <p:ext uri="{BB962C8B-B14F-4D97-AF65-F5344CB8AC3E}">
        <p14:creationId xmlns:p14="http://schemas.microsoft.com/office/powerpoint/2010/main" val="278073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DEDB-D450-BE44-B8F5-1A59C9C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97033"/>
            <a:ext cx="8917244" cy="743712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Where “innovating,”  “Jesuit” and SCU’s Mission Intersect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3A03A-12C2-F846-A088-971DBA7C3240}"/>
              </a:ext>
            </a:extLst>
          </p:cNvPr>
          <p:cNvSpPr txBox="1"/>
          <p:nvPr/>
        </p:nvSpPr>
        <p:spPr>
          <a:xfrm>
            <a:off x="1712915" y="2815132"/>
            <a:ext cx="224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Engineers Innovating</a:t>
            </a:r>
          </a:p>
          <a:p>
            <a:pPr algn="ctr"/>
            <a:r>
              <a:rPr lang="en-US" b="1" dirty="0">
                <a:latin typeface="+mj-lt"/>
              </a:rPr>
              <a:t>In the “Silicon Valley”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53D97B-B3C5-084F-8AFA-A5C4196F7355}"/>
              </a:ext>
            </a:extLst>
          </p:cNvPr>
          <p:cNvSpPr/>
          <p:nvPr/>
        </p:nvSpPr>
        <p:spPr>
          <a:xfrm>
            <a:off x="1407624" y="2133600"/>
            <a:ext cx="3621575" cy="277397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63DA31-02C9-EA4F-8156-A8DE373D3B4A}"/>
              </a:ext>
            </a:extLst>
          </p:cNvPr>
          <p:cNvSpPr/>
          <p:nvPr/>
        </p:nvSpPr>
        <p:spPr>
          <a:xfrm>
            <a:off x="4114800" y="2133600"/>
            <a:ext cx="3621575" cy="277397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1C506-7C9D-AD4D-90B3-79C5AD4876D6}"/>
              </a:ext>
            </a:extLst>
          </p:cNvPr>
          <p:cNvSpPr txBox="1"/>
          <p:nvPr/>
        </p:nvSpPr>
        <p:spPr>
          <a:xfrm>
            <a:off x="5311757" y="2806490"/>
            <a:ext cx="214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Jesuit </a:t>
            </a:r>
          </a:p>
          <a:p>
            <a:pPr algn="ctr"/>
            <a:r>
              <a:rPr lang="en-US" b="1" dirty="0">
                <a:latin typeface="+mj-lt"/>
              </a:rPr>
              <a:t>“way of proceeding"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D62E9F-5188-BE49-91FA-63512756969E}"/>
              </a:ext>
            </a:extLst>
          </p:cNvPr>
          <p:cNvSpPr/>
          <p:nvPr/>
        </p:nvSpPr>
        <p:spPr>
          <a:xfrm>
            <a:off x="3076266" y="3760838"/>
            <a:ext cx="2971801" cy="277397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F4BB6-8B2A-DD4E-9CAC-2FC0DD524101}"/>
              </a:ext>
            </a:extLst>
          </p:cNvPr>
          <p:cNvSpPr txBox="1"/>
          <p:nvPr/>
        </p:nvSpPr>
        <p:spPr>
          <a:xfrm>
            <a:off x="3785416" y="5219779"/>
            <a:ext cx="15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SCU’s Mission 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896AC99-0291-4D47-8AEB-4965564E396B}"/>
              </a:ext>
            </a:extLst>
          </p:cNvPr>
          <p:cNvSpPr/>
          <p:nvPr/>
        </p:nvSpPr>
        <p:spPr>
          <a:xfrm>
            <a:off x="4154129" y="3760838"/>
            <a:ext cx="816077" cy="658762"/>
          </a:xfrm>
          <a:custGeom>
            <a:avLst/>
            <a:gdLst>
              <a:gd name="connsiteX0" fmla="*/ 0 w 816077"/>
              <a:gd name="connsiteY0" fmla="*/ 39329 h 658762"/>
              <a:gd name="connsiteX1" fmla="*/ 285136 w 816077"/>
              <a:gd name="connsiteY1" fmla="*/ 0 h 658762"/>
              <a:gd name="connsiteX2" fmla="*/ 511277 w 816077"/>
              <a:gd name="connsiteY2" fmla="*/ 19665 h 658762"/>
              <a:gd name="connsiteX3" fmla="*/ 698090 w 816077"/>
              <a:gd name="connsiteY3" fmla="*/ 39329 h 658762"/>
              <a:gd name="connsiteX4" fmla="*/ 816077 w 816077"/>
              <a:gd name="connsiteY4" fmla="*/ 58994 h 658762"/>
              <a:gd name="connsiteX5" fmla="*/ 707923 w 816077"/>
              <a:gd name="connsiteY5" fmla="*/ 285136 h 658762"/>
              <a:gd name="connsiteX6" fmla="*/ 619432 w 816077"/>
              <a:gd name="connsiteY6" fmla="*/ 432620 h 658762"/>
              <a:gd name="connsiteX7" fmla="*/ 521110 w 816077"/>
              <a:gd name="connsiteY7" fmla="*/ 570271 h 658762"/>
              <a:gd name="connsiteX8" fmla="*/ 403123 w 816077"/>
              <a:gd name="connsiteY8" fmla="*/ 658762 h 658762"/>
              <a:gd name="connsiteX9" fmla="*/ 255639 w 816077"/>
              <a:gd name="connsiteY9" fmla="*/ 540774 h 658762"/>
              <a:gd name="connsiteX10" fmla="*/ 137652 w 816077"/>
              <a:gd name="connsiteY10" fmla="*/ 363794 h 658762"/>
              <a:gd name="connsiteX11" fmla="*/ 49161 w 816077"/>
              <a:gd name="connsiteY11" fmla="*/ 196645 h 658762"/>
              <a:gd name="connsiteX12" fmla="*/ 0 w 816077"/>
              <a:gd name="connsiteY12" fmla="*/ 39329 h 65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6077" h="658762">
                <a:moveTo>
                  <a:pt x="0" y="39329"/>
                </a:moveTo>
                <a:lnTo>
                  <a:pt x="285136" y="0"/>
                </a:lnTo>
                <a:lnTo>
                  <a:pt x="511277" y="19665"/>
                </a:lnTo>
                <a:lnTo>
                  <a:pt x="698090" y="39329"/>
                </a:lnTo>
                <a:lnTo>
                  <a:pt x="816077" y="58994"/>
                </a:lnTo>
                <a:lnTo>
                  <a:pt x="707923" y="285136"/>
                </a:lnTo>
                <a:lnTo>
                  <a:pt x="619432" y="432620"/>
                </a:lnTo>
                <a:lnTo>
                  <a:pt x="521110" y="570271"/>
                </a:lnTo>
                <a:lnTo>
                  <a:pt x="403123" y="658762"/>
                </a:lnTo>
                <a:lnTo>
                  <a:pt x="255639" y="540774"/>
                </a:lnTo>
                <a:lnTo>
                  <a:pt x="137652" y="363794"/>
                </a:lnTo>
                <a:lnTo>
                  <a:pt x="49161" y="196645"/>
                </a:lnTo>
                <a:lnTo>
                  <a:pt x="0" y="3932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12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48C6-E403-8046-9CA3-08E3EA34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87" y="838200"/>
            <a:ext cx="3124200" cy="3810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Lanny Vincent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4AB4-C3C3-294B-ACEE-F387DDA00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5160"/>
            <a:ext cx="8496925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+mj-lt"/>
              </a:rPr>
              <a:t>•   Research  Associate, </a:t>
            </a:r>
            <a:r>
              <a:rPr lang="en-US" sz="1400" dirty="0">
                <a:latin typeface="+mj-lt"/>
              </a:rPr>
              <a:t>Robotics Systems Lab (RSL) . </a:t>
            </a:r>
            <a:r>
              <a:rPr lang="en-US" sz="1400" dirty="0" err="1">
                <a:latin typeface="+mj-lt"/>
              </a:rPr>
              <a:t>SoE</a:t>
            </a:r>
            <a:r>
              <a:rPr lang="en-US" sz="1400" dirty="0">
                <a:latin typeface="+mj-lt"/>
              </a:rPr>
              <a:t>(September 2021)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+mj-lt"/>
              </a:rPr>
              <a:t>•   Adjunct Lecturer,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SoE</a:t>
            </a:r>
            <a:r>
              <a:rPr lang="en-US" sz="1400" dirty="0">
                <a:latin typeface="+mj-lt"/>
              </a:rPr>
              <a:t> (since 2017 - 2021):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				</a:t>
            </a:r>
            <a:r>
              <a:rPr lang="en-US" sz="1400" i="1" u="sng" dirty="0">
                <a:latin typeface="+mj-lt"/>
              </a:rPr>
              <a:t>courses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200" dirty="0">
                <a:latin typeface="+mj-lt"/>
              </a:rPr>
              <a:t>undergraduates: 	Engineering and the Entrepreneurial Mindset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+mj-lt"/>
              </a:rPr>
              <a:t>				Intrapreneurship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+mj-lt"/>
              </a:rPr>
              <a:t>				Collaborative Creativity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+mj-lt"/>
              </a:rPr>
              <a:t>				Thinking in Systems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+mj-lt"/>
              </a:rPr>
              <a:t>				Innovation Theology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+mj-lt"/>
              </a:rPr>
              <a:t>				Introduction to Design Thinking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+mj-lt"/>
              </a:rPr>
              <a:t>		graduates:		Innovation, Design &amp; Spirituality</a:t>
            </a:r>
          </a:p>
          <a:p>
            <a:pPr marL="0" indent="0">
              <a:buNone/>
            </a:pPr>
            <a:endParaRPr lang="en-US" sz="10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•   </a:t>
            </a:r>
            <a:r>
              <a:rPr lang="en-US" sz="1400" b="1" dirty="0">
                <a:latin typeface="+mj-lt"/>
              </a:rPr>
              <a:t>Principal, Vincent &amp; Associates, Ltd.</a:t>
            </a:r>
            <a:r>
              <a:rPr lang="en-US" sz="1400" dirty="0">
                <a:latin typeface="+mj-lt"/>
              </a:rPr>
              <a:t> (1990 - ):  	</a:t>
            </a:r>
            <a:r>
              <a:rPr lang="en-US" sz="1200" dirty="0">
                <a:latin typeface="+mj-lt"/>
              </a:rPr>
              <a:t>collaborative invention and foresight facilitation;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+mj-lt"/>
              </a:rPr>
              <a:t>				innovating systems consulting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•   </a:t>
            </a:r>
            <a:r>
              <a:rPr lang="en-US" sz="1400" b="1" dirty="0">
                <a:latin typeface="+mj-lt"/>
              </a:rPr>
              <a:t>Si Valley Clients</a:t>
            </a:r>
            <a:r>
              <a:rPr lang="en-US" sz="1400" dirty="0">
                <a:latin typeface="+mj-lt"/>
              </a:rPr>
              <a:t> include: 	</a:t>
            </a:r>
            <a:r>
              <a:rPr lang="en-US" sz="1200" dirty="0" err="1">
                <a:latin typeface="+mj-lt"/>
              </a:rPr>
              <a:t>Helwett</a:t>
            </a:r>
            <a:r>
              <a:rPr lang="en-US" sz="1200" dirty="0">
                <a:latin typeface="+mj-lt"/>
              </a:rPr>
              <a:t>-Packard, Seagate Technologies, AMD, Agilent, Broadcom, 					Qualcomm, SONY Electronics, SONY </a:t>
            </a:r>
            <a:r>
              <a:rPr lang="en-US" sz="1200" dirty="0" err="1">
                <a:latin typeface="+mj-lt"/>
              </a:rPr>
              <a:t>Playstation</a:t>
            </a:r>
            <a:r>
              <a:rPr lang="en-US" sz="1200" dirty="0">
                <a:latin typeface="+mj-lt"/>
              </a:rPr>
              <a:t>, Molecular Devices, DLNA, U.S. 				Robotics, Snap-on Diagnostics, Intuitive Surgical, Align, </a:t>
            </a:r>
            <a:r>
              <a:rPr lang="en-US" sz="1200" dirty="0" err="1">
                <a:latin typeface="+mj-lt"/>
              </a:rPr>
              <a:t>Rovi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Tivo</a:t>
            </a:r>
            <a:r>
              <a:rPr lang="en-US" sz="1200" dirty="0">
                <a:latin typeface="+mj-lt"/>
              </a:rPr>
              <a:t>, Corning Technologies </a:t>
            </a:r>
          </a:p>
          <a:p>
            <a:pPr marL="0" indent="0">
              <a:buNone/>
            </a:pPr>
            <a:endParaRPr lang="en-US" sz="10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•   </a:t>
            </a:r>
            <a:r>
              <a:rPr lang="en-US" sz="1400" b="1" dirty="0">
                <a:latin typeface="+mj-lt"/>
              </a:rPr>
              <a:t>Education:</a:t>
            </a:r>
            <a:r>
              <a:rPr lang="en-US" sz="1400" dirty="0">
                <a:latin typeface="+mj-lt"/>
              </a:rPr>
              <a:t>		</a:t>
            </a:r>
            <a:r>
              <a:rPr lang="en-US" sz="1200" dirty="0">
                <a:latin typeface="+mj-lt"/>
              </a:rPr>
              <a:t>M.Div. (Yale); B.A.-religion (Davidson); Effective Executive (Wharton);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+mj-lt"/>
              </a:rPr>
              <a:t>			Systems Thinking (MIT)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• </a:t>
            </a:r>
            <a:r>
              <a:rPr lang="en-US" sz="1400" b="1" dirty="0">
                <a:latin typeface="+mj-lt"/>
              </a:rPr>
              <a:t>  Publications:   </a:t>
            </a:r>
            <a:r>
              <a:rPr lang="en-US" sz="1400" dirty="0">
                <a:latin typeface="+mj-lt"/>
              </a:rPr>
              <a:t> 		</a:t>
            </a:r>
            <a:r>
              <a:rPr lang="en-US" sz="1200" b="1" i="1" dirty="0">
                <a:latin typeface="+mj-lt"/>
              </a:rPr>
              <a:t>The Maverick Way</a:t>
            </a:r>
            <a:r>
              <a:rPr lang="en-US" sz="1200" i="1" dirty="0">
                <a:latin typeface="+mj-lt"/>
              </a:rPr>
              <a:t>:  Profiting from the Power of the Corporate Misfit</a:t>
            </a:r>
            <a:r>
              <a:rPr lang="en-US" sz="1200" dirty="0">
                <a:latin typeface="+mj-lt"/>
              </a:rPr>
              <a:t>  (2000)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                                		</a:t>
            </a:r>
            <a:r>
              <a:rPr lang="en-US" sz="1200" b="1" dirty="0">
                <a:latin typeface="+mj-lt"/>
              </a:rPr>
              <a:t>“Innovation Midwives”</a:t>
            </a:r>
            <a:r>
              <a:rPr lang="en-US" sz="1200" dirty="0">
                <a:latin typeface="+mj-lt"/>
              </a:rPr>
              <a:t>  </a:t>
            </a:r>
            <a:r>
              <a:rPr lang="en-US" sz="1200" i="1" dirty="0" err="1">
                <a:latin typeface="+mj-lt"/>
              </a:rPr>
              <a:t>Technology•Research</a:t>
            </a:r>
            <a:r>
              <a:rPr lang="en-US" sz="1200" i="1" dirty="0">
                <a:latin typeface="+mj-lt"/>
              </a:rPr>
              <a:t> Management</a:t>
            </a:r>
            <a:r>
              <a:rPr lang="en-US" sz="1200" dirty="0">
                <a:latin typeface="+mj-lt"/>
              </a:rPr>
              <a:t> (Feb/Mar 2005)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	          		</a:t>
            </a:r>
            <a:r>
              <a:rPr lang="en-US" sz="1200" b="1" i="1" dirty="0">
                <a:latin typeface="+mj-lt"/>
              </a:rPr>
              <a:t>Prisoners of Hope:</a:t>
            </a:r>
            <a:r>
              <a:rPr lang="en-US" sz="1200" i="1" dirty="0">
                <a:latin typeface="+mj-lt"/>
              </a:rPr>
              <a:t> How Engineers (and Others) Get Lift for Innovating</a:t>
            </a:r>
            <a:r>
              <a:rPr lang="en-US" sz="1200" dirty="0">
                <a:latin typeface="+mj-lt"/>
              </a:rPr>
              <a:t> (2011)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	          		</a:t>
            </a:r>
            <a:r>
              <a:rPr lang="en-US" sz="1200" i="1" dirty="0">
                <a:latin typeface="+mj-lt"/>
              </a:rPr>
              <a:t>A Primer on </a:t>
            </a:r>
            <a:r>
              <a:rPr lang="en-US" sz="1200" b="1" i="1" dirty="0">
                <a:latin typeface="+mj-lt"/>
              </a:rPr>
              <a:t>Innovation Theology</a:t>
            </a:r>
            <a:r>
              <a:rPr lang="en-US" sz="1200" i="1" dirty="0">
                <a:latin typeface="+mj-lt"/>
              </a:rPr>
              <a:t>: Responding to Change in the Co. of God</a:t>
            </a:r>
            <a:r>
              <a:rPr lang="en-US" sz="1200" dirty="0">
                <a:latin typeface="+mj-lt"/>
              </a:rPr>
              <a:t> (2016) 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	         		</a:t>
            </a:r>
            <a:r>
              <a:rPr lang="en-US" sz="1200" b="1" i="1" dirty="0">
                <a:latin typeface="+mj-lt"/>
              </a:rPr>
              <a:t>Innovation Theology</a:t>
            </a:r>
            <a:r>
              <a:rPr lang="en-US" sz="1200" i="1" dirty="0">
                <a:latin typeface="+mj-lt"/>
              </a:rPr>
              <a:t>:  A Biblical Inquiry and Exploration</a:t>
            </a:r>
            <a:r>
              <a:rPr lang="en-US" sz="1200" dirty="0">
                <a:latin typeface="+mj-lt"/>
              </a:rPr>
              <a:t> (2017)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92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13903C-1310-A249-BC5E-CBBD14ECA0BB}"/>
              </a:ext>
            </a:extLst>
          </p:cNvPr>
          <p:cNvSpPr txBox="1"/>
          <p:nvPr/>
        </p:nvSpPr>
        <p:spPr>
          <a:xfrm>
            <a:off x="3276600" y="3048000"/>
            <a:ext cx="23557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2 viewpoints</a:t>
            </a:r>
          </a:p>
          <a:p>
            <a:r>
              <a:rPr lang="en-US" sz="3200" b="1" dirty="0">
                <a:latin typeface="Calibri" panose="020F0502020204030204" pitchFamily="34" charset="0"/>
              </a:rPr>
              <a:t>5 challenges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76CE2-D214-F34E-A56F-0B5665FA2116}"/>
              </a:ext>
            </a:extLst>
          </p:cNvPr>
          <p:cNvSpPr txBox="1"/>
          <p:nvPr/>
        </p:nvSpPr>
        <p:spPr>
          <a:xfrm>
            <a:off x="783417" y="1447800"/>
            <a:ext cx="2493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Calibri" panose="020F0502020204030204" pitchFamily="34" charset="0"/>
              </a:rPr>
              <a:t>ii. Innovating 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57602"/>
            <a:ext cx="8229600" cy="43891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Two Sides to Innovating. . .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AD19508-8CD6-8945-9DDB-A93E8153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9" y="4893688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Times" pitchFamily="2" charset="0"/>
              <a:buNone/>
            </a:pPr>
            <a:endParaRPr lang="en-US" altLang="en-US" sz="1400">
              <a:latin typeface="+mj-lt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7E372C8-B87F-4642-A7C3-72371F4E9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068" y="2194794"/>
            <a:ext cx="114486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+mj-lt"/>
              </a:rPr>
              <a:t>Purpose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+mj-lt"/>
              </a:rPr>
              <a:t>Sub-systems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+mj-lt"/>
              </a:rPr>
              <a:t>Mechanisms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i="1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+mj-lt"/>
              </a:rPr>
              <a:t>Phenomenon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9CB1D20-F38B-1249-A695-40B429456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546" y="1437864"/>
            <a:ext cx="2309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+mj-lt"/>
              </a:rPr>
              <a:t>. . . as a development process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+mj-lt"/>
              </a:rPr>
              <a:t>(typical of engineering POV)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76195F89-DCED-F140-904E-F68FBE9FAB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25925" y="2806125"/>
            <a:ext cx="64817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A8919439-4E0E-5E46-A6CE-30B3A915E6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67187" y="4114800"/>
            <a:ext cx="64817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DDD9D94D-AA6D-5B47-BF4A-9D33E367B0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05287" y="5105400"/>
            <a:ext cx="64817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DAE36C00-FA70-2E4A-B3C5-F4B2A5227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768" y="1511938"/>
            <a:ext cx="31385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+mj-lt"/>
              </a:rPr>
              <a:t>. . .as a process of diffusion (adoption)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+mj-lt"/>
              </a:rPr>
              <a:t>(typical of marketing and business POVs)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C85C6-EA4F-9442-8E84-91495DF4F66A}"/>
              </a:ext>
            </a:extLst>
          </p:cNvPr>
          <p:cNvSpPr txBox="1"/>
          <p:nvPr/>
        </p:nvSpPr>
        <p:spPr>
          <a:xfrm>
            <a:off x="1667187" y="2092763"/>
            <a:ext cx="17716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development 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(the new &amp; useful)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E0B91-A4CF-6040-8117-4D19DC32A8AC}"/>
              </a:ext>
            </a:extLst>
          </p:cNvPr>
          <p:cNvSpPr txBox="1"/>
          <p:nvPr/>
        </p:nvSpPr>
        <p:spPr>
          <a:xfrm>
            <a:off x="6039326" y="2083340"/>
            <a:ext cx="214597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diffusion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(”market penetration”)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1E65A-9630-0F4E-A3C8-1B61D5A0848D}"/>
              </a:ext>
            </a:extLst>
          </p:cNvPr>
          <p:cNvSpPr txBox="1"/>
          <p:nvPr/>
        </p:nvSpPr>
        <p:spPr>
          <a:xfrm>
            <a:off x="1827524" y="3063300"/>
            <a:ext cx="32131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</a:rPr>
              <a:t>• Relevant Experts (STEM+) </a:t>
            </a:r>
          </a:p>
          <a:p>
            <a:pPr>
              <a:defRPr/>
            </a:pPr>
            <a:r>
              <a:rPr lang="en-US" sz="1200" b="1" dirty="0">
                <a:latin typeface="+mj-lt"/>
              </a:rPr>
              <a:t>• Diverse Perspectives</a:t>
            </a:r>
          </a:p>
          <a:p>
            <a:pPr>
              <a:defRPr/>
            </a:pPr>
            <a:r>
              <a:rPr lang="en-US" sz="1200" b="1" dirty="0">
                <a:latin typeface="+mj-lt"/>
              </a:rPr>
              <a:t>• Access to end-users</a:t>
            </a:r>
          </a:p>
          <a:p>
            <a:pPr>
              <a:defRPr/>
            </a:pPr>
            <a:r>
              <a:rPr lang="en-US" sz="1200" b="1" dirty="0">
                <a:latin typeface="+mj-lt"/>
              </a:rPr>
              <a:t>• Collaborative &amp; adaptive capabilities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26EB6-B664-E24F-B71F-80A8923022C1}"/>
              </a:ext>
            </a:extLst>
          </p:cNvPr>
          <p:cNvSpPr txBox="1"/>
          <p:nvPr/>
        </p:nvSpPr>
        <p:spPr>
          <a:xfrm>
            <a:off x="6081359" y="3074839"/>
            <a:ext cx="2795587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</a:rPr>
              <a:t>• Communication mediums</a:t>
            </a:r>
          </a:p>
          <a:p>
            <a:pPr>
              <a:defRPr/>
            </a:pPr>
            <a:r>
              <a:rPr lang="en-US" sz="1200" b="1" dirty="0">
                <a:latin typeface="+mj-lt"/>
              </a:rPr>
              <a:t>• Aggregations of customers (markets)</a:t>
            </a:r>
          </a:p>
          <a:p>
            <a:pPr>
              <a:defRPr/>
            </a:pPr>
            <a:r>
              <a:rPr lang="en-US" sz="1200" b="1" dirty="0">
                <a:latin typeface="+mj-lt"/>
              </a:rPr>
              <a:t>• Introduction strategy(</a:t>
            </a:r>
            <a:r>
              <a:rPr lang="en-US" sz="1200" b="1" dirty="0" err="1">
                <a:latin typeface="+mj-lt"/>
              </a:rPr>
              <a:t>ies</a:t>
            </a:r>
            <a:r>
              <a:rPr lang="en-US" sz="1200" b="1" dirty="0">
                <a:latin typeface="+mj-lt"/>
              </a:rPr>
              <a:t>)</a:t>
            </a:r>
          </a:p>
          <a:p>
            <a:pPr>
              <a:defRPr/>
            </a:pPr>
            <a:r>
              <a:rPr lang="en-US" sz="1200" b="1" dirty="0">
                <a:latin typeface="+mj-lt"/>
              </a:rPr>
              <a:t>• Means for access/trial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53C13-AD16-1442-B4E9-2692E6ECD982}"/>
              </a:ext>
            </a:extLst>
          </p:cNvPr>
          <p:cNvSpPr txBox="1"/>
          <p:nvPr/>
        </p:nvSpPr>
        <p:spPr>
          <a:xfrm>
            <a:off x="6143777" y="4334187"/>
            <a:ext cx="300355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</a:rPr>
              <a:t>• Introduction </a:t>
            </a:r>
          </a:p>
          <a:p>
            <a:pPr>
              <a:defRPr/>
            </a:pPr>
            <a:r>
              <a:rPr lang="en-US" sz="1200" b="1" dirty="0">
                <a:latin typeface="+mj-lt"/>
              </a:rPr>
              <a:t>• Integration </a:t>
            </a:r>
          </a:p>
          <a:p>
            <a:pPr>
              <a:defRPr/>
            </a:pPr>
            <a:r>
              <a:rPr lang="en-US" sz="1200" b="1" dirty="0">
                <a:latin typeface="+mj-lt"/>
              </a:rPr>
              <a:t>• Awareness, Trial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0B6266-AA02-5748-9BF2-41EC7E93E633}"/>
              </a:ext>
            </a:extLst>
          </p:cNvPr>
          <p:cNvSpPr txBox="1"/>
          <p:nvPr/>
        </p:nvSpPr>
        <p:spPr>
          <a:xfrm>
            <a:off x="1828324" y="4334187"/>
            <a:ext cx="279558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</a:rPr>
              <a:t>• Discovery</a:t>
            </a:r>
          </a:p>
          <a:p>
            <a:pPr>
              <a:defRPr/>
            </a:pPr>
            <a:r>
              <a:rPr lang="en-US" sz="1200" b="1" dirty="0">
                <a:latin typeface="+mj-lt"/>
              </a:rPr>
              <a:t>• Invention</a:t>
            </a:r>
          </a:p>
          <a:p>
            <a:pPr>
              <a:defRPr/>
            </a:pPr>
            <a:r>
              <a:rPr lang="en-US" sz="1200" b="1" dirty="0">
                <a:latin typeface="+mj-lt"/>
              </a:rPr>
              <a:t>• Reductions-to-Practice (RTP)</a:t>
            </a:r>
          </a:p>
          <a:p>
            <a:pPr>
              <a:defRPr/>
            </a:pPr>
            <a:endParaRPr lang="en-US" sz="1200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6A3DA-22D1-7C43-90EE-2A0B8B928573}"/>
              </a:ext>
            </a:extLst>
          </p:cNvPr>
          <p:cNvSpPr txBox="1"/>
          <p:nvPr/>
        </p:nvSpPr>
        <p:spPr>
          <a:xfrm>
            <a:off x="1677496" y="5353394"/>
            <a:ext cx="166385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i="1" dirty="0">
                <a:solidFill>
                  <a:srgbClr val="0070C0"/>
                </a:solidFill>
                <a:latin typeface="+mj-lt"/>
              </a:rPr>
              <a:t>learning applied</a:t>
            </a:r>
          </a:p>
          <a:p>
            <a:pPr algn="ctr">
              <a:defRPr/>
            </a:pPr>
            <a:r>
              <a:rPr lang="en-US" sz="1400" b="1" i="1" dirty="0">
                <a:solidFill>
                  <a:srgbClr val="0070C0"/>
                </a:solidFill>
                <a:latin typeface="+mj-lt"/>
              </a:rPr>
              <a:t>to co-creating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74630B-7DD3-394A-8D80-D3DD76A7EC19}"/>
              </a:ext>
            </a:extLst>
          </p:cNvPr>
          <p:cNvSpPr txBox="1"/>
          <p:nvPr/>
        </p:nvSpPr>
        <p:spPr>
          <a:xfrm>
            <a:off x="6165292" y="5357722"/>
            <a:ext cx="18277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i="1" dirty="0">
                <a:solidFill>
                  <a:srgbClr val="0070C0"/>
                </a:solidFill>
                <a:latin typeface="+mj-lt"/>
              </a:rPr>
              <a:t>increasing numbers of</a:t>
            </a:r>
          </a:p>
          <a:p>
            <a:pPr algn="ctr">
              <a:defRPr/>
            </a:pPr>
            <a:r>
              <a:rPr lang="en-US" sz="1400" b="1" i="1" dirty="0">
                <a:solidFill>
                  <a:srgbClr val="0070C0"/>
                </a:solidFill>
                <a:latin typeface="+mj-lt"/>
              </a:rPr>
              <a:t>adopters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3D7008-6A38-EC4E-AD4B-5597643E307F}"/>
              </a:ext>
            </a:extLst>
          </p:cNvPr>
          <p:cNvSpPr/>
          <p:nvPr/>
        </p:nvSpPr>
        <p:spPr bwMode="auto">
          <a:xfrm>
            <a:off x="4051217" y="4893688"/>
            <a:ext cx="1978814" cy="157722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400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Value Proposition</a:t>
            </a:r>
          </a:p>
          <a:p>
            <a:pPr algn="ctr">
              <a:defRPr/>
            </a:pPr>
            <a:endParaRPr lang="en-US" sz="1400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Value =</a:t>
            </a:r>
          </a:p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Benefit - Cost</a:t>
            </a:r>
          </a:p>
        </p:txBody>
      </p:sp>
      <p:sp>
        <p:nvSpPr>
          <p:cNvPr id="22" name="Curved Left Arrow 7">
            <a:extLst>
              <a:ext uri="{FF2B5EF4-FFF2-40B4-BE49-F238E27FC236}">
                <a16:creationId xmlns:a16="http://schemas.microsoft.com/office/drawing/2014/main" id="{F0852DA3-1B5F-AC40-B5BB-936BDE985F6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12244" y="5348936"/>
            <a:ext cx="496887" cy="1636713"/>
          </a:xfrm>
          <a:prstGeom prst="curvedLeftArrow">
            <a:avLst>
              <a:gd name="adj1" fmla="val 25025"/>
              <a:gd name="adj2" fmla="val 50034"/>
              <a:gd name="adj3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j-lt"/>
            </a:endParaRPr>
          </a:p>
        </p:txBody>
      </p:sp>
      <p:sp>
        <p:nvSpPr>
          <p:cNvPr id="23" name="Curved Left Arrow 26">
            <a:extLst>
              <a:ext uri="{FF2B5EF4-FFF2-40B4-BE49-F238E27FC236}">
                <a16:creationId xmlns:a16="http://schemas.microsoft.com/office/drawing/2014/main" id="{2543C9D2-D0A4-834F-9B4F-A18699D14E6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3356664" y="5191237"/>
            <a:ext cx="474662" cy="1956014"/>
          </a:xfrm>
          <a:prstGeom prst="curvedLeftArrow">
            <a:avLst>
              <a:gd name="adj1" fmla="val 25060"/>
              <a:gd name="adj2" fmla="val 50156"/>
              <a:gd name="adj3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44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43891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Reconsidering “Innovating”  </a:t>
            </a:r>
            <a:r>
              <a:rPr lang="en-US" sz="1600" b="1" dirty="0">
                <a:solidFill>
                  <a:schemeClr val="tx1"/>
                </a:solidFill>
              </a:rPr>
              <a:t>(as a development process)</a:t>
            </a:r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FC53BE2E-8E53-5D42-99F7-4F1DAEDD9819}"/>
              </a:ext>
            </a:extLst>
          </p:cNvPr>
          <p:cNvSpPr txBox="1">
            <a:spLocks/>
          </p:cNvSpPr>
          <p:nvPr/>
        </p:nvSpPr>
        <p:spPr>
          <a:xfrm>
            <a:off x="838200" y="3810000"/>
            <a:ext cx="8077200" cy="24963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“Entrepreneurial”</a:t>
            </a:r>
            <a:r>
              <a:rPr lang="en-US" sz="2000" b="1" dirty="0">
                <a:solidFill>
                  <a:schemeClr val="tx1"/>
                </a:solidFill>
              </a:rPr>
              <a:t> connotes what and how to assemble the human, financial and physical resources to bring an innovation to market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	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	</a:t>
            </a:r>
            <a:r>
              <a:rPr lang="en-US" sz="2000" b="1" i="1" dirty="0">
                <a:solidFill>
                  <a:srgbClr val="FF0000"/>
                </a:solidFill>
              </a:rPr>
              <a:t>more about the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Innovating</a:t>
            </a:r>
            <a:r>
              <a:rPr lang="en-US" sz="2000" b="1" dirty="0">
                <a:solidFill>
                  <a:schemeClr val="tx1"/>
                </a:solidFill>
              </a:rPr>
              <a:t> denotes </a:t>
            </a:r>
            <a:r>
              <a:rPr lang="en-US" sz="2000" b="1" dirty="0">
                <a:solidFill>
                  <a:srgbClr val="0070C0"/>
                </a:solidFill>
              </a:rPr>
              <a:t>learning applied to (collaboratively) creating value</a:t>
            </a:r>
            <a:r>
              <a:rPr lang="en-US" sz="2000" b="1" dirty="0">
                <a:solidFill>
                  <a:schemeClr val="tx1"/>
                </a:solidFill>
              </a:rPr>
              <a:t> with diverse STEM expertise and perspectives.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			</a:t>
            </a:r>
            <a:r>
              <a:rPr lang="en-US" sz="2000" b="1" i="1" dirty="0">
                <a:solidFill>
                  <a:srgbClr val="FF0000"/>
                </a:solidFill>
              </a:rPr>
              <a:t>more about the business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43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43891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Five Challenges of Innovating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BCD76-A48B-EE4A-B4DA-9CE569ED46C2}"/>
              </a:ext>
            </a:extLst>
          </p:cNvPr>
          <p:cNvSpPr txBox="1"/>
          <p:nvPr/>
        </p:nvSpPr>
        <p:spPr>
          <a:xfrm>
            <a:off x="1351356" y="2133600"/>
            <a:ext cx="74116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Discover</a:t>
            </a:r>
            <a:r>
              <a:rPr lang="en-US" sz="2000" dirty="0">
                <a:latin typeface="+mj-lt"/>
              </a:rPr>
              <a:t>ing the need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Invent</a:t>
            </a:r>
            <a:r>
              <a:rPr lang="en-US" sz="2000" dirty="0">
                <a:latin typeface="+mj-lt"/>
              </a:rPr>
              <a:t>ing the solution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Reduc</a:t>
            </a:r>
            <a:r>
              <a:rPr lang="en-US" sz="2000" dirty="0">
                <a:latin typeface="+mj-lt"/>
              </a:rPr>
              <a:t>ing the invention/solution to practice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Introduc</a:t>
            </a:r>
            <a:r>
              <a:rPr lang="en-US" sz="2000" dirty="0">
                <a:latin typeface="+mj-lt"/>
              </a:rPr>
              <a:t>ing the invention to the market (&amp;/or creating the market)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Integrat</a:t>
            </a:r>
            <a:r>
              <a:rPr lang="en-US" sz="2000" dirty="0">
                <a:latin typeface="+mj-lt"/>
              </a:rPr>
              <a:t>ing (or scaling) the adoption (diffusion)</a:t>
            </a:r>
          </a:p>
        </p:txBody>
      </p:sp>
    </p:spTree>
    <p:extLst>
      <p:ext uri="{BB962C8B-B14F-4D97-AF65-F5344CB8AC3E}">
        <p14:creationId xmlns:p14="http://schemas.microsoft.com/office/powerpoint/2010/main" val="1521806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Custom 22">
      <a:dk1>
        <a:srgbClr val="8A0028"/>
      </a:dk1>
      <a:lt1>
        <a:sysClr val="window" lastClr="FFFFFF"/>
      </a:lt1>
      <a:dk2>
        <a:srgbClr val="4C1016"/>
      </a:dk2>
      <a:lt2>
        <a:srgbClr val="D5D3AF"/>
      </a:lt2>
      <a:accent1>
        <a:srgbClr val="FF9999"/>
      </a:accent1>
      <a:accent2>
        <a:srgbClr val="CC3333"/>
      </a:accent2>
      <a:accent3>
        <a:srgbClr val="993333"/>
      </a:accent3>
      <a:accent4>
        <a:srgbClr val="660000"/>
      </a:accent4>
      <a:accent5>
        <a:srgbClr val="EAAB29"/>
      </a:accent5>
      <a:accent6>
        <a:srgbClr val="000000"/>
      </a:accent6>
      <a:hlink>
        <a:srgbClr val="410082"/>
      </a:hlink>
      <a:folHlink>
        <a:srgbClr val="93296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19861</TotalTime>
  <Words>1540</Words>
  <Application>Microsoft Office PowerPoint</Application>
  <PresentationFormat>On-screen Show (4:3)</PresentationFormat>
  <Paragraphs>242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Constantia</vt:lpstr>
      <vt:lpstr>Times</vt:lpstr>
      <vt:lpstr>Wingdings</vt:lpstr>
      <vt:lpstr>Wingdings 2</vt:lpstr>
      <vt:lpstr>1_Flow</vt:lpstr>
      <vt:lpstr>What “Jesuit” Brings to Innovating Engineers </vt:lpstr>
      <vt:lpstr>Today’s Objective   </vt:lpstr>
      <vt:lpstr>Some assumptions </vt:lpstr>
      <vt:lpstr>Where “innovating,”  “Jesuit” and SCU’s Mission Intersect </vt:lpstr>
      <vt:lpstr>Lanny Vincent</vt:lpstr>
      <vt:lpstr>PowerPoint Presentation</vt:lpstr>
      <vt:lpstr>Two Sides to Innovating. . .</vt:lpstr>
      <vt:lpstr>Reconsidering “Innovating”  (as a development process)</vt:lpstr>
      <vt:lpstr>Five Challenges of Innovating </vt:lpstr>
      <vt:lpstr>PowerPoint Presentation</vt:lpstr>
      <vt:lpstr>PowerPoint Presentation</vt:lpstr>
      <vt:lpstr>PowerPoint Presentation</vt:lpstr>
      <vt:lpstr>SCU Mission</vt:lpstr>
      <vt:lpstr>Jesuit Educational Tradition (Ignatian Pedagogical Paradigm):                 a precursor to “design thinking”? </vt:lpstr>
      <vt:lpstr>PowerPoint Presentation</vt:lpstr>
      <vt:lpstr>Where do these three intersect, and why might it matter to you?</vt:lpstr>
      <vt:lpstr>If . . .    . . . innovating (developmental) = “learning applied to co-creating value,”   then . . .   . . . Jesuit and SCU Mission can shape the contours of how we understand     •  making sense (“connecting the dots”)    •  making value (through STEM-enabled design and engineering)    •  making choices (decisions)  </vt:lpstr>
      <vt:lpstr>PowerPoint Presentation</vt:lpstr>
      <vt:lpstr>PowerPoint Presentation</vt:lpstr>
    </vt:vector>
  </TitlesOfParts>
  <Manager/>
  <Company>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Ethics</dc:title>
  <dc:subject/>
  <dc:creator> </dc:creator>
  <cp:keywords/>
  <dc:description/>
  <cp:lastModifiedBy>Octave Baker</cp:lastModifiedBy>
  <cp:revision>153</cp:revision>
  <cp:lastPrinted>2021-02-20T15:56:38Z</cp:lastPrinted>
  <dcterms:created xsi:type="dcterms:W3CDTF">2011-01-13T02:42:23Z</dcterms:created>
  <dcterms:modified xsi:type="dcterms:W3CDTF">2022-05-23T05:09:08Z</dcterms:modified>
  <cp:category/>
</cp:coreProperties>
</file>