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gQOlxYAs0hSc21TgsAdOTOg9Uh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399B33-4071-4EA7-B198-9C84045D6333}">
  <a:tblStyle styleId="{01399B33-4071-4EA7-B198-9C84045D6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regular.fntdata"/><Relationship Id="rId20" Type="http://schemas.openxmlformats.org/officeDocument/2006/relationships/slide" Target="slides/slide14.xml"/><Relationship Id="rId42" Type="http://schemas.openxmlformats.org/officeDocument/2006/relationships/font" Target="fonts/MontserratLight-italic.fntdata"/><Relationship Id="rId41" Type="http://schemas.openxmlformats.org/officeDocument/2006/relationships/font" Target="fonts/MontserratLight-bold.fntdata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font" Target="fonts/Montserrat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01e788f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a01e788f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a01e788ff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a01e788ff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01e788ff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a01e788ff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a01e788ff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1a01e788ff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a01e788ff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a01e788ff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a01e788ff5_2_3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a01e788ff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a01e788ff5_2_3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a01e788ff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01e788ff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a01e788ff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01e788ff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a01e788ff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a01e788ff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1a01e788ff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a01e788ff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1a01e788ff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a01e788ff5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a01e788ff5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a01e788f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1a01e788f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a01e788ff5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1a01e788ff5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01e788ff5_0_8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a01e788ff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a01e788ff5_0_94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a01e788ff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01e788ff5_0_105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01e788ff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01e788ff5_0_112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01e788ff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01e788ff5_0_119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01e788ff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01e788ff5_0_20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01e788ff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7" name="Google Shape;77;p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2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12"/>
          <p:cNvGrpSpPr/>
          <p:nvPr/>
        </p:nvGrpSpPr>
        <p:grpSpPr>
          <a:xfrm flipH="1" rot="10800000">
            <a:off x="6098375" y="2905702"/>
            <a:ext cx="3045625" cy="1985898"/>
            <a:chOff x="6098378" y="5"/>
            <a:chExt cx="3045625" cy="2030570"/>
          </a:xfrm>
        </p:grpSpPr>
        <p:sp>
          <p:nvSpPr>
            <p:cNvPr id="25" name="Google Shape;25;p1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13"/>
          <p:cNvSpPr/>
          <p:nvPr/>
        </p:nvSpPr>
        <p:spPr>
          <a:xfrm>
            <a:off x="0" y="4891594"/>
            <a:ext cx="9144000" cy="2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7" name="Google Shape;37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1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8" name="Google Shape;58;p1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4.png"/><Relationship Id="rId22" Type="http://schemas.openxmlformats.org/officeDocument/2006/relationships/image" Target="../media/image36.png"/><Relationship Id="rId21" Type="http://schemas.openxmlformats.org/officeDocument/2006/relationships/image" Target="../media/image23.png"/><Relationship Id="rId24" Type="http://schemas.openxmlformats.org/officeDocument/2006/relationships/image" Target="../media/image26.png"/><Relationship Id="rId23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Relationship Id="rId26" Type="http://schemas.openxmlformats.org/officeDocument/2006/relationships/image" Target="../media/image24.png"/><Relationship Id="rId25" Type="http://schemas.openxmlformats.org/officeDocument/2006/relationships/image" Target="../media/image25.png"/><Relationship Id="rId27" Type="http://schemas.openxmlformats.org/officeDocument/2006/relationships/image" Target="../media/image11.jp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11" Type="http://schemas.openxmlformats.org/officeDocument/2006/relationships/image" Target="../media/image22.png"/><Relationship Id="rId10" Type="http://schemas.openxmlformats.org/officeDocument/2006/relationships/image" Target="../media/image31.png"/><Relationship Id="rId13" Type="http://schemas.openxmlformats.org/officeDocument/2006/relationships/image" Target="../media/image6.png"/><Relationship Id="rId12" Type="http://schemas.openxmlformats.org/officeDocument/2006/relationships/image" Target="../media/image16.png"/><Relationship Id="rId15" Type="http://schemas.openxmlformats.org/officeDocument/2006/relationships/image" Target="../media/image2.png"/><Relationship Id="rId14" Type="http://schemas.openxmlformats.org/officeDocument/2006/relationships/image" Target="../media/image5.png"/><Relationship Id="rId17" Type="http://schemas.openxmlformats.org/officeDocument/2006/relationships/image" Target="../media/image12.png"/><Relationship Id="rId16" Type="http://schemas.openxmlformats.org/officeDocument/2006/relationships/image" Target="../media/image17.png"/><Relationship Id="rId19" Type="http://schemas.openxmlformats.org/officeDocument/2006/relationships/image" Target="../media/image30.png"/><Relationship Id="rId18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4.jp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26.png"/><Relationship Id="rId11" Type="http://schemas.openxmlformats.org/officeDocument/2006/relationships/image" Target="../media/image6.png"/><Relationship Id="rId10" Type="http://schemas.openxmlformats.org/officeDocument/2006/relationships/image" Target="../media/image2.png"/><Relationship Id="rId13" Type="http://schemas.openxmlformats.org/officeDocument/2006/relationships/image" Target="../media/image11.jpg"/><Relationship Id="rId12" Type="http://schemas.openxmlformats.org/officeDocument/2006/relationships/image" Target="../media/image17.png"/><Relationship Id="rId15" Type="http://schemas.openxmlformats.org/officeDocument/2006/relationships/image" Target="../media/image4.png"/><Relationship Id="rId14" Type="http://schemas.openxmlformats.org/officeDocument/2006/relationships/image" Target="../media/image16.png"/><Relationship Id="rId1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ws.amazon.com/blogs/machine-learning/build-your-own-text-to-speech-applications-with-amazon-polly/" TargetMode="External"/><Relationship Id="rId4" Type="http://schemas.openxmlformats.org/officeDocument/2006/relationships/hyperlink" Target="https://www.researchgate.net/publication/324955636_Enhanced_portable_text_to_speech_converter_for_visually_impaired" TargetMode="External"/><Relationship Id="rId5" Type="http://schemas.openxmlformats.org/officeDocument/2006/relationships/hyperlink" Target="https://aws.amazon.com/blogs/publicsector/ai-powered-speech-recognition-creating-interactive-learning-experiences-children-adul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744000" y="2152350"/>
            <a:ext cx="7656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>
                <a:latin typeface="Montserrat Light"/>
                <a:ea typeface="Montserrat Light"/>
                <a:cs typeface="Montserrat Light"/>
                <a:sym typeface="Montserrat Light"/>
              </a:rPr>
              <a:t>Document to Speech Conversion</a:t>
            </a:r>
            <a:endParaRPr sz="358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87200" y="2980625"/>
            <a:ext cx="619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Ruchi Manikrao Dhore</a:t>
            </a:r>
            <a:endParaRPr b="0" i="0" sz="1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Kunal Dilip Mansukhani</a:t>
            </a:r>
            <a:endParaRPr b="0" i="0" sz="1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Sanfer Samson Noronha</a:t>
            </a:r>
            <a:endParaRPr b="0" i="0" sz="1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Stuti Sanjay Jani</a:t>
            </a:r>
            <a:endParaRPr b="0" i="0" sz="1400" u="none" cap="none" strike="noStrike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159875" y="3290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System Architecture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031174" y="1157800"/>
            <a:ext cx="2445600" cy="3158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824" y="3893460"/>
            <a:ext cx="433950" cy="4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/>
          <p:nvPr/>
        </p:nvSpPr>
        <p:spPr>
          <a:xfrm>
            <a:off x="1199288" y="1325925"/>
            <a:ext cx="1803900" cy="2716500"/>
          </a:xfrm>
          <a:prstGeom prst="rect">
            <a:avLst/>
          </a:prstGeom>
          <a:solidFill>
            <a:srgbClr val="B9CDF1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0190" y="3598786"/>
            <a:ext cx="485973" cy="433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1323363" y="3719450"/>
            <a:ext cx="137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Docker Container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1389913" y="1509350"/>
            <a:ext cx="1374000" cy="2025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0838" y="1650874"/>
            <a:ext cx="433975" cy="4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6411" y="2175837"/>
            <a:ext cx="433975" cy="4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36238" y="2190213"/>
            <a:ext cx="287251" cy="40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15725" y="1567524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79500" y="2896325"/>
            <a:ext cx="607800" cy="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/>
          <p:nvPr/>
        </p:nvSpPr>
        <p:spPr>
          <a:xfrm>
            <a:off x="3799590" y="1157800"/>
            <a:ext cx="2451600" cy="3153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3967716" y="1325672"/>
            <a:ext cx="1803900" cy="2712300"/>
          </a:xfrm>
          <a:prstGeom prst="rect">
            <a:avLst/>
          </a:prstGeom>
          <a:solidFill>
            <a:srgbClr val="B9CDF1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8623" y="3595115"/>
            <a:ext cx="485975" cy="43331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/>
        </p:nvSpPr>
        <p:spPr>
          <a:xfrm>
            <a:off x="4091792" y="3715597"/>
            <a:ext cx="137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Docker Container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4158342" y="1508821"/>
            <a:ext cx="1374000" cy="202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28768" y="2893710"/>
            <a:ext cx="607803" cy="40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65230" y="2510238"/>
            <a:ext cx="318702" cy="31822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"/>
          <p:cNvSpPr txBox="1"/>
          <p:nvPr/>
        </p:nvSpPr>
        <p:spPr>
          <a:xfrm>
            <a:off x="1725188" y="3231888"/>
            <a:ext cx="7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4509781" y="3216599"/>
            <a:ext cx="71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6574025" y="1157800"/>
            <a:ext cx="2052300" cy="3158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6687850" y="3993800"/>
            <a:ext cx="149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Amazon Web Services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34725" y="3893448"/>
            <a:ext cx="433975" cy="433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007900" y="1974897"/>
            <a:ext cx="5353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029538" y="2696584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632925" y="2696575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331238" y="2696584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622109" y="1983025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609934" y="1269475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304837" y="1269512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773013" y="2559126"/>
            <a:ext cx="607800" cy="4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314988" y="1983022"/>
            <a:ext cx="5353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839820" y="2443214"/>
            <a:ext cx="607802" cy="477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990892" y="2934187"/>
            <a:ext cx="324151" cy="32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217834" y="2935025"/>
            <a:ext cx="324150" cy="3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981645" y="2119888"/>
            <a:ext cx="324152" cy="323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952370" y="1675051"/>
            <a:ext cx="433976" cy="31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382680" y="1610312"/>
            <a:ext cx="324151" cy="416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383682" y="2102503"/>
            <a:ext cx="324151" cy="331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59875" y="2478250"/>
            <a:ext cx="517200" cy="51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5"/>
          <p:cNvCxnSpPr>
            <a:stCxn id="211" idx="3"/>
            <a:endCxn id="172" idx="1"/>
          </p:cNvCxnSpPr>
          <p:nvPr/>
        </p:nvCxnSpPr>
        <p:spPr>
          <a:xfrm>
            <a:off x="677075" y="2736850"/>
            <a:ext cx="35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3" name="Google Shape;213;p5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7383200" y="3407500"/>
            <a:ext cx="485950" cy="4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7248" y="3877838"/>
            <a:ext cx="433952" cy="433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9750" y="1271375"/>
            <a:ext cx="517200" cy="51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5"/>
          <p:cNvCxnSpPr>
            <a:stCxn id="172" idx="3"/>
            <a:endCxn id="183" idx="1"/>
          </p:cNvCxnSpPr>
          <p:nvPr/>
        </p:nvCxnSpPr>
        <p:spPr>
          <a:xfrm flipH="1" rot="10800000">
            <a:off x="3476774" y="2734450"/>
            <a:ext cx="322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5"/>
          <p:cNvCxnSpPr>
            <a:stCxn id="183" idx="3"/>
          </p:cNvCxnSpPr>
          <p:nvPr/>
        </p:nvCxnSpPr>
        <p:spPr>
          <a:xfrm flipH="1" rot="10800000">
            <a:off x="6251190" y="2730550"/>
            <a:ext cx="3285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5"/>
          <p:cNvCxnSpPr>
            <a:stCxn id="177" idx="0"/>
            <a:endCxn id="213" idx="3"/>
          </p:cNvCxnSpPr>
          <p:nvPr/>
        </p:nvCxnSpPr>
        <p:spPr>
          <a:xfrm flipH="1" rot="-5400000">
            <a:off x="3902413" y="-316150"/>
            <a:ext cx="2141100" cy="5792100"/>
          </a:xfrm>
          <a:prstGeom prst="bentConnector4">
            <a:avLst>
              <a:gd fmla="val -23697" name="adj1"/>
              <a:gd fmla="val 11882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5"/>
          <p:cNvCxnSpPr>
            <a:stCxn id="203" idx="0"/>
            <a:endCxn id="183" idx="2"/>
          </p:cNvCxnSpPr>
          <p:nvPr/>
        </p:nvCxnSpPr>
        <p:spPr>
          <a:xfrm rot="5400000">
            <a:off x="5140063" y="1868422"/>
            <a:ext cx="2328000" cy="2557200"/>
          </a:xfrm>
          <a:prstGeom prst="bentConnector5">
            <a:avLst>
              <a:gd fmla="val -4121" name="adj1"/>
              <a:gd fmla="val 43140" name="adj2"/>
              <a:gd fmla="val 11023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5"/>
          <p:cNvSpPr txBox="1"/>
          <p:nvPr/>
        </p:nvSpPr>
        <p:spPr>
          <a:xfrm>
            <a:off x="4280013" y="4021851"/>
            <a:ext cx="113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Virtual Machine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5"/>
          <p:cNvCxnSpPr>
            <a:stCxn id="172" idx="2"/>
            <a:endCxn id="203" idx="0"/>
          </p:cNvCxnSpPr>
          <p:nvPr/>
        </p:nvCxnSpPr>
        <p:spPr>
          <a:xfrm rot="-5400000">
            <a:off x="3751874" y="485200"/>
            <a:ext cx="2332800" cy="5328600"/>
          </a:xfrm>
          <a:prstGeom prst="bentConnector5">
            <a:avLst>
              <a:gd fmla="val -15074" name="adj1"/>
              <a:gd fmla="val 77731" name="adj2"/>
              <a:gd fmla="val 10590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1a01e788ff5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25" y="1156564"/>
            <a:ext cx="684750" cy="6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a01e788ff5_0_35"/>
          <p:cNvSpPr txBox="1"/>
          <p:nvPr/>
        </p:nvSpPr>
        <p:spPr>
          <a:xfrm>
            <a:off x="991525" y="902651"/>
            <a:ext cx="1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Upload file (english language)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(PDF /PNG /JPEG)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g1a01e788ff5_0_35"/>
          <p:cNvSpPr txBox="1"/>
          <p:nvPr/>
        </p:nvSpPr>
        <p:spPr>
          <a:xfrm>
            <a:off x="3622398" y="840000"/>
            <a:ext cx="225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Send file to backend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1a01e788ff5_0_35"/>
          <p:cNvSpPr txBox="1"/>
          <p:nvPr/>
        </p:nvSpPr>
        <p:spPr>
          <a:xfrm>
            <a:off x="4291038" y="1046050"/>
            <a:ext cx="103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POST /file/upload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g1a01e788ff5_0_35"/>
          <p:cNvSpPr txBox="1"/>
          <p:nvPr/>
        </p:nvSpPr>
        <p:spPr>
          <a:xfrm>
            <a:off x="7995538" y="1178800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Upload file to S3 bucket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1a01e788ff5_0_35"/>
          <p:cNvSpPr/>
          <p:nvPr/>
        </p:nvSpPr>
        <p:spPr>
          <a:xfrm>
            <a:off x="311700" y="2686775"/>
            <a:ext cx="8484900" cy="2112900"/>
          </a:xfrm>
          <a:prstGeom prst="rect">
            <a:avLst/>
          </a:prstGeom>
          <a:solidFill>
            <a:srgbClr val="C9EAF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g1a01e788ff5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749" y="3571552"/>
            <a:ext cx="457200" cy="4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1a01e788ff5_0_35"/>
          <p:cNvSpPr/>
          <p:nvPr/>
        </p:nvSpPr>
        <p:spPr>
          <a:xfrm>
            <a:off x="2032951" y="810429"/>
            <a:ext cx="1394100" cy="1431300"/>
          </a:xfrm>
          <a:prstGeom prst="rect">
            <a:avLst/>
          </a:prstGeom>
          <a:solidFill>
            <a:srgbClr val="A0DAF2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g1a01e788ff5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2950" y="810425"/>
            <a:ext cx="241284" cy="24711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a01e788ff5_0_35"/>
          <p:cNvSpPr/>
          <p:nvPr/>
        </p:nvSpPr>
        <p:spPr>
          <a:xfrm>
            <a:off x="2240309" y="1057529"/>
            <a:ext cx="948600" cy="953700"/>
          </a:xfrm>
          <a:prstGeom prst="rect">
            <a:avLst/>
          </a:prstGeom>
          <a:solidFill>
            <a:srgbClr val="B6E3F6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g1a01e788ff5_0_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0308" y="1057526"/>
            <a:ext cx="341843" cy="31264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a01e788ff5_0_35"/>
          <p:cNvSpPr/>
          <p:nvPr/>
        </p:nvSpPr>
        <p:spPr>
          <a:xfrm>
            <a:off x="2494534" y="1370179"/>
            <a:ext cx="418500" cy="416400"/>
          </a:xfrm>
          <a:prstGeom prst="rect">
            <a:avLst/>
          </a:prstGeom>
          <a:solidFill>
            <a:srgbClr val="C9EAF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1a01e788ff5_0_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32869" y="1403041"/>
            <a:ext cx="341844" cy="35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1a01e788ff5_0_35"/>
          <p:cNvSpPr/>
          <p:nvPr/>
        </p:nvSpPr>
        <p:spPr>
          <a:xfrm>
            <a:off x="6467788" y="810425"/>
            <a:ext cx="1430100" cy="1431300"/>
          </a:xfrm>
          <a:prstGeom prst="rect">
            <a:avLst/>
          </a:prstGeom>
          <a:solidFill>
            <a:srgbClr val="A0DAF2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1a01e788ff5_0_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7787" y="810421"/>
            <a:ext cx="247500" cy="24711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1a01e788ff5_0_35"/>
          <p:cNvSpPr/>
          <p:nvPr/>
        </p:nvSpPr>
        <p:spPr>
          <a:xfrm>
            <a:off x="6680488" y="1057525"/>
            <a:ext cx="972900" cy="953700"/>
          </a:xfrm>
          <a:prstGeom prst="rect">
            <a:avLst/>
          </a:prstGeom>
          <a:solidFill>
            <a:srgbClr val="B6E3F6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g1a01e788ff5_0_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80487" y="1057522"/>
            <a:ext cx="350650" cy="312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a01e788ff5_0_35"/>
          <p:cNvSpPr/>
          <p:nvPr/>
        </p:nvSpPr>
        <p:spPr>
          <a:xfrm>
            <a:off x="6941263" y="1370175"/>
            <a:ext cx="429300" cy="416400"/>
          </a:xfrm>
          <a:prstGeom prst="rect">
            <a:avLst/>
          </a:prstGeom>
          <a:solidFill>
            <a:srgbClr val="C9EAF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g1a01e788ff5_0_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8838" y="1370150"/>
            <a:ext cx="396200" cy="4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a01e788ff5_0_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44450" y="357255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a01e788ff5_0_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99825" y="357255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a01e788ff5_0_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3963" y="35735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a01e788ff5_0_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44446" y="289556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a01e788ff5_0_35"/>
          <p:cNvSpPr/>
          <p:nvPr/>
        </p:nvSpPr>
        <p:spPr>
          <a:xfrm>
            <a:off x="6941275" y="2958462"/>
            <a:ext cx="1497900" cy="1431300"/>
          </a:xfrm>
          <a:prstGeom prst="rect">
            <a:avLst/>
          </a:prstGeom>
          <a:solidFill>
            <a:srgbClr val="C9EAF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g1a01e788ff5_0_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31625" y="3063550"/>
            <a:ext cx="517200" cy="5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a01e788ff5_0_35"/>
          <p:cNvSpPr/>
          <p:nvPr/>
        </p:nvSpPr>
        <p:spPr>
          <a:xfrm>
            <a:off x="7088575" y="3678388"/>
            <a:ext cx="1233600" cy="247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cc-documents-bucket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1a01e788ff5_0_35"/>
          <p:cNvSpPr/>
          <p:nvPr/>
        </p:nvSpPr>
        <p:spPr>
          <a:xfrm>
            <a:off x="7088575" y="4023525"/>
            <a:ext cx="1233600" cy="2475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cc-audio-bucket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1a01e788ff5_0_35"/>
          <p:cNvSpPr txBox="1"/>
          <p:nvPr/>
        </p:nvSpPr>
        <p:spPr>
          <a:xfrm>
            <a:off x="3606498" y="1305700"/>
            <a:ext cx="225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Check if audio file is created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g1a01e788ff5_0_35"/>
          <p:cNvSpPr txBox="1"/>
          <p:nvPr/>
        </p:nvSpPr>
        <p:spPr>
          <a:xfrm>
            <a:off x="4275138" y="1511750"/>
            <a:ext cx="103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 GET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/file/find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g1a01e788ff5_0_35"/>
          <p:cNvCxnSpPr/>
          <p:nvPr/>
        </p:nvCxnSpPr>
        <p:spPr>
          <a:xfrm>
            <a:off x="3417080" y="1539353"/>
            <a:ext cx="3066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g1a01e788ff5_0_35"/>
          <p:cNvSpPr txBox="1"/>
          <p:nvPr/>
        </p:nvSpPr>
        <p:spPr>
          <a:xfrm>
            <a:off x="3622398" y="1730188"/>
            <a:ext cx="225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 Get audio file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1a01e788ff5_0_35"/>
          <p:cNvSpPr txBox="1"/>
          <p:nvPr/>
        </p:nvSpPr>
        <p:spPr>
          <a:xfrm>
            <a:off x="4175275" y="1936250"/>
            <a:ext cx="115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GET</a:t>
            </a: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 /file/download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8" name="Google Shape;258;g1a01e788ff5_0_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44450" y="422564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1a01e788ff5_0_35"/>
          <p:cNvSpPr txBox="1"/>
          <p:nvPr/>
        </p:nvSpPr>
        <p:spPr>
          <a:xfrm>
            <a:off x="4444538" y="3474000"/>
            <a:ext cx="8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Extract text from input file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1a01e788ff5_0_35"/>
          <p:cNvSpPr txBox="1"/>
          <p:nvPr/>
        </p:nvSpPr>
        <p:spPr>
          <a:xfrm>
            <a:off x="2782775" y="3366300"/>
            <a:ext cx="1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Translate extracted text (English) into Hindi and Chinese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g1a01e788ff5_0_35"/>
          <p:cNvSpPr txBox="1"/>
          <p:nvPr/>
        </p:nvSpPr>
        <p:spPr>
          <a:xfrm>
            <a:off x="981178" y="3366300"/>
            <a:ext cx="132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Convert translated text for each language into audio file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g1a01e788ff5_0_35"/>
          <p:cNvSpPr txBox="1"/>
          <p:nvPr/>
        </p:nvSpPr>
        <p:spPr>
          <a:xfrm>
            <a:off x="5864675" y="3366300"/>
            <a:ext cx="1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Trigger: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Pick up the latest uploaded file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3" name="Google Shape;263;g1a01e788ff5_0_35"/>
          <p:cNvCxnSpPr>
            <a:endCxn id="251" idx="1"/>
          </p:cNvCxnSpPr>
          <p:nvPr/>
        </p:nvCxnSpPr>
        <p:spPr>
          <a:xfrm>
            <a:off x="5824075" y="3801238"/>
            <a:ext cx="1264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g1a01e788ff5_0_35"/>
          <p:cNvCxnSpPr>
            <a:stCxn id="232" idx="1"/>
            <a:endCxn id="245" idx="3"/>
          </p:cNvCxnSpPr>
          <p:nvPr/>
        </p:nvCxnSpPr>
        <p:spPr>
          <a:xfrm rot="10800000">
            <a:off x="4401649" y="3801152"/>
            <a:ext cx="965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g1a01e788ff5_0_35"/>
          <p:cNvCxnSpPr>
            <a:stCxn id="245" idx="1"/>
            <a:endCxn id="246" idx="3"/>
          </p:cNvCxnSpPr>
          <p:nvPr/>
        </p:nvCxnSpPr>
        <p:spPr>
          <a:xfrm rot="10800000">
            <a:off x="2657150" y="3801150"/>
            <a:ext cx="128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g1a01e788ff5_0_35"/>
          <p:cNvCxnSpPr>
            <a:stCxn id="246" idx="1"/>
            <a:endCxn id="247" idx="3"/>
          </p:cNvCxnSpPr>
          <p:nvPr/>
        </p:nvCxnSpPr>
        <p:spPr>
          <a:xfrm flipH="1">
            <a:off x="981225" y="3801159"/>
            <a:ext cx="1218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g1a01e788ff5_0_35"/>
          <p:cNvCxnSpPr>
            <a:stCxn id="232" idx="0"/>
            <a:endCxn id="248" idx="3"/>
          </p:cNvCxnSpPr>
          <p:nvPr/>
        </p:nvCxnSpPr>
        <p:spPr>
          <a:xfrm flipH="1" rot="5400000">
            <a:off x="4774849" y="2751052"/>
            <a:ext cx="447300" cy="119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g1a01e788ff5_0_35"/>
          <p:cNvCxnSpPr>
            <a:stCxn id="232" idx="2"/>
            <a:endCxn id="258" idx="3"/>
          </p:cNvCxnSpPr>
          <p:nvPr/>
        </p:nvCxnSpPr>
        <p:spPr>
          <a:xfrm rot="5400000">
            <a:off x="4786699" y="3645702"/>
            <a:ext cx="423600" cy="1193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g1a01e788ff5_0_35"/>
          <p:cNvSpPr txBox="1"/>
          <p:nvPr/>
        </p:nvSpPr>
        <p:spPr>
          <a:xfrm>
            <a:off x="4491700" y="2761175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Publish execution logs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1a01e788ff5_0_35"/>
          <p:cNvSpPr txBox="1"/>
          <p:nvPr/>
        </p:nvSpPr>
        <p:spPr>
          <a:xfrm>
            <a:off x="4529900" y="4118300"/>
            <a:ext cx="9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Insert data into Logs table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1" name="Google Shape;271;g1a01e788ff5_0_35"/>
          <p:cNvCxnSpPr>
            <a:stCxn id="247" idx="2"/>
            <a:endCxn id="252" idx="2"/>
          </p:cNvCxnSpPr>
          <p:nvPr/>
        </p:nvCxnSpPr>
        <p:spPr>
          <a:xfrm flipH="1" rot="-5400000">
            <a:off x="4108813" y="674496"/>
            <a:ext cx="240300" cy="6952800"/>
          </a:xfrm>
          <a:prstGeom prst="bentConnector3">
            <a:avLst>
              <a:gd fmla="val 2849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" name="Google Shape;272;g1a01e788ff5_0_35"/>
          <p:cNvSpPr txBox="1"/>
          <p:nvPr/>
        </p:nvSpPr>
        <p:spPr>
          <a:xfrm>
            <a:off x="820498" y="4389750"/>
            <a:ext cx="23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Extract audio response and store audio files for all three languages (English, Hindi and Chinese)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g1a01e788ff5_0_35"/>
          <p:cNvCxnSpPr>
            <a:stCxn id="233" idx="2"/>
            <a:endCxn id="252" idx="3"/>
          </p:cNvCxnSpPr>
          <p:nvPr/>
        </p:nvCxnSpPr>
        <p:spPr>
          <a:xfrm flipH="1" rot="-5400000">
            <a:off x="4573351" y="398379"/>
            <a:ext cx="1905600" cy="5592300"/>
          </a:xfrm>
          <a:prstGeom prst="bentConnector4">
            <a:avLst>
              <a:gd fmla="val 16316" name="adj1"/>
              <a:gd fmla="val 10414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g1a01e788ff5_0_35"/>
          <p:cNvSpPr txBox="1"/>
          <p:nvPr/>
        </p:nvSpPr>
        <p:spPr>
          <a:xfrm>
            <a:off x="5233900" y="2318000"/>
            <a:ext cx="132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Download audio file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5" name="Google Shape;275;g1a01e788ff5_0_35"/>
          <p:cNvCxnSpPr>
            <a:stCxn id="239" idx="3"/>
            <a:endCxn id="251" idx="3"/>
          </p:cNvCxnSpPr>
          <p:nvPr/>
        </p:nvCxnSpPr>
        <p:spPr>
          <a:xfrm>
            <a:off x="7897888" y="1526075"/>
            <a:ext cx="424200" cy="2276100"/>
          </a:xfrm>
          <a:prstGeom prst="bentConnector3">
            <a:avLst>
              <a:gd fmla="val 25332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g1a01e788ff5_0_35"/>
          <p:cNvSpPr txBox="1"/>
          <p:nvPr/>
        </p:nvSpPr>
        <p:spPr>
          <a:xfrm>
            <a:off x="1095675" y="1549388"/>
            <a:ext cx="7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Download 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audio file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7" name="Google Shape;277;g1a01e788ff5_0_35"/>
          <p:cNvCxnSpPr/>
          <p:nvPr/>
        </p:nvCxnSpPr>
        <p:spPr>
          <a:xfrm flipH="1" rot="10800000">
            <a:off x="1023738" y="1369125"/>
            <a:ext cx="1009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g1a01e788ff5_0_35"/>
          <p:cNvCxnSpPr/>
          <p:nvPr/>
        </p:nvCxnSpPr>
        <p:spPr>
          <a:xfrm flipH="1">
            <a:off x="1023738" y="1549375"/>
            <a:ext cx="1009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g1a01e788ff5_0_35"/>
          <p:cNvCxnSpPr/>
          <p:nvPr/>
        </p:nvCxnSpPr>
        <p:spPr>
          <a:xfrm>
            <a:off x="3417080" y="1091953"/>
            <a:ext cx="3066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g1a01e788ff5_0_35"/>
          <p:cNvCxnSpPr/>
          <p:nvPr/>
        </p:nvCxnSpPr>
        <p:spPr>
          <a:xfrm>
            <a:off x="3426855" y="1972803"/>
            <a:ext cx="3066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g1a01e788ff5_0_35"/>
          <p:cNvSpPr/>
          <p:nvPr/>
        </p:nvSpPr>
        <p:spPr>
          <a:xfrm flipH="1" rot="-5400000">
            <a:off x="4413200" y="3072425"/>
            <a:ext cx="80400" cy="1035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1a01e788ff5_0_35"/>
          <p:cNvSpPr/>
          <p:nvPr/>
        </p:nvSpPr>
        <p:spPr>
          <a:xfrm flipH="1" rot="-5400000">
            <a:off x="4413200" y="4397200"/>
            <a:ext cx="80400" cy="1035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a01e788ff5_0_35"/>
          <p:cNvSpPr/>
          <p:nvPr/>
        </p:nvSpPr>
        <p:spPr>
          <a:xfrm flipH="1" rot="-5400000">
            <a:off x="8333725" y="4095525"/>
            <a:ext cx="80400" cy="1035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a01e788ff5_0_35"/>
          <p:cNvSpPr/>
          <p:nvPr/>
        </p:nvSpPr>
        <p:spPr>
          <a:xfrm flipH="1" rot="-5400000">
            <a:off x="8347225" y="3750400"/>
            <a:ext cx="80400" cy="1035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a01e788ff5_0_35"/>
          <p:cNvSpPr/>
          <p:nvPr/>
        </p:nvSpPr>
        <p:spPr>
          <a:xfrm flipH="1">
            <a:off x="7665175" y="4266650"/>
            <a:ext cx="80400" cy="103500"/>
          </a:xfrm>
          <a:prstGeom prst="triangle">
            <a:avLst>
              <a:gd fmla="val 50000" name="adj"/>
            </a:avLst>
          </a:prstGeom>
          <a:solidFill>
            <a:srgbClr val="333333"/>
          </a:solidFill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a01e788ff5_0_35"/>
          <p:cNvSpPr txBox="1"/>
          <p:nvPr>
            <p:ph type="title"/>
          </p:nvPr>
        </p:nvSpPr>
        <p:spPr>
          <a:xfrm>
            <a:off x="102750" y="9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Software Architecture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87" name="Google Shape;287;g1a01e788ff5_0_3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23963" y="2847859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g1a01e788ff5_0_35"/>
          <p:cNvCxnSpPr>
            <a:stCxn id="287" idx="3"/>
          </p:cNvCxnSpPr>
          <p:nvPr/>
        </p:nvCxnSpPr>
        <p:spPr>
          <a:xfrm flipH="1" rot="10800000">
            <a:off x="981163" y="2196259"/>
            <a:ext cx="5494500" cy="88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g1a01e788ff5_0_35"/>
          <p:cNvCxnSpPr/>
          <p:nvPr/>
        </p:nvCxnSpPr>
        <p:spPr>
          <a:xfrm flipH="1" rot="10800000">
            <a:off x="993075" y="2125700"/>
            <a:ext cx="1038000" cy="83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g1a01e788ff5_0_35"/>
          <p:cNvCxnSpPr/>
          <p:nvPr/>
        </p:nvCxnSpPr>
        <p:spPr>
          <a:xfrm flipH="1">
            <a:off x="5824075" y="3870963"/>
            <a:ext cx="1264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1" name="Google Shape;291;g1a01e788ff5_0_3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335675" y="4372873"/>
            <a:ext cx="433975" cy="43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01e788ff5_0_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Backend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297" name="Google Shape;297;g1a01e788ff5_0_144"/>
          <p:cNvGraphicFramePr/>
          <p:nvPr/>
        </p:nvGraphicFramePr>
        <p:xfrm>
          <a:off x="434100" y="10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{01399B33-4071-4EA7-B198-9C84045D6333}</a:tableStyleId>
              </a:tblPr>
              <a:tblGrid>
                <a:gridCol w="2235750"/>
                <a:gridCol w="4432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Java 11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 framework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Spring Boot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AWS library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AWS SDK for Java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Build Automation tool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Gradle (Groovy)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API documentation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Swagger 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Version control system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Git, GitHub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Linter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Sonarlint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01e788ff5_0_16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Frontend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303" name="Google Shape;303;g1a01e788ff5_0_166"/>
          <p:cNvGraphicFramePr/>
          <p:nvPr/>
        </p:nvGraphicFramePr>
        <p:xfrm>
          <a:off x="434100" y="10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{01399B33-4071-4EA7-B198-9C84045D6333}</a:tableStyleId>
              </a:tblPr>
              <a:tblGrid>
                <a:gridCol w="2235750"/>
                <a:gridCol w="4432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JavaScript library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React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CSS framework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React-Bootstrap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technologies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HTML5 (Audio), CSS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HTTP client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Axios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Version control system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Git, GitHub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Linter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Sonarlint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a01e788ff5_0_36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AWS Lambda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aphicFrame>
        <p:nvGraphicFramePr>
          <p:cNvPr id="309" name="Google Shape;309;g1a01e788ff5_0_362"/>
          <p:cNvGraphicFramePr/>
          <p:nvPr/>
        </p:nvGraphicFramePr>
        <p:xfrm>
          <a:off x="434100" y="108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{01399B33-4071-4EA7-B198-9C84045D6333}</a:tableStyleId>
              </a:tblPr>
              <a:tblGrid>
                <a:gridCol w="2235750"/>
                <a:gridCol w="4432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Language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Python 3.7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AWS SDK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boto3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Clients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Textract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Translate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Polly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DynamoDB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a01e788ff5_0_14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Containerization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15" name="Google Shape;315;g1a01e788ff5_0_149"/>
          <p:cNvSpPr txBox="1"/>
          <p:nvPr>
            <p:ph idx="1" type="body"/>
          </p:nvPr>
        </p:nvSpPr>
        <p:spPr>
          <a:xfrm>
            <a:off x="221375" y="937200"/>
            <a:ext cx="69366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Docker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containers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are a platform as a service product that use OS-level virtualization which is used to run software in packages called containers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are we using Docker?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Fast, consistent delivery of applications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Running more workloads on the same hardware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6" name="Google Shape;316;g1a01e788ff5_0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5025" y="306300"/>
            <a:ext cx="1273925" cy="9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a01e788ff5_2_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How to containerize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g1a01e788ff5_2_3"/>
          <p:cNvSpPr txBox="1"/>
          <p:nvPr>
            <p:ph idx="1" type="body"/>
          </p:nvPr>
        </p:nvSpPr>
        <p:spPr>
          <a:xfrm>
            <a:off x="311700" y="879450"/>
            <a:ext cx="84297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08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containers (one for client and another for the server) on two EC2 instances enabling rapid deployment</a:t>
            </a:r>
            <a:endParaRPr sz="108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08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Container 1: React </a:t>
            </a:r>
            <a:r>
              <a:rPr lang="en" sz="108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Frontend</a:t>
            </a:r>
            <a:endParaRPr sz="108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08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Container 2: Java Backend</a:t>
            </a:r>
            <a:endParaRPr sz="108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08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1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1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15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1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41">
              <a:solidFill>
                <a:srgbClr val="F7F9FC"/>
              </a:solidFill>
              <a:highlight>
                <a:srgbClr val="2528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41">
              <a:solidFill>
                <a:srgbClr val="F7F9FC"/>
              </a:solidFill>
              <a:highlight>
                <a:srgbClr val="2528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41">
              <a:solidFill>
                <a:srgbClr val="F7F9FC"/>
              </a:solidFill>
              <a:highlight>
                <a:srgbClr val="2528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41">
              <a:solidFill>
                <a:srgbClr val="F7F9FC"/>
              </a:solidFill>
              <a:highlight>
                <a:srgbClr val="2528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41">
              <a:solidFill>
                <a:srgbClr val="F7F9FC"/>
              </a:solidFill>
              <a:highlight>
                <a:srgbClr val="2528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41">
              <a:solidFill>
                <a:srgbClr val="F7F9FC"/>
              </a:solidFill>
              <a:highlight>
                <a:srgbClr val="25282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985"/>
          </a:p>
        </p:txBody>
      </p:sp>
      <p:pic>
        <p:nvPicPr>
          <p:cNvPr id="323" name="Google Shape;323;g1a01e788ff5_2_3"/>
          <p:cNvPicPr preferRelativeResize="0"/>
          <p:nvPr/>
        </p:nvPicPr>
        <p:blipFill rotWithShape="1">
          <a:blip r:embed="rId3">
            <a:alphaModFix/>
          </a:blip>
          <a:srcRect b="0" l="0" r="9747" t="0"/>
          <a:stretch/>
        </p:blipFill>
        <p:spPr>
          <a:xfrm>
            <a:off x="4165475" y="1582175"/>
            <a:ext cx="4722900" cy="210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1a01e788ff5_2_3"/>
          <p:cNvSpPr/>
          <p:nvPr/>
        </p:nvSpPr>
        <p:spPr>
          <a:xfrm>
            <a:off x="412550" y="1837250"/>
            <a:ext cx="4247700" cy="2487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a01e788ff5_2_3"/>
          <p:cNvSpPr txBox="1"/>
          <p:nvPr/>
        </p:nvSpPr>
        <p:spPr>
          <a:xfrm>
            <a:off x="2513775" y="2171550"/>
            <a:ext cx="51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1a01e788ff5_2_3"/>
          <p:cNvSpPr txBox="1"/>
          <p:nvPr/>
        </p:nvSpPr>
        <p:spPr>
          <a:xfrm>
            <a:off x="438350" y="1837250"/>
            <a:ext cx="4434600" cy="28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Steps to create our containers: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b="1"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reate Dockerfile</a:t>
            </a:r>
            <a:endParaRPr b="1"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t/>
            </a:r>
            <a:endParaRPr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b="1"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 the container image:</a:t>
            </a:r>
            <a:endParaRPr b="1"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docker build .</a:t>
            </a:r>
            <a:endParaRPr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b="1"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Provide a tag: </a:t>
            </a:r>
            <a:endParaRPr b="1"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docker tag &lt;id&gt; &lt;dockerhubID&gt;/&lt;repo&gt;:&lt;tag&gt; </a:t>
            </a:r>
            <a:endParaRPr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b="1"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image to dockerhub to access it on EC2 instance:</a:t>
            </a:r>
            <a:endParaRPr b="1"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docker push &lt;dockerhubID&gt;/&lt;repo&gt;:&lt;tag&gt;</a:t>
            </a:r>
            <a:endParaRPr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b="1"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the image on EC2 instance after pulling it from dockerhub:</a:t>
            </a:r>
            <a:endParaRPr b="1" sz="111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111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sudo docker run -d -p &lt;host_port:container_port&gt;  &lt;dockerhubID&gt;/&lt;repo&gt;:&lt;tag&gt;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a01e788ff5_2_34"/>
          <p:cNvSpPr txBox="1"/>
          <p:nvPr>
            <p:ph type="title"/>
          </p:nvPr>
        </p:nvSpPr>
        <p:spPr>
          <a:xfrm>
            <a:off x="167625" y="81325"/>
            <a:ext cx="8593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Dockerfile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g1a01e788ff5_2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25" y="689125"/>
            <a:ext cx="5968276" cy="17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a01e788ff5_2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25" y="2414925"/>
            <a:ext cx="3064001" cy="2423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a01e788ff5_2_34"/>
          <p:cNvSpPr txBox="1"/>
          <p:nvPr/>
        </p:nvSpPr>
        <p:spPr>
          <a:xfrm>
            <a:off x="6911300" y="1110425"/>
            <a:ext cx="22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g1a01e788ff5_2_34"/>
          <p:cNvSpPr txBox="1"/>
          <p:nvPr/>
        </p:nvSpPr>
        <p:spPr>
          <a:xfrm>
            <a:off x="3970900" y="3295750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a01e788ff5_0_154"/>
          <p:cNvSpPr txBox="1"/>
          <p:nvPr>
            <p:ph idx="1" type="body"/>
          </p:nvPr>
        </p:nvSpPr>
        <p:spPr>
          <a:xfrm>
            <a:off x="199250" y="929825"/>
            <a:ext cx="68703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deployment, AWS EC2 was used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EC2 is s</a:t>
            </a: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ecure and resizable compute capacity for virtually any workload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 500 instances and choice of the latest processor, storage, networking, operating system, and purchase model to help you best match the needs of your workload.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Supports Intel, AMD, and Arm processors, as well as EC2 macOS instances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g1a01e788ff5_0_1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Deployment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42" name="Google Shape;342;g1a01e788ff5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1125" y="500600"/>
            <a:ext cx="517200" cy="5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01e788ff5_0_390"/>
          <p:cNvSpPr txBox="1"/>
          <p:nvPr>
            <p:ph idx="1" type="body"/>
          </p:nvPr>
        </p:nvSpPr>
        <p:spPr>
          <a:xfrm>
            <a:off x="199250" y="929825"/>
            <a:ext cx="68703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rovides compute infrastructure to run cloud-native and enterprise applications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Scale for high performance applications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 and deploy ML models and applications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deploy websites and backend applications*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g1a01e788ff5_0_39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EC2 Use Cases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349" name="Google Shape;349;g1a01e788ff5_0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1125" y="500600"/>
            <a:ext cx="517200" cy="5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" type="body"/>
          </p:nvPr>
        </p:nvSpPr>
        <p:spPr>
          <a:xfrm>
            <a:off x="214000" y="1229875"/>
            <a:ext cx="79032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2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Montserrat"/>
              <a:buChar char="●"/>
            </a:pPr>
            <a:r>
              <a:rPr lang="en" sz="141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variety of learning resources are in written format</a:t>
            </a:r>
            <a:endParaRPr sz="141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82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Montserrat"/>
              <a:buChar char="●"/>
            </a:pPr>
            <a:r>
              <a:rPr lang="en" sz="141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People with sight problems, disabilities, language barriers</a:t>
            </a:r>
            <a:endParaRPr sz="141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82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Montserrat"/>
              <a:buChar char="●"/>
            </a:pPr>
            <a:r>
              <a:rPr lang="en" sz="141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Prefer listening to audio rather than reading the text</a:t>
            </a:r>
            <a:endParaRPr sz="141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82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Montserrat"/>
              <a:buChar char="●"/>
            </a:pPr>
            <a:r>
              <a:rPr lang="en" sz="141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Text to speech solution widens the audience for textual data </a:t>
            </a:r>
            <a:endParaRPr sz="1412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82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Montserrat"/>
              <a:buChar char="●"/>
            </a:pPr>
            <a:r>
              <a:rPr lang="en" sz="1412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solution also needs a multi-lingual output</a:t>
            </a:r>
            <a:endParaRPr sz="1412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Motivation &amp; Problem Statement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75" y="31657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1675150" y="3546125"/>
            <a:ext cx="848700" cy="10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25" y="3080025"/>
            <a:ext cx="781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300" y="2975550"/>
            <a:ext cx="570575" cy="5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a01e788ff5_0_15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Load Balancing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55" name="Google Shape;355;g1a01e788ff5_0_159"/>
          <p:cNvSpPr txBox="1"/>
          <p:nvPr>
            <p:ph idx="1" type="body"/>
          </p:nvPr>
        </p:nvSpPr>
        <p:spPr>
          <a:xfrm>
            <a:off x="178850" y="978975"/>
            <a:ext cx="68022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efficiently distribute traffic a load balancer was used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AWS provides </a:t>
            </a: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Elastic Load Balancing (ELB)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Automatically distributes incoming application traffic across multiple targets and virtual appliances in one or more Availability Zones (AZs)</a:t>
            </a:r>
            <a:endParaRPr sz="1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Cases of Load Balancing: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Modernize applications with serverless and containers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hybrid cloud network scalability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Retain your existing network appliances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g1a01e788ff5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9363" y="446222"/>
            <a:ext cx="535350" cy="5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a01e788ff5_0_37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Types of load balancer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2" name="Google Shape;362;g1a01e788ff5_0_375"/>
          <p:cNvSpPr txBox="1"/>
          <p:nvPr>
            <p:ph idx="1" type="body"/>
          </p:nvPr>
        </p:nvSpPr>
        <p:spPr>
          <a:xfrm>
            <a:off x="178850" y="978975"/>
            <a:ext cx="68022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 load balancer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Gateway load balancer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Network load balancer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g1a01e788ff5_0_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9363" y="446222"/>
            <a:ext cx="535350" cy="5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a01e788ff5_0_38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Application L</a:t>
            </a: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oad Balancer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69" name="Google Shape;369;g1a01e788ff5_0_381"/>
          <p:cNvSpPr txBox="1"/>
          <p:nvPr>
            <p:ph idx="1" type="body"/>
          </p:nvPr>
        </p:nvSpPr>
        <p:spPr>
          <a:xfrm>
            <a:off x="178850" y="978975"/>
            <a:ext cx="68022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Components of load balancer: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Load balancer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Listener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Target group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1a01e788ff5_0_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9363" y="446222"/>
            <a:ext cx="5353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a01e788ff5_0_381"/>
          <p:cNvPicPr preferRelativeResize="0"/>
          <p:nvPr/>
        </p:nvPicPr>
        <p:blipFill rotWithShape="1">
          <a:blip r:embed="rId4">
            <a:alphaModFix/>
          </a:blip>
          <a:srcRect b="7140" l="0" r="0" t="-7140"/>
          <a:stretch/>
        </p:blipFill>
        <p:spPr>
          <a:xfrm>
            <a:off x="872375" y="2172275"/>
            <a:ext cx="5045975" cy="229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a01e788ff5_0_1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Improvements &amp; Possible Future Work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77" name="Google Shape;377;g1a01e788ff5_0_139"/>
          <p:cNvSpPr txBox="1"/>
          <p:nvPr>
            <p:ph idx="1" type="body"/>
          </p:nvPr>
        </p:nvSpPr>
        <p:spPr>
          <a:xfrm>
            <a:off x="311700" y="966700"/>
            <a:ext cx="680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 functionalities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Convert React code to package it as npm package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support all languages provided by AWS Translate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CI/CD pipeline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Cloud orchestration using Terraform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 input in other languages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Task Division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383" name="Google Shape;383;p9"/>
          <p:cNvSpPr txBox="1"/>
          <p:nvPr>
            <p:ph idx="1" type="body"/>
          </p:nvPr>
        </p:nvSpPr>
        <p:spPr>
          <a:xfrm>
            <a:off x="311700" y="974100"/>
            <a:ext cx="6772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Ruchi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Designed high-level and low-level design for both frontend and backend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Developed both frontend and backend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Developed AWS Lambda to integrate with other AWS services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Kunal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Built JAR files using gradle for springboot backend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Built React production file using npm build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Containerized the frontend and backend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Pushed containers to Dockerhub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Sanfer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Set-up EC2 instances and deployed frontend (React) and </a:t>
            </a: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backend(SpringBoot)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up security groups for incoming traffic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Tested routes using public IP of instances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Stuti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Created target groups for efficient routing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Designed Load balancer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Added java health check route functionality to check networking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a01e788ff5_0_398"/>
          <p:cNvSpPr txBox="1"/>
          <p:nvPr>
            <p:ph type="title"/>
          </p:nvPr>
        </p:nvSpPr>
        <p:spPr>
          <a:xfrm>
            <a:off x="3573000" y="1963950"/>
            <a:ext cx="13788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Demo!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01e788ff5_0_8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AWS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g1a01e788ff5_0_89"/>
          <p:cNvSpPr txBox="1"/>
          <p:nvPr/>
        </p:nvSpPr>
        <p:spPr>
          <a:xfrm>
            <a:off x="103325" y="932775"/>
            <a:ext cx="6993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Amazon Web Services (AWS) is a cloud computing platform that includes infrastructure as a service (IaaS) and platform as a service (PaaS) components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AWS is used to compute, store, create databases and perform analytics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Advantages: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Flexible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Cost-Effective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Scalable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g1a01e788ff5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0" y="3050800"/>
            <a:ext cx="4796274" cy="1798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01e788ff5_0_94"/>
          <p:cNvSpPr txBox="1"/>
          <p:nvPr>
            <p:ph type="title"/>
          </p:nvPr>
        </p:nvSpPr>
        <p:spPr>
          <a:xfrm>
            <a:off x="198700" y="410000"/>
            <a:ext cx="863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Identity and Access Management (IAM)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5" name="Google Shape;115;g1a01e788ff5_0_94"/>
          <p:cNvSpPr txBox="1"/>
          <p:nvPr>
            <p:ph idx="1" type="body"/>
          </p:nvPr>
        </p:nvSpPr>
        <p:spPr>
          <a:xfrm>
            <a:off x="101350" y="893550"/>
            <a:ext cx="64368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web service that helps to control access to AWS resources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control who is authenticated (signed in) and authorized (has permissions) to use resources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Grant different permissions to different users for different resources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1a01e788ff5_0_94"/>
          <p:cNvSpPr txBox="1"/>
          <p:nvPr>
            <p:ph type="title"/>
          </p:nvPr>
        </p:nvSpPr>
        <p:spPr>
          <a:xfrm>
            <a:off x="201050" y="2430200"/>
            <a:ext cx="8595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Simple Storage Service</a:t>
            </a: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 (S3)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g1a01e788ff5_0_94"/>
          <p:cNvSpPr txBox="1"/>
          <p:nvPr>
            <p:ph idx="1" type="body"/>
          </p:nvPr>
        </p:nvSpPr>
        <p:spPr>
          <a:xfrm>
            <a:off x="121250" y="2916150"/>
            <a:ext cx="6555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Provides storage for the AWS cloud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Store any file type as an object, including images, documents, and videos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g1a01e788ff5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0734" y="410000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a01e788ff5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5413" y="2267850"/>
            <a:ext cx="485950" cy="4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01e788ff5_0_105"/>
          <p:cNvSpPr txBox="1"/>
          <p:nvPr>
            <p:ph type="title"/>
          </p:nvPr>
        </p:nvSpPr>
        <p:spPr>
          <a:xfrm>
            <a:off x="198900" y="187900"/>
            <a:ext cx="863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Lambda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5" name="Google Shape;125;g1a01e788ff5_0_105"/>
          <p:cNvSpPr txBox="1"/>
          <p:nvPr>
            <p:ph idx="1" type="body"/>
          </p:nvPr>
        </p:nvSpPr>
        <p:spPr>
          <a:xfrm>
            <a:off x="103675" y="663950"/>
            <a:ext cx="68631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serverless compute service used to run code without managing servers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Runs your code in response to events like change in state or an update, such as a user placing an item in a shopping cart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Lets you extend other AWS services with custom logic, or create your own backend services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g1a01e788ff5_0_105"/>
          <p:cNvSpPr txBox="1"/>
          <p:nvPr>
            <p:ph type="title"/>
          </p:nvPr>
        </p:nvSpPr>
        <p:spPr>
          <a:xfrm>
            <a:off x="103675" y="2571750"/>
            <a:ext cx="8595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DynamoDB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27" name="Google Shape;127;g1a01e788ff5_0_105"/>
          <p:cNvSpPr txBox="1"/>
          <p:nvPr>
            <p:ph idx="1" type="body"/>
          </p:nvPr>
        </p:nvSpPr>
        <p:spPr>
          <a:xfrm>
            <a:off x="-7575" y="3076225"/>
            <a:ext cx="68631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3333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serverless, key-value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NoSQL database offered by Amazon Web Services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6706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Built-in security, continuous backups, automated multi-Region replication, in-memory caching, and data import and export tools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1a01e788ff5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8362" y="260374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a01e788ff5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6950" y="2607972"/>
            <a:ext cx="535350" cy="5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01e788ff5_0_112"/>
          <p:cNvSpPr txBox="1"/>
          <p:nvPr>
            <p:ph type="title"/>
          </p:nvPr>
        </p:nvSpPr>
        <p:spPr>
          <a:xfrm>
            <a:off x="198700" y="410000"/>
            <a:ext cx="863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Amazon Textract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5" name="Google Shape;135;g1a01e788ff5_0_112"/>
          <p:cNvSpPr txBox="1"/>
          <p:nvPr>
            <p:ph idx="1" type="body"/>
          </p:nvPr>
        </p:nvSpPr>
        <p:spPr>
          <a:xfrm>
            <a:off x="88550" y="945325"/>
            <a:ext cx="69195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machine learning (ML) service that automatically extracts text, handwriting, and data from scanned documents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goes beyond simple optical character recognition (OCR) to identify, understand, and extract data from forms and tables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1a01e788ff5_0_112"/>
          <p:cNvSpPr txBox="1"/>
          <p:nvPr>
            <p:ph type="title"/>
          </p:nvPr>
        </p:nvSpPr>
        <p:spPr>
          <a:xfrm>
            <a:off x="217900" y="2338700"/>
            <a:ext cx="8595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Amazon Translate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37" name="Google Shape;137;g1a01e788ff5_0_112"/>
          <p:cNvSpPr txBox="1"/>
          <p:nvPr>
            <p:ph idx="1" type="body"/>
          </p:nvPr>
        </p:nvSpPr>
        <p:spPr>
          <a:xfrm>
            <a:off x="88550" y="2821875"/>
            <a:ext cx="64599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text translation service that uses advanced machine learning technologies to provide high-quality translation on demand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One can use Amazon Translate to translate unstructured text documents or to build applications that work in multiple languages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g1a01e788ff5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600" y="410000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a01e788ff5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7575" y="2374946"/>
            <a:ext cx="535325" cy="5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01e788ff5_0_119"/>
          <p:cNvSpPr txBox="1"/>
          <p:nvPr>
            <p:ph type="title"/>
          </p:nvPr>
        </p:nvSpPr>
        <p:spPr>
          <a:xfrm>
            <a:off x="198700" y="410000"/>
            <a:ext cx="863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Amazon Polly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g1a01e788ff5_0_119"/>
          <p:cNvSpPr txBox="1"/>
          <p:nvPr>
            <p:ph idx="1" type="body"/>
          </p:nvPr>
        </p:nvSpPr>
        <p:spPr>
          <a:xfrm>
            <a:off x="198700" y="2571750"/>
            <a:ext cx="68817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Distributes incoming application traffic across multiple targets and virtual appliances in one or more Availability Zones (AZs)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Distributes traffic to improve application scalability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1a01e788ff5_0_119"/>
          <p:cNvSpPr txBox="1"/>
          <p:nvPr>
            <p:ph type="title"/>
          </p:nvPr>
        </p:nvSpPr>
        <p:spPr>
          <a:xfrm>
            <a:off x="217888" y="1996725"/>
            <a:ext cx="8595000" cy="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Elastic Load Balancer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7" name="Google Shape;147;g1a01e788ff5_0_119"/>
          <p:cNvSpPr txBox="1"/>
          <p:nvPr>
            <p:ph idx="1" type="body"/>
          </p:nvPr>
        </p:nvSpPr>
        <p:spPr>
          <a:xfrm rot="10800000">
            <a:off x="9378625" y="5013600"/>
            <a:ext cx="35400" cy="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1a01e788ff5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613" y="410009"/>
            <a:ext cx="535325" cy="53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a01e788ff5_0_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7550" y="2161872"/>
            <a:ext cx="535350" cy="5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1a01e788ff5_0_119"/>
          <p:cNvSpPr txBox="1"/>
          <p:nvPr>
            <p:ph idx="1" type="body"/>
          </p:nvPr>
        </p:nvSpPr>
        <p:spPr>
          <a:xfrm>
            <a:off x="94225" y="911700"/>
            <a:ext cx="6592200" cy="14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synthesize natural-sounding human speech to convert articles to speech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Generates speech in multiple languages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01e788ff5_0_206"/>
          <p:cNvSpPr txBox="1"/>
          <p:nvPr>
            <p:ph type="title"/>
          </p:nvPr>
        </p:nvSpPr>
        <p:spPr>
          <a:xfrm>
            <a:off x="198700" y="410000"/>
            <a:ext cx="863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EC2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6" name="Google Shape;156;g1a01e788ff5_0_206"/>
          <p:cNvSpPr txBox="1"/>
          <p:nvPr>
            <p:ph idx="1" type="body"/>
          </p:nvPr>
        </p:nvSpPr>
        <p:spPr>
          <a:xfrm>
            <a:off x="134875" y="972500"/>
            <a:ext cx="67446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Secure and resizable compute capacity for virtually any workload.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Used in our application to deploy a react web application and the java spring boot backend server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g1a01e788ff5_0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7334" y="2190088"/>
            <a:ext cx="535325" cy="5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a01e788ff5_0_206"/>
          <p:cNvSpPr txBox="1"/>
          <p:nvPr>
            <p:ph type="title"/>
          </p:nvPr>
        </p:nvSpPr>
        <p:spPr>
          <a:xfrm>
            <a:off x="311900" y="2153850"/>
            <a:ext cx="8633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Montserrat Light"/>
                <a:ea typeface="Montserrat Light"/>
                <a:cs typeface="Montserrat Light"/>
                <a:sym typeface="Montserrat Light"/>
              </a:rPr>
              <a:t>CloudWatch</a:t>
            </a:r>
            <a:endParaRPr sz="25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59" name="Google Shape;159;g1a01e788ff5_0_206"/>
          <p:cNvSpPr txBox="1"/>
          <p:nvPr>
            <p:ph idx="1" type="body"/>
          </p:nvPr>
        </p:nvSpPr>
        <p:spPr>
          <a:xfrm>
            <a:off x="134875" y="2725400"/>
            <a:ext cx="6978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Observe and monitor resources and applications on AWS, on premises, and on other clouds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Used in our application to monitor aws lambda execution logs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g1a01e788ff5_0_2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4900" y="455300"/>
            <a:ext cx="517200" cy="5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Related Work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311700" y="1017800"/>
            <a:ext cx="67605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Article on text to speech and how to use amazon polly -  </a:t>
            </a:r>
            <a:r>
              <a:rPr lang="en" sz="14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3"/>
              </a:rPr>
              <a:t>Link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Uses amazon polly, S3 and Aws lambda to convert text to english speech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Text to speech convertor for the visually impaired - </a:t>
            </a:r>
            <a:r>
              <a:rPr lang="en" sz="14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Link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○"/>
            </a:pPr>
            <a:r>
              <a:rPr lang="en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Teserract ocr, android text to speech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Light"/>
              <a:buChar char="●"/>
            </a:pPr>
            <a:r>
              <a:rPr lang="en" sz="1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Article on TTS (text to speech) - </a:t>
            </a:r>
            <a:r>
              <a:rPr lang="en" sz="14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5"/>
              </a:rPr>
              <a:t>Link</a:t>
            </a:r>
            <a:endParaRPr sz="1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