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Twitch clip recommender which is a platform that allows user to watch recommended twitch clips based off of their own preferences.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cfe4fe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cfe4fe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Abhishek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e43d64574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e43d64574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Abhishek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ca3e1ac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ca3e1ac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ca2e566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ca2e566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d2356639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2d2356639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e43d6457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e43d6457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2e43d6457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2e43d6457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JT: create new user → sign up → select tags → show </a:t>
            </a:r>
            <a:r>
              <a:rPr lang="en"/>
              <a:t>twitch</a:t>
            </a:r>
            <a:r>
              <a:rPr lang="en"/>
              <a:t> clips → logout → signin → keep categories → show twitch clips → logout → signin → change categories → show </a:t>
            </a:r>
            <a:r>
              <a:rPr lang="en"/>
              <a:t>twitch</a:t>
            </a:r>
            <a:r>
              <a:rPr lang="en"/>
              <a:t> clips → logout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e43d6457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e43d6457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Abhishek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e43d6457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2e43d6457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e2f273d01_0_2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e2f273d01_0_2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e2f273d01_0_3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e2f273d01_0_3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Yash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cfe4fe91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cfe4fe91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Preeti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e43d6457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e43d6457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Preeti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a3e1a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a3e1a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preeti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ea12464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ea12464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t>
            </a:r>
            <a:r>
              <a:rPr lang="en"/>
              <a:t>I'll</a:t>
            </a:r>
            <a:r>
              <a:rPr lang="en"/>
              <a:t> give some background information on the routing happening in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build out the communication infrastructure used for routing traffic, we used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e43d64574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e43d64574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Abhishek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e43d6457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e43d6457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jpg"/><Relationship Id="rId6" Type="http://schemas.openxmlformats.org/officeDocument/2006/relationships/image" Target="../media/image3.jpg"/><Relationship Id="rId7" Type="http://schemas.openxmlformats.org/officeDocument/2006/relationships/image" Target="../media/image6.jpg"/><Relationship Id="rId8"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bm.com/in-en/cloud/learn/containerization" TargetMode="External"/><Relationship Id="rId4" Type="http://schemas.openxmlformats.org/officeDocument/2006/relationships/hyperlink" Target="https://aws.amazon.com/ec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treamscharts.com/clip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Twitch Clip Recommender - COEN 241: Cloud Computing</a:t>
            </a:r>
            <a:endParaRPr/>
          </a:p>
        </p:txBody>
      </p:sp>
      <p:sp>
        <p:nvSpPr>
          <p:cNvPr id="278" name="Google Shape;278;p13"/>
          <p:cNvSpPr txBox="1"/>
          <p:nvPr>
            <p:ph idx="1" type="subTitle"/>
          </p:nvPr>
        </p:nvSpPr>
        <p:spPr>
          <a:xfrm>
            <a:off x="6568425" y="3654150"/>
            <a:ext cx="1934700" cy="123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Presentation by</a:t>
            </a:r>
            <a:endParaRPr/>
          </a:p>
          <a:p>
            <a:pPr indent="0" lvl="0" marL="0" rtl="0" algn="l">
              <a:spcBef>
                <a:spcPts val="0"/>
              </a:spcBef>
              <a:spcAft>
                <a:spcPts val="0"/>
              </a:spcAft>
              <a:buNone/>
            </a:pPr>
            <a:r>
              <a:rPr lang="en"/>
              <a:t>JT Vinolus </a:t>
            </a:r>
            <a:endParaRPr/>
          </a:p>
          <a:p>
            <a:pPr indent="0" lvl="0" marL="0" rtl="0" algn="l">
              <a:spcBef>
                <a:spcPts val="0"/>
              </a:spcBef>
              <a:spcAft>
                <a:spcPts val="0"/>
              </a:spcAft>
              <a:buNone/>
            </a:pPr>
            <a:r>
              <a:rPr lang="en"/>
              <a:t>Preeti Kakuru</a:t>
            </a:r>
            <a:endParaRPr/>
          </a:p>
          <a:p>
            <a:pPr indent="0" lvl="0" marL="0" rtl="0" algn="l">
              <a:spcBef>
                <a:spcPts val="0"/>
              </a:spcBef>
              <a:spcAft>
                <a:spcPts val="0"/>
              </a:spcAft>
              <a:buNone/>
            </a:pPr>
            <a:r>
              <a:rPr lang="en"/>
              <a:t>Abhishek Rajanna </a:t>
            </a:r>
            <a:endParaRPr/>
          </a:p>
          <a:p>
            <a:pPr indent="0" lvl="0" marL="0" rtl="0" algn="l">
              <a:spcBef>
                <a:spcPts val="0"/>
              </a:spcBef>
              <a:spcAft>
                <a:spcPts val="0"/>
              </a:spcAft>
              <a:buNone/>
            </a:pPr>
            <a:r>
              <a:rPr lang="en"/>
              <a:t>Brandon Quant</a:t>
            </a:r>
            <a:endParaRPr/>
          </a:p>
          <a:p>
            <a:pPr indent="0" lvl="0" marL="0" rtl="0" algn="l">
              <a:spcBef>
                <a:spcPts val="0"/>
              </a:spcBef>
              <a:spcAft>
                <a:spcPts val="0"/>
              </a:spcAft>
              <a:buNone/>
            </a:pPr>
            <a:r>
              <a:rPr lang="en"/>
              <a:t>Yash Bhargava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p:nvPr/>
        </p:nvSpPr>
        <p:spPr>
          <a:xfrm>
            <a:off x="4294950" y="1060725"/>
            <a:ext cx="4666200" cy="35700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4196275" y="995200"/>
            <a:ext cx="4818300" cy="3821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txBox="1"/>
          <p:nvPr>
            <p:ph type="title"/>
          </p:nvPr>
        </p:nvSpPr>
        <p:spPr>
          <a:xfrm>
            <a:off x="1209150" y="674075"/>
            <a:ext cx="2781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t>
            </a:r>
            <a:endParaRPr/>
          </a:p>
          <a:p>
            <a:pPr indent="0" lvl="0" marL="0" rtl="0" algn="l">
              <a:spcBef>
                <a:spcPts val="0"/>
              </a:spcBef>
              <a:spcAft>
                <a:spcPts val="0"/>
              </a:spcAft>
              <a:buNone/>
            </a:pPr>
            <a:r>
              <a:rPr lang="en"/>
              <a:t>Architecture</a:t>
            </a:r>
            <a:endParaRPr/>
          </a:p>
        </p:txBody>
      </p:sp>
      <p:pic>
        <p:nvPicPr>
          <p:cNvPr id="334" name="Google Shape;334;p22"/>
          <p:cNvPicPr preferRelativeResize="0"/>
          <p:nvPr/>
        </p:nvPicPr>
        <p:blipFill>
          <a:blip r:embed="rId3">
            <a:alphaModFix/>
          </a:blip>
          <a:stretch>
            <a:fillRect/>
          </a:stretch>
        </p:blipFill>
        <p:spPr>
          <a:xfrm>
            <a:off x="95850" y="3018900"/>
            <a:ext cx="1111800" cy="1111800"/>
          </a:xfrm>
          <a:prstGeom prst="rect">
            <a:avLst/>
          </a:prstGeom>
          <a:noFill/>
          <a:ln>
            <a:noFill/>
          </a:ln>
        </p:spPr>
      </p:pic>
      <p:cxnSp>
        <p:nvCxnSpPr>
          <p:cNvPr id="335" name="Google Shape;335;p22"/>
          <p:cNvCxnSpPr>
            <a:stCxn id="334" idx="3"/>
            <a:endCxn id="336" idx="2"/>
          </p:cNvCxnSpPr>
          <p:nvPr/>
        </p:nvCxnSpPr>
        <p:spPr>
          <a:xfrm>
            <a:off x="1207650" y="3574800"/>
            <a:ext cx="358500" cy="0"/>
          </a:xfrm>
          <a:prstGeom prst="straightConnector1">
            <a:avLst/>
          </a:prstGeom>
          <a:noFill/>
          <a:ln cap="flat" cmpd="sng" w="9525">
            <a:solidFill>
              <a:schemeClr val="dk2"/>
            </a:solidFill>
            <a:prstDash val="solid"/>
            <a:round/>
            <a:headEnd len="med" w="med" type="none"/>
            <a:tailEnd len="med" w="med" type="triangle"/>
          </a:ln>
        </p:spPr>
      </p:cxnSp>
      <p:pic>
        <p:nvPicPr>
          <p:cNvPr id="337" name="Google Shape;337;p22"/>
          <p:cNvPicPr preferRelativeResize="0"/>
          <p:nvPr/>
        </p:nvPicPr>
        <p:blipFill>
          <a:blip r:embed="rId4">
            <a:alphaModFix/>
          </a:blip>
          <a:stretch>
            <a:fillRect/>
          </a:stretch>
        </p:blipFill>
        <p:spPr>
          <a:xfrm>
            <a:off x="2102175" y="3021746"/>
            <a:ext cx="1343907" cy="1111800"/>
          </a:xfrm>
          <a:prstGeom prst="rect">
            <a:avLst/>
          </a:prstGeom>
          <a:noFill/>
          <a:ln>
            <a:noFill/>
          </a:ln>
        </p:spPr>
      </p:pic>
      <p:sp>
        <p:nvSpPr>
          <p:cNvPr id="338" name="Google Shape;338;p22"/>
          <p:cNvSpPr/>
          <p:nvPr/>
        </p:nvSpPr>
        <p:spPr>
          <a:xfrm>
            <a:off x="1535788" y="2571750"/>
            <a:ext cx="2511000" cy="2006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txBox="1"/>
          <p:nvPr/>
        </p:nvSpPr>
        <p:spPr>
          <a:xfrm>
            <a:off x="1826850" y="4577850"/>
            <a:ext cx="1705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Amazon EC2 Instance</a:t>
            </a:r>
            <a:endParaRPr sz="700">
              <a:latin typeface="Nunito"/>
              <a:ea typeface="Nunito"/>
              <a:cs typeface="Nunito"/>
              <a:sym typeface="Nunito"/>
            </a:endParaRPr>
          </a:p>
        </p:txBody>
      </p:sp>
      <p:sp>
        <p:nvSpPr>
          <p:cNvPr id="336" name="Google Shape;336;p22"/>
          <p:cNvSpPr/>
          <p:nvPr/>
        </p:nvSpPr>
        <p:spPr>
          <a:xfrm>
            <a:off x="1566175" y="2838750"/>
            <a:ext cx="2415900" cy="14721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txBox="1"/>
          <p:nvPr/>
        </p:nvSpPr>
        <p:spPr>
          <a:xfrm>
            <a:off x="3310100" y="4118450"/>
            <a:ext cx="103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Docker Container</a:t>
            </a:r>
            <a:endParaRPr sz="1000">
              <a:latin typeface="Nunito"/>
              <a:ea typeface="Nunito"/>
              <a:cs typeface="Nunito"/>
              <a:sym typeface="Nunito"/>
            </a:endParaRPr>
          </a:p>
        </p:txBody>
      </p:sp>
      <p:cxnSp>
        <p:nvCxnSpPr>
          <p:cNvPr id="341" name="Google Shape;341;p22"/>
          <p:cNvCxnSpPr>
            <a:stCxn id="336" idx="6"/>
            <a:endCxn id="342" idx="2"/>
          </p:cNvCxnSpPr>
          <p:nvPr/>
        </p:nvCxnSpPr>
        <p:spPr>
          <a:xfrm>
            <a:off x="3982075" y="3574800"/>
            <a:ext cx="1178700" cy="600"/>
          </a:xfrm>
          <a:prstGeom prst="straightConnector1">
            <a:avLst/>
          </a:prstGeom>
          <a:noFill/>
          <a:ln cap="flat" cmpd="sng" w="9525">
            <a:solidFill>
              <a:schemeClr val="dk2"/>
            </a:solidFill>
            <a:prstDash val="solid"/>
            <a:round/>
            <a:headEnd len="med" w="med" type="none"/>
            <a:tailEnd len="med" w="med" type="triangle"/>
          </a:ln>
        </p:spPr>
      </p:cxnSp>
      <p:pic>
        <p:nvPicPr>
          <p:cNvPr id="343" name="Google Shape;343;p22"/>
          <p:cNvPicPr preferRelativeResize="0"/>
          <p:nvPr/>
        </p:nvPicPr>
        <p:blipFill>
          <a:blip r:embed="rId5">
            <a:alphaModFix/>
          </a:blip>
          <a:stretch>
            <a:fillRect/>
          </a:stretch>
        </p:blipFill>
        <p:spPr>
          <a:xfrm>
            <a:off x="5304149" y="2975500"/>
            <a:ext cx="951502" cy="999300"/>
          </a:xfrm>
          <a:prstGeom prst="rect">
            <a:avLst/>
          </a:prstGeom>
          <a:noFill/>
          <a:ln>
            <a:noFill/>
          </a:ln>
        </p:spPr>
      </p:pic>
      <p:sp>
        <p:nvSpPr>
          <p:cNvPr id="342" name="Google Shape;342;p22"/>
          <p:cNvSpPr/>
          <p:nvPr/>
        </p:nvSpPr>
        <p:spPr>
          <a:xfrm>
            <a:off x="5160700" y="2975500"/>
            <a:ext cx="1238400" cy="11997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22"/>
          <p:cNvCxnSpPr/>
          <p:nvPr/>
        </p:nvCxnSpPr>
        <p:spPr>
          <a:xfrm>
            <a:off x="6818150" y="2739100"/>
            <a:ext cx="306900" cy="350700"/>
          </a:xfrm>
          <a:prstGeom prst="straightConnector1">
            <a:avLst/>
          </a:prstGeom>
          <a:noFill/>
          <a:ln cap="flat" cmpd="sng" w="9525">
            <a:solidFill>
              <a:schemeClr val="dk2"/>
            </a:solidFill>
            <a:prstDash val="solid"/>
            <a:round/>
            <a:headEnd len="med" w="med" type="none"/>
            <a:tailEnd len="med" w="med" type="triangle"/>
          </a:ln>
        </p:spPr>
      </p:cxnSp>
      <p:pic>
        <p:nvPicPr>
          <p:cNvPr id="345" name="Google Shape;345;p22"/>
          <p:cNvPicPr preferRelativeResize="0"/>
          <p:nvPr/>
        </p:nvPicPr>
        <p:blipFill>
          <a:blip r:embed="rId6">
            <a:alphaModFix/>
          </a:blip>
          <a:stretch>
            <a:fillRect/>
          </a:stretch>
        </p:blipFill>
        <p:spPr>
          <a:xfrm>
            <a:off x="7081075" y="3191350"/>
            <a:ext cx="1030500" cy="768900"/>
          </a:xfrm>
          <a:prstGeom prst="rect">
            <a:avLst/>
          </a:prstGeom>
          <a:noFill/>
          <a:ln>
            <a:noFill/>
          </a:ln>
        </p:spPr>
      </p:pic>
      <p:sp>
        <p:nvSpPr>
          <p:cNvPr id="346" name="Google Shape;346;p22"/>
          <p:cNvSpPr/>
          <p:nvPr/>
        </p:nvSpPr>
        <p:spPr>
          <a:xfrm>
            <a:off x="6946825" y="2947600"/>
            <a:ext cx="1299000" cy="1255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22"/>
          <p:cNvPicPr preferRelativeResize="0"/>
          <p:nvPr/>
        </p:nvPicPr>
        <p:blipFill>
          <a:blip r:embed="rId7">
            <a:alphaModFix/>
          </a:blip>
          <a:stretch>
            <a:fillRect/>
          </a:stretch>
        </p:blipFill>
        <p:spPr>
          <a:xfrm>
            <a:off x="6129975" y="1545900"/>
            <a:ext cx="951500" cy="999203"/>
          </a:xfrm>
          <a:prstGeom prst="rect">
            <a:avLst/>
          </a:prstGeom>
          <a:noFill/>
          <a:ln cap="flat" cmpd="sng" w="28575">
            <a:solidFill>
              <a:schemeClr val="dk2"/>
            </a:solidFill>
            <a:prstDash val="solid"/>
            <a:round/>
            <a:headEnd len="sm" w="sm" type="none"/>
            <a:tailEnd len="sm" w="sm" type="none"/>
          </a:ln>
        </p:spPr>
      </p:pic>
      <p:sp>
        <p:nvSpPr>
          <p:cNvPr id="348" name="Google Shape;348;p22"/>
          <p:cNvSpPr/>
          <p:nvPr/>
        </p:nvSpPr>
        <p:spPr>
          <a:xfrm>
            <a:off x="5840975" y="1317300"/>
            <a:ext cx="1469100" cy="1442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22"/>
          <p:cNvCxnSpPr/>
          <p:nvPr/>
        </p:nvCxnSpPr>
        <p:spPr>
          <a:xfrm flipH="1" rot="10800000">
            <a:off x="6081700" y="2702875"/>
            <a:ext cx="208500" cy="3303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22"/>
          <p:cNvCxnSpPr>
            <a:stCxn id="348" idx="3"/>
            <a:endCxn id="342" idx="0"/>
          </p:cNvCxnSpPr>
          <p:nvPr/>
        </p:nvCxnSpPr>
        <p:spPr>
          <a:xfrm flipH="1">
            <a:off x="5779820" y="2548465"/>
            <a:ext cx="276300" cy="4269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22"/>
          <p:cNvCxnSpPr>
            <a:endCxn id="348" idx="5"/>
          </p:cNvCxnSpPr>
          <p:nvPr/>
        </p:nvCxnSpPr>
        <p:spPr>
          <a:xfrm rot="10800000">
            <a:off x="7094930" y="2548465"/>
            <a:ext cx="405300" cy="4158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22"/>
          <p:cNvSpPr txBox="1"/>
          <p:nvPr/>
        </p:nvSpPr>
        <p:spPr>
          <a:xfrm>
            <a:off x="8109400" y="3974800"/>
            <a:ext cx="818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Docker Container</a:t>
            </a:r>
            <a:endParaRPr sz="1000">
              <a:latin typeface="Nunito"/>
              <a:ea typeface="Nunito"/>
              <a:cs typeface="Nunito"/>
              <a:sym typeface="Nunito"/>
            </a:endParaRPr>
          </a:p>
        </p:txBody>
      </p:sp>
      <p:pic>
        <p:nvPicPr>
          <p:cNvPr id="353" name="Google Shape;353;p22"/>
          <p:cNvPicPr preferRelativeResize="0"/>
          <p:nvPr/>
        </p:nvPicPr>
        <p:blipFill>
          <a:blip r:embed="rId8">
            <a:alphaModFix/>
          </a:blip>
          <a:stretch>
            <a:fillRect/>
          </a:stretch>
        </p:blipFill>
        <p:spPr>
          <a:xfrm>
            <a:off x="4272025" y="141475"/>
            <a:ext cx="1469100" cy="734550"/>
          </a:xfrm>
          <a:prstGeom prst="rect">
            <a:avLst/>
          </a:prstGeom>
          <a:noFill/>
          <a:ln>
            <a:noFill/>
          </a:ln>
        </p:spPr>
      </p:pic>
      <p:cxnSp>
        <p:nvCxnSpPr>
          <p:cNvPr id="354" name="Google Shape;354;p22"/>
          <p:cNvCxnSpPr>
            <a:stCxn id="353" idx="3"/>
            <a:endCxn id="348" idx="0"/>
          </p:cNvCxnSpPr>
          <p:nvPr/>
        </p:nvCxnSpPr>
        <p:spPr>
          <a:xfrm>
            <a:off x="5741125" y="508750"/>
            <a:ext cx="834300" cy="8085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22"/>
          <p:cNvSpPr txBox="1"/>
          <p:nvPr/>
        </p:nvSpPr>
        <p:spPr>
          <a:xfrm>
            <a:off x="5438325" y="4804800"/>
            <a:ext cx="2554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Amazon EC2 Instance</a:t>
            </a:r>
            <a:endParaRPr sz="1000">
              <a:latin typeface="Nunito"/>
              <a:ea typeface="Nunito"/>
              <a:cs typeface="Nunito"/>
              <a:sym typeface="Nunito"/>
            </a:endParaRPr>
          </a:p>
        </p:txBody>
      </p:sp>
      <p:sp>
        <p:nvSpPr>
          <p:cNvPr id="356" name="Google Shape;356;p22"/>
          <p:cNvSpPr txBox="1"/>
          <p:nvPr/>
        </p:nvSpPr>
        <p:spPr>
          <a:xfrm>
            <a:off x="-82800" y="4195400"/>
            <a:ext cx="146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User</a:t>
            </a:r>
            <a:endParaRPr sz="1000">
              <a:latin typeface="Nunito"/>
              <a:ea typeface="Nunito"/>
              <a:cs typeface="Nunito"/>
              <a:sym typeface="Nunito"/>
            </a:endParaRPr>
          </a:p>
        </p:txBody>
      </p:sp>
      <p:cxnSp>
        <p:nvCxnSpPr>
          <p:cNvPr id="357" name="Google Shape;357;p22"/>
          <p:cNvCxnSpPr>
            <a:stCxn id="342" idx="6"/>
            <a:endCxn id="346" idx="2"/>
          </p:cNvCxnSpPr>
          <p:nvPr/>
        </p:nvCxnSpPr>
        <p:spPr>
          <a:xfrm>
            <a:off x="6399100" y="3575350"/>
            <a:ext cx="547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sp>
        <p:nvSpPr>
          <p:cNvPr id="363" name="Google Shape;363;p23"/>
          <p:cNvSpPr txBox="1"/>
          <p:nvPr>
            <p:ph idx="1" type="body"/>
          </p:nvPr>
        </p:nvSpPr>
        <p:spPr>
          <a:xfrm>
            <a:off x="452375" y="1671075"/>
            <a:ext cx="2556600" cy="13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Frontend</a:t>
            </a:r>
            <a:endParaRPr b="1">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HTML</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CSS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JavaScript</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
        <p:nvSpPr>
          <p:cNvPr id="364" name="Google Shape;364;p23"/>
          <p:cNvSpPr txBox="1"/>
          <p:nvPr>
            <p:ph idx="1" type="body"/>
          </p:nvPr>
        </p:nvSpPr>
        <p:spPr>
          <a:xfrm>
            <a:off x="6441075" y="1671075"/>
            <a:ext cx="2556600" cy="10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Cloud Technologies</a:t>
            </a:r>
            <a:endParaRPr b="1">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Docker Containers/Files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Amazon EC2 Instances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
        <p:nvSpPr>
          <p:cNvPr id="365" name="Google Shape;365;p23"/>
          <p:cNvSpPr txBox="1"/>
          <p:nvPr/>
        </p:nvSpPr>
        <p:spPr>
          <a:xfrm>
            <a:off x="3595050" y="3276675"/>
            <a:ext cx="20664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Routing</a:t>
            </a:r>
            <a:endParaRPr b="1" sz="1300"/>
          </a:p>
          <a:p>
            <a:pPr indent="-311150" lvl="0" marL="457200" rtl="0" algn="l">
              <a:lnSpc>
                <a:spcPct val="115000"/>
              </a:lnSpc>
              <a:spcBef>
                <a:spcPts val="1200"/>
              </a:spcBef>
              <a:spcAft>
                <a:spcPts val="0"/>
              </a:spcAft>
              <a:buClr>
                <a:srgbClr val="000000"/>
              </a:buClr>
              <a:buSzPts val="1300"/>
              <a:buFont typeface="Arial"/>
              <a:buChar char="●"/>
            </a:pPr>
            <a:r>
              <a:rPr lang="en" sz="1300"/>
              <a:t>Nginx</a:t>
            </a:r>
            <a:endParaRPr sz="1300"/>
          </a:p>
          <a:p>
            <a:pPr indent="-311150" lvl="0" marL="457200" rtl="0" algn="l">
              <a:lnSpc>
                <a:spcPct val="115000"/>
              </a:lnSpc>
              <a:spcBef>
                <a:spcPts val="0"/>
              </a:spcBef>
              <a:spcAft>
                <a:spcPts val="0"/>
              </a:spcAft>
              <a:buClr>
                <a:srgbClr val="000000"/>
              </a:buClr>
              <a:buSzPts val="1300"/>
              <a:buFont typeface="Arial"/>
              <a:buChar char="●"/>
            </a:pPr>
            <a:r>
              <a:rPr lang="en" sz="1300"/>
              <a:t>Amazon Route 53</a:t>
            </a:r>
            <a:endParaRPr sz="1300"/>
          </a:p>
          <a:p>
            <a:pPr indent="-311150" lvl="0" marL="457200" rtl="0" algn="l">
              <a:lnSpc>
                <a:spcPct val="115000"/>
              </a:lnSpc>
              <a:spcBef>
                <a:spcPts val="0"/>
              </a:spcBef>
              <a:spcAft>
                <a:spcPts val="0"/>
              </a:spcAft>
              <a:buClr>
                <a:srgbClr val="000000"/>
              </a:buClr>
              <a:buSzPts val="1300"/>
              <a:buFont typeface="Arial"/>
              <a:buChar char="●"/>
            </a:pPr>
            <a:r>
              <a:rPr lang="en" sz="1300"/>
              <a:t>Freenom</a:t>
            </a:r>
            <a:endParaRPr sz="1300"/>
          </a:p>
          <a:p>
            <a:pPr indent="-311150" lvl="0" marL="457200" rtl="0" algn="l">
              <a:lnSpc>
                <a:spcPct val="115000"/>
              </a:lnSpc>
              <a:spcBef>
                <a:spcPts val="0"/>
              </a:spcBef>
              <a:spcAft>
                <a:spcPts val="0"/>
              </a:spcAft>
              <a:buClr>
                <a:srgbClr val="000000"/>
              </a:buClr>
              <a:buSzPts val="1300"/>
              <a:buFont typeface="Arial"/>
              <a:buChar char="●"/>
            </a:pPr>
            <a:r>
              <a:rPr lang="en" sz="1300"/>
              <a:t>Let’s Encrypted</a:t>
            </a:r>
            <a:endParaRPr/>
          </a:p>
        </p:txBody>
      </p:sp>
      <p:sp>
        <p:nvSpPr>
          <p:cNvPr id="366" name="Google Shape;366;p23"/>
          <p:cNvSpPr txBox="1"/>
          <p:nvPr/>
        </p:nvSpPr>
        <p:spPr>
          <a:xfrm>
            <a:off x="452375" y="3276675"/>
            <a:ext cx="2066400" cy="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Communication</a:t>
            </a:r>
            <a:endParaRPr b="1" sz="1300"/>
          </a:p>
          <a:p>
            <a:pPr indent="-311150" lvl="0" marL="457200" rtl="0" algn="l">
              <a:lnSpc>
                <a:spcPct val="115000"/>
              </a:lnSpc>
              <a:spcBef>
                <a:spcPts val="1200"/>
              </a:spcBef>
              <a:spcAft>
                <a:spcPts val="0"/>
              </a:spcAft>
              <a:buClr>
                <a:srgbClr val="000000"/>
              </a:buClr>
              <a:buSzPts val="1300"/>
              <a:buFont typeface="Arial"/>
              <a:buChar char="●"/>
            </a:pPr>
            <a:r>
              <a:rPr lang="en" sz="1300"/>
              <a:t>REST API Calls</a:t>
            </a:r>
            <a:endParaRPr sz="1300"/>
          </a:p>
          <a:p>
            <a:pPr indent="-311150" lvl="0" marL="457200" rtl="0" algn="l">
              <a:lnSpc>
                <a:spcPct val="115000"/>
              </a:lnSpc>
              <a:spcBef>
                <a:spcPts val="0"/>
              </a:spcBef>
              <a:spcAft>
                <a:spcPts val="0"/>
              </a:spcAft>
              <a:buClr>
                <a:srgbClr val="000000"/>
              </a:buClr>
              <a:buSzPts val="1300"/>
              <a:buFont typeface="Arial"/>
              <a:buChar char="●"/>
            </a:pPr>
            <a:r>
              <a:rPr lang="en" sz="1300"/>
              <a:t>HTTP GET/POST</a:t>
            </a:r>
            <a:endParaRPr sz="1300"/>
          </a:p>
        </p:txBody>
      </p:sp>
      <p:sp>
        <p:nvSpPr>
          <p:cNvPr id="367" name="Google Shape;367;p23"/>
          <p:cNvSpPr txBox="1"/>
          <p:nvPr/>
        </p:nvSpPr>
        <p:spPr>
          <a:xfrm>
            <a:off x="3595050" y="1671075"/>
            <a:ext cx="1953900" cy="12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Backend</a:t>
            </a:r>
            <a:endParaRPr b="1" sz="1300"/>
          </a:p>
          <a:p>
            <a:pPr indent="-311150" lvl="0" marL="457200" rtl="0" algn="l">
              <a:lnSpc>
                <a:spcPct val="115000"/>
              </a:lnSpc>
              <a:spcBef>
                <a:spcPts val="1200"/>
              </a:spcBef>
              <a:spcAft>
                <a:spcPts val="0"/>
              </a:spcAft>
              <a:buClr>
                <a:srgbClr val="000000"/>
              </a:buClr>
              <a:buSzPts val="1300"/>
              <a:buFont typeface="Arial"/>
              <a:buChar char="●"/>
            </a:pPr>
            <a:r>
              <a:rPr lang="en" sz="1300"/>
              <a:t>Python </a:t>
            </a:r>
            <a:endParaRPr sz="1300"/>
          </a:p>
          <a:p>
            <a:pPr indent="-311150" lvl="0" marL="457200" rtl="0" algn="l">
              <a:lnSpc>
                <a:spcPct val="115000"/>
              </a:lnSpc>
              <a:spcBef>
                <a:spcPts val="0"/>
              </a:spcBef>
              <a:spcAft>
                <a:spcPts val="0"/>
              </a:spcAft>
              <a:buClr>
                <a:srgbClr val="000000"/>
              </a:buClr>
              <a:buSzPts val="1300"/>
              <a:buFont typeface="Arial"/>
              <a:buChar char="●"/>
            </a:pPr>
            <a:r>
              <a:rPr lang="en" sz="1300"/>
              <a:t>Flask</a:t>
            </a:r>
            <a:endParaRPr sz="1300"/>
          </a:p>
          <a:p>
            <a:pPr indent="-311150" lvl="0" marL="457200" rtl="0" algn="l">
              <a:lnSpc>
                <a:spcPct val="115000"/>
              </a:lnSpc>
              <a:spcBef>
                <a:spcPts val="0"/>
              </a:spcBef>
              <a:spcAft>
                <a:spcPts val="0"/>
              </a:spcAft>
              <a:buClr>
                <a:srgbClr val="000000"/>
              </a:buClr>
              <a:buSzPts val="1300"/>
              <a:buFont typeface="Arial"/>
              <a:buChar char="●"/>
            </a:pPr>
            <a:r>
              <a:rPr lang="en" sz="1300"/>
              <a:t>SQLite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1209150" y="5978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a:t>
            </a:r>
            <a:r>
              <a:rPr lang="en"/>
              <a:t> </a:t>
            </a:r>
            <a:endParaRPr/>
          </a:p>
          <a:p>
            <a:pPr indent="0" lvl="0" marL="0" rtl="0" algn="l">
              <a:spcBef>
                <a:spcPts val="0"/>
              </a:spcBef>
              <a:spcAft>
                <a:spcPts val="0"/>
              </a:spcAft>
              <a:buNone/>
            </a:pPr>
            <a:r>
              <a:rPr lang="en"/>
              <a:t>Architecture</a:t>
            </a:r>
            <a:endParaRPr/>
          </a:p>
        </p:txBody>
      </p:sp>
      <p:pic>
        <p:nvPicPr>
          <p:cNvPr id="373" name="Google Shape;373;p24"/>
          <p:cNvPicPr preferRelativeResize="0"/>
          <p:nvPr/>
        </p:nvPicPr>
        <p:blipFill>
          <a:blip r:embed="rId3">
            <a:alphaModFix/>
          </a:blip>
          <a:stretch>
            <a:fillRect/>
          </a:stretch>
        </p:blipFill>
        <p:spPr>
          <a:xfrm>
            <a:off x="885050" y="2825171"/>
            <a:ext cx="1343907" cy="1111800"/>
          </a:xfrm>
          <a:prstGeom prst="rect">
            <a:avLst/>
          </a:prstGeom>
          <a:noFill/>
          <a:ln>
            <a:noFill/>
          </a:ln>
        </p:spPr>
      </p:pic>
      <p:sp>
        <p:nvSpPr>
          <p:cNvPr id="374" name="Google Shape;374;p24"/>
          <p:cNvSpPr/>
          <p:nvPr/>
        </p:nvSpPr>
        <p:spPr>
          <a:xfrm>
            <a:off x="301500" y="2375175"/>
            <a:ext cx="2511000" cy="2006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txBox="1"/>
          <p:nvPr/>
        </p:nvSpPr>
        <p:spPr>
          <a:xfrm>
            <a:off x="2981300" y="3211725"/>
            <a:ext cx="1705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HTTP POST/GET Request</a:t>
            </a:r>
            <a:endParaRPr sz="700">
              <a:latin typeface="Nunito"/>
              <a:ea typeface="Nunito"/>
              <a:cs typeface="Nunito"/>
              <a:sym typeface="Nunito"/>
            </a:endParaRPr>
          </a:p>
        </p:txBody>
      </p:sp>
      <p:cxnSp>
        <p:nvCxnSpPr>
          <p:cNvPr id="376" name="Google Shape;376;p24"/>
          <p:cNvCxnSpPr>
            <a:endCxn id="377" idx="2"/>
          </p:cNvCxnSpPr>
          <p:nvPr/>
        </p:nvCxnSpPr>
        <p:spPr>
          <a:xfrm flipH="1" rot="10800000">
            <a:off x="2810363" y="3575800"/>
            <a:ext cx="2330400" cy="264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24"/>
          <p:cNvSpPr/>
          <p:nvPr/>
        </p:nvSpPr>
        <p:spPr>
          <a:xfrm>
            <a:off x="4768125" y="872975"/>
            <a:ext cx="4172400" cy="3604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5140763" y="2975950"/>
            <a:ext cx="1238400" cy="11997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24"/>
          <p:cNvCxnSpPr/>
          <p:nvPr/>
        </p:nvCxnSpPr>
        <p:spPr>
          <a:xfrm flipH="1">
            <a:off x="7661775" y="2415838"/>
            <a:ext cx="11100" cy="656100"/>
          </a:xfrm>
          <a:prstGeom prst="straightConnector1">
            <a:avLst/>
          </a:prstGeom>
          <a:noFill/>
          <a:ln cap="flat" cmpd="sng" w="9525">
            <a:solidFill>
              <a:schemeClr val="dk2"/>
            </a:solidFill>
            <a:prstDash val="solid"/>
            <a:round/>
            <a:headEnd len="med" w="med" type="none"/>
            <a:tailEnd len="med" w="med" type="triangle"/>
          </a:ln>
        </p:spPr>
      </p:cxnSp>
      <p:pic>
        <p:nvPicPr>
          <p:cNvPr id="380" name="Google Shape;380;p24"/>
          <p:cNvPicPr preferRelativeResize="0"/>
          <p:nvPr/>
        </p:nvPicPr>
        <p:blipFill>
          <a:blip r:embed="rId4">
            <a:alphaModFix/>
          </a:blip>
          <a:stretch>
            <a:fillRect/>
          </a:stretch>
        </p:blipFill>
        <p:spPr>
          <a:xfrm>
            <a:off x="7538275" y="3191350"/>
            <a:ext cx="1030500" cy="768900"/>
          </a:xfrm>
          <a:prstGeom prst="rect">
            <a:avLst/>
          </a:prstGeom>
          <a:noFill/>
          <a:ln>
            <a:noFill/>
          </a:ln>
        </p:spPr>
      </p:pic>
      <p:sp>
        <p:nvSpPr>
          <p:cNvPr id="381" name="Google Shape;381;p24"/>
          <p:cNvSpPr/>
          <p:nvPr/>
        </p:nvSpPr>
        <p:spPr>
          <a:xfrm>
            <a:off x="7404025" y="2947600"/>
            <a:ext cx="1299000" cy="1255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24"/>
          <p:cNvPicPr preferRelativeResize="0"/>
          <p:nvPr/>
        </p:nvPicPr>
        <p:blipFill>
          <a:blip r:embed="rId5">
            <a:alphaModFix/>
          </a:blip>
          <a:stretch>
            <a:fillRect/>
          </a:stretch>
        </p:blipFill>
        <p:spPr>
          <a:xfrm>
            <a:off x="7577775" y="1317300"/>
            <a:ext cx="951500" cy="999203"/>
          </a:xfrm>
          <a:prstGeom prst="rect">
            <a:avLst/>
          </a:prstGeom>
          <a:noFill/>
          <a:ln cap="flat" cmpd="sng" w="28575">
            <a:solidFill>
              <a:schemeClr val="dk2"/>
            </a:solidFill>
            <a:prstDash val="solid"/>
            <a:round/>
            <a:headEnd len="sm" w="sm" type="none"/>
            <a:tailEnd len="sm" w="sm" type="none"/>
          </a:ln>
        </p:spPr>
      </p:pic>
      <p:sp>
        <p:nvSpPr>
          <p:cNvPr id="383" name="Google Shape;383;p24"/>
          <p:cNvSpPr/>
          <p:nvPr/>
        </p:nvSpPr>
        <p:spPr>
          <a:xfrm>
            <a:off x="7318975" y="1095700"/>
            <a:ext cx="1469100" cy="1442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24"/>
          <p:cNvCxnSpPr>
            <a:stCxn id="377" idx="0"/>
            <a:endCxn id="383" idx="2"/>
          </p:cNvCxnSpPr>
          <p:nvPr/>
        </p:nvCxnSpPr>
        <p:spPr>
          <a:xfrm flipH="1" rot="10800000">
            <a:off x="5759963" y="1816750"/>
            <a:ext cx="1559100" cy="11592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24"/>
          <p:cNvCxnSpPr/>
          <p:nvPr/>
        </p:nvCxnSpPr>
        <p:spPr>
          <a:xfrm flipH="1">
            <a:off x="6285541" y="2325892"/>
            <a:ext cx="1253400" cy="90750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24"/>
          <p:cNvCxnSpPr>
            <a:stCxn id="381" idx="0"/>
            <a:endCxn id="383" idx="4"/>
          </p:cNvCxnSpPr>
          <p:nvPr/>
        </p:nvCxnSpPr>
        <p:spPr>
          <a:xfrm rot="10800000">
            <a:off x="8053525" y="2538100"/>
            <a:ext cx="0" cy="409500"/>
          </a:xfrm>
          <a:prstGeom prst="straightConnector1">
            <a:avLst/>
          </a:prstGeom>
          <a:noFill/>
          <a:ln cap="flat" cmpd="sng" w="9525">
            <a:solidFill>
              <a:schemeClr val="dk2"/>
            </a:solidFill>
            <a:prstDash val="solid"/>
            <a:round/>
            <a:headEnd len="med" w="med" type="none"/>
            <a:tailEnd len="med" w="med" type="triangle"/>
          </a:ln>
        </p:spPr>
      </p:cxnSp>
      <p:pic>
        <p:nvPicPr>
          <p:cNvPr id="387" name="Google Shape;387;p24"/>
          <p:cNvPicPr preferRelativeResize="0"/>
          <p:nvPr/>
        </p:nvPicPr>
        <p:blipFill>
          <a:blip r:embed="rId6">
            <a:alphaModFix/>
          </a:blip>
          <a:stretch>
            <a:fillRect/>
          </a:stretch>
        </p:blipFill>
        <p:spPr>
          <a:xfrm>
            <a:off x="6245475" y="77225"/>
            <a:ext cx="1469100" cy="734550"/>
          </a:xfrm>
          <a:prstGeom prst="rect">
            <a:avLst/>
          </a:prstGeom>
          <a:noFill/>
          <a:ln>
            <a:noFill/>
          </a:ln>
        </p:spPr>
      </p:pic>
      <p:sp>
        <p:nvSpPr>
          <p:cNvPr id="388" name="Google Shape;388;p24"/>
          <p:cNvSpPr txBox="1"/>
          <p:nvPr/>
        </p:nvSpPr>
        <p:spPr>
          <a:xfrm>
            <a:off x="5948800" y="3013375"/>
            <a:ext cx="49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389" name="Google Shape;389;p24"/>
          <p:cNvCxnSpPr>
            <a:stCxn id="387" idx="3"/>
            <a:endCxn id="383" idx="0"/>
          </p:cNvCxnSpPr>
          <p:nvPr/>
        </p:nvCxnSpPr>
        <p:spPr>
          <a:xfrm>
            <a:off x="7714575" y="444500"/>
            <a:ext cx="339000" cy="65130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24"/>
          <p:cNvSpPr txBox="1"/>
          <p:nvPr/>
        </p:nvSpPr>
        <p:spPr>
          <a:xfrm>
            <a:off x="7225725" y="2507625"/>
            <a:ext cx="88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Stores Clip URLs</a:t>
            </a:r>
            <a:endParaRPr sz="1000">
              <a:latin typeface="Nunito"/>
              <a:ea typeface="Nunito"/>
              <a:cs typeface="Nunito"/>
              <a:sym typeface="Nunito"/>
            </a:endParaRPr>
          </a:p>
        </p:txBody>
      </p:sp>
      <p:sp>
        <p:nvSpPr>
          <p:cNvPr id="391" name="Google Shape;391;p24"/>
          <p:cNvSpPr txBox="1"/>
          <p:nvPr/>
        </p:nvSpPr>
        <p:spPr>
          <a:xfrm>
            <a:off x="7831925" y="226475"/>
            <a:ext cx="627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Queries API for clips</a:t>
            </a:r>
            <a:endParaRPr sz="1000">
              <a:latin typeface="Nunito"/>
              <a:ea typeface="Nunito"/>
              <a:cs typeface="Nunito"/>
              <a:sym typeface="Nunito"/>
            </a:endParaRPr>
          </a:p>
        </p:txBody>
      </p:sp>
      <p:sp>
        <p:nvSpPr>
          <p:cNvPr id="392" name="Google Shape;392;p24"/>
          <p:cNvSpPr txBox="1"/>
          <p:nvPr/>
        </p:nvSpPr>
        <p:spPr>
          <a:xfrm rot="-2238180">
            <a:off x="5794176" y="2162980"/>
            <a:ext cx="1373199" cy="33864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recommend(email)</a:t>
            </a:r>
            <a:endParaRPr sz="1000">
              <a:latin typeface="Nunito"/>
              <a:ea typeface="Nunito"/>
              <a:cs typeface="Nunito"/>
              <a:sym typeface="Nunito"/>
            </a:endParaRPr>
          </a:p>
        </p:txBody>
      </p:sp>
      <p:sp>
        <p:nvSpPr>
          <p:cNvPr id="393" name="Google Shape;393;p24"/>
          <p:cNvSpPr txBox="1"/>
          <p:nvPr/>
        </p:nvSpPr>
        <p:spPr>
          <a:xfrm rot="-2117720">
            <a:off x="6443394" y="2791376"/>
            <a:ext cx="1030649" cy="49260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Sends twitch clips</a:t>
            </a:r>
            <a:endParaRPr sz="1000">
              <a:latin typeface="Nunito"/>
              <a:ea typeface="Nunito"/>
              <a:cs typeface="Nunito"/>
              <a:sym typeface="Nunito"/>
            </a:endParaRPr>
          </a:p>
        </p:txBody>
      </p:sp>
      <p:cxnSp>
        <p:nvCxnSpPr>
          <p:cNvPr id="394" name="Google Shape;394;p24"/>
          <p:cNvCxnSpPr/>
          <p:nvPr/>
        </p:nvCxnSpPr>
        <p:spPr>
          <a:xfrm flipH="1">
            <a:off x="2798675" y="3848375"/>
            <a:ext cx="2372100" cy="1830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24"/>
          <p:cNvSpPr txBox="1"/>
          <p:nvPr/>
        </p:nvSpPr>
        <p:spPr>
          <a:xfrm>
            <a:off x="2909925" y="3936975"/>
            <a:ext cx="1705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HTTP Response</a:t>
            </a:r>
            <a:endParaRPr sz="700">
              <a:latin typeface="Nunito"/>
              <a:ea typeface="Nunito"/>
              <a:cs typeface="Nunito"/>
              <a:sym typeface="Nunito"/>
            </a:endParaRPr>
          </a:p>
        </p:txBody>
      </p:sp>
      <p:sp>
        <p:nvSpPr>
          <p:cNvPr id="396" name="Google Shape;396;p24"/>
          <p:cNvSpPr txBox="1"/>
          <p:nvPr/>
        </p:nvSpPr>
        <p:spPr>
          <a:xfrm>
            <a:off x="8053525" y="2507625"/>
            <a:ext cx="88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Query from DB</a:t>
            </a:r>
            <a:endParaRPr sz="1000">
              <a:latin typeface="Nunito"/>
              <a:ea typeface="Nunito"/>
              <a:cs typeface="Nunito"/>
              <a:sym typeface="Nunito"/>
            </a:endParaRPr>
          </a:p>
        </p:txBody>
      </p:sp>
      <p:pic>
        <p:nvPicPr>
          <p:cNvPr id="397" name="Google Shape;397;p24"/>
          <p:cNvPicPr preferRelativeResize="0"/>
          <p:nvPr/>
        </p:nvPicPr>
        <p:blipFill>
          <a:blip r:embed="rId7">
            <a:alphaModFix/>
          </a:blip>
          <a:stretch>
            <a:fillRect/>
          </a:stretch>
        </p:blipFill>
        <p:spPr>
          <a:xfrm>
            <a:off x="5204499" y="2942626"/>
            <a:ext cx="1253400" cy="1285544"/>
          </a:xfrm>
          <a:prstGeom prst="rect">
            <a:avLst/>
          </a:prstGeom>
          <a:noFill/>
          <a:ln>
            <a:noFill/>
          </a:ln>
        </p:spPr>
      </p:pic>
      <p:sp>
        <p:nvSpPr>
          <p:cNvPr id="398" name="Google Shape;398;p24"/>
          <p:cNvSpPr txBox="1"/>
          <p:nvPr/>
        </p:nvSpPr>
        <p:spPr>
          <a:xfrm>
            <a:off x="6450001" y="3611225"/>
            <a:ext cx="95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Query/Insert into DB</a:t>
            </a:r>
            <a:endParaRPr sz="1000">
              <a:latin typeface="Nunito"/>
              <a:ea typeface="Nunito"/>
              <a:cs typeface="Nunito"/>
              <a:sym typeface="Nunito"/>
            </a:endParaRPr>
          </a:p>
        </p:txBody>
      </p:sp>
      <p:cxnSp>
        <p:nvCxnSpPr>
          <p:cNvPr id="399" name="Google Shape;399;p24"/>
          <p:cNvCxnSpPr>
            <a:endCxn id="381" idx="2"/>
          </p:cNvCxnSpPr>
          <p:nvPr/>
        </p:nvCxnSpPr>
        <p:spPr>
          <a:xfrm flipH="1" rot="10800000">
            <a:off x="6439225" y="3575350"/>
            <a:ext cx="964800" cy="1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5"/>
          <p:cNvSpPr txBox="1"/>
          <p:nvPr>
            <p:ph type="title"/>
          </p:nvPr>
        </p:nvSpPr>
        <p:spPr>
          <a:xfrm>
            <a:off x="265225" y="1480975"/>
            <a:ext cx="2489400" cy="31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t>
            </a:r>
            <a:endParaRPr/>
          </a:p>
          <a:p>
            <a:pPr indent="0" lvl="0" marL="0" rtl="0" algn="l">
              <a:spcBef>
                <a:spcPts val="0"/>
              </a:spcBef>
              <a:spcAft>
                <a:spcPts val="0"/>
              </a:spcAft>
              <a:buNone/>
            </a:pPr>
            <a:r>
              <a:rPr lang="en"/>
              <a:t>Architecture</a:t>
            </a:r>
            <a:endParaRPr/>
          </a:p>
          <a:p>
            <a:pPr indent="0" lvl="0" marL="0" rtl="0" algn="l">
              <a:spcBef>
                <a:spcPts val="0"/>
              </a:spcBef>
              <a:spcAft>
                <a:spcPts val="0"/>
              </a:spcAft>
              <a:buNone/>
            </a:pPr>
            <a:r>
              <a:rPr lang="en"/>
              <a:t>Flow</a:t>
            </a:r>
            <a:endParaRPr/>
          </a:p>
        </p:txBody>
      </p:sp>
      <p:pic>
        <p:nvPicPr>
          <p:cNvPr id="405" name="Google Shape;405;p25"/>
          <p:cNvPicPr preferRelativeResize="0"/>
          <p:nvPr/>
        </p:nvPicPr>
        <p:blipFill>
          <a:blip r:embed="rId3">
            <a:alphaModFix/>
          </a:blip>
          <a:stretch>
            <a:fillRect/>
          </a:stretch>
        </p:blipFill>
        <p:spPr>
          <a:xfrm>
            <a:off x="6096275" y="243500"/>
            <a:ext cx="1713826" cy="936099"/>
          </a:xfrm>
          <a:prstGeom prst="rect">
            <a:avLst/>
          </a:prstGeom>
          <a:noFill/>
          <a:ln>
            <a:noFill/>
          </a:ln>
        </p:spPr>
      </p:pic>
      <p:pic>
        <p:nvPicPr>
          <p:cNvPr id="406" name="Google Shape;406;p25"/>
          <p:cNvPicPr preferRelativeResize="0"/>
          <p:nvPr/>
        </p:nvPicPr>
        <p:blipFill>
          <a:blip r:embed="rId4">
            <a:alphaModFix/>
          </a:blip>
          <a:stretch>
            <a:fillRect/>
          </a:stretch>
        </p:blipFill>
        <p:spPr>
          <a:xfrm>
            <a:off x="2626950" y="132375"/>
            <a:ext cx="6327800" cy="479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Routing </a:t>
            </a:r>
            <a:r>
              <a:rPr lang="en"/>
              <a:t>In Depth</a:t>
            </a:r>
            <a:endParaRPr/>
          </a:p>
        </p:txBody>
      </p:sp>
      <p:sp>
        <p:nvSpPr>
          <p:cNvPr id="412" name="Google Shape;412;p26"/>
          <p:cNvSpPr/>
          <p:nvPr/>
        </p:nvSpPr>
        <p:spPr>
          <a:xfrm>
            <a:off x="396350" y="1597875"/>
            <a:ext cx="3339900" cy="2288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678800" y="2019525"/>
            <a:ext cx="2402400" cy="144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780400" y="2325675"/>
            <a:ext cx="1597200" cy="833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txBox="1"/>
          <p:nvPr/>
        </p:nvSpPr>
        <p:spPr>
          <a:xfrm>
            <a:off x="1199800" y="3160500"/>
            <a:ext cx="758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Nunito"/>
                <a:ea typeface="Nunito"/>
                <a:cs typeface="Nunito"/>
                <a:sym typeface="Nunito"/>
              </a:rPr>
              <a:t>Container</a:t>
            </a:r>
            <a:endParaRPr sz="800">
              <a:latin typeface="Nunito"/>
              <a:ea typeface="Nunito"/>
              <a:cs typeface="Nunito"/>
              <a:sym typeface="Nunito"/>
            </a:endParaRPr>
          </a:p>
        </p:txBody>
      </p:sp>
      <p:sp>
        <p:nvSpPr>
          <p:cNvPr id="416" name="Google Shape;416;p26"/>
          <p:cNvSpPr/>
          <p:nvPr/>
        </p:nvSpPr>
        <p:spPr>
          <a:xfrm>
            <a:off x="1259500" y="2595975"/>
            <a:ext cx="639000" cy="2925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FE Server</a:t>
            </a:r>
            <a:endParaRPr sz="800">
              <a:latin typeface="Nunito"/>
              <a:ea typeface="Nunito"/>
              <a:cs typeface="Nunito"/>
              <a:sym typeface="Nunito"/>
            </a:endParaRPr>
          </a:p>
        </p:txBody>
      </p:sp>
      <p:sp>
        <p:nvSpPr>
          <p:cNvPr id="417" name="Google Shape;417;p26"/>
          <p:cNvSpPr txBox="1"/>
          <p:nvPr/>
        </p:nvSpPr>
        <p:spPr>
          <a:xfrm>
            <a:off x="1115950" y="3464925"/>
            <a:ext cx="92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Nginx</a:t>
            </a:r>
            <a:r>
              <a:rPr lang="en" sz="700">
                <a:latin typeface="Nunito"/>
                <a:ea typeface="Nunito"/>
                <a:cs typeface="Nunito"/>
                <a:sym typeface="Nunito"/>
              </a:rPr>
              <a:t> (Aws EC2)</a:t>
            </a:r>
            <a:endParaRPr sz="700">
              <a:latin typeface="Nunito"/>
              <a:ea typeface="Nunito"/>
              <a:cs typeface="Nunito"/>
              <a:sym typeface="Nunito"/>
            </a:endParaRPr>
          </a:p>
        </p:txBody>
      </p:sp>
      <p:sp>
        <p:nvSpPr>
          <p:cNvPr id="418" name="Google Shape;418;p26"/>
          <p:cNvSpPr txBox="1"/>
          <p:nvPr/>
        </p:nvSpPr>
        <p:spPr>
          <a:xfrm>
            <a:off x="780400" y="3838050"/>
            <a:ext cx="159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Nunito"/>
                <a:ea typeface="Nunito"/>
                <a:cs typeface="Nunito"/>
                <a:sym typeface="Nunito"/>
              </a:rPr>
              <a:t>FE </a:t>
            </a:r>
            <a:r>
              <a:rPr lang="en" sz="900">
                <a:latin typeface="Nunito"/>
                <a:ea typeface="Nunito"/>
                <a:cs typeface="Nunito"/>
                <a:sym typeface="Nunito"/>
              </a:rPr>
              <a:t>Hosted Zone </a:t>
            </a:r>
            <a:endParaRPr sz="900">
              <a:latin typeface="Nunito"/>
              <a:ea typeface="Nunito"/>
              <a:cs typeface="Nunito"/>
              <a:sym typeface="Nunito"/>
            </a:endParaRPr>
          </a:p>
          <a:p>
            <a:pPr indent="0" lvl="0" marL="0" rtl="0" algn="ctr">
              <a:spcBef>
                <a:spcPts val="0"/>
              </a:spcBef>
              <a:spcAft>
                <a:spcPts val="0"/>
              </a:spcAft>
              <a:buNone/>
            </a:pPr>
            <a:r>
              <a:rPr lang="en" sz="700">
                <a:latin typeface="Nunito"/>
                <a:ea typeface="Nunito"/>
                <a:cs typeface="Nunito"/>
                <a:sym typeface="Nunito"/>
              </a:rPr>
              <a:t>(Aws Route 53)</a:t>
            </a:r>
            <a:endParaRPr sz="700">
              <a:latin typeface="Nunito"/>
              <a:ea typeface="Nunito"/>
              <a:cs typeface="Nunito"/>
              <a:sym typeface="Nunito"/>
            </a:endParaRPr>
          </a:p>
        </p:txBody>
      </p:sp>
      <p:cxnSp>
        <p:nvCxnSpPr>
          <p:cNvPr id="419" name="Google Shape;419;p26"/>
          <p:cNvCxnSpPr>
            <a:stCxn id="416" idx="3"/>
            <a:endCxn id="414" idx="6"/>
          </p:cNvCxnSpPr>
          <p:nvPr/>
        </p:nvCxnSpPr>
        <p:spPr>
          <a:xfrm>
            <a:off x="1898500" y="2742225"/>
            <a:ext cx="479100" cy="0"/>
          </a:xfrm>
          <a:prstGeom prst="straightConnector1">
            <a:avLst/>
          </a:prstGeom>
          <a:noFill/>
          <a:ln cap="flat" cmpd="sng" w="9525">
            <a:solidFill>
              <a:schemeClr val="dk2"/>
            </a:solidFill>
            <a:prstDash val="solid"/>
            <a:round/>
            <a:headEnd len="med" w="med" type="triangle"/>
            <a:tailEnd len="med" w="med" type="triangle"/>
          </a:ln>
        </p:spPr>
      </p:cxnSp>
      <p:cxnSp>
        <p:nvCxnSpPr>
          <p:cNvPr id="420" name="Google Shape;420;p26"/>
          <p:cNvCxnSpPr>
            <a:stCxn id="414" idx="6"/>
            <a:endCxn id="413" idx="3"/>
          </p:cNvCxnSpPr>
          <p:nvPr/>
        </p:nvCxnSpPr>
        <p:spPr>
          <a:xfrm>
            <a:off x="2377600" y="2742225"/>
            <a:ext cx="703500" cy="0"/>
          </a:xfrm>
          <a:prstGeom prst="straightConnector1">
            <a:avLst/>
          </a:prstGeom>
          <a:noFill/>
          <a:ln cap="flat" cmpd="sng" w="9525">
            <a:solidFill>
              <a:schemeClr val="dk2"/>
            </a:solidFill>
            <a:prstDash val="solid"/>
            <a:round/>
            <a:headEnd len="med" w="med" type="triangle"/>
            <a:tailEnd len="med" w="med" type="triangle"/>
          </a:ln>
        </p:spPr>
      </p:cxnSp>
      <p:cxnSp>
        <p:nvCxnSpPr>
          <p:cNvPr id="421" name="Google Shape;421;p26"/>
          <p:cNvCxnSpPr>
            <a:stCxn id="413" idx="3"/>
            <a:endCxn id="412" idx="3"/>
          </p:cNvCxnSpPr>
          <p:nvPr/>
        </p:nvCxnSpPr>
        <p:spPr>
          <a:xfrm>
            <a:off x="3081200" y="2742225"/>
            <a:ext cx="655200" cy="0"/>
          </a:xfrm>
          <a:prstGeom prst="straightConnector1">
            <a:avLst/>
          </a:prstGeom>
          <a:noFill/>
          <a:ln cap="flat" cmpd="sng" w="9525">
            <a:solidFill>
              <a:schemeClr val="dk2"/>
            </a:solidFill>
            <a:prstDash val="solid"/>
            <a:round/>
            <a:headEnd len="med" w="med" type="triangle"/>
            <a:tailEnd len="med" w="med" type="triangle"/>
          </a:ln>
        </p:spPr>
      </p:cxnSp>
      <p:sp>
        <p:nvSpPr>
          <p:cNvPr id="422" name="Google Shape;422;p26"/>
          <p:cNvSpPr/>
          <p:nvPr/>
        </p:nvSpPr>
        <p:spPr>
          <a:xfrm>
            <a:off x="5611375" y="1597875"/>
            <a:ext cx="3339900" cy="2288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186775" y="2019525"/>
            <a:ext cx="2562300" cy="1445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7006325" y="2325675"/>
            <a:ext cx="1597200" cy="833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txBox="1"/>
          <p:nvPr/>
        </p:nvSpPr>
        <p:spPr>
          <a:xfrm>
            <a:off x="7425725" y="3157125"/>
            <a:ext cx="758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Nunito"/>
                <a:ea typeface="Nunito"/>
                <a:cs typeface="Nunito"/>
                <a:sym typeface="Nunito"/>
              </a:rPr>
              <a:t>Container</a:t>
            </a:r>
            <a:endParaRPr sz="800">
              <a:latin typeface="Nunito"/>
              <a:ea typeface="Nunito"/>
              <a:cs typeface="Nunito"/>
              <a:sym typeface="Nunito"/>
            </a:endParaRPr>
          </a:p>
        </p:txBody>
      </p:sp>
      <p:sp>
        <p:nvSpPr>
          <p:cNvPr id="426" name="Google Shape;426;p26"/>
          <p:cNvSpPr/>
          <p:nvPr/>
        </p:nvSpPr>
        <p:spPr>
          <a:xfrm>
            <a:off x="7485425" y="2595975"/>
            <a:ext cx="639000" cy="2925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BE Server</a:t>
            </a:r>
            <a:endParaRPr sz="800">
              <a:latin typeface="Nunito"/>
              <a:ea typeface="Nunito"/>
              <a:cs typeface="Nunito"/>
              <a:sym typeface="Nunito"/>
            </a:endParaRPr>
          </a:p>
        </p:txBody>
      </p:sp>
      <p:sp>
        <p:nvSpPr>
          <p:cNvPr id="427" name="Google Shape;427;p26"/>
          <p:cNvSpPr txBox="1"/>
          <p:nvPr/>
        </p:nvSpPr>
        <p:spPr>
          <a:xfrm>
            <a:off x="7341875" y="3464925"/>
            <a:ext cx="92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Nginx</a:t>
            </a:r>
            <a:r>
              <a:rPr lang="en" sz="700">
                <a:latin typeface="Nunito"/>
                <a:ea typeface="Nunito"/>
                <a:cs typeface="Nunito"/>
                <a:sym typeface="Nunito"/>
              </a:rPr>
              <a:t> (Aws EC2)</a:t>
            </a:r>
            <a:endParaRPr sz="700">
              <a:latin typeface="Nunito"/>
              <a:ea typeface="Nunito"/>
              <a:cs typeface="Nunito"/>
              <a:sym typeface="Nunito"/>
            </a:endParaRPr>
          </a:p>
        </p:txBody>
      </p:sp>
      <p:sp>
        <p:nvSpPr>
          <p:cNvPr id="428" name="Google Shape;428;p26"/>
          <p:cNvSpPr txBox="1"/>
          <p:nvPr/>
        </p:nvSpPr>
        <p:spPr>
          <a:xfrm>
            <a:off x="7006325" y="3886575"/>
            <a:ext cx="159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Nunito"/>
                <a:ea typeface="Nunito"/>
                <a:cs typeface="Nunito"/>
                <a:sym typeface="Nunito"/>
              </a:rPr>
              <a:t>BE </a:t>
            </a:r>
            <a:r>
              <a:rPr lang="en" sz="900">
                <a:latin typeface="Nunito"/>
                <a:ea typeface="Nunito"/>
                <a:cs typeface="Nunito"/>
                <a:sym typeface="Nunito"/>
              </a:rPr>
              <a:t>Hosted Zone </a:t>
            </a:r>
            <a:endParaRPr sz="900">
              <a:latin typeface="Nunito"/>
              <a:ea typeface="Nunito"/>
              <a:cs typeface="Nunito"/>
              <a:sym typeface="Nunito"/>
            </a:endParaRPr>
          </a:p>
          <a:p>
            <a:pPr indent="0" lvl="0" marL="0" rtl="0" algn="ctr">
              <a:spcBef>
                <a:spcPts val="0"/>
              </a:spcBef>
              <a:spcAft>
                <a:spcPts val="0"/>
              </a:spcAft>
              <a:buNone/>
            </a:pPr>
            <a:r>
              <a:rPr lang="en" sz="700">
                <a:latin typeface="Nunito"/>
                <a:ea typeface="Nunito"/>
                <a:cs typeface="Nunito"/>
                <a:sym typeface="Nunito"/>
              </a:rPr>
              <a:t>(Aws Route 53)</a:t>
            </a:r>
            <a:endParaRPr sz="700">
              <a:latin typeface="Nunito"/>
              <a:ea typeface="Nunito"/>
              <a:cs typeface="Nunito"/>
              <a:sym typeface="Nunito"/>
            </a:endParaRPr>
          </a:p>
        </p:txBody>
      </p:sp>
      <p:cxnSp>
        <p:nvCxnSpPr>
          <p:cNvPr id="429" name="Google Shape;429;p26"/>
          <p:cNvCxnSpPr>
            <a:stCxn id="422" idx="1"/>
          </p:cNvCxnSpPr>
          <p:nvPr/>
        </p:nvCxnSpPr>
        <p:spPr>
          <a:xfrm flipH="1" rot="10800000">
            <a:off x="5611375" y="2741925"/>
            <a:ext cx="575400" cy="300"/>
          </a:xfrm>
          <a:prstGeom prst="straightConnector1">
            <a:avLst/>
          </a:prstGeom>
          <a:noFill/>
          <a:ln cap="flat" cmpd="sng" w="9525">
            <a:solidFill>
              <a:schemeClr val="dk2"/>
            </a:solidFill>
            <a:prstDash val="solid"/>
            <a:round/>
            <a:headEnd len="med" w="med" type="triangle"/>
            <a:tailEnd len="med" w="med" type="triangle"/>
          </a:ln>
        </p:spPr>
      </p:cxnSp>
      <p:cxnSp>
        <p:nvCxnSpPr>
          <p:cNvPr id="430" name="Google Shape;430;p26"/>
          <p:cNvCxnSpPr>
            <a:stCxn id="423" idx="1"/>
            <a:endCxn id="424" idx="2"/>
          </p:cNvCxnSpPr>
          <p:nvPr/>
        </p:nvCxnSpPr>
        <p:spPr>
          <a:xfrm>
            <a:off x="6186775" y="2742225"/>
            <a:ext cx="819600" cy="0"/>
          </a:xfrm>
          <a:prstGeom prst="straightConnector1">
            <a:avLst/>
          </a:prstGeom>
          <a:noFill/>
          <a:ln cap="flat" cmpd="sng" w="9525">
            <a:solidFill>
              <a:schemeClr val="dk2"/>
            </a:solidFill>
            <a:prstDash val="solid"/>
            <a:round/>
            <a:headEnd len="med" w="med" type="triangle"/>
            <a:tailEnd len="med" w="med" type="triangle"/>
          </a:ln>
        </p:spPr>
      </p:cxnSp>
      <p:cxnSp>
        <p:nvCxnSpPr>
          <p:cNvPr id="431" name="Google Shape;431;p26"/>
          <p:cNvCxnSpPr>
            <a:stCxn id="412" idx="3"/>
            <a:endCxn id="422" idx="1"/>
          </p:cNvCxnSpPr>
          <p:nvPr/>
        </p:nvCxnSpPr>
        <p:spPr>
          <a:xfrm>
            <a:off x="3736250" y="2742225"/>
            <a:ext cx="1875000" cy="0"/>
          </a:xfrm>
          <a:prstGeom prst="straightConnector1">
            <a:avLst/>
          </a:prstGeom>
          <a:noFill/>
          <a:ln cap="flat" cmpd="sng" w="9525">
            <a:solidFill>
              <a:schemeClr val="dk2"/>
            </a:solidFill>
            <a:prstDash val="solid"/>
            <a:round/>
            <a:headEnd len="med" w="med" type="triangle"/>
            <a:tailEnd len="med" w="med" type="triangle"/>
          </a:ln>
        </p:spPr>
      </p:cxnSp>
      <p:cxnSp>
        <p:nvCxnSpPr>
          <p:cNvPr id="432" name="Google Shape;432;p26"/>
          <p:cNvCxnSpPr>
            <a:endCxn id="433" idx="0"/>
          </p:cNvCxnSpPr>
          <p:nvPr/>
        </p:nvCxnSpPr>
        <p:spPr>
          <a:xfrm>
            <a:off x="2127000" y="2789025"/>
            <a:ext cx="8100" cy="1706400"/>
          </a:xfrm>
          <a:prstGeom prst="straightConnector1">
            <a:avLst/>
          </a:prstGeom>
          <a:noFill/>
          <a:ln cap="flat" cmpd="sng" w="9525">
            <a:solidFill>
              <a:schemeClr val="dk2"/>
            </a:solidFill>
            <a:prstDash val="dash"/>
            <a:round/>
            <a:headEnd len="med" w="med" type="none"/>
            <a:tailEnd len="med" w="med" type="none"/>
          </a:ln>
        </p:spPr>
      </p:cxnSp>
      <p:cxnSp>
        <p:nvCxnSpPr>
          <p:cNvPr id="434" name="Google Shape;434;p26"/>
          <p:cNvCxnSpPr/>
          <p:nvPr/>
        </p:nvCxnSpPr>
        <p:spPr>
          <a:xfrm>
            <a:off x="2721250" y="2742225"/>
            <a:ext cx="16200" cy="1706400"/>
          </a:xfrm>
          <a:prstGeom prst="straightConnector1">
            <a:avLst/>
          </a:prstGeom>
          <a:noFill/>
          <a:ln cap="flat" cmpd="sng" w="9525">
            <a:solidFill>
              <a:schemeClr val="dk2"/>
            </a:solidFill>
            <a:prstDash val="dash"/>
            <a:round/>
            <a:headEnd len="med" w="med" type="none"/>
            <a:tailEnd len="med" w="med" type="none"/>
          </a:ln>
        </p:spPr>
      </p:cxnSp>
      <p:cxnSp>
        <p:nvCxnSpPr>
          <p:cNvPr id="435" name="Google Shape;435;p26"/>
          <p:cNvCxnSpPr>
            <a:endCxn id="436" idx="0"/>
          </p:cNvCxnSpPr>
          <p:nvPr/>
        </p:nvCxnSpPr>
        <p:spPr>
          <a:xfrm>
            <a:off x="3477625" y="2750025"/>
            <a:ext cx="0" cy="1745400"/>
          </a:xfrm>
          <a:prstGeom prst="straightConnector1">
            <a:avLst/>
          </a:prstGeom>
          <a:noFill/>
          <a:ln cap="flat" cmpd="sng" w="9525">
            <a:solidFill>
              <a:schemeClr val="dk2"/>
            </a:solidFill>
            <a:prstDash val="dash"/>
            <a:round/>
            <a:headEnd len="med" w="med" type="none"/>
            <a:tailEnd len="med" w="med" type="none"/>
          </a:ln>
        </p:spPr>
      </p:cxnSp>
      <p:cxnSp>
        <p:nvCxnSpPr>
          <p:cNvPr id="437" name="Google Shape;437;p26"/>
          <p:cNvCxnSpPr/>
          <p:nvPr/>
        </p:nvCxnSpPr>
        <p:spPr>
          <a:xfrm>
            <a:off x="4665713" y="2742050"/>
            <a:ext cx="16200" cy="1706400"/>
          </a:xfrm>
          <a:prstGeom prst="straightConnector1">
            <a:avLst/>
          </a:prstGeom>
          <a:noFill/>
          <a:ln cap="flat" cmpd="sng" w="9525">
            <a:solidFill>
              <a:schemeClr val="dk2"/>
            </a:solidFill>
            <a:prstDash val="dash"/>
            <a:round/>
            <a:headEnd len="med" w="med" type="none"/>
            <a:tailEnd len="med" w="med" type="none"/>
          </a:ln>
        </p:spPr>
      </p:cxnSp>
      <p:cxnSp>
        <p:nvCxnSpPr>
          <p:cNvPr id="438" name="Google Shape;438;p26"/>
          <p:cNvCxnSpPr/>
          <p:nvPr/>
        </p:nvCxnSpPr>
        <p:spPr>
          <a:xfrm>
            <a:off x="7041775" y="2746813"/>
            <a:ext cx="479100" cy="0"/>
          </a:xfrm>
          <a:prstGeom prst="straightConnector1">
            <a:avLst/>
          </a:prstGeom>
          <a:noFill/>
          <a:ln cap="flat" cmpd="sng" w="9525">
            <a:solidFill>
              <a:schemeClr val="dk2"/>
            </a:solidFill>
            <a:prstDash val="solid"/>
            <a:round/>
            <a:headEnd len="med" w="med" type="triangle"/>
            <a:tailEnd len="med" w="med" type="triangle"/>
          </a:ln>
        </p:spPr>
      </p:cxnSp>
      <p:sp>
        <p:nvSpPr>
          <p:cNvPr id="433" name="Google Shape;433;p26"/>
          <p:cNvSpPr txBox="1"/>
          <p:nvPr/>
        </p:nvSpPr>
        <p:spPr>
          <a:xfrm>
            <a:off x="1815600" y="4495425"/>
            <a:ext cx="639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Docker routes port 5000 to 5000</a:t>
            </a:r>
            <a:endParaRPr sz="600">
              <a:latin typeface="Nunito"/>
              <a:ea typeface="Nunito"/>
              <a:cs typeface="Nunito"/>
              <a:sym typeface="Nunito"/>
            </a:endParaRPr>
          </a:p>
        </p:txBody>
      </p:sp>
      <p:sp>
        <p:nvSpPr>
          <p:cNvPr id="439" name="Google Shape;439;p26"/>
          <p:cNvSpPr txBox="1"/>
          <p:nvPr/>
        </p:nvSpPr>
        <p:spPr>
          <a:xfrm>
            <a:off x="2350150" y="4495425"/>
            <a:ext cx="758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Nginx routes 5000 to 443 and encrypt the traffic using “LetsEncrypt”</a:t>
            </a:r>
            <a:endParaRPr sz="600">
              <a:latin typeface="Nunito"/>
              <a:ea typeface="Nunito"/>
              <a:cs typeface="Nunito"/>
              <a:sym typeface="Nunito"/>
            </a:endParaRPr>
          </a:p>
        </p:txBody>
      </p:sp>
      <p:sp>
        <p:nvSpPr>
          <p:cNvPr id="440" name="Google Shape;440;p26"/>
          <p:cNvSpPr txBox="1"/>
          <p:nvPr/>
        </p:nvSpPr>
        <p:spPr>
          <a:xfrm>
            <a:off x="3259225" y="4521250"/>
            <a:ext cx="4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41" name="Google Shape;441;p26"/>
          <p:cNvSpPr txBox="1"/>
          <p:nvPr/>
        </p:nvSpPr>
        <p:spPr>
          <a:xfrm>
            <a:off x="4342925" y="4496975"/>
            <a:ext cx="758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Encrypted traffic passed between both Hosted Zones</a:t>
            </a:r>
            <a:endParaRPr sz="600">
              <a:latin typeface="Nunito"/>
              <a:ea typeface="Nunito"/>
              <a:cs typeface="Nunito"/>
              <a:sym typeface="Nunito"/>
            </a:endParaRPr>
          </a:p>
        </p:txBody>
      </p:sp>
      <p:sp>
        <p:nvSpPr>
          <p:cNvPr id="436" name="Google Shape;436;p26"/>
          <p:cNvSpPr txBox="1"/>
          <p:nvPr/>
        </p:nvSpPr>
        <p:spPr>
          <a:xfrm>
            <a:off x="3158125" y="4495425"/>
            <a:ext cx="63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Route 53 DNS routes EC2 IP to Frontend domain</a:t>
            </a:r>
            <a:endParaRPr sz="600">
              <a:latin typeface="Nunito"/>
              <a:ea typeface="Nunito"/>
              <a:cs typeface="Nunito"/>
              <a:sym typeface="Nunito"/>
            </a:endParaRPr>
          </a:p>
        </p:txBody>
      </p:sp>
      <p:cxnSp>
        <p:nvCxnSpPr>
          <p:cNvPr id="442" name="Google Shape;442;p26"/>
          <p:cNvCxnSpPr>
            <a:endCxn id="443" idx="0"/>
          </p:cNvCxnSpPr>
          <p:nvPr/>
        </p:nvCxnSpPr>
        <p:spPr>
          <a:xfrm>
            <a:off x="7262425" y="2766425"/>
            <a:ext cx="18900" cy="1724400"/>
          </a:xfrm>
          <a:prstGeom prst="straightConnector1">
            <a:avLst/>
          </a:prstGeom>
          <a:noFill/>
          <a:ln cap="flat" cmpd="sng" w="9525">
            <a:solidFill>
              <a:schemeClr val="dk2"/>
            </a:solidFill>
            <a:prstDash val="dash"/>
            <a:round/>
            <a:headEnd len="med" w="med" type="none"/>
            <a:tailEnd len="med" w="med" type="none"/>
          </a:ln>
        </p:spPr>
      </p:cxnSp>
      <p:cxnSp>
        <p:nvCxnSpPr>
          <p:cNvPr id="444" name="Google Shape;444;p26"/>
          <p:cNvCxnSpPr/>
          <p:nvPr/>
        </p:nvCxnSpPr>
        <p:spPr>
          <a:xfrm>
            <a:off x="6552775" y="2742225"/>
            <a:ext cx="16200" cy="1706400"/>
          </a:xfrm>
          <a:prstGeom prst="straightConnector1">
            <a:avLst/>
          </a:prstGeom>
          <a:noFill/>
          <a:ln cap="flat" cmpd="sng" w="9525">
            <a:solidFill>
              <a:schemeClr val="dk2"/>
            </a:solidFill>
            <a:prstDash val="dash"/>
            <a:round/>
            <a:headEnd len="med" w="med" type="none"/>
            <a:tailEnd len="med" w="med" type="none"/>
          </a:ln>
        </p:spPr>
      </p:cxnSp>
      <p:cxnSp>
        <p:nvCxnSpPr>
          <p:cNvPr id="445" name="Google Shape;445;p26"/>
          <p:cNvCxnSpPr>
            <a:endCxn id="446" idx="0"/>
          </p:cNvCxnSpPr>
          <p:nvPr/>
        </p:nvCxnSpPr>
        <p:spPr>
          <a:xfrm>
            <a:off x="5860375" y="2741925"/>
            <a:ext cx="38700" cy="1753500"/>
          </a:xfrm>
          <a:prstGeom prst="straightConnector1">
            <a:avLst/>
          </a:prstGeom>
          <a:noFill/>
          <a:ln cap="flat" cmpd="sng" w="9525">
            <a:solidFill>
              <a:schemeClr val="dk2"/>
            </a:solidFill>
            <a:prstDash val="dash"/>
            <a:round/>
            <a:headEnd len="med" w="med" type="none"/>
            <a:tailEnd len="med" w="med" type="none"/>
          </a:ln>
        </p:spPr>
      </p:cxnSp>
      <p:sp>
        <p:nvSpPr>
          <p:cNvPr id="443" name="Google Shape;443;p26"/>
          <p:cNvSpPr txBox="1"/>
          <p:nvPr/>
        </p:nvSpPr>
        <p:spPr>
          <a:xfrm>
            <a:off x="6961825" y="4490825"/>
            <a:ext cx="639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Docker routes port 5000 to 5000</a:t>
            </a:r>
            <a:endParaRPr sz="600">
              <a:latin typeface="Nunito"/>
              <a:ea typeface="Nunito"/>
              <a:cs typeface="Nunito"/>
              <a:sym typeface="Nunito"/>
            </a:endParaRPr>
          </a:p>
        </p:txBody>
      </p:sp>
      <p:sp>
        <p:nvSpPr>
          <p:cNvPr id="447" name="Google Shape;447;p26"/>
          <p:cNvSpPr txBox="1"/>
          <p:nvPr/>
        </p:nvSpPr>
        <p:spPr>
          <a:xfrm>
            <a:off x="6181675" y="4495425"/>
            <a:ext cx="758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Nginx routes 5000 to 443 and encrypt the traffic using “LetsEncrypt”</a:t>
            </a:r>
            <a:endParaRPr sz="600">
              <a:latin typeface="Nunito"/>
              <a:ea typeface="Nunito"/>
              <a:cs typeface="Nunito"/>
              <a:sym typeface="Nunito"/>
            </a:endParaRPr>
          </a:p>
        </p:txBody>
      </p:sp>
      <p:sp>
        <p:nvSpPr>
          <p:cNvPr id="448" name="Google Shape;448;p26"/>
          <p:cNvSpPr txBox="1"/>
          <p:nvPr/>
        </p:nvSpPr>
        <p:spPr>
          <a:xfrm>
            <a:off x="7090750" y="4521250"/>
            <a:ext cx="4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46" name="Google Shape;446;p26"/>
          <p:cNvSpPr txBox="1"/>
          <p:nvPr/>
        </p:nvSpPr>
        <p:spPr>
          <a:xfrm>
            <a:off x="5579575" y="4495425"/>
            <a:ext cx="63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Route 53 DNS routes EC2 IP to Backend domain</a:t>
            </a:r>
            <a:endParaRPr sz="600">
              <a:latin typeface="Nunito"/>
              <a:ea typeface="Nunito"/>
              <a:cs typeface="Nunito"/>
              <a:sym typeface="Nunito"/>
            </a:endParaRPr>
          </a:p>
        </p:txBody>
      </p:sp>
      <p:cxnSp>
        <p:nvCxnSpPr>
          <p:cNvPr id="449" name="Google Shape;449;p26"/>
          <p:cNvCxnSpPr/>
          <p:nvPr/>
        </p:nvCxnSpPr>
        <p:spPr>
          <a:xfrm rot="10800000">
            <a:off x="3752525" y="2184025"/>
            <a:ext cx="776400" cy="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26"/>
          <p:cNvSpPr txBox="1"/>
          <p:nvPr/>
        </p:nvSpPr>
        <p:spPr>
          <a:xfrm>
            <a:off x="3979000" y="1779650"/>
            <a:ext cx="81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Nunito"/>
                <a:ea typeface="Nunito"/>
                <a:cs typeface="Nunito"/>
                <a:sym typeface="Nunito"/>
              </a:rPr>
              <a:t>User accesses site using Frontend Domain</a:t>
            </a:r>
            <a:endParaRPr sz="6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a:t>
            </a:r>
            <a:endParaRPr/>
          </a:p>
        </p:txBody>
      </p:sp>
      <p:sp>
        <p:nvSpPr>
          <p:cNvPr id="456" name="Google Shape;456;p27"/>
          <p:cNvSpPr txBox="1"/>
          <p:nvPr>
            <p:ph idx="1" type="body"/>
          </p:nvPr>
        </p:nvSpPr>
        <p:spPr>
          <a:xfrm>
            <a:off x="673100" y="1503425"/>
            <a:ext cx="7661100" cy="302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Twitch clip recommendation system based on user-selected tags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Ability for users to signup/sign in through the UI with authentication services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Dynamic system that will regularly pull new Twitch clips using the Twitch API</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Exposure to web development using Flask and REST API to communicate between the frontend and backend</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Understanding of containerizing the frontend and backend and running the containers on Amazon EC2 Instances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Practical experience with DNS and encrypting web traffic.</a:t>
            </a:r>
            <a:endParaRPr sz="12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8"/>
          <p:cNvSpPr txBox="1"/>
          <p:nvPr>
            <p:ph type="title"/>
          </p:nvPr>
        </p:nvSpPr>
        <p:spPr>
          <a:xfrm>
            <a:off x="1341825"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Demo</a:t>
            </a:r>
            <a:endParaRPr sz="5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467" name="Google Shape;467;p29"/>
          <p:cNvSpPr txBox="1"/>
          <p:nvPr>
            <p:ph idx="1" type="body"/>
          </p:nvPr>
        </p:nvSpPr>
        <p:spPr>
          <a:xfrm>
            <a:off x="726900" y="1597875"/>
            <a:ext cx="7311600" cy="29337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Incorporating machine learning models to create a more robust recommendation system.</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Using more clip information to create a more detailed profile for recommendation.</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Allow tags to be dynamically pulled from Twitch.</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Adding a page where users can explore clips of different tags.</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Converting SQLite database to Amazon S3 or </a:t>
            </a:r>
            <a:r>
              <a:rPr lang="en" sz="1200">
                <a:solidFill>
                  <a:srgbClr val="202124"/>
                </a:solidFill>
                <a:highlight>
                  <a:srgbClr val="FFFFFF"/>
                </a:highlight>
                <a:latin typeface="Arial"/>
                <a:ea typeface="Arial"/>
                <a:cs typeface="Arial"/>
                <a:sym typeface="Arial"/>
              </a:rPr>
              <a:t>DynamoDB.</a:t>
            </a:r>
            <a:endParaRPr sz="12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0"/>
          <p:cNvSpPr txBox="1"/>
          <p:nvPr>
            <p:ph type="title"/>
          </p:nvPr>
        </p:nvSpPr>
        <p:spPr>
          <a:xfrm>
            <a:off x="1388550" y="78285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Questions?</a:t>
            </a:r>
            <a:endParaRPr sz="5000"/>
          </a:p>
        </p:txBody>
      </p:sp>
      <p:sp>
        <p:nvSpPr>
          <p:cNvPr id="473" name="Google Shape;473;p30"/>
          <p:cNvSpPr txBox="1"/>
          <p:nvPr/>
        </p:nvSpPr>
        <p:spPr>
          <a:xfrm>
            <a:off x="2347800" y="2571750"/>
            <a:ext cx="44484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FFFFF"/>
                </a:solidFill>
                <a:latin typeface="Maven Pro"/>
                <a:ea typeface="Maven Pro"/>
                <a:cs typeface="Maven Pro"/>
                <a:sym typeface="Maven Pro"/>
              </a:rPr>
              <a:t>Check Out</a:t>
            </a:r>
            <a:endParaRPr b="1" sz="2000">
              <a:solidFill>
                <a:srgbClr val="FFFFFF"/>
              </a:solidFill>
              <a:latin typeface="Maven Pro"/>
              <a:ea typeface="Maven Pro"/>
              <a:cs typeface="Maven Pro"/>
              <a:sym typeface="Maven Pro"/>
            </a:endParaRPr>
          </a:p>
          <a:p>
            <a:pPr indent="0" lvl="0" marL="0" rtl="0" algn="ctr">
              <a:spcBef>
                <a:spcPts val="0"/>
              </a:spcBef>
              <a:spcAft>
                <a:spcPts val="0"/>
              </a:spcAft>
              <a:buNone/>
            </a:pPr>
            <a:r>
              <a:rPr lang="en" sz="2000">
                <a:solidFill>
                  <a:srgbClr val="FFFFFF"/>
                </a:solidFill>
                <a:latin typeface="Maven Pro"/>
                <a:ea typeface="Maven Pro"/>
                <a:cs typeface="Maven Pro"/>
                <a:sym typeface="Maven Pro"/>
              </a:rPr>
              <a:t>Clipz.ml</a:t>
            </a:r>
            <a:endParaRPr sz="20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400">
              <a:solidFill>
                <a:srgbClr val="FFFFFF"/>
              </a:solidFill>
              <a:latin typeface="Maven Pro"/>
              <a:ea typeface="Maven Pro"/>
              <a:cs typeface="Maven Pro"/>
              <a:sym typeface="Maven Pro"/>
            </a:endParaRPr>
          </a:p>
          <a:p>
            <a:pPr indent="0" lvl="0" marL="0" rtl="0" algn="ctr">
              <a:spcBef>
                <a:spcPts val="0"/>
              </a:spcBef>
              <a:spcAft>
                <a:spcPts val="0"/>
              </a:spcAft>
              <a:buNone/>
            </a:pPr>
            <a:r>
              <a:rPr lang="en" sz="800">
                <a:solidFill>
                  <a:srgbClr val="FFFFFF"/>
                </a:solidFill>
                <a:latin typeface="Maven Pro"/>
                <a:ea typeface="Maven Pro"/>
                <a:cs typeface="Maven Pro"/>
                <a:sym typeface="Maven Pro"/>
              </a:rPr>
              <a:t>(for a limited time)</a:t>
            </a:r>
            <a:endParaRPr sz="800">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and Problem Statement</a:t>
            </a:r>
            <a:endParaRPr/>
          </a:p>
        </p:txBody>
      </p:sp>
      <p:sp>
        <p:nvSpPr>
          <p:cNvPr id="284" name="Google Shape;284;p14"/>
          <p:cNvSpPr txBox="1"/>
          <p:nvPr>
            <p:ph idx="1" type="body"/>
          </p:nvPr>
        </p:nvSpPr>
        <p:spPr>
          <a:xfrm>
            <a:off x="1303800" y="1547600"/>
            <a:ext cx="7030500" cy="25416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Twitch is one of the biggest leaders of live content streaming platforms. Rivaling YouTube live, Twitch as on February 2020 had about 3 million broadcasters and 15 million daily active users, generating terabytes of data annually. </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so many broadcasters must generate popular clips from a variety of games like Counter Strike: Global Offensive, Valorant and many more, browsing for the most popular clips becomes a hassle. Our Twitch Clip Recommender provides a solution to this problem.</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Our project aims to get popular clips from a variety of broadcasters and present it to our user, without the user going through the hassle of finding the most popular clips on their own.</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 - Amazon EC2</a:t>
            </a:r>
            <a:endParaRPr/>
          </a:p>
        </p:txBody>
      </p:sp>
      <p:sp>
        <p:nvSpPr>
          <p:cNvPr id="290" name="Google Shape;290;p15"/>
          <p:cNvSpPr txBox="1"/>
          <p:nvPr>
            <p:ph idx="1" type="body"/>
          </p:nvPr>
        </p:nvSpPr>
        <p:spPr>
          <a:xfrm>
            <a:off x="577550" y="1300950"/>
            <a:ext cx="8347200" cy="372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100">
                <a:solidFill>
                  <a:srgbClr val="000000"/>
                </a:solidFill>
                <a:latin typeface="Arial"/>
                <a:ea typeface="Arial"/>
                <a:cs typeface="Arial"/>
                <a:sym typeface="Arial"/>
              </a:rPr>
              <a:t>Amazon Elastic Compute Cloud</a:t>
            </a:r>
            <a:endParaRPr b="1" sz="1100">
              <a:solidFill>
                <a:srgbClr val="000000"/>
              </a:solidFill>
              <a:latin typeface="Arial"/>
              <a:ea typeface="Arial"/>
              <a:cs typeface="Arial"/>
              <a:sym typeface="Arial"/>
            </a:endParaRPr>
          </a:p>
          <a:p>
            <a:pPr indent="-298450" lvl="0" marL="457200" rtl="0" algn="l">
              <a:lnSpc>
                <a:spcPct val="150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Amazon Elastic Compute Cloud (EC2) is a part of Amazon’s cloud computing platform AWS (Amazon Web Services).</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Amazon EC2 promotes scalable deployment of applications by providing a web service through which a user is able to access and configure a virtual machine, in this case called an ‘instance’, which can be used to store and run any software / application so desired by the user.</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One of the biggest advantages of Amazon EC2 is that the user pays by the second for active servers, which reduces the cost of operating the VMs on the platform.</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Another advantage of using the Amazon EC2 is that it allows the user to have a choice of where they would like to have their instances situated geographically, which helps allows for latency optimization and helps with high levels of redundancy.</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our project, we aim to use Amazon EC2’s virtual instances to run the 2 main components of our project, which is the frontend, which includes our webpages and the backend, which includes our database and recommendation system.</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 - Docker </a:t>
            </a:r>
            <a:endParaRPr/>
          </a:p>
        </p:txBody>
      </p:sp>
      <p:sp>
        <p:nvSpPr>
          <p:cNvPr id="296" name="Google Shape;296;p16"/>
          <p:cNvSpPr txBox="1"/>
          <p:nvPr>
            <p:ph idx="1" type="body"/>
          </p:nvPr>
        </p:nvSpPr>
        <p:spPr>
          <a:xfrm>
            <a:off x="599350" y="1344550"/>
            <a:ext cx="7857000" cy="345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Docker</a:t>
            </a:r>
            <a:endParaRPr b="1" sz="1100">
              <a:solidFill>
                <a:srgbClr val="000000"/>
              </a:solidFill>
              <a:latin typeface="Arial"/>
              <a:ea typeface="Arial"/>
              <a:cs typeface="Arial"/>
              <a:sym typeface="Arial"/>
            </a:endParaRPr>
          </a:p>
          <a:p>
            <a:pPr indent="-298450" lvl="0" marL="457200" rtl="0" algn="just">
              <a:lnSpc>
                <a:spcPct val="150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Docker is an open source </a:t>
            </a:r>
            <a:r>
              <a:rPr lang="en" sz="11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containerization</a:t>
            </a:r>
            <a:r>
              <a:rPr lang="en" sz="1100">
                <a:solidFill>
                  <a:srgbClr val="000000"/>
                </a:solidFill>
                <a:highlight>
                  <a:srgbClr val="FFFFFF"/>
                </a:highlight>
                <a:latin typeface="Arial"/>
                <a:ea typeface="Arial"/>
                <a:cs typeface="Arial"/>
                <a:sym typeface="Arial"/>
              </a:rPr>
              <a:t> platform. It is an application build and deployment tool, which is based on the idea of that you can package your code with dependencies into a deployable unit called a container. </a:t>
            </a:r>
            <a:endParaRPr sz="1100">
              <a:solidFill>
                <a:srgbClr val="000000"/>
              </a:solidFill>
              <a:highlight>
                <a:srgbClr val="FFFFFF"/>
              </a:highlight>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en" sz="1100">
                <a:solidFill>
                  <a:srgbClr val="000000"/>
                </a:solidFill>
                <a:latin typeface="Arial"/>
                <a:ea typeface="Arial"/>
                <a:cs typeface="Arial"/>
                <a:sym typeface="Arial"/>
              </a:rPr>
              <a:t>Docker is an operating system for containers, similar to how a </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virtual machine</a:t>
            </a:r>
            <a:r>
              <a:rPr lang="en" sz="1100">
                <a:solidFill>
                  <a:srgbClr val="000000"/>
                </a:solidFill>
                <a:latin typeface="Arial"/>
                <a:ea typeface="Arial"/>
                <a:cs typeface="Arial"/>
                <a:sym typeface="Arial"/>
              </a:rPr>
              <a:t> virtualizes server hardware, containers virtualize the operating system of a server</a:t>
            </a:r>
            <a:r>
              <a:rPr lang="en" sz="1200">
                <a:solidFill>
                  <a:srgbClr val="000000"/>
                </a:solidFill>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b="1" lang="en" sz="1100">
                <a:solidFill>
                  <a:srgbClr val="000000"/>
                </a:solidFill>
                <a:highlight>
                  <a:srgbClr val="FFFFFF"/>
                </a:highlight>
                <a:latin typeface="Arial"/>
                <a:ea typeface="Arial"/>
                <a:cs typeface="Arial"/>
                <a:sym typeface="Arial"/>
              </a:rPr>
              <a:t>Docker Image</a:t>
            </a:r>
            <a:endParaRPr b="1" sz="1100">
              <a:solidFill>
                <a:srgbClr val="000000"/>
              </a:solidFill>
              <a:highlight>
                <a:srgbClr val="FFFFFF"/>
              </a:highlight>
              <a:latin typeface="Arial"/>
              <a:ea typeface="Arial"/>
              <a:cs typeface="Arial"/>
              <a:sym typeface="Arial"/>
            </a:endParaRPr>
          </a:p>
          <a:p>
            <a:pPr indent="-298450" lvl="0" marL="457200" rtl="0" algn="just">
              <a:lnSpc>
                <a:spcPct val="160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A Docker container image is a lightweight, standalone, executable package of software that includes everything needed to run an application: code, runtime, system tools, system libraries and settings.</a:t>
            </a:r>
            <a:endParaRPr sz="1100">
              <a:solidFill>
                <a:srgbClr val="000000"/>
              </a:solidFill>
              <a:highlight>
                <a:srgbClr val="FFFFFF"/>
              </a:highlight>
              <a:latin typeface="Arial"/>
              <a:ea typeface="Arial"/>
              <a:cs typeface="Arial"/>
              <a:sym typeface="Arial"/>
            </a:endParaRPr>
          </a:p>
          <a:p>
            <a:pPr indent="-298450" lvl="0" marL="457200" rtl="0" algn="just">
              <a:lnSpc>
                <a:spcPct val="16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Docker images contain executable application source code as well as all the tools, libraries, and dependencies that the application code needs to run as a container. When you run the Docker image, it becomes one instance (or multiple instances) of the container.</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B214A"/>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B214A"/>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 - Docker Container</a:t>
            </a:r>
            <a:endParaRPr/>
          </a:p>
        </p:txBody>
      </p:sp>
      <p:sp>
        <p:nvSpPr>
          <p:cNvPr id="302" name="Google Shape;302;p17"/>
          <p:cNvSpPr txBox="1"/>
          <p:nvPr>
            <p:ph idx="1" type="body"/>
          </p:nvPr>
        </p:nvSpPr>
        <p:spPr>
          <a:xfrm>
            <a:off x="697425" y="1896100"/>
            <a:ext cx="7998600" cy="2811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sz="2169">
                <a:solidFill>
                  <a:srgbClr val="000000"/>
                </a:solidFill>
                <a:highlight>
                  <a:srgbClr val="FFFFFF"/>
                </a:highlight>
                <a:latin typeface="Arial"/>
                <a:ea typeface="Arial"/>
                <a:cs typeface="Arial"/>
                <a:sym typeface="Arial"/>
              </a:rPr>
              <a:t>Container</a:t>
            </a:r>
            <a:endParaRPr b="1" sz="2169">
              <a:solidFill>
                <a:srgbClr val="000000"/>
              </a:solidFill>
              <a:highlight>
                <a:srgbClr val="FFFFFF"/>
              </a:highlight>
              <a:latin typeface="Arial"/>
              <a:ea typeface="Arial"/>
              <a:cs typeface="Arial"/>
              <a:sym typeface="Arial"/>
            </a:endParaRPr>
          </a:p>
          <a:p>
            <a:pPr indent="-310832" lvl="0" marL="457200" rtl="0" algn="l">
              <a:lnSpc>
                <a:spcPct val="150000"/>
              </a:lnSpc>
              <a:spcBef>
                <a:spcPts val="1200"/>
              </a:spcBef>
              <a:spcAft>
                <a:spcPts val="0"/>
              </a:spcAft>
              <a:buClr>
                <a:srgbClr val="000000"/>
              </a:buClr>
              <a:buSzPct val="100000"/>
              <a:buFont typeface="Arial"/>
              <a:buChar char="●"/>
            </a:pPr>
            <a:r>
              <a:rPr lang="en" sz="1400">
                <a:solidFill>
                  <a:srgbClr val="000000"/>
                </a:solidFill>
                <a:highlight>
                  <a:srgbClr val="FFFFFF"/>
                </a:highlight>
                <a:latin typeface="Arial"/>
                <a:ea typeface="Arial"/>
                <a:cs typeface="Arial"/>
                <a:sym typeface="Arial"/>
              </a:rPr>
              <a:t>A container is a standard unit of software that packages up code and all its dependencies so the application runs quickly and reliably from one computing environment to another.</a:t>
            </a:r>
            <a:endParaRPr sz="1400">
              <a:solidFill>
                <a:srgbClr val="000000"/>
              </a:solidFill>
              <a:highlight>
                <a:srgbClr val="FFFFFF"/>
              </a:highlight>
              <a:latin typeface="Arial"/>
              <a:ea typeface="Arial"/>
              <a:cs typeface="Arial"/>
              <a:sym typeface="Arial"/>
            </a:endParaRPr>
          </a:p>
          <a:p>
            <a:pPr indent="-310832" lvl="0" marL="457200" rtl="0" algn="l">
              <a:lnSpc>
                <a:spcPct val="150000"/>
              </a:lnSpc>
              <a:spcBef>
                <a:spcPts val="0"/>
              </a:spcBef>
              <a:spcAft>
                <a:spcPts val="0"/>
              </a:spcAft>
              <a:buClr>
                <a:srgbClr val="000000"/>
              </a:buClr>
              <a:buSzPct val="100000"/>
              <a:buFont typeface="Arial"/>
              <a:buChar char="●"/>
            </a:pPr>
            <a:r>
              <a:rPr lang="en" sz="1400">
                <a:solidFill>
                  <a:srgbClr val="000000"/>
                </a:solidFill>
                <a:highlight>
                  <a:srgbClr val="FFFFFF"/>
                </a:highlight>
                <a:latin typeface="Arial"/>
                <a:ea typeface="Arial"/>
                <a:cs typeface="Arial"/>
                <a:sym typeface="Arial"/>
              </a:rPr>
              <a:t>Developers can create containers without Docker, but the platform makes it easier, simpler, and safer to build, deploy and manage containers and also they share same operating system. Containers work best when a specific application to handle an individual task is needed.</a:t>
            </a:r>
            <a:endParaRPr sz="1400">
              <a:solidFill>
                <a:srgbClr val="000000"/>
              </a:solidFill>
              <a:highlight>
                <a:srgbClr val="FFFFFF"/>
              </a:highlight>
              <a:latin typeface="Arial"/>
              <a:ea typeface="Arial"/>
              <a:cs typeface="Arial"/>
              <a:sym typeface="Arial"/>
            </a:endParaRPr>
          </a:p>
          <a:p>
            <a:pPr indent="-312643" lvl="0" marL="457200" rtl="0" algn="l">
              <a:lnSpc>
                <a:spcPct val="150000"/>
              </a:lnSpc>
              <a:spcBef>
                <a:spcPts val="0"/>
              </a:spcBef>
              <a:spcAft>
                <a:spcPts val="0"/>
              </a:spcAft>
              <a:buClr>
                <a:srgbClr val="000000"/>
              </a:buClr>
              <a:buSzPct val="108708"/>
              <a:buFont typeface="Arial"/>
              <a:buChar char="●"/>
            </a:pPr>
            <a:r>
              <a:rPr lang="en" sz="1316">
                <a:solidFill>
                  <a:srgbClr val="000000"/>
                </a:solidFill>
                <a:latin typeface="Arial"/>
                <a:ea typeface="Arial"/>
                <a:cs typeface="Arial"/>
                <a:sym typeface="Arial"/>
              </a:rPr>
              <a:t>Containers virtualize the OS, splitting it into virtualized compartments to run container applications.</a:t>
            </a:r>
            <a:endParaRPr sz="143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 Flask</a:t>
            </a:r>
            <a:endParaRPr/>
          </a:p>
        </p:txBody>
      </p:sp>
      <p:sp>
        <p:nvSpPr>
          <p:cNvPr id="308" name="Google Shape;308;p18"/>
          <p:cNvSpPr txBox="1"/>
          <p:nvPr>
            <p:ph idx="1" type="body"/>
          </p:nvPr>
        </p:nvSpPr>
        <p:spPr>
          <a:xfrm>
            <a:off x="424975" y="1790625"/>
            <a:ext cx="8434500" cy="290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Flask</a:t>
            </a:r>
            <a:endParaRPr b="1" sz="1200">
              <a:solidFill>
                <a:srgbClr val="000000"/>
              </a:solidFill>
              <a:highlight>
                <a:srgbClr val="FFFFFF"/>
              </a:highlight>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Micro web framework written in Python for developing web applications which have a built-in </a:t>
            </a:r>
            <a:r>
              <a:rPr lang="en" sz="1200">
                <a:solidFill>
                  <a:srgbClr val="000000"/>
                </a:solidFill>
                <a:highlight>
                  <a:srgbClr val="FFFFFF"/>
                </a:highlight>
                <a:latin typeface="Arial"/>
                <a:ea typeface="Arial"/>
                <a:cs typeface="Arial"/>
                <a:sym typeface="Arial"/>
              </a:rPr>
              <a:t>development</a:t>
            </a:r>
            <a:r>
              <a:rPr lang="en" sz="1200">
                <a:solidFill>
                  <a:srgbClr val="000000"/>
                </a:solidFill>
                <a:highlight>
                  <a:srgbClr val="FFFFFF"/>
                </a:highlight>
                <a:latin typeface="Arial"/>
                <a:ea typeface="Arial"/>
                <a:cs typeface="Arial"/>
                <a:sym typeface="Arial"/>
              </a:rPr>
              <a:t> server.</a:t>
            </a:r>
            <a:endParaRPr sz="1200">
              <a:solidFill>
                <a:srgbClr val="000000"/>
              </a:solidFill>
              <a:highlight>
                <a:srgbClr val="FFFFFF"/>
              </a:highlight>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Allows for easy integration between </a:t>
            </a:r>
            <a:r>
              <a:rPr lang="en" sz="1200">
                <a:solidFill>
                  <a:srgbClr val="000000"/>
                </a:solidFill>
                <a:highlight>
                  <a:srgbClr val="FFFFFF"/>
                </a:highlight>
                <a:latin typeface="Arial"/>
                <a:ea typeface="Arial"/>
                <a:cs typeface="Arial"/>
                <a:sym typeface="Arial"/>
              </a:rPr>
              <a:t>different</a:t>
            </a:r>
            <a:r>
              <a:rPr lang="en" sz="1200">
                <a:solidFill>
                  <a:srgbClr val="000000"/>
                </a:solidFill>
                <a:highlight>
                  <a:srgbClr val="FFFFFF"/>
                </a:highlight>
                <a:latin typeface="Arial"/>
                <a:ea typeface="Arial"/>
                <a:cs typeface="Arial"/>
                <a:sym typeface="Arial"/>
              </a:rPr>
              <a:t> Python files </a:t>
            </a:r>
            <a:endParaRPr sz="1200">
              <a:solidFill>
                <a:srgbClr val="000000"/>
              </a:solidFill>
              <a:highlight>
                <a:srgbClr val="FFFFFF"/>
              </a:highlight>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Allows for customizability and flexibility in libraries</a:t>
            </a:r>
            <a:endParaRPr sz="1200">
              <a:solidFill>
                <a:srgbClr val="000000"/>
              </a:solidFill>
              <a:highlight>
                <a:srgbClr val="FFFFFF"/>
              </a:highlight>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Enables request dispatching using REST API</a:t>
            </a:r>
            <a:endParaRPr sz="1200">
              <a:solidFill>
                <a:srgbClr val="000000"/>
              </a:solidFill>
              <a:highlight>
                <a:srgbClr val="FFFFFF"/>
              </a:highlight>
              <a:latin typeface="Arial"/>
              <a:ea typeface="Arial"/>
              <a:cs typeface="Arial"/>
              <a:sym typeface="Arial"/>
            </a:endParaRPr>
          </a:p>
          <a:p>
            <a:pPr indent="-304800" lvl="1" marL="914400" rtl="0" algn="l">
              <a:lnSpc>
                <a:spcPct val="150000"/>
              </a:lnSpc>
              <a:spcBef>
                <a:spcPts val="0"/>
              </a:spcBef>
              <a:spcAft>
                <a:spcPts val="0"/>
              </a:spcAft>
              <a:buClr>
                <a:srgbClr val="222222"/>
              </a:buClr>
              <a:buSzPts val="1200"/>
              <a:buFont typeface="Arial"/>
              <a:buChar char="○"/>
            </a:pPr>
            <a:r>
              <a:rPr lang="en" sz="1200">
                <a:solidFill>
                  <a:srgbClr val="222222"/>
                </a:solidFill>
                <a:highlight>
                  <a:srgbClr val="FFFFFF"/>
                </a:highlight>
                <a:latin typeface="Arial"/>
                <a:ea typeface="Arial"/>
                <a:cs typeface="Arial"/>
                <a:sym typeface="Arial"/>
              </a:rPr>
              <a:t>Request dispatching using REST.</a:t>
            </a:r>
            <a:endParaRPr sz="1200">
              <a:solidFill>
                <a:srgbClr val="222222"/>
              </a:solidFill>
              <a:highlight>
                <a:srgbClr val="FFFFFF"/>
              </a:highlight>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273239"/>
                </a:solidFill>
                <a:highlight>
                  <a:srgbClr val="FFFFFF"/>
                </a:highlight>
                <a:latin typeface="Arial"/>
                <a:ea typeface="Arial"/>
                <a:cs typeface="Arial"/>
                <a:sym typeface="Arial"/>
              </a:rPr>
              <a:t>Flask is based on WSGI(Web Server Gateway Interface) toolkit</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 Routing</a:t>
            </a:r>
            <a:endParaRPr/>
          </a:p>
        </p:txBody>
      </p:sp>
      <p:sp>
        <p:nvSpPr>
          <p:cNvPr id="314" name="Google Shape;314;p19"/>
          <p:cNvSpPr txBox="1"/>
          <p:nvPr>
            <p:ph idx="1" type="body"/>
          </p:nvPr>
        </p:nvSpPr>
        <p:spPr>
          <a:xfrm>
            <a:off x="168450" y="1424275"/>
            <a:ext cx="8807100" cy="37191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4950">
                <a:solidFill>
                  <a:srgbClr val="000000"/>
                </a:solidFill>
                <a:highlight>
                  <a:srgbClr val="FFFFFF"/>
                </a:highlight>
                <a:latin typeface="Arial"/>
                <a:ea typeface="Arial"/>
                <a:cs typeface="Arial"/>
                <a:sym typeface="Arial"/>
              </a:rPr>
              <a:t>Routing</a:t>
            </a:r>
            <a:endParaRPr b="1" sz="4950">
              <a:solidFill>
                <a:srgbClr val="000000"/>
              </a:solidFill>
              <a:highlight>
                <a:srgbClr val="FFFFFF"/>
              </a:highlight>
              <a:latin typeface="Arial"/>
              <a:ea typeface="Arial"/>
              <a:cs typeface="Arial"/>
              <a:sym typeface="Arial"/>
            </a:endParaRPr>
          </a:p>
          <a:p>
            <a:pPr indent="-307181" lvl="0" marL="457200" rtl="0" algn="l">
              <a:lnSpc>
                <a:spcPct val="150000"/>
              </a:lnSpc>
              <a:spcBef>
                <a:spcPts val="1200"/>
              </a:spcBef>
              <a:spcAft>
                <a:spcPts val="0"/>
              </a:spcAft>
              <a:buClr>
                <a:srgbClr val="000000"/>
              </a:buClr>
              <a:buSzPct val="100000"/>
              <a:buFont typeface="Arial"/>
              <a:buChar char="●"/>
            </a:pPr>
            <a:r>
              <a:rPr lang="en" sz="4950">
                <a:solidFill>
                  <a:srgbClr val="000000"/>
                </a:solidFill>
                <a:highlight>
                  <a:srgbClr val="FFFFFF"/>
                </a:highlight>
                <a:latin typeface="Arial"/>
                <a:ea typeface="Arial"/>
                <a:cs typeface="Arial"/>
                <a:sym typeface="Arial"/>
              </a:rPr>
              <a:t>Nginx</a:t>
            </a:r>
            <a:endParaRPr sz="4950">
              <a:solidFill>
                <a:srgbClr val="000000"/>
              </a:solidFill>
              <a:highlight>
                <a:srgbClr val="FFFFFF"/>
              </a:highlight>
              <a:latin typeface="Arial"/>
              <a:ea typeface="Arial"/>
              <a:cs typeface="Arial"/>
              <a:sym typeface="Arial"/>
            </a:endParaRPr>
          </a:p>
          <a:p>
            <a:pPr indent="-307181" lvl="1" marL="914400" rtl="0" algn="l">
              <a:lnSpc>
                <a:spcPct val="150000"/>
              </a:lnSpc>
              <a:spcBef>
                <a:spcPts val="0"/>
              </a:spcBef>
              <a:spcAft>
                <a:spcPts val="0"/>
              </a:spcAft>
              <a:buClr>
                <a:srgbClr val="000000"/>
              </a:buClr>
              <a:buSzPct val="100000"/>
              <a:buFont typeface="Arial"/>
              <a:buChar char="○"/>
            </a:pPr>
            <a:r>
              <a:rPr lang="en" sz="4950">
                <a:solidFill>
                  <a:srgbClr val="000000"/>
                </a:solidFill>
                <a:highlight>
                  <a:schemeClr val="lt1"/>
                </a:highlight>
                <a:latin typeface="Arial"/>
                <a:ea typeface="Arial"/>
                <a:cs typeface="Arial"/>
                <a:sym typeface="Arial"/>
              </a:rPr>
              <a:t>Nginx </a:t>
            </a:r>
            <a:r>
              <a:rPr lang="en" sz="4950">
                <a:solidFill>
                  <a:srgbClr val="000000"/>
                </a:solidFill>
                <a:highlight>
                  <a:srgbClr val="FFFFFF"/>
                </a:highlight>
                <a:latin typeface="Arial"/>
                <a:ea typeface="Arial"/>
                <a:cs typeface="Arial"/>
                <a:sym typeface="Arial"/>
              </a:rPr>
              <a:t>is open source software for web serving, reverse proxying, caching, load balancing, media streaming, and more. </a:t>
            </a:r>
            <a:endParaRPr sz="4950">
              <a:solidFill>
                <a:srgbClr val="000000"/>
              </a:solidFill>
              <a:highlight>
                <a:srgbClr val="FFFFFF"/>
              </a:highlight>
              <a:latin typeface="Arial"/>
              <a:ea typeface="Arial"/>
              <a:cs typeface="Arial"/>
              <a:sym typeface="Arial"/>
            </a:endParaRPr>
          </a:p>
          <a:p>
            <a:pPr indent="-307181" lvl="0" marL="457200" rtl="0" algn="l">
              <a:lnSpc>
                <a:spcPct val="150000"/>
              </a:lnSpc>
              <a:spcBef>
                <a:spcPts val="0"/>
              </a:spcBef>
              <a:spcAft>
                <a:spcPts val="0"/>
              </a:spcAft>
              <a:buClr>
                <a:srgbClr val="000000"/>
              </a:buClr>
              <a:buSzPct val="100000"/>
              <a:buFont typeface="Arial"/>
              <a:buChar char="●"/>
            </a:pPr>
            <a:r>
              <a:rPr lang="en" sz="4950">
                <a:solidFill>
                  <a:srgbClr val="000000"/>
                </a:solidFill>
                <a:highlight>
                  <a:srgbClr val="FFFFFF"/>
                </a:highlight>
                <a:latin typeface="Arial"/>
                <a:ea typeface="Arial"/>
                <a:cs typeface="Arial"/>
                <a:sym typeface="Arial"/>
              </a:rPr>
              <a:t>Aws Route 53</a:t>
            </a:r>
            <a:endParaRPr sz="4950">
              <a:solidFill>
                <a:srgbClr val="000000"/>
              </a:solidFill>
              <a:highlight>
                <a:srgbClr val="FFFFFF"/>
              </a:highlight>
              <a:latin typeface="Arial"/>
              <a:ea typeface="Arial"/>
              <a:cs typeface="Arial"/>
              <a:sym typeface="Arial"/>
            </a:endParaRPr>
          </a:p>
          <a:p>
            <a:pPr indent="-307181" lvl="1" marL="914400" rtl="0" algn="l">
              <a:lnSpc>
                <a:spcPct val="150000"/>
              </a:lnSpc>
              <a:spcBef>
                <a:spcPts val="0"/>
              </a:spcBef>
              <a:spcAft>
                <a:spcPts val="0"/>
              </a:spcAft>
              <a:buClr>
                <a:srgbClr val="000000"/>
              </a:buClr>
              <a:buSzPct val="100000"/>
              <a:buFont typeface="Arial"/>
              <a:buChar char="○"/>
            </a:pPr>
            <a:r>
              <a:rPr lang="en" sz="4950">
                <a:solidFill>
                  <a:srgbClr val="000000"/>
                </a:solidFill>
                <a:highlight>
                  <a:srgbClr val="FFFFFF"/>
                </a:highlight>
                <a:latin typeface="Arial"/>
                <a:ea typeface="Arial"/>
                <a:cs typeface="Arial"/>
                <a:sym typeface="Arial"/>
              </a:rPr>
              <a:t>Amazon Route 53 is a highly available and scalable cloud Domain Name System (DNS) web service. </a:t>
            </a:r>
            <a:endParaRPr sz="4950">
              <a:solidFill>
                <a:srgbClr val="000000"/>
              </a:solidFill>
              <a:highlight>
                <a:srgbClr val="FFFFFF"/>
              </a:highlight>
              <a:latin typeface="Arial"/>
              <a:ea typeface="Arial"/>
              <a:cs typeface="Arial"/>
              <a:sym typeface="Arial"/>
            </a:endParaRPr>
          </a:p>
          <a:p>
            <a:pPr indent="-307181" lvl="1" marL="914400" rtl="0" algn="l">
              <a:lnSpc>
                <a:spcPct val="150000"/>
              </a:lnSpc>
              <a:spcBef>
                <a:spcPts val="0"/>
              </a:spcBef>
              <a:spcAft>
                <a:spcPts val="0"/>
              </a:spcAft>
              <a:buClr>
                <a:srgbClr val="000000"/>
              </a:buClr>
              <a:buSzPct val="100000"/>
              <a:buFont typeface="Arial"/>
              <a:buChar char="○"/>
            </a:pPr>
            <a:r>
              <a:rPr lang="en" sz="4950">
                <a:solidFill>
                  <a:srgbClr val="000000"/>
                </a:solidFill>
                <a:highlight>
                  <a:srgbClr val="FFFFFF"/>
                </a:highlight>
                <a:latin typeface="Arial"/>
                <a:ea typeface="Arial"/>
                <a:cs typeface="Arial"/>
                <a:sym typeface="Arial"/>
              </a:rPr>
              <a:t>It is designed to give developers an extremely reliable and cost effective way to route end users to Internet applications by translating names like www.example.com into the numeric IP addresses like </a:t>
            </a:r>
            <a:r>
              <a:rPr lang="en" sz="4950">
                <a:solidFill>
                  <a:srgbClr val="000000"/>
                </a:solidFill>
                <a:latin typeface="Arial"/>
                <a:ea typeface="Arial"/>
                <a:cs typeface="Arial"/>
                <a:sym typeface="Arial"/>
              </a:rPr>
              <a:t>192.0.2.1</a:t>
            </a:r>
            <a:endParaRPr sz="4950">
              <a:solidFill>
                <a:srgbClr val="000000"/>
              </a:solidFill>
              <a:latin typeface="Arial"/>
              <a:ea typeface="Arial"/>
              <a:cs typeface="Arial"/>
              <a:sym typeface="Arial"/>
            </a:endParaRPr>
          </a:p>
          <a:p>
            <a:pPr indent="-307181" lvl="0" marL="457200" rtl="0" algn="l">
              <a:lnSpc>
                <a:spcPct val="150000"/>
              </a:lnSpc>
              <a:spcBef>
                <a:spcPts val="0"/>
              </a:spcBef>
              <a:spcAft>
                <a:spcPts val="0"/>
              </a:spcAft>
              <a:buClr>
                <a:srgbClr val="000000"/>
              </a:buClr>
              <a:buSzPct val="100000"/>
              <a:buFont typeface="Arial"/>
              <a:buChar char="●"/>
            </a:pPr>
            <a:r>
              <a:rPr lang="en" sz="4950">
                <a:solidFill>
                  <a:srgbClr val="000000"/>
                </a:solidFill>
                <a:latin typeface="Arial"/>
                <a:ea typeface="Arial"/>
                <a:cs typeface="Arial"/>
                <a:sym typeface="Arial"/>
              </a:rPr>
              <a:t>Let's Encrypt</a:t>
            </a:r>
            <a:endParaRPr sz="4950">
              <a:solidFill>
                <a:srgbClr val="000000"/>
              </a:solidFill>
              <a:latin typeface="Arial"/>
              <a:ea typeface="Arial"/>
              <a:cs typeface="Arial"/>
              <a:sym typeface="Arial"/>
            </a:endParaRPr>
          </a:p>
          <a:p>
            <a:pPr indent="-307181" lvl="1" marL="914400" rtl="0" algn="l">
              <a:lnSpc>
                <a:spcPct val="150000"/>
              </a:lnSpc>
              <a:spcBef>
                <a:spcPts val="0"/>
              </a:spcBef>
              <a:spcAft>
                <a:spcPts val="0"/>
              </a:spcAft>
              <a:buClr>
                <a:srgbClr val="000000"/>
              </a:buClr>
              <a:buSzPct val="100000"/>
              <a:buFont typeface="Arial"/>
              <a:buChar char="○"/>
            </a:pPr>
            <a:r>
              <a:rPr lang="en" sz="4950">
                <a:solidFill>
                  <a:srgbClr val="000000"/>
                </a:solidFill>
                <a:highlight>
                  <a:srgbClr val="FFFFFF"/>
                </a:highlight>
                <a:latin typeface="Arial"/>
                <a:ea typeface="Arial"/>
                <a:cs typeface="Arial"/>
                <a:sym typeface="Arial"/>
              </a:rPr>
              <a:t>Lets Encrypt is a free, automated, and open certificate authority that allows </a:t>
            </a:r>
            <a:r>
              <a:rPr lang="en" sz="4950">
                <a:solidFill>
                  <a:srgbClr val="000000"/>
                </a:solidFill>
                <a:highlight>
                  <a:srgbClr val="FDFDFD"/>
                </a:highlight>
                <a:latin typeface="Arial"/>
                <a:ea typeface="Arial"/>
                <a:cs typeface="Arial"/>
                <a:sym typeface="Arial"/>
              </a:rPr>
              <a:t>people and organizations around the world to obtain, renew, and manage SSL certificates.</a:t>
            </a:r>
            <a:endParaRPr sz="4950">
              <a:solidFill>
                <a:srgbClr val="000000"/>
              </a:solidFill>
              <a:highlight>
                <a:srgbClr val="FDFDFD"/>
              </a:highlight>
              <a:latin typeface="Arial"/>
              <a:ea typeface="Arial"/>
              <a:cs typeface="Arial"/>
              <a:sym typeface="Arial"/>
            </a:endParaRPr>
          </a:p>
          <a:p>
            <a:pPr indent="-307181" lvl="0" marL="457200" rtl="0" algn="l">
              <a:lnSpc>
                <a:spcPct val="150000"/>
              </a:lnSpc>
              <a:spcBef>
                <a:spcPts val="0"/>
              </a:spcBef>
              <a:spcAft>
                <a:spcPts val="0"/>
              </a:spcAft>
              <a:buClr>
                <a:srgbClr val="000000"/>
              </a:buClr>
              <a:buSzPct val="100000"/>
              <a:buFont typeface="Arial"/>
              <a:buChar char="●"/>
            </a:pPr>
            <a:r>
              <a:rPr lang="en" sz="4950">
                <a:solidFill>
                  <a:srgbClr val="000000"/>
                </a:solidFill>
                <a:highlight>
                  <a:srgbClr val="FDFDFD"/>
                </a:highlight>
                <a:latin typeface="Arial"/>
                <a:ea typeface="Arial"/>
                <a:cs typeface="Arial"/>
                <a:sym typeface="Arial"/>
              </a:rPr>
              <a:t>Freenom</a:t>
            </a:r>
            <a:endParaRPr sz="4950">
              <a:solidFill>
                <a:srgbClr val="000000"/>
              </a:solidFill>
              <a:highlight>
                <a:srgbClr val="FDFDFD"/>
              </a:highlight>
              <a:latin typeface="Arial"/>
              <a:ea typeface="Arial"/>
              <a:cs typeface="Arial"/>
              <a:sym typeface="Arial"/>
            </a:endParaRPr>
          </a:p>
          <a:p>
            <a:pPr indent="-307181" lvl="1" marL="914400" rtl="0" algn="l">
              <a:lnSpc>
                <a:spcPct val="150000"/>
              </a:lnSpc>
              <a:spcBef>
                <a:spcPts val="0"/>
              </a:spcBef>
              <a:spcAft>
                <a:spcPts val="0"/>
              </a:spcAft>
              <a:buClr>
                <a:srgbClr val="000000"/>
              </a:buClr>
              <a:buSzPct val="100000"/>
              <a:buFont typeface="Arial"/>
              <a:buChar char="○"/>
            </a:pPr>
            <a:r>
              <a:rPr lang="en" sz="4950">
                <a:solidFill>
                  <a:srgbClr val="000000"/>
                </a:solidFill>
                <a:highlight>
                  <a:srgbClr val="FDFDFD"/>
                </a:highlight>
                <a:latin typeface="Arial"/>
                <a:ea typeface="Arial"/>
                <a:cs typeface="Arial"/>
                <a:sym typeface="Arial"/>
              </a:rPr>
              <a:t>Freenom is a world leading free domain provider.</a:t>
            </a:r>
            <a:endParaRPr sz="4950">
              <a:solidFill>
                <a:srgbClr val="000000"/>
              </a:solidFill>
              <a:highlight>
                <a:srgbClr val="FDFDFD"/>
              </a:highlight>
              <a:latin typeface="Arial"/>
              <a:ea typeface="Arial"/>
              <a:cs typeface="Arial"/>
              <a:sym typeface="Arial"/>
            </a:endParaRPr>
          </a:p>
          <a:p>
            <a:pPr indent="0" lvl="0" marL="0" rtl="0" algn="l">
              <a:lnSpc>
                <a:spcPct val="150000"/>
              </a:lnSpc>
              <a:spcBef>
                <a:spcPts val="1200"/>
              </a:spcBef>
              <a:spcAft>
                <a:spcPts val="0"/>
              </a:spcAft>
              <a:buNone/>
            </a:pPr>
            <a:r>
              <a:t/>
            </a:r>
            <a:endParaRPr sz="1050">
              <a:solidFill>
                <a:srgbClr val="000000"/>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 - SQLite</a:t>
            </a:r>
            <a:endParaRPr/>
          </a:p>
        </p:txBody>
      </p:sp>
      <p:sp>
        <p:nvSpPr>
          <p:cNvPr id="320" name="Google Shape;320;p20"/>
          <p:cNvSpPr txBox="1"/>
          <p:nvPr>
            <p:ph idx="1" type="body"/>
          </p:nvPr>
        </p:nvSpPr>
        <p:spPr>
          <a:xfrm>
            <a:off x="784600" y="1780425"/>
            <a:ext cx="7726200" cy="29490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 sz="1200">
                <a:solidFill>
                  <a:srgbClr val="000000"/>
                </a:solidFill>
                <a:highlight>
                  <a:srgbClr val="FFFFFF"/>
                </a:highlight>
                <a:latin typeface="Arial"/>
                <a:ea typeface="Arial"/>
                <a:cs typeface="Arial"/>
                <a:sym typeface="Arial"/>
              </a:rPr>
              <a:t>SQLite</a:t>
            </a:r>
            <a:endParaRPr b="1" sz="1200">
              <a:solidFill>
                <a:srgbClr val="000000"/>
              </a:solidFill>
              <a:highlight>
                <a:srgbClr val="FFFFFF"/>
              </a:highlight>
              <a:latin typeface="Arial"/>
              <a:ea typeface="Arial"/>
              <a:cs typeface="Arial"/>
              <a:sym typeface="Arial"/>
            </a:endParaRPr>
          </a:p>
          <a:p>
            <a:pPr indent="-299085" lvl="0" marL="457200" rtl="0" algn="l">
              <a:lnSpc>
                <a:spcPct val="200000"/>
              </a:lnSpc>
              <a:spcBef>
                <a:spcPts val="120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SQLite is an open-source software and it  </a:t>
            </a:r>
            <a:r>
              <a:rPr lang="en" sz="1200">
                <a:solidFill>
                  <a:srgbClr val="000000"/>
                </a:solidFill>
                <a:highlight>
                  <a:schemeClr val="lt1"/>
                </a:highlight>
                <a:latin typeface="Arial"/>
                <a:ea typeface="Arial"/>
                <a:cs typeface="Arial"/>
                <a:sym typeface="Arial"/>
              </a:rPr>
              <a:t>is a cross-platform DBMS that can run on all platforms, including macOS, Windows, etc.</a:t>
            </a:r>
            <a:endParaRPr sz="1200">
              <a:solidFill>
                <a:srgbClr val="000000"/>
              </a:solidFill>
              <a:highlight>
                <a:srgbClr val="FFFFFF"/>
              </a:highlight>
              <a:latin typeface="Arial"/>
              <a:ea typeface="Arial"/>
              <a:cs typeface="Arial"/>
              <a:sym typeface="Arial"/>
            </a:endParaRPr>
          </a:p>
          <a:p>
            <a:pPr indent="-299085" lvl="0" marL="457200" rtl="0" algn="l">
              <a:lnSpc>
                <a:spcPct val="200000"/>
              </a:lnSpc>
              <a:spcBef>
                <a:spcPts val="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It</a:t>
            </a:r>
            <a:r>
              <a:rPr lang="en" sz="1200">
                <a:solidFill>
                  <a:srgbClr val="000000"/>
                </a:solidFill>
                <a:highlight>
                  <a:srgbClr val="FFFFFF"/>
                </a:highlight>
                <a:latin typeface="Arial"/>
                <a:ea typeface="Arial"/>
                <a:cs typeface="Arial"/>
                <a:sym typeface="Arial"/>
              </a:rPr>
              <a:t> allows you to work on multiple databases simultaneously </a:t>
            </a:r>
            <a:r>
              <a:rPr lang="en" sz="1200">
                <a:solidFill>
                  <a:srgbClr val="000000"/>
                </a:solidFill>
                <a:highlight>
                  <a:schemeClr val="lt1"/>
                </a:highlight>
                <a:latin typeface="Arial"/>
                <a:ea typeface="Arial"/>
                <a:cs typeface="Arial"/>
                <a:sym typeface="Arial"/>
              </a:rPr>
              <a:t>on the same session</a:t>
            </a:r>
            <a:r>
              <a:rPr lang="en" sz="1200">
                <a:solidFill>
                  <a:srgbClr val="000000"/>
                </a:solidFill>
                <a:highlight>
                  <a:srgbClr val="FFFFFF"/>
                </a:highlight>
                <a:latin typeface="Arial"/>
                <a:ea typeface="Arial"/>
                <a:cs typeface="Arial"/>
                <a:sym typeface="Arial"/>
              </a:rPr>
              <a:t>, thus making it very flexible. </a:t>
            </a:r>
            <a:endParaRPr sz="1200">
              <a:solidFill>
                <a:srgbClr val="000000"/>
              </a:solidFill>
              <a:highlight>
                <a:srgbClr val="FFFFFF"/>
              </a:highlight>
              <a:latin typeface="Arial"/>
              <a:ea typeface="Arial"/>
              <a:cs typeface="Arial"/>
              <a:sym typeface="Arial"/>
            </a:endParaRPr>
          </a:p>
          <a:p>
            <a:pPr indent="-299085" lvl="0" marL="457200" rtl="0" algn="l">
              <a:lnSpc>
                <a:spcPct val="200000"/>
              </a:lnSpc>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It requires no extra configuration and stores information in ordinary disk files. </a:t>
            </a:r>
            <a:endParaRPr sz="1200">
              <a:solidFill>
                <a:srgbClr val="000000"/>
              </a:solidFill>
              <a:latin typeface="Arial"/>
              <a:ea typeface="Arial"/>
              <a:cs typeface="Arial"/>
              <a:sym typeface="Arial"/>
            </a:endParaRPr>
          </a:p>
          <a:p>
            <a:pPr indent="-299085" lvl="0" marL="457200" rtl="0" algn="l">
              <a:lnSpc>
                <a:spcPct val="200000"/>
              </a:lnSpc>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SQLite is a popular choice as the database to back small to medium-sized websites.</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23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326" name="Google Shape;326;p21"/>
          <p:cNvSpPr txBox="1"/>
          <p:nvPr>
            <p:ph idx="1" type="body"/>
          </p:nvPr>
        </p:nvSpPr>
        <p:spPr>
          <a:xfrm>
            <a:off x="1056750" y="16626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1200"/>
              </a:spcBef>
              <a:spcAft>
                <a:spcPts val="0"/>
              </a:spcAft>
              <a:buSzPts val="1200"/>
              <a:buFont typeface="Arial"/>
              <a:buChar char="●"/>
            </a:pPr>
            <a:r>
              <a:rPr lang="en" sz="1500" u="sng">
                <a:solidFill>
                  <a:srgbClr val="0000FF"/>
                </a:solidFill>
                <a:latin typeface="Arial"/>
                <a:ea typeface="Arial"/>
                <a:cs typeface="Arial"/>
                <a:sym typeface="Arial"/>
              </a:rPr>
              <a:t>S</a:t>
            </a:r>
            <a:r>
              <a:rPr lang="en" sz="1500" u="sng">
                <a:solidFill>
                  <a:srgbClr val="0000FF"/>
                </a:solidFill>
                <a:latin typeface="Arial"/>
                <a:ea typeface="Arial"/>
                <a:cs typeface="Arial"/>
                <a:sym typeface="Arial"/>
                <a:hlinkClick r:id="rId3">
                  <a:extLst>
                    <a:ext uri="{A12FA001-AC4F-418D-AE19-62706E023703}">
                      <ahyp:hlinkClr val="tx"/>
                    </a:ext>
                  </a:extLst>
                </a:hlinkClick>
              </a:rPr>
              <a:t>treamscharts.com/clips</a:t>
            </a:r>
            <a:r>
              <a:rPr lang="en" sz="1500" u="sng">
                <a:solidFill>
                  <a:srgbClr val="0000FF"/>
                </a:solidFill>
                <a:latin typeface="Arial"/>
                <a:ea typeface="Arial"/>
                <a:cs typeface="Arial"/>
                <a:sym typeface="Arial"/>
              </a:rPr>
              <a:t>:</a:t>
            </a:r>
            <a:endParaRPr sz="1500" u="sng">
              <a:solidFill>
                <a:srgbClr val="0000FF"/>
              </a:solidFill>
              <a:latin typeface="Arial"/>
              <a:ea typeface="Arial"/>
              <a:cs typeface="Arial"/>
              <a:sym typeface="Arial"/>
            </a:endParaRPr>
          </a:p>
          <a:p>
            <a:pPr indent="-304800" lvl="1" marL="914400" rtl="0" algn="l">
              <a:lnSpc>
                <a:spcPct val="150000"/>
              </a:lnSpc>
              <a:spcBef>
                <a:spcPts val="0"/>
              </a:spcBef>
              <a:spcAft>
                <a:spcPts val="0"/>
              </a:spcAft>
              <a:buSzPts val="1200"/>
              <a:buFont typeface="Arial"/>
              <a:buChar char="○"/>
            </a:pPr>
            <a:r>
              <a:rPr lang="en" sz="1200">
                <a:solidFill>
                  <a:srgbClr val="000000"/>
                </a:solidFill>
                <a:latin typeface="Arial"/>
                <a:ea typeface="Arial"/>
                <a:cs typeface="Arial"/>
                <a:sym typeface="Arial"/>
              </a:rPr>
              <a:t>This site is </a:t>
            </a:r>
            <a:r>
              <a:rPr lang="en" sz="1200">
                <a:solidFill>
                  <a:srgbClr val="000000"/>
                </a:solidFill>
                <a:latin typeface="Arial"/>
                <a:ea typeface="Arial"/>
                <a:cs typeface="Arial"/>
                <a:sym typeface="Arial"/>
              </a:rPr>
              <a:t>similar</a:t>
            </a:r>
            <a:r>
              <a:rPr lang="en" sz="1200">
                <a:solidFill>
                  <a:srgbClr val="000000"/>
                </a:solidFill>
                <a:latin typeface="Arial"/>
                <a:ea typeface="Arial"/>
                <a:cs typeface="Arial"/>
                <a:sym typeface="Arial"/>
              </a:rPr>
              <a:t> to our project but it only displays popular clips based on most views but our project focuses to tailor the clips to the user using recommendation system considering his </a:t>
            </a:r>
            <a:r>
              <a:rPr lang="en" sz="1200">
                <a:solidFill>
                  <a:srgbClr val="000000"/>
                </a:solidFill>
                <a:latin typeface="Arial"/>
                <a:ea typeface="Arial"/>
                <a:cs typeface="Arial"/>
                <a:sym typeface="Arial"/>
              </a:rPr>
              <a:t>interests.</a:t>
            </a:r>
            <a:endParaRPr sz="12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