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1" r:id="rId5"/>
    <p:sldId id="264"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12/3/2021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5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85372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67350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78884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12/3/2021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34896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148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7200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1632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12/3/2021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11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057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12/3/2021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551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304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456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56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036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59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573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12/3/2021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08464363"/>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4" name="Rectangle 13">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t="32190" r="9091" b="33292"/>
          <a:stretch/>
        </p:blipFill>
        <p:spPr>
          <a:xfrm>
            <a:off x="20" y="10"/>
            <a:ext cx="12191980" cy="6857990"/>
          </a:xfrm>
          <a:prstGeom prst="rect">
            <a:avLst/>
          </a:prstGeom>
          <a:noFill/>
        </p:spPr>
      </p:pic>
      <p:pic>
        <p:nvPicPr>
          <p:cNvPr id="16" name="Picture 15">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4" name="Picture 17">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244852" y="1637501"/>
            <a:ext cx="9448800" cy="1825096"/>
          </a:xfrm>
        </p:spPr>
        <p:txBody>
          <a:bodyPr vert="horz" lIns="91440" tIns="45720" rIns="91440" bIns="45720" rtlCol="0" anchor="b">
            <a:normAutofit/>
          </a:bodyPr>
          <a:lstStyle/>
          <a:p>
            <a:pPr algn="ctr"/>
            <a:r>
              <a:rPr lang="en-US" sz="6000" dirty="0"/>
              <a:t>Market Analysis </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109050" y="3861304"/>
            <a:ext cx="9448800" cy="685800"/>
          </a:xfrm>
        </p:spPr>
        <p:txBody>
          <a:bodyPr vert="horz" lIns="91440" tIns="45720" rIns="91440" bIns="45720" rtlCol="0">
            <a:normAutofit/>
          </a:bodyPr>
          <a:lstStyle/>
          <a:p>
            <a:pPr algn="ctr"/>
            <a:r>
              <a:rPr lang="en-US" sz="2000" dirty="0"/>
              <a:t>Benita Voran, Data Analyst </a:t>
            </a:r>
            <a:r>
              <a:rPr lang="en-US" sz="2000" dirty="0" err="1"/>
              <a:t>GameCo</a:t>
            </a:r>
            <a:endParaRPr lang="en-US" sz="2000" dirty="0"/>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77955" y="1072034"/>
            <a:ext cx="10058400" cy="3892168"/>
          </a:xfrm>
        </p:spPr>
        <p:txBody>
          <a:bodyPr anchor="ctr">
            <a:normAutofit/>
          </a:bodyPr>
          <a:lstStyle/>
          <a:p>
            <a:pPr lvl="0" algn="ctr"/>
            <a:r>
              <a:rPr lang="en-US" sz="2200" i="1" dirty="0">
                <a:solidFill>
                  <a:srgbClr val="FFFFFF"/>
                </a:solidFill>
              </a:rPr>
              <a:t>determine the marketing budget for 2017 by region</a:t>
            </a:r>
            <a:br>
              <a:rPr lang="en-US" sz="2200" i="1" dirty="0">
                <a:solidFill>
                  <a:srgbClr val="FFFFFF"/>
                </a:solidFill>
              </a:rPr>
            </a:br>
            <a:br>
              <a:rPr lang="en-US" sz="2200" i="1" dirty="0">
                <a:solidFill>
                  <a:srgbClr val="FFFFFF"/>
                </a:solidFill>
              </a:rPr>
            </a:br>
            <a:r>
              <a:rPr lang="en-US" sz="2200" i="1" dirty="0" err="1">
                <a:solidFill>
                  <a:srgbClr val="FFFFFF"/>
                </a:solidFill>
              </a:rPr>
              <a:t>GameCo’s</a:t>
            </a:r>
            <a:r>
              <a:rPr lang="en-US" sz="2200" i="1" dirty="0">
                <a:solidFill>
                  <a:srgbClr val="FFFFFF"/>
                </a:solidFill>
              </a:rPr>
              <a:t> current understanding of the market is that the sales have not changed in various geographic regions throughout the years.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78367" y="754031"/>
            <a:ext cx="10058400" cy="1143000"/>
          </a:xfrm>
        </p:spPr>
        <p:txBody>
          <a:bodyPr>
            <a:normAutofit/>
          </a:bodyPr>
          <a:lstStyle/>
          <a:p>
            <a:pPr algn="ctr"/>
            <a:r>
              <a:rPr lang="en-US" sz="3000" dirty="0">
                <a:solidFill>
                  <a:srgbClr val="FFFFFF"/>
                </a:solidFill>
              </a:rPr>
              <a:t>Objective:</a:t>
            </a: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4" name="Title 1">
            <a:extLst>
              <a:ext uri="{FF2B5EF4-FFF2-40B4-BE49-F238E27FC236}">
                <a16:creationId xmlns:a16="http://schemas.microsoft.com/office/drawing/2014/main" id="{895B3306-602C-41FE-A691-AB0B1CD8DB3C}"/>
              </a:ext>
            </a:extLst>
          </p:cNvPr>
          <p:cNvSpPr>
            <a:spLocks noGrp="1"/>
          </p:cNvSpPr>
          <p:nvPr>
            <p:ph type="title"/>
          </p:nvPr>
        </p:nvSpPr>
        <p:spPr>
          <a:xfrm>
            <a:off x="3709337" y="-386092"/>
            <a:ext cx="4773325" cy="1600200"/>
          </a:xfrm>
        </p:spPr>
        <p:txBody>
          <a:bodyPr anchor="b">
            <a:normAutofit/>
          </a:bodyPr>
          <a:lstStyle/>
          <a:p>
            <a:pPr algn="ctr"/>
            <a:r>
              <a:rPr lang="en-US" sz="2500" dirty="0"/>
              <a:t>sum of sales per region:</a:t>
            </a:r>
          </a:p>
        </p:txBody>
      </p:sp>
      <p:sp>
        <p:nvSpPr>
          <p:cNvPr id="18" name="Content Placeholder 17">
            <a:extLst>
              <a:ext uri="{FF2B5EF4-FFF2-40B4-BE49-F238E27FC236}">
                <a16:creationId xmlns:a16="http://schemas.microsoft.com/office/drawing/2014/main" id="{86716DEE-36E8-4C3E-B043-8CC3C0ADFF67}"/>
              </a:ext>
            </a:extLst>
          </p:cNvPr>
          <p:cNvSpPr>
            <a:spLocks noGrp="1"/>
          </p:cNvSpPr>
          <p:nvPr>
            <p:ph idx="1"/>
          </p:nvPr>
        </p:nvSpPr>
        <p:spPr>
          <a:xfrm>
            <a:off x="7903220" y="1805446"/>
            <a:ext cx="3977639" cy="3854112"/>
          </a:xfrm>
        </p:spPr>
        <p:txBody>
          <a:bodyPr>
            <a:normAutofit/>
          </a:bodyPr>
          <a:lstStyle/>
          <a:p>
            <a:r>
              <a:rPr lang="en-US" sz="1600" dirty="0"/>
              <a:t>Sales in all the geographic locations have fluctuated throughout the years</a:t>
            </a:r>
          </a:p>
          <a:p>
            <a:r>
              <a:rPr lang="en-US" sz="1600" dirty="0"/>
              <a:t> They peaked around 2008</a:t>
            </a:r>
          </a:p>
          <a:p>
            <a:r>
              <a:rPr lang="en-US" sz="1600" dirty="0"/>
              <a:t>Based on this initial data:</a:t>
            </a:r>
          </a:p>
          <a:p>
            <a:pPr lvl="1"/>
            <a:r>
              <a:rPr lang="en-US" sz="1400" dirty="0"/>
              <a:t> North America has the highest sum of sales, followed by Europe, and then Japan</a:t>
            </a:r>
          </a:p>
        </p:txBody>
      </p:sp>
      <p:pic>
        <p:nvPicPr>
          <p:cNvPr id="3" name="Picture 2">
            <a:extLst>
              <a:ext uri="{FF2B5EF4-FFF2-40B4-BE49-F238E27FC236}">
                <a16:creationId xmlns:a16="http://schemas.microsoft.com/office/drawing/2014/main" id="{463F2940-CB04-4DF8-BC82-723B35383AED}"/>
              </a:ext>
            </a:extLst>
          </p:cNvPr>
          <p:cNvPicPr>
            <a:picLocks noChangeAspect="1"/>
          </p:cNvPicPr>
          <p:nvPr/>
        </p:nvPicPr>
        <p:blipFill>
          <a:blip r:embed="rId3"/>
          <a:stretch>
            <a:fillRect/>
          </a:stretch>
        </p:blipFill>
        <p:spPr>
          <a:xfrm>
            <a:off x="387341" y="1759920"/>
            <a:ext cx="7379960" cy="4408445"/>
          </a:xfrm>
          <a:prstGeom prst="rect">
            <a:avLst/>
          </a:prstGeom>
        </p:spPr>
      </p:pic>
    </p:spTree>
    <p:extLst>
      <p:ext uri="{BB962C8B-B14F-4D97-AF65-F5344CB8AC3E}">
        <p14:creationId xmlns:p14="http://schemas.microsoft.com/office/powerpoint/2010/main" val="34264732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2D20454-6224-4FEF-BC0D-67CA9EBE1B08}"/>
              </a:ext>
            </a:extLst>
          </p:cNvPr>
          <p:cNvSpPr>
            <a:spLocks noGrp="1"/>
          </p:cNvSpPr>
          <p:nvPr>
            <p:ph type="title"/>
          </p:nvPr>
        </p:nvSpPr>
        <p:spPr>
          <a:xfrm>
            <a:off x="4107180" y="-554935"/>
            <a:ext cx="3977639" cy="1600200"/>
          </a:xfrm>
        </p:spPr>
        <p:txBody>
          <a:bodyPr anchor="b">
            <a:normAutofit/>
          </a:bodyPr>
          <a:lstStyle/>
          <a:p>
            <a:pPr algn="ctr"/>
            <a:r>
              <a:rPr lang="en-US" sz="2500" dirty="0"/>
              <a:t>proportion of sales:</a:t>
            </a:r>
          </a:p>
        </p:txBody>
      </p:sp>
      <p:sp>
        <p:nvSpPr>
          <p:cNvPr id="10" name="Content Placeholder 9">
            <a:extLst>
              <a:ext uri="{FF2B5EF4-FFF2-40B4-BE49-F238E27FC236}">
                <a16:creationId xmlns:a16="http://schemas.microsoft.com/office/drawing/2014/main" id="{DE22BC26-0B11-4D2B-8A12-170A7463B8A0}"/>
              </a:ext>
            </a:extLst>
          </p:cNvPr>
          <p:cNvSpPr>
            <a:spLocks noGrp="1"/>
          </p:cNvSpPr>
          <p:nvPr>
            <p:ph idx="1"/>
          </p:nvPr>
        </p:nvSpPr>
        <p:spPr>
          <a:xfrm>
            <a:off x="154733" y="1826484"/>
            <a:ext cx="3977639" cy="3854112"/>
          </a:xfrm>
        </p:spPr>
        <p:txBody>
          <a:bodyPr>
            <a:normAutofit/>
          </a:bodyPr>
          <a:lstStyle/>
          <a:p>
            <a:r>
              <a:rPr lang="en-US" sz="1600" dirty="0"/>
              <a:t>North America initially seemed to have the highest sum of sales</a:t>
            </a:r>
          </a:p>
          <a:p>
            <a:r>
              <a:rPr lang="en-US" sz="1600" dirty="0"/>
              <a:t>After looking into the data further, you can see that Europe surpasses North America in the proportion of sales in 2016</a:t>
            </a:r>
          </a:p>
          <a:p>
            <a:r>
              <a:rPr lang="en-US" sz="1600" dirty="0"/>
              <a:t>This slide provides a deeper insight into where to distribute the budget for 2017</a:t>
            </a:r>
          </a:p>
        </p:txBody>
      </p:sp>
      <p:pic>
        <p:nvPicPr>
          <p:cNvPr id="3" name="Picture 2">
            <a:extLst>
              <a:ext uri="{FF2B5EF4-FFF2-40B4-BE49-F238E27FC236}">
                <a16:creationId xmlns:a16="http://schemas.microsoft.com/office/drawing/2014/main" id="{E3EB1AFB-8F04-4651-97CD-253D9B7BBCF5}"/>
              </a:ext>
            </a:extLst>
          </p:cNvPr>
          <p:cNvPicPr>
            <a:picLocks noChangeAspect="1"/>
          </p:cNvPicPr>
          <p:nvPr/>
        </p:nvPicPr>
        <p:blipFill>
          <a:blip r:embed="rId3"/>
          <a:stretch>
            <a:fillRect/>
          </a:stretch>
        </p:blipFill>
        <p:spPr>
          <a:xfrm>
            <a:off x="4287105" y="1639542"/>
            <a:ext cx="7634997" cy="4345451"/>
          </a:xfrm>
          <a:prstGeom prst="rect">
            <a:avLst/>
          </a:prstGeom>
        </p:spPr>
      </p:pic>
    </p:spTree>
    <p:extLst>
      <p:ext uri="{BB962C8B-B14F-4D97-AF65-F5344CB8AC3E}">
        <p14:creationId xmlns:p14="http://schemas.microsoft.com/office/powerpoint/2010/main" val="300105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D03B-8539-4349-9B9A-7D1406F8048B}"/>
              </a:ext>
            </a:extLst>
          </p:cNvPr>
          <p:cNvSpPr>
            <a:spLocks noGrp="1"/>
          </p:cNvSpPr>
          <p:nvPr>
            <p:ph type="title"/>
          </p:nvPr>
        </p:nvSpPr>
        <p:spPr>
          <a:xfrm>
            <a:off x="2674619" y="-267722"/>
            <a:ext cx="7417052" cy="1600200"/>
          </a:xfrm>
        </p:spPr>
        <p:txBody>
          <a:bodyPr anchor="b">
            <a:normAutofit/>
          </a:bodyPr>
          <a:lstStyle/>
          <a:p>
            <a:pPr algn="l"/>
            <a:r>
              <a:rPr lang="en-US" sz="2500" dirty="0"/>
              <a:t>genre popularity by geographic region:</a:t>
            </a:r>
          </a:p>
        </p:txBody>
      </p:sp>
      <p:sp>
        <p:nvSpPr>
          <p:cNvPr id="24" name="Content Placeholder 7">
            <a:extLst>
              <a:ext uri="{FF2B5EF4-FFF2-40B4-BE49-F238E27FC236}">
                <a16:creationId xmlns:a16="http://schemas.microsoft.com/office/drawing/2014/main" id="{1F7A4525-6E5A-4466-8D82-783B5D139E61}"/>
              </a:ext>
            </a:extLst>
          </p:cNvPr>
          <p:cNvSpPr>
            <a:spLocks noGrp="1"/>
          </p:cNvSpPr>
          <p:nvPr>
            <p:ph idx="1"/>
          </p:nvPr>
        </p:nvSpPr>
        <p:spPr>
          <a:xfrm>
            <a:off x="7635124" y="1840408"/>
            <a:ext cx="3977639" cy="3854112"/>
          </a:xfrm>
        </p:spPr>
        <p:txBody>
          <a:bodyPr>
            <a:normAutofit fontScale="92500"/>
          </a:bodyPr>
          <a:lstStyle/>
          <a:p>
            <a:r>
              <a:rPr lang="en-US" sz="1600" dirty="0"/>
              <a:t>Europe:</a:t>
            </a:r>
          </a:p>
          <a:p>
            <a:pPr lvl="1"/>
            <a:r>
              <a:rPr lang="en-US" sz="1400" dirty="0"/>
              <a:t>Most popular: Action and Sports</a:t>
            </a:r>
          </a:p>
          <a:p>
            <a:pPr lvl="1"/>
            <a:r>
              <a:rPr lang="en-US" sz="1400" dirty="0"/>
              <a:t>Least popular: Puzzle and Strategy</a:t>
            </a:r>
          </a:p>
          <a:p>
            <a:r>
              <a:rPr lang="en-US" sz="1600" dirty="0"/>
              <a:t>Japan:</a:t>
            </a:r>
          </a:p>
          <a:p>
            <a:pPr lvl="1"/>
            <a:r>
              <a:rPr lang="en-US" sz="1400" dirty="0"/>
              <a:t>Most popular: Role Playing and Action</a:t>
            </a:r>
          </a:p>
          <a:p>
            <a:pPr lvl="1"/>
            <a:r>
              <a:rPr lang="en-US" sz="1400" dirty="0"/>
              <a:t>Least popular: Puzzle and Strategy</a:t>
            </a:r>
          </a:p>
          <a:p>
            <a:r>
              <a:rPr lang="en-US" sz="1600" dirty="0"/>
              <a:t>North America:</a:t>
            </a:r>
          </a:p>
          <a:p>
            <a:pPr lvl="1"/>
            <a:r>
              <a:rPr lang="en-US" sz="1400" dirty="0"/>
              <a:t>Most popular: Action and Sports</a:t>
            </a:r>
          </a:p>
          <a:p>
            <a:pPr lvl="1"/>
            <a:r>
              <a:rPr lang="en-US" sz="1400" dirty="0"/>
              <a:t>Least Popular: Puzzle and Strategy</a:t>
            </a:r>
          </a:p>
          <a:p>
            <a:pPr marL="457200" lvl="1" indent="0">
              <a:buNone/>
            </a:pPr>
            <a:endParaRPr lang="en-US" sz="1400" dirty="0"/>
          </a:p>
          <a:p>
            <a:r>
              <a:rPr lang="en-US" sz="1600" dirty="0"/>
              <a:t>Action is performing the best across most of the regions</a:t>
            </a:r>
          </a:p>
          <a:p>
            <a:r>
              <a:rPr lang="en-US" sz="1600" dirty="0"/>
              <a:t>Strategy and Puzzle games are the lowest selling genres across all regions</a:t>
            </a:r>
          </a:p>
          <a:p>
            <a:endParaRPr lang="en-US" sz="1600" dirty="0"/>
          </a:p>
        </p:txBody>
      </p:sp>
      <p:pic>
        <p:nvPicPr>
          <p:cNvPr id="4" name="Picture 3">
            <a:extLst>
              <a:ext uri="{FF2B5EF4-FFF2-40B4-BE49-F238E27FC236}">
                <a16:creationId xmlns:a16="http://schemas.microsoft.com/office/drawing/2014/main" id="{60546524-389A-4D0F-807D-3CB84711C712}"/>
              </a:ext>
            </a:extLst>
          </p:cNvPr>
          <p:cNvPicPr>
            <a:picLocks noChangeAspect="1"/>
          </p:cNvPicPr>
          <p:nvPr/>
        </p:nvPicPr>
        <p:blipFill>
          <a:blip r:embed="rId2"/>
          <a:stretch>
            <a:fillRect/>
          </a:stretch>
        </p:blipFill>
        <p:spPr>
          <a:xfrm>
            <a:off x="677208" y="1458187"/>
            <a:ext cx="6587788" cy="5084127"/>
          </a:xfrm>
          <a:prstGeom prst="rect">
            <a:avLst/>
          </a:prstGeom>
        </p:spPr>
      </p:pic>
    </p:spTree>
    <p:extLst>
      <p:ext uri="{BB962C8B-B14F-4D97-AF65-F5344CB8AC3E}">
        <p14:creationId xmlns:p14="http://schemas.microsoft.com/office/powerpoint/2010/main" val="122740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8713-BCAD-40E6-AA2C-E48C17D7F020}"/>
              </a:ext>
            </a:extLst>
          </p:cNvPr>
          <p:cNvSpPr>
            <a:spLocks noGrp="1"/>
          </p:cNvSpPr>
          <p:nvPr>
            <p:ph type="title"/>
          </p:nvPr>
        </p:nvSpPr>
        <p:spPr>
          <a:xfrm>
            <a:off x="1790700" y="639315"/>
            <a:ext cx="8610600" cy="1293028"/>
          </a:xfrm>
        </p:spPr>
        <p:txBody>
          <a:bodyPr>
            <a:normAutofit/>
          </a:bodyPr>
          <a:lstStyle/>
          <a:p>
            <a:pPr algn="ctr"/>
            <a:r>
              <a:rPr lang="en-US" sz="3000" dirty="0"/>
              <a:t>Conclusion and recommendations:</a:t>
            </a:r>
          </a:p>
        </p:txBody>
      </p:sp>
      <p:sp>
        <p:nvSpPr>
          <p:cNvPr id="3" name="Content Placeholder 2">
            <a:extLst>
              <a:ext uri="{FF2B5EF4-FFF2-40B4-BE49-F238E27FC236}">
                <a16:creationId xmlns:a16="http://schemas.microsoft.com/office/drawing/2014/main" id="{6A5FA099-AA53-4DE2-BEA7-D2BDA5ADFF40}"/>
              </a:ext>
            </a:extLst>
          </p:cNvPr>
          <p:cNvSpPr>
            <a:spLocks noGrp="1"/>
          </p:cNvSpPr>
          <p:nvPr>
            <p:ph idx="1"/>
          </p:nvPr>
        </p:nvSpPr>
        <p:spPr/>
        <p:txBody>
          <a:bodyPr>
            <a:normAutofit fontScale="92500" lnSpcReduction="20000"/>
          </a:bodyPr>
          <a:lstStyle/>
          <a:p>
            <a:r>
              <a:rPr lang="en-US" sz="2000" dirty="0"/>
              <a:t>Based on the data, </a:t>
            </a:r>
            <a:r>
              <a:rPr lang="en-US" sz="2000" dirty="0" err="1"/>
              <a:t>GameCo’s</a:t>
            </a:r>
            <a:r>
              <a:rPr lang="en-US" sz="2000" dirty="0"/>
              <a:t> assumption that the sales in the geographic regions have remained the same throughout the years was not accurate</a:t>
            </a:r>
          </a:p>
          <a:p>
            <a:r>
              <a:rPr lang="en-US" sz="2000" dirty="0"/>
              <a:t>I would recommend we split the budget:</a:t>
            </a:r>
          </a:p>
          <a:p>
            <a:pPr lvl="1"/>
            <a:r>
              <a:rPr lang="en-US" sz="1800" dirty="0"/>
              <a:t>North America: 38%</a:t>
            </a:r>
          </a:p>
          <a:p>
            <a:pPr lvl="1"/>
            <a:r>
              <a:rPr lang="en-US" sz="1800" dirty="0"/>
              <a:t>Europe: 40%</a:t>
            </a:r>
          </a:p>
          <a:p>
            <a:pPr lvl="1"/>
            <a:r>
              <a:rPr lang="en-US" sz="1800" dirty="0"/>
              <a:t>Japan: 22%</a:t>
            </a:r>
          </a:p>
          <a:p>
            <a:r>
              <a:rPr lang="en-US" sz="2000" dirty="0"/>
              <a:t>North America has had the highest sales of video games over the years, but all the regions have a similar sales pattern</a:t>
            </a:r>
          </a:p>
          <a:p>
            <a:r>
              <a:rPr lang="en-US" sz="2000" dirty="0"/>
              <a:t>Europe surpasses North America in 2016 in the of proportion of sales</a:t>
            </a:r>
          </a:p>
          <a:p>
            <a:r>
              <a:rPr lang="en-US" sz="2000" dirty="0"/>
              <a:t>My recommendations take the historical data into consideration as well as the data from 2016.</a:t>
            </a:r>
          </a:p>
          <a:p>
            <a:pPr lvl="1"/>
            <a:r>
              <a:rPr lang="en-US" sz="1800" dirty="0"/>
              <a:t>Because historically North America has done so well with sales, I bumped up the percentage of the budget for North America and slightly reduced the budget for Europe.</a:t>
            </a:r>
          </a:p>
          <a:p>
            <a:pPr lvl="1"/>
            <a:r>
              <a:rPr lang="en-US" sz="1800" dirty="0"/>
              <a:t>I kept Europe’s budget slightly higher than North America, because based on the data, the trend seems to be steadily increasing in recent years, whereas North America’s sales are declining slightly, even though they remain high.</a:t>
            </a:r>
          </a:p>
        </p:txBody>
      </p:sp>
    </p:spTree>
    <p:extLst>
      <p:ext uri="{BB962C8B-B14F-4D97-AF65-F5344CB8AC3E}">
        <p14:creationId xmlns:p14="http://schemas.microsoft.com/office/powerpoint/2010/main" val="15469365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B70A-B837-4A74-A540-D0FDE9ABBDBC}"/>
              </a:ext>
            </a:extLst>
          </p:cNvPr>
          <p:cNvSpPr>
            <a:spLocks noGrp="1"/>
          </p:cNvSpPr>
          <p:nvPr>
            <p:ph type="title"/>
          </p:nvPr>
        </p:nvSpPr>
        <p:spPr>
          <a:xfrm>
            <a:off x="1790700" y="639315"/>
            <a:ext cx="8610600" cy="1293028"/>
          </a:xfrm>
        </p:spPr>
        <p:txBody>
          <a:bodyPr>
            <a:normAutofit/>
          </a:bodyPr>
          <a:lstStyle/>
          <a:p>
            <a:pPr algn="ctr"/>
            <a:r>
              <a:rPr lang="en-US" sz="3000" dirty="0"/>
              <a:t>Additional information:</a:t>
            </a:r>
          </a:p>
        </p:txBody>
      </p:sp>
      <p:sp>
        <p:nvSpPr>
          <p:cNvPr id="3" name="Content Placeholder 2">
            <a:extLst>
              <a:ext uri="{FF2B5EF4-FFF2-40B4-BE49-F238E27FC236}">
                <a16:creationId xmlns:a16="http://schemas.microsoft.com/office/drawing/2014/main" id="{E6EA29AF-0299-4F55-99EE-E74903E1F713}"/>
              </a:ext>
            </a:extLst>
          </p:cNvPr>
          <p:cNvSpPr>
            <a:spLocks noGrp="1"/>
          </p:cNvSpPr>
          <p:nvPr>
            <p:ph idx="1"/>
          </p:nvPr>
        </p:nvSpPr>
        <p:spPr/>
        <p:txBody>
          <a:bodyPr>
            <a:normAutofit fontScale="92500" lnSpcReduction="20000"/>
          </a:bodyPr>
          <a:lstStyle/>
          <a:p>
            <a:r>
              <a:rPr lang="en-US" dirty="0"/>
              <a:t>My additional recommendations for </a:t>
            </a:r>
            <a:r>
              <a:rPr lang="en-US" dirty="0" err="1"/>
              <a:t>GameCo’s</a:t>
            </a:r>
            <a:r>
              <a:rPr lang="en-US" dirty="0"/>
              <a:t> 2017 marketing strategy:</a:t>
            </a:r>
          </a:p>
          <a:p>
            <a:pPr marL="0" indent="0">
              <a:buNone/>
            </a:pPr>
            <a:endParaRPr lang="en-US" dirty="0"/>
          </a:p>
          <a:p>
            <a:pPr lvl="1"/>
            <a:r>
              <a:rPr lang="en-US" sz="1800" dirty="0"/>
              <a:t>The genre that seems to being doing the best in sales overall is the Action genre, followed by Sports</a:t>
            </a:r>
          </a:p>
          <a:p>
            <a:pPr lvl="1"/>
            <a:r>
              <a:rPr lang="en-US" sz="1800" dirty="0"/>
              <a:t>The genre that seems to being doing the worst in sales overall is the Strategy genre followed by Puzzles</a:t>
            </a:r>
            <a:endParaRPr lang="en-US" dirty="0"/>
          </a:p>
          <a:p>
            <a:pPr lvl="1"/>
            <a:r>
              <a:rPr lang="en-US" dirty="0"/>
              <a:t> Look at the sales of each genre per geographic region and see which ones are the highest and which are the lowest. </a:t>
            </a:r>
          </a:p>
          <a:p>
            <a:pPr lvl="1"/>
            <a:r>
              <a:rPr lang="en-US" dirty="0"/>
              <a:t>To determine why that might be, we could investigate the pop culture of those geographic regions. Things to look at to gain insight into the pop culture could be movies, TV shows, music, podcasts, and social media. </a:t>
            </a:r>
          </a:p>
          <a:p>
            <a:pPr lvl="1"/>
            <a:r>
              <a:rPr lang="en-US" dirty="0"/>
              <a:t>Examining these attributes further may provide insight into why certain genres are performing better than others. </a:t>
            </a:r>
          </a:p>
          <a:p>
            <a:pPr lvl="1"/>
            <a:r>
              <a:rPr lang="en-US" dirty="0" err="1"/>
              <a:t>GameCo</a:t>
            </a:r>
            <a:r>
              <a:rPr lang="en-US" dirty="0"/>
              <a:t> could work on a marketing strategy to incorporate the things that are popular and work on developing advertising on popular media sources and targeting them to appeal most to people in that region.</a:t>
            </a:r>
          </a:p>
          <a:p>
            <a:endParaRPr lang="en-US" dirty="0"/>
          </a:p>
        </p:txBody>
      </p:sp>
    </p:spTree>
    <p:extLst>
      <p:ext uri="{BB962C8B-B14F-4D97-AF65-F5344CB8AC3E}">
        <p14:creationId xmlns:p14="http://schemas.microsoft.com/office/powerpoint/2010/main" val="35700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4" name="Rectangle 1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903E776-1549-41F9-8A42-A5F37B66E064}"/>
              </a:ext>
            </a:extLst>
          </p:cNvPr>
          <p:cNvSpPr>
            <a:spLocks noGrp="1"/>
          </p:cNvSpPr>
          <p:nvPr>
            <p:ph type="title"/>
          </p:nvPr>
        </p:nvSpPr>
        <p:spPr>
          <a:xfrm>
            <a:off x="636696" y="643464"/>
            <a:ext cx="5750852" cy="3273061"/>
          </a:xfrm>
          <a:noFill/>
          <a:ln w="19050">
            <a:noFill/>
            <a:prstDash val="dash"/>
          </a:ln>
        </p:spPr>
        <p:txBody>
          <a:bodyPr vert="horz" lIns="91440" tIns="45720" rIns="91440" bIns="45720" rtlCol="0" anchor="b">
            <a:normAutofit/>
          </a:bodyPr>
          <a:lstStyle/>
          <a:p>
            <a:pPr algn="ctr"/>
            <a:r>
              <a:rPr lang="en-US" sz="4400" dirty="0"/>
              <a:t>Thank you for your attention!</a:t>
            </a:r>
            <a:br>
              <a:rPr lang="en-US" sz="4400" dirty="0"/>
            </a:br>
            <a:endParaRPr lang="en-US" sz="4400" dirty="0"/>
          </a:p>
        </p:txBody>
      </p:sp>
      <p:sp>
        <p:nvSpPr>
          <p:cNvPr id="3" name="Text Placeholder 2">
            <a:extLst>
              <a:ext uri="{FF2B5EF4-FFF2-40B4-BE49-F238E27FC236}">
                <a16:creationId xmlns:a16="http://schemas.microsoft.com/office/drawing/2014/main" id="{48AFF8DD-C83F-453A-B3ED-67E8C4BE43FF}"/>
              </a:ext>
            </a:extLst>
          </p:cNvPr>
          <p:cNvSpPr>
            <a:spLocks noGrp="1"/>
          </p:cNvSpPr>
          <p:nvPr>
            <p:ph type="body" idx="1"/>
          </p:nvPr>
        </p:nvSpPr>
        <p:spPr>
          <a:xfrm>
            <a:off x="1494028" y="3498646"/>
            <a:ext cx="3761965" cy="2293885"/>
          </a:xfrm>
          <a:noFill/>
          <a:ln w="19050">
            <a:noFill/>
            <a:prstDash val="dash"/>
          </a:ln>
        </p:spPr>
        <p:txBody>
          <a:bodyPr vert="horz" lIns="91440" tIns="45720" rIns="91440" bIns="45720" rtlCol="0">
            <a:normAutofit/>
          </a:bodyPr>
          <a:lstStyle/>
          <a:p>
            <a:pPr algn="ctr"/>
            <a:r>
              <a:rPr lang="en-US" sz="2500" dirty="0">
                <a:solidFill>
                  <a:schemeClr val="tx1"/>
                </a:solidFill>
              </a:rPr>
              <a:t>Questions?</a:t>
            </a:r>
          </a:p>
        </p:txBody>
      </p:sp>
      <p:pic>
        <p:nvPicPr>
          <p:cNvPr id="7" name="Graphic 6" descr="Questions">
            <a:extLst>
              <a:ext uri="{FF2B5EF4-FFF2-40B4-BE49-F238E27FC236}">
                <a16:creationId xmlns:a16="http://schemas.microsoft.com/office/drawing/2014/main" id="{7FBC5A84-C19D-43AA-A62D-7B8DDB1ABB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291629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Organic</Template>
  <TotalTime>335</TotalTime>
  <Words>560</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Market Analysis </vt:lpstr>
      <vt:lpstr>determine the marketing budget for 2017 by region  GameCo’s current understanding of the market is that the sales have not changed in various geographic regions throughout the years.</vt:lpstr>
      <vt:lpstr>sum of sales per region:</vt:lpstr>
      <vt:lpstr>proportion of sales:</vt:lpstr>
      <vt:lpstr>genre popularity by geographic region:</vt:lpstr>
      <vt:lpstr>Conclusion and recommendations:</vt:lpstr>
      <vt:lpstr>Additional information: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dc:title>
  <dc:creator>Benita Voran</dc:creator>
  <cp:lastModifiedBy>Benita Voran</cp:lastModifiedBy>
  <cp:revision>59</cp:revision>
  <dcterms:created xsi:type="dcterms:W3CDTF">2021-05-10T11:29:25Z</dcterms:created>
  <dcterms:modified xsi:type="dcterms:W3CDTF">2021-12-03T21:46:02Z</dcterms:modified>
</cp:coreProperties>
</file>