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Montserrat"/>
      <p:regular r:id="rId36"/>
      <p:bold r:id="rId37"/>
      <p:italic r:id="rId38"/>
      <p:boldItalic r:id="rId39"/>
    </p:embeddedFont>
    <p:embeddedFont>
      <p:font typeface="Lat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A67E3AC-F930-4A83-946F-2EEB8D2FB852}">
  <a:tblStyle styleId="{3A67E3AC-F930-4A83-946F-2EEB8D2FB8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regular.fntdata"/><Relationship Id="rId20" Type="http://schemas.openxmlformats.org/officeDocument/2006/relationships/slide" Target="slides/slide15.xml"/><Relationship Id="rId42" Type="http://schemas.openxmlformats.org/officeDocument/2006/relationships/font" Target="fonts/Lato-italic.fntdata"/><Relationship Id="rId41" Type="http://schemas.openxmlformats.org/officeDocument/2006/relationships/font" Target="fonts/Lat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Lat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ontserrat-bold.fntdata"/><Relationship Id="rId14" Type="http://schemas.openxmlformats.org/officeDocument/2006/relationships/slide" Target="slides/slide9.xml"/><Relationship Id="rId36" Type="http://schemas.openxmlformats.org/officeDocument/2006/relationships/font" Target="fonts/Montserrat-regular.fntdata"/><Relationship Id="rId17" Type="http://schemas.openxmlformats.org/officeDocument/2006/relationships/slide" Target="slides/slide12.xml"/><Relationship Id="rId39" Type="http://schemas.openxmlformats.org/officeDocument/2006/relationships/font" Target="fonts/Montserrat-bold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d9a0353d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d9a0353d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d9a0353d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d9a0353d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Comme une graine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Cette liste de domaine qui potentiellement une “liste de phishing” ensuite avec cette liste on check s’ils sont enregistrés (domaine)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Test si srv à de messagerie MX Record peut être utilisé pour </a:t>
            </a:r>
            <a:r>
              <a:rPr lang="en"/>
              <a:t>intercepter</a:t>
            </a:r>
            <a:r>
              <a:rPr lang="en"/>
              <a:t> des mails mal redirigé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Afin de </a:t>
            </a:r>
            <a:r>
              <a:rPr lang="en"/>
              <a:t>générer</a:t>
            </a:r>
            <a:r>
              <a:rPr lang="en"/>
              <a:t> un hash des pages web pour déterminer si le site est un site de phishing en direct “live phishing site”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d9a0353d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d9a0353d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Une large gamme d’algo fuzzy utilisé pour être </a:t>
            </a:r>
            <a:r>
              <a:rPr lang="en"/>
              <a:t>efficace L’utilisation de l’algo permet d’avoir aucune connaissance de l’objet testé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flou qui permet de trouver des sites de phishing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Unicode domain names (IDN) : Internationalized domain name, </a:t>
            </a:r>
            <a:r>
              <a:rPr lang="en"/>
              <a:t>utiliser</a:t>
            </a:r>
            <a:r>
              <a:rPr lang="en"/>
              <a:t> des caractères non </a:t>
            </a:r>
            <a:r>
              <a:rPr lang="en"/>
              <a:t>définis</a:t>
            </a:r>
            <a:r>
              <a:rPr lang="en"/>
              <a:t> par le standard ASCII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WHOIS : </a:t>
            </a:r>
            <a:r>
              <a:rPr lang="en"/>
              <a:t>Recherches pour date création &amp; modification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d9a0353d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d9a0353d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15.04 lower or new + Outils python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ca439f1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ca439f1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4292E"/>
                </a:solidFill>
                <a:highlight>
                  <a:srgbClr val="F6F8FA"/>
                </a:highlight>
              </a:rPr>
              <a:t>--registered</a:t>
            </a:r>
            <a:r>
              <a:rPr lang="en">
                <a:solidFill>
                  <a:srgbClr val="24292E"/>
                </a:solidFill>
                <a:highlight>
                  <a:srgbClr val="F6F8FA"/>
                </a:highlight>
              </a:rPr>
              <a:t> affiche les éléments enregistrés pouvant être affichés </a:t>
            </a:r>
            <a:endParaRPr>
              <a:solidFill>
                <a:srgbClr val="24292E"/>
              </a:solidFill>
              <a:highlight>
                <a:srgbClr val="F6F8FA"/>
              </a:highlight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4292E"/>
                </a:solidFill>
                <a:highlight>
                  <a:srgbClr val="F6F8FA"/>
                </a:highlight>
              </a:rPr>
              <a:t>--ssdeep</a:t>
            </a:r>
            <a:r>
              <a:rPr lang="en">
                <a:solidFill>
                  <a:srgbClr val="24292E"/>
                </a:solidFill>
                <a:highlight>
                  <a:srgbClr val="F6F8FA"/>
                </a:highlight>
              </a:rPr>
              <a:t> récup les contenus HTTP pour les comparer avec le nom de domaine d’origine </a:t>
            </a:r>
            <a:endParaRPr>
              <a:solidFill>
                <a:srgbClr val="24292E"/>
              </a:solidFill>
              <a:highlight>
                <a:srgbClr val="F6F8FA"/>
              </a:highlight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4292E"/>
                </a:solidFill>
                <a:highlight>
                  <a:srgbClr val="F6F8FA"/>
                </a:highlight>
              </a:rPr>
              <a:t>Il faut qd même inspecté chaque donnée avec soin </a:t>
            </a:r>
            <a:endParaRPr b="1">
              <a:solidFill>
                <a:srgbClr val="24292E"/>
              </a:solidFill>
              <a:highlight>
                <a:srgbClr val="F6F8FA"/>
              </a:highlight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rgbClr val="F6F8FA"/>
                </a:highlight>
              </a:rPr>
              <a:t>L’une des principales attaques est l’aspiration de mail avec un </a:t>
            </a:r>
            <a:r>
              <a:rPr b="1" lang="en">
                <a:solidFill>
                  <a:srgbClr val="24292E"/>
                </a:solidFill>
                <a:highlight>
                  <a:srgbClr val="F6F8FA"/>
                </a:highlight>
              </a:rPr>
              <a:t>honey pot </a:t>
            </a:r>
            <a:r>
              <a:rPr lang="en">
                <a:solidFill>
                  <a:srgbClr val="24292E"/>
                </a:solidFill>
                <a:highlight>
                  <a:srgbClr val="F6F8FA"/>
                </a:highlight>
              </a:rPr>
              <a:t>et</a:t>
            </a:r>
            <a:r>
              <a:rPr b="1" lang="en">
                <a:solidFill>
                  <a:srgbClr val="24292E"/>
                </a:solidFill>
                <a:highlight>
                  <a:srgbClr val="F6F8FA"/>
                </a:highlight>
              </a:rPr>
              <a:t> </a:t>
            </a:r>
            <a:r>
              <a:rPr lang="en">
                <a:solidFill>
                  <a:srgbClr val="24292E"/>
                </a:solidFill>
                <a:highlight>
                  <a:srgbClr val="F6F8FA"/>
                </a:highlight>
              </a:rPr>
              <a:t>dnstwist </a:t>
            </a:r>
            <a:r>
              <a:rPr lang="en">
                <a:solidFill>
                  <a:srgbClr val="24292E"/>
                </a:solidFill>
                <a:highlight>
                  <a:srgbClr val="F6F8FA"/>
                </a:highlight>
              </a:rPr>
              <a:t>peut check les serveurs de messagerie “</a:t>
            </a:r>
            <a:r>
              <a:rPr b="1" lang="en">
                <a:solidFill>
                  <a:srgbClr val="24292E"/>
                </a:solidFill>
                <a:highlight>
                  <a:srgbClr val="FFFFFF"/>
                </a:highlight>
              </a:rPr>
              <a:t>e-mail honey pots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</a:rPr>
              <a:t>” et les tags </a:t>
            </a:r>
            <a:r>
              <a:rPr i="1" lang="en">
                <a:solidFill>
                  <a:srgbClr val="24292E"/>
                </a:solidFill>
                <a:highlight>
                  <a:srgbClr val="FFFFFF"/>
                </a:highlight>
              </a:rPr>
              <a:t>SPYING-MX</a:t>
            </a:r>
            <a:r>
              <a:rPr lang="en">
                <a:solidFill>
                  <a:srgbClr val="24292E"/>
                </a:solidFill>
                <a:highlight>
                  <a:srgbClr val="F6F8FA"/>
                </a:highlight>
              </a:rPr>
              <a:t> </a:t>
            </a:r>
            <a:endParaRPr>
              <a:solidFill>
                <a:srgbClr val="24292E"/>
              </a:solidFill>
              <a:highlight>
                <a:srgbClr val="F6F8FA"/>
              </a:highlight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db845392e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db845392e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db4bf46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db4bf46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db84539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db84539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db4bf46c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db4bf46c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db845392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db845392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d9a0353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d9a0353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4db845392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4db845392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Commande shell : curl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-s pour le mode silence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-X GET pour spécifier la méthode de communication avec le serveur HTTP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-H qui permet d’ajouter des en-têtes dans les requêtes HTTP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3ca76371b_4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3ca76371b_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Commande shell : curl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-s pour le mode silence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-X GET pour spécifier la méthode de communication avec le serveur HTTP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-H qui permet d’ajouter des en-têtes dans les requêtes HTTP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3ca76371b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3ca76371b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4db845392e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4db845392e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db845392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4db845392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4db845392e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4db845392e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4db845392e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4db845392e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4db845392e_2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4db845392e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4db845392e_2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4db845392e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4db845392e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4db845392e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db845392e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db845392e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4db845392e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4db845392e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ca4b221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ca4b221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ca4b221e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ca4b221e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ca4b221e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ca4b221e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ca4b221e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ca4b221e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db845392e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db845392e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ca4b221e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ca4b221e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phishtank.com/developer_info.php" TargetMode="External"/><Relationship Id="rId4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963325" y="957713"/>
            <a:ext cx="4255500" cy="18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Projet 3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2"/>
                </a:solidFill>
              </a:rPr>
              <a:t>Generating phishing domains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942600" y="3562800"/>
            <a:ext cx="2727900" cy="15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Romain BENIT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Maxime MALLET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Lionel FERRAFIA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Mohamed SAOULI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6" name="Google Shape;13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Qu'est ce que c’est DNSTWIST ?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Est un moteur de permutation de nom de domaine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Permet : </a:t>
            </a:r>
            <a:endParaRPr sz="1400"/>
          </a:p>
          <a:p>
            <a:pPr indent="-317500" lvl="0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Détection</a:t>
            </a:r>
            <a:r>
              <a:rPr lang="en" sz="1400"/>
              <a:t> d’erreur typographique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Aide à la détection phishing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Aide contre l’espionnage d’entreprise</a:t>
            </a:r>
            <a:endParaRPr sz="1400"/>
          </a:p>
        </p:txBody>
      </p:sp>
      <p:sp>
        <p:nvSpPr>
          <p:cNvPr id="202" name="Google Shape;20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Fonctionnement</a:t>
            </a:r>
            <a:endParaRPr/>
          </a:p>
        </p:txBody>
      </p:sp>
      <p:sp>
        <p:nvSpPr>
          <p:cNvPr id="208" name="Google Shape;208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Prend le nom domaine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Génère une liste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Test le serveur</a:t>
            </a:r>
            <a:endParaRPr sz="1400"/>
          </a:p>
        </p:txBody>
      </p:sp>
      <p:sp>
        <p:nvSpPr>
          <p:cNvPr id="209" name="Google Shape;20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Principales Caractéristiques</a:t>
            </a:r>
            <a:endParaRPr/>
          </a:p>
        </p:txBody>
      </p:sp>
      <p:sp>
        <p:nvSpPr>
          <p:cNvPr id="215" name="Google Shape;215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Algorithmes</a:t>
            </a:r>
            <a:r>
              <a:rPr lang="en" sz="1400"/>
              <a:t> de fuzzing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IDN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Répartitions des tâches Multithread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Requêtes A, AAAA, NS et MX Record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Fuzzy Hash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GeoIP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Capture bannière HTTP et SMTP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WHOIS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Extraction CSV et JSON</a:t>
            </a:r>
            <a:endParaRPr sz="1400"/>
          </a:p>
        </p:txBody>
      </p:sp>
      <p:sp>
        <p:nvSpPr>
          <p:cNvPr id="216" name="Google Shape;21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Platformes </a:t>
            </a:r>
            <a:endParaRPr/>
          </a:p>
        </p:txBody>
      </p:sp>
      <p:sp>
        <p:nvSpPr>
          <p:cNvPr id="222" name="Google Shape;222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Linux Ubuntu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OSX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Docker</a:t>
            </a:r>
            <a:endParaRPr sz="1400"/>
          </a:p>
        </p:txBody>
      </p:sp>
      <p:sp>
        <p:nvSpPr>
          <p:cNvPr id="223" name="Google Shape;22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 l’utiliser ?</a:t>
            </a:r>
            <a:endParaRPr/>
          </a:p>
        </p:txBody>
      </p:sp>
      <p:sp>
        <p:nvSpPr>
          <p:cNvPr id="229" name="Google Shape;229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Tapez le nom de domaine choisie</a:t>
            </a:r>
            <a:endParaRPr sz="14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200"/>
              <a:t>Exemple : </a:t>
            </a: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$ dnstwist.py example.com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Affinez :</a:t>
            </a:r>
            <a:endParaRPr sz="1400"/>
          </a:p>
          <a:p>
            <a:pPr indent="-298450" lvl="1" marL="914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100"/>
              <a:buFont typeface="Courier New"/>
              <a:buChar char="○"/>
            </a:pP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--registered 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1" marL="914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000"/>
              <a:buFont typeface="Courier New"/>
              <a:buChar char="○"/>
            </a:pP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--ssdeep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1" marL="914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000"/>
              <a:buFont typeface="Courier New"/>
              <a:buChar char="○"/>
            </a:pP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--mxcheck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Extraction :</a:t>
            </a:r>
            <a:endParaRPr sz="1400"/>
          </a:p>
          <a:p>
            <a:pPr indent="-298450" lvl="1" marL="914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100"/>
              <a:buFont typeface="Courier New"/>
              <a:buChar char="○"/>
            </a:pP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$ dnstwist.py --format csv example.com &gt; out.csv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1" marL="914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100"/>
              <a:buFont typeface="Courier New"/>
              <a:buChar char="○"/>
            </a:pP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$ dnstwist.py --format json example.com &gt; out.json</a:t>
            </a:r>
            <a:endParaRPr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0" name="Google Shape;23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Général</a:t>
            </a:r>
            <a:endParaRPr/>
          </a:p>
        </p:txBody>
      </p:sp>
      <p:sp>
        <p:nvSpPr>
          <p:cNvPr id="236" name="Google Shape;236;p27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914400" rtl="0" algn="l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Gestion de projet</a:t>
            </a:r>
            <a:endParaRPr sz="1700"/>
          </a:p>
          <a:p>
            <a:pPr indent="-3365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DNSTWIST</a:t>
            </a:r>
            <a:endParaRPr sz="1700"/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en" sz="3000"/>
              <a:t>Développement de notre script Python</a:t>
            </a:r>
            <a:endParaRPr b="1" sz="3000"/>
          </a:p>
          <a:p>
            <a:pPr indent="-3365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Présentation des résultats</a:t>
            </a:r>
            <a:endParaRPr sz="1700"/>
          </a:p>
          <a:p>
            <a:pPr indent="-3365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Démonstration </a:t>
            </a:r>
            <a:endParaRPr sz="1700"/>
          </a:p>
          <a:p>
            <a:pPr indent="-3365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Conclusion</a:t>
            </a:r>
            <a:endParaRPr b="1" sz="17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Développement</a:t>
            </a:r>
            <a:r>
              <a:rPr lang="en"/>
              <a:t> de notre script Python</a:t>
            </a:r>
            <a:endParaRPr/>
          </a:p>
        </p:txBody>
      </p:sp>
      <p:sp>
        <p:nvSpPr>
          <p:cNvPr id="243" name="Google Shape;243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S'appuie</a:t>
            </a:r>
            <a:r>
              <a:rPr lang="en" sz="1400"/>
              <a:t> sur l’utilisation des fichiers CSV créés par DNSTwinst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Fait l’analyse des noms de domaines en les regroupants par :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Leur registar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Leur localisation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Génère des graphiques de type top 5, à partir de ces informations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Génère un fichier texte contenant l’ensemble des informations traitées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Utilise l’API de Godaddy pour vérifier la disponibilité des noms de domaine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Développement de notre script Python</a:t>
            </a:r>
            <a:endParaRPr/>
          </a:p>
        </p:txBody>
      </p:sp>
      <p:sp>
        <p:nvSpPr>
          <p:cNvPr id="250" name="Google Shape;250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</a:t>
            </a:r>
            <a:r>
              <a:rPr lang="en"/>
              <a:t>ichiers CSV créés par DNSTwinst</a:t>
            </a:r>
            <a:endParaRPr/>
          </a:p>
        </p:txBody>
      </p:sp>
      <p:sp>
        <p:nvSpPr>
          <p:cNvPr id="251" name="Google Shape;25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2" name="Google Shape;25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287" y="2007074"/>
            <a:ext cx="7346225" cy="303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Développement de notre script Python</a:t>
            </a:r>
            <a:endParaRPr/>
          </a:p>
        </p:txBody>
      </p:sp>
      <p:sp>
        <p:nvSpPr>
          <p:cNvPr id="258" name="Google Shape;25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9" name="Google Shape;259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</a:t>
            </a:r>
            <a:r>
              <a:rPr lang="en"/>
              <a:t>alyse des noms de domaines en les regroupants par 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Leur registar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Leur localisation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Génération de graphique de type top 5</a:t>
            </a:r>
            <a:endParaRPr/>
          </a:p>
        </p:txBody>
      </p:sp>
      <p:pic>
        <p:nvPicPr>
          <p:cNvPr id="260" name="Google Shape;26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650" y="2561950"/>
            <a:ext cx="8177027" cy="249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Développement de notre script Python</a:t>
            </a:r>
            <a:endParaRPr/>
          </a:p>
        </p:txBody>
      </p:sp>
      <p:sp>
        <p:nvSpPr>
          <p:cNvPr id="266" name="Google Shape;26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7" name="Google Shape;267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Création d’</a:t>
            </a:r>
            <a:r>
              <a:rPr lang="en"/>
              <a:t>un fichier texte contenant l’ensemble des informations traitées par notre script pour un nom de domaine.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8" name="Google Shape;2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00" y="2488650"/>
            <a:ext cx="2264150" cy="745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1250" y="2831300"/>
            <a:ext cx="1416075" cy="196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618" y="3806100"/>
            <a:ext cx="2264145" cy="9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72525" y="3179050"/>
            <a:ext cx="4092625" cy="1143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1"/>
          <p:cNvSpPr txBox="1"/>
          <p:nvPr>
            <p:ph idx="1" type="body"/>
          </p:nvPr>
        </p:nvSpPr>
        <p:spPr>
          <a:xfrm>
            <a:off x="74650" y="2178350"/>
            <a:ext cx="26835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/>
              <a:t>Compte des noms de domain sous un registar</a:t>
            </a:r>
            <a:endParaRPr/>
          </a:p>
        </p:txBody>
      </p:sp>
      <p:sp>
        <p:nvSpPr>
          <p:cNvPr id="273" name="Google Shape;273;p31"/>
          <p:cNvSpPr txBox="1"/>
          <p:nvPr>
            <p:ph idx="1" type="body"/>
          </p:nvPr>
        </p:nvSpPr>
        <p:spPr>
          <a:xfrm>
            <a:off x="345950" y="3336550"/>
            <a:ext cx="19230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Liste des registars “malveillant” trouvés dans le fichier CSV</a:t>
            </a:r>
            <a:endParaRPr sz="1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1"/>
          <p:cNvSpPr txBox="1"/>
          <p:nvPr>
            <p:ph idx="1" type="body"/>
          </p:nvPr>
        </p:nvSpPr>
        <p:spPr>
          <a:xfrm>
            <a:off x="3041250" y="2351700"/>
            <a:ext cx="13329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Compte des noms de domain par pays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1"/>
          <p:cNvSpPr txBox="1"/>
          <p:nvPr>
            <p:ph idx="1" type="body"/>
          </p:nvPr>
        </p:nvSpPr>
        <p:spPr>
          <a:xfrm>
            <a:off x="5299639" y="2891350"/>
            <a:ext cx="30384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/>
              <a:t>Correspondance entre registar et nom de domains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Général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914400" rtl="0" algn="l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G</a:t>
            </a:r>
            <a:r>
              <a:rPr lang="en" sz="1700"/>
              <a:t>estion de projet</a:t>
            </a:r>
            <a:endParaRPr sz="1700"/>
          </a:p>
          <a:p>
            <a:pPr indent="-3365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DNSTWIST</a:t>
            </a:r>
            <a:endParaRPr sz="1700"/>
          </a:p>
          <a:p>
            <a:pPr indent="-3365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Développement de notre script Python</a:t>
            </a:r>
            <a:endParaRPr sz="1700"/>
          </a:p>
          <a:p>
            <a:pPr indent="-3365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Présentation des résultats</a:t>
            </a:r>
            <a:endParaRPr sz="1700"/>
          </a:p>
          <a:p>
            <a:pPr indent="-3365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Démonstration </a:t>
            </a:r>
            <a:endParaRPr sz="1700"/>
          </a:p>
          <a:p>
            <a:pPr indent="-3365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Conclusion</a:t>
            </a:r>
            <a:endParaRPr sz="17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Développement de notre script Python</a:t>
            </a:r>
            <a:endParaRPr/>
          </a:p>
        </p:txBody>
      </p:sp>
      <p:sp>
        <p:nvSpPr>
          <p:cNvPr id="281" name="Google Shape;28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2" name="Google Shape;282;p32"/>
          <p:cNvSpPr txBox="1"/>
          <p:nvPr>
            <p:ph idx="1" type="body"/>
          </p:nvPr>
        </p:nvSpPr>
        <p:spPr>
          <a:xfrm>
            <a:off x="1344125" y="16552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Utilisation de l’API de Godaddy pour vérifier la disponibilité des noms de domaine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2"/>
          <p:cNvSpPr txBox="1"/>
          <p:nvPr>
            <p:ph idx="1" type="body"/>
          </p:nvPr>
        </p:nvSpPr>
        <p:spPr>
          <a:xfrm>
            <a:off x="217563" y="3092750"/>
            <a:ext cx="26835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/>
              <a:t>Compte et liste des domaines disponibles</a:t>
            </a:r>
            <a:endParaRPr/>
          </a:p>
        </p:txBody>
      </p:sp>
      <p:pic>
        <p:nvPicPr>
          <p:cNvPr id="284" name="Google Shape;28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75" y="3380450"/>
            <a:ext cx="2944675" cy="147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7725" y="3380450"/>
            <a:ext cx="3302073" cy="147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2"/>
          <p:cNvSpPr txBox="1"/>
          <p:nvPr>
            <p:ph idx="1" type="body"/>
          </p:nvPr>
        </p:nvSpPr>
        <p:spPr>
          <a:xfrm>
            <a:off x="3857000" y="3092750"/>
            <a:ext cx="28326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/>
              <a:t>Compte et liste des  domaines NON disponibles</a:t>
            </a:r>
            <a:endParaRPr/>
          </a:p>
        </p:txBody>
      </p:sp>
      <p:pic>
        <p:nvPicPr>
          <p:cNvPr id="287" name="Google Shape;28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650" y="2049425"/>
            <a:ext cx="8064025" cy="83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Développement de notre script Python</a:t>
            </a:r>
            <a:endParaRPr/>
          </a:p>
        </p:txBody>
      </p:sp>
      <p:sp>
        <p:nvSpPr>
          <p:cNvPr id="293" name="Google Shape;29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4" name="Google Shape;294;p33"/>
          <p:cNvSpPr txBox="1"/>
          <p:nvPr>
            <p:ph idx="1" type="body"/>
          </p:nvPr>
        </p:nvSpPr>
        <p:spPr>
          <a:xfrm>
            <a:off x="1344125" y="16552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Utilisation de l’API de Godaddy pour vérifier la disponibilité d’un nom de domain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5" name="Google Shape;29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963" y="2119313"/>
            <a:ext cx="5476875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Autre outils d’analyse de phishing</a:t>
            </a:r>
            <a:endParaRPr/>
          </a:p>
        </p:txBody>
      </p:sp>
      <p:sp>
        <p:nvSpPr>
          <p:cNvPr id="301" name="Google Shape;30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2" name="Google Shape;302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Liste des domaines de phishing connus 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https://www.phishtank.com/developer_info.php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Fichier CSV fourni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&gt; 15 000 lignes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Mise à jour régulière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3" name="Google Shape;30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0825" y="1673950"/>
            <a:ext cx="3733375" cy="28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Général</a:t>
            </a:r>
            <a:endParaRPr/>
          </a:p>
        </p:txBody>
      </p:sp>
      <p:sp>
        <p:nvSpPr>
          <p:cNvPr id="309" name="Google Shape;309;p35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914400" rtl="0" algn="l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Gestion de projet</a:t>
            </a:r>
            <a:endParaRPr sz="1700"/>
          </a:p>
          <a:p>
            <a:pPr indent="-3365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DNSTWIST</a:t>
            </a:r>
            <a:endParaRPr sz="1700"/>
          </a:p>
          <a:p>
            <a:pPr indent="-3365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Développement de notre script Python</a:t>
            </a:r>
            <a:endParaRPr sz="1700"/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en" sz="3000"/>
              <a:t>Présentation des résultats</a:t>
            </a:r>
            <a:endParaRPr b="1" sz="3000"/>
          </a:p>
          <a:p>
            <a:pPr indent="-3365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Démonstration </a:t>
            </a:r>
            <a:endParaRPr sz="1700"/>
          </a:p>
          <a:p>
            <a:pPr indent="-3365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Conclusion</a:t>
            </a:r>
            <a:endParaRPr sz="17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Présentation des Résultats</a:t>
            </a:r>
            <a:endParaRPr/>
          </a:p>
        </p:txBody>
      </p:sp>
      <p:sp>
        <p:nvSpPr>
          <p:cNvPr id="316" name="Google Shape;316;p36"/>
          <p:cNvSpPr txBox="1"/>
          <p:nvPr>
            <p:ph idx="1" type="body"/>
          </p:nvPr>
        </p:nvSpPr>
        <p:spPr>
          <a:xfrm>
            <a:off x="1297500" y="9862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 sont obtenus les </a:t>
            </a:r>
            <a:r>
              <a:rPr i="1" lang="en" sz="1400" u="sng"/>
              <a:t>domain name</a:t>
            </a:r>
            <a:r>
              <a:rPr lang="en"/>
              <a:t> de nos fichiers “.csv” 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Par exemple: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18" name="Google Shape;318;p36"/>
          <p:cNvGraphicFramePr/>
          <p:nvPr/>
        </p:nvGraphicFramePr>
        <p:xfrm>
          <a:off x="952500" y="1877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{3A67E3AC-F930-4A83-946F-2EEB8D2FB852}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Domain Name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Type de Typosquattage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Adresse IP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facebook.com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Nom de domaine original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31.13.66.4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facebooka.com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Technique “Addition”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47.254.33.193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gacebook.com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Bitsquatting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31.13.71.1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ƒacebook.com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Homoglyph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184.168.221.62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face-book.com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Hyphenation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31.13.65.1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Présentation des Résultats</a:t>
            </a:r>
            <a:endParaRPr/>
          </a:p>
        </p:txBody>
      </p:sp>
      <p:sp>
        <p:nvSpPr>
          <p:cNvPr id="324" name="Google Shape;32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25" name="Google Shape;325;p37"/>
          <p:cNvGraphicFramePr/>
          <p:nvPr/>
        </p:nvGraphicFramePr>
        <p:xfrm>
          <a:off x="1197450" y="130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{3A67E3AC-F930-4A83-946F-2EEB8D2FB852}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fawcebook.com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Insertion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184.154.126.180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fcebook.com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Omission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31.13.66.4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accebook.com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Repetition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31.13.65.1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fac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ebopk.com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Replacement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31.13.65.1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fa.cebook.com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Subdomain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68.123.197.241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fcaebook.com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Transposition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31.13.66.4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facebuok.com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Vowel Swap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31.13.66.4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Présentation des Résultats</a:t>
            </a:r>
            <a:endParaRPr/>
          </a:p>
        </p:txBody>
      </p:sp>
      <p:sp>
        <p:nvSpPr>
          <p:cNvPr id="331" name="Google Shape;331;p38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Facebook est l’exemple où: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Il possède 60 Domain Name =&gt; Insiste sur le protection de son nom de Domaine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Au moins 6 Adresses IP 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31.13.75.36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31.13.71.1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31.13.75.8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185.60.216.15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" sz="1200">
                <a:solidFill>
                  <a:srgbClr val="FFFFFF"/>
                </a:solidFill>
              </a:rPr>
              <a:t>31.13.66.4</a:t>
            </a:r>
            <a:endParaRPr sz="1200">
              <a:solidFill>
                <a:srgbClr val="FFFFFF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" sz="1200">
                <a:solidFill>
                  <a:srgbClr val="FFFFFF"/>
                </a:solidFill>
              </a:rPr>
              <a:t>31.13.65.1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1200">
                <a:solidFill>
                  <a:srgbClr val="FFFFFF"/>
                </a:solidFill>
              </a:rPr>
              <a:t>Les autres adresses sont souvent utilisés par des NS de “parking”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31.13.66.4</a:t>
            </a:r>
            <a:endParaRPr/>
          </a:p>
        </p:txBody>
      </p:sp>
      <p:sp>
        <p:nvSpPr>
          <p:cNvPr id="332" name="Google Shape;33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Présentation des Résultats</a:t>
            </a:r>
            <a:endParaRPr/>
          </a:p>
        </p:txBody>
      </p:sp>
      <p:sp>
        <p:nvSpPr>
          <p:cNvPr id="338" name="Google Shape;338;p39"/>
          <p:cNvSpPr txBox="1"/>
          <p:nvPr>
            <p:ph idx="1" type="body"/>
          </p:nvPr>
        </p:nvSpPr>
        <p:spPr>
          <a:xfrm>
            <a:off x="1297500" y="9040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va comparer les résultats de certains des groupes ciblés pour notre projet: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40" name="Google Shape;340;p39"/>
          <p:cNvGraphicFramePr/>
          <p:nvPr/>
        </p:nvGraphicFramePr>
        <p:xfrm>
          <a:off x="458700" y="130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{3A67E3AC-F930-4A83-946F-2EEB8D2FB852}</a:tableStyleId>
              </a:tblPr>
              <a:tblGrid>
                <a:gridCol w="1784700"/>
                <a:gridCol w="1386600"/>
                <a:gridCol w="1483075"/>
                <a:gridCol w="1812625"/>
                <a:gridCol w="175960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Nom de domaine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DN possédé / Sites Enregistrés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DN parked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Total DN Registered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Total DN Generated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facebook.com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31% (60 DN)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35% (67 DN)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189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3240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twitter.com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0,6% (1 DN)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34% (57 DN)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167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1231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societegenerale.fr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44% (15 DN)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38% (13 DN)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24890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creditagricole.fr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30% (4 DN)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15% (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 DN)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11055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bankofamerica.com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24% (57 DN)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33% (77 DN)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235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9822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Présentation des Résultats</a:t>
            </a:r>
            <a:endParaRPr/>
          </a:p>
        </p:txBody>
      </p:sp>
      <p:sp>
        <p:nvSpPr>
          <p:cNvPr id="346" name="Google Shape;346;p40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Permet d’afficher: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Les NS déjà enregistrés et leur technique de création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Les NS qui restent disponibles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retenir: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Les grands groupes peuvent se permettre de se protéger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Certaines banques sont donc exposées à des risques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Les NS peuvent être parked ou directement enregistrés à des fins de </a:t>
            </a:r>
            <a:r>
              <a:rPr lang="en" u="sng"/>
              <a:t>phishing</a:t>
            </a:r>
            <a:endParaRPr u="sng"/>
          </a:p>
        </p:txBody>
      </p:sp>
      <p:sp>
        <p:nvSpPr>
          <p:cNvPr id="347" name="Google Shape;347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Général</a:t>
            </a:r>
            <a:endParaRPr/>
          </a:p>
        </p:txBody>
      </p:sp>
      <p:sp>
        <p:nvSpPr>
          <p:cNvPr id="353" name="Google Shape;353;p41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914400" rtl="0" algn="l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Gestion de projet</a:t>
            </a:r>
            <a:endParaRPr sz="1700"/>
          </a:p>
          <a:p>
            <a:pPr indent="-3365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DNSTWIST</a:t>
            </a:r>
            <a:endParaRPr sz="1700"/>
          </a:p>
          <a:p>
            <a:pPr indent="-3365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Développement de notre script Python</a:t>
            </a:r>
            <a:endParaRPr sz="1700"/>
          </a:p>
          <a:p>
            <a:pPr indent="-3365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Présentation des résultats</a:t>
            </a:r>
            <a:endParaRPr sz="1700"/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en" sz="3000"/>
              <a:t>Démonstration </a:t>
            </a:r>
            <a:endParaRPr b="1" sz="3000"/>
          </a:p>
          <a:p>
            <a:pPr indent="-3365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Conclusion</a:t>
            </a:r>
            <a:endParaRPr sz="17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Général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914400" rtl="0" algn="l">
              <a:spcBef>
                <a:spcPts val="1600"/>
              </a:spcBef>
              <a:spcAft>
                <a:spcPts val="0"/>
              </a:spcAft>
              <a:buSzPts val="3000"/>
              <a:buChar char="●"/>
            </a:pPr>
            <a:r>
              <a:rPr b="1" lang="en" sz="3000"/>
              <a:t>Gestion de projet</a:t>
            </a:r>
            <a:endParaRPr b="1" sz="3000"/>
          </a:p>
          <a:p>
            <a:pPr indent="-3365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DNSTWIST</a:t>
            </a:r>
            <a:endParaRPr sz="1700"/>
          </a:p>
          <a:p>
            <a:pPr indent="-3365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Développement de notre script Python</a:t>
            </a:r>
            <a:endParaRPr sz="1700"/>
          </a:p>
          <a:p>
            <a:pPr indent="-3365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Présentation des résultats</a:t>
            </a:r>
            <a:endParaRPr sz="1700"/>
          </a:p>
          <a:p>
            <a:pPr indent="-3365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Démonstration </a:t>
            </a:r>
            <a:endParaRPr sz="1700"/>
          </a:p>
          <a:p>
            <a:pPr indent="-3365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Conclusion</a:t>
            </a:r>
            <a:endParaRPr sz="17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60" name="Google Shape;360;p4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Ce que l’on peut retenir 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Exploitation des noms de domaine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Comment se protéger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Les différences entre les types d’entreprises</a:t>
            </a:r>
            <a:endParaRPr/>
          </a:p>
        </p:txBody>
      </p:sp>
      <p:sp>
        <p:nvSpPr>
          <p:cNvPr id="361" name="Google Shape;361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Constitution de l’équipe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Objectif du projet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Organisation du groupe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Répartition des rôles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Compétences liées aux besoins du projet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Disponibilités et </a:t>
            </a:r>
            <a:r>
              <a:rPr lang="en" sz="1200"/>
              <a:t>planning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Ressources</a:t>
            </a:r>
            <a:r>
              <a:rPr lang="en" sz="1200"/>
              <a:t> nécessaires / disponibles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Choix techniques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Gestion de </a:t>
            </a:r>
            <a:r>
              <a:rPr lang="en" sz="1200"/>
              <a:t>projet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Codes et outils</a:t>
            </a:r>
            <a:endParaRPr sz="1200"/>
          </a:p>
        </p:txBody>
      </p:sp>
      <p:sp>
        <p:nvSpPr>
          <p:cNvPr id="157" name="Google Shape;15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 conducteur du projet 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Utilisation de Xmind </a:t>
            </a:r>
            <a:endParaRPr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48479"/>
            <a:ext cx="9144001" cy="2920393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Utilisation d’une “Forge”</a:t>
            </a:r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Pourquoi utiliser une Forge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Affectations des tâches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Partage et suivi du code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Gestion du planning du projet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Choix de GitLab (Gricad)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Environnement connu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Comptes liés à l’Ensimag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Problème lié aux comptes Ensimag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Plus </a:t>
            </a:r>
            <a:r>
              <a:rPr lang="en" sz="1200"/>
              <a:t>d'accès</a:t>
            </a:r>
            <a:r>
              <a:rPr lang="en" sz="1200"/>
              <a:t> à GitLab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Utilisation de GitHub  (comptes existants)</a:t>
            </a:r>
            <a:endParaRPr sz="1200"/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0813" y="3237475"/>
            <a:ext cx="1578099" cy="1578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8325" y="575576"/>
            <a:ext cx="1943075" cy="213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Choix et Avancement du Projet</a:t>
            </a:r>
            <a:endParaRPr/>
          </a:p>
        </p:txBody>
      </p:sp>
      <p:sp>
        <p:nvSpPr>
          <p:cNvPr id="180" name="Google Shape;180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Réaliser un site Phishing / Analyse et gestion des noms de domaines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Le choix  : Analyse et gestion des noms de domaines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Utilisation Alexa 1M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Sites ayant plus de chances de se faire attaquer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Utilisation de dnstwist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Utilisation de listes de sites de phishing (Phishtank)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Utilisation du python pour le code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Utilisation de Godaddy ( Achat Domaines )</a:t>
            </a:r>
            <a:endParaRPr sz="1400"/>
          </a:p>
        </p:txBody>
      </p:sp>
      <p:sp>
        <p:nvSpPr>
          <p:cNvPr id="181" name="Google Shape;18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Général</a:t>
            </a:r>
            <a:endParaRPr/>
          </a:p>
        </p:txBody>
      </p:sp>
      <p:sp>
        <p:nvSpPr>
          <p:cNvPr id="187" name="Google Shape;187;p20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914400" rtl="0" algn="l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Gestion de projet</a:t>
            </a:r>
            <a:endParaRPr sz="1700"/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en" sz="3000"/>
              <a:t>DNSTWIST</a:t>
            </a:r>
            <a:endParaRPr b="1" sz="3000"/>
          </a:p>
          <a:p>
            <a:pPr indent="-3365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Développement de notre script Python</a:t>
            </a:r>
            <a:endParaRPr sz="1700"/>
          </a:p>
          <a:p>
            <a:pPr indent="-3365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Présentation des résultats</a:t>
            </a:r>
            <a:endParaRPr sz="1700"/>
          </a:p>
          <a:p>
            <a:pPr indent="-3365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Démonstration </a:t>
            </a:r>
            <a:endParaRPr sz="1700"/>
          </a:p>
          <a:p>
            <a:pPr indent="-3365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Conclusion</a:t>
            </a:r>
            <a:endParaRPr sz="17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Qu'est ce que c’est DNSTWIST ?</a:t>
            </a:r>
            <a:endParaRPr/>
          </a:p>
        </p:txBody>
      </p:sp>
      <p:sp>
        <p:nvSpPr>
          <p:cNvPr id="194" name="Google Shape;19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914400" rtl="0" algn="l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Fonctionnement</a:t>
            </a:r>
            <a:endParaRPr sz="1700"/>
          </a:p>
          <a:p>
            <a:pPr indent="-31115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700"/>
              <a:t>Principales caractéristiques</a:t>
            </a:r>
            <a:endParaRPr sz="1700"/>
          </a:p>
          <a:p>
            <a:pPr indent="-33655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Plateformes </a:t>
            </a:r>
            <a:endParaRPr sz="1700"/>
          </a:p>
          <a:p>
            <a:pPr indent="-33655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Comment l’utiliser ?</a:t>
            </a:r>
            <a:endParaRPr sz="17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