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726" r:id="rId2"/>
    <p:sldMasterId id="2147483740" r:id="rId3"/>
  </p:sldMasterIdLst>
  <p:notesMasterIdLst>
    <p:notesMasterId r:id="rId4"/>
  </p:notesMasterIdLst>
  <p:sldIdLst>
    <p:sldId id="259" r:id="rId5"/>
    <p:sldId id="262" r:id="rId6"/>
    <p:sldId id="265" r:id="rId7"/>
    <p:sldId id="268" r:id="rId8"/>
    <p:sldId id="271" r:id="rId9"/>
    <p:sldId id="274" r:id="rId10"/>
    <p:sldId id="277" r:id="rId11"/>
    <p:sldId id="280" r:id="rId12"/>
    <p:sldId id="283" r:id="rId13"/>
    <p:sldId id="286" r:id="rId14"/>
    <p:sldId id="289" r:id="rId15"/>
    <p:sldId id="292" r:id="rId16"/>
  </p:sldIdLst>
  <p:sldSz cx="14630400" cy="8229600"/>
  <p:notesSz cx="6858000" cy="9144000"/>
  <p:embeddedFontLst>
    <p:embeddedFont>
      <p:font typeface="Libre Baskerville" charset="0"/>
      <p:regular r:id="rId18"/>
    </p:embeddedFont>
    <p:embeddedFont>
      <p:font typeface="Wingdings 2" pitchFamily="2" charset="2"/>
      <p:regular r:id="rId19"/>
    </p:embeddedFont>
    <p:embeddedFont>
      <p:font typeface="Constantia" pitchFamily="2" charset="0"/>
      <p:regular r:id="rId20"/>
      <p:bold r:id="rId21"/>
      <p:italic r:id="rId22"/>
      <p:boldItalic r:id="rId23"/>
    </p:embeddedFont>
    <p:embeddedFont>
      <p:font typeface="Open Sans" charset="0"/>
      <p:regular r:id="rId24"/>
    </p:embeddedFont>
    <p:embeddedFont>
      <p:font typeface="Calibri" pitchFamily="2" charset="0"/>
      <p:regular r:id="rId25"/>
      <p:bold r:id="rId26"/>
      <p:italic r:id="rId27"/>
      <p:boldItalic r:id="rId28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tags" Target="tags/tag1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slideMaster" Target="slideMasters/slideMaster2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22" Type="http://schemas.openxmlformats.org/officeDocument/2006/relationships/font" Target="fonts/font5.fntdata" /><Relationship Id="rId23" Type="http://schemas.openxmlformats.org/officeDocument/2006/relationships/font" Target="fonts/font6.fntdata" /><Relationship Id="rId24" Type="http://schemas.openxmlformats.org/officeDocument/2006/relationships/font" Target="fonts/font7.fntdata" /><Relationship Id="rId25" Type="http://schemas.openxmlformats.org/officeDocument/2006/relationships/font" Target="fonts/font8.fntdata" /><Relationship Id="rId26" Type="http://schemas.openxmlformats.org/officeDocument/2006/relationships/font" Target="fonts/font9.fntdata" /><Relationship Id="rId27" Type="http://schemas.openxmlformats.org/officeDocument/2006/relationships/font" Target="fonts/font10.fntdata" /><Relationship Id="rId28" Type="http://schemas.openxmlformats.org/officeDocument/2006/relationships/font" Target="fonts/font11.fntdata" /><Relationship Id="rId29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092E-D9A9-4A58-A3AB-96A95BF51501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D433E-0D99-4E4C-A7B7-90094D61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508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49457E-3EBD-44F9-B4BE-FDF908D353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E10201-132B-4959-B6CA-76942D2E51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48932B-16A9-4904-AC95-C93EB3716A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53440" y="1645920"/>
            <a:ext cx="12562637" cy="2194560"/>
          </a:xfrm>
          <a:ln>
            <a:noFill/>
          </a:ln>
        </p:spPr>
        <p:txBody>
          <a:bodyPr vert="horz" tIns="0" rIns="2612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53440" y="3874243"/>
            <a:ext cx="12567514" cy="2103120"/>
          </a:xfrm>
        </p:spPr>
        <p:txBody>
          <a:bodyPr lIns="0" rIns="26124"/>
          <a:lstStyle>
            <a:lvl1pPr marL="0" marR="65311" indent="0" algn="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3" y="1580083"/>
            <a:ext cx="12435840" cy="163494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63" y="3245597"/>
            <a:ext cx="12435840" cy="1811654"/>
          </a:xfrm>
        </p:spPr>
        <p:txBody>
          <a:bodyPr lIns="65311" rIns="65311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</p:spPr>
        <p:txBody>
          <a:bodyPr tIns="65311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26298"/>
            <a:ext cx="6464301" cy="791222"/>
          </a:xfrm>
        </p:spPr>
        <p:txBody>
          <a:bodyPr lIns="65311" tIns="0" rIns="65311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2231709"/>
            <a:ext cx="6466840" cy="785812"/>
          </a:xfrm>
        </p:spPr>
        <p:txBody>
          <a:bodyPr lIns="65311" tIns="0" rIns="65311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3017520"/>
            <a:ext cx="6464301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017520"/>
            <a:ext cx="6466840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289280" cy="1371600"/>
          </a:xfrm>
        </p:spPr>
        <p:txBody>
          <a:bodyPr vert="horz" tIns="653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7222"/>
            <a:ext cx="4389120" cy="139446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2011680"/>
            <a:ext cx="4389120" cy="5486400"/>
          </a:xfrm>
        </p:spPr>
        <p:txBody>
          <a:bodyPr lIns="26124" rIns="26124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2011680"/>
            <a:ext cx="8178800" cy="5486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003A12-0192-4953-9494-932B9EF65E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065205" y="1329692"/>
            <a:ext cx="8412480" cy="49377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806614" y="6431723"/>
            <a:ext cx="248717" cy="1865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412396"/>
            <a:ext cx="3540557" cy="1899145"/>
          </a:xfrm>
        </p:spPr>
        <p:txBody>
          <a:bodyPr vert="horz" lIns="65311" tIns="65311" rIns="65311" bIns="65311" anchor="b"/>
          <a:lstStyle>
            <a:lvl1pPr algn="l">
              <a:buNone/>
              <a:defRPr sz="2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3394542"/>
            <a:ext cx="3535680" cy="2615184"/>
          </a:xfrm>
        </p:spPr>
        <p:txBody>
          <a:bodyPr lIns="91435" rIns="65311" bIns="65311" anchor="t"/>
          <a:lstStyle>
            <a:lvl1pPr marL="0" indent="0" algn="l">
              <a:spcBef>
                <a:spcPts val="357"/>
              </a:spcBef>
              <a:buFontTx/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23520" y="7627621"/>
            <a:ext cx="975360" cy="438150"/>
          </a:xfrm>
        </p:spPr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577269" y="1439420"/>
            <a:ext cx="7388352" cy="471830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5240" y="6979920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7010400" y="7463791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097282"/>
            <a:ext cx="3291840" cy="625411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097282"/>
            <a:ext cx="9631680" cy="625411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4EFBF4-C00E-4360-AC06-14350CB2E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53440" y="1645920"/>
            <a:ext cx="12562637" cy="2194560"/>
          </a:xfrm>
          <a:ln>
            <a:noFill/>
          </a:ln>
        </p:spPr>
        <p:txBody>
          <a:bodyPr vert="horz" tIns="0" rIns="2612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53440" y="3874243"/>
            <a:ext cx="12567514" cy="2103120"/>
          </a:xfrm>
        </p:spPr>
        <p:txBody>
          <a:bodyPr lIns="0" rIns="26124"/>
          <a:lstStyle>
            <a:lvl1pPr marL="0" marR="65311" indent="0" algn="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3" y="1580083"/>
            <a:ext cx="12435840" cy="163494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63" y="3245597"/>
            <a:ext cx="12435840" cy="1811654"/>
          </a:xfrm>
        </p:spPr>
        <p:txBody>
          <a:bodyPr lIns="65311" rIns="65311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</p:spPr>
        <p:txBody>
          <a:bodyPr tIns="65311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26298"/>
            <a:ext cx="6464301" cy="791222"/>
          </a:xfrm>
        </p:spPr>
        <p:txBody>
          <a:bodyPr lIns="65311" tIns="0" rIns="65311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2231709"/>
            <a:ext cx="6466840" cy="785812"/>
          </a:xfrm>
        </p:spPr>
        <p:txBody>
          <a:bodyPr lIns="65311" tIns="0" rIns="65311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3017520"/>
            <a:ext cx="6464301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017520"/>
            <a:ext cx="6466840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289280" cy="1371600"/>
          </a:xfrm>
        </p:spPr>
        <p:txBody>
          <a:bodyPr vert="horz" tIns="653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34DDEC-DAAB-4464-8059-C7AFE3E5DC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7222"/>
            <a:ext cx="4389120" cy="139446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2011680"/>
            <a:ext cx="4389120" cy="5486400"/>
          </a:xfrm>
        </p:spPr>
        <p:txBody>
          <a:bodyPr lIns="26124" rIns="26124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2011680"/>
            <a:ext cx="8178800" cy="5486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065205" y="1329692"/>
            <a:ext cx="8412480" cy="49377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806614" y="6431723"/>
            <a:ext cx="248717" cy="1865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412396"/>
            <a:ext cx="3540557" cy="1899145"/>
          </a:xfrm>
        </p:spPr>
        <p:txBody>
          <a:bodyPr vert="horz" lIns="65311" tIns="65311" rIns="65311" bIns="65311" anchor="b"/>
          <a:lstStyle>
            <a:lvl1pPr algn="l">
              <a:buNone/>
              <a:defRPr sz="2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3394542"/>
            <a:ext cx="3535680" cy="2615184"/>
          </a:xfrm>
        </p:spPr>
        <p:txBody>
          <a:bodyPr lIns="91435" rIns="65311" bIns="65311" anchor="t"/>
          <a:lstStyle>
            <a:lvl1pPr marL="0" indent="0" algn="l">
              <a:spcBef>
                <a:spcPts val="357"/>
              </a:spcBef>
              <a:buFontTx/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23520" y="7627621"/>
            <a:ext cx="975360" cy="438150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577269" y="1439420"/>
            <a:ext cx="7388352" cy="471830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5240" y="6979920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7010400" y="7463791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097282"/>
            <a:ext cx="3291840" cy="625411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097282"/>
            <a:ext cx="9631680" cy="625411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8CB64D8-5DCD-4E6E-B190-E903091773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B6340A-35A5-4064-8F02-619DFF7AAB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AEB1B3-19A7-4514-A07D-451EDEC39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E78DB6-B983-43F2-9259-3443776E2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AE4C35-5266-472B-9BC9-970CA6568D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slideLayout" Target="../slideLayouts/slideLayout28.xml" /><Relationship Id="rId18" Type="http://schemas.openxmlformats.org/officeDocument/2006/relationships/slideLayout" Target="../slideLayouts/slideLayout29.xml" /><Relationship Id="rId19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13.xml" /><Relationship Id="rId20" Type="http://schemas.openxmlformats.org/officeDocument/2006/relationships/slideLayout" Target="../slideLayouts/slideLayout31.xml" /><Relationship Id="rId21" Type="http://schemas.openxmlformats.org/officeDocument/2006/relationships/slideLayout" Target="../slideLayouts/slideLayout32.xml" /><Relationship Id="rId22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4.xml" /><Relationship Id="rId13" Type="http://schemas.openxmlformats.org/officeDocument/2006/relationships/slideLayout" Target="../slideLayouts/slideLayout45.xml" /><Relationship Id="rId14" Type="http://schemas.openxmlformats.org/officeDocument/2006/relationships/theme" Target="../theme/theme3.xml" /><Relationship Id="rId2" Type="http://schemas.openxmlformats.org/officeDocument/2006/relationships/slideLayout" Target="../slideLayouts/slideLayout34.xml" /><Relationship Id="rId3" Type="http://schemas.openxmlformats.org/officeDocument/2006/relationships/slideLayout" Target="../slideLayouts/slideLayout35.xml" /><Relationship Id="rId4" Type="http://schemas.openxmlformats.org/officeDocument/2006/relationships/slideLayout" Target="../slideLayouts/slideLayout36.xml" /><Relationship Id="rId5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38.xml" /><Relationship Id="rId7" Type="http://schemas.openxmlformats.org/officeDocument/2006/relationships/slideLayout" Target="../slideLayouts/slideLayout39.xml" /><Relationship Id="rId8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Freeform 6"/>
          <p:cNvSpPr/>
          <p:nvPr/>
        </p:nvSpPr>
        <p:spPr bwMode="auto">
          <a:xfrm>
            <a:off x="-15240" y="-8573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010400" y="-8572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  <a:prstGeom prst="rect">
            <a:avLst/>
          </a:prstGeom>
        </p:spPr>
        <p:txBody>
          <a:bodyPr vert="horz" lIns="0" tIns="65311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31520" y="2322576"/>
            <a:ext cx="13167361" cy="5266944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354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BE7081-D423-4987-BFB3-7E80DA83291B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267200" y="7627621"/>
            <a:ext cx="536448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354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679680" y="7627621"/>
            <a:ext cx="121920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354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E62393-96E1-4B80-94A5-8D9D580E033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0427" y="242890"/>
            <a:ext cx="14688877" cy="779069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1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3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7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1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3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7" algn="l" defTabSz="914354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5268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5268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087" indent="-30043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indent="-30043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30043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261244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26124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Freeform 6"/>
          <p:cNvSpPr/>
          <p:nvPr/>
        </p:nvSpPr>
        <p:spPr bwMode="auto">
          <a:xfrm>
            <a:off x="-15240" y="-8573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010400" y="-8572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1" cy="1371600"/>
          </a:xfrm>
          <a:prstGeom prst="rect">
            <a:avLst/>
          </a:prstGeom>
        </p:spPr>
        <p:txBody>
          <a:bodyPr vert="horz" lIns="0" tIns="65311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31520" y="2322576"/>
            <a:ext cx="13167361" cy="5266944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0777-4C60-462E-A92C-CDAFD498799C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267200" y="7627621"/>
            <a:ext cx="536448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679680" y="7627621"/>
            <a:ext cx="1219200" cy="43815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7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0427" y="242890"/>
            <a:ext cx="14688877" cy="779069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/>
  <p:timing/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5268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5268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087" indent="-30043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indent="-30043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30043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261244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26124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Relationship Id="rId4" Type="http://schemas.openxmlformats.org/officeDocument/2006/relationships/image" Target="../media/image8.png" /><Relationship Id="rId5" Type="http://schemas.openxmlformats.org/officeDocument/2006/relationships/image" Target="../media/image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1829753"/>
            <a:ext cx="7556421" cy="21263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Analyzing Used Car Listings on eBay Kleinanzeigen</a:t>
            </a:r>
            <a:endParaRPr lang="en-US" sz="4400"/>
          </a:p>
        </p:txBody>
      </p:sp>
      <p:sp>
        <p:nvSpPr>
          <p:cNvPr id="4" name="Text 1"/>
          <p:cNvSpPr/>
          <p:nvPr/>
        </p:nvSpPr>
        <p:spPr>
          <a:xfrm>
            <a:off x="793791" y="4296251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will explore a dataset of used car listings from eBay Kleinanzeigen, a classifieds section of the German eBay website. We will analyze the data to gain insights into the used car market in Germany.</a:t>
            </a:r>
            <a:endParaRPr lang="en-US" sz="1700"/>
          </a:p>
        </p:txBody>
      </p:sp>
      <p:sp>
        <p:nvSpPr>
          <p:cNvPr id="5" name="Shape 2"/>
          <p:cNvSpPr/>
          <p:nvPr/>
        </p:nvSpPr>
        <p:spPr>
          <a:xfrm>
            <a:off x="793791" y="6019921"/>
            <a:ext cx="362902" cy="362903"/>
          </a:xfrm>
          <a:prstGeom prst="roundRect">
            <a:avLst>
              <a:gd name="adj" fmla="val 25194296"/>
            </a:avLst>
          </a:prstGeom>
          <a:solidFill>
            <a:srgbClr val="8622EC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Text 3"/>
          <p:cNvSpPr/>
          <p:nvPr/>
        </p:nvSpPr>
        <p:spPr>
          <a:xfrm>
            <a:off x="916663" y="6152555"/>
            <a:ext cx="117157" cy="975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0"/>
              </a:lnSpc>
            </a:pPr>
            <a:r>
              <a:rPr lang="en-US" sz="700">
                <a:solidFill>
                  <a:srgbClr val="FFFFFF"/>
                </a:solidFill>
                <a:latin typeface="Open Sans Medium" pitchFamily="34" charset="0"/>
                <a:ea typeface="Open Sans Medium" pitchFamily="34" charset="-122"/>
                <a:cs typeface="Open Sans Medium" pitchFamily="34" charset="-120"/>
              </a:rPr>
              <a:t>SB</a:t>
            </a:r>
            <a:endParaRPr lang="en-US" sz="700"/>
          </a:p>
        </p:txBody>
      </p:sp>
      <p:sp>
        <p:nvSpPr>
          <p:cNvPr id="7" name="Text 4"/>
          <p:cNvSpPr/>
          <p:nvPr/>
        </p:nvSpPr>
        <p:spPr>
          <a:xfrm>
            <a:off x="1270040" y="6003012"/>
            <a:ext cx="2193370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00"/>
              </a:lnSpc>
            </a:pPr>
            <a:r>
              <a:rPr lang="en-US" sz="2100" b="1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Siya  Beniwal</a:t>
            </a:r>
            <a:endParaRPr lang="en-US" sz="2100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126694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Next Steps</a:t>
            </a:r>
            <a:endParaRPr lang="en-US" sz="4400"/>
          </a:p>
        </p:txBody>
      </p:sp>
      <p:sp>
        <p:nvSpPr>
          <p:cNvPr id="4" name="Shape 1"/>
          <p:cNvSpPr/>
          <p:nvPr/>
        </p:nvSpPr>
        <p:spPr>
          <a:xfrm>
            <a:off x="793791" y="2315886"/>
            <a:ext cx="3664862" cy="2749987"/>
          </a:xfrm>
          <a:prstGeom prst="roundRect">
            <a:avLst>
              <a:gd name="adj" fmla="val 123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Text 2"/>
          <p:cNvSpPr/>
          <p:nvPr/>
        </p:nvSpPr>
        <p:spPr>
          <a:xfrm>
            <a:off x="1020605" y="2542699"/>
            <a:ext cx="321123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Further Data Cleaning</a:t>
            </a:r>
            <a:endParaRPr lang="en-US" sz="2100"/>
          </a:p>
        </p:txBody>
      </p:sp>
      <p:sp>
        <p:nvSpPr>
          <p:cNvPr id="6" name="Text 3"/>
          <p:cNvSpPr/>
          <p:nvPr/>
        </p:nvSpPr>
        <p:spPr>
          <a:xfrm>
            <a:off x="1020605" y="3387448"/>
            <a:ext cx="321123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continue to clean the data, addressing any remaining inconsistencies or errors.</a:t>
            </a:r>
            <a:endParaRPr lang="en-US" sz="1700"/>
          </a:p>
        </p:txBody>
      </p:sp>
      <p:sp>
        <p:nvSpPr>
          <p:cNvPr id="7" name="Shape 4"/>
          <p:cNvSpPr/>
          <p:nvPr/>
        </p:nvSpPr>
        <p:spPr>
          <a:xfrm>
            <a:off x="4685468" y="2315886"/>
            <a:ext cx="3664862" cy="2749987"/>
          </a:xfrm>
          <a:prstGeom prst="roundRect">
            <a:avLst>
              <a:gd name="adj" fmla="val 123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Text 5"/>
          <p:cNvSpPr/>
          <p:nvPr/>
        </p:nvSpPr>
        <p:spPr>
          <a:xfrm>
            <a:off x="4912282" y="2542700"/>
            <a:ext cx="295441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Engineering</a:t>
            </a:r>
            <a:endParaRPr lang="en-US" sz="2100"/>
          </a:p>
        </p:txBody>
      </p:sp>
      <p:sp>
        <p:nvSpPr>
          <p:cNvPr id="9" name="Text 6"/>
          <p:cNvSpPr/>
          <p:nvPr/>
        </p:nvSpPr>
        <p:spPr>
          <a:xfrm>
            <a:off x="4912282" y="3033118"/>
            <a:ext cx="321123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create new features from existing data, such as age of the car and price per kilometer.</a:t>
            </a:r>
            <a:endParaRPr lang="en-US" sz="1700"/>
          </a:p>
        </p:txBody>
      </p:sp>
      <p:sp>
        <p:nvSpPr>
          <p:cNvPr id="10" name="Shape 7"/>
          <p:cNvSpPr/>
          <p:nvPr/>
        </p:nvSpPr>
        <p:spPr>
          <a:xfrm>
            <a:off x="793791" y="5292686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Text 8"/>
          <p:cNvSpPr/>
          <p:nvPr/>
        </p:nvSpPr>
        <p:spPr>
          <a:xfrm>
            <a:off x="1020605" y="551950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Building</a:t>
            </a:r>
            <a:endParaRPr lang="en-US" sz="2100"/>
          </a:p>
        </p:txBody>
      </p:sp>
      <p:sp>
        <p:nvSpPr>
          <p:cNvPr id="12" name="Text 9"/>
          <p:cNvSpPr/>
          <p:nvPr/>
        </p:nvSpPr>
        <p:spPr>
          <a:xfrm>
            <a:off x="1020605" y="6009918"/>
            <a:ext cx="7102794" cy="72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build predictive models to analyze the relationship between car features and price.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smtClean="0">
                <a:solidFill>
                  <a:srgbClr val="403CCF"/>
                </a:solidFill>
                <a:latin typeface="Libre Baskerville" pitchFamily="34" charset="0"/>
              </a:rPr>
              <a:t>Conclusion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Price Trends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car prices have been steadily increasing in recent years. This trend is likely driven by factors such as supply chain disruptions and rising demand.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Popular Models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Certain models are more popular than others, with some experiencing higher demand than others. The data can be used to identify the most sought-after cars and their pricing trends.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Regional Variations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are significant regional variations in car prices. Understanding these variations can be helpful for identifying potential opportunities or challenges.</a:t>
            </a:r>
            <a:endParaRPr lang="en-US" sz="1750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0"/>
          <p:cNvSpPr/>
          <p:nvPr/>
        </p:nvSpPr>
        <p:spPr>
          <a:xfrm>
            <a:off x="2412460" y="2585323"/>
            <a:ext cx="953832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smtClean="0">
                <a:solidFill>
                  <a:srgbClr val="403CCF"/>
                </a:solidFill>
                <a:latin typeface="Libre Baskerville" pitchFamily="34" charset="0"/>
              </a:rPr>
              <a:t>               Thank You</a:t>
            </a:r>
            <a:endParaRPr lang="en-US" sz="4450"/>
          </a:p>
        </p:txBody>
      </p:sp>
      <p:sp>
        <p:nvSpPr>
          <p:cNvPr id="5" name="Text 1"/>
          <p:cNvSpPr/>
          <p:nvPr/>
        </p:nvSpPr>
        <p:spPr>
          <a:xfrm>
            <a:off x="3745150" y="3628417"/>
            <a:ext cx="5370276" cy="5769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smtClean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         Do you have any Questions?</a:t>
            </a:r>
            <a:endParaRPr lang="en-US" sz="2200"/>
          </a:p>
        </p:txBody>
      </p:sp>
      <p:sp>
        <p:nvSpPr>
          <p:cNvPr id="6" name="Text 2"/>
          <p:cNvSpPr/>
          <p:nvPr/>
        </p:nvSpPr>
        <p:spPr>
          <a:xfrm>
            <a:off x="6280190" y="4918472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endParaRPr lang="en-US" sz="1750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1" y="1995608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Overview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93791" y="32713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Source</a:t>
            </a:r>
            <a:endParaRPr lang="en-US" sz="2100"/>
          </a:p>
        </p:txBody>
      </p:sp>
      <p:sp>
        <p:nvSpPr>
          <p:cNvPr id="4" name="Text 2"/>
          <p:cNvSpPr/>
          <p:nvPr/>
        </p:nvSpPr>
        <p:spPr>
          <a:xfrm>
            <a:off x="793791" y="3852506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was originally scraped and uploaded to Kaggle. We are working with a sample of 50,000 data points prepared by Dataquest.</a:t>
            </a:r>
            <a:endParaRPr lang="en-US" sz="1700"/>
          </a:p>
        </p:txBody>
      </p:sp>
      <p:sp>
        <p:nvSpPr>
          <p:cNvPr id="5" name="Text 3"/>
          <p:cNvSpPr/>
          <p:nvPr/>
        </p:nvSpPr>
        <p:spPr>
          <a:xfrm>
            <a:off x="7599522" y="32713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Dictionary</a:t>
            </a:r>
            <a:endParaRPr lang="en-US" sz="2100"/>
          </a:p>
        </p:txBody>
      </p:sp>
      <p:sp>
        <p:nvSpPr>
          <p:cNvPr id="6" name="Text 4"/>
          <p:cNvSpPr/>
          <p:nvPr/>
        </p:nvSpPr>
        <p:spPr>
          <a:xfrm>
            <a:off x="7599522" y="3852506"/>
            <a:ext cx="6244709" cy="217741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includes 20 columns, such as dateCrawled, name, seller, offerType, price, abtest, vehicleType, yearOfRegistration, gearbox, powerPS, model, odometer, monthOfRegistration, fuelType, brand, notRepairedDamage, dateCreated, nrOfPictures, postalCode, and lastSeen.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128825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Cleaning</a:t>
            </a:r>
            <a:endParaRPr lang="en-US" sz="4400"/>
          </a:p>
        </p:txBody>
      </p:sp>
      <p:sp>
        <p:nvSpPr>
          <p:cNvPr id="4" name="Shape 1"/>
          <p:cNvSpPr/>
          <p:nvPr/>
        </p:nvSpPr>
        <p:spPr>
          <a:xfrm>
            <a:off x="793791" y="2592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Text 2"/>
          <p:cNvSpPr/>
          <p:nvPr/>
        </p:nvSpPr>
        <p:spPr>
          <a:xfrm>
            <a:off x="972979" y="2677358"/>
            <a:ext cx="151805" cy="3402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50"/>
              </a:lnSpc>
            </a:pPr>
            <a:r>
              <a:rPr lang="en-US" sz="27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700"/>
          </a:p>
        </p:txBody>
      </p:sp>
      <p:sp>
        <p:nvSpPr>
          <p:cNvPr id="6" name="Text 3"/>
          <p:cNvSpPr/>
          <p:nvPr/>
        </p:nvSpPr>
        <p:spPr>
          <a:xfrm>
            <a:off x="1530907" y="259234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Column Names</a:t>
            </a:r>
            <a:endParaRPr lang="en-US" sz="2100"/>
          </a:p>
        </p:txBody>
      </p:sp>
      <p:sp>
        <p:nvSpPr>
          <p:cNvPr id="7" name="Text 4"/>
          <p:cNvSpPr/>
          <p:nvPr/>
        </p:nvSpPr>
        <p:spPr>
          <a:xfrm>
            <a:off x="1530907" y="3082767"/>
            <a:ext cx="29277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change the column names from camelcase to snakecase and update some wordings for clarity.</a:t>
            </a:r>
            <a:endParaRPr lang="en-US" sz="1700"/>
          </a:p>
        </p:txBody>
      </p:sp>
      <p:sp>
        <p:nvSpPr>
          <p:cNvPr id="8" name="Shape 5"/>
          <p:cNvSpPr/>
          <p:nvPr/>
        </p:nvSpPr>
        <p:spPr>
          <a:xfrm>
            <a:off x="4685468" y="2592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Text 6"/>
          <p:cNvSpPr/>
          <p:nvPr/>
        </p:nvSpPr>
        <p:spPr>
          <a:xfrm>
            <a:off x="4835844" y="2677358"/>
            <a:ext cx="209550" cy="3402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50"/>
              </a:lnSpc>
            </a:pPr>
            <a:r>
              <a:rPr lang="en-US" sz="27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700"/>
          </a:p>
        </p:txBody>
      </p:sp>
      <p:sp>
        <p:nvSpPr>
          <p:cNvPr id="10" name="Text 7"/>
          <p:cNvSpPr/>
          <p:nvPr/>
        </p:nvSpPr>
        <p:spPr>
          <a:xfrm>
            <a:off x="5422584" y="2592349"/>
            <a:ext cx="2927747" cy="10629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Dropping Unnecessary Columns</a:t>
            </a:r>
            <a:endParaRPr lang="en-US" sz="2100"/>
          </a:p>
        </p:txBody>
      </p:sp>
      <p:sp>
        <p:nvSpPr>
          <p:cNvPr id="11" name="Text 8"/>
          <p:cNvSpPr/>
          <p:nvPr/>
        </p:nvSpPr>
        <p:spPr>
          <a:xfrm>
            <a:off x="5422584" y="3791427"/>
            <a:ext cx="29277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drop columns like num_photos, seller, and offer_type, as they contain mostly one value.</a:t>
            </a:r>
            <a:endParaRPr lang="en-US" sz="1700"/>
          </a:p>
        </p:txBody>
      </p:sp>
      <p:sp>
        <p:nvSpPr>
          <p:cNvPr id="12" name="Shape 9"/>
          <p:cNvSpPr/>
          <p:nvPr/>
        </p:nvSpPr>
        <p:spPr>
          <a:xfrm>
            <a:off x="793791" y="57250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Text 10"/>
          <p:cNvSpPr/>
          <p:nvPr/>
        </p:nvSpPr>
        <p:spPr>
          <a:xfrm>
            <a:off x="944167" y="5810012"/>
            <a:ext cx="209550" cy="3402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50"/>
              </a:lnSpc>
            </a:pPr>
            <a:r>
              <a:rPr lang="en-US" sz="27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700"/>
          </a:p>
        </p:txBody>
      </p:sp>
      <p:sp>
        <p:nvSpPr>
          <p:cNvPr id="14" name="Text 11"/>
          <p:cNvSpPr/>
          <p:nvPr/>
        </p:nvSpPr>
        <p:spPr>
          <a:xfrm>
            <a:off x="1530907" y="5725001"/>
            <a:ext cx="406610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Cleaning Numeric Columns</a:t>
            </a:r>
            <a:endParaRPr lang="en-US" sz="2100"/>
          </a:p>
        </p:txBody>
      </p:sp>
      <p:sp>
        <p:nvSpPr>
          <p:cNvPr id="15" name="Text 12"/>
          <p:cNvSpPr/>
          <p:nvPr/>
        </p:nvSpPr>
        <p:spPr>
          <a:xfrm>
            <a:off x="1530905" y="6215420"/>
            <a:ext cx="6819306" cy="72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clean and convert the price and odometer columns, which are numeric values stored as text.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0" y="2539961"/>
            <a:ext cx="896052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Exploring Odometer and Price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93791" y="381571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Odometer</a:t>
            </a:r>
            <a:endParaRPr lang="en-US" sz="2100"/>
          </a:p>
        </p:txBody>
      </p:sp>
      <p:sp>
        <p:nvSpPr>
          <p:cNvPr id="4" name="Text 2"/>
          <p:cNvSpPr/>
          <p:nvPr/>
        </p:nvSpPr>
        <p:spPr>
          <a:xfrm>
            <a:off x="793791" y="4396860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odometer values are rounded, suggesting pre-set options. There are more high mileage vehicles than low mileage vehicles.</a:t>
            </a:r>
            <a:endParaRPr lang="en-US" sz="1700"/>
          </a:p>
        </p:txBody>
      </p:sp>
      <p:sp>
        <p:nvSpPr>
          <p:cNvPr id="5" name="Text 3"/>
          <p:cNvSpPr/>
          <p:nvPr/>
        </p:nvSpPr>
        <p:spPr>
          <a:xfrm>
            <a:off x="7599522" y="381571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Price</a:t>
            </a:r>
            <a:endParaRPr lang="en-US" sz="2100"/>
          </a:p>
        </p:txBody>
      </p:sp>
      <p:sp>
        <p:nvSpPr>
          <p:cNvPr id="6" name="Text 4"/>
          <p:cNvSpPr/>
          <p:nvPr/>
        </p:nvSpPr>
        <p:spPr>
          <a:xfrm>
            <a:off x="7599522" y="4396860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Prices seem rounded, with a wide range of values. There are 1,421 cars listed with $0 price, and a few listings with very high values.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4644986"/>
            <a:ext cx="573333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Cleaning Price Data</a:t>
            </a:r>
            <a:endParaRPr lang="en-US" sz="4400"/>
          </a:p>
        </p:txBody>
      </p:sp>
      <p:sp>
        <p:nvSpPr>
          <p:cNvPr id="4" name="Text 1"/>
          <p:cNvSpPr/>
          <p:nvPr/>
        </p:nvSpPr>
        <p:spPr>
          <a:xfrm>
            <a:off x="793791" y="5693927"/>
            <a:ext cx="13042821" cy="72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remove listings with prices above $350,000, as they seem unrealistic. We will also keep listings with $1 price, as they could be legitimate opening bids on an auction site.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9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085" y="2963586"/>
            <a:ext cx="6174701" cy="6072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750"/>
              </a:lnSpc>
            </a:pPr>
            <a:r>
              <a:rPr lang="en-US" sz="39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Exploring Date Columns</a:t>
            </a:r>
            <a:endParaRPr lang="en-US" sz="3900"/>
          </a:p>
        </p:txBody>
      </p:sp>
      <p:sp>
        <p:nvSpPr>
          <p:cNvPr id="4" name="Shape 1"/>
          <p:cNvSpPr/>
          <p:nvPr/>
        </p:nvSpPr>
        <p:spPr>
          <a:xfrm>
            <a:off x="680085" y="5778580"/>
            <a:ext cx="13270230" cy="22860"/>
          </a:xfrm>
          <a:prstGeom prst="roundRect">
            <a:avLst>
              <a:gd name="adj" fmla="val 127511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hape 2"/>
          <p:cNvSpPr/>
          <p:nvPr/>
        </p:nvSpPr>
        <p:spPr>
          <a:xfrm>
            <a:off x="3937635" y="5098494"/>
            <a:ext cx="22861" cy="680086"/>
          </a:xfrm>
          <a:prstGeom prst="roundRect">
            <a:avLst>
              <a:gd name="adj" fmla="val 127511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hape 3"/>
          <p:cNvSpPr/>
          <p:nvPr/>
        </p:nvSpPr>
        <p:spPr>
          <a:xfrm>
            <a:off x="3730467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Text 4"/>
          <p:cNvSpPr/>
          <p:nvPr/>
        </p:nvSpPr>
        <p:spPr>
          <a:xfrm>
            <a:off x="3884058" y="5632847"/>
            <a:ext cx="130016" cy="29146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50"/>
              </a:lnSpc>
            </a:pPr>
            <a:r>
              <a:rPr lang="en-US" sz="23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00"/>
          </a:p>
        </p:txBody>
      </p:sp>
      <p:sp>
        <p:nvSpPr>
          <p:cNvPr id="8" name="Text 5"/>
          <p:cNvSpPr/>
          <p:nvPr/>
        </p:nvSpPr>
        <p:spPr>
          <a:xfrm>
            <a:off x="2734509" y="3862268"/>
            <a:ext cx="2428994" cy="3036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50"/>
              </a:lnSpc>
            </a:pPr>
            <a:r>
              <a:rPr lang="en-US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date_crawled</a:t>
            </a:r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74395" y="4282440"/>
            <a:ext cx="6149341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</a:pPr>
            <a:r>
              <a:rPr lang="en-US" sz="16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site was crawled daily over a one month period in March and April 2016.</a:t>
            </a:r>
            <a:endParaRPr lang="en-US" sz="1600"/>
          </a:p>
        </p:txBody>
      </p:sp>
      <p:sp>
        <p:nvSpPr>
          <p:cNvPr id="10" name="Shape 7"/>
          <p:cNvSpPr/>
          <p:nvPr/>
        </p:nvSpPr>
        <p:spPr>
          <a:xfrm>
            <a:off x="7303770" y="5778579"/>
            <a:ext cx="22861" cy="680086"/>
          </a:xfrm>
          <a:prstGeom prst="roundRect">
            <a:avLst>
              <a:gd name="adj" fmla="val 127511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Shape 8"/>
          <p:cNvSpPr/>
          <p:nvPr/>
        </p:nvSpPr>
        <p:spPr>
          <a:xfrm>
            <a:off x="7096603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Text 9"/>
          <p:cNvSpPr/>
          <p:nvPr/>
        </p:nvSpPr>
        <p:spPr>
          <a:xfrm>
            <a:off x="7225427" y="5632847"/>
            <a:ext cx="179546" cy="29146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50"/>
              </a:lnSpc>
            </a:pPr>
            <a:r>
              <a:rPr lang="en-US" sz="23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00"/>
          </a:p>
        </p:txBody>
      </p:sp>
      <p:sp>
        <p:nvSpPr>
          <p:cNvPr id="13" name="Text 10"/>
          <p:cNvSpPr/>
          <p:nvPr/>
        </p:nvSpPr>
        <p:spPr>
          <a:xfrm>
            <a:off x="6100644" y="6652974"/>
            <a:ext cx="2428994" cy="3036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50"/>
              </a:lnSpc>
            </a:pPr>
            <a:r>
              <a:rPr lang="en-US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last_seen</a:t>
            </a:r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240530" y="7073146"/>
            <a:ext cx="6149341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</a:pPr>
            <a:r>
              <a:rPr lang="en-US" sz="16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crawler recorded the date it last saw any listing, allowing us to determine when a listing was removed.</a:t>
            </a:r>
            <a:endParaRPr lang="en-US" sz="1600"/>
          </a:p>
        </p:txBody>
      </p:sp>
      <p:sp>
        <p:nvSpPr>
          <p:cNvPr id="15" name="Shape 12"/>
          <p:cNvSpPr/>
          <p:nvPr/>
        </p:nvSpPr>
        <p:spPr>
          <a:xfrm>
            <a:off x="10669904" y="5098494"/>
            <a:ext cx="22861" cy="680086"/>
          </a:xfrm>
          <a:prstGeom prst="roundRect">
            <a:avLst>
              <a:gd name="adj" fmla="val 127511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Shape 13"/>
          <p:cNvSpPr/>
          <p:nvPr/>
        </p:nvSpPr>
        <p:spPr>
          <a:xfrm>
            <a:off x="10462737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7" name="Text 14"/>
          <p:cNvSpPr/>
          <p:nvPr/>
        </p:nvSpPr>
        <p:spPr>
          <a:xfrm>
            <a:off x="10591561" y="5632847"/>
            <a:ext cx="179546" cy="29146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50"/>
              </a:lnSpc>
            </a:pPr>
            <a:r>
              <a:rPr lang="en-US" sz="23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00"/>
          </a:p>
        </p:txBody>
      </p:sp>
      <p:sp>
        <p:nvSpPr>
          <p:cNvPr id="18" name="Text 15"/>
          <p:cNvSpPr/>
          <p:nvPr/>
        </p:nvSpPr>
        <p:spPr>
          <a:xfrm>
            <a:off x="9466778" y="3862268"/>
            <a:ext cx="2428994" cy="3036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50"/>
              </a:lnSpc>
            </a:pPr>
            <a:r>
              <a:rPr lang="en-US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ad_created</a:t>
            </a:r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7606664" y="4282440"/>
            <a:ext cx="6149341" cy="6217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</a:pPr>
            <a:r>
              <a:rPr lang="en-US" sz="16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ad created dates fall within 1-2 months of the listing date, but a few are quite old.</a:t>
            </a:r>
            <a:endParaRPr lang="en-US" sz="1600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1" y="25100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Dealing with Incorrect Registration Year Data</a:t>
            </a:r>
            <a:endParaRPr lang="en-US" sz="4400"/>
          </a:p>
        </p:txBody>
      </p:sp>
      <p:sp>
        <p:nvSpPr>
          <p:cNvPr id="4" name="Text 1"/>
          <p:cNvSpPr/>
          <p:nvPr/>
        </p:nvSpPr>
        <p:spPr>
          <a:xfrm>
            <a:off x="6280191" y="4267796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yearOfRegistration column contains some odd values, including years before cars were invented and years in the future. We will remove listings with registration years above 2016, as a car cannot be registered after it was last seen.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0" y="972146"/>
            <a:ext cx="735377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Exploring Price by Brand</a:t>
            </a:r>
            <a:endParaRPr lang="en-US" sz="44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9" y="2134553"/>
            <a:ext cx="2152054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1094" y="2959180"/>
            <a:ext cx="126445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100"/>
          </a:p>
        </p:txBody>
      </p:sp>
      <p:sp>
        <p:nvSpPr>
          <p:cNvPr id="5" name="Text 2"/>
          <p:cNvSpPr/>
          <p:nvPr/>
        </p:nvSpPr>
        <p:spPr>
          <a:xfrm>
            <a:off x="5357218" y="236136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Volkswagen</a:t>
            </a:r>
            <a:endParaRPr lang="en-US" sz="2100"/>
          </a:p>
        </p:txBody>
      </p:sp>
      <p:sp>
        <p:nvSpPr>
          <p:cNvPr id="6" name="Text 3"/>
          <p:cNvSpPr/>
          <p:nvPr/>
        </p:nvSpPr>
        <p:spPr>
          <a:xfrm>
            <a:off x="5357218" y="2851785"/>
            <a:ext cx="8252579" cy="72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popular brand, with approximately double the cars for sale of the next two brands combined.</a:t>
            </a:r>
            <a:endParaRPr lang="en-US" sz="170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1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2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7043" y="4469250"/>
            <a:ext cx="174666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100"/>
          </a:p>
        </p:txBody>
      </p:sp>
      <p:sp>
        <p:nvSpPr>
          <p:cNvPr id="10" name="Text 6"/>
          <p:cNvSpPr/>
          <p:nvPr/>
        </p:nvSpPr>
        <p:spPr>
          <a:xfrm>
            <a:off x="6433305" y="4269344"/>
            <a:ext cx="405253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Audi, BMW, Mercedes Benz</a:t>
            </a:r>
            <a:endParaRPr lang="en-US" sz="2100"/>
          </a:p>
        </p:txBody>
      </p:sp>
      <p:sp>
        <p:nvSpPr>
          <p:cNvPr id="11" name="Text 7"/>
          <p:cNvSpPr/>
          <p:nvPr/>
        </p:nvSpPr>
        <p:spPr>
          <a:xfrm>
            <a:off x="6433305" y="4759763"/>
            <a:ext cx="405253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expensive brands.</a:t>
            </a:r>
            <a:endParaRPr lang="en-US" sz="1700"/>
          </a:p>
        </p:txBody>
      </p:sp>
      <p:sp>
        <p:nvSpPr>
          <p:cNvPr id="12" name="Shape 8"/>
          <p:cNvSpPr/>
          <p:nvPr/>
        </p:nvSpPr>
        <p:spPr>
          <a:xfrm>
            <a:off x="6263166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</p:spPr>
        <p:txBody>
          <a:bodyPr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5" y="5587604"/>
            <a:ext cx="6456165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6925" y="6195775"/>
            <a:ext cx="174666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100"/>
          </a:p>
        </p:txBody>
      </p:sp>
      <p:sp>
        <p:nvSpPr>
          <p:cNvPr id="15" name="Text 10"/>
          <p:cNvSpPr/>
          <p:nvPr/>
        </p:nvSpPr>
        <p:spPr>
          <a:xfrm>
            <a:off x="7509272" y="5995869"/>
            <a:ext cx="243887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US" sz="21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Ford, Opel</a:t>
            </a:r>
            <a:endParaRPr lang="en-US" sz="2100"/>
          </a:p>
        </p:txBody>
      </p:sp>
      <p:sp>
        <p:nvSpPr>
          <p:cNvPr id="16" name="Text 11"/>
          <p:cNvSpPr/>
          <p:nvPr/>
        </p:nvSpPr>
        <p:spPr>
          <a:xfrm>
            <a:off x="7509272" y="6486289"/>
            <a:ext cx="243887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 expensive brands.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1" y="304597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Exploring Mileage</a:t>
            </a:r>
            <a:endParaRPr lang="en-US" sz="4400"/>
          </a:p>
        </p:txBody>
      </p:sp>
      <p:sp>
        <p:nvSpPr>
          <p:cNvPr id="4" name="Text 1"/>
          <p:cNvSpPr/>
          <p:nvPr/>
        </p:nvSpPr>
        <p:spPr>
          <a:xfrm>
            <a:off x="6280191" y="4094918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en-US" sz="170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range of car mileages does not vary as much as the prices do by brand. There is a slight trend to the more expensive vehicles having higher mileage, with the less expensive vehicles having lower mileage.</a:t>
            </a:r>
            <a:endParaRPr lang="en-US" sz="1700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196"/>
  <p:tag name="AS_RELEASE_DATE" val="2024.02.14"/>
  <p:tag name="AS_TITLE" val="Aspose.Slides for .NET6"/>
  <p:tag name="AS_VERSION" val="24.2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Calibri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Constantia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Calibri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Constantia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66</Paragraphs>
  <Slides>12</Slides>
  <Notes>12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21">
      <vt:lpstr>Arial</vt:lpstr>
      <vt:lpstr>Calibri</vt:lpstr>
      <vt:lpstr>Constantia</vt:lpstr>
      <vt:lpstr>Wingdings 2</vt:lpstr>
      <vt:lpstr>Libre Baskerville</vt:lpstr>
      <vt:lpstr>Open Sans</vt:lpstr>
      <vt:lpstr>Open Sans Medium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2025-01-14T12:38:32.934</cp:lastPrinted>
  <dcterms:created xsi:type="dcterms:W3CDTF">2025-01-14T12:38:32Z</dcterms:created>
  <dcterms:modified xsi:type="dcterms:W3CDTF">2025-01-14T12:38:33Z</dcterms:modified>
</cp:coreProperties>
</file>