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6" r:id="rId8"/>
    <p:sldId id="260" r:id="rId9"/>
    <p:sldId id="267" r:id="rId10"/>
    <p:sldId id="261" r:id="rId11"/>
    <p:sldId id="264" r:id="rId12"/>
    <p:sldId id="265" r:id="rId13"/>
    <p:sldId id="268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1F2-F52D-4F77-9CE9-6124D11D586B}" type="datetimeFigureOut">
              <a:rPr lang="en-GB" smtClean="0"/>
              <a:t>23/01/2014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96E1-53C5-4C1E-8621-5677CC6AB2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81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1F2-F52D-4F77-9CE9-6124D11D586B}" type="datetimeFigureOut">
              <a:rPr lang="en-GB" smtClean="0"/>
              <a:t>23/01/2014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96E1-53C5-4C1E-8621-5677CC6AB2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38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1F2-F52D-4F77-9CE9-6124D11D586B}" type="datetimeFigureOut">
              <a:rPr lang="en-GB" smtClean="0"/>
              <a:t>23/01/2014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96E1-53C5-4C1E-8621-5677CC6AB2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21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1F2-F52D-4F77-9CE9-6124D11D586B}" type="datetimeFigureOut">
              <a:rPr lang="en-GB" smtClean="0"/>
              <a:t>23/01/2014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96E1-53C5-4C1E-8621-5677CC6AB2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08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1F2-F52D-4F77-9CE9-6124D11D586B}" type="datetimeFigureOut">
              <a:rPr lang="en-GB" smtClean="0"/>
              <a:t>23/01/2014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96E1-53C5-4C1E-8621-5677CC6AB2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09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1F2-F52D-4F77-9CE9-6124D11D586B}" type="datetimeFigureOut">
              <a:rPr lang="en-GB" smtClean="0"/>
              <a:t>23/01/2014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96E1-53C5-4C1E-8621-5677CC6AB2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80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1F2-F52D-4F77-9CE9-6124D11D586B}" type="datetimeFigureOut">
              <a:rPr lang="en-GB" smtClean="0"/>
              <a:t>23/01/2014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96E1-53C5-4C1E-8621-5677CC6AB2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0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1F2-F52D-4F77-9CE9-6124D11D586B}" type="datetimeFigureOut">
              <a:rPr lang="en-GB" smtClean="0"/>
              <a:t>23/01/2014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96E1-53C5-4C1E-8621-5677CC6AB2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31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1F2-F52D-4F77-9CE9-6124D11D586B}" type="datetimeFigureOut">
              <a:rPr lang="en-GB" smtClean="0"/>
              <a:t>23/01/2014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96E1-53C5-4C1E-8621-5677CC6AB2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04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1F2-F52D-4F77-9CE9-6124D11D586B}" type="datetimeFigureOut">
              <a:rPr lang="en-GB" smtClean="0"/>
              <a:t>23/01/2014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96E1-53C5-4C1E-8621-5677CC6AB2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7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1F2-F52D-4F77-9CE9-6124D11D586B}" type="datetimeFigureOut">
              <a:rPr lang="en-GB" smtClean="0"/>
              <a:t>23/01/2014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96E1-53C5-4C1E-8621-5677CC6AB2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03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681F2-F52D-4F77-9CE9-6124D11D586B}" type="datetimeFigureOut">
              <a:rPr lang="en-GB" smtClean="0"/>
              <a:t>23/01/2014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596E1-53C5-4C1E-8621-5677CC6AB2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5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Natural Feature Tracking for Augmented Reality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Benjamin </a:t>
            </a:r>
            <a:r>
              <a:rPr lang="en-GB" dirty="0" err="1" smtClean="0"/>
              <a:t>Flueck</a:t>
            </a:r>
            <a:r>
              <a:rPr lang="en-GB" dirty="0"/>
              <a:t> &amp; </a:t>
            </a:r>
            <a:r>
              <a:rPr lang="en-GB" dirty="0" err="1"/>
              <a:t>Hongyi</a:t>
            </a:r>
            <a:r>
              <a:rPr lang="en-GB" dirty="0"/>
              <a:t> </a:t>
            </a:r>
            <a:r>
              <a:rPr lang="en-GB" dirty="0" smtClean="0"/>
              <a:t>Liu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29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/>
          <a:lstStyle/>
          <a:p>
            <a:r>
              <a:rPr lang="en-GB" dirty="0" smtClean="0"/>
              <a:t>Simple augmented reality app</a:t>
            </a:r>
            <a:endParaRPr lang="en-GB" dirty="0"/>
          </a:p>
          <a:p>
            <a:pPr lvl="1"/>
            <a:r>
              <a:rPr lang="en-GB" dirty="0" smtClean="0"/>
              <a:t>Overlay initial image on current frame</a:t>
            </a:r>
            <a:endParaRPr lang="en-GB" dirty="0"/>
          </a:p>
          <a:p>
            <a:r>
              <a:rPr lang="en-GB" dirty="0" smtClean="0"/>
              <a:t>~10 fps when tracking works</a:t>
            </a:r>
          </a:p>
          <a:p>
            <a:endParaRPr lang="en-GB" dirty="0" smtClean="0"/>
          </a:p>
        </p:txBody>
      </p:sp>
      <p:pic>
        <p:nvPicPr>
          <p:cNvPr id="2050" name="Picture 2" descr="C:\Users\Benjamin\Documents\ETH\_Master\3. Sem\CVL\cvl_2013_1\doc\Screenshot_2014-01-21-22-59-3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772816"/>
            <a:ext cx="2649651" cy="471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50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– Failure Cases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GB" dirty="0" smtClean="0"/>
              <a:t>Blurred frames</a:t>
            </a:r>
          </a:p>
          <a:p>
            <a:r>
              <a:rPr lang="en-GB" dirty="0" smtClean="0"/>
              <a:t>Scaling</a:t>
            </a:r>
          </a:p>
          <a:p>
            <a:pPr lvl="1"/>
            <a:r>
              <a:rPr lang="en-GB" dirty="0" smtClean="0"/>
              <a:t>Target is too large/small in current frame</a:t>
            </a:r>
            <a:endParaRPr lang="en-GB" dirty="0"/>
          </a:p>
        </p:txBody>
      </p:sp>
      <p:pic>
        <p:nvPicPr>
          <p:cNvPr id="1026" name="Picture 2" descr="C:\Users\Benjamin\Documents\ETH\_Master\3. Sem\CVL\cvl_2013_1\doc\badly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616312"/>
            <a:ext cx="2505463" cy="445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38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87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GB" dirty="0" smtClean="0"/>
              <a:t>Questions and the 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98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</a:p>
          <a:p>
            <a:r>
              <a:rPr lang="en-GB" dirty="0" smtClean="0"/>
              <a:t>Method Overview</a:t>
            </a:r>
          </a:p>
          <a:p>
            <a:r>
              <a:rPr lang="en-GB" dirty="0" smtClean="0"/>
              <a:t>Feature Detection</a:t>
            </a:r>
          </a:p>
          <a:p>
            <a:r>
              <a:rPr lang="en-GB" dirty="0" smtClean="0"/>
              <a:t>KLT Tracker</a:t>
            </a:r>
          </a:p>
          <a:p>
            <a:r>
              <a:rPr lang="en-GB" dirty="0" err="1" smtClean="0"/>
              <a:t>Homography</a:t>
            </a:r>
            <a:endParaRPr lang="en-GB" dirty="0" smtClean="0"/>
          </a:p>
          <a:p>
            <a:r>
              <a:rPr lang="en-GB" dirty="0" smtClean="0"/>
              <a:t>Results &amp; Short Demo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713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Goal: Augmented Reality Application without markers or predefined patterns.</a:t>
            </a:r>
            <a:endParaRPr lang="en-GB" dirty="0"/>
          </a:p>
        </p:txBody>
      </p:sp>
      <p:pic>
        <p:nvPicPr>
          <p:cNvPr id="1026" name="Picture 2" descr="projectpic miss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406" y="3582143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3821" y="3719770"/>
            <a:ext cx="3607113" cy="2029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L-Form 8"/>
          <p:cNvSpPr/>
          <p:nvPr/>
        </p:nvSpPr>
        <p:spPr>
          <a:xfrm rot="19313098">
            <a:off x="2575814" y="5899722"/>
            <a:ext cx="1152128" cy="422921"/>
          </a:xfrm>
          <a:prstGeom prst="corne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Kreuz 9"/>
          <p:cNvSpPr/>
          <p:nvPr/>
        </p:nvSpPr>
        <p:spPr>
          <a:xfrm rot="18891076">
            <a:off x="7425349" y="5301207"/>
            <a:ext cx="1008112" cy="1008112"/>
          </a:xfrm>
          <a:prstGeom prst="plus">
            <a:avLst>
              <a:gd name="adj" fmla="val 4040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6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 Overview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74840" cy="4525963"/>
          </a:xfrm>
        </p:spPr>
        <p:txBody>
          <a:bodyPr/>
          <a:lstStyle/>
          <a:p>
            <a:r>
              <a:rPr lang="en-GB" dirty="0" smtClean="0"/>
              <a:t>Initialization:</a:t>
            </a:r>
          </a:p>
          <a:p>
            <a:pPr lvl="1"/>
            <a:r>
              <a:rPr lang="en-GB" dirty="0" smtClean="0"/>
              <a:t>Capture image of desired object </a:t>
            </a:r>
          </a:p>
          <a:p>
            <a:pPr lvl="1"/>
            <a:r>
              <a:rPr lang="en-GB" dirty="0" smtClean="0"/>
              <a:t>Extract initial features from this image</a:t>
            </a:r>
            <a:endParaRPr lang="en-GB" dirty="0"/>
          </a:p>
          <a:p>
            <a:endParaRPr lang="en-GB" dirty="0"/>
          </a:p>
          <a:p>
            <a:endParaRPr lang="en-GB" dirty="0" smtClean="0"/>
          </a:p>
        </p:txBody>
      </p:sp>
      <p:grpSp>
        <p:nvGrpSpPr>
          <p:cNvPr id="43" name="Gruppieren 42"/>
          <p:cNvGrpSpPr/>
          <p:nvPr/>
        </p:nvGrpSpPr>
        <p:grpSpPr>
          <a:xfrm>
            <a:off x="4990425" y="1245138"/>
            <a:ext cx="3915678" cy="4966223"/>
            <a:chOff x="3851920" y="1208373"/>
            <a:chExt cx="3915678" cy="4966223"/>
          </a:xfrm>
        </p:grpSpPr>
        <p:sp>
          <p:nvSpPr>
            <p:cNvPr id="4" name="Textfeld 3"/>
            <p:cNvSpPr txBox="1"/>
            <p:nvPr/>
          </p:nvSpPr>
          <p:spPr>
            <a:xfrm>
              <a:off x="5580113" y="4858204"/>
              <a:ext cx="1440160" cy="646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 err="1" smtClean="0"/>
                <a:t>Homography</a:t>
              </a:r>
              <a:r>
                <a:rPr lang="en-GB" dirty="0" smtClean="0"/>
                <a:t> Estimation</a:t>
              </a:r>
              <a:endParaRPr lang="en-GB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4651456" y="2916907"/>
              <a:ext cx="1296144" cy="646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Feature Extraction</a:t>
              </a:r>
              <a:endParaRPr lang="en-GB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4651456" y="3789040"/>
              <a:ext cx="1296144" cy="646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Feature Matching</a:t>
              </a:r>
              <a:endParaRPr lang="en-GB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6471454" y="1951965"/>
              <a:ext cx="1296144" cy="646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KLT Tracker</a:t>
              </a:r>
            </a:p>
            <a:p>
              <a:pPr algn="ctr"/>
              <a:endParaRPr lang="en-GB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651456" y="1951965"/>
              <a:ext cx="1296144" cy="646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Feature Detection</a:t>
              </a:r>
              <a:endParaRPr lang="en-GB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3851920" y="4858204"/>
              <a:ext cx="1296144" cy="6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Initial Features</a:t>
              </a:r>
              <a:endParaRPr lang="en-GB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580112" y="5805264"/>
              <a:ext cx="1440160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Visualization</a:t>
              </a:r>
              <a:endParaRPr lang="en-GB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652120" y="1208373"/>
              <a:ext cx="1296144" cy="3693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New Frame</a:t>
              </a:r>
              <a:endParaRPr lang="en-GB" dirty="0"/>
            </a:p>
          </p:txBody>
        </p:sp>
        <p:cxnSp>
          <p:nvCxnSpPr>
            <p:cNvPr id="13" name="Gewinkelte Verbindung 12"/>
            <p:cNvCxnSpPr>
              <a:stCxn id="11" idx="2"/>
              <a:endCxn id="8" idx="0"/>
            </p:cNvCxnSpPr>
            <p:nvPr/>
          </p:nvCxnSpPr>
          <p:spPr>
            <a:xfrm rot="5400000">
              <a:off x="5612730" y="1264503"/>
              <a:ext cx="374260" cy="100066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winkelte Verbindung 14"/>
            <p:cNvCxnSpPr>
              <a:stCxn id="11" idx="2"/>
              <a:endCxn id="7" idx="0"/>
            </p:cNvCxnSpPr>
            <p:nvPr/>
          </p:nvCxnSpPr>
          <p:spPr>
            <a:xfrm rot="16200000" flipH="1">
              <a:off x="6522729" y="1355168"/>
              <a:ext cx="374260" cy="81933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>
              <a:stCxn id="8" idx="2"/>
              <a:endCxn id="5" idx="0"/>
            </p:cNvCxnSpPr>
            <p:nvPr/>
          </p:nvCxnSpPr>
          <p:spPr>
            <a:xfrm>
              <a:off x="5299528" y="2598296"/>
              <a:ext cx="0" cy="3186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/>
            <p:cNvCxnSpPr>
              <a:stCxn id="5" idx="2"/>
              <a:endCxn id="6" idx="0"/>
            </p:cNvCxnSpPr>
            <p:nvPr/>
          </p:nvCxnSpPr>
          <p:spPr>
            <a:xfrm>
              <a:off x="5299528" y="3563238"/>
              <a:ext cx="0" cy="2258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winkelte Verbindung 29"/>
            <p:cNvCxnSpPr>
              <a:stCxn id="6" idx="2"/>
              <a:endCxn id="4" idx="0"/>
            </p:cNvCxnSpPr>
            <p:nvPr/>
          </p:nvCxnSpPr>
          <p:spPr>
            <a:xfrm rot="16200000" flipH="1">
              <a:off x="5588444" y="4146454"/>
              <a:ext cx="422833" cy="1000665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winkelte Verbindung 31"/>
            <p:cNvCxnSpPr>
              <a:stCxn id="7" idx="2"/>
              <a:endCxn id="4" idx="0"/>
            </p:cNvCxnSpPr>
            <p:nvPr/>
          </p:nvCxnSpPr>
          <p:spPr>
            <a:xfrm rot="5400000">
              <a:off x="5579906" y="3318584"/>
              <a:ext cx="2259908" cy="819333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winkelte Verbindung 37"/>
            <p:cNvCxnSpPr>
              <a:stCxn id="7" idx="2"/>
              <a:endCxn id="8" idx="3"/>
            </p:cNvCxnSpPr>
            <p:nvPr/>
          </p:nvCxnSpPr>
          <p:spPr>
            <a:xfrm rot="5400000" flipH="1">
              <a:off x="6371980" y="1850751"/>
              <a:ext cx="323165" cy="1171926"/>
            </a:xfrm>
            <a:prstGeom prst="bentConnector4">
              <a:avLst>
                <a:gd name="adj1" fmla="val -70738"/>
                <a:gd name="adj2" fmla="val 7765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>
              <a:stCxn id="9" idx="3"/>
              <a:endCxn id="4" idx="1"/>
            </p:cNvCxnSpPr>
            <p:nvPr/>
          </p:nvCxnSpPr>
          <p:spPr>
            <a:xfrm>
              <a:off x="5148064" y="5181370"/>
              <a:ext cx="4320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>
              <a:stCxn id="4" idx="2"/>
              <a:endCxn id="10" idx="0"/>
            </p:cNvCxnSpPr>
            <p:nvPr/>
          </p:nvCxnSpPr>
          <p:spPr>
            <a:xfrm flipH="1">
              <a:off x="6300192" y="5504535"/>
              <a:ext cx="1" cy="3007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496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 Overview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74840" cy="4525963"/>
          </a:xfrm>
        </p:spPr>
        <p:txBody>
          <a:bodyPr/>
          <a:lstStyle/>
          <a:p>
            <a:r>
              <a:rPr lang="en-GB" dirty="0" smtClean="0"/>
              <a:t>Tracking:</a:t>
            </a:r>
          </a:p>
          <a:p>
            <a:pPr lvl="1"/>
            <a:r>
              <a:rPr lang="en-GB" dirty="0" smtClean="0"/>
              <a:t>Two complementary approaches:</a:t>
            </a:r>
          </a:p>
          <a:p>
            <a:pPr lvl="2"/>
            <a:r>
              <a:rPr lang="en-GB" dirty="0"/>
              <a:t>Full fledged feature detection &amp; extraction</a:t>
            </a:r>
          </a:p>
          <a:p>
            <a:pPr lvl="2"/>
            <a:r>
              <a:rPr lang="en-GB" dirty="0"/>
              <a:t>KLT tracker</a:t>
            </a:r>
          </a:p>
          <a:p>
            <a:endParaRPr lang="en-GB" dirty="0"/>
          </a:p>
          <a:p>
            <a:endParaRPr lang="en-GB" dirty="0" smtClean="0"/>
          </a:p>
        </p:txBody>
      </p:sp>
      <p:grpSp>
        <p:nvGrpSpPr>
          <p:cNvPr id="43" name="Gruppieren 42"/>
          <p:cNvGrpSpPr/>
          <p:nvPr/>
        </p:nvGrpSpPr>
        <p:grpSpPr>
          <a:xfrm>
            <a:off x="4990425" y="1245138"/>
            <a:ext cx="3915678" cy="4966223"/>
            <a:chOff x="3851920" y="1208373"/>
            <a:chExt cx="3915678" cy="4966223"/>
          </a:xfrm>
        </p:grpSpPr>
        <p:sp>
          <p:nvSpPr>
            <p:cNvPr id="4" name="Textfeld 3"/>
            <p:cNvSpPr txBox="1"/>
            <p:nvPr/>
          </p:nvSpPr>
          <p:spPr>
            <a:xfrm>
              <a:off x="5580113" y="4858204"/>
              <a:ext cx="1440160" cy="646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 err="1" smtClean="0"/>
                <a:t>Homography</a:t>
              </a:r>
              <a:r>
                <a:rPr lang="en-GB" dirty="0" smtClean="0"/>
                <a:t> Estimation</a:t>
              </a:r>
              <a:endParaRPr lang="en-GB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4651456" y="2916907"/>
              <a:ext cx="1296144" cy="6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Feature Extraction</a:t>
              </a:r>
              <a:endParaRPr lang="en-GB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4651456" y="3789040"/>
              <a:ext cx="1296144" cy="6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Feature Matching</a:t>
              </a:r>
              <a:endParaRPr lang="en-GB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6471454" y="1951965"/>
              <a:ext cx="1296144" cy="6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KLT Tracker</a:t>
              </a:r>
            </a:p>
            <a:p>
              <a:pPr algn="ctr"/>
              <a:endParaRPr lang="en-GB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651456" y="1951965"/>
              <a:ext cx="1296144" cy="6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Feature Detection</a:t>
              </a:r>
              <a:endParaRPr lang="en-GB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3851920" y="4858204"/>
              <a:ext cx="1296144" cy="646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Initial Features</a:t>
              </a:r>
              <a:endParaRPr lang="en-GB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580112" y="5805264"/>
              <a:ext cx="1440160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Visualization</a:t>
              </a:r>
              <a:endParaRPr lang="en-GB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652120" y="1208373"/>
              <a:ext cx="1296144" cy="3693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New Frame</a:t>
              </a:r>
              <a:endParaRPr lang="en-GB" dirty="0"/>
            </a:p>
          </p:txBody>
        </p:sp>
        <p:cxnSp>
          <p:nvCxnSpPr>
            <p:cNvPr id="13" name="Gewinkelte Verbindung 12"/>
            <p:cNvCxnSpPr>
              <a:stCxn id="11" idx="2"/>
              <a:endCxn id="8" idx="0"/>
            </p:cNvCxnSpPr>
            <p:nvPr/>
          </p:nvCxnSpPr>
          <p:spPr>
            <a:xfrm rot="5400000">
              <a:off x="5612730" y="1264503"/>
              <a:ext cx="374260" cy="100066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winkelte Verbindung 14"/>
            <p:cNvCxnSpPr>
              <a:stCxn id="11" idx="2"/>
              <a:endCxn id="7" idx="0"/>
            </p:cNvCxnSpPr>
            <p:nvPr/>
          </p:nvCxnSpPr>
          <p:spPr>
            <a:xfrm rot="16200000" flipH="1">
              <a:off x="6522729" y="1355168"/>
              <a:ext cx="374260" cy="81933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>
              <a:stCxn id="8" idx="2"/>
              <a:endCxn id="5" idx="0"/>
            </p:cNvCxnSpPr>
            <p:nvPr/>
          </p:nvCxnSpPr>
          <p:spPr>
            <a:xfrm>
              <a:off x="5299528" y="2598296"/>
              <a:ext cx="0" cy="3186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/>
            <p:cNvCxnSpPr>
              <a:stCxn id="5" idx="2"/>
              <a:endCxn id="6" idx="0"/>
            </p:cNvCxnSpPr>
            <p:nvPr/>
          </p:nvCxnSpPr>
          <p:spPr>
            <a:xfrm>
              <a:off x="5299528" y="3563238"/>
              <a:ext cx="0" cy="2258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winkelte Verbindung 29"/>
            <p:cNvCxnSpPr>
              <a:stCxn id="6" idx="2"/>
              <a:endCxn id="4" idx="0"/>
            </p:cNvCxnSpPr>
            <p:nvPr/>
          </p:nvCxnSpPr>
          <p:spPr>
            <a:xfrm rot="16200000" flipH="1">
              <a:off x="5588444" y="4146454"/>
              <a:ext cx="422833" cy="1000665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winkelte Verbindung 31"/>
            <p:cNvCxnSpPr>
              <a:stCxn id="7" idx="2"/>
              <a:endCxn id="4" idx="0"/>
            </p:cNvCxnSpPr>
            <p:nvPr/>
          </p:nvCxnSpPr>
          <p:spPr>
            <a:xfrm rot="5400000">
              <a:off x="5579906" y="3318584"/>
              <a:ext cx="2259908" cy="819333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winkelte Verbindung 37"/>
            <p:cNvCxnSpPr>
              <a:stCxn id="7" idx="2"/>
              <a:endCxn id="8" idx="3"/>
            </p:cNvCxnSpPr>
            <p:nvPr/>
          </p:nvCxnSpPr>
          <p:spPr>
            <a:xfrm rot="5400000" flipH="1">
              <a:off x="6371980" y="1850751"/>
              <a:ext cx="323165" cy="1171926"/>
            </a:xfrm>
            <a:prstGeom prst="bentConnector4">
              <a:avLst>
                <a:gd name="adj1" fmla="val -70738"/>
                <a:gd name="adj2" fmla="val 7765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>
              <a:stCxn id="9" idx="3"/>
              <a:endCxn id="4" idx="1"/>
            </p:cNvCxnSpPr>
            <p:nvPr/>
          </p:nvCxnSpPr>
          <p:spPr>
            <a:xfrm>
              <a:off x="5148064" y="5181370"/>
              <a:ext cx="4320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>
              <a:stCxn id="4" idx="2"/>
              <a:endCxn id="10" idx="0"/>
            </p:cNvCxnSpPr>
            <p:nvPr/>
          </p:nvCxnSpPr>
          <p:spPr>
            <a:xfrm flipH="1">
              <a:off x="6300192" y="5504535"/>
              <a:ext cx="1" cy="3007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44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 Overview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74840" cy="4525963"/>
          </a:xfrm>
        </p:spPr>
        <p:txBody>
          <a:bodyPr/>
          <a:lstStyle/>
          <a:p>
            <a:r>
              <a:rPr lang="en-GB" dirty="0" smtClean="0"/>
              <a:t>Augmented Reality</a:t>
            </a:r>
          </a:p>
          <a:p>
            <a:pPr lvl="1"/>
            <a:r>
              <a:rPr lang="en-GB" dirty="0" smtClean="0"/>
              <a:t>Calculate a </a:t>
            </a:r>
            <a:r>
              <a:rPr lang="en-GB" dirty="0" err="1" smtClean="0"/>
              <a:t>homography</a:t>
            </a:r>
            <a:r>
              <a:rPr lang="en-GB" dirty="0" smtClean="0"/>
              <a:t> between the initial image and subsequent camera frames</a:t>
            </a:r>
          </a:p>
          <a:p>
            <a:pPr lvl="1"/>
            <a:r>
              <a:rPr lang="en-GB" dirty="0" smtClean="0"/>
              <a:t>Use this </a:t>
            </a:r>
            <a:r>
              <a:rPr lang="en-GB" dirty="0" err="1" smtClean="0"/>
              <a:t>homography</a:t>
            </a:r>
            <a:r>
              <a:rPr lang="en-GB" dirty="0" smtClean="0"/>
              <a:t> for the visualization</a:t>
            </a:r>
          </a:p>
          <a:p>
            <a:pPr lvl="2"/>
            <a:r>
              <a:rPr lang="en-GB" dirty="0" smtClean="0"/>
              <a:t>Here: overlay the original image onto its current </a:t>
            </a:r>
            <a:r>
              <a:rPr lang="en-GB" dirty="0" err="1" smtClean="0"/>
              <a:t>positon</a:t>
            </a:r>
            <a:endParaRPr lang="en-GB" dirty="0"/>
          </a:p>
          <a:p>
            <a:endParaRPr lang="en-GB" dirty="0" smtClean="0"/>
          </a:p>
        </p:txBody>
      </p:sp>
      <p:grpSp>
        <p:nvGrpSpPr>
          <p:cNvPr id="43" name="Gruppieren 42"/>
          <p:cNvGrpSpPr/>
          <p:nvPr/>
        </p:nvGrpSpPr>
        <p:grpSpPr>
          <a:xfrm>
            <a:off x="4990425" y="1245138"/>
            <a:ext cx="3915678" cy="4966223"/>
            <a:chOff x="3851920" y="1208373"/>
            <a:chExt cx="3915678" cy="4966223"/>
          </a:xfrm>
        </p:grpSpPr>
        <p:sp>
          <p:nvSpPr>
            <p:cNvPr id="4" name="Textfeld 3"/>
            <p:cNvSpPr txBox="1"/>
            <p:nvPr/>
          </p:nvSpPr>
          <p:spPr>
            <a:xfrm>
              <a:off x="5580113" y="4858204"/>
              <a:ext cx="1440160" cy="6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 err="1" smtClean="0"/>
                <a:t>Homography</a:t>
              </a:r>
              <a:r>
                <a:rPr lang="en-GB" dirty="0" smtClean="0"/>
                <a:t> Estimation</a:t>
              </a:r>
              <a:endParaRPr lang="en-GB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4651456" y="2916907"/>
              <a:ext cx="1296144" cy="646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Feature Extraction</a:t>
              </a:r>
              <a:endParaRPr lang="en-GB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4651456" y="3789040"/>
              <a:ext cx="1296144" cy="646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Feature Matching</a:t>
              </a:r>
              <a:endParaRPr lang="en-GB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6471454" y="1951965"/>
              <a:ext cx="1296144" cy="646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KLT Tracker</a:t>
              </a:r>
            </a:p>
            <a:p>
              <a:pPr algn="ctr"/>
              <a:endParaRPr lang="en-GB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651456" y="1951965"/>
              <a:ext cx="1296144" cy="646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Feature Detection</a:t>
              </a:r>
              <a:endParaRPr lang="en-GB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3851920" y="4858204"/>
              <a:ext cx="1296144" cy="646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Initial Features</a:t>
              </a:r>
              <a:endParaRPr lang="en-GB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580112" y="5805264"/>
              <a:ext cx="1440160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Visualization</a:t>
              </a:r>
              <a:endParaRPr lang="en-GB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652120" y="1208373"/>
              <a:ext cx="1296144" cy="3693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New Frame</a:t>
              </a:r>
              <a:endParaRPr lang="en-GB" dirty="0"/>
            </a:p>
          </p:txBody>
        </p:sp>
        <p:cxnSp>
          <p:nvCxnSpPr>
            <p:cNvPr id="13" name="Gewinkelte Verbindung 12"/>
            <p:cNvCxnSpPr>
              <a:stCxn id="11" idx="2"/>
              <a:endCxn id="8" idx="0"/>
            </p:cNvCxnSpPr>
            <p:nvPr/>
          </p:nvCxnSpPr>
          <p:spPr>
            <a:xfrm rot="5400000">
              <a:off x="5612730" y="1264503"/>
              <a:ext cx="374260" cy="100066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winkelte Verbindung 14"/>
            <p:cNvCxnSpPr>
              <a:stCxn id="11" idx="2"/>
              <a:endCxn id="7" idx="0"/>
            </p:cNvCxnSpPr>
            <p:nvPr/>
          </p:nvCxnSpPr>
          <p:spPr>
            <a:xfrm rot="16200000" flipH="1">
              <a:off x="6522729" y="1355168"/>
              <a:ext cx="374260" cy="81933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>
              <a:stCxn id="8" idx="2"/>
              <a:endCxn id="5" idx="0"/>
            </p:cNvCxnSpPr>
            <p:nvPr/>
          </p:nvCxnSpPr>
          <p:spPr>
            <a:xfrm>
              <a:off x="5299528" y="2598296"/>
              <a:ext cx="0" cy="3186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/>
            <p:cNvCxnSpPr>
              <a:stCxn id="5" idx="2"/>
              <a:endCxn id="6" idx="0"/>
            </p:cNvCxnSpPr>
            <p:nvPr/>
          </p:nvCxnSpPr>
          <p:spPr>
            <a:xfrm>
              <a:off x="5299528" y="3563238"/>
              <a:ext cx="0" cy="2258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winkelte Verbindung 29"/>
            <p:cNvCxnSpPr>
              <a:stCxn id="6" idx="2"/>
              <a:endCxn id="4" idx="0"/>
            </p:cNvCxnSpPr>
            <p:nvPr/>
          </p:nvCxnSpPr>
          <p:spPr>
            <a:xfrm rot="16200000" flipH="1">
              <a:off x="5588444" y="4146454"/>
              <a:ext cx="422833" cy="1000665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winkelte Verbindung 31"/>
            <p:cNvCxnSpPr>
              <a:stCxn id="7" idx="2"/>
              <a:endCxn id="4" idx="0"/>
            </p:cNvCxnSpPr>
            <p:nvPr/>
          </p:nvCxnSpPr>
          <p:spPr>
            <a:xfrm rot="5400000">
              <a:off x="5579906" y="3318584"/>
              <a:ext cx="2259908" cy="819333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winkelte Verbindung 37"/>
            <p:cNvCxnSpPr>
              <a:stCxn id="7" idx="2"/>
              <a:endCxn id="8" idx="3"/>
            </p:cNvCxnSpPr>
            <p:nvPr/>
          </p:nvCxnSpPr>
          <p:spPr>
            <a:xfrm rot="5400000" flipH="1">
              <a:off x="6371980" y="1850751"/>
              <a:ext cx="323165" cy="1171926"/>
            </a:xfrm>
            <a:prstGeom prst="bentConnector4">
              <a:avLst>
                <a:gd name="adj1" fmla="val -70738"/>
                <a:gd name="adj2" fmla="val 7765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>
              <a:stCxn id="9" idx="3"/>
              <a:endCxn id="4" idx="1"/>
            </p:cNvCxnSpPr>
            <p:nvPr/>
          </p:nvCxnSpPr>
          <p:spPr>
            <a:xfrm>
              <a:off x="5148064" y="5181370"/>
              <a:ext cx="4320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>
              <a:stCxn id="4" idx="2"/>
              <a:endCxn id="10" idx="0"/>
            </p:cNvCxnSpPr>
            <p:nvPr/>
          </p:nvCxnSpPr>
          <p:spPr>
            <a:xfrm flipH="1">
              <a:off x="6300192" y="5504535"/>
              <a:ext cx="1" cy="3007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56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ORB feature detector</a:t>
            </a:r>
          </a:p>
          <a:p>
            <a:r>
              <a:rPr lang="en-US" altLang="zh-CN" dirty="0" smtClean="0"/>
              <a:t>250 features per frame</a:t>
            </a:r>
          </a:p>
          <a:p>
            <a:r>
              <a:rPr lang="en-US" altLang="zh-CN" dirty="0"/>
              <a:t>FLANN </a:t>
            </a:r>
            <a:r>
              <a:rPr lang="en-US" altLang="zh-CN" dirty="0" smtClean="0"/>
              <a:t>matcher</a:t>
            </a:r>
          </a:p>
          <a:p>
            <a:r>
              <a:rPr lang="en-US" altLang="zh-CN" dirty="0" err="1" smtClean="0"/>
              <a:t>Detect+extract+matching</a:t>
            </a:r>
            <a:r>
              <a:rPr lang="en-US" altLang="zh-CN" dirty="0" smtClean="0"/>
              <a:t>=126ms</a:t>
            </a:r>
            <a:endParaRPr lang="en-US" altLang="zh-CN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67544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Feature Detection</a:t>
            </a:r>
          </a:p>
        </p:txBody>
      </p:sp>
    </p:spTree>
    <p:extLst>
      <p:ext uri="{BB962C8B-B14F-4D97-AF65-F5344CB8AC3E}">
        <p14:creationId xmlns:p14="http://schemas.microsoft.com/office/powerpoint/2010/main" val="225371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KLT Tracker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Tracks image patches between frames</a:t>
            </a:r>
          </a:p>
          <a:p>
            <a:pPr lvl="1"/>
            <a:r>
              <a:rPr lang="en-GB" dirty="0"/>
              <a:t>Needs initial set of points</a:t>
            </a:r>
          </a:p>
          <a:p>
            <a:pPr lvl="1"/>
            <a:r>
              <a:rPr lang="en-GB" dirty="0"/>
              <a:t>Good for small changes</a:t>
            </a:r>
          </a:p>
          <a:p>
            <a:pPr lvl="1"/>
            <a:r>
              <a:rPr lang="en-GB" dirty="0"/>
              <a:t>Suffers from </a:t>
            </a:r>
            <a:r>
              <a:rPr lang="en-GB" dirty="0" smtClean="0"/>
              <a:t>drift in zooming and rotational motions</a:t>
            </a:r>
            <a:endParaRPr lang="en-GB" dirty="0"/>
          </a:p>
          <a:p>
            <a:r>
              <a:rPr lang="en-GB" dirty="0" smtClean="0"/>
              <a:t>~80 </a:t>
            </a:r>
            <a:r>
              <a:rPr lang="en-GB" dirty="0" err="1" smtClean="0"/>
              <a:t>ms</a:t>
            </a:r>
            <a:r>
              <a:rPr lang="en-GB" dirty="0" smtClean="0"/>
              <a:t> processing time</a:t>
            </a:r>
          </a:p>
          <a:p>
            <a:pPr lvl="1"/>
            <a:r>
              <a:rPr lang="en-GB" dirty="0" smtClean="0"/>
              <a:t>Dependant on number of features</a:t>
            </a:r>
          </a:p>
          <a:p>
            <a:pPr lvl="1"/>
            <a:r>
              <a:rPr lang="en-GB" dirty="0" smtClean="0"/>
              <a:t>Needs to be balanced with accuracy</a:t>
            </a: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0350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Homography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Map two sets of point in different planes.</a:t>
            </a:r>
          </a:p>
          <a:p>
            <a:r>
              <a:rPr lang="en-US" altLang="zh-CN" dirty="0" smtClean="0"/>
              <a:t>Based on </a:t>
            </a:r>
            <a:r>
              <a:rPr lang="en-US" altLang="zh-CN" dirty="0" err="1" smtClean="0"/>
              <a:t>OpenCV</a:t>
            </a:r>
            <a:r>
              <a:rPr lang="en-US" altLang="zh-CN" dirty="0" smtClean="0"/>
              <a:t> function </a:t>
            </a:r>
            <a:r>
              <a:rPr lang="en-US" altLang="zh-CN" dirty="0" err="1" smtClean="0"/>
              <a:t>findHomography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</p:txBody>
      </p:sp>
      <p:pic>
        <p:nvPicPr>
          <p:cNvPr id="6" name="Picture 2" descr="C:\Users\hongyi\Desktop\CVL\QQ截图201401230012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645024"/>
            <a:ext cx="4284919" cy="141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70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Bildschirmpräsentation (4:3)</PresentationFormat>
  <Paragraphs>75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</vt:lpstr>
      <vt:lpstr>Natural Feature Tracking for Augmented Reality</vt:lpstr>
      <vt:lpstr>Index</vt:lpstr>
      <vt:lpstr>Introduction</vt:lpstr>
      <vt:lpstr>Method Overview</vt:lpstr>
      <vt:lpstr>Method Overview</vt:lpstr>
      <vt:lpstr>Method Overview</vt:lpstr>
      <vt:lpstr>PowerPoint-Präsentation</vt:lpstr>
      <vt:lpstr>KLT Tracker</vt:lpstr>
      <vt:lpstr>Homography</vt:lpstr>
      <vt:lpstr>Results</vt:lpstr>
      <vt:lpstr>Results – Failure Cases</vt:lpstr>
      <vt:lpstr>Demo</vt:lpstr>
      <vt:lpstr>Questions and 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Feature Tracking</dc:title>
  <dc:creator>Benjamin</dc:creator>
  <cp:lastModifiedBy>Benjamin</cp:lastModifiedBy>
  <cp:revision>23</cp:revision>
  <dcterms:created xsi:type="dcterms:W3CDTF">2013-11-13T18:54:23Z</dcterms:created>
  <dcterms:modified xsi:type="dcterms:W3CDTF">2014-01-23T08:52:34Z</dcterms:modified>
</cp:coreProperties>
</file>