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Oswald Bold" charset="1" panose="00000800000000000000"/>
      <p:regular r:id="rId21"/>
    </p:embeddedFont>
    <p:embeddedFont>
      <p:font typeface="DM Sans" charset="1" panose="00000000000000000000"/>
      <p:regular r:id="rId22"/>
    </p:embeddedFont>
    <p:embeddedFont>
      <p:font typeface="Oswald" charset="1" panose="000005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5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10659648" y="2831894"/>
            <a:ext cx="12525650" cy="12852812"/>
          </a:xfrm>
          <a:custGeom>
            <a:avLst/>
            <a:gdLst/>
            <a:ahLst/>
            <a:cxnLst/>
            <a:rect r="r" b="b" t="t" l="l"/>
            <a:pathLst>
              <a:path h="12852812" w="12525650">
                <a:moveTo>
                  <a:pt x="0" y="0"/>
                </a:moveTo>
                <a:lnTo>
                  <a:pt x="12525649" y="0"/>
                </a:lnTo>
                <a:lnTo>
                  <a:pt x="12525649" y="12852812"/>
                </a:lnTo>
                <a:lnTo>
                  <a:pt x="0" y="12852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805786" y="-7392626"/>
            <a:ext cx="13641413" cy="13997719"/>
          </a:xfrm>
          <a:custGeom>
            <a:avLst/>
            <a:gdLst/>
            <a:ahLst/>
            <a:cxnLst/>
            <a:rect r="r" b="b" t="t" l="l"/>
            <a:pathLst>
              <a:path h="13997719" w="13641413">
                <a:moveTo>
                  <a:pt x="0" y="0"/>
                </a:moveTo>
                <a:lnTo>
                  <a:pt x="13641413" y="0"/>
                </a:lnTo>
                <a:lnTo>
                  <a:pt x="13641413" y="13997719"/>
                </a:lnTo>
                <a:lnTo>
                  <a:pt x="0" y="139977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236347" y="3202251"/>
            <a:ext cx="9815307" cy="4803622"/>
            <a:chOff x="0" y="0"/>
            <a:chExt cx="1895495" cy="92765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95495" cy="927658"/>
            </a:xfrm>
            <a:custGeom>
              <a:avLst/>
              <a:gdLst/>
              <a:ahLst/>
              <a:cxnLst/>
              <a:rect r="r" b="b" t="t" l="l"/>
              <a:pathLst>
                <a:path h="927658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927658"/>
                  </a:lnTo>
                  <a:lnTo>
                    <a:pt x="0" y="927658"/>
                  </a:lnTo>
                  <a:close/>
                </a:path>
              </a:pathLst>
            </a:custGeom>
            <a:solidFill>
              <a:srgbClr val="1A1A1A"/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1895495" cy="9467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236347" y="3438109"/>
            <a:ext cx="9815307" cy="4298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b="true" sz="7063" spc="692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PROYECTO “GESTIÓN DE SERVICIO TÉCNICO”</a:t>
            </a:r>
          </a:p>
          <a:p>
            <a:pPr algn="ctr">
              <a:lnSpc>
                <a:spcPts val="4918"/>
              </a:lnSpc>
            </a:pPr>
            <a:r>
              <a:rPr lang="en-US" b="true" sz="3563" spc="349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PRESENTACIÓN CAPSTONE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11120" y="-4076108"/>
            <a:ext cx="9333423" cy="9577206"/>
          </a:xfrm>
          <a:custGeom>
            <a:avLst/>
            <a:gdLst/>
            <a:ahLst/>
            <a:cxnLst/>
            <a:rect r="r" b="b" t="t" l="l"/>
            <a:pathLst>
              <a:path h="9577206" w="9333423">
                <a:moveTo>
                  <a:pt x="0" y="0"/>
                </a:moveTo>
                <a:lnTo>
                  <a:pt x="9333422" y="0"/>
                </a:lnTo>
                <a:lnTo>
                  <a:pt x="9333422" y="9577207"/>
                </a:lnTo>
                <a:lnTo>
                  <a:pt x="0" y="9577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23591" y="598195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b="true" sz="6947" spc="368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MODELO DE DATOS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3463037" y="-5866298"/>
            <a:ext cx="9333423" cy="9577206"/>
          </a:xfrm>
          <a:custGeom>
            <a:avLst/>
            <a:gdLst/>
            <a:ahLst/>
            <a:cxnLst/>
            <a:rect r="r" b="b" t="t" l="l"/>
            <a:pathLst>
              <a:path h="9577206" w="9333423">
                <a:moveTo>
                  <a:pt x="0" y="0"/>
                </a:moveTo>
                <a:lnTo>
                  <a:pt x="9333423" y="0"/>
                </a:lnTo>
                <a:lnTo>
                  <a:pt x="9333423" y="9577206"/>
                </a:lnTo>
                <a:lnTo>
                  <a:pt x="0" y="95772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887814">
            <a:off x="14993922" y="7627206"/>
            <a:ext cx="7634959" cy="7834379"/>
          </a:xfrm>
          <a:custGeom>
            <a:avLst/>
            <a:gdLst/>
            <a:ahLst/>
            <a:cxnLst/>
            <a:rect r="r" b="b" t="t" l="l"/>
            <a:pathLst>
              <a:path h="7834379" w="7634959">
                <a:moveTo>
                  <a:pt x="0" y="0"/>
                </a:moveTo>
                <a:lnTo>
                  <a:pt x="7634958" y="0"/>
                </a:lnTo>
                <a:lnTo>
                  <a:pt x="7634958" y="7834379"/>
                </a:lnTo>
                <a:lnTo>
                  <a:pt x="0" y="7834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176364">
            <a:off x="-4084727" y="8222639"/>
            <a:ext cx="8815232" cy="9045480"/>
          </a:xfrm>
          <a:custGeom>
            <a:avLst/>
            <a:gdLst/>
            <a:ahLst/>
            <a:cxnLst/>
            <a:rect r="r" b="b" t="t" l="l"/>
            <a:pathLst>
              <a:path h="9045480" w="8815232">
                <a:moveTo>
                  <a:pt x="0" y="0"/>
                </a:moveTo>
                <a:lnTo>
                  <a:pt x="8815232" y="0"/>
                </a:lnTo>
                <a:lnTo>
                  <a:pt x="8815232" y="9045481"/>
                </a:lnTo>
                <a:lnTo>
                  <a:pt x="0" y="90454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619739" y="4090960"/>
            <a:ext cx="960682" cy="1052540"/>
          </a:xfrm>
          <a:custGeom>
            <a:avLst/>
            <a:gdLst/>
            <a:ahLst/>
            <a:cxnLst/>
            <a:rect r="r" b="b" t="t" l="l"/>
            <a:pathLst>
              <a:path h="1052540" w="960682">
                <a:moveTo>
                  <a:pt x="0" y="0"/>
                </a:moveTo>
                <a:lnTo>
                  <a:pt x="960682" y="0"/>
                </a:lnTo>
                <a:lnTo>
                  <a:pt x="960682" y="1052540"/>
                </a:lnTo>
                <a:lnTo>
                  <a:pt x="0" y="10525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005198" y="1853018"/>
            <a:ext cx="12189764" cy="7405282"/>
          </a:xfrm>
          <a:custGeom>
            <a:avLst/>
            <a:gdLst/>
            <a:ahLst/>
            <a:cxnLst/>
            <a:rect r="r" b="b" t="t" l="l"/>
            <a:pathLst>
              <a:path h="7405282" w="12189764">
                <a:moveTo>
                  <a:pt x="0" y="0"/>
                </a:moveTo>
                <a:lnTo>
                  <a:pt x="12189764" y="0"/>
                </a:lnTo>
                <a:lnTo>
                  <a:pt x="12189764" y="7405282"/>
                </a:lnTo>
                <a:lnTo>
                  <a:pt x="0" y="74052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323035">
            <a:off x="-3830022" y="5071964"/>
            <a:ext cx="8491989" cy="8713794"/>
          </a:xfrm>
          <a:custGeom>
            <a:avLst/>
            <a:gdLst/>
            <a:ahLst/>
            <a:cxnLst/>
            <a:rect r="r" b="b" t="t" l="l"/>
            <a:pathLst>
              <a:path h="8713794" w="8491989">
                <a:moveTo>
                  <a:pt x="0" y="0"/>
                </a:moveTo>
                <a:lnTo>
                  <a:pt x="8491989" y="0"/>
                </a:lnTo>
                <a:lnTo>
                  <a:pt x="8491989" y="8713794"/>
                </a:lnTo>
                <a:lnTo>
                  <a:pt x="0" y="87137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2817951" y="-3485761"/>
            <a:ext cx="10940099" cy="11225848"/>
          </a:xfrm>
          <a:custGeom>
            <a:avLst/>
            <a:gdLst/>
            <a:ahLst/>
            <a:cxnLst/>
            <a:rect r="r" b="b" t="t" l="l"/>
            <a:pathLst>
              <a:path h="11225848" w="10940099">
                <a:moveTo>
                  <a:pt x="0" y="0"/>
                </a:moveTo>
                <a:lnTo>
                  <a:pt x="10940098" y="0"/>
                </a:lnTo>
                <a:lnTo>
                  <a:pt x="10940098" y="11225847"/>
                </a:lnTo>
                <a:lnTo>
                  <a:pt x="0" y="1122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53908" y="933450"/>
            <a:ext cx="12155546" cy="914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52"/>
              </a:lnSpc>
            </a:pPr>
            <a:r>
              <a:rPr lang="en-US" b="true" sz="5400" spc="529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TECNOLOGÍAS UTILIZADAS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78032" y="3349297"/>
            <a:ext cx="13507296" cy="4361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5"/>
              </a:lnSpc>
            </a:pPr>
            <a:r>
              <a:rPr lang="en-US" b="true" sz="4200" spc="222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FRONTEND WEB: REACT</a:t>
            </a:r>
          </a:p>
          <a:p>
            <a:pPr algn="ctr">
              <a:lnSpc>
                <a:spcPts val="5795"/>
              </a:lnSpc>
            </a:pPr>
            <a:r>
              <a:rPr lang="en-US" b="true" sz="4200" spc="222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DESARROLLO BACKEND: NODE.JS</a:t>
            </a:r>
          </a:p>
          <a:p>
            <a:pPr algn="ctr">
              <a:lnSpc>
                <a:spcPts val="5795"/>
              </a:lnSpc>
            </a:pPr>
            <a:r>
              <a:rPr lang="en-US" b="true" sz="4200" spc="222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APLICACIÓN MÓVIL: REACT</a:t>
            </a:r>
          </a:p>
          <a:p>
            <a:pPr algn="ctr">
              <a:lnSpc>
                <a:spcPts val="5795"/>
              </a:lnSpc>
            </a:pPr>
            <a:r>
              <a:rPr lang="en-US" b="true" sz="4200" spc="222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BASE DE DATOS: POSTGRES SQL</a:t>
            </a:r>
          </a:p>
          <a:p>
            <a:pPr algn="ctr">
              <a:lnSpc>
                <a:spcPts val="5795"/>
              </a:lnSpc>
            </a:pPr>
            <a:r>
              <a:rPr lang="en-US" b="true" sz="4200" spc="222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VISUALIZACIÓN DE DATOS: GRAFANA</a:t>
            </a:r>
          </a:p>
          <a:p>
            <a:pPr algn="ctr">
              <a:lnSpc>
                <a:spcPts val="5795"/>
              </a:lnSpc>
              <a:spcBef>
                <a:spcPct val="0"/>
              </a:spcBef>
            </a:pPr>
            <a:r>
              <a:rPr lang="en-US" b="true" sz="4200" spc="222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CONTROL DE VERSIONES Y COLABORACIÓN: GIT, GITHUB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F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580377">
            <a:off x="9161036" y="-10318990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54504" y="4265469"/>
            <a:ext cx="10844784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DEMOSTRACIÓN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43797" y="1193514"/>
            <a:ext cx="13617940" cy="1282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532"/>
              </a:lnSpc>
              <a:spcBef>
                <a:spcPct val="0"/>
              </a:spcBef>
            </a:pPr>
            <a:r>
              <a:rPr lang="en-US" b="true" sz="7632" spc="747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RESULTADOS OBTENIDOS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94416" y="3771199"/>
            <a:ext cx="14499168" cy="1241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7"/>
              </a:lnSpc>
            </a:pPr>
            <a:r>
              <a:rPr lang="en-US" b="true" sz="3600" spc="352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(DESARROLLO AÚN EN PROCESO POR LO QUE NO SE ENCUENTRAN RESULTADOS OBTENIDOS)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F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-6937517" y="-8230534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12764389" y="4378355"/>
            <a:ext cx="12102934" cy="12419055"/>
          </a:xfrm>
          <a:custGeom>
            <a:avLst/>
            <a:gdLst/>
            <a:ahLst/>
            <a:cxnLst/>
            <a:rect r="r" b="b" t="t" l="l"/>
            <a:pathLst>
              <a:path h="12419055" w="12102934">
                <a:moveTo>
                  <a:pt x="0" y="0"/>
                </a:moveTo>
                <a:lnTo>
                  <a:pt x="12102934" y="0"/>
                </a:lnTo>
                <a:lnTo>
                  <a:pt x="12102934" y="12419055"/>
                </a:lnTo>
                <a:lnTo>
                  <a:pt x="0" y="124190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822402" y="904875"/>
            <a:ext cx="10643196" cy="1243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172"/>
              </a:lnSpc>
              <a:spcBef>
                <a:spcPct val="0"/>
              </a:spcBef>
            </a:pPr>
            <a:r>
              <a:rPr lang="en-US" b="true" sz="7371" spc="722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OBSTÁCULOS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2882646"/>
            <a:ext cx="18288000" cy="6375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17"/>
              </a:lnSpc>
            </a:pPr>
            <a:r>
              <a:rPr lang="en-US" b="true" sz="6099" spc="597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Hasta el momento, se han presentado 2 obstáculos:</a:t>
            </a:r>
          </a:p>
          <a:p>
            <a:pPr algn="ctr" marL="1316989" indent="-658495" lvl="1">
              <a:lnSpc>
                <a:spcPts val="8417"/>
              </a:lnSpc>
              <a:buFont typeface="Arial"/>
              <a:buChar char="•"/>
            </a:pPr>
            <a:r>
              <a:rPr lang="en-US" b="true" sz="6099" spc="597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El mayor de ellos, ha sido la falta de conocimiento y experiencia cloud.</a:t>
            </a:r>
          </a:p>
          <a:p>
            <a:pPr algn="ctr" marL="1316989" indent="-658495" lvl="1">
              <a:lnSpc>
                <a:spcPts val="8417"/>
              </a:lnSpc>
              <a:buFont typeface="Arial"/>
              <a:buChar char="•"/>
            </a:pPr>
            <a:r>
              <a:rPr lang="en-US" b="true" sz="6099" spc="597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El segundo obstáculo, ha sido el tiempo acotado para la realización del proyecto.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F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580377">
            <a:off x="9161036" y="-10318990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61733" y="2105045"/>
            <a:ext cx="8097687" cy="4889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PREGUNTAS DE LA COMISIÓN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09689" y="-5566217"/>
            <a:ext cx="11461151" cy="11760509"/>
          </a:xfrm>
          <a:custGeom>
            <a:avLst/>
            <a:gdLst/>
            <a:ahLst/>
            <a:cxnLst/>
            <a:rect r="r" b="b" t="t" l="l"/>
            <a:pathLst>
              <a:path h="11760509" w="11461151">
                <a:moveTo>
                  <a:pt x="0" y="0"/>
                </a:moveTo>
                <a:lnTo>
                  <a:pt x="11461151" y="0"/>
                </a:lnTo>
                <a:lnTo>
                  <a:pt x="11461151" y="11760509"/>
                </a:lnTo>
                <a:lnTo>
                  <a:pt x="0" y="11760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895156" y="1028700"/>
            <a:ext cx="5274924" cy="8209099"/>
          </a:xfrm>
          <a:custGeom>
            <a:avLst/>
            <a:gdLst/>
            <a:ahLst/>
            <a:cxnLst/>
            <a:rect r="r" b="b" t="t" l="l"/>
            <a:pathLst>
              <a:path h="8209099" w="5274924">
                <a:moveTo>
                  <a:pt x="0" y="0"/>
                </a:moveTo>
                <a:lnTo>
                  <a:pt x="5274925" y="0"/>
                </a:lnTo>
                <a:lnTo>
                  <a:pt x="5274925" y="8209099"/>
                </a:lnTo>
                <a:lnTo>
                  <a:pt x="0" y="82090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791" t="0" r="-66791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142191" y="3396305"/>
            <a:ext cx="9051292" cy="1948998"/>
            <a:chOff x="0" y="0"/>
            <a:chExt cx="3467942" cy="7467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467941" cy="746746"/>
            </a:xfrm>
            <a:custGeom>
              <a:avLst/>
              <a:gdLst/>
              <a:ahLst/>
              <a:cxnLst/>
              <a:rect r="r" b="b" t="t" l="l"/>
              <a:pathLst>
                <a:path h="746746" w="3467941">
                  <a:moveTo>
                    <a:pt x="10264" y="0"/>
                  </a:moveTo>
                  <a:lnTo>
                    <a:pt x="3457677" y="0"/>
                  </a:lnTo>
                  <a:cubicBezTo>
                    <a:pt x="3463346" y="0"/>
                    <a:pt x="3467941" y="4595"/>
                    <a:pt x="3467941" y="10264"/>
                  </a:cubicBezTo>
                  <a:lnTo>
                    <a:pt x="3467941" y="736482"/>
                  </a:lnTo>
                  <a:cubicBezTo>
                    <a:pt x="3467941" y="742150"/>
                    <a:pt x="3463346" y="746746"/>
                    <a:pt x="3457677" y="746746"/>
                  </a:cubicBezTo>
                  <a:lnTo>
                    <a:pt x="10264" y="746746"/>
                  </a:lnTo>
                  <a:cubicBezTo>
                    <a:pt x="4595" y="746746"/>
                    <a:pt x="0" y="742150"/>
                    <a:pt x="0" y="736482"/>
                  </a:cubicBezTo>
                  <a:lnTo>
                    <a:pt x="0" y="10264"/>
                  </a:lnTo>
                  <a:cubicBezTo>
                    <a:pt x="0" y="4595"/>
                    <a:pt x="4595" y="0"/>
                    <a:pt x="10264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3467942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142191" y="5777447"/>
            <a:ext cx="9051292" cy="1948998"/>
            <a:chOff x="0" y="0"/>
            <a:chExt cx="3467942" cy="74674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467941" cy="746746"/>
            </a:xfrm>
            <a:custGeom>
              <a:avLst/>
              <a:gdLst/>
              <a:ahLst/>
              <a:cxnLst/>
              <a:rect r="r" b="b" t="t" l="l"/>
              <a:pathLst>
                <a:path h="746746" w="3467941">
                  <a:moveTo>
                    <a:pt x="10264" y="0"/>
                  </a:moveTo>
                  <a:lnTo>
                    <a:pt x="3457677" y="0"/>
                  </a:lnTo>
                  <a:cubicBezTo>
                    <a:pt x="3463346" y="0"/>
                    <a:pt x="3467941" y="4595"/>
                    <a:pt x="3467941" y="10264"/>
                  </a:cubicBezTo>
                  <a:lnTo>
                    <a:pt x="3467941" y="736482"/>
                  </a:lnTo>
                  <a:cubicBezTo>
                    <a:pt x="3467941" y="742150"/>
                    <a:pt x="3463346" y="746746"/>
                    <a:pt x="3457677" y="746746"/>
                  </a:cubicBezTo>
                  <a:lnTo>
                    <a:pt x="10264" y="746746"/>
                  </a:lnTo>
                  <a:cubicBezTo>
                    <a:pt x="4595" y="746746"/>
                    <a:pt x="0" y="742150"/>
                    <a:pt x="0" y="736482"/>
                  </a:cubicBezTo>
                  <a:lnTo>
                    <a:pt x="0" y="10264"/>
                  </a:lnTo>
                  <a:cubicBezTo>
                    <a:pt x="0" y="4595"/>
                    <a:pt x="4595" y="0"/>
                    <a:pt x="10264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467942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142191" y="1798959"/>
            <a:ext cx="8323558" cy="1168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87"/>
              </a:lnSpc>
            </a:pPr>
            <a:r>
              <a:rPr lang="en-US" b="true" sz="6947" spc="680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INTEGRANTES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101746" y="3420004"/>
            <a:ext cx="7132181" cy="192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0"/>
              </a:lnSpc>
            </a:pPr>
            <a:r>
              <a:rPr lang="en-US" sz="2210" spc="216">
                <a:solidFill>
                  <a:srgbClr val="1A1A1A"/>
                </a:solidFill>
                <a:latin typeface="DM Sans"/>
                <a:ea typeface="DM Sans"/>
                <a:cs typeface="DM Sans"/>
                <a:sym typeface="DM Sans"/>
              </a:rPr>
              <a:t>Benjamín Araya</a:t>
            </a:r>
          </a:p>
          <a:p>
            <a:pPr algn="l">
              <a:lnSpc>
                <a:spcPts val="3050"/>
              </a:lnSpc>
            </a:pPr>
            <a:r>
              <a:rPr lang="en-US" sz="2210" spc="216">
                <a:solidFill>
                  <a:srgbClr val="1A1A1A"/>
                </a:solidFill>
                <a:latin typeface="DM Sans"/>
                <a:ea typeface="DM Sans"/>
                <a:cs typeface="DM Sans"/>
                <a:sym typeface="DM Sans"/>
              </a:rPr>
              <a:t>•Rol: Desarrollador backend / integración y visualización de datos</a:t>
            </a:r>
          </a:p>
          <a:p>
            <a:pPr algn="l">
              <a:lnSpc>
                <a:spcPts val="3050"/>
              </a:lnSpc>
            </a:pPr>
            <a:r>
              <a:rPr lang="en-US" sz="2210" spc="216">
                <a:solidFill>
                  <a:srgbClr val="1A1A1A"/>
                </a:solidFill>
                <a:latin typeface="DM Sans"/>
                <a:ea typeface="DM Sans"/>
                <a:cs typeface="DM Sans"/>
                <a:sym typeface="DM Sans"/>
              </a:rPr>
              <a:t>•Cargo: Desarrollador fullstack</a:t>
            </a:r>
          </a:p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3298344" y="5801146"/>
            <a:ext cx="6738985" cy="192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0"/>
              </a:lnSpc>
            </a:pPr>
            <a:r>
              <a:rPr lang="en-US" sz="2210" spc="216">
                <a:solidFill>
                  <a:srgbClr val="1A1A1A"/>
                </a:solidFill>
                <a:latin typeface="DM Sans"/>
                <a:ea typeface="DM Sans"/>
                <a:cs typeface="DM Sans"/>
                <a:sym typeface="DM Sans"/>
              </a:rPr>
              <a:t>Isadora Henríquez</a:t>
            </a:r>
          </a:p>
          <a:p>
            <a:pPr algn="l">
              <a:lnSpc>
                <a:spcPts val="3050"/>
              </a:lnSpc>
            </a:pPr>
            <a:r>
              <a:rPr lang="en-US" sz="2210" spc="216">
                <a:solidFill>
                  <a:srgbClr val="1A1A1A"/>
                </a:solidFill>
                <a:latin typeface="DM Sans"/>
                <a:ea typeface="DM Sans"/>
                <a:cs typeface="DM Sans"/>
                <a:sym typeface="DM Sans"/>
              </a:rPr>
              <a:t>•Rol: Desarrollador backend / integración y visualización de datos</a:t>
            </a:r>
          </a:p>
          <a:p>
            <a:pPr algn="l">
              <a:lnSpc>
                <a:spcPts val="3050"/>
              </a:lnSpc>
            </a:pPr>
            <a:r>
              <a:rPr lang="en-US" sz="2210" spc="216">
                <a:solidFill>
                  <a:srgbClr val="1A1A1A"/>
                </a:solidFill>
                <a:latin typeface="DM Sans"/>
                <a:ea typeface="DM Sans"/>
                <a:cs typeface="DM Sans"/>
                <a:sym typeface="DM Sans"/>
              </a:rPr>
              <a:t>•Cargo: Desarrollador fullstack</a:t>
            </a:r>
          </a:p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-3588384" y="6507120"/>
            <a:ext cx="11461151" cy="11760509"/>
          </a:xfrm>
          <a:custGeom>
            <a:avLst/>
            <a:gdLst/>
            <a:ahLst/>
            <a:cxnLst/>
            <a:rect r="r" b="b" t="t" l="l"/>
            <a:pathLst>
              <a:path h="11760509" w="11461151">
                <a:moveTo>
                  <a:pt x="0" y="0"/>
                </a:moveTo>
                <a:lnTo>
                  <a:pt x="11461151" y="0"/>
                </a:lnTo>
                <a:lnTo>
                  <a:pt x="11461151" y="11760509"/>
                </a:lnTo>
                <a:lnTo>
                  <a:pt x="0" y="11760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51369" y="-3442596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083306" y="152909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b="true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EL PROYECTO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38551" y="682765"/>
            <a:ext cx="7734774" cy="6345978"/>
            <a:chOff x="0" y="0"/>
            <a:chExt cx="1493711" cy="122551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93711" cy="1225511"/>
            </a:xfrm>
            <a:custGeom>
              <a:avLst/>
              <a:gdLst/>
              <a:ahLst/>
              <a:cxnLst/>
              <a:rect r="r" b="b" t="t" l="l"/>
              <a:pathLst>
                <a:path h="1225511" w="1493711">
                  <a:moveTo>
                    <a:pt x="0" y="0"/>
                  </a:moveTo>
                  <a:lnTo>
                    <a:pt x="1493711" y="0"/>
                  </a:lnTo>
                  <a:lnTo>
                    <a:pt x="1493711" y="1225511"/>
                  </a:lnTo>
                  <a:lnTo>
                    <a:pt x="0" y="12255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493711" cy="1244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37768" y="856457"/>
            <a:ext cx="7336339" cy="6140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4"/>
              </a:lnSpc>
            </a:pPr>
            <a:r>
              <a:rPr lang="en-US" sz="1981" spc="194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Situación actual:</a:t>
            </a:r>
          </a:p>
          <a:p>
            <a:pPr algn="l">
              <a:lnSpc>
                <a:spcPts val="2734"/>
              </a:lnSpc>
            </a:pPr>
            <a:r>
              <a:rPr lang="en-US" sz="1981" spc="194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•Actualmente, el área de servicio técnico enfrenta dificultades para gestionar las visitas a terreno de los técnicos, así como el seguimiento de las tareas asignadas, lo que provoca ineficiencia en la asignación de recursos y en la toma de decisiones.</a:t>
            </a:r>
          </a:p>
          <a:p>
            <a:pPr algn="l">
              <a:lnSpc>
                <a:spcPts val="2734"/>
              </a:lnSpc>
            </a:pPr>
            <a:r>
              <a:rPr lang="en-US" sz="1981" spc="194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•El proceso es manual y desorganizado, lo que hace que los técnicos no tengan acceso fácil a sus agendas y la gestión de los tickets sea dispersa y poco centralizada.</a:t>
            </a:r>
          </a:p>
          <a:p>
            <a:pPr algn="l">
              <a:lnSpc>
                <a:spcPts val="2734"/>
              </a:lnSpc>
            </a:pPr>
            <a:r>
              <a:rPr lang="en-US" sz="1981" spc="194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•Los técnicos no tienen una herramienta eficiente para conocer su ubicación y la de otros miembros del equipo, lo que retrasa la asignación de tareas y genera confusión.</a:t>
            </a:r>
          </a:p>
          <a:p>
            <a:pPr algn="l">
              <a:lnSpc>
                <a:spcPts val="2734"/>
              </a:lnSpc>
            </a:pPr>
            <a:r>
              <a:rPr lang="en-US" sz="1981" spc="194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•Los secretarios también carecen de una herramienta eficiente para registrar las visitas y coordinar con los técnicos.</a:t>
            </a:r>
          </a:p>
          <a:p>
            <a:pPr algn="l">
              <a:lnSpc>
                <a:spcPts val="2734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8286336" y="1866699"/>
            <a:ext cx="9034431" cy="7391601"/>
            <a:chOff x="0" y="0"/>
            <a:chExt cx="1744696" cy="142743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44696" cy="1427438"/>
            </a:xfrm>
            <a:custGeom>
              <a:avLst/>
              <a:gdLst/>
              <a:ahLst/>
              <a:cxnLst/>
              <a:rect r="r" b="b" t="t" l="l"/>
              <a:pathLst>
                <a:path h="1427438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1427438"/>
                  </a:lnTo>
                  <a:lnTo>
                    <a:pt x="0" y="14274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1744696" cy="1446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409269" y="2407493"/>
            <a:ext cx="8911498" cy="6165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4"/>
              </a:lnSpc>
            </a:pPr>
            <a:r>
              <a:rPr lang="en-US" sz="1981" spc="194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Propuesta de solución:</a:t>
            </a:r>
          </a:p>
          <a:p>
            <a:pPr algn="l">
              <a:lnSpc>
                <a:spcPts val="2734"/>
              </a:lnSpc>
            </a:pPr>
            <a:r>
              <a:rPr lang="en-US" sz="1981" spc="194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•Desarrollar un dashboard web centralizado donde los secretarios puedan registrar las visitas y asignar tareas a los técnicos de manera rápida y eficiente.</a:t>
            </a:r>
          </a:p>
          <a:p>
            <a:pPr algn="l">
              <a:lnSpc>
                <a:spcPts val="2734"/>
              </a:lnSpc>
            </a:pPr>
            <a:r>
              <a:rPr lang="en-US" sz="1981" spc="194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•Crear una app móvil para los técnicos, permitiéndoles ver su agenda, recibir notificaciones de visitas, actualizar el estado de los tickets y visualizar su ubicación en tiempo real, utilizando la funcionalidad de GPS.</a:t>
            </a:r>
          </a:p>
          <a:p>
            <a:pPr algn="l">
              <a:lnSpc>
                <a:spcPts val="2734"/>
              </a:lnSpc>
            </a:pPr>
            <a:r>
              <a:rPr lang="en-US" sz="1981" spc="194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•Implementar una base de datos en la nube (como Firebase o AWS) para almacenar los datos de las visitas, los tickets y la ubicación de los técnicos, garantizando la sincronización entre la app móvil y el dashboard.</a:t>
            </a:r>
          </a:p>
          <a:p>
            <a:pPr algn="l">
              <a:lnSpc>
                <a:spcPts val="2734"/>
              </a:lnSpc>
            </a:pPr>
            <a:r>
              <a:rPr lang="en-US" sz="1981" spc="194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•Integrar Grafana para visualizar gráficas de rendimiento y métricas importantes del servicio técnico, como el número de visitas realizadas, tickets abiertos y cerrados, entre otros.</a:t>
            </a:r>
          </a:p>
          <a:p>
            <a:pPr algn="l">
              <a:lnSpc>
                <a:spcPts val="2734"/>
              </a:lnSpc>
            </a:pPr>
            <a:r>
              <a:rPr lang="en-US" sz="1981" spc="194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•Asegurar la facilidad de acceso y el despliegue de la solución para todos los miembros del equipo de servicio técnico, mejorando la eficiencia y reduciendo errores manuales.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407869">
            <a:off x="7589602" y="1118883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641457" y="0"/>
            <a:ext cx="7646543" cy="10287000"/>
          </a:xfrm>
          <a:custGeom>
            <a:avLst/>
            <a:gdLst/>
            <a:ahLst/>
            <a:cxnLst/>
            <a:rect r="r" b="b" t="t" l="l"/>
            <a:pathLst>
              <a:path h="10287000" w="7646543">
                <a:moveTo>
                  <a:pt x="0" y="0"/>
                </a:moveTo>
                <a:lnTo>
                  <a:pt x="7646543" y="0"/>
                </a:lnTo>
                <a:lnTo>
                  <a:pt x="764654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392" t="0" r="-78404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407869">
            <a:off x="-4696947" y="1015045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2191002" y="2265366"/>
            <a:ext cx="5724712" cy="1703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12"/>
              </a:lnSpc>
            </a:pPr>
            <a:r>
              <a:rPr lang="en-US" b="true" sz="6297" spc="617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OBJETIVO GENERAL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91002" y="4270694"/>
            <a:ext cx="7893360" cy="343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6"/>
              </a:lnSpc>
            </a:pPr>
            <a:r>
              <a:rPr lang="en-US" sz="2533" spc="248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Desarrollar un sistema integral de gestión para el área de servicio técnico, que facilite la asignación de visitas, el seguimiento de los tickets y la ubicación de los técnicos a través de un dashboard web y una app móvil conectados a una base de datos en la nube y herramientas de visualización como Grafana.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43797" y="1193514"/>
            <a:ext cx="13617940" cy="1282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532"/>
              </a:lnSpc>
              <a:spcBef>
                <a:spcPct val="0"/>
              </a:spcBef>
            </a:pPr>
            <a:r>
              <a:rPr lang="en-US" b="true" sz="7632" spc="747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OBJETIVOS ESPECÍFICOS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03183" y="3372734"/>
            <a:ext cx="14499168" cy="4602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11"/>
              </a:lnSpc>
              <a:buFont typeface="Arial"/>
              <a:buChar char="•"/>
            </a:pPr>
            <a:r>
              <a:rPr lang="en-US" b="true" sz="2400" spc="235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DESARROLLAR UN DASHBOARD WEB PARA QUE LOS SECRETARIOS GESTIONEN LAS VISITAS Y TICKETS DE LOS TÉCNICOS</a:t>
            </a:r>
          </a:p>
          <a:p>
            <a:pPr algn="l" marL="518160" indent="-259080" lvl="1">
              <a:lnSpc>
                <a:spcPts val="3311"/>
              </a:lnSpc>
              <a:buFont typeface="Arial"/>
              <a:buChar char="•"/>
            </a:pPr>
            <a:r>
              <a:rPr lang="en-US" b="true" sz="2400" spc="235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CREAR UNA APP MÓVIL PARA LOS TÉCNICOS QUE PERMITA GESTIONAR SU AGENDA Y REGISTRAR EL ESTADO DE LOS TICKETS</a:t>
            </a:r>
          </a:p>
          <a:p>
            <a:pPr algn="l" marL="518160" indent="-259080" lvl="1">
              <a:lnSpc>
                <a:spcPts val="3311"/>
              </a:lnSpc>
              <a:buFont typeface="Arial"/>
              <a:buChar char="•"/>
            </a:pPr>
            <a:r>
              <a:rPr lang="en-US" b="true" sz="2400" spc="235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IMPLEMENTAR UNA BASE DE DATOS EN LA NUBE PARA ALMACENAR LA INFORMACIÓN DE MANERA SEGURA</a:t>
            </a:r>
          </a:p>
          <a:p>
            <a:pPr algn="l" marL="518160" indent="-259080" lvl="1">
              <a:lnSpc>
                <a:spcPts val="3311"/>
              </a:lnSpc>
              <a:buFont typeface="Arial"/>
              <a:buChar char="•"/>
            </a:pPr>
            <a:r>
              <a:rPr lang="en-US" b="true" sz="2400" spc="235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INTEGRAR GRAFANA PARA VISUA</a:t>
            </a:r>
            <a:r>
              <a:rPr lang="en-US" b="true" sz="2400" spc="235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LIZAR MÉTRICAS CLAVE DEL RENDIMIENTO DEL EQUIPO</a:t>
            </a:r>
          </a:p>
          <a:p>
            <a:pPr algn="l" marL="518160" indent="-259080" lvl="1">
              <a:lnSpc>
                <a:spcPts val="3311"/>
              </a:lnSpc>
              <a:buFont typeface="Arial"/>
              <a:buChar char="•"/>
            </a:pPr>
            <a:r>
              <a:rPr lang="en-US" b="true" sz="2400" spc="235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 REALIZAR PRUEBAS DE CALIDAD PARA ASEGURAR EL CORRECTO FUNCIONAMIENTO DEL SISTEMA</a:t>
            </a:r>
          </a:p>
          <a:p>
            <a:pPr algn="l" marL="518160" indent="-259080" lvl="1">
              <a:lnSpc>
                <a:spcPts val="3311"/>
              </a:lnSpc>
              <a:buFont typeface="Arial"/>
              <a:buChar char="•"/>
            </a:pPr>
            <a:r>
              <a:rPr lang="en-US" b="true" sz="2400" spc="235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DESPLEGAR LA SOLUCIÓN EN LA NUBE, PROPORCIONANDO LA DOCUMENTACIÓN NECESARIA PARA SU USO.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9045">
            <a:off x="-402841" y="5307804"/>
            <a:ext cx="18804424" cy="8068807"/>
          </a:xfrm>
          <a:custGeom>
            <a:avLst/>
            <a:gdLst/>
            <a:ahLst/>
            <a:cxnLst/>
            <a:rect r="r" b="b" t="t" l="l"/>
            <a:pathLst>
              <a:path h="8068807" w="18804424">
                <a:moveTo>
                  <a:pt x="0" y="0"/>
                </a:moveTo>
                <a:lnTo>
                  <a:pt x="18804424" y="0"/>
                </a:lnTo>
                <a:lnTo>
                  <a:pt x="18804424" y="8068808"/>
                </a:lnTo>
                <a:lnTo>
                  <a:pt x="0" y="80688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11900353" y="3653528"/>
            <a:ext cx="4113179" cy="5112057"/>
            <a:chOff x="0" y="0"/>
            <a:chExt cx="1279723" cy="15905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79723" cy="1590502"/>
            </a:xfrm>
            <a:custGeom>
              <a:avLst/>
              <a:gdLst/>
              <a:ahLst/>
              <a:cxnLst/>
              <a:rect r="r" b="b" t="t" l="l"/>
              <a:pathLst>
                <a:path h="1590502" w="1279723">
                  <a:moveTo>
                    <a:pt x="1882" y="0"/>
                  </a:moveTo>
                  <a:lnTo>
                    <a:pt x="1277841" y="0"/>
                  </a:lnTo>
                  <a:cubicBezTo>
                    <a:pt x="1278880" y="0"/>
                    <a:pt x="1279723" y="843"/>
                    <a:pt x="1279723" y="1882"/>
                  </a:cubicBezTo>
                  <a:lnTo>
                    <a:pt x="1279723" y="1588619"/>
                  </a:lnTo>
                  <a:cubicBezTo>
                    <a:pt x="1279723" y="1589659"/>
                    <a:pt x="1278880" y="1590502"/>
                    <a:pt x="1277841" y="1590502"/>
                  </a:cubicBezTo>
                  <a:lnTo>
                    <a:pt x="1882" y="1590502"/>
                  </a:lnTo>
                  <a:cubicBezTo>
                    <a:pt x="1383" y="1590502"/>
                    <a:pt x="904" y="1590303"/>
                    <a:pt x="551" y="1589950"/>
                  </a:cubicBezTo>
                  <a:cubicBezTo>
                    <a:pt x="198" y="1589597"/>
                    <a:pt x="0" y="1589119"/>
                    <a:pt x="0" y="1588619"/>
                  </a:cubicBezTo>
                  <a:lnTo>
                    <a:pt x="0" y="1882"/>
                  </a:lnTo>
                  <a:cubicBezTo>
                    <a:pt x="0" y="843"/>
                    <a:pt x="843" y="0"/>
                    <a:pt x="1882" y="0"/>
                  </a:cubicBezTo>
                  <a:close/>
                </a:path>
              </a:pathLst>
            </a:custGeom>
            <a:solidFill>
              <a:srgbClr val="1A1A1A"/>
            </a:solidFill>
            <a:ln w="38100" cap="sq">
              <a:solidFill>
                <a:srgbClr val="FFFBFB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279723" cy="16476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289311" y="3653528"/>
            <a:ext cx="9071591" cy="5112057"/>
            <a:chOff x="0" y="0"/>
            <a:chExt cx="2822421" cy="15905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822422" cy="1590502"/>
            </a:xfrm>
            <a:custGeom>
              <a:avLst/>
              <a:gdLst/>
              <a:ahLst/>
              <a:cxnLst/>
              <a:rect r="r" b="b" t="t" l="l"/>
              <a:pathLst>
                <a:path h="1590502" w="2822422">
                  <a:moveTo>
                    <a:pt x="853" y="0"/>
                  </a:moveTo>
                  <a:lnTo>
                    <a:pt x="2821568" y="0"/>
                  </a:lnTo>
                  <a:cubicBezTo>
                    <a:pt x="2822039" y="0"/>
                    <a:pt x="2822422" y="382"/>
                    <a:pt x="2822422" y="853"/>
                  </a:cubicBezTo>
                  <a:lnTo>
                    <a:pt x="2822422" y="1589648"/>
                  </a:lnTo>
                  <a:cubicBezTo>
                    <a:pt x="2822422" y="1590120"/>
                    <a:pt x="2822039" y="1590502"/>
                    <a:pt x="2821568" y="1590502"/>
                  </a:cubicBezTo>
                  <a:lnTo>
                    <a:pt x="853" y="1590502"/>
                  </a:lnTo>
                  <a:cubicBezTo>
                    <a:pt x="382" y="1590502"/>
                    <a:pt x="0" y="1590120"/>
                    <a:pt x="0" y="1589648"/>
                  </a:cubicBezTo>
                  <a:lnTo>
                    <a:pt x="0" y="853"/>
                  </a:lnTo>
                  <a:cubicBezTo>
                    <a:pt x="0" y="382"/>
                    <a:pt x="382" y="0"/>
                    <a:pt x="853" y="0"/>
                  </a:cubicBezTo>
                  <a:close/>
                </a:path>
              </a:pathLst>
            </a:custGeom>
            <a:solidFill>
              <a:srgbClr val="1A1A1A"/>
            </a:solidFill>
            <a:ln w="38100" cap="sq">
              <a:solidFill>
                <a:srgbClr val="FFFBFB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822421" cy="16476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343797" y="1183989"/>
            <a:ext cx="13617940" cy="1283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487"/>
              </a:lnSpc>
              <a:spcBef>
                <a:spcPct val="0"/>
              </a:spcBef>
            </a:pPr>
            <a:r>
              <a:rPr lang="en-US" b="true" sz="7599" spc="744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ALCANCES Y LIMITACIONES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96280" y="5105400"/>
            <a:ext cx="8057653" cy="1829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3769" indent="-231885" lvl="1">
              <a:lnSpc>
                <a:spcPts val="2964"/>
              </a:lnSpc>
              <a:buFont typeface="Arial"/>
              <a:buChar char="•"/>
            </a:pPr>
            <a:r>
              <a:rPr lang="en-US" sz="2148" spc="210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Desarrollo de dashboard web y app móvil para gestión de servicios técnicos.</a:t>
            </a:r>
          </a:p>
          <a:p>
            <a:pPr algn="l" marL="463769" indent="-231885" lvl="1">
              <a:lnSpc>
                <a:spcPts val="2964"/>
              </a:lnSpc>
              <a:buFont typeface="Arial"/>
              <a:buChar char="•"/>
            </a:pPr>
            <a:r>
              <a:rPr lang="en-US" sz="2148" spc="210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Sincronización y registro de visitas y tareas en tiempo real.</a:t>
            </a:r>
          </a:p>
          <a:p>
            <a:pPr algn="l" marL="463769" indent="-231885" lvl="1">
              <a:lnSpc>
                <a:spcPts val="2964"/>
              </a:lnSpc>
              <a:buFont typeface="Arial"/>
              <a:buChar char="•"/>
            </a:pPr>
            <a:r>
              <a:rPr lang="en-US" sz="2148" spc="210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Integración básica de geolocalización y reportes.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178209" y="5124450"/>
            <a:ext cx="3542623" cy="1160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No se implementó base de datos cloud, se usó solución local por dificultades técnicas.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574589" y="3766677"/>
            <a:ext cx="2974893" cy="520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ALCANCES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178209" y="3766677"/>
            <a:ext cx="2974893" cy="520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LIMITACIONES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43797" y="1193514"/>
            <a:ext cx="13617940" cy="1282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532"/>
              </a:lnSpc>
              <a:spcBef>
                <a:spcPct val="0"/>
              </a:spcBef>
            </a:pPr>
            <a:r>
              <a:rPr lang="en-US" b="true" sz="7632" spc="747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METODOLOGÍA DE TRABAJO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94416" y="3771199"/>
            <a:ext cx="14499168" cy="4384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7"/>
              </a:lnSpc>
            </a:pPr>
            <a:r>
              <a:rPr lang="en-US" sz="3600" spc="352">
                <a:solidFill>
                  <a:srgbClr val="F2F4F5"/>
                </a:solidFill>
                <a:latin typeface="Oswald"/>
                <a:ea typeface="Oswald"/>
                <a:cs typeface="Oswald"/>
                <a:sym typeface="Oswald"/>
              </a:rPr>
              <a:t>SE UTILIZÓ METODOLOGÍA EN CASCADA, CON FASES SECUENCIALES Y BIEN DEFINIDAS: ANÁLISIS DE REQUISITOS, DISEÑO, DESARROLLO, PRUEBAS Y DESPLIEGUE.</a:t>
            </a:r>
          </a:p>
          <a:p>
            <a:pPr algn="l">
              <a:lnSpc>
                <a:spcPts val="4967"/>
              </a:lnSpc>
            </a:pPr>
          </a:p>
          <a:p>
            <a:pPr algn="l">
              <a:lnSpc>
                <a:spcPts val="4967"/>
              </a:lnSpc>
            </a:pPr>
            <a:r>
              <a:rPr lang="en-US" sz="3600" spc="352">
                <a:solidFill>
                  <a:srgbClr val="F2F4F5"/>
                </a:solidFill>
                <a:latin typeface="Oswald"/>
                <a:ea typeface="Oswald"/>
                <a:cs typeface="Oswald"/>
                <a:sym typeface="Oswald"/>
              </a:rPr>
              <a:t>CADA ETAPA SE COMPLETA ANTES DE PASAR A LA SIGUIENTE, GARANTIZANDO UN DESARROLLO ORDENADO Y CONTROLADO DEL PROYECTO.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F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-6937517" y="-8230534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12764389" y="4378355"/>
            <a:ext cx="12102934" cy="12419055"/>
          </a:xfrm>
          <a:custGeom>
            <a:avLst/>
            <a:gdLst/>
            <a:ahLst/>
            <a:cxnLst/>
            <a:rect r="r" b="b" t="t" l="l"/>
            <a:pathLst>
              <a:path h="12419055" w="12102934">
                <a:moveTo>
                  <a:pt x="0" y="0"/>
                </a:moveTo>
                <a:lnTo>
                  <a:pt x="12102934" y="0"/>
                </a:lnTo>
                <a:lnTo>
                  <a:pt x="12102934" y="12419055"/>
                </a:lnTo>
                <a:lnTo>
                  <a:pt x="0" y="124190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907348" y="2536309"/>
            <a:ext cx="15532123" cy="7105946"/>
          </a:xfrm>
          <a:custGeom>
            <a:avLst/>
            <a:gdLst/>
            <a:ahLst/>
            <a:cxnLst/>
            <a:rect r="r" b="b" t="t" l="l"/>
            <a:pathLst>
              <a:path h="7105946" w="15532123">
                <a:moveTo>
                  <a:pt x="0" y="0"/>
                </a:moveTo>
                <a:lnTo>
                  <a:pt x="15532123" y="0"/>
                </a:lnTo>
                <a:lnTo>
                  <a:pt x="15532123" y="7105946"/>
                </a:lnTo>
                <a:lnTo>
                  <a:pt x="0" y="71059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822402" y="904875"/>
            <a:ext cx="10643196" cy="1243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172"/>
              </a:lnSpc>
              <a:spcBef>
                <a:spcPct val="0"/>
              </a:spcBef>
            </a:pPr>
            <a:r>
              <a:rPr lang="en-US" b="true" sz="7371" spc="722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CRONOGRAMA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11120" y="-4076108"/>
            <a:ext cx="9333423" cy="9577206"/>
          </a:xfrm>
          <a:custGeom>
            <a:avLst/>
            <a:gdLst/>
            <a:ahLst/>
            <a:cxnLst/>
            <a:rect r="r" b="b" t="t" l="l"/>
            <a:pathLst>
              <a:path h="9577206" w="9333423">
                <a:moveTo>
                  <a:pt x="0" y="0"/>
                </a:moveTo>
                <a:lnTo>
                  <a:pt x="9333422" y="0"/>
                </a:lnTo>
                <a:lnTo>
                  <a:pt x="9333422" y="9577207"/>
                </a:lnTo>
                <a:lnTo>
                  <a:pt x="0" y="9577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23591" y="598195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b="true" sz="6947" spc="368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ARQUITECTURA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3463037" y="-5866298"/>
            <a:ext cx="9333423" cy="9577206"/>
          </a:xfrm>
          <a:custGeom>
            <a:avLst/>
            <a:gdLst/>
            <a:ahLst/>
            <a:cxnLst/>
            <a:rect r="r" b="b" t="t" l="l"/>
            <a:pathLst>
              <a:path h="9577206" w="9333423">
                <a:moveTo>
                  <a:pt x="0" y="0"/>
                </a:moveTo>
                <a:lnTo>
                  <a:pt x="9333423" y="0"/>
                </a:lnTo>
                <a:lnTo>
                  <a:pt x="9333423" y="9577206"/>
                </a:lnTo>
                <a:lnTo>
                  <a:pt x="0" y="95772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887814">
            <a:off x="14993922" y="7627206"/>
            <a:ext cx="7634959" cy="7834379"/>
          </a:xfrm>
          <a:custGeom>
            <a:avLst/>
            <a:gdLst/>
            <a:ahLst/>
            <a:cxnLst/>
            <a:rect r="r" b="b" t="t" l="l"/>
            <a:pathLst>
              <a:path h="7834379" w="7634959">
                <a:moveTo>
                  <a:pt x="0" y="0"/>
                </a:moveTo>
                <a:lnTo>
                  <a:pt x="7634958" y="0"/>
                </a:lnTo>
                <a:lnTo>
                  <a:pt x="7634958" y="7834379"/>
                </a:lnTo>
                <a:lnTo>
                  <a:pt x="0" y="7834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176364">
            <a:off x="-4084727" y="8222639"/>
            <a:ext cx="8815232" cy="9045480"/>
          </a:xfrm>
          <a:custGeom>
            <a:avLst/>
            <a:gdLst/>
            <a:ahLst/>
            <a:cxnLst/>
            <a:rect r="r" b="b" t="t" l="l"/>
            <a:pathLst>
              <a:path h="9045480" w="8815232">
                <a:moveTo>
                  <a:pt x="0" y="0"/>
                </a:moveTo>
                <a:lnTo>
                  <a:pt x="8815232" y="0"/>
                </a:lnTo>
                <a:lnTo>
                  <a:pt x="8815232" y="9045481"/>
                </a:lnTo>
                <a:lnTo>
                  <a:pt x="0" y="90454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619739" y="4090960"/>
            <a:ext cx="960682" cy="1052540"/>
          </a:xfrm>
          <a:custGeom>
            <a:avLst/>
            <a:gdLst/>
            <a:ahLst/>
            <a:cxnLst/>
            <a:rect r="r" b="b" t="t" l="l"/>
            <a:pathLst>
              <a:path h="1052540" w="960682">
                <a:moveTo>
                  <a:pt x="0" y="0"/>
                </a:moveTo>
                <a:lnTo>
                  <a:pt x="960682" y="0"/>
                </a:lnTo>
                <a:lnTo>
                  <a:pt x="960682" y="1052540"/>
                </a:lnTo>
                <a:lnTo>
                  <a:pt x="0" y="10525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147289" y="2257793"/>
            <a:ext cx="7905583" cy="7905583"/>
          </a:xfrm>
          <a:custGeom>
            <a:avLst/>
            <a:gdLst/>
            <a:ahLst/>
            <a:cxnLst/>
            <a:rect r="r" b="b" t="t" l="l"/>
            <a:pathLst>
              <a:path h="7905583" w="7905583">
                <a:moveTo>
                  <a:pt x="0" y="0"/>
                </a:moveTo>
                <a:lnTo>
                  <a:pt x="7905582" y="0"/>
                </a:lnTo>
                <a:lnTo>
                  <a:pt x="7905582" y="7905582"/>
                </a:lnTo>
                <a:lnTo>
                  <a:pt x="0" y="79055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DAGx-ArgRzA</dc:identifier>
  <dcterms:modified xsi:type="dcterms:W3CDTF">2011-08-01T06:04:30Z</dcterms:modified>
  <cp:revision>1</cp:revision>
  <dc:title>propuesta de</dc:title>
</cp:coreProperties>
</file>