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adccd9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adccd9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7adccd9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7adccd9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7adccd98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7adccd98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7adccd98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7adccd9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7adccd98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7adccd98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7adccd98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7adccd98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7adccd98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7adccd98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7adccd98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7adccd98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2e2ce2a3efbb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2e2ce2a3efbb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2e2ce2a3efbb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2e2ce2a3efbb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adccd9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adccd9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7adccd9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7adccd9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7adccd9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7adccd9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adccd9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adccd9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7adccd9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7adccd9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7adccd9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7adccd9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59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MP3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22.99 - Laboratorio de Microprocesadores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57242 - Lin, Benjamin Carlos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57430 - Laguinge, Juan Martin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4685300" y="779375"/>
            <a:ext cx="4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888450" y="285250"/>
            <a:ext cx="7367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Luego de que aparezca la canción inicial uno puede comenzar seleccionar la canción o cambiar al menú de efectos.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>
            <p:ph idx="4294967295" type="title"/>
          </p:nvPr>
        </p:nvSpPr>
        <p:spPr>
          <a:xfrm>
            <a:off x="5506800" y="116425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Anterior canción</a:t>
            </a:r>
            <a:endParaRPr sz="2400"/>
          </a:p>
        </p:txBody>
      </p:sp>
      <p:sp>
        <p:nvSpPr>
          <p:cNvPr id="194" name="Google Shape;194;p22"/>
          <p:cNvSpPr txBox="1"/>
          <p:nvPr>
            <p:ph idx="4294967295" type="title"/>
          </p:nvPr>
        </p:nvSpPr>
        <p:spPr>
          <a:xfrm>
            <a:off x="5506800" y="376490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Siguiente</a:t>
            </a:r>
            <a:r>
              <a:rPr lang="en-GB" sz="2400"/>
              <a:t> canción</a:t>
            </a:r>
            <a:endParaRPr sz="2400"/>
          </a:p>
        </p:txBody>
      </p:sp>
      <p:sp>
        <p:nvSpPr>
          <p:cNvPr id="195" name="Google Shape;195;p22"/>
          <p:cNvSpPr txBox="1"/>
          <p:nvPr>
            <p:ph idx="4294967295" type="title"/>
          </p:nvPr>
        </p:nvSpPr>
        <p:spPr>
          <a:xfrm>
            <a:off x="5506800" y="2031133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Reproducir canción</a:t>
            </a:r>
            <a:endParaRPr sz="2400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33904" l="35351" r="49717" t="40726"/>
          <a:stretch/>
        </p:blipFill>
        <p:spPr>
          <a:xfrm>
            <a:off x="339175" y="1905575"/>
            <a:ext cx="1347626" cy="12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24459" l="25616" r="33798" t="40102"/>
          <a:stretch/>
        </p:blipFill>
        <p:spPr>
          <a:xfrm>
            <a:off x="2451069" y="1985865"/>
            <a:ext cx="2622342" cy="128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281225" y="2066175"/>
            <a:ext cx="763800" cy="112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flipH="1">
            <a:off x="1366150" y="2066163"/>
            <a:ext cx="763800" cy="112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607675" y="2349488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816700" y="2396150"/>
            <a:ext cx="449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347450" y="2349500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 flipH="1" rot="10800000">
            <a:off x="300300" y="1451525"/>
            <a:ext cx="4258800" cy="1139100"/>
          </a:xfrm>
          <a:prstGeom prst="bentConnector3">
            <a:avLst>
              <a:gd fmla="val 16" name="adj1"/>
            </a:avLst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>
            <a:stCxn id="202" idx="0"/>
            <a:endCxn id="193" idx="1"/>
          </p:cNvCxnSpPr>
          <p:nvPr/>
        </p:nvCxnSpPr>
        <p:spPr>
          <a:xfrm rot="-5400000">
            <a:off x="4585350" y="1428050"/>
            <a:ext cx="908100" cy="9348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2"/>
          <p:cNvCxnSpPr>
            <a:stCxn id="200" idx="2"/>
            <a:endCxn id="194" idx="1"/>
          </p:cNvCxnSpPr>
          <p:nvPr/>
        </p:nvCxnSpPr>
        <p:spPr>
          <a:xfrm flipH="1" rot="-5400000">
            <a:off x="3523275" y="2058638"/>
            <a:ext cx="1292400" cy="26745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2"/>
          <p:cNvCxnSpPr/>
          <p:nvPr/>
        </p:nvCxnSpPr>
        <p:spPr>
          <a:xfrm flipH="1" rot="-5400000">
            <a:off x="1757699" y="2969550"/>
            <a:ext cx="1446300" cy="701700"/>
          </a:xfrm>
          <a:prstGeom prst="bentConnector3">
            <a:avLst>
              <a:gd fmla="val 99691" name="adj1"/>
            </a:avLst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22"/>
          <p:cNvSpPr txBox="1"/>
          <p:nvPr>
            <p:ph idx="4294967295" type="title"/>
          </p:nvPr>
        </p:nvSpPr>
        <p:spPr>
          <a:xfrm>
            <a:off x="5506800" y="2898017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Ir a efectos</a:t>
            </a:r>
            <a:endParaRPr sz="2400"/>
          </a:p>
        </p:txBody>
      </p:sp>
      <p:sp>
        <p:nvSpPr>
          <p:cNvPr id="208" name="Google Shape;208;p22"/>
          <p:cNvSpPr/>
          <p:nvPr/>
        </p:nvSpPr>
        <p:spPr>
          <a:xfrm>
            <a:off x="895500" y="2387550"/>
            <a:ext cx="421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2"/>
          <p:cNvCxnSpPr>
            <a:stCxn id="208" idx="2"/>
            <a:endCxn id="207" idx="1"/>
          </p:cNvCxnSpPr>
          <p:nvPr/>
        </p:nvCxnSpPr>
        <p:spPr>
          <a:xfrm flipH="1" rot="-5400000">
            <a:off x="3097050" y="765150"/>
            <a:ext cx="419100" cy="4400700"/>
          </a:xfrm>
          <a:prstGeom prst="bentConnector2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2"/>
          <p:cNvCxnSpPr>
            <a:stCxn id="201" idx="0"/>
            <a:endCxn id="195" idx="1"/>
          </p:cNvCxnSpPr>
          <p:nvPr/>
        </p:nvCxnSpPr>
        <p:spPr>
          <a:xfrm rot="-5400000">
            <a:off x="4730050" y="1619450"/>
            <a:ext cx="87900" cy="1465500"/>
          </a:xfrm>
          <a:prstGeom prst="bentConnector2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216" name="Google Shape;216;p23"/>
          <p:cNvSpPr txBox="1"/>
          <p:nvPr>
            <p:ph idx="4294967295" type="title"/>
          </p:nvPr>
        </p:nvSpPr>
        <p:spPr>
          <a:xfrm>
            <a:off x="5493900" y="687575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-GB" sz="2400"/>
              <a:t>Menú de efectos</a:t>
            </a:r>
            <a:endParaRPr sz="2400"/>
          </a:p>
        </p:txBody>
      </p:sp>
      <p:sp>
        <p:nvSpPr>
          <p:cNvPr id="217" name="Google Shape;217;p23"/>
          <p:cNvSpPr txBox="1"/>
          <p:nvPr>
            <p:ph idx="4294967295" type="title"/>
          </p:nvPr>
        </p:nvSpPr>
        <p:spPr>
          <a:xfrm>
            <a:off x="5493900" y="277510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/>
              <a:t>Efecto inicial</a:t>
            </a:r>
            <a:endParaRPr sz="2400"/>
          </a:p>
        </p:txBody>
      </p:sp>
      <p:cxnSp>
        <p:nvCxnSpPr>
          <p:cNvPr id="218" name="Google Shape;218;p23"/>
          <p:cNvCxnSpPr>
            <a:stCxn id="219" idx="3"/>
            <a:endCxn id="216" idx="1"/>
          </p:cNvCxnSpPr>
          <p:nvPr/>
        </p:nvCxnSpPr>
        <p:spPr>
          <a:xfrm>
            <a:off x="3926100" y="964625"/>
            <a:ext cx="156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21" idx="3"/>
            <a:endCxn id="217" idx="1"/>
          </p:cNvCxnSpPr>
          <p:nvPr/>
        </p:nvCxnSpPr>
        <p:spPr>
          <a:xfrm>
            <a:off x="3926100" y="3052150"/>
            <a:ext cx="156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99" y="2286253"/>
            <a:ext cx="3465426" cy="153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0" y="162952"/>
            <a:ext cx="3465426" cy="160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4685300" y="779375"/>
            <a:ext cx="4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888450" y="285250"/>
            <a:ext cx="7367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Luego de que aparezca el efecto inicial uno puede comenzar a elegir el tipo de efecto que desea aplicar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>
            <p:ph idx="4294967295" type="title"/>
          </p:nvPr>
        </p:nvSpPr>
        <p:spPr>
          <a:xfrm>
            <a:off x="5506800" y="116425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Anterior</a:t>
            </a:r>
            <a:r>
              <a:rPr lang="en-GB" sz="2400"/>
              <a:t> efecto</a:t>
            </a:r>
            <a:endParaRPr sz="2400"/>
          </a:p>
        </p:txBody>
      </p:sp>
      <p:sp>
        <p:nvSpPr>
          <p:cNvPr id="232" name="Google Shape;232;p24"/>
          <p:cNvSpPr txBox="1"/>
          <p:nvPr>
            <p:ph idx="4294967295" type="title"/>
          </p:nvPr>
        </p:nvSpPr>
        <p:spPr>
          <a:xfrm>
            <a:off x="5506800" y="376490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Siguiente</a:t>
            </a:r>
            <a:r>
              <a:rPr lang="en-GB" sz="2400"/>
              <a:t> efecto</a:t>
            </a:r>
            <a:endParaRPr sz="2400"/>
          </a:p>
        </p:txBody>
      </p:sp>
      <p:sp>
        <p:nvSpPr>
          <p:cNvPr id="233" name="Google Shape;233;p24"/>
          <p:cNvSpPr txBox="1"/>
          <p:nvPr>
            <p:ph idx="4294967295" type="title"/>
          </p:nvPr>
        </p:nvSpPr>
        <p:spPr>
          <a:xfrm>
            <a:off x="5506800" y="2031133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Aplicar efecto</a:t>
            </a:r>
            <a:endParaRPr sz="2400"/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33904" l="35351" r="49717" t="40726"/>
          <a:stretch/>
        </p:blipFill>
        <p:spPr>
          <a:xfrm>
            <a:off x="339175" y="1905575"/>
            <a:ext cx="1347626" cy="12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 rotWithShape="1">
          <a:blip r:embed="rId4">
            <a:alphaModFix/>
          </a:blip>
          <a:srcRect b="24459" l="25616" r="33798" t="40102"/>
          <a:stretch/>
        </p:blipFill>
        <p:spPr>
          <a:xfrm>
            <a:off x="2451069" y="1985865"/>
            <a:ext cx="2622342" cy="128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/>
          <p:nvPr/>
        </p:nvSpPr>
        <p:spPr>
          <a:xfrm>
            <a:off x="281225" y="2066175"/>
            <a:ext cx="763800" cy="112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1366150" y="2066163"/>
            <a:ext cx="763800" cy="112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2607675" y="2349488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3816700" y="2396150"/>
            <a:ext cx="449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347450" y="2349500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4"/>
          <p:cNvCxnSpPr/>
          <p:nvPr/>
        </p:nvCxnSpPr>
        <p:spPr>
          <a:xfrm flipH="1" rot="10800000">
            <a:off x="300300" y="1451525"/>
            <a:ext cx="4258800" cy="1139100"/>
          </a:xfrm>
          <a:prstGeom prst="bentConnector3">
            <a:avLst>
              <a:gd fmla="val 16" name="adj1"/>
            </a:avLst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4"/>
          <p:cNvCxnSpPr>
            <a:stCxn id="240" idx="0"/>
            <a:endCxn id="231" idx="1"/>
          </p:cNvCxnSpPr>
          <p:nvPr/>
        </p:nvCxnSpPr>
        <p:spPr>
          <a:xfrm rot="-5400000">
            <a:off x="4585350" y="1428050"/>
            <a:ext cx="908100" cy="9348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4"/>
          <p:cNvCxnSpPr>
            <a:stCxn id="238" idx="2"/>
            <a:endCxn id="232" idx="1"/>
          </p:cNvCxnSpPr>
          <p:nvPr/>
        </p:nvCxnSpPr>
        <p:spPr>
          <a:xfrm flipH="1" rot="-5400000">
            <a:off x="3523275" y="2058638"/>
            <a:ext cx="1292400" cy="26745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4"/>
          <p:cNvCxnSpPr/>
          <p:nvPr/>
        </p:nvCxnSpPr>
        <p:spPr>
          <a:xfrm flipH="1" rot="-5400000">
            <a:off x="1757699" y="2969550"/>
            <a:ext cx="1446300" cy="701700"/>
          </a:xfrm>
          <a:prstGeom prst="bentConnector3">
            <a:avLst>
              <a:gd fmla="val 99691" name="adj1"/>
            </a:avLst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5" name="Google Shape;245;p24"/>
          <p:cNvSpPr txBox="1"/>
          <p:nvPr>
            <p:ph idx="4294967295" type="title"/>
          </p:nvPr>
        </p:nvSpPr>
        <p:spPr>
          <a:xfrm>
            <a:off x="5506800" y="2898017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Ir a reproducción</a:t>
            </a:r>
            <a:endParaRPr sz="2400"/>
          </a:p>
        </p:txBody>
      </p:sp>
      <p:sp>
        <p:nvSpPr>
          <p:cNvPr id="246" name="Google Shape;246;p24"/>
          <p:cNvSpPr/>
          <p:nvPr/>
        </p:nvSpPr>
        <p:spPr>
          <a:xfrm>
            <a:off x="895500" y="2387550"/>
            <a:ext cx="421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4"/>
          <p:cNvCxnSpPr>
            <a:stCxn id="246" idx="2"/>
            <a:endCxn id="245" idx="1"/>
          </p:cNvCxnSpPr>
          <p:nvPr/>
        </p:nvCxnSpPr>
        <p:spPr>
          <a:xfrm flipH="1" rot="-5400000">
            <a:off x="3097050" y="765150"/>
            <a:ext cx="419100" cy="4400700"/>
          </a:xfrm>
          <a:prstGeom prst="bentConnector2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24"/>
          <p:cNvCxnSpPr>
            <a:stCxn id="239" idx="0"/>
            <a:endCxn id="233" idx="1"/>
          </p:cNvCxnSpPr>
          <p:nvPr/>
        </p:nvCxnSpPr>
        <p:spPr>
          <a:xfrm rot="-5400000">
            <a:off x="4730050" y="1619450"/>
            <a:ext cx="87900" cy="1465500"/>
          </a:xfrm>
          <a:prstGeom prst="bentConnector2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49" name="Google Shape;249;p24"/>
          <p:cNvSpPr/>
          <p:nvPr/>
        </p:nvSpPr>
        <p:spPr>
          <a:xfrm>
            <a:off x="3247950" y="2396150"/>
            <a:ext cx="327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4"/>
          <p:cNvCxnSpPr>
            <a:stCxn id="249" idx="2"/>
          </p:cNvCxnSpPr>
          <p:nvPr/>
        </p:nvCxnSpPr>
        <p:spPr>
          <a:xfrm flipH="1">
            <a:off x="3403800" y="2703050"/>
            <a:ext cx="8100" cy="4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8905" l="0" r="0" t="4716"/>
          <a:stretch/>
        </p:blipFill>
        <p:spPr>
          <a:xfrm>
            <a:off x="460600" y="136190"/>
            <a:ext cx="3465425" cy="161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662750" y="4319000"/>
            <a:ext cx="28845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257" name="Google Shape;257;p25"/>
          <p:cNvSpPr txBox="1"/>
          <p:nvPr>
            <p:ph idx="4294967295" type="title"/>
          </p:nvPr>
        </p:nvSpPr>
        <p:spPr>
          <a:xfrm>
            <a:off x="5493900" y="687575"/>
            <a:ext cx="38934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 startAt="5"/>
            </a:pPr>
            <a:r>
              <a:rPr lang="en-GB" sz="2100"/>
              <a:t>Menú de reproducción</a:t>
            </a:r>
            <a:endParaRPr sz="1800"/>
          </a:p>
        </p:txBody>
      </p:sp>
      <p:cxnSp>
        <p:nvCxnSpPr>
          <p:cNvPr id="258" name="Google Shape;258;p25"/>
          <p:cNvCxnSpPr>
            <a:stCxn id="259" idx="3"/>
            <a:endCxn id="257" idx="1"/>
          </p:cNvCxnSpPr>
          <p:nvPr/>
        </p:nvCxnSpPr>
        <p:spPr>
          <a:xfrm>
            <a:off x="3926100" y="941525"/>
            <a:ext cx="156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5"/>
          <p:cNvSpPr txBox="1"/>
          <p:nvPr>
            <p:ph idx="4294967295" type="title"/>
          </p:nvPr>
        </p:nvSpPr>
        <p:spPr>
          <a:xfrm>
            <a:off x="5517400" y="1301288"/>
            <a:ext cx="3343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Disminuir volumen</a:t>
            </a:r>
            <a:endParaRPr sz="2400"/>
          </a:p>
        </p:txBody>
      </p:sp>
      <p:sp>
        <p:nvSpPr>
          <p:cNvPr id="261" name="Google Shape;261;p25"/>
          <p:cNvSpPr txBox="1"/>
          <p:nvPr>
            <p:ph idx="4294967295" type="title"/>
          </p:nvPr>
        </p:nvSpPr>
        <p:spPr>
          <a:xfrm>
            <a:off x="5532400" y="4197900"/>
            <a:ext cx="3321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Aumentar volumen</a:t>
            </a:r>
            <a:endParaRPr sz="2400"/>
          </a:p>
        </p:txBody>
      </p:sp>
      <p:sp>
        <p:nvSpPr>
          <p:cNvPr id="262" name="Google Shape;262;p25"/>
          <p:cNvSpPr txBox="1"/>
          <p:nvPr>
            <p:ph idx="4294967295" type="title"/>
          </p:nvPr>
        </p:nvSpPr>
        <p:spPr>
          <a:xfrm>
            <a:off x="5524000" y="2277125"/>
            <a:ext cx="3343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Pausar / reanudar</a:t>
            </a:r>
            <a:endParaRPr sz="2400"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4">
            <a:alphaModFix/>
          </a:blip>
          <a:srcRect b="33904" l="35351" r="49717" t="40726"/>
          <a:stretch/>
        </p:blipFill>
        <p:spPr>
          <a:xfrm>
            <a:off x="513683" y="2388447"/>
            <a:ext cx="1234448" cy="108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 rotWithShape="1">
          <a:blip r:embed="rId5">
            <a:alphaModFix/>
          </a:blip>
          <a:srcRect b="24459" l="25616" r="33798" t="40102"/>
          <a:stretch/>
        </p:blipFill>
        <p:spPr>
          <a:xfrm>
            <a:off x="2448211" y="2455829"/>
            <a:ext cx="2402109" cy="108095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460600" y="2523229"/>
            <a:ext cx="699900" cy="946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>
            <a:off x="1431786" y="2523230"/>
            <a:ext cx="699900" cy="946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2591665" y="2760995"/>
            <a:ext cx="411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699151" y="2800156"/>
            <a:ext cx="411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4185326" y="2761006"/>
            <a:ext cx="411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5"/>
          <p:cNvCxnSpPr>
            <a:stCxn id="265" idx="0"/>
            <a:endCxn id="260" idx="1"/>
          </p:cNvCxnSpPr>
          <p:nvPr/>
        </p:nvCxnSpPr>
        <p:spPr>
          <a:xfrm flipH="1" rot="10800000">
            <a:off x="460600" y="1578285"/>
            <a:ext cx="5056800" cy="1374300"/>
          </a:xfrm>
          <a:prstGeom prst="bentConnector3">
            <a:avLst>
              <a:gd fmla="val 50" name="adj1"/>
            </a:avLst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1" name="Google Shape;271;p25"/>
          <p:cNvCxnSpPr>
            <a:stCxn id="269" idx="0"/>
            <a:endCxn id="272" idx="1"/>
          </p:cNvCxnSpPr>
          <p:nvPr/>
        </p:nvCxnSpPr>
        <p:spPr>
          <a:xfrm rot="-5400000">
            <a:off x="4613426" y="1843756"/>
            <a:ext cx="694800" cy="11397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3" name="Google Shape;273;p25"/>
          <p:cNvCxnSpPr>
            <a:stCxn id="267" idx="2"/>
            <a:endCxn id="274" idx="1"/>
          </p:cNvCxnSpPr>
          <p:nvPr/>
        </p:nvCxnSpPr>
        <p:spPr>
          <a:xfrm flipH="1" rot="-5400000">
            <a:off x="3722215" y="2172095"/>
            <a:ext cx="890100" cy="27399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25"/>
          <p:cNvCxnSpPr>
            <a:stCxn id="266" idx="0"/>
            <a:endCxn id="261" idx="1"/>
          </p:cNvCxnSpPr>
          <p:nvPr/>
        </p:nvCxnSpPr>
        <p:spPr>
          <a:xfrm>
            <a:off x="2131686" y="2952586"/>
            <a:ext cx="3400800" cy="1522500"/>
          </a:xfrm>
          <a:prstGeom prst="bentConnector3">
            <a:avLst>
              <a:gd fmla="val 45" name="adj1"/>
            </a:avLst>
          </a:prstGeom>
          <a:noFill/>
          <a:ln cap="flat" cmpd="sng" w="28575">
            <a:solidFill>
              <a:srgbClr val="00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6" name="Google Shape;276;p25"/>
          <p:cNvSpPr txBox="1"/>
          <p:nvPr>
            <p:ph idx="4294967295" type="title"/>
          </p:nvPr>
        </p:nvSpPr>
        <p:spPr>
          <a:xfrm>
            <a:off x="5550400" y="3252963"/>
            <a:ext cx="3668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Ir a selección de canción</a:t>
            </a:r>
            <a:endParaRPr sz="2200"/>
          </a:p>
        </p:txBody>
      </p:sp>
      <p:sp>
        <p:nvSpPr>
          <p:cNvPr id="277" name="Google Shape;277;p25"/>
          <p:cNvSpPr/>
          <p:nvPr/>
        </p:nvSpPr>
        <p:spPr>
          <a:xfrm>
            <a:off x="1023285" y="2792939"/>
            <a:ext cx="3861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5"/>
          <p:cNvCxnSpPr>
            <a:stCxn id="277" idx="2"/>
            <a:endCxn id="276" idx="1"/>
          </p:cNvCxnSpPr>
          <p:nvPr/>
        </p:nvCxnSpPr>
        <p:spPr>
          <a:xfrm flipH="1" rot="-5400000">
            <a:off x="3177135" y="1141139"/>
            <a:ext cx="412500" cy="4334100"/>
          </a:xfrm>
          <a:prstGeom prst="bentConnector2">
            <a:avLst/>
          </a:prstGeom>
          <a:noFill/>
          <a:ln cap="flat" cmpd="sng" w="28575">
            <a:solidFill>
              <a:srgbClr val="FF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25"/>
          <p:cNvCxnSpPr>
            <a:stCxn id="268" idx="0"/>
            <a:endCxn id="262" idx="1"/>
          </p:cNvCxnSpPr>
          <p:nvPr/>
        </p:nvCxnSpPr>
        <p:spPr>
          <a:xfrm rot="-5400000">
            <a:off x="4591351" y="1867606"/>
            <a:ext cx="246000" cy="16191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80" name="Google Shape;280;p25"/>
          <p:cNvSpPr/>
          <p:nvPr/>
        </p:nvSpPr>
        <p:spPr>
          <a:xfrm>
            <a:off x="3178167" y="2800156"/>
            <a:ext cx="300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 txBox="1"/>
          <p:nvPr>
            <p:ph idx="4294967295" type="title"/>
          </p:nvPr>
        </p:nvSpPr>
        <p:spPr>
          <a:xfrm>
            <a:off x="5530600" y="1789206"/>
            <a:ext cx="3343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Anterior </a:t>
            </a:r>
            <a:r>
              <a:rPr lang="en-GB" sz="2400"/>
              <a:t>canción</a:t>
            </a:r>
            <a:endParaRPr sz="2400"/>
          </a:p>
        </p:txBody>
      </p:sp>
      <p:sp>
        <p:nvSpPr>
          <p:cNvPr id="274" name="Google Shape;274;p25"/>
          <p:cNvSpPr txBox="1"/>
          <p:nvPr>
            <p:ph idx="4294967295" type="title"/>
          </p:nvPr>
        </p:nvSpPr>
        <p:spPr>
          <a:xfrm>
            <a:off x="5537200" y="3709981"/>
            <a:ext cx="3343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Siguiente canción</a:t>
            </a:r>
            <a:endParaRPr sz="2400"/>
          </a:p>
        </p:txBody>
      </p:sp>
      <p:sp>
        <p:nvSpPr>
          <p:cNvPr id="281" name="Google Shape;281;p25"/>
          <p:cNvSpPr txBox="1"/>
          <p:nvPr>
            <p:ph idx="4294967295" type="title"/>
          </p:nvPr>
        </p:nvSpPr>
        <p:spPr>
          <a:xfrm>
            <a:off x="5543800" y="2765044"/>
            <a:ext cx="3343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Parar reproducción</a:t>
            </a:r>
            <a:endParaRPr sz="2400"/>
          </a:p>
        </p:txBody>
      </p:sp>
      <p:cxnSp>
        <p:nvCxnSpPr>
          <p:cNvPr id="282" name="Google Shape;282;p25"/>
          <p:cNvCxnSpPr>
            <a:stCxn id="280" idx="2"/>
            <a:endCxn id="281" idx="1"/>
          </p:cNvCxnSpPr>
          <p:nvPr/>
        </p:nvCxnSpPr>
        <p:spPr>
          <a:xfrm rot="-5400000">
            <a:off x="4428267" y="1942006"/>
            <a:ext cx="15600" cy="2215500"/>
          </a:xfrm>
          <a:prstGeom prst="bentConnector4">
            <a:avLst>
              <a:gd fmla="val -1526442" name="adj1"/>
              <a:gd fmla="val 78324" name="adj2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288" name="Google Shape;288;p26"/>
          <p:cNvSpPr txBox="1"/>
          <p:nvPr>
            <p:ph idx="4294967295" type="title"/>
          </p:nvPr>
        </p:nvSpPr>
        <p:spPr>
          <a:xfrm>
            <a:off x="5493900" y="664475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GB" sz="2400"/>
              <a:t>Menú de apagado</a:t>
            </a:r>
            <a:endParaRPr sz="2400"/>
          </a:p>
        </p:txBody>
      </p:sp>
      <p:cxnSp>
        <p:nvCxnSpPr>
          <p:cNvPr id="289" name="Google Shape;289;p26"/>
          <p:cNvCxnSpPr>
            <a:stCxn id="290" idx="3"/>
            <a:endCxn id="291" idx="1"/>
          </p:cNvCxnSpPr>
          <p:nvPr/>
        </p:nvCxnSpPr>
        <p:spPr>
          <a:xfrm>
            <a:off x="3926100" y="941525"/>
            <a:ext cx="156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6"/>
          <p:cNvSpPr txBox="1"/>
          <p:nvPr>
            <p:ph idx="4294967295" type="title"/>
          </p:nvPr>
        </p:nvSpPr>
        <p:spPr>
          <a:xfrm>
            <a:off x="538950" y="2146400"/>
            <a:ext cx="80661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Para salir del menú de apagado se debe tocar cualquier tecla o ingresar la tarjeta SD y se </a:t>
            </a:r>
            <a:r>
              <a:rPr lang="en-GB" sz="2200"/>
              <a:t>irá</a:t>
            </a:r>
            <a:r>
              <a:rPr lang="en-GB" sz="2200"/>
              <a:t> al menú de inicio donde se puede seleccionar la canción a escuchar.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Asímismo, desde cualquier menú se puede apagar el dispositivo manteniendo el botón del encoder</a:t>
            </a:r>
            <a:endParaRPr sz="2200"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" y="175618"/>
            <a:ext cx="3413029" cy="1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888450" y="438950"/>
            <a:ext cx="7367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Cabe 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mencionar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 reproducir una música se irá inmediatamente al menú de reproducción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 uno no 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selecciona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una canción antes de ir al menú de reproducción, en la pantalla 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aparecerá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el mensaje </a:t>
            </a:r>
            <a:r>
              <a:rPr b="1" i="1"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 ≡ $ ≡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junto con el artista, 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álbum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y año de la canción </a:t>
            </a: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vacíos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 opciones de efectos son default (Sin efectos), rock, jazz, pop y classic, costum donde en custom se podrá elegir el valor de la ganancia en dB de los filtros de banda 80Hz Band  (160 Hz, 320 Hz, 640 Hz, 1.28 kHz , 2.5 kHz, 5 kHz y 10kHz)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Advertencias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Advertencias</a:t>
            </a:r>
            <a:endParaRPr/>
          </a:p>
        </p:txBody>
      </p:sp>
      <p:sp>
        <p:nvSpPr>
          <p:cNvPr id="310" name="Google Shape;310;p29"/>
          <p:cNvSpPr txBox="1"/>
          <p:nvPr>
            <p:ph idx="4294967295" type="title"/>
          </p:nvPr>
        </p:nvSpPr>
        <p:spPr>
          <a:xfrm>
            <a:off x="640050" y="775525"/>
            <a:ext cx="78639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Es necesario la </a:t>
            </a:r>
            <a:r>
              <a:rPr lang="en-GB" sz="2200"/>
              <a:t>utilización</a:t>
            </a:r>
            <a:r>
              <a:rPr lang="en-GB" sz="2200"/>
              <a:t> de un parlante con alimentación USB y una ficha de recepción de señal conectada al DAC para escuchar la música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Es necesario esperar a que aparezca la canción o efecto inicial para el correcto funcionamiento de la pantalla LCD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Es necesario que los archivos de música sean mp3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eriféricos</a:t>
            </a:r>
            <a:r>
              <a:rPr lang="en-GB"/>
              <a:t> del MP3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11276" l="0" r="0" t="0"/>
          <a:stretch/>
        </p:blipFill>
        <p:spPr>
          <a:xfrm>
            <a:off x="662750" y="721799"/>
            <a:ext cx="5491049" cy="307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del MP3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231058" y="721790"/>
            <a:ext cx="26994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LCD Display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Spectrometer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Previous Button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Stop Button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Select/Start/Pause Button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Next Button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18798" l="0" r="10889" t="0"/>
          <a:stretch/>
        </p:blipFill>
        <p:spPr>
          <a:xfrm>
            <a:off x="786374" y="336575"/>
            <a:ext cx="7571251" cy="38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692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Maquina de estados 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Máquina</a:t>
            </a:r>
            <a:r>
              <a:rPr lang="en-GB"/>
              <a:t> de estados de aplicación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64700"/>
            <a:ext cx="72580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662750" y="4319009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Funcionamiento</a:t>
            </a:r>
            <a:endParaRPr/>
          </a:p>
        </p:txBody>
      </p:sp>
      <p:sp>
        <p:nvSpPr>
          <p:cNvPr id="180" name="Google Shape;180;p21"/>
          <p:cNvSpPr txBox="1"/>
          <p:nvPr>
            <p:ph idx="4294967295" type="title"/>
          </p:nvPr>
        </p:nvSpPr>
        <p:spPr>
          <a:xfrm>
            <a:off x="5422175" y="143975"/>
            <a:ext cx="36501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Menú de inicio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              &amp;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Menú de selección de canción</a:t>
            </a:r>
            <a:endParaRPr sz="2400"/>
          </a:p>
        </p:txBody>
      </p:sp>
      <p:sp>
        <p:nvSpPr>
          <p:cNvPr id="181" name="Google Shape;181;p21"/>
          <p:cNvSpPr txBox="1"/>
          <p:nvPr>
            <p:ph idx="4294967295" type="title"/>
          </p:nvPr>
        </p:nvSpPr>
        <p:spPr>
          <a:xfrm>
            <a:off x="5493900" y="2775100"/>
            <a:ext cx="3650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GB" sz="2400"/>
              <a:t>Canción inicial</a:t>
            </a:r>
            <a:endParaRPr sz="24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0" y="143963"/>
            <a:ext cx="3465435" cy="164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1"/>
          <p:cNvCxnSpPr>
            <a:stCxn id="182" idx="3"/>
            <a:endCxn id="180" idx="1"/>
          </p:cNvCxnSpPr>
          <p:nvPr/>
        </p:nvCxnSpPr>
        <p:spPr>
          <a:xfrm>
            <a:off x="3926035" y="964625"/>
            <a:ext cx="1496100" cy="1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4919" r="2787" t="0"/>
          <a:stretch/>
        </p:blipFill>
        <p:spPr>
          <a:xfrm>
            <a:off x="460600" y="2231488"/>
            <a:ext cx="3465425" cy="164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1"/>
          <p:cNvCxnSpPr>
            <a:stCxn id="184" idx="3"/>
            <a:endCxn id="181" idx="1"/>
          </p:cNvCxnSpPr>
          <p:nvPr/>
        </p:nvCxnSpPr>
        <p:spPr>
          <a:xfrm>
            <a:off x="3926025" y="3052150"/>
            <a:ext cx="156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