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FB57B-AAD3-4681-A938-370B9AF1D2AA}" v="37" dt="2025-03-31T02:46:49.806"/>
    <p1510:client id="{501D2696-3101-42E6-8B1A-E648FA6C290C}" v="30" dt="2025-03-30T15:46:15.060"/>
    <p1510:client id="{8E4960C3-87FA-4149-8ADE-EADFDECDA217}" v="87" dt="2025-03-31T19:36:16.979"/>
    <p1510:client id="{D65E3015-BEF1-4B4E-847F-42BD1E028730}" v="31" dt="2025-03-31T22:30:04.243"/>
    <p1510:client id="{FBCC2532-D87C-4A22-A2D9-319369BCC791}" v="118" dt="2025-03-30T16:13:18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DF305-559A-40D4-B747-3FAE1F17D3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C01F36-66E5-403B-B0A6-1A96100B35DC}">
      <dgm:prSet/>
      <dgm:spPr/>
      <dgm:t>
        <a:bodyPr/>
        <a:lstStyle/>
        <a:p>
          <a:r>
            <a:rPr lang="es-ES" b="1"/>
            <a:t>Descripción general:</a:t>
          </a:r>
          <a:r>
            <a:rPr lang="es-ES"/>
            <a:t> Se diseñará un sistema basado en microservicios con interacción entre módulos independientes.</a:t>
          </a:r>
          <a:br>
            <a:rPr lang="es-ES"/>
          </a:br>
          <a:endParaRPr lang="en-US"/>
        </a:p>
      </dgm:t>
    </dgm:pt>
    <dgm:pt modelId="{1AE10832-BC2E-4A9B-80E6-AAB35A92FB77}" type="parTrans" cxnId="{214BFBE6-577A-4864-A111-5C79A93F0CE2}">
      <dgm:prSet/>
      <dgm:spPr/>
      <dgm:t>
        <a:bodyPr/>
        <a:lstStyle/>
        <a:p>
          <a:endParaRPr lang="en-US"/>
        </a:p>
      </dgm:t>
    </dgm:pt>
    <dgm:pt modelId="{53DCDF64-9062-413D-B0F2-D1683D4EE449}" type="sibTrans" cxnId="{214BFBE6-577A-4864-A111-5C79A93F0CE2}">
      <dgm:prSet/>
      <dgm:spPr/>
      <dgm:t>
        <a:bodyPr/>
        <a:lstStyle/>
        <a:p>
          <a:endParaRPr lang="en-US"/>
        </a:p>
      </dgm:t>
    </dgm:pt>
    <dgm:pt modelId="{AC834DEA-1CD7-4874-8E90-B6D406C17D74}">
      <dgm:prSet/>
      <dgm:spPr/>
      <dgm:t>
        <a:bodyPr/>
        <a:lstStyle/>
        <a:p>
          <a:r>
            <a:rPr lang="es-ES" b="1"/>
            <a:t>Diagrama de Actores.</a:t>
          </a:r>
          <a:br>
            <a:rPr lang="es-ES"/>
          </a:br>
          <a:endParaRPr lang="en-US"/>
        </a:p>
      </dgm:t>
    </dgm:pt>
    <dgm:pt modelId="{9EC9286E-64A7-4986-A7C0-C085947BA9F7}" type="parTrans" cxnId="{C689F7E2-B0CA-4994-88A3-C2FF80FD1D21}">
      <dgm:prSet/>
      <dgm:spPr/>
      <dgm:t>
        <a:bodyPr/>
        <a:lstStyle/>
        <a:p>
          <a:endParaRPr lang="en-US"/>
        </a:p>
      </dgm:t>
    </dgm:pt>
    <dgm:pt modelId="{B6B6738F-43A8-452C-B83D-6939C0B44999}" type="sibTrans" cxnId="{C689F7E2-B0CA-4994-88A3-C2FF80FD1D21}">
      <dgm:prSet/>
      <dgm:spPr/>
      <dgm:t>
        <a:bodyPr/>
        <a:lstStyle/>
        <a:p>
          <a:endParaRPr lang="en-US"/>
        </a:p>
      </dgm:t>
    </dgm:pt>
    <dgm:pt modelId="{1AFF57A9-3583-4C08-A825-C6DF977F83F7}">
      <dgm:prSet/>
      <dgm:spPr/>
      <dgm:t>
        <a:bodyPr/>
        <a:lstStyle/>
        <a:p>
          <a:r>
            <a:rPr lang="es-ES" b="1"/>
            <a:t>Diagrama de Casos de Uso y Clases.</a:t>
          </a:r>
          <a:endParaRPr lang="en-US"/>
        </a:p>
      </dgm:t>
    </dgm:pt>
    <dgm:pt modelId="{6BF8817D-E24B-4ACF-9E84-18C0D3A37B43}" type="parTrans" cxnId="{40EB6F07-3F74-4F3D-B355-83A4A2BA27A1}">
      <dgm:prSet/>
      <dgm:spPr/>
      <dgm:t>
        <a:bodyPr/>
        <a:lstStyle/>
        <a:p>
          <a:endParaRPr lang="en-US"/>
        </a:p>
      </dgm:t>
    </dgm:pt>
    <dgm:pt modelId="{5DC90A4E-04E5-4B50-BF5C-EC5F981180ED}" type="sibTrans" cxnId="{40EB6F07-3F74-4F3D-B355-83A4A2BA27A1}">
      <dgm:prSet/>
      <dgm:spPr/>
      <dgm:t>
        <a:bodyPr/>
        <a:lstStyle/>
        <a:p>
          <a:endParaRPr lang="en-US"/>
        </a:p>
      </dgm:t>
    </dgm:pt>
    <dgm:pt modelId="{5E082F60-7F43-4702-9305-4D5D79180BA8}" type="pres">
      <dgm:prSet presAssocID="{007DF305-559A-40D4-B747-3FAE1F17D33C}" presName="root" presStyleCnt="0">
        <dgm:presLayoutVars>
          <dgm:dir/>
          <dgm:resizeHandles val="exact"/>
        </dgm:presLayoutVars>
      </dgm:prSet>
      <dgm:spPr/>
    </dgm:pt>
    <dgm:pt modelId="{7B2EE065-3D26-4B65-A374-5AA517A47FCC}" type="pres">
      <dgm:prSet presAssocID="{5BC01F36-66E5-403B-B0A6-1A96100B35DC}" presName="compNode" presStyleCnt="0"/>
      <dgm:spPr/>
    </dgm:pt>
    <dgm:pt modelId="{FE270C7A-964B-4554-9A4C-EBA96BA08AA4}" type="pres">
      <dgm:prSet presAssocID="{5BC01F36-66E5-403B-B0A6-1A96100B35DC}" presName="bgRect" presStyleLbl="bgShp" presStyleIdx="0" presStyleCnt="3"/>
      <dgm:spPr/>
    </dgm:pt>
    <dgm:pt modelId="{AA691E3F-0672-464C-BB9C-F7A29E6DDB0F}" type="pres">
      <dgm:prSet presAssocID="{5BC01F36-66E5-403B-B0A6-1A96100B35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9086008C-7F92-485E-9DFA-1187D4206636}" type="pres">
      <dgm:prSet presAssocID="{5BC01F36-66E5-403B-B0A6-1A96100B35DC}" presName="spaceRect" presStyleCnt="0"/>
      <dgm:spPr/>
    </dgm:pt>
    <dgm:pt modelId="{F76490A6-9B23-4362-A2AA-E1BB75627220}" type="pres">
      <dgm:prSet presAssocID="{5BC01F36-66E5-403B-B0A6-1A96100B35DC}" presName="parTx" presStyleLbl="revTx" presStyleIdx="0" presStyleCnt="3">
        <dgm:presLayoutVars>
          <dgm:chMax val="0"/>
          <dgm:chPref val="0"/>
        </dgm:presLayoutVars>
      </dgm:prSet>
      <dgm:spPr/>
    </dgm:pt>
    <dgm:pt modelId="{47623736-3C70-4472-BE1C-8F5AA276047E}" type="pres">
      <dgm:prSet presAssocID="{53DCDF64-9062-413D-B0F2-D1683D4EE449}" presName="sibTrans" presStyleCnt="0"/>
      <dgm:spPr/>
    </dgm:pt>
    <dgm:pt modelId="{E2D72A30-0239-44CA-B163-D9979F8927F1}" type="pres">
      <dgm:prSet presAssocID="{AC834DEA-1CD7-4874-8E90-B6D406C17D74}" presName="compNode" presStyleCnt="0"/>
      <dgm:spPr/>
    </dgm:pt>
    <dgm:pt modelId="{B30CECEF-8002-4402-9AF1-05B24D6EA5E3}" type="pres">
      <dgm:prSet presAssocID="{AC834DEA-1CD7-4874-8E90-B6D406C17D74}" presName="bgRect" presStyleLbl="bgShp" presStyleIdx="1" presStyleCnt="3"/>
      <dgm:spPr/>
    </dgm:pt>
    <dgm:pt modelId="{F5E2A397-FEEE-4AE2-BF7D-2E8352E32F63}" type="pres">
      <dgm:prSet presAssocID="{AC834DEA-1CD7-4874-8E90-B6D406C17D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4B38C793-E8AC-4819-ACC2-842BB6675E55}" type="pres">
      <dgm:prSet presAssocID="{AC834DEA-1CD7-4874-8E90-B6D406C17D74}" presName="spaceRect" presStyleCnt="0"/>
      <dgm:spPr/>
    </dgm:pt>
    <dgm:pt modelId="{DB09508B-6AA8-457C-AD19-A2E9BF185883}" type="pres">
      <dgm:prSet presAssocID="{AC834DEA-1CD7-4874-8E90-B6D406C17D74}" presName="parTx" presStyleLbl="revTx" presStyleIdx="1" presStyleCnt="3">
        <dgm:presLayoutVars>
          <dgm:chMax val="0"/>
          <dgm:chPref val="0"/>
        </dgm:presLayoutVars>
      </dgm:prSet>
      <dgm:spPr/>
    </dgm:pt>
    <dgm:pt modelId="{3FC61D78-7AEE-42DA-A2B9-F32537CCAD77}" type="pres">
      <dgm:prSet presAssocID="{B6B6738F-43A8-452C-B83D-6939C0B44999}" presName="sibTrans" presStyleCnt="0"/>
      <dgm:spPr/>
    </dgm:pt>
    <dgm:pt modelId="{F2D85158-0785-473E-A3A7-EB6EC51E69B7}" type="pres">
      <dgm:prSet presAssocID="{1AFF57A9-3583-4C08-A825-C6DF977F83F7}" presName="compNode" presStyleCnt="0"/>
      <dgm:spPr/>
    </dgm:pt>
    <dgm:pt modelId="{E8AE4B9E-0AA9-4D65-BE09-33415A1E7F4F}" type="pres">
      <dgm:prSet presAssocID="{1AFF57A9-3583-4C08-A825-C6DF977F83F7}" presName="bgRect" presStyleLbl="bgShp" presStyleIdx="2" presStyleCnt="3"/>
      <dgm:spPr/>
    </dgm:pt>
    <dgm:pt modelId="{A40157DE-9E07-40FC-A4A7-817DC996C6CB}" type="pres">
      <dgm:prSet presAssocID="{1AFF57A9-3583-4C08-A825-C6DF977F83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1E9EE9D-7858-4962-9E83-209FABD3C6CD}" type="pres">
      <dgm:prSet presAssocID="{1AFF57A9-3583-4C08-A825-C6DF977F83F7}" presName="spaceRect" presStyleCnt="0"/>
      <dgm:spPr/>
    </dgm:pt>
    <dgm:pt modelId="{3FC4B732-ADB7-494D-8A64-B133FC938470}" type="pres">
      <dgm:prSet presAssocID="{1AFF57A9-3583-4C08-A825-C6DF977F83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EB6F07-3F74-4F3D-B355-83A4A2BA27A1}" srcId="{007DF305-559A-40D4-B747-3FAE1F17D33C}" destId="{1AFF57A9-3583-4C08-A825-C6DF977F83F7}" srcOrd="2" destOrd="0" parTransId="{6BF8817D-E24B-4ACF-9E84-18C0D3A37B43}" sibTransId="{5DC90A4E-04E5-4B50-BF5C-EC5F981180ED}"/>
    <dgm:cxn modelId="{AED37AA2-0DB7-4B16-A7E0-29DF3073D3AE}" type="presOf" srcId="{1AFF57A9-3583-4C08-A825-C6DF977F83F7}" destId="{3FC4B732-ADB7-494D-8A64-B133FC938470}" srcOrd="0" destOrd="0" presId="urn:microsoft.com/office/officeart/2018/2/layout/IconVerticalSolidList"/>
    <dgm:cxn modelId="{F5787AC9-7FD9-459C-B563-8705788F9D17}" type="presOf" srcId="{AC834DEA-1CD7-4874-8E90-B6D406C17D74}" destId="{DB09508B-6AA8-457C-AD19-A2E9BF185883}" srcOrd="0" destOrd="0" presId="urn:microsoft.com/office/officeart/2018/2/layout/IconVerticalSolidList"/>
    <dgm:cxn modelId="{81ADF7D5-B4FC-4066-A00E-BC46F719A7D9}" type="presOf" srcId="{5BC01F36-66E5-403B-B0A6-1A96100B35DC}" destId="{F76490A6-9B23-4362-A2AA-E1BB75627220}" srcOrd="0" destOrd="0" presId="urn:microsoft.com/office/officeart/2018/2/layout/IconVerticalSolidList"/>
    <dgm:cxn modelId="{3DB609DA-7B3F-41A4-871B-5358484F2B30}" type="presOf" srcId="{007DF305-559A-40D4-B747-3FAE1F17D33C}" destId="{5E082F60-7F43-4702-9305-4D5D79180BA8}" srcOrd="0" destOrd="0" presId="urn:microsoft.com/office/officeart/2018/2/layout/IconVerticalSolidList"/>
    <dgm:cxn modelId="{C689F7E2-B0CA-4994-88A3-C2FF80FD1D21}" srcId="{007DF305-559A-40D4-B747-3FAE1F17D33C}" destId="{AC834DEA-1CD7-4874-8E90-B6D406C17D74}" srcOrd="1" destOrd="0" parTransId="{9EC9286E-64A7-4986-A7C0-C085947BA9F7}" sibTransId="{B6B6738F-43A8-452C-B83D-6939C0B44999}"/>
    <dgm:cxn modelId="{214BFBE6-577A-4864-A111-5C79A93F0CE2}" srcId="{007DF305-559A-40D4-B747-3FAE1F17D33C}" destId="{5BC01F36-66E5-403B-B0A6-1A96100B35DC}" srcOrd="0" destOrd="0" parTransId="{1AE10832-BC2E-4A9B-80E6-AAB35A92FB77}" sibTransId="{53DCDF64-9062-413D-B0F2-D1683D4EE449}"/>
    <dgm:cxn modelId="{6EAA2600-1C56-4E31-AFBF-7AB2AF1F548F}" type="presParOf" srcId="{5E082F60-7F43-4702-9305-4D5D79180BA8}" destId="{7B2EE065-3D26-4B65-A374-5AA517A47FCC}" srcOrd="0" destOrd="0" presId="urn:microsoft.com/office/officeart/2018/2/layout/IconVerticalSolidList"/>
    <dgm:cxn modelId="{95A89521-CDA4-415F-9220-D26C78E415B7}" type="presParOf" srcId="{7B2EE065-3D26-4B65-A374-5AA517A47FCC}" destId="{FE270C7A-964B-4554-9A4C-EBA96BA08AA4}" srcOrd="0" destOrd="0" presId="urn:microsoft.com/office/officeart/2018/2/layout/IconVerticalSolidList"/>
    <dgm:cxn modelId="{DD9B0C67-8CA9-4273-86AF-4D4650535529}" type="presParOf" srcId="{7B2EE065-3D26-4B65-A374-5AA517A47FCC}" destId="{AA691E3F-0672-464C-BB9C-F7A29E6DDB0F}" srcOrd="1" destOrd="0" presId="urn:microsoft.com/office/officeart/2018/2/layout/IconVerticalSolidList"/>
    <dgm:cxn modelId="{D14CDFE2-6DFF-401E-9F23-65A34E516001}" type="presParOf" srcId="{7B2EE065-3D26-4B65-A374-5AA517A47FCC}" destId="{9086008C-7F92-485E-9DFA-1187D4206636}" srcOrd="2" destOrd="0" presId="urn:microsoft.com/office/officeart/2018/2/layout/IconVerticalSolidList"/>
    <dgm:cxn modelId="{0CD226DA-43C9-4D66-8BB6-0A402D7D3EA3}" type="presParOf" srcId="{7B2EE065-3D26-4B65-A374-5AA517A47FCC}" destId="{F76490A6-9B23-4362-A2AA-E1BB75627220}" srcOrd="3" destOrd="0" presId="urn:microsoft.com/office/officeart/2018/2/layout/IconVerticalSolidList"/>
    <dgm:cxn modelId="{FB561ACA-7204-46D8-8250-1FD94FD02DC4}" type="presParOf" srcId="{5E082F60-7F43-4702-9305-4D5D79180BA8}" destId="{47623736-3C70-4472-BE1C-8F5AA276047E}" srcOrd="1" destOrd="0" presId="urn:microsoft.com/office/officeart/2018/2/layout/IconVerticalSolidList"/>
    <dgm:cxn modelId="{3DA538F6-558D-4BF7-9A36-117E08BB7CAE}" type="presParOf" srcId="{5E082F60-7F43-4702-9305-4D5D79180BA8}" destId="{E2D72A30-0239-44CA-B163-D9979F8927F1}" srcOrd="2" destOrd="0" presId="urn:microsoft.com/office/officeart/2018/2/layout/IconVerticalSolidList"/>
    <dgm:cxn modelId="{55DA2752-7D0D-459B-AAC7-E801E4F2F631}" type="presParOf" srcId="{E2D72A30-0239-44CA-B163-D9979F8927F1}" destId="{B30CECEF-8002-4402-9AF1-05B24D6EA5E3}" srcOrd="0" destOrd="0" presId="urn:microsoft.com/office/officeart/2018/2/layout/IconVerticalSolidList"/>
    <dgm:cxn modelId="{C8602650-970B-481D-AAEB-872E8AFBB42B}" type="presParOf" srcId="{E2D72A30-0239-44CA-B163-D9979F8927F1}" destId="{F5E2A397-FEEE-4AE2-BF7D-2E8352E32F63}" srcOrd="1" destOrd="0" presId="urn:microsoft.com/office/officeart/2018/2/layout/IconVerticalSolidList"/>
    <dgm:cxn modelId="{BADF3B35-86E1-4A50-BB51-9BCD615836CB}" type="presParOf" srcId="{E2D72A30-0239-44CA-B163-D9979F8927F1}" destId="{4B38C793-E8AC-4819-ACC2-842BB6675E55}" srcOrd="2" destOrd="0" presId="urn:microsoft.com/office/officeart/2018/2/layout/IconVerticalSolidList"/>
    <dgm:cxn modelId="{CBD0760E-2AD2-49A0-8FB1-01B6EA358B24}" type="presParOf" srcId="{E2D72A30-0239-44CA-B163-D9979F8927F1}" destId="{DB09508B-6AA8-457C-AD19-A2E9BF185883}" srcOrd="3" destOrd="0" presId="urn:microsoft.com/office/officeart/2018/2/layout/IconVerticalSolidList"/>
    <dgm:cxn modelId="{FA81957B-D76B-4652-9A32-AE894C772EC3}" type="presParOf" srcId="{5E082F60-7F43-4702-9305-4D5D79180BA8}" destId="{3FC61D78-7AEE-42DA-A2B9-F32537CCAD77}" srcOrd="3" destOrd="0" presId="urn:microsoft.com/office/officeart/2018/2/layout/IconVerticalSolidList"/>
    <dgm:cxn modelId="{30273590-5478-4A01-8119-C918C4F33406}" type="presParOf" srcId="{5E082F60-7F43-4702-9305-4D5D79180BA8}" destId="{F2D85158-0785-473E-A3A7-EB6EC51E69B7}" srcOrd="4" destOrd="0" presId="urn:microsoft.com/office/officeart/2018/2/layout/IconVerticalSolidList"/>
    <dgm:cxn modelId="{6F8A533C-6C83-4BDF-AFFC-74B4EBCC47B2}" type="presParOf" srcId="{F2D85158-0785-473E-A3A7-EB6EC51E69B7}" destId="{E8AE4B9E-0AA9-4D65-BE09-33415A1E7F4F}" srcOrd="0" destOrd="0" presId="urn:microsoft.com/office/officeart/2018/2/layout/IconVerticalSolidList"/>
    <dgm:cxn modelId="{BA2CA5F2-29B6-46FA-BEE1-453F73BEDF22}" type="presParOf" srcId="{F2D85158-0785-473E-A3A7-EB6EC51E69B7}" destId="{A40157DE-9E07-40FC-A4A7-817DC996C6CB}" srcOrd="1" destOrd="0" presId="urn:microsoft.com/office/officeart/2018/2/layout/IconVerticalSolidList"/>
    <dgm:cxn modelId="{E3125881-D00A-4D11-B7DA-1D0C057618D9}" type="presParOf" srcId="{F2D85158-0785-473E-A3A7-EB6EC51E69B7}" destId="{41E9EE9D-7858-4962-9E83-209FABD3C6CD}" srcOrd="2" destOrd="0" presId="urn:microsoft.com/office/officeart/2018/2/layout/IconVerticalSolidList"/>
    <dgm:cxn modelId="{8BA69C7C-655F-477B-9EBB-D5BF7FECEFAD}" type="presParOf" srcId="{F2D85158-0785-473E-A3A7-EB6EC51E69B7}" destId="{3FC4B732-ADB7-494D-8A64-B133FC9384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70C7A-964B-4554-9A4C-EBA96BA08AA4}">
      <dsp:nvSpPr>
        <dsp:cNvPr id="0" name=""/>
        <dsp:cNvSpPr/>
      </dsp:nvSpPr>
      <dsp:spPr>
        <a:xfrm>
          <a:off x="0" y="657"/>
          <a:ext cx="5955658" cy="15382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91E3F-0672-464C-BB9C-F7A29E6DDB0F}">
      <dsp:nvSpPr>
        <dsp:cNvPr id="0" name=""/>
        <dsp:cNvSpPr/>
      </dsp:nvSpPr>
      <dsp:spPr>
        <a:xfrm>
          <a:off x="465334" y="346774"/>
          <a:ext cx="846063" cy="846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490A6-9B23-4362-A2AA-E1BB75627220}">
      <dsp:nvSpPr>
        <dsp:cNvPr id="0" name=""/>
        <dsp:cNvSpPr/>
      </dsp:nvSpPr>
      <dsp:spPr>
        <a:xfrm>
          <a:off x="1776732" y="657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Descripción general:</a:t>
          </a:r>
          <a:r>
            <a:rPr lang="es-ES" sz="1800" kern="1200"/>
            <a:t> Se diseñará un sistema basado en microservicios con interacción entre módulos independientes.</a:t>
          </a:r>
          <a:br>
            <a:rPr lang="es-ES" sz="1800" kern="1200"/>
          </a:br>
          <a:endParaRPr lang="en-US" sz="1800" kern="1200"/>
        </a:p>
      </dsp:txBody>
      <dsp:txXfrm>
        <a:off x="1776732" y="657"/>
        <a:ext cx="4178925" cy="1538296"/>
      </dsp:txXfrm>
    </dsp:sp>
    <dsp:sp modelId="{B30CECEF-8002-4402-9AF1-05B24D6EA5E3}">
      <dsp:nvSpPr>
        <dsp:cNvPr id="0" name=""/>
        <dsp:cNvSpPr/>
      </dsp:nvSpPr>
      <dsp:spPr>
        <a:xfrm>
          <a:off x="0" y="1923528"/>
          <a:ext cx="5955658" cy="15382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2A397-FEEE-4AE2-BF7D-2E8352E32F63}">
      <dsp:nvSpPr>
        <dsp:cNvPr id="0" name=""/>
        <dsp:cNvSpPr/>
      </dsp:nvSpPr>
      <dsp:spPr>
        <a:xfrm>
          <a:off x="465334" y="2269645"/>
          <a:ext cx="846063" cy="846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9508B-6AA8-457C-AD19-A2E9BF185883}">
      <dsp:nvSpPr>
        <dsp:cNvPr id="0" name=""/>
        <dsp:cNvSpPr/>
      </dsp:nvSpPr>
      <dsp:spPr>
        <a:xfrm>
          <a:off x="1776732" y="1923528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Diagrama de Actores.</a:t>
          </a:r>
          <a:br>
            <a:rPr lang="es-ES" sz="1800" kern="1200"/>
          </a:br>
          <a:endParaRPr lang="en-US" sz="1800" kern="1200"/>
        </a:p>
      </dsp:txBody>
      <dsp:txXfrm>
        <a:off x="1776732" y="1923528"/>
        <a:ext cx="4178925" cy="1538296"/>
      </dsp:txXfrm>
    </dsp:sp>
    <dsp:sp modelId="{E8AE4B9E-0AA9-4D65-BE09-33415A1E7F4F}">
      <dsp:nvSpPr>
        <dsp:cNvPr id="0" name=""/>
        <dsp:cNvSpPr/>
      </dsp:nvSpPr>
      <dsp:spPr>
        <a:xfrm>
          <a:off x="0" y="3846399"/>
          <a:ext cx="5955658" cy="15382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0157DE-9E07-40FC-A4A7-817DC996C6CB}">
      <dsp:nvSpPr>
        <dsp:cNvPr id="0" name=""/>
        <dsp:cNvSpPr/>
      </dsp:nvSpPr>
      <dsp:spPr>
        <a:xfrm>
          <a:off x="465334" y="4192516"/>
          <a:ext cx="846063" cy="846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4B732-ADB7-494D-8A64-B133FC938470}">
      <dsp:nvSpPr>
        <dsp:cNvPr id="0" name=""/>
        <dsp:cNvSpPr/>
      </dsp:nvSpPr>
      <dsp:spPr>
        <a:xfrm>
          <a:off x="1776732" y="3846399"/>
          <a:ext cx="4178925" cy="153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803" tIns="162803" rIns="162803" bIns="16280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/>
            <a:t>Diagrama de Casos de Uso y Clases.</a:t>
          </a:r>
          <a:endParaRPr lang="en-US" sz="1800" kern="1200"/>
        </a:p>
      </dsp:txBody>
      <dsp:txXfrm>
        <a:off x="1776732" y="3846399"/>
        <a:ext cx="4178925" cy="1538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815C-935B-9D6C-3FF9-AF45D18D3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>
                <a:ea typeface="+mj-lt"/>
                <a:cs typeface="+mj-lt"/>
              </a:rPr>
              <a:t>Eventura SPA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9A2FDA-E881-3C8E-9816-ACE4369B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928103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s-ES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Nombre del proyecto:</a:t>
            </a:r>
            <a: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Transformación Digital de </a:t>
            </a:r>
            <a:r>
              <a:rPr lang="es-ES" sz="180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Eventura</a:t>
            </a:r>
            <a: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SPA.</a:t>
            </a:r>
          </a:p>
          <a:p>
            <a:pPr algn="l"/>
            <a: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b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Integrantes del equipo:</a:t>
            </a:r>
            <a: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Matías Figueroa ,Benjamín Flores, Víctor Medina.</a:t>
            </a:r>
          </a:p>
          <a:p>
            <a:pPr algn="l"/>
            <a:b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Asignatura:</a:t>
            </a:r>
            <a: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Desarrollo Full </a:t>
            </a:r>
            <a:r>
              <a:rPr lang="es-ES" sz="180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Stack</a:t>
            </a:r>
            <a: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  <a:p>
            <a:pPr algn="l"/>
            <a:b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Docente: </a:t>
            </a:r>
            <a:r>
              <a:rPr lang="es-ES" sz="1800">
                <a:latin typeface="Arial" panose="020B0604020202020204" pitchFamily="34" charset="0"/>
                <a:ea typeface="Arial" panose="020B0604020202020204" pitchFamily="34" charset="0"/>
              </a:rPr>
              <a:t>Víctor Rosendo.</a:t>
            </a:r>
            <a:endParaRPr lang="es-ES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b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Fecha de entrega:</a:t>
            </a:r>
            <a:r>
              <a:rPr lang="es-ES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31/03/25.</a:t>
            </a:r>
            <a:endParaRPr lang="es-CL" sz="18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574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BCB397-4790-4766-82B8-F6ED3BAAB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DB66795-F5BA-4B6C-951C-11DBE9D24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C790B8-181F-443B-9B01-D67B4B94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Visión de ángulo reducido de rascacielos modernos frente al cielo ">
            <a:extLst>
              <a:ext uri="{FF2B5EF4-FFF2-40B4-BE49-F238E27FC236}">
                <a16:creationId xmlns:a16="http://schemas.microsoft.com/office/drawing/2014/main" id="{A36F5E12-5E72-4FCE-E754-6BCC5E3752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23" r="22494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17D5C4-7346-4128-A893-88F9031A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1C5031-79AA-FC55-2F6C-042219CE9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s-CL"/>
              <a:t>CONCLUSIONES Y RECOMENDACIONES.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06EAC-4D4E-4BEC-A580-543F5E0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36ED59-F65E-179C-8EBB-68D53A9C4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s-ES" sz="20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Lecciones aprendidas:</a:t>
            </a:r>
            <a:r>
              <a:rPr lang="es-E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Importancia de la automatización en la gestión de eventos.</a:t>
            </a:r>
            <a:br>
              <a:rPr lang="es-E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ES" sz="20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s-ES" sz="20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Escalabilidad:</a:t>
            </a:r>
            <a:r>
              <a:rPr lang="es-E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Potencial para expandirse a otras ciudades.</a:t>
            </a:r>
            <a:br>
              <a:rPr lang="es-E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20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Mejoras futuras:</a:t>
            </a:r>
            <a:r>
              <a:rPr lang="es-ES" sz="20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Integración con IA para recomendaciones de proveedores y personalización de eventos.</a:t>
            </a:r>
            <a:endParaRPr lang="es-CL" sz="20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229159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3BD5-9C58-736B-7656-19C0874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Introducción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6DD99-B687-EB86-A669-010632A5A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Eventura</a:t>
            </a:r>
            <a:r>
              <a:rPr lang="en-US" sz="2000" dirty="0"/>
              <a:t> SPA es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empresa</a:t>
            </a:r>
            <a:r>
              <a:rPr lang="en-US" sz="2000" dirty="0"/>
              <a:t> </a:t>
            </a:r>
            <a:r>
              <a:rPr lang="en-US" sz="2000" dirty="0" err="1"/>
              <a:t>dedicada</a:t>
            </a:r>
            <a:r>
              <a:rPr lang="en-US" sz="2000" dirty="0"/>
              <a:t> a </a:t>
            </a:r>
            <a:r>
              <a:rPr lang="en-US" sz="2000" dirty="0" err="1"/>
              <a:t>facilitar</a:t>
            </a:r>
            <a:r>
              <a:rPr lang="en-US" sz="2000" dirty="0"/>
              <a:t> la </a:t>
            </a:r>
            <a:r>
              <a:rPr lang="en-US" sz="2000" dirty="0" err="1"/>
              <a:t>organización</a:t>
            </a:r>
            <a:r>
              <a:rPr lang="en-US" sz="2000" dirty="0"/>
              <a:t> de </a:t>
            </a:r>
            <a:r>
              <a:rPr lang="en-US" sz="2000" dirty="0" err="1"/>
              <a:t>eventos</a:t>
            </a:r>
            <a:r>
              <a:rPr lang="en-US" sz="2000" dirty="0"/>
              <a:t>. A</a:t>
            </a:r>
            <a:r>
              <a:rPr lang="en-US" sz="2000" dirty="0">
                <a:ea typeface="+mn-lt"/>
                <a:cs typeface="+mn-lt"/>
              </a:rPr>
              <a:t> no </a:t>
            </a:r>
            <a:r>
              <a:rPr lang="en-US" sz="2000" dirty="0" err="1">
                <a:ea typeface="+mn-lt"/>
                <a:cs typeface="+mn-lt"/>
              </a:rPr>
              <a:t>cuenta</a:t>
            </a:r>
            <a:r>
              <a:rPr lang="en-US" sz="2000" dirty="0">
                <a:ea typeface="+mn-lt"/>
                <a:cs typeface="+mn-lt"/>
              </a:rPr>
              <a:t> con un </a:t>
            </a:r>
            <a:r>
              <a:rPr lang="en-US" sz="2000" dirty="0" err="1">
                <a:ea typeface="+mn-lt"/>
                <a:cs typeface="+mn-lt"/>
              </a:rPr>
              <a:t>sistema</a:t>
            </a:r>
            <a:r>
              <a:rPr lang="en-US" sz="2000" dirty="0">
                <a:ea typeface="+mn-lt"/>
                <a:cs typeface="+mn-lt"/>
              </a:rPr>
              <a:t> que </a:t>
            </a:r>
            <a:r>
              <a:rPr lang="en-US" sz="2000" dirty="0" err="1">
                <a:ea typeface="+mn-lt"/>
                <a:cs typeface="+mn-lt"/>
              </a:rPr>
              <a:t>permita</a:t>
            </a:r>
            <a:r>
              <a:rPr lang="en-US" sz="2000" dirty="0">
                <a:ea typeface="+mn-lt"/>
                <a:cs typeface="+mn-lt"/>
              </a:rPr>
              <a:t> a </a:t>
            </a:r>
            <a:r>
              <a:rPr lang="en-US" sz="2000" dirty="0" err="1">
                <a:ea typeface="+mn-lt"/>
                <a:cs typeface="+mn-lt"/>
              </a:rPr>
              <a:t>los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usuarios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gestionar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listas</a:t>
            </a:r>
            <a:r>
              <a:rPr lang="en-US" sz="2000" dirty="0">
                <a:ea typeface="+mn-lt"/>
                <a:cs typeface="+mn-lt"/>
              </a:rPr>
              <a:t> de </a:t>
            </a:r>
            <a:r>
              <a:rPr lang="en-US" sz="2000" dirty="0" err="1">
                <a:ea typeface="+mn-lt"/>
                <a:cs typeface="+mn-lt"/>
              </a:rPr>
              <a:t>invitados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contratar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proveedores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agendar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tareas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llevar</a:t>
            </a:r>
            <a:r>
              <a:rPr lang="en-US" sz="2000" dirty="0">
                <a:ea typeface="+mn-lt"/>
                <a:cs typeface="+mn-lt"/>
              </a:rPr>
              <a:t> control de </a:t>
            </a:r>
            <a:r>
              <a:rPr lang="en-US" sz="2000" dirty="0" err="1">
                <a:ea typeface="+mn-lt"/>
                <a:cs typeface="+mn-lt"/>
              </a:rPr>
              <a:t>presupuestos</a:t>
            </a:r>
            <a:r>
              <a:rPr lang="en-US" sz="2000" dirty="0">
                <a:ea typeface="+mn-lt"/>
                <a:cs typeface="+mn-lt"/>
              </a:rPr>
              <a:t>. La </a:t>
            </a:r>
            <a:r>
              <a:rPr lang="en-US" sz="2000" dirty="0" err="1">
                <a:ea typeface="+mn-lt"/>
                <a:cs typeface="+mn-lt"/>
              </a:rPr>
              <a:t>organización</a:t>
            </a:r>
            <a:r>
              <a:rPr lang="en-US" sz="2000" dirty="0">
                <a:ea typeface="+mn-lt"/>
                <a:cs typeface="+mn-lt"/>
              </a:rPr>
              <a:t> se </a:t>
            </a:r>
            <a:r>
              <a:rPr lang="en-US" sz="2000" dirty="0" err="1">
                <a:ea typeface="+mn-lt"/>
                <a:cs typeface="+mn-lt"/>
              </a:rPr>
              <a:t>realiza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mediante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correos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llamadas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telefónicas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planillas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desordenadas</a:t>
            </a:r>
            <a:r>
              <a:rPr lang="en-US" sz="2000" dirty="0">
                <a:ea typeface="+mn-lt"/>
                <a:cs typeface="+mn-lt"/>
              </a:rPr>
              <a:t>, lo que genera </a:t>
            </a:r>
            <a:r>
              <a:rPr lang="en-US" sz="2000" dirty="0" err="1">
                <a:ea typeface="+mn-lt"/>
                <a:cs typeface="+mn-lt"/>
              </a:rPr>
              <a:t>errores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retrasos</a:t>
            </a:r>
            <a:r>
              <a:rPr lang="en-US" sz="2000" dirty="0">
                <a:ea typeface="+mn-lt"/>
                <a:cs typeface="+mn-lt"/>
              </a:rPr>
              <a:t> y </a:t>
            </a:r>
            <a:r>
              <a:rPr lang="en-US" sz="2000" dirty="0" err="1">
                <a:ea typeface="+mn-lt"/>
                <a:cs typeface="+mn-lt"/>
              </a:rPr>
              <a:t>sobrecostos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/>
          </a:p>
        </p:txBody>
      </p:sp>
      <p:pic>
        <p:nvPicPr>
          <p:cNvPr id="15" name="Graphic 15" descr="Office Worker">
            <a:extLst>
              <a:ext uri="{FF2B5EF4-FFF2-40B4-BE49-F238E27FC236}">
                <a16:creationId xmlns:a16="http://schemas.microsoft.com/office/drawing/2014/main" id="{A6E84896-39DF-858C-ADA9-26536580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7463" y="2807872"/>
            <a:ext cx="2656718" cy="265671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948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6BCB397-4790-4766-82B8-F6ED3BAAB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DB66795-F5BA-4B6C-951C-11DBE9D24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C790B8-181F-443B-9B01-D67B4B94A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5" name="Picture 4" descr="Fondo de placa de circuito">
            <a:extLst>
              <a:ext uri="{FF2B5EF4-FFF2-40B4-BE49-F238E27FC236}">
                <a16:creationId xmlns:a16="http://schemas.microsoft.com/office/drawing/2014/main" id="{168F5E73-7AE1-CC5B-5B59-EC133BF3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70" r="44717" b="2"/>
          <a:stretch/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917D5C4-7346-4128-A893-88F9031A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995ED-1158-0B75-0801-4EBC41E0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US" err="1">
                <a:ea typeface="+mj-lt"/>
                <a:cs typeface="+mj-lt"/>
              </a:rPr>
              <a:t>Objetivo</a:t>
            </a:r>
            <a:r>
              <a:rPr lang="en-US">
                <a:ea typeface="+mj-lt"/>
                <a:cs typeface="+mj-lt"/>
              </a:rPr>
              <a:t> del Caso.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EC06EAC-4D4E-4BEC-A580-543F5E0ED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92716-F7C0-7CEF-7AAF-4929EB9D1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Es </a:t>
            </a:r>
            <a:r>
              <a:rPr lang="en-US" sz="2000" err="1">
                <a:ea typeface="+mn-lt"/>
                <a:cs typeface="+mn-lt"/>
              </a:rPr>
              <a:t>desarrollar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una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solución</a:t>
            </a:r>
            <a:r>
              <a:rPr lang="en-US" sz="2000">
                <a:ea typeface="+mn-lt"/>
                <a:cs typeface="+mn-lt"/>
              </a:rPr>
              <a:t> al </a:t>
            </a:r>
            <a:r>
              <a:rPr lang="en-US" sz="2000" err="1">
                <a:ea typeface="+mn-lt"/>
                <a:cs typeface="+mn-lt"/>
              </a:rPr>
              <a:t>problema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presenta</a:t>
            </a:r>
            <a:r>
              <a:rPr lang="en-US" sz="2000">
                <a:ea typeface="+mn-lt"/>
                <a:cs typeface="+mn-lt"/>
              </a:rPr>
              <a:t> la </a:t>
            </a:r>
            <a:r>
              <a:rPr lang="en-US" sz="2000" err="1">
                <a:ea typeface="+mn-lt"/>
                <a:cs typeface="+mn-lt"/>
              </a:rPr>
              <a:t>empresa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pasando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por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análisis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diseño</a:t>
            </a:r>
            <a:r>
              <a:rPr lang="en-US" sz="2000">
                <a:ea typeface="+mn-lt"/>
                <a:cs typeface="+mn-lt"/>
              </a:rPr>
              <a:t>, e </a:t>
            </a:r>
            <a:r>
              <a:rPr lang="en-US" sz="2000" err="1">
                <a:ea typeface="+mn-lt"/>
                <a:cs typeface="+mn-lt"/>
              </a:rPr>
              <a:t>implementación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una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solución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tecnológica</a:t>
            </a:r>
            <a:r>
              <a:rPr lang="en-US" sz="2000">
                <a:ea typeface="+mn-lt"/>
                <a:cs typeface="+mn-lt"/>
              </a:rPr>
              <a:t> que </a:t>
            </a:r>
            <a:r>
              <a:rPr lang="en-US" sz="2000" err="1">
                <a:ea typeface="+mn-lt"/>
                <a:cs typeface="+mn-lt"/>
              </a:rPr>
              <a:t>permita</a:t>
            </a:r>
            <a:r>
              <a:rPr lang="en-US" sz="2000">
                <a:ea typeface="+mn-lt"/>
                <a:cs typeface="+mn-lt"/>
              </a:rPr>
              <a:t> a </a:t>
            </a:r>
            <a:r>
              <a:rPr lang="en-US" sz="2000" err="1">
                <a:ea typeface="+mn-lt"/>
                <a:cs typeface="+mn-lt"/>
              </a:rPr>
              <a:t>Eventura</a:t>
            </a:r>
            <a:r>
              <a:rPr lang="en-US" sz="2000">
                <a:ea typeface="+mn-lt"/>
                <a:cs typeface="+mn-lt"/>
              </a:rPr>
              <a:t> SPA </a:t>
            </a:r>
            <a:r>
              <a:rPr lang="en-US" sz="2000" err="1">
                <a:ea typeface="+mn-lt"/>
                <a:cs typeface="+mn-lt"/>
              </a:rPr>
              <a:t>superar</a:t>
            </a:r>
            <a:r>
              <a:rPr lang="en-US" sz="2000">
                <a:ea typeface="+mn-lt"/>
                <a:cs typeface="+mn-lt"/>
              </a:rPr>
              <a:t> las </a:t>
            </a:r>
            <a:r>
              <a:rPr lang="en-US" sz="2000" err="1">
                <a:ea typeface="+mn-lt"/>
                <a:cs typeface="+mn-lt"/>
              </a:rPr>
              <a:t>limitaciones</a:t>
            </a:r>
            <a:r>
              <a:rPr lang="en-US" sz="2000">
                <a:ea typeface="+mn-lt"/>
                <a:cs typeface="+mn-lt"/>
              </a:rPr>
              <a:t> de </a:t>
            </a:r>
            <a:r>
              <a:rPr lang="en-US" sz="2000" err="1">
                <a:ea typeface="+mn-lt"/>
                <a:cs typeface="+mn-lt"/>
              </a:rPr>
              <a:t>su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sistema</a:t>
            </a:r>
            <a:r>
              <a:rPr lang="en-US" sz="2000">
                <a:ea typeface="+mn-lt"/>
                <a:cs typeface="+mn-lt"/>
              </a:rPr>
              <a:t> actual y </a:t>
            </a:r>
            <a:r>
              <a:rPr lang="en-US" sz="2000" err="1">
                <a:ea typeface="+mn-lt"/>
                <a:cs typeface="+mn-lt"/>
              </a:rPr>
              <a:t>soportar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su</a:t>
            </a:r>
            <a:r>
              <a:rPr lang="en-US" sz="2000">
                <a:ea typeface="+mn-lt"/>
                <a:cs typeface="+mn-lt"/>
              </a:rPr>
              <a:t> continuo crecimiento.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61018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F2EC7C-E163-43C8-95E1-D68C83433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olígrafo situado en la parte superior de una línea de firma">
            <a:extLst>
              <a:ext uri="{FF2B5EF4-FFF2-40B4-BE49-F238E27FC236}">
                <a16:creationId xmlns:a16="http://schemas.microsoft.com/office/drawing/2014/main" id="{B28D669E-5CC9-51CA-0C15-2A1615CA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grayscl/>
          </a:blip>
          <a:srcRect b="15730"/>
          <a:stretch/>
        </p:blipFill>
        <p:spPr>
          <a:xfrm>
            <a:off x="-608749" y="753227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9ED38-2B6B-4DE5-852E-9C04BC33F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08FB3-3153-4642-9643-178CEC5EC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1C4D64-4AD9-28B7-DC90-26735A1F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MX"/>
              <a:t>Análisis de Requerimiento.</a:t>
            </a:r>
            <a:endParaRPr lang="es-C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DB5B53-2430-4E88-8159-E988DB380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60614B3-AE58-4129-BD79-6512D61E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910B1-C4CA-0646-EF1D-C07D60FFD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86742"/>
            <a:ext cx="10205413" cy="4096900"/>
          </a:xfrm>
        </p:spPr>
        <p:txBody>
          <a:bodyPr anchor="ctr"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2000" b="1">
                <a:effectLst/>
                <a:latin typeface="Arial"/>
                <a:ea typeface="Arial" panose="020B0604020202020204" pitchFamily="34" charset="0"/>
                <a:cs typeface="Arial"/>
              </a:rPr>
              <a:t>Requisitos funcionales:</a:t>
            </a:r>
            <a:endParaRPr lang="es-CL" sz="2000"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342900" lvl="0" indent="-342900">
              <a:spcBef>
                <a:spcPts val="1200"/>
              </a:spcBef>
              <a:buFont typeface="Arial" panose="020B0604020202020204" pitchFamily="34" charset="0"/>
              <a:buChar char="●"/>
            </a:pPr>
            <a:r>
              <a:rPr lang="es-ES" sz="2000" u="none" strike="noStrike">
                <a:effectLst/>
                <a:latin typeface="Arial"/>
                <a:ea typeface="Arial" panose="020B0604020202020204" pitchFamily="34" charset="0"/>
                <a:cs typeface="Arial"/>
              </a:rPr>
              <a:t>Registro y autenticación de usuarios.</a:t>
            </a:r>
            <a:endParaRPr lang="es-CL" sz="2000" u="none" strike="noStrike"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s-ES" sz="2000" u="none" strike="noStrike">
                <a:effectLst/>
                <a:latin typeface="Arial"/>
                <a:ea typeface="Arial" panose="020B0604020202020204" pitchFamily="34" charset="0"/>
                <a:cs typeface="Arial"/>
              </a:rPr>
              <a:t>Creación y gestión de eventos.</a:t>
            </a:r>
            <a:endParaRPr lang="es-CL" sz="2000" u="none" strike="noStrike"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342900" lvl="0" indent="-342900">
              <a:buFont typeface="Arial" panose="020B0604020202020204" pitchFamily="34" charset="0"/>
              <a:buChar char="●"/>
            </a:pPr>
            <a:r>
              <a:rPr lang="es-ES" sz="2000" u="none" strike="noStrike">
                <a:effectLst/>
                <a:latin typeface="Arial"/>
                <a:ea typeface="Arial" panose="020B0604020202020204" pitchFamily="34" charset="0"/>
                <a:cs typeface="Arial"/>
              </a:rPr>
              <a:t>Control de presupuesto y contratación de servicios.</a:t>
            </a:r>
            <a:endParaRPr lang="es-CL" sz="2000" u="none" strike="noStrike"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s-ES" sz="2000" u="none" strike="noStrike">
                <a:effectLst/>
                <a:latin typeface="Arial"/>
                <a:ea typeface="Arial" panose="020B0604020202020204" pitchFamily="34" charset="0"/>
                <a:cs typeface="Arial"/>
              </a:rPr>
              <a:t>Interacción con invitados y planificadores.</a:t>
            </a:r>
            <a:br>
              <a:rPr lang="es-ES" sz="20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s-ES" sz="2000"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s-ES" sz="2000" b="1" u="none" strike="noStrike">
                <a:effectLst/>
                <a:latin typeface="Arial"/>
                <a:ea typeface="Arial" panose="020B0604020202020204" pitchFamily="34" charset="0"/>
                <a:cs typeface="Arial"/>
              </a:rPr>
              <a:t>Requisitos no funcionales:</a:t>
            </a:r>
            <a:r>
              <a:rPr lang="es-ES" sz="2000" u="none" strike="noStrike">
                <a:effectLst/>
                <a:latin typeface="Arial"/>
                <a:ea typeface="Arial" panose="020B0604020202020204" pitchFamily="34" charset="0"/>
                <a:cs typeface="Arial"/>
              </a:rPr>
              <a:t> </a:t>
            </a:r>
            <a:endParaRPr lang="es-CL" sz="2000"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s-ES" sz="2000">
                <a:latin typeface="Arial"/>
                <a:ea typeface="Arial" panose="020B0604020202020204" pitchFamily="34" charset="0"/>
                <a:cs typeface="Arial"/>
              </a:rPr>
              <a:t>Seguridad</a:t>
            </a:r>
            <a:endParaRPr lang="es-CL" sz="2000"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s-ES" sz="2000">
                <a:latin typeface="Arial"/>
                <a:ea typeface="Arial" panose="020B0604020202020204" pitchFamily="34" charset="0"/>
                <a:cs typeface="Arial"/>
              </a:rPr>
              <a:t>Escalabilidad</a:t>
            </a:r>
            <a:endParaRPr lang="es-CL" sz="2000">
              <a:latin typeface="Arial"/>
              <a:ea typeface="Arial" panose="020B0604020202020204" pitchFamily="34" charset="0"/>
              <a:cs typeface="Arial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s-ES" sz="2000">
                <a:latin typeface="Arial"/>
                <a:ea typeface="Arial" panose="020B0604020202020204" pitchFamily="34" charset="0"/>
                <a:cs typeface="Arial"/>
              </a:rPr>
              <a:t>disponibilidad</a:t>
            </a:r>
            <a:r>
              <a:rPr lang="es-ES" sz="2000" u="none" strike="noStrike">
                <a:effectLst/>
                <a:latin typeface="Arial"/>
                <a:ea typeface="Arial" panose="020B0604020202020204" pitchFamily="34" charset="0"/>
                <a:cs typeface="Arial"/>
              </a:rPr>
              <a:t> 24/7.</a:t>
            </a:r>
            <a:endParaRPr lang="es-CL" sz="2000" u="none" strike="noStrike">
              <a:effectLst/>
              <a:latin typeface="Arial"/>
              <a:ea typeface="Arial" panose="020B0604020202020204" pitchFamily="34" charset="0"/>
              <a:cs typeface="Arial"/>
            </a:endParaRPr>
          </a:p>
          <a:p>
            <a:endParaRPr lang="es-CL" sz="2000"/>
          </a:p>
        </p:txBody>
      </p:sp>
    </p:spTree>
    <p:extLst>
      <p:ext uri="{BB962C8B-B14F-4D97-AF65-F5344CB8AC3E}">
        <p14:creationId xmlns:p14="http://schemas.microsoft.com/office/powerpoint/2010/main" val="869619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D13521-EAD4-4B23-AE18-3B70AAE67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EAC6A1-B9AD-4F52-8BFC-D974236C5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2991A-5881-4C0B-BE55-86E6541DB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F107A9-A609-4BE3-AC8C-8A7ABC2E5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AB5407-0F8D-4F52-80FD-7B7BCB7DB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9F1220-EEBF-8101-7B67-98C64830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MX" sz="4400"/>
              <a:t>Diseño de una nueva Arquitectura.</a:t>
            </a:r>
            <a:endParaRPr lang="es-CL" sz="440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096166C-6B0B-7E72-0C44-247219CD6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964609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954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7730F-7816-E9F4-9A57-FAD8CC68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Diagrama de Actores de Alto Nivel</a:t>
            </a:r>
          </a:p>
        </p:txBody>
      </p:sp>
      <p:pic>
        <p:nvPicPr>
          <p:cNvPr id="7" name="Marcador de contenido 6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ECE936C2-C07B-7AEF-F220-90C6029E9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545" b="-231"/>
          <a:stretch/>
        </p:blipFill>
        <p:spPr>
          <a:xfrm>
            <a:off x="3455193" y="2483648"/>
            <a:ext cx="4710182" cy="3880871"/>
          </a:xfrm>
        </p:spPr>
      </p:pic>
    </p:spTree>
    <p:extLst>
      <p:ext uri="{BB962C8B-B14F-4D97-AF65-F5344CB8AC3E}">
        <p14:creationId xmlns:p14="http://schemas.microsoft.com/office/powerpoint/2010/main" val="397169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540AB-70C3-C41A-D4B8-DE880C1E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Diagrama de Casos de Uso</a:t>
            </a:r>
          </a:p>
        </p:txBody>
      </p:sp>
      <p:pic>
        <p:nvPicPr>
          <p:cNvPr id="7" name="Marcador de contenido 6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3C4F1185-7E7D-145E-CBCD-9DD8025E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387" y="2517170"/>
            <a:ext cx="6053225" cy="3838014"/>
          </a:xfrm>
        </p:spPr>
      </p:pic>
    </p:spTree>
    <p:extLst>
      <p:ext uri="{BB962C8B-B14F-4D97-AF65-F5344CB8AC3E}">
        <p14:creationId xmlns:p14="http://schemas.microsoft.com/office/powerpoint/2010/main" val="282172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1C4FB-CECC-44EF-6E46-30EB6252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Diagrama de Clases</a:t>
            </a:r>
          </a:p>
        </p:txBody>
      </p:sp>
      <p:pic>
        <p:nvPicPr>
          <p:cNvPr id="7" name="Marcador de contenido 6" descr="Diagrama, Carta&#10;&#10;El contenido generado por inteligencia artificial puede ser incorrecto.">
            <a:extLst>
              <a:ext uri="{FF2B5EF4-FFF2-40B4-BE49-F238E27FC236}">
                <a16:creationId xmlns:a16="http://schemas.microsoft.com/office/drawing/2014/main" id="{8AD01379-B6A1-3607-6DA5-926AFB4EEB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032" y="2305304"/>
            <a:ext cx="5680437" cy="4260328"/>
          </a:xfrm>
        </p:spPr>
      </p:pic>
    </p:spTree>
    <p:extLst>
      <p:ext uri="{BB962C8B-B14F-4D97-AF65-F5344CB8AC3E}">
        <p14:creationId xmlns:p14="http://schemas.microsoft.com/office/powerpoint/2010/main" val="206822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8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8" name="Rectangle 9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9" name="Picture 4" descr="Un patrón en 3D de formas de anillos conectados por líneas">
            <a:extLst>
              <a:ext uri="{FF2B5EF4-FFF2-40B4-BE49-F238E27FC236}">
                <a16:creationId xmlns:a16="http://schemas.microsoft.com/office/drawing/2014/main" id="{F5AB6383-2587-6186-E7A9-CED7D3C7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46" r="41367" b="-2"/>
          <a:stretch/>
        </p:blipFill>
        <p:spPr>
          <a:xfrm>
            <a:off x="6389076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Rectangle 12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3FA56-1CDB-40E6-BB38-37E665CF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s-ES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Planificación de la Migración.</a:t>
            </a:r>
            <a:endParaRPr lang="es-CL"/>
          </a:p>
        </p:txBody>
      </p:sp>
      <p:pic>
        <p:nvPicPr>
          <p:cNvPr id="21" name="Picture 14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7923D-A319-FE24-3236-46EDC901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23" y="1975412"/>
            <a:ext cx="5500781" cy="4879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7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Fases de migración:</a:t>
            </a:r>
            <a:endParaRPr lang="es-CL" sz="170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del módulo de usuarios y autenticación.</a:t>
            </a:r>
            <a:endParaRPr lang="es-CL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Implementación de la gestión de eventos.</a:t>
            </a:r>
            <a:endParaRPr lang="es-CL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Integración de presupuestos y proveedores.</a:t>
            </a:r>
            <a:endParaRPr lang="es-CL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spcAft>
                <a:spcPts val="1200"/>
              </a:spcAft>
              <a:buFont typeface="+mj-lt"/>
              <a:buAutoNum type="arabicPeriod"/>
            </a:pPr>
            <a:r>
              <a:rPr lang="es-E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del sistema de soporte técnico.</a:t>
            </a:r>
            <a:br>
              <a:rPr lang="es-E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s-ES" sz="1700" b="1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Riesgos y mitigación:</a:t>
            </a:r>
            <a:r>
              <a:rPr lang="es-ES" sz="1700" u="none" strike="noStrike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Pérdida de datos (se harán respaldos periódicos), dificultades de adopción (capacitaciones para usuarios).</a:t>
            </a:r>
            <a:endParaRPr lang="es-CL" sz="1700" u="none" strike="noStrike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s-CL" sz="1700">
                <a:latin typeface="Arial"/>
                <a:ea typeface="+mn-lt"/>
                <a:cs typeface="Arial"/>
              </a:rPr>
              <a:t>Identificar las partes del código que se pueden separar a un microservicio.</a:t>
            </a:r>
            <a:endParaRPr lang="es-ES" sz="1700">
              <a:latin typeface="Arial"/>
              <a:ea typeface="+mn-lt"/>
              <a:cs typeface="Arial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s-CL" sz="1700">
                <a:latin typeface="Arial"/>
                <a:ea typeface="+mn-lt"/>
                <a:cs typeface="+mn-lt"/>
              </a:rPr>
              <a:t>Separar los dominios en distintos proyectos.</a:t>
            </a:r>
            <a:endParaRPr lang="es-CL" sz="1700">
              <a:latin typeface="Arial"/>
              <a:ea typeface="+mn-lt"/>
              <a:cs typeface="Arial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s-CL" sz="1700">
                <a:latin typeface="Arial"/>
                <a:ea typeface="+mn-lt"/>
                <a:cs typeface="+mn-lt"/>
              </a:rPr>
              <a:t>Integrar los microservicios. Implementar </a:t>
            </a:r>
            <a:r>
              <a:rPr lang="es-CL" sz="1700" err="1">
                <a:latin typeface="Arial"/>
                <a:ea typeface="+mn-lt"/>
                <a:cs typeface="+mn-lt"/>
              </a:rPr>
              <a:t>tests</a:t>
            </a:r>
            <a:r>
              <a:rPr lang="es-CL" sz="1700">
                <a:latin typeface="Arial"/>
                <a:ea typeface="+mn-lt"/>
                <a:cs typeface="+mn-lt"/>
              </a:rPr>
              <a:t> unitarios y de integración.</a:t>
            </a:r>
            <a:endParaRPr lang="es-CL" sz="1700">
              <a:latin typeface="Arial"/>
              <a:cs typeface="Arial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s-CL" sz="1700">
              <a:latin typeface="Arial"/>
              <a:cs typeface="Arial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s-CL" sz="1700">
              <a:latin typeface="Arial"/>
              <a:cs typeface="Arial"/>
            </a:endParaRPr>
          </a:p>
          <a:p>
            <a:pPr marL="342900" indent="-342900">
              <a:spcAft>
                <a:spcPts val="1200"/>
              </a:spcAft>
              <a:buAutoNum type="arabicPeriod"/>
            </a:pPr>
            <a:endParaRPr lang="es-ES" sz="1700">
              <a:latin typeface="Arial"/>
              <a:cs typeface="Arial"/>
            </a:endParaRPr>
          </a:p>
          <a:p>
            <a:pPr marL="0" indent="0">
              <a:buNone/>
            </a:pPr>
            <a:endParaRPr lang="es-CL" sz="1200"/>
          </a:p>
        </p:txBody>
      </p:sp>
    </p:spTree>
    <p:extLst>
      <p:ext uri="{BB962C8B-B14F-4D97-AF65-F5344CB8AC3E}">
        <p14:creationId xmlns:p14="http://schemas.microsoft.com/office/powerpoint/2010/main" val="1964688340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0</TotalTime>
  <Words>382</Words>
  <Application>Microsoft Office PowerPoint</Application>
  <PresentationFormat>Panorámica</PresentationFormat>
  <Paragraphs>41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Eventura SPA</vt:lpstr>
      <vt:lpstr>Introducción</vt:lpstr>
      <vt:lpstr>Objetivo del Caso.</vt:lpstr>
      <vt:lpstr>Análisis de Requerimiento.</vt:lpstr>
      <vt:lpstr>Diseño de una nueva Arquitectura.</vt:lpstr>
      <vt:lpstr>Diagrama de Actores de Alto Nivel</vt:lpstr>
      <vt:lpstr>Diagrama de Casos de Uso</vt:lpstr>
      <vt:lpstr>Diagrama de Clases</vt:lpstr>
      <vt:lpstr>Planificación de la Migración.</vt:lpstr>
      <vt:lpstr>CONCLUSIONES Y RECOMENDACIONES.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Bënjäxx10 Flores</dc:creator>
  <cp:lastModifiedBy>Bënjäxx10 Flores</cp:lastModifiedBy>
  <cp:revision>4</cp:revision>
  <dcterms:created xsi:type="dcterms:W3CDTF">2025-03-30T15:31:44Z</dcterms:created>
  <dcterms:modified xsi:type="dcterms:W3CDTF">2025-03-31T23:05:52Z</dcterms:modified>
</cp:coreProperties>
</file>