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5" r:id="rId3"/>
    <p:sldId id="257" r:id="rId4"/>
    <p:sldId id="258" r:id="rId5"/>
    <p:sldId id="260" r:id="rId6"/>
    <p:sldId id="259" r:id="rId7"/>
    <p:sldId id="261" r:id="rId8"/>
    <p:sldId id="262" r:id="rId9"/>
    <p:sldId id="273" r:id="rId10"/>
    <p:sldId id="263" r:id="rId11"/>
    <p:sldId id="264" r:id="rId12"/>
    <p:sldId id="266" r:id="rId13"/>
    <p:sldId id="267" r:id="rId14"/>
    <p:sldId id="268" r:id="rId15"/>
    <p:sldId id="278" r:id="rId16"/>
    <p:sldId id="274" r:id="rId17"/>
    <p:sldId id="277" r:id="rId18"/>
    <p:sldId id="276" r:id="rId19"/>
    <p:sldId id="269" r:id="rId20"/>
    <p:sldId id="279" r:id="rId21"/>
    <p:sldId id="374" r:id="rId22"/>
    <p:sldId id="375" r:id="rId23"/>
    <p:sldId id="270" r:id="rId24"/>
    <p:sldId id="271" r:id="rId25"/>
    <p:sldId id="457" r:id="rId26"/>
    <p:sldId id="272" r:id="rId2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85" autoAdjust="0"/>
    <p:restoredTop sz="94660"/>
  </p:normalViewPr>
  <p:slideViewPr>
    <p:cSldViewPr snapToGrid="0">
      <p:cViewPr>
        <p:scale>
          <a:sx n="70" d="100"/>
          <a:sy n="70" d="100"/>
        </p:scale>
        <p:origin x="283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E6341-D714-4987-A2ED-9E65F1D602BF}" type="datetimeFigureOut">
              <a:rPr lang="es-CL" smtClean="0"/>
              <a:t>07-06-2024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566C1-5211-4F48-A8E1-FCF630F512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443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Indices</a:t>
            </a:r>
            <a:r>
              <a:rPr lang="es-CL" dirty="0"/>
              <a:t> primario y secundarios.</a:t>
            </a:r>
          </a:p>
          <a:p>
            <a:r>
              <a:rPr lang="es-CL" dirty="0"/>
              <a:t>Primario: ordenado igual que como lo está el archivo de los datos. Orden por la </a:t>
            </a:r>
            <a:r>
              <a:rPr lang="es-CL" dirty="0" err="1"/>
              <a:t>PK</a:t>
            </a:r>
            <a:r>
              <a:rPr lang="es-CL" dirty="0"/>
              <a:t>.</a:t>
            </a:r>
            <a:endParaRPr lang="es-CL" u="sng" dirty="0"/>
          </a:p>
          <a:p>
            <a:r>
              <a:rPr lang="es-CL" u="none" dirty="0"/>
              <a:t>Secundario: no es una imagen del archivo. Sirve para clave alternativa.</a:t>
            </a:r>
          </a:p>
          <a:p>
            <a:r>
              <a:rPr lang="es-CL" u="none" dirty="0"/>
              <a:t>Ordenador: según algún atributo.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4A9BB-A610-45C6-BE5E-C1CCBE0821E6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129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Indices</a:t>
            </a:r>
            <a:r>
              <a:rPr lang="es-CL" dirty="0"/>
              <a:t> primario y secundarios.</a:t>
            </a:r>
          </a:p>
          <a:p>
            <a:r>
              <a:rPr lang="es-CL" dirty="0"/>
              <a:t>Primario: ordenado igual que como lo está el archivo de los datos. Orden por la </a:t>
            </a:r>
            <a:r>
              <a:rPr lang="es-CL" dirty="0" err="1"/>
              <a:t>PK</a:t>
            </a:r>
            <a:r>
              <a:rPr lang="es-CL" dirty="0"/>
              <a:t>.</a:t>
            </a:r>
            <a:endParaRPr lang="es-CL" u="sng" dirty="0"/>
          </a:p>
          <a:p>
            <a:r>
              <a:rPr lang="es-CL" u="none" dirty="0"/>
              <a:t>Secundario: no es una imagen del archivo. Sirve para clave alternativa.</a:t>
            </a:r>
          </a:p>
          <a:p>
            <a:r>
              <a:rPr lang="es-CL" u="none" dirty="0"/>
              <a:t>Ordenador: según algún atributo.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4A9BB-A610-45C6-BE5E-C1CCBE0821E6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938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879A709-AA35-4A6D-9BE7-88A1C74F4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6EA57-3AEE-45DA-8B41-1ABDFD322964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BA83F35-444C-4933-A1C1-4CC1BA882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91D86C-4522-4521-AEF2-79F8224DB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C37B962-6721-4CB2-BF2F-A4994C84C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B49C02-3301-417A-946C-48DBBC639D36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8B57A18-7C07-4567-AFE0-C16DB8E5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A712ECB-F40C-4324-82FD-AB0F331C2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3682090-4C7F-4BBF-B210-69B6532E8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B3E72A-CBD0-4A8B-906B-5F408CB939CB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C675BEA-E819-45DB-9D5B-FCC7D2996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6245AE6-F975-4CB6-A6FD-9F8E48BB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91CC6-7249-4E7E-BE40-6FAAEACF8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169EA4-A4A5-42DB-8341-1ED469057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69404-EC41-426B-992A-6E786D31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28A1-5F3B-4637-BE21-CFB052C62B9C}" type="datetimeFigureOut">
              <a:rPr lang="es-CL" smtClean="0"/>
              <a:t>05-06-2024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8614A2-4786-41A2-8793-D340C43D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5B607-BB4E-4B5B-AB6D-94054237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EC0F-E323-4166-B936-FA3F628AE3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826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A1E77-E0A8-418C-B66C-25C12F63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483CAA-4617-4B48-B0BB-66EBC9328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868D9-C2B2-4803-A65C-56F3DAAC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28A1-5F3B-4637-BE21-CFB052C62B9C}" type="datetimeFigureOut">
              <a:rPr lang="es-CL" smtClean="0"/>
              <a:t>05-06-2024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E01CD1-7D93-4593-BFB0-609F5D38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4FB35-4112-41E4-9A28-B49BDDA0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EC0F-E323-4166-B936-FA3F628AE3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181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DFE02F-56B2-42EF-9436-E66E32DE9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31FD8B-22B6-4FC5-B0B2-EB2DFD152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97319-10B5-446A-8D3D-A68DF9A2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28A1-5F3B-4637-BE21-CFB052C62B9C}" type="datetimeFigureOut">
              <a:rPr lang="es-CL" smtClean="0"/>
              <a:t>05-06-2024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41CCC-09BE-45F1-B600-9766B24F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36DB6-3DE6-4B24-B94B-66D8F46B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EC0F-E323-4166-B936-FA3F628AE3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115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30F12-1E58-4FC8-9464-0002A419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3C1FE-BDFB-4F23-8C2D-ABB801F36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B3C8C3-A4C0-460D-BF1F-8C8935EB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28A1-5F3B-4637-BE21-CFB052C62B9C}" type="datetimeFigureOut">
              <a:rPr lang="es-CL" smtClean="0"/>
              <a:t>05-06-2024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CDBBB-4DD2-494C-B883-FBC4595B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516CE-35CF-4E0A-A849-C7A9A9DF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EC0F-E323-4166-B936-FA3F628AE3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827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AFC38-B88E-4114-9A06-1EB5381B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9DED47-78C7-4DEA-B080-A4840DE3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BF34ED-A560-43DC-9C83-9860BAF9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28A1-5F3B-4637-BE21-CFB052C62B9C}" type="datetimeFigureOut">
              <a:rPr lang="es-CL" smtClean="0"/>
              <a:t>05-06-2024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FCA4D0-B69F-494E-9BFD-E68649AD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108A2C-3B32-4109-BD72-B8B0A639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EC0F-E323-4166-B936-FA3F628AE3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07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EE9C3-3238-472A-BA24-A4235D7E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F7370-2406-4356-A46B-044482076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B12169-5F47-4F31-B060-31791D54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04197F-244C-4ECE-846B-0D6DE056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28A1-5F3B-4637-BE21-CFB052C62B9C}" type="datetimeFigureOut">
              <a:rPr lang="es-CL" smtClean="0"/>
              <a:t>05-06-2024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39C9EC-BCCD-45F4-A1BF-0740C690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DC189C-F27A-4691-9ABA-8CF9CB6D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EC0F-E323-4166-B936-FA3F628AE3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120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F2051-7E42-4583-BA2B-45C0B194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D6B090-CDF8-46B3-B6A0-6472A36B9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EA5F3B-A727-4298-A343-9A542C173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5AB1A0-6DA1-4532-8D0E-324DF7E9E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AFD4F6-E880-4129-B0E3-B81C45774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C05B52-0102-4428-9FF4-50690F9C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28A1-5F3B-4637-BE21-CFB052C62B9C}" type="datetimeFigureOut">
              <a:rPr lang="es-CL" smtClean="0"/>
              <a:t>05-06-2024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426237-1831-4988-8E94-02C15022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83533C-CB4F-46EF-8856-8628585A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EC0F-E323-4166-B936-FA3F628AE3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005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4E060-7158-448D-A3FF-3FF7310B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22A284-8345-4C3C-BBD7-02792ABB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28A1-5F3B-4637-BE21-CFB052C62B9C}" type="datetimeFigureOut">
              <a:rPr lang="es-CL" smtClean="0"/>
              <a:t>05-06-2024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4591E5-76BA-488F-B95D-7F6ACABC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EF03DD-E532-4B5B-84FB-24E486F3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EC0F-E323-4166-B936-FA3F628AE3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931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0A872A-3690-462B-81E6-D42904D2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28A1-5F3B-4637-BE21-CFB052C62B9C}" type="datetimeFigureOut">
              <a:rPr lang="es-CL" smtClean="0"/>
              <a:t>05-06-2024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A0B38C-8B61-4875-A758-5F35E0F8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9E5906-0E00-40A4-871E-709D24CF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EC0F-E323-4166-B936-FA3F628AE3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38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437B6-26A7-47EE-958B-5BE5EA9A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8DDF02-57FE-4EB8-89C5-294D4852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617DD3-F3FB-40B1-9977-D9F50275A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C329B4-5449-4045-9A68-34777F12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28A1-5F3B-4637-BE21-CFB052C62B9C}" type="datetimeFigureOut">
              <a:rPr lang="es-CL" smtClean="0"/>
              <a:t>05-06-2024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4D5CC2-872A-46F6-845E-F756E160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3E918A-9870-48AC-BC44-AFCB8854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EC0F-E323-4166-B936-FA3F628AE3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780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36860-EC82-4C3A-96BE-CEE04D4C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8C5C93-8E70-4795-94E9-EE271CB8D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1F7EBF-CD3C-43A6-97CE-72F4271D3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2086F6-1415-4C4E-A81F-788AD6A7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28A1-5F3B-4637-BE21-CFB052C62B9C}" type="datetimeFigureOut">
              <a:rPr lang="es-CL" smtClean="0"/>
              <a:t>05-06-2024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95938A-D761-4216-B410-DDD9C4B1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BAA938-86BA-4F9F-87CF-89F10944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EC0F-E323-4166-B936-FA3F628AE3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035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7D8EB2-7E69-4988-A63B-B84794E3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7F58D9-C421-4A95-9FE7-202D021D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FCB3C-D8F5-41FF-8ED2-6D178EC67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728A1-5F3B-4637-BE21-CFB052C62B9C}" type="datetimeFigureOut">
              <a:rPr lang="es-CL" smtClean="0"/>
              <a:t>05-06-2024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100E0-860D-44DB-9164-863A4EEAB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78562E-6685-4ACF-8DF8-F5500FED4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EC0F-E323-4166-B936-FA3F628AE3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007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98284F-5777-4481-9BD3-DA1E0A8E0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85BD32E-0004-4D05-9C9A-9113B963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70AC55E-B89F-49FE-8E37-AF17698B7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omo">
            <a:extLst>
              <a:ext uri="{FF2B5EF4-FFF2-40B4-BE49-F238E27FC236}">
                <a16:creationId xmlns:a16="http://schemas.microsoft.com/office/drawing/2014/main" id="{0AFFDF23-5D0B-45C7-8DFC-DCB507619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3647" y="1058510"/>
            <a:ext cx="4730214" cy="473021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ACAE160-3FF2-4CCC-BAD3-198E7CE6C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1664"/>
            <a:ext cx="5203990" cy="2782723"/>
          </a:xfrm>
        </p:spPr>
        <p:txBody>
          <a:bodyPr anchor="b">
            <a:normAutofit/>
          </a:bodyPr>
          <a:lstStyle/>
          <a:p>
            <a:pPr algn="l"/>
            <a:r>
              <a:rPr lang="es-CL" sz="4800">
                <a:solidFill>
                  <a:schemeClr val="bg1"/>
                </a:solidFill>
              </a:rPr>
              <a:t>SGBD: Implementación Física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3E8E3-D4E6-4B46-869B-41ED7A586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644" y="3764655"/>
            <a:ext cx="5203990" cy="2374078"/>
          </a:xfrm>
        </p:spPr>
        <p:txBody>
          <a:bodyPr anchor="t">
            <a:norm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</a:rPr>
              <a:t>Almacenamiento y Estructura de Archivos</a:t>
            </a:r>
          </a:p>
          <a:p>
            <a:pPr algn="l"/>
            <a:r>
              <a:rPr lang="es-CL" dirty="0">
                <a:solidFill>
                  <a:schemeClr val="bg1"/>
                </a:solidFill>
              </a:rPr>
              <a:t>Marcela Varas</a:t>
            </a:r>
          </a:p>
          <a:p>
            <a:pPr algn="l"/>
            <a:r>
              <a:rPr lang="es-CL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48133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4AE03-AEAA-4E4E-8478-D4401299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238" y="1304925"/>
            <a:ext cx="1290637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s-CL" altLang="es-CL" sz="1200">
                <a:latin typeface="Tahoma" panose="020B0604030504040204" pitchFamily="34" charset="0"/>
              </a:rPr>
              <a:t>DBMS</a:t>
            </a:r>
            <a:endParaRPr lang="es-CL" altLang="es-CL">
              <a:latin typeface="Tahoma" panose="020B060403050404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EDB916-23E6-42EE-9FCC-F706E22F235C}"/>
              </a:ext>
            </a:extLst>
          </p:cNvPr>
          <p:cNvGrpSpPr>
            <a:grpSpLocks/>
          </p:cNvGrpSpPr>
          <p:nvPr/>
        </p:nvGrpSpPr>
        <p:grpSpPr bwMode="auto">
          <a:xfrm>
            <a:off x="3325813" y="1736725"/>
            <a:ext cx="4572000" cy="3384550"/>
            <a:chOff x="576" y="3600"/>
            <a:chExt cx="5616" cy="5904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20A434B4-8FC8-4A44-984D-FA19BC13F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0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203E2EB6-8A8C-4EFF-BCD1-81E6F76B8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60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0B6BE1-A998-4A06-B692-96D7E33FE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4464"/>
              <a:ext cx="1584" cy="8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s-CL" altLang="es-CL" sz="1200">
                  <a:latin typeface="Tahoma" panose="020B0604030504040204" pitchFamily="34" charset="0"/>
                </a:rPr>
                <a:t>Manejador de archivos</a:t>
              </a:r>
              <a:endParaRPr lang="es-CL" altLang="es-CL">
                <a:latin typeface="Tahoma" panose="020B060403050404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0F0033-8B16-49FC-8849-C2756E34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6192"/>
              <a:ext cx="1584" cy="8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s-CL" altLang="es-CL" sz="1200">
                  <a:latin typeface="Tahoma" panose="020B0604030504040204" pitchFamily="34" charset="0"/>
                </a:rPr>
                <a:t>Manejador de disco</a:t>
              </a:r>
              <a:endParaRPr lang="es-CL" altLang="es-CL">
                <a:latin typeface="Tahoma" panose="020B0604030504040204" pitchFamily="34" charset="0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23F4BED1-D7D6-4B22-8DF6-BFBEA9A8C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5328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1772BB0F-AA17-4D55-89C3-AC7F0859C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5328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9CB3DB88-3BF9-4981-9637-87D0E1217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7920"/>
              <a:ext cx="1152" cy="1584"/>
            </a:xfrm>
            <a:prstGeom prst="can">
              <a:avLst>
                <a:gd name="adj" fmla="val 343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s-CL" altLang="es-CL" sz="800">
                  <a:latin typeface="Tahoma" panose="020B0604030504040204" pitchFamily="34" charset="0"/>
                </a:rPr>
                <a:t>Base de Datos Almacenada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A85DB620-902D-46BB-9D37-EC80AF36E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705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C80D442D-488E-4F0D-89FA-2EA0FF4CB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705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F908B154-804E-4A7F-98C2-23E1E6CB8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7200"/>
              <a:ext cx="1872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s-CL" altLang="es-CL" sz="1100">
                  <a:latin typeface="Tahoma" panose="020B0604030504040204" pitchFamily="34" charset="0"/>
                </a:rPr>
                <a:t>Datos leídos del disco</a:t>
              </a:r>
              <a:endParaRPr lang="es-CL" altLang="es-CL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7B28F485-B3FB-4748-B5E7-FB6B0E5F8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5472"/>
              <a:ext cx="1728" cy="8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s-CL" altLang="es-CL" sz="1200">
                  <a:latin typeface="Tahoma" panose="020B0604030504040204" pitchFamily="34" charset="0"/>
                </a:rPr>
                <a:t>Devuelve página almacenada</a:t>
              </a:r>
              <a:endParaRPr lang="es-CL" altLang="es-CL">
                <a:latin typeface="Tahoma" panose="020B0604030504040204" pitchFamily="34" charset="0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2B054F6D-C28D-454A-99EA-FC02DF57E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744"/>
              <a:ext cx="2016" cy="8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s-CL" altLang="es-CL" sz="1200">
                  <a:latin typeface="Tahoma" panose="020B0604030504040204" pitchFamily="34" charset="0"/>
                </a:rPr>
                <a:t>Devuelve registro almacenado</a:t>
              </a:r>
              <a:endParaRPr lang="es-CL" altLang="es-CL">
                <a:latin typeface="Tahoma" panose="020B0604030504040204" pitchFamily="34" charset="0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6C3A3C38-CCFF-4741-9231-BDEDE318A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744"/>
              <a:ext cx="1440" cy="8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s-CL" altLang="es-CL" sz="1100" dirty="0">
                  <a:latin typeface="Tahoma" panose="020B0604030504040204" pitchFamily="34" charset="0"/>
                </a:rPr>
                <a:t>Solicita registro almacenado</a:t>
              </a:r>
              <a:endParaRPr lang="es-CL" altLang="es-CL" sz="1600" dirty="0">
                <a:latin typeface="Tahoma" panose="020B0604030504040204" pitchFamily="34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38FE226D-8BD4-4820-8B2D-406572404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5472"/>
              <a:ext cx="1440" cy="8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s-CL" altLang="es-CL" sz="1200">
                  <a:latin typeface="Tahoma" panose="020B0604030504040204" pitchFamily="34" charset="0"/>
                </a:rPr>
                <a:t>Solicita página almacenada</a:t>
              </a:r>
              <a:endParaRPr lang="es-CL" altLang="es-CL">
                <a:latin typeface="Tahoma" panose="020B0604030504040204" pitchFamily="34" charset="0"/>
              </a:endParaRP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E9112483-CCED-4B12-A179-3E7A0E438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7200"/>
              <a:ext cx="1296" cy="8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s-CL" altLang="es-CL" sz="1100">
                  <a:latin typeface="Tahoma" panose="020B0604030504040204" pitchFamily="34" charset="0"/>
                </a:rPr>
                <a:t>Operación de E/S en disco</a:t>
              </a:r>
              <a:endParaRPr lang="es-CL" altLang="es-CL" sz="16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94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3F0E2-C186-41A7-B2F0-4DD2C11E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Diccionario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16E54-90B4-4973-8C17-CF473470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74" y="1253331"/>
            <a:ext cx="10515600" cy="4351338"/>
          </a:xfrm>
        </p:spPr>
        <p:txBody>
          <a:bodyPr/>
          <a:lstStyle/>
          <a:p>
            <a:r>
              <a:rPr lang="es-CL" dirty="0"/>
              <a:t>Es la metada, dato, o catálogo del sistema</a:t>
            </a:r>
          </a:p>
          <a:p>
            <a:pPr lvl="1"/>
            <a:r>
              <a:rPr lang="es-CL" dirty="0"/>
              <a:t>Nombre de cada relación</a:t>
            </a:r>
          </a:p>
          <a:p>
            <a:pPr lvl="1"/>
            <a:r>
              <a:rPr lang="es-CL" dirty="0"/>
              <a:t>Nombre, dominio y longitud de cada atributo</a:t>
            </a:r>
          </a:p>
          <a:p>
            <a:pPr lvl="1"/>
            <a:r>
              <a:rPr lang="es-CL" dirty="0"/>
              <a:t>Nombre y definición de las vistas</a:t>
            </a:r>
          </a:p>
          <a:p>
            <a:pPr lvl="1"/>
            <a:r>
              <a:rPr lang="es-CL" dirty="0"/>
              <a:t>Restricciones de identidad</a:t>
            </a:r>
          </a:p>
          <a:p>
            <a:pPr lvl="1"/>
            <a:r>
              <a:rPr lang="es-CL" dirty="0"/>
              <a:t>Datos de usuarios y sus privilegios</a:t>
            </a:r>
          </a:p>
          <a:p>
            <a:pPr lvl="1"/>
            <a:r>
              <a:rPr lang="es-CL" dirty="0"/>
              <a:t>Cardinalidad de cada relación</a:t>
            </a:r>
          </a:p>
          <a:p>
            <a:pPr lvl="1"/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7105EE-6950-4FDC-A91F-3E575F2D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02" y="4374520"/>
            <a:ext cx="10700498" cy="185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3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9C27506-4469-4EDC-986D-58E596FE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Indexación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Asociación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FD720A-BFA3-4ADB-BC54-C07C826A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2446" y="2668075"/>
            <a:ext cx="5319431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78DF9B02-35E0-45C2-BEA5-E0B9CDFCF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8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D02722-506A-4326-9E83-A881D5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2E55BB5-05E2-42E9-A03E-6E49CD9C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busca mejorar la eficiencia en los procesos de selección de un elemento de la base de datos.</a:t>
            </a:r>
          </a:p>
          <a:p>
            <a:r>
              <a:rPr lang="es-CL" dirty="0"/>
              <a:t>Para ello se deben incorporar estructuras intermedias para organizar de mejor manera la búsqueda de un elemento específico.</a:t>
            </a:r>
          </a:p>
        </p:txBody>
      </p:sp>
    </p:spTree>
    <p:extLst>
      <p:ext uri="{BB962C8B-B14F-4D97-AF65-F5344CB8AC3E}">
        <p14:creationId xmlns:p14="http://schemas.microsoft.com/office/powerpoint/2010/main" val="252786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792AE-8535-4549-81F7-750966E9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75"/>
            <a:ext cx="10515600" cy="1325563"/>
          </a:xfrm>
        </p:spPr>
        <p:txBody>
          <a:bodyPr/>
          <a:lstStyle/>
          <a:p>
            <a:r>
              <a:rPr lang="es-CL" dirty="0"/>
              <a:t>Índices: conceptos básicos.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3F5556-B5E0-A568-FD2B-DE8C3F6F7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4" y="1016827"/>
            <a:ext cx="6168528" cy="3749497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716E98-981C-DC56-75FA-4133C8488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181" y="2891928"/>
            <a:ext cx="6630506" cy="3911111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026" name="Picture 2" descr="Database System Concepts">
            <a:extLst>
              <a:ext uri="{FF2B5EF4-FFF2-40B4-BE49-F238E27FC236}">
                <a16:creationId xmlns:a16="http://schemas.microsoft.com/office/drawing/2014/main" id="{01A8AB06-CD2D-6CE5-199D-BD18C2E23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62" y="54961"/>
            <a:ext cx="2072319" cy="276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88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792AE-8535-4549-81F7-750966E9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Índices: conceptos básicos.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C00A0-15BE-49E6-BF2A-27DBC7B2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819"/>
            <a:ext cx="10515600" cy="5188267"/>
          </a:xfrm>
        </p:spPr>
        <p:txBody>
          <a:bodyPr>
            <a:normAutofit lnSpcReduction="10000"/>
          </a:bodyPr>
          <a:lstStyle/>
          <a:p>
            <a:r>
              <a:rPr lang="es-CL" dirty="0"/>
              <a:t>Un índice es una lista que indica donde están los datos en un archivo.</a:t>
            </a:r>
          </a:p>
          <a:p>
            <a:r>
              <a:rPr lang="es-CL" dirty="0"/>
              <a:t>Cada elemento del índice es un par: (</a:t>
            </a:r>
            <a:r>
              <a:rPr lang="es-CL" i="1" dirty="0"/>
              <a:t>clave de búsqueda; puntero)</a:t>
            </a:r>
            <a:endParaRPr lang="es-CL" dirty="0"/>
          </a:p>
          <a:p>
            <a:r>
              <a:rPr lang="es-CL" dirty="0"/>
              <a:t>Índices ordenados: La clave de búsqueda está ordenada.</a:t>
            </a:r>
          </a:p>
          <a:p>
            <a:r>
              <a:rPr lang="es-CL" dirty="0"/>
              <a:t>Índices asociativos. La clave de búsqueda está distribuida usando una función de asociación (hash).</a:t>
            </a:r>
          </a:p>
          <a:p>
            <a:r>
              <a:rPr lang="es-CL" dirty="0"/>
              <a:t>Las técnicas de asociación e indexación se deben seleccionar caso a caso.</a:t>
            </a:r>
          </a:p>
          <a:p>
            <a:pPr lvl="1"/>
            <a:r>
              <a:rPr lang="es-CL" dirty="0"/>
              <a:t>Tipo de acceso.</a:t>
            </a:r>
          </a:p>
          <a:p>
            <a:pPr lvl="1"/>
            <a:r>
              <a:rPr lang="es-CL" dirty="0"/>
              <a:t>Tiempo de acceso</a:t>
            </a:r>
          </a:p>
          <a:p>
            <a:pPr lvl="1"/>
            <a:r>
              <a:rPr lang="es-CL" dirty="0"/>
              <a:t>Tiempo de inserción</a:t>
            </a:r>
          </a:p>
          <a:p>
            <a:pPr lvl="1"/>
            <a:r>
              <a:rPr lang="es-CL" dirty="0"/>
              <a:t>Tiempo de borrado</a:t>
            </a:r>
          </a:p>
          <a:p>
            <a:pPr lvl="1"/>
            <a:r>
              <a:rPr lang="es-CL" dirty="0"/>
              <a:t>Espacio adicional requerido</a:t>
            </a:r>
          </a:p>
        </p:txBody>
      </p:sp>
    </p:spTree>
    <p:extLst>
      <p:ext uri="{BB962C8B-B14F-4D97-AF65-F5344CB8AC3E}">
        <p14:creationId xmlns:p14="http://schemas.microsoft.com/office/powerpoint/2010/main" val="306068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792AE-8535-4549-81F7-750966E9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Índices: claves de búsqueda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C00A0-15BE-49E6-BF2A-27DBC7B2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091"/>
            <a:ext cx="10515600" cy="4042511"/>
          </a:xfrm>
        </p:spPr>
        <p:txBody>
          <a:bodyPr>
            <a:normAutofit/>
          </a:bodyPr>
          <a:lstStyle/>
          <a:p>
            <a:r>
              <a:rPr lang="es-CL" dirty="0"/>
              <a:t>Puede haber más de un índice por archivo.</a:t>
            </a:r>
          </a:p>
          <a:p>
            <a:pPr lvl="1"/>
            <a:r>
              <a:rPr lang="es-CL" dirty="0"/>
              <a:t>Un libro puede buscarse por autor, materia o título.</a:t>
            </a:r>
          </a:p>
          <a:p>
            <a:r>
              <a:rPr lang="es-CL" dirty="0"/>
              <a:t>Los atributos por los cuales se busca en un archivo son las </a:t>
            </a:r>
            <a:r>
              <a:rPr lang="es-CL" b="1" dirty="0"/>
              <a:t>claves de búsqueda.</a:t>
            </a:r>
          </a:p>
          <a:p>
            <a:pPr lvl="1"/>
            <a:r>
              <a:rPr lang="es-CL" dirty="0"/>
              <a:t>Una clave de búsqueda NO es lo mismo que una clave primaria o candidata.</a:t>
            </a:r>
          </a:p>
          <a:p>
            <a:r>
              <a:rPr lang="es-CL" dirty="0"/>
              <a:t>Los índices se asocian a una </a:t>
            </a:r>
            <a:r>
              <a:rPr lang="es-CL" b="1" dirty="0"/>
              <a:t>clave de búsqueda </a:t>
            </a:r>
            <a:r>
              <a:rPr lang="es-CL" dirty="0"/>
              <a:t>para cada archivo.</a:t>
            </a:r>
          </a:p>
        </p:txBody>
      </p:sp>
    </p:spTree>
    <p:extLst>
      <p:ext uri="{BB962C8B-B14F-4D97-AF65-F5344CB8AC3E}">
        <p14:creationId xmlns:p14="http://schemas.microsoft.com/office/powerpoint/2010/main" val="250982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8A5C-2C12-4B19-AA4E-C3E48762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C7E4594-6EDC-D532-AB60-D94BEF9D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10" y="1514417"/>
            <a:ext cx="5692990" cy="40601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B7177D-62AC-1E6C-4AE8-6BA080DF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112" y="133772"/>
            <a:ext cx="2587474" cy="244814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516106D-0138-54BE-6F1E-48BC6AF6F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112" y="2888542"/>
            <a:ext cx="2546540" cy="36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3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8A5C-2C12-4B19-AA4E-C3E48762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D4B18-7533-4DE5-BBA3-D5A8B1569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67250"/>
          </a:xfrm>
        </p:spPr>
        <p:txBody>
          <a:bodyPr>
            <a:normAutofit/>
          </a:bodyPr>
          <a:lstStyle/>
          <a:p>
            <a:r>
              <a:rPr lang="es-CL" sz="3200" dirty="0"/>
              <a:t>Índices ordenados: los archivos están ordenados según un atributo que se usa como clave de búsqueda. </a:t>
            </a:r>
          </a:p>
          <a:p>
            <a:pPr lvl="1"/>
            <a:r>
              <a:rPr lang="es-CL" sz="2800" dirty="0"/>
              <a:t>Índice primario: un índice cuya clave de búsqueda coincide con la clave según la cual está ordenado el archivo de los registros. </a:t>
            </a:r>
          </a:p>
          <a:p>
            <a:pPr lvl="1"/>
            <a:r>
              <a:rPr lang="es-CL" sz="2800" dirty="0"/>
              <a:t>Índice secundario: un índice cuya clave de búsqueda NO coincide con la clave según la cual está ordenado el archivo de los registros. </a:t>
            </a:r>
          </a:p>
          <a:p>
            <a:pPr marL="0" indent="0">
              <a:buNone/>
            </a:pPr>
            <a:r>
              <a:rPr lang="es-CL" sz="3200" dirty="0"/>
              <a:t>Problema:</a:t>
            </a:r>
          </a:p>
          <a:p>
            <a:pPr marL="0" indent="0">
              <a:buNone/>
            </a:pPr>
            <a:r>
              <a:rPr lang="es-CL" sz="3200" dirty="0"/>
              <a:t>Aunque permiten acceso ordenado, rápido y directo, implican costo de acceso a los bloques que contienen el índice.</a:t>
            </a:r>
          </a:p>
        </p:txBody>
      </p:sp>
    </p:spTree>
    <p:extLst>
      <p:ext uri="{BB962C8B-B14F-4D97-AF65-F5344CB8AC3E}">
        <p14:creationId xmlns:p14="http://schemas.microsoft.com/office/powerpoint/2010/main" val="3563056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A213E-5758-4C88-8413-F76FA7BE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índices ordenados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FCC61-1F74-4F07-9B4F-4B1000F90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7" y="1473085"/>
            <a:ext cx="10515600" cy="4351338"/>
          </a:xfrm>
        </p:spPr>
        <p:txBody>
          <a:bodyPr/>
          <a:lstStyle/>
          <a:p>
            <a:r>
              <a:rPr lang="es-CL" dirty="0"/>
              <a:t>Índice denso. Hay un registro por cada valor de la clave de búsqueda en el archivo, y un puntero a la primera ocurrencia en el archivo.</a:t>
            </a:r>
          </a:p>
          <a:p>
            <a:r>
              <a:rPr lang="es-CL" dirty="0"/>
              <a:t>Índice disperso. Se crea para algunos valores.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FCAA21-73BA-4371-B81A-39238DF1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8" y="2990878"/>
            <a:ext cx="5582863" cy="25455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5D0795-B731-480C-94F0-0AF3AFA2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052" y="3011994"/>
            <a:ext cx="591585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8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87F6C4-E533-4A19-BE83-73B7A38E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66C001C-7EFA-45F7-A512-6916014B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Almacenamiento y Estructura de archivos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69C9745A-37B7-4F0E-A3B3-2DAF58FB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L" dirty="0"/>
              <a:t>Tipos de índices ordenados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710620EF-3A3A-4679-B2D8-8E62EC03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9" y="1453154"/>
            <a:ext cx="9710014" cy="471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A0AC463D-5BF0-4013-9522-A5AD19E7A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L" dirty="0"/>
              <a:t>Tipos de índices ordenados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id="{6206C307-EB8B-44EE-BC03-F42F67E2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84" y="1606065"/>
            <a:ext cx="10234316" cy="425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id="{D16DB98C-5073-42B4-BF88-0C4542938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L" dirty="0"/>
              <a:t>Tipos de índices ordenados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9460" name="Picture 7">
            <a:extLst>
              <a:ext uri="{FF2B5EF4-FFF2-40B4-BE49-F238E27FC236}">
                <a16:creationId xmlns:a16="http://schemas.microsoft.com/office/drawing/2014/main" id="{4CA72F48-2A38-43A9-866F-F0DC1888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10" y="1690688"/>
            <a:ext cx="9900492" cy="455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92FFB-154C-406E-8128-D465920D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88" y="0"/>
            <a:ext cx="10515600" cy="1325563"/>
          </a:xfrm>
        </p:spPr>
        <p:txBody>
          <a:bodyPr/>
          <a:lstStyle/>
          <a:p>
            <a:r>
              <a:rPr lang="es-CL" dirty="0"/>
              <a:t>Índices multinivel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5A0A57E-E87A-4ED1-96E7-5331208E6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076" y="931032"/>
            <a:ext cx="5637753" cy="57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2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05791-31A1-4F08-AF9C-1BD77AA6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17" y="-167138"/>
            <a:ext cx="10515600" cy="1325563"/>
          </a:xfrm>
        </p:spPr>
        <p:txBody>
          <a:bodyPr/>
          <a:lstStyle/>
          <a:p>
            <a:r>
              <a:rPr lang="es-CL" dirty="0"/>
              <a:t>Índices secundarios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EF39182-365B-4DD4-B25C-F3FA92D82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10" y="941696"/>
            <a:ext cx="11028007" cy="54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7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2A0A4B5-93E8-4A46-9ABB-B723A76A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981" y="69458"/>
            <a:ext cx="105156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CL" dirty="0"/>
              <a:t>Árboles: </a:t>
            </a:r>
            <a:r>
              <a:rPr lang="en-US" altLang="en-US" dirty="0">
                <a:effectLst/>
              </a:rPr>
              <a:t>Example of B</a:t>
            </a:r>
            <a:r>
              <a:rPr lang="en-US" altLang="en-US" baseline="30000" dirty="0">
                <a:effectLst/>
              </a:rPr>
              <a:t>+</a:t>
            </a:r>
            <a:r>
              <a:rPr lang="en-US" altLang="en-US" dirty="0">
                <a:effectLst/>
              </a:rPr>
              <a:t>-Tree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D1B731C9-62E9-453D-8BC8-11CED13F8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04" y="1027206"/>
            <a:ext cx="9770078" cy="552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E594A-CB5B-4B4D-AF8E-2F38AF3D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D4880-10E4-4F23-B5D4-D25AF7960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62" y="1362917"/>
            <a:ext cx="10515600" cy="4351338"/>
          </a:xfrm>
        </p:spPr>
        <p:txBody>
          <a:bodyPr/>
          <a:lstStyle/>
          <a:p>
            <a:r>
              <a:rPr lang="es-CL" dirty="0"/>
              <a:t>Cuando crecen los archivos, se hace ineficientes las estructuras secuenciales (como los índices).</a:t>
            </a:r>
          </a:p>
          <a:p>
            <a:r>
              <a:rPr lang="es-CL" dirty="0"/>
              <a:t>Las estructuras de árbol son más eficientes que las estructuras secuenciales. </a:t>
            </a:r>
          </a:p>
          <a:p>
            <a:r>
              <a:rPr lang="es-CL" dirty="0"/>
              <a:t>Los índices basados en árboles se usan ampliamente.</a:t>
            </a:r>
          </a:p>
        </p:txBody>
      </p:sp>
    </p:spTree>
    <p:extLst>
      <p:ext uri="{BB962C8B-B14F-4D97-AF65-F5344CB8AC3E}">
        <p14:creationId xmlns:p14="http://schemas.microsoft.com/office/powerpoint/2010/main" val="290149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5187D-B7A3-4B12-B9BD-D1421D77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Medios Físicos de Almacenamiento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AA7788-ED52-4735-95A9-E8D7BBC07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6100" cy="4351338"/>
          </a:xfrm>
        </p:spPr>
        <p:txBody>
          <a:bodyPr/>
          <a:lstStyle/>
          <a:p>
            <a:r>
              <a:rPr lang="es-CL" dirty="0"/>
              <a:t>Caché</a:t>
            </a:r>
          </a:p>
          <a:p>
            <a:r>
              <a:rPr lang="es-CL" dirty="0"/>
              <a:t>Memoria Principal</a:t>
            </a:r>
          </a:p>
          <a:p>
            <a:r>
              <a:rPr lang="es-CL" dirty="0"/>
              <a:t>Memoria Flash</a:t>
            </a:r>
          </a:p>
          <a:p>
            <a:r>
              <a:rPr lang="es-CL" dirty="0"/>
              <a:t>Magnético</a:t>
            </a:r>
          </a:p>
          <a:p>
            <a:r>
              <a:rPr lang="es-CL" dirty="0"/>
              <a:t>Óptico</a:t>
            </a:r>
          </a:p>
          <a:p>
            <a:r>
              <a:rPr lang="es-CL" dirty="0"/>
              <a:t>Cinta</a:t>
            </a:r>
          </a:p>
          <a:p>
            <a:r>
              <a:rPr lang="es-CL" dirty="0"/>
              <a:t>¿Nube?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24B4D4-EBB7-4552-970B-467249D4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743" y="1580892"/>
            <a:ext cx="4220164" cy="369621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592DFB3-82B3-4D29-AFE6-CC5A074F3C67}"/>
              </a:ext>
            </a:extLst>
          </p:cNvPr>
          <p:cNvSpPr/>
          <p:nvPr/>
        </p:nvSpPr>
        <p:spPr>
          <a:xfrm>
            <a:off x="4215248" y="1446835"/>
            <a:ext cx="6249365" cy="1982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r>
              <a:rPr lang="es-CL" dirty="0">
                <a:solidFill>
                  <a:schemeClr val="tx2"/>
                </a:solidFill>
              </a:rPr>
              <a:t>Almacenamiento Primario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3FD1CE6-94D9-4CA6-8254-1E97A3E4C9D7}"/>
              </a:ext>
            </a:extLst>
          </p:cNvPr>
          <p:cNvSpPr/>
          <p:nvPr/>
        </p:nvSpPr>
        <p:spPr>
          <a:xfrm>
            <a:off x="4215248" y="4085260"/>
            <a:ext cx="6273659" cy="17483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r>
              <a:rPr lang="es-CL" dirty="0">
                <a:solidFill>
                  <a:schemeClr val="accent6"/>
                </a:solidFill>
              </a:rPr>
              <a:t>Almacenamiento Terciario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ACBF0AD-2862-4F04-920E-8EF9652AC46A}"/>
              </a:ext>
            </a:extLst>
          </p:cNvPr>
          <p:cNvSpPr/>
          <p:nvPr/>
        </p:nvSpPr>
        <p:spPr>
          <a:xfrm>
            <a:off x="4215248" y="3464386"/>
            <a:ext cx="6249365" cy="6208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r>
              <a:rPr lang="es-CL" dirty="0">
                <a:solidFill>
                  <a:srgbClr val="FFC000"/>
                </a:solidFill>
              </a:rPr>
              <a:t>Almacenamiento </a:t>
            </a:r>
          </a:p>
          <a:p>
            <a:r>
              <a:rPr lang="es-CL" dirty="0">
                <a:solidFill>
                  <a:srgbClr val="FFC000"/>
                </a:solidFill>
              </a:rPr>
              <a:t>Secundario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0F9ED51D-DE19-3BD7-05A7-1CD4E785D6F3}"/>
              </a:ext>
            </a:extLst>
          </p:cNvPr>
          <p:cNvSpPr/>
          <p:nvPr/>
        </p:nvSpPr>
        <p:spPr>
          <a:xfrm rot="16200000">
            <a:off x="8871867" y="3233064"/>
            <a:ext cx="4268166" cy="69570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Velocidad / Costo / Volatilidad</a:t>
            </a:r>
            <a:endParaRPr lang="es-C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6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4D2E1-5C92-4658-9E43-37A55FA7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30" y="0"/>
            <a:ext cx="10515600" cy="1325563"/>
          </a:xfrm>
        </p:spPr>
        <p:txBody>
          <a:bodyPr/>
          <a:lstStyle/>
          <a:p>
            <a:r>
              <a:rPr lang="es-CL" dirty="0"/>
              <a:t>Discos Magnéticos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7F8EF2-B36C-4A5A-96AE-592FDB512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99" y="963821"/>
            <a:ext cx="7085553" cy="558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8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EFAAA-A049-40AA-8840-6F7DC264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7290AB-EAE3-4096-8E89-BF8955C7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Probabilidad de pérdida de información por una falla eléctrica o caída del sistema</a:t>
            </a:r>
          </a:p>
          <a:p>
            <a:r>
              <a:rPr lang="es-CL" dirty="0"/>
              <a:t>Aumento de fiabilidad manteniendo varias copias de los datos:</a:t>
            </a:r>
          </a:p>
          <a:p>
            <a:pPr lvl="1"/>
            <a:r>
              <a:rPr lang="es-CL" dirty="0"/>
              <a:t>Imágenes de discos</a:t>
            </a:r>
          </a:p>
          <a:p>
            <a:pPr lvl="1"/>
            <a:r>
              <a:rPr lang="es-CL" dirty="0"/>
              <a:t>Disposiciones redundantes de discos independientes (RAID).</a:t>
            </a:r>
          </a:p>
        </p:txBody>
      </p:sp>
    </p:spTree>
    <p:extLst>
      <p:ext uri="{BB962C8B-B14F-4D97-AF65-F5344CB8AC3E}">
        <p14:creationId xmlns:p14="http://schemas.microsoft.com/office/powerpoint/2010/main" val="296740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99178-CFDE-4F6D-B4DC-7A4F7BBC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Aumento de la fiabilidad mediante RAID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89DC8F5-CB4C-4596-A8EB-3E9067E3C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568" y="1420384"/>
            <a:ext cx="3836337" cy="50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7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40690-4F13-449E-ACA0-F9AE97AB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Acceso a Almacenamiento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A8B73-6FC2-4F38-B67E-9C482070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Los datos se almacenan en archivos del SO.</a:t>
            </a:r>
          </a:p>
          <a:p>
            <a:r>
              <a:rPr lang="es-CL" dirty="0"/>
              <a:t>Los archivos se dividen en </a:t>
            </a:r>
            <a:r>
              <a:rPr lang="es-CL" b="1" dirty="0"/>
              <a:t>bloques</a:t>
            </a:r>
            <a:r>
              <a:rPr lang="es-CL" dirty="0"/>
              <a:t> (de longitud constante)</a:t>
            </a:r>
          </a:p>
          <a:p>
            <a:r>
              <a:rPr lang="es-CL" dirty="0"/>
              <a:t>El SGBD persigue minimizar el número de transferencias de bloques entre disco y memoria</a:t>
            </a:r>
          </a:p>
          <a:p>
            <a:pPr lvl="1"/>
            <a:r>
              <a:rPr lang="es-CL" dirty="0"/>
              <a:t>Tener en memoria principal el máximo de bloques posible</a:t>
            </a:r>
          </a:p>
          <a:p>
            <a:pPr lvl="1"/>
            <a:r>
              <a:rPr lang="es-CL" dirty="0"/>
              <a:t>Tener en memoria intermedia (buffer) copia de los bloques mas usados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7096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8C99D-6218-4CE1-B406-2034A20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18"/>
            <a:ext cx="10515600" cy="1325563"/>
          </a:xfrm>
        </p:spPr>
        <p:txBody>
          <a:bodyPr/>
          <a:lstStyle/>
          <a:p>
            <a:r>
              <a:rPr lang="es-CL" dirty="0"/>
              <a:t>Organización de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50EBE-7A02-4838-AED4-7E255206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66" y="1062261"/>
            <a:ext cx="10515600" cy="4351338"/>
          </a:xfrm>
        </p:spPr>
        <p:txBody>
          <a:bodyPr/>
          <a:lstStyle/>
          <a:p>
            <a:pPr algn="just"/>
            <a:r>
              <a:rPr lang="es-CL" dirty="0"/>
              <a:t>Se componen de registros (tuplas)</a:t>
            </a:r>
          </a:p>
          <a:p>
            <a:pPr lvl="1" algn="just"/>
            <a:r>
              <a:rPr lang="es-CL" dirty="0"/>
              <a:t>Registros de largo fijo: Un archivo contiene registros que pertenecen a una sola tabla.</a:t>
            </a:r>
          </a:p>
          <a:p>
            <a:pPr lvl="1" algn="just"/>
            <a:r>
              <a:rPr lang="es-CL" dirty="0"/>
              <a:t>Registros de largo variable: Un archivo contiene registros de diferentes tablas.</a:t>
            </a:r>
          </a:p>
          <a:p>
            <a:pPr algn="just"/>
            <a:r>
              <a:rPr lang="es-CL" dirty="0"/>
              <a:t>Los registros se asocian a bloques del disco</a:t>
            </a:r>
          </a:p>
          <a:p>
            <a:pPr lvl="1" algn="just"/>
            <a:r>
              <a:rPr lang="es-CL" dirty="0"/>
              <a:t>Los registros y los bloques pueden tener longitudes diferentes.</a:t>
            </a:r>
          </a:p>
          <a:p>
            <a:pPr algn="just"/>
            <a:r>
              <a:rPr lang="es-CL" dirty="0"/>
              <a:t>Los SGBD y los SO tienen sistemas de gestión de archivos</a:t>
            </a:r>
          </a:p>
          <a:p>
            <a:pPr algn="just"/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095576-1791-3B57-35B5-61C4E647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15" y="3965136"/>
            <a:ext cx="416300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9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8C99D-6218-4CE1-B406-2034A20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18"/>
            <a:ext cx="10515600" cy="1325563"/>
          </a:xfrm>
        </p:spPr>
        <p:txBody>
          <a:bodyPr/>
          <a:lstStyle/>
          <a:p>
            <a:r>
              <a:rPr lang="es-CL" dirty="0"/>
              <a:t>Organización de Archivos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095576-1791-3B57-35B5-61C4E647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4" y="1235583"/>
            <a:ext cx="4163006" cy="28007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97C7ED-2818-417B-6CF9-875EA20D4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08" y="1157245"/>
            <a:ext cx="4944165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77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789</Words>
  <Application>Microsoft Office PowerPoint</Application>
  <PresentationFormat>Panorámica</PresentationFormat>
  <Paragraphs>112</Paragraphs>
  <Slides>26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Tahoma</vt:lpstr>
      <vt:lpstr>Times New Roman</vt:lpstr>
      <vt:lpstr>Tema de Office</vt:lpstr>
      <vt:lpstr>SGBD: Implementación Física</vt:lpstr>
      <vt:lpstr>Almacenamiento y Estructura de archivos</vt:lpstr>
      <vt:lpstr>Medios Físicos de Almacenamiento</vt:lpstr>
      <vt:lpstr>Discos Magnéticos</vt:lpstr>
      <vt:lpstr>Fiabilidad</vt:lpstr>
      <vt:lpstr>Aumento de la fiabilidad mediante RAID</vt:lpstr>
      <vt:lpstr>Acceso a Almacenamiento</vt:lpstr>
      <vt:lpstr>Organización de Archivos</vt:lpstr>
      <vt:lpstr>Organización de Archivos</vt:lpstr>
      <vt:lpstr>Presentación de PowerPoint</vt:lpstr>
      <vt:lpstr>Diccionario de Datos</vt:lpstr>
      <vt:lpstr>Indexación y Asociación</vt:lpstr>
      <vt:lpstr>Problema</vt:lpstr>
      <vt:lpstr>Índices: conceptos básicos.</vt:lpstr>
      <vt:lpstr>Índices: conceptos básicos.</vt:lpstr>
      <vt:lpstr>Índices: claves de búsqueda</vt:lpstr>
      <vt:lpstr>Índices</vt:lpstr>
      <vt:lpstr>Índices</vt:lpstr>
      <vt:lpstr>Tipos de índices ordenados</vt:lpstr>
      <vt:lpstr>Tipos de índices ordenados</vt:lpstr>
      <vt:lpstr>Tipos de índices ordenados</vt:lpstr>
      <vt:lpstr>Tipos de índices ordenados</vt:lpstr>
      <vt:lpstr>Índices multinivel</vt:lpstr>
      <vt:lpstr>Índices secundarios</vt:lpstr>
      <vt:lpstr>Árboles: Example of B+-Tree</vt:lpstr>
      <vt:lpstr>Árboles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SGBD: Implementación Física</dc:title>
  <dc:creator>Marcela Varas</dc:creator>
  <cp:lastModifiedBy>Rodrigo Alonso Coronado Vigueras | U.Mayor</cp:lastModifiedBy>
  <cp:revision>16</cp:revision>
  <dcterms:created xsi:type="dcterms:W3CDTF">2020-11-21T21:12:47Z</dcterms:created>
  <dcterms:modified xsi:type="dcterms:W3CDTF">2024-06-07T14:15:56Z</dcterms:modified>
</cp:coreProperties>
</file>