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58" r:id="rId6"/>
    <p:sldId id="275" r:id="rId7"/>
    <p:sldId id="276" r:id="rId8"/>
    <p:sldId id="277" r:id="rId9"/>
    <p:sldId id="274" r:id="rId1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E43EA8-C83F-40B4-821D-381469DAC3C5}" type="datetime1">
              <a:rPr lang="es-ES" smtClean="0"/>
              <a:t>25/04/2022</a:t>
            </a:fld>
            <a:endParaRPr lang="es-ES"/>
          </a:p>
        </p:txBody>
      </p:sp>
      <p:sp>
        <p:nvSpPr>
          <p:cNvPr id="4" name="Marcador de pie de página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s-ES" smtClean="0"/>
              <a:t>‹Nº›</a:t>
            </a:fld>
            <a:endParaRPr lang="es-E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196330-F357-4FA5-8E24-14646E9FA556}" type="datetime1">
              <a:rPr lang="es-ES" noProof="0" smtClean="0"/>
              <a:t>25/04/2022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es-ES" noProof="0" smtClean="0"/>
              <a:t>‹Nº›</a:t>
            </a:fld>
            <a:endParaRPr lang="es-ES"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3544625-0ADF-4414-89A2-9E135F0C849F}" type="slidenum">
              <a:rPr lang="es-ES" smtClean="0"/>
              <a:t>1</a:t>
            </a:fld>
            <a:endParaRPr lang="es-E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3544625-0ADF-4414-89A2-9E135F0C849F}" type="slidenum">
              <a:rPr lang="es-ES" smtClean="0"/>
              <a:t>2</a:t>
            </a:fld>
            <a:endParaRPr lang="es-ES"/>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3544625-0ADF-4414-89A2-9E135F0C849F}" type="slidenum">
              <a:rPr lang="es-ES" smtClean="0"/>
              <a:t>3</a:t>
            </a:fld>
            <a:endParaRPr lang="es-ES"/>
          </a:p>
        </p:txBody>
      </p:sp>
    </p:spTree>
    <p:extLst>
      <p:ext uri="{BB962C8B-B14F-4D97-AF65-F5344CB8AC3E}">
        <p14:creationId xmlns:p14="http://schemas.microsoft.com/office/powerpoint/2010/main" val="347185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3544625-0ADF-4414-89A2-9E135F0C849F}" type="slidenum">
              <a:rPr lang="es-ES" smtClean="0"/>
              <a:t>4</a:t>
            </a:fld>
            <a:endParaRPr lang="es-ES"/>
          </a:p>
        </p:txBody>
      </p:sp>
    </p:spTree>
    <p:extLst>
      <p:ext uri="{BB962C8B-B14F-4D97-AF65-F5344CB8AC3E}">
        <p14:creationId xmlns:p14="http://schemas.microsoft.com/office/powerpoint/2010/main" val="67765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3544625-0ADF-4414-89A2-9E135F0C849F}" type="slidenum">
              <a:rPr lang="es-ES" smtClean="0"/>
              <a:t>5</a:t>
            </a:fld>
            <a:endParaRPr lang="es-ES"/>
          </a:p>
        </p:txBody>
      </p:sp>
    </p:spTree>
    <p:extLst>
      <p:ext uri="{BB962C8B-B14F-4D97-AF65-F5344CB8AC3E}">
        <p14:creationId xmlns:p14="http://schemas.microsoft.com/office/powerpoint/2010/main" val="70545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3544625-0ADF-4414-89A2-9E135F0C849F}" type="slidenum">
              <a:rPr lang="es-ES" smtClean="0"/>
              <a:t>6</a:t>
            </a:fld>
            <a:endParaRPr lang="es-ES"/>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8932558" y="5870575"/>
            <a:ext cx="1600200" cy="377825"/>
          </a:xfrm>
        </p:spPr>
        <p:txBody>
          <a:bodyPr rtlCol="0"/>
          <a:lstStyle/>
          <a:p>
            <a:pPr rtl="0"/>
            <a:fld id="{DB2FE8E8-091D-478B-96D3-F0BCBE902769}" type="datetime1">
              <a:rPr lang="es-ES" noProof="0" smtClean="0"/>
              <a:t>25/04/2022</a:t>
            </a:fld>
            <a:endParaRPr lang="es-ES" noProof="0"/>
          </a:p>
        </p:txBody>
      </p:sp>
      <p:sp>
        <p:nvSpPr>
          <p:cNvPr id="5" name="Marcador de pie de página 4"/>
          <p:cNvSpPr>
            <a:spLocks noGrp="1"/>
          </p:cNvSpPr>
          <p:nvPr>
            <p:ph type="ftr" sz="quarter" idx="11"/>
          </p:nvPr>
        </p:nvSpPr>
        <p:spPr>
          <a:xfrm>
            <a:off x="3962399" y="5870575"/>
            <a:ext cx="4893958" cy="377825"/>
          </a:xfrm>
        </p:spPr>
        <p:txBody>
          <a:bodyPr rtlCol="0"/>
          <a:lstStyle/>
          <a:p>
            <a:pPr rtl="0"/>
            <a:endParaRPr lang="es-ES" noProof="0"/>
          </a:p>
        </p:txBody>
      </p:sp>
      <p:sp>
        <p:nvSpPr>
          <p:cNvPr id="6" name="Marcador de número de diapositiva 5"/>
          <p:cNvSpPr>
            <a:spLocks noGrp="1"/>
          </p:cNvSpPr>
          <p:nvPr>
            <p:ph type="sldNum" sz="quarter" idx="12"/>
          </p:nvPr>
        </p:nvSpPr>
        <p:spPr>
          <a:xfrm>
            <a:off x="10608958" y="5870575"/>
            <a:ext cx="551167" cy="377825"/>
          </a:xfrm>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77E0CED-BF29-4F0C-9AA9-0115D5713A3C}" type="datetime1">
              <a:rPr lang="es-ES" noProof="0" smtClean="0"/>
              <a:t>25/04/2022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34F880D4-439E-4610-9C3E-7002ADF72D68}"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D098E11-C3BE-4AEC-91BE-C88C988E8BDB}"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EB4B7CB3-EDF5-450E-A384-7B041709A774}"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FE3CB04-8628-4BE2-8D9F-839986C200F3}"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9ADF9D5-615E-4B40-B3DA-C7C3E3D8952A}"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ítulo 1"/>
          <p:cNvSpPr>
            <a:spLocks noGrp="1"/>
          </p:cNvSpPr>
          <p:nvPr>
            <p:ph type="title"/>
          </p:nvPr>
        </p:nvSpPr>
        <p:spPr>
          <a:xfrm>
            <a:off x="685801" y="609600"/>
            <a:ext cx="10131425" cy="1456267"/>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B62485D5-0708-40FF-87DA-DFD6F1ED03E1}"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p:nvPr>
        </p:nvSpPr>
        <p:spPr>
          <a:xfrm>
            <a:off x="8658675" y="609599"/>
            <a:ext cx="2158552"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85800" y="609600"/>
            <a:ext cx="7832116" cy="51816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F15F592F-6928-459D-9C66-BF9E123B0381}"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3D295882-27AA-4631-9331-D93597626FFA}"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3308581"/>
            <a:ext cx="10131427" cy="1468800"/>
          </a:xfrm>
        </p:spPr>
        <p:txBody>
          <a:bodyPr rtlCol="0" anchor="b"/>
          <a:lstStyle>
            <a:lvl1pPr algn="l">
              <a:defRPr sz="40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39AA68A-2C9F-4F93-9A12-B546EF9950E3}" type="datetime1">
              <a:rPr lang="es-ES" noProof="0" smtClean="0"/>
              <a:t>25/04/2022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685802" y="2142067"/>
            <a:ext cx="4995334" cy="3649134"/>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821895" y="2142067"/>
            <a:ext cx="4995332" cy="3649133"/>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744D0B13-414C-489C-BD27-AC542C962F8C}" type="datetime1">
              <a:rPr lang="es-ES" noProof="0" smtClean="0"/>
              <a:t>25/04/2022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685801" y="2870201"/>
            <a:ext cx="4996923" cy="2920998"/>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823483" y="2870201"/>
            <a:ext cx="4995334" cy="2920998"/>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795B55D-B831-4E7C-9B5B-10572D70AAC1}" type="datetime1">
              <a:rPr lang="es-ES" noProof="0" smtClean="0"/>
              <a:t>25/04/2022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81EFD60-9F29-4E84-B34D-5A4A32F8F177}" type="datetime1">
              <a:rPr lang="es-ES" noProof="0" smtClean="0"/>
              <a:t>25/04/2022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fecha 1"/>
          <p:cNvSpPr>
            <a:spLocks noGrp="1"/>
          </p:cNvSpPr>
          <p:nvPr>
            <p:ph type="dt" sz="half" idx="10"/>
          </p:nvPr>
        </p:nvSpPr>
        <p:spPr/>
        <p:txBody>
          <a:bodyPr rtlCol="0"/>
          <a:lstStyle/>
          <a:p>
            <a:pPr rtl="0"/>
            <a:fld id="{EFC432DC-30D4-485D-908A-88BDD16BF582}" type="datetime1">
              <a:rPr lang="es-ES" noProof="0" smtClean="0"/>
              <a:t>25/04/2022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648201" y="609601"/>
            <a:ext cx="6169026" cy="5181600"/>
          </a:xfrm>
        </p:spPr>
        <p:txBody>
          <a:bodyPr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08C6E3D-7AEB-4E32-A201-6C2FD4755C7B}" type="datetime1">
              <a:rPr lang="es-ES" noProof="0" smtClean="0"/>
              <a:t>25/04/2022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3369E75-D520-456D-AA7B-A5719B0A1CFB}" type="datetime1">
              <a:rPr lang="es-ES" noProof="0" smtClean="0"/>
              <a:t>25/04/2022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4FAD132-1BC9-40CE-BE05-559C781AA0B0}" type="datetime1">
              <a:rPr lang="es-ES" noProof="0" smtClean="0"/>
              <a:t>25/04/2022</a:t>
            </a:fld>
            <a:endParaRPr lang="es-ES" noProof="0" dirty="0"/>
          </a:p>
        </p:txBody>
      </p:sp>
      <p:sp>
        <p:nvSpPr>
          <p:cNvPr id="5" name="Marcador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ielo nocturno con montañas a lo lejos en el horizonte">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40C7600-5BA8-4A54-887F-74AF87750A31}"/>
              </a:ext>
            </a:extLst>
          </p:cNvPr>
          <p:cNvSpPr>
            <a:spLocks noGrp="1"/>
          </p:cNvSpPr>
          <p:nvPr>
            <p:ph type="ctrTitle"/>
          </p:nvPr>
        </p:nvSpPr>
        <p:spPr>
          <a:xfrm>
            <a:off x="440267" y="2554817"/>
            <a:ext cx="11463866" cy="2421464"/>
          </a:xfrm>
        </p:spPr>
        <p:txBody>
          <a:bodyPr rtlCol="0">
            <a:normAutofit/>
          </a:bodyPr>
          <a:lstStyle/>
          <a:p>
            <a:pPr rtl="0"/>
            <a:r>
              <a:rPr lang="es-ES" b="1" dirty="0"/>
              <a:t>Optimización metaheurística para selección automática de modelos de autorregulación cerebral</a:t>
            </a:r>
          </a:p>
        </p:txBody>
      </p:sp>
      <p:sp>
        <p:nvSpPr>
          <p:cNvPr id="3" name="Subtítulo 2">
            <a:extLst>
              <a:ext uri="{FF2B5EF4-FFF2-40B4-BE49-F238E27FC236}">
                <a16:creationId xmlns:a16="http://schemas.microsoft.com/office/drawing/2014/main" id="{AE584786-6548-4BB4-95FD-977AD1F362C6}"/>
              </a:ext>
            </a:extLst>
          </p:cNvPr>
          <p:cNvSpPr>
            <a:spLocks noGrp="1"/>
          </p:cNvSpPr>
          <p:nvPr>
            <p:ph type="subTitle" idx="1"/>
          </p:nvPr>
        </p:nvSpPr>
        <p:spPr>
          <a:xfrm>
            <a:off x="4690532" y="5214407"/>
            <a:ext cx="7197726" cy="1405467"/>
          </a:xfrm>
        </p:spPr>
        <p:txBody>
          <a:bodyPr rtlCol="0">
            <a:normAutofit/>
          </a:bodyPr>
          <a:lstStyle/>
          <a:p>
            <a:pPr rtl="0"/>
            <a:r>
              <a:rPr lang="es-ES" dirty="0">
                <a:solidFill>
                  <a:schemeClr val="accent1">
                    <a:lumMod val="40000"/>
                    <a:lumOff val="60000"/>
                  </a:schemeClr>
                </a:solidFill>
              </a:rPr>
              <a:t>Benjamín Jorquera </a:t>
            </a:r>
            <a:r>
              <a:rPr lang="es-ES" dirty="0" err="1">
                <a:solidFill>
                  <a:schemeClr val="accent1">
                    <a:lumMod val="40000"/>
                    <a:lumOff val="60000"/>
                  </a:schemeClr>
                </a:solidFill>
              </a:rPr>
              <a:t>jorquera</a:t>
            </a:r>
            <a:endParaRPr lang="es-E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es-ES" b="1" noProof="1"/>
              <a:t>Descripción del problema</a:t>
            </a:r>
          </a:p>
        </p:txBody>
      </p:sp>
      <p:pic>
        <p:nvPicPr>
          <p:cNvPr id="4" name="Imagen 3" descr="satélite con el cielo nocturno de fondo">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upo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a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181" name="Grupo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ector recto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ector recto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ector recto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ector recto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ector recto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ector recto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ector recto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ector recto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ector recto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ector recto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ector recto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ector recto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ector recto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ector recto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ector recto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ector recto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ector recto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ector recto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ector recto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ector recto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ector recto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ector recto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ector recto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ector recto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ector recto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ector recto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ector recto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ector recto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ector recto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ector recto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ector recto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ector recto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ector recto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ector recto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ector recto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ector recto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ector recto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ector recto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ector recto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ector recto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ector recto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ector recto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ector recto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ector recto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ector recto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ector recto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ector recto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ector recto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ector recto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ector recto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ector recto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ector recto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ector recto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ector recto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ector recto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ector recto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ector recto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ector recto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ector recto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ector recto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ector recto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ector recto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ector recto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o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a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263" name="Grupo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ector recto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ector recto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ector recto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ector recto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ector recto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ector recto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ector recto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ector recto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ector recto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ector recto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ector recto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ector recto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ector recto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ector recto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ector recto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ector recto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ector recto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ector recto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ector recto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ector recto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ector recto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ector recto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ector recto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ector recto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ector recto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ector recto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ector recto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ector recto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ector recto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ector recto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ector recto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ector recto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ector recto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ector recto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ector recto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ector recto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ector recto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ector recto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ector recto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ector recto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ector recto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ector recto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ector recto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ector recto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ector recto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ector recto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ector recto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ector recto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ector recto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ector recto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ector recto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ector recto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ector recto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ector recto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ector recto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ector recto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ector recto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ector recto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ector recto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ector recto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ector recto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ector recto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ector recto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ector recto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ector recto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ector recto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ector recto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ector recto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ector recto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ector recto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ector recto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ector recto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ector recto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ector recto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ector recto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ector recto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n 6" descr="imagen abstracta de puntos de luz">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Marcador de contenido 5">
            <a:extLst>
              <a:ext uri="{FF2B5EF4-FFF2-40B4-BE49-F238E27FC236}">
                <a16:creationId xmlns:a16="http://schemas.microsoft.com/office/drawing/2014/main" id="{8C6B7630-D37F-48BF-A1B3-2100B998EB72}"/>
              </a:ext>
            </a:extLst>
          </p:cNvPr>
          <p:cNvSpPr>
            <a:spLocks noGrp="1"/>
          </p:cNvSpPr>
          <p:nvPr>
            <p:ph idx="1"/>
          </p:nvPr>
        </p:nvSpPr>
        <p:spPr/>
        <p:txBody>
          <a:bodyPr>
            <a:normAutofit fontScale="92500" lnSpcReduction="20000"/>
          </a:bodyPr>
          <a:lstStyle/>
          <a:p>
            <a:r>
              <a:rPr lang="es-CL" sz="2800" b="1" dirty="0"/>
              <a:t>Motivación</a:t>
            </a:r>
          </a:p>
          <a:p>
            <a:pPr lvl="1"/>
            <a:r>
              <a:rPr lang="es-CL" sz="2400" dirty="0"/>
              <a:t>Autorregulación cerebral</a:t>
            </a:r>
          </a:p>
          <a:p>
            <a:pPr lvl="1"/>
            <a:r>
              <a:rPr lang="es-CL" sz="2400" dirty="0"/>
              <a:t>Situación actual</a:t>
            </a:r>
          </a:p>
          <a:p>
            <a:pPr lvl="1"/>
            <a:r>
              <a:rPr lang="es-CL" sz="2400" dirty="0"/>
              <a:t>Consecuencias</a:t>
            </a:r>
          </a:p>
          <a:p>
            <a:pPr lvl="1"/>
            <a:r>
              <a:rPr lang="es-CL" sz="2400" dirty="0"/>
              <a:t>Situación deseada</a:t>
            </a:r>
          </a:p>
          <a:p>
            <a:r>
              <a:rPr lang="es-CL" sz="2800" b="1" dirty="0"/>
              <a:t>Enunciado del problema</a:t>
            </a:r>
          </a:p>
          <a:p>
            <a:pPr lvl="1"/>
            <a:r>
              <a:rPr lang="es-ES" sz="2400" dirty="0"/>
              <a:t>¿Se podrán obtener buenos resultados al guiar la búsqueda y selección de modelos adecuados de autorregulación cerebral, utilizando un método de optimización metaheurística por Enjambre de Partículas?</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es-ES" b="1" noProof="1"/>
              <a:t>Característica general de la solución</a:t>
            </a:r>
          </a:p>
        </p:txBody>
      </p:sp>
      <p:pic>
        <p:nvPicPr>
          <p:cNvPr id="4" name="Imagen 3" descr="satélite con el cielo nocturno de fondo">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upo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a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181" name="Grupo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ector recto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ector recto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ector recto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ector recto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ector recto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ector recto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ector recto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ector recto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ector recto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ector recto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ector recto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ector recto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ector recto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ector recto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ector recto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ector recto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ector recto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ector recto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ector recto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ector recto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ector recto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ector recto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ector recto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ector recto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ector recto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ector recto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ector recto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ector recto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ector recto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ector recto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ector recto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ector recto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ector recto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ector recto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ector recto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ector recto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ector recto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ector recto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ector recto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ector recto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ector recto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ector recto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ector recto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ector recto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ector recto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ector recto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ector recto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ector recto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ector recto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ector recto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ector recto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ector recto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ector recto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ector recto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ector recto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ector recto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ector recto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ector recto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ector recto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ector recto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ector recto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ector recto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ector recto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o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a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263" name="Grupo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ector recto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ector recto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ector recto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ector recto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ector recto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ector recto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ector recto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ector recto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ector recto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ector recto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ector recto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ector recto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ector recto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ector recto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ector recto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ector recto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ector recto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ector recto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ector recto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ector recto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ector recto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ector recto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ector recto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ector recto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ector recto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ector recto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ector recto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ector recto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ector recto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ector recto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ector recto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ector recto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ector recto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ector recto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ector recto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ector recto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ector recto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ector recto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ector recto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ector recto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ector recto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ector recto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ector recto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ector recto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ector recto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ector recto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ector recto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ector recto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ector recto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ector recto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ector recto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ector recto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ector recto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ector recto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ector recto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ector recto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ector recto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ector recto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ector recto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ector recto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ector recto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ector recto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ector recto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ector recto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ector recto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ector recto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ector recto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ector recto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ector recto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ector recto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ector recto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ector recto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ector recto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ector recto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ector recto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ector recto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n 6" descr="imagen abstracta de puntos de luz">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Marcador de contenido 5">
            <a:extLst>
              <a:ext uri="{FF2B5EF4-FFF2-40B4-BE49-F238E27FC236}">
                <a16:creationId xmlns:a16="http://schemas.microsoft.com/office/drawing/2014/main" id="{8C6B7630-D37F-48BF-A1B3-2100B998EB72}"/>
              </a:ext>
            </a:extLst>
          </p:cNvPr>
          <p:cNvSpPr>
            <a:spLocks noGrp="1"/>
          </p:cNvSpPr>
          <p:nvPr>
            <p:ph idx="1"/>
          </p:nvPr>
        </p:nvSpPr>
        <p:spPr/>
        <p:txBody>
          <a:bodyPr>
            <a:normAutofit/>
          </a:bodyPr>
          <a:lstStyle/>
          <a:p>
            <a:r>
              <a:rPr lang="es-ES" sz="2800" dirty="0"/>
              <a:t>La solución consiste entonces en una evaluación de si estos métodos de optimización que utilizan metaheurísticas son adecuados para resolver el problema de generar modelos de buena calidad, en comparación con los otros métodos utilizados, y reducir el tiempo de procesamiento de datos.</a:t>
            </a:r>
            <a:endParaRPr lang="es-CL" sz="2800" dirty="0"/>
          </a:p>
        </p:txBody>
      </p:sp>
    </p:spTree>
    <p:extLst>
      <p:ext uri="{BB962C8B-B14F-4D97-AF65-F5344CB8AC3E}">
        <p14:creationId xmlns:p14="http://schemas.microsoft.com/office/powerpoint/2010/main" val="352893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es-CL" b="1" noProof="1"/>
              <a:t>P</a:t>
            </a:r>
            <a:r>
              <a:rPr lang="es-ES" b="1" noProof="1"/>
              <a:t>ropósito de la solución</a:t>
            </a:r>
          </a:p>
        </p:txBody>
      </p:sp>
      <p:pic>
        <p:nvPicPr>
          <p:cNvPr id="4" name="Imagen 3" descr="satélite con el cielo nocturno de fondo">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upo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a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181" name="Grupo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ector recto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ector recto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ector recto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ector recto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ector recto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ector recto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ector recto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ector recto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ector recto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ector recto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ector recto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ector recto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ector recto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ector recto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ector recto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ector recto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ector recto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ector recto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ector recto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ector recto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ector recto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ector recto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ector recto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ector recto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ector recto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ector recto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ector recto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ector recto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ector recto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ector recto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ector recto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ector recto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ector recto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ector recto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ector recto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ector recto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ector recto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ector recto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ector recto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ector recto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ector recto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ector recto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ector recto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ector recto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ector recto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ector recto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ector recto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ector recto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ector recto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ector recto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ector recto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ector recto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ector recto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ector recto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ector recto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ector recto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ector recto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ector recto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ector recto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ector recto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ector recto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ector recto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ector recto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o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a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263" name="Grupo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ector recto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ector recto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ector recto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ector recto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ector recto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ector recto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ector recto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ector recto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ector recto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ector recto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ector recto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ector recto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ector recto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ector recto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ector recto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ector recto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ector recto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ector recto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ector recto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ector recto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ector recto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ector recto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ector recto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ector recto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ector recto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ector recto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ector recto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ector recto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ector recto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ector recto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ector recto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ector recto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ector recto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ector recto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ector recto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ector recto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ector recto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ector recto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ector recto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ector recto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ector recto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ector recto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ector recto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ector recto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ector recto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ector recto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ector recto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ector recto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ector recto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ector recto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ector recto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ector recto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ector recto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ector recto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ector recto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ector recto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ector recto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ector recto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ector recto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ector recto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ector recto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ector recto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ector recto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ector recto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ector recto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ector recto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ector recto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ector recto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ector recto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ector recto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ector recto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ector recto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ector recto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ector recto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ector recto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ector recto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n 6" descr="imagen abstracta de puntos de luz">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Marcador de contenido 5">
            <a:extLst>
              <a:ext uri="{FF2B5EF4-FFF2-40B4-BE49-F238E27FC236}">
                <a16:creationId xmlns:a16="http://schemas.microsoft.com/office/drawing/2014/main" id="{8C6B7630-D37F-48BF-A1B3-2100B998EB72}"/>
              </a:ext>
            </a:extLst>
          </p:cNvPr>
          <p:cNvSpPr>
            <a:spLocks noGrp="1"/>
          </p:cNvSpPr>
          <p:nvPr>
            <p:ph idx="1"/>
          </p:nvPr>
        </p:nvSpPr>
        <p:spPr/>
        <p:txBody>
          <a:bodyPr>
            <a:normAutofit/>
          </a:bodyPr>
          <a:lstStyle/>
          <a:p>
            <a:r>
              <a:rPr lang="es-ES" sz="2800" dirty="0"/>
              <a:t>El propósito de la solución es minimizar el tiempo de procesamiento en la generación de modelos de autorregulación cerebral utilizando técnicas PSO obteniendo buenos resultados, a través de un procedimiento que pueda explorar un espacio de búsqueda de manera más eficiente, como resultado de un algoritmo metaheurístico. </a:t>
            </a:r>
            <a:endParaRPr lang="es-CL" sz="2800" dirty="0"/>
          </a:p>
        </p:txBody>
      </p:sp>
    </p:spTree>
    <p:extLst>
      <p:ext uri="{BB962C8B-B14F-4D97-AF65-F5344CB8AC3E}">
        <p14:creationId xmlns:p14="http://schemas.microsoft.com/office/powerpoint/2010/main" val="127988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es-CL" b="1" noProof="1"/>
              <a:t>Objetivo general del proyecto</a:t>
            </a:r>
            <a:endParaRPr lang="es-ES" b="1" noProof="1"/>
          </a:p>
        </p:txBody>
      </p:sp>
      <p:pic>
        <p:nvPicPr>
          <p:cNvPr id="4" name="Imagen 3" descr="satélite con el cielo nocturno de fondo">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upo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a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181" name="Grupo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ector recto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ector recto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ector recto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ector recto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ector recto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ector recto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ector recto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ector recto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ector recto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ector recto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ector recto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ector recto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ector recto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ector recto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ector recto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ector recto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ector recto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ector recto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ector recto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ector recto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ector recto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ector recto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ector recto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ector recto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ector recto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ector recto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ector recto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ector recto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ector recto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ector recto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ector recto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ector recto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ector recto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ector recto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ector recto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ector recto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ector recto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ector recto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ector recto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ector recto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ector recto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ector recto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ector recto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ector recto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ector recto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ector recto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ector recto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ector recto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ector recto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ector recto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ector recto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ector recto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ector recto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ector recto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ector recto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ector recto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ector recto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ector recto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ector recto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ector recto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ector recto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ector recto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ector recto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ector recto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o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a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grpSp>
          <p:nvGrpSpPr>
            <p:cNvPr id="263" name="Grupo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ector recto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ector recto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ector recto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ector recto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ector recto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ector recto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ector recto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ector recto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ector recto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ector recto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ector recto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ector recto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ector recto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ector recto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ector recto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ector recto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ector recto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ector recto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ector recto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ector recto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ector recto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ector recto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ector recto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ector recto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ector recto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ector recto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ector recto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ector recto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ector recto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ector recto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ector recto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ector recto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ector recto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ector recto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ector recto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ector recto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ector recto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ector recto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ector recto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ector recto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ector recto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ector recto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ector recto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ector recto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ector recto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ector recto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ector recto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ector recto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ector recto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ector recto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ector recto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ector recto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ector recto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ector recto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ector recto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ector recto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ector recto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ector recto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ector recto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ector recto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ector recto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ector recto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ector recto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ector recto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ector recto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ector recto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ector recto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ector recto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ector recto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ector recto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ector recto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ector recto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ector recto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ector recto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ector recto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ector recto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n 6" descr="imagen abstracta de puntos de luz">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Marcador de contenido 5">
            <a:extLst>
              <a:ext uri="{FF2B5EF4-FFF2-40B4-BE49-F238E27FC236}">
                <a16:creationId xmlns:a16="http://schemas.microsoft.com/office/drawing/2014/main" id="{8C6B7630-D37F-48BF-A1B3-2100B998EB72}"/>
              </a:ext>
            </a:extLst>
          </p:cNvPr>
          <p:cNvSpPr>
            <a:spLocks noGrp="1"/>
          </p:cNvSpPr>
          <p:nvPr>
            <p:ph idx="1"/>
          </p:nvPr>
        </p:nvSpPr>
        <p:spPr>
          <a:xfrm>
            <a:off x="685801" y="2142067"/>
            <a:ext cx="6799481" cy="3649133"/>
          </a:xfrm>
        </p:spPr>
        <p:txBody>
          <a:bodyPr>
            <a:normAutofit/>
          </a:bodyPr>
          <a:lstStyle/>
          <a:p>
            <a:r>
              <a:rPr lang="es-ES" sz="2400" dirty="0"/>
              <a:t>Utilizar la PSO para desarrollar un procedimiento que genere modelos de señales biológicas de calidad, que mejor representen el fenómeno real de la autorregulación cerebral, seleccionar de manera automática los que mejor se aproximan a estos modelos, y evaluar los resultados del procedimiento de manera objetiva y transparente.</a:t>
            </a:r>
            <a:endParaRPr lang="es-CL" sz="2400" dirty="0"/>
          </a:p>
        </p:txBody>
      </p:sp>
    </p:spTree>
    <p:extLst>
      <p:ext uri="{BB962C8B-B14F-4D97-AF65-F5344CB8AC3E}">
        <p14:creationId xmlns:p14="http://schemas.microsoft.com/office/powerpoint/2010/main" val="407709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untos de luz">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es-ES" dirty="0"/>
              <a:t>Gracias</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7_TF22566005_Win32" id="{2828BC40-604D-4F06-824E-CC6941480347}" vid="{C7F4D5F4-0C49-4F9C-8A37-1B026C50AF6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futurista</Template>
  <TotalTime>65</TotalTime>
  <Words>226</Words>
  <Application>Microsoft Office PowerPoint</Application>
  <PresentationFormat>Panorámica</PresentationFormat>
  <Paragraphs>23</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Celestial</vt:lpstr>
      <vt:lpstr>Optimización metaheurística para selección automática de modelos de autorregulación cerebral</vt:lpstr>
      <vt:lpstr>Descripción del problema</vt:lpstr>
      <vt:lpstr>Característica general de la solución</vt:lpstr>
      <vt:lpstr>Propósito de la solución</vt:lpstr>
      <vt:lpstr>Objetivo general del proyecto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metaheurística para selección automática de modelos de autorregulación cerebral</dc:title>
  <dc:creator>Benjamin Jorquera</dc:creator>
  <cp:lastModifiedBy>Benjamin Jorquera</cp:lastModifiedBy>
  <cp:revision>1</cp:revision>
  <dcterms:created xsi:type="dcterms:W3CDTF">2022-04-25T17:26:30Z</dcterms:created>
  <dcterms:modified xsi:type="dcterms:W3CDTF">2022-04-25T18:31:58Z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