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9" r:id="rId22"/>
  </p:sldIdLst>
  <p:sldSz cx="9144000" cy="6858000" type="screen4x3"/>
  <p:notesSz cx="9144000" cy="6858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3250" y="90373"/>
            <a:ext cx="6397498" cy="1367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5146" y="2090420"/>
            <a:ext cx="6553707" cy="2887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rechosdigitales.org/wp-content/uploads/Como-funciona-internet-ebook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rechosdigitales.org/wp-content/uploads/libro-acceso-a-la-cultura-y-derechos-de-autor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revistahistoria.uc.cl/wp-content/uploads/2011/10/bacigalupo-ana-mariella-29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s.slideshare.net/annyhen/tesis-magister-anahenriquez" TargetMode="External"/><Relationship Id="rId2" Type="http://schemas.openxmlformats.org/officeDocument/2006/relationships/hyperlink" Target="http://repositorio.usach.cl/R/C8VLX4SUCUMH31PXR23AY4KMR2EPQG6EIH8YBPF2IVV94T5VAN-00146?func=collections-result&amp;amp;amp%3Bcollection_id=124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gra.org.ar/documentos/pdf/Alfabetizacion_Informacional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ces.edu.ar/biblioteca/citas-bibliograficas-APA-2012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997" y="1715465"/>
            <a:ext cx="637286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000000"/>
                </a:solidFill>
                <a:latin typeface="Calibri"/>
                <a:cs typeface="Calibri"/>
              </a:rPr>
              <a:t>GUÍA </a:t>
            </a:r>
            <a:r>
              <a:rPr sz="3000" b="1" spc="-50" dirty="0">
                <a:solidFill>
                  <a:srgbClr val="000000"/>
                </a:solidFill>
                <a:latin typeface="Calibri"/>
                <a:cs typeface="Calibri"/>
              </a:rPr>
              <a:t>PARA </a:t>
            </a:r>
            <a:r>
              <a:rPr sz="3000" b="1" dirty="0">
                <a:solidFill>
                  <a:srgbClr val="000000"/>
                </a:solidFill>
                <a:latin typeface="Calibri"/>
                <a:cs typeface="Calibri"/>
              </a:rPr>
              <a:t>LA </a:t>
            </a:r>
            <a:r>
              <a:rPr sz="3000" b="1" spc="-10" dirty="0">
                <a:solidFill>
                  <a:srgbClr val="000000"/>
                </a:solidFill>
                <a:latin typeface="Calibri"/>
                <a:cs typeface="Calibri"/>
              </a:rPr>
              <a:t>ELABORACIÓN </a:t>
            </a:r>
            <a:r>
              <a:rPr sz="3000" b="1" spc="-5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3000" b="1" spc="-50" dirty="0">
                <a:solidFill>
                  <a:srgbClr val="000000"/>
                </a:solidFill>
                <a:latin typeface="Calibri"/>
                <a:cs typeface="Calibri"/>
              </a:rPr>
              <a:t>CITAS</a:t>
            </a:r>
            <a:r>
              <a:rPr sz="3000" b="1" spc="-2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0000"/>
                </a:solidFill>
                <a:latin typeface="Calibri"/>
                <a:cs typeface="Calibri"/>
              </a:rPr>
              <a:t>Y  REFERENCIAS BIBLIOGRÁFICAS </a:t>
            </a:r>
            <a:r>
              <a:rPr sz="3000" b="1" spc="-15" dirty="0">
                <a:solidFill>
                  <a:srgbClr val="000000"/>
                </a:solidFill>
                <a:latin typeface="Calibri"/>
                <a:cs typeface="Calibri"/>
              </a:rPr>
              <a:t>CON  </a:t>
            </a:r>
            <a:r>
              <a:rPr sz="3000" b="1" dirty="0">
                <a:solidFill>
                  <a:srgbClr val="000000"/>
                </a:solidFill>
                <a:latin typeface="Calibri"/>
                <a:cs typeface="Calibri"/>
              </a:rPr>
              <a:t>NORMA</a:t>
            </a:r>
            <a:r>
              <a:rPr sz="3000" b="1" spc="-1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000" b="1" spc="-50" dirty="0">
                <a:solidFill>
                  <a:srgbClr val="000000"/>
                </a:solidFill>
                <a:latin typeface="Calibri"/>
                <a:cs typeface="Calibri"/>
              </a:rPr>
              <a:t>APA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0253" y="3282188"/>
            <a:ext cx="598106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solidFill>
                  <a:srgbClr val="878787"/>
                </a:solidFill>
                <a:latin typeface="Calibri"/>
                <a:cs typeface="Calibri"/>
              </a:rPr>
              <a:t>Basado </a:t>
            </a:r>
            <a:r>
              <a:rPr sz="1600" i="1" spc="-5" dirty="0">
                <a:solidFill>
                  <a:srgbClr val="878787"/>
                </a:solidFill>
                <a:latin typeface="Calibri"/>
                <a:cs typeface="Calibri"/>
              </a:rPr>
              <a:t>en: </a:t>
            </a:r>
            <a:r>
              <a:rPr sz="1600" i="1" spc="-10" dirty="0">
                <a:solidFill>
                  <a:srgbClr val="878787"/>
                </a:solidFill>
                <a:latin typeface="Calibri"/>
                <a:cs typeface="Calibri"/>
              </a:rPr>
              <a:t>Manual </a:t>
            </a:r>
            <a:r>
              <a:rPr sz="1600" i="1" spc="-5" dirty="0">
                <a:solidFill>
                  <a:srgbClr val="878787"/>
                </a:solidFill>
                <a:latin typeface="Calibri"/>
                <a:cs typeface="Calibri"/>
              </a:rPr>
              <a:t>de </a:t>
            </a:r>
            <a:r>
              <a:rPr sz="1600" i="1" spc="-20" dirty="0">
                <a:solidFill>
                  <a:srgbClr val="878787"/>
                </a:solidFill>
                <a:latin typeface="Calibri"/>
                <a:cs typeface="Calibri"/>
              </a:rPr>
              <a:t>Publicaciones </a:t>
            </a:r>
            <a:r>
              <a:rPr sz="1600" i="1" spc="-5" dirty="0">
                <a:solidFill>
                  <a:srgbClr val="878787"/>
                </a:solidFill>
                <a:latin typeface="Calibri"/>
                <a:cs typeface="Calibri"/>
              </a:rPr>
              <a:t>de la </a:t>
            </a:r>
            <a:r>
              <a:rPr sz="1600" i="1" spc="-10" dirty="0">
                <a:solidFill>
                  <a:srgbClr val="878787"/>
                </a:solidFill>
                <a:latin typeface="Calibri"/>
                <a:cs typeface="Calibri"/>
              </a:rPr>
              <a:t>American </a:t>
            </a:r>
            <a:r>
              <a:rPr sz="1600" i="1" spc="-20" dirty="0">
                <a:solidFill>
                  <a:srgbClr val="878787"/>
                </a:solidFill>
                <a:latin typeface="Calibri"/>
                <a:cs typeface="Calibri"/>
              </a:rPr>
              <a:t>Psychological  </a:t>
            </a:r>
            <a:r>
              <a:rPr sz="1600" i="1" spc="-10" dirty="0">
                <a:solidFill>
                  <a:srgbClr val="878787"/>
                </a:solidFill>
                <a:latin typeface="Calibri"/>
                <a:cs typeface="Calibri"/>
              </a:rPr>
              <a:t>Association. </a:t>
            </a:r>
            <a:r>
              <a:rPr sz="1600" i="1" spc="-45" dirty="0">
                <a:solidFill>
                  <a:srgbClr val="878787"/>
                </a:solidFill>
                <a:latin typeface="Calibri"/>
                <a:cs typeface="Calibri"/>
              </a:rPr>
              <a:t>Tercera </a:t>
            </a:r>
            <a:r>
              <a:rPr sz="1600" i="1" spc="-10" dirty="0">
                <a:solidFill>
                  <a:srgbClr val="878787"/>
                </a:solidFill>
                <a:latin typeface="Calibri"/>
                <a:cs typeface="Calibri"/>
              </a:rPr>
              <a:t>edición </a:t>
            </a:r>
            <a:r>
              <a:rPr sz="1600" i="1" spc="-5" dirty="0">
                <a:solidFill>
                  <a:srgbClr val="878787"/>
                </a:solidFill>
                <a:latin typeface="Calibri"/>
                <a:cs typeface="Calibri"/>
              </a:rPr>
              <a:t>en </a:t>
            </a:r>
            <a:r>
              <a:rPr sz="1600" i="1" spc="-10" dirty="0">
                <a:solidFill>
                  <a:srgbClr val="878787"/>
                </a:solidFill>
                <a:latin typeface="Calibri"/>
                <a:cs typeface="Calibri"/>
              </a:rPr>
              <a:t>español </a:t>
            </a:r>
            <a:r>
              <a:rPr sz="1600" i="1" spc="-20" dirty="0">
                <a:solidFill>
                  <a:srgbClr val="878787"/>
                </a:solidFill>
                <a:latin typeface="Calibri"/>
                <a:cs typeface="Calibri"/>
              </a:rPr>
              <a:t>(traducción </a:t>
            </a:r>
            <a:r>
              <a:rPr sz="1600" i="1" spc="-5" dirty="0">
                <a:solidFill>
                  <a:srgbClr val="878787"/>
                </a:solidFill>
                <a:latin typeface="Calibri"/>
                <a:cs typeface="Calibri"/>
              </a:rPr>
              <a:t>de la </a:t>
            </a:r>
            <a:r>
              <a:rPr sz="1600" i="1" spc="-35" dirty="0">
                <a:solidFill>
                  <a:srgbClr val="878787"/>
                </a:solidFill>
                <a:latin typeface="Calibri"/>
                <a:cs typeface="Calibri"/>
              </a:rPr>
              <a:t>sexta </a:t>
            </a:r>
            <a:r>
              <a:rPr sz="1600" i="1" spc="-10" dirty="0">
                <a:solidFill>
                  <a:srgbClr val="878787"/>
                </a:solidFill>
                <a:latin typeface="Calibri"/>
                <a:cs typeface="Calibri"/>
              </a:rPr>
              <a:t>edición </a:t>
            </a:r>
            <a:r>
              <a:rPr sz="1600" i="1" dirty="0">
                <a:solidFill>
                  <a:srgbClr val="878787"/>
                </a:solidFill>
                <a:latin typeface="Calibri"/>
                <a:cs typeface="Calibri"/>
              </a:rPr>
              <a:t>en  </a:t>
            </a:r>
            <a:r>
              <a:rPr sz="1600" i="1" spc="-10" dirty="0">
                <a:solidFill>
                  <a:srgbClr val="878787"/>
                </a:solidFill>
                <a:latin typeface="Calibri"/>
                <a:cs typeface="Calibri"/>
              </a:rPr>
              <a:t>inglés).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6096000"/>
            <a:ext cx="2895600" cy="63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255" y="190500"/>
            <a:ext cx="1539239" cy="786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6667" y="4971288"/>
            <a:ext cx="4314825" cy="707390"/>
          </a:xfrm>
          <a:custGeom>
            <a:avLst/>
            <a:gdLst/>
            <a:ahLst/>
            <a:cxnLst/>
            <a:rect l="l" t="t" r="r" b="b"/>
            <a:pathLst>
              <a:path w="4314825" h="707389">
                <a:moveTo>
                  <a:pt x="0" y="707136"/>
                </a:moveTo>
                <a:lnTo>
                  <a:pt x="4314444" y="707136"/>
                </a:lnTo>
                <a:lnTo>
                  <a:pt x="4314444" y="0"/>
                </a:lnTo>
                <a:lnTo>
                  <a:pt x="0" y="0"/>
                </a:lnTo>
                <a:lnTo>
                  <a:pt x="0" y="707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76398" y="4770246"/>
            <a:ext cx="4434840" cy="870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D7D7D"/>
                </a:solidFill>
                <a:latin typeface="Calibri"/>
                <a:cs typeface="Calibri"/>
              </a:rPr>
              <a:t>Material</a:t>
            </a:r>
            <a:r>
              <a:rPr sz="1400" spc="-35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D7D7D"/>
                </a:solidFill>
                <a:latin typeface="Calibri"/>
                <a:cs typeface="Calibri"/>
              </a:rPr>
              <a:t>elaborado</a:t>
            </a:r>
            <a:r>
              <a:rPr sz="1400" spc="-45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D7D7D"/>
                </a:solidFill>
                <a:latin typeface="Calibri"/>
                <a:cs typeface="Calibri"/>
              </a:rPr>
              <a:t>por:</a:t>
            </a:r>
            <a:r>
              <a:rPr sz="1400" spc="-95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D7D7D"/>
                </a:solidFill>
                <a:latin typeface="Calibri"/>
                <a:cs typeface="Calibri"/>
              </a:rPr>
              <a:t>Bibliotecaria</a:t>
            </a:r>
            <a:r>
              <a:rPr sz="1400" spc="-40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D7D7D"/>
                </a:solidFill>
                <a:latin typeface="Calibri"/>
                <a:cs typeface="Calibri"/>
              </a:rPr>
              <a:t>Cherie</a:t>
            </a:r>
            <a:r>
              <a:rPr sz="1400" spc="-25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D7D7D"/>
                </a:solidFill>
                <a:latin typeface="Calibri"/>
                <a:cs typeface="Calibri"/>
              </a:rPr>
              <a:t>Flores</a:t>
            </a:r>
            <a:r>
              <a:rPr sz="1400" spc="-105" dirty="0">
                <a:solidFill>
                  <a:srgbClr val="7D7D7D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D7D7D"/>
                </a:solidFill>
                <a:latin typeface="Calibri"/>
                <a:cs typeface="Calibri"/>
              </a:rPr>
              <a:t>Fernández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973455" marR="356870" indent="-489584">
              <a:lnSpc>
                <a:spcPct val="100000"/>
              </a:lnSpc>
              <a:spcBef>
                <a:spcPts val="960"/>
              </a:spcBef>
            </a:pPr>
            <a:r>
              <a:rPr sz="1000" spc="-5" dirty="0">
                <a:solidFill>
                  <a:srgbClr val="464646"/>
                </a:solidFill>
                <a:latin typeface="Arial"/>
                <a:cs typeface="Arial"/>
              </a:rPr>
              <a:t>Esta obra </a:t>
            </a:r>
            <a:r>
              <a:rPr sz="1000" spc="-5" dirty="0">
                <a:solidFill>
                  <a:srgbClr val="464646"/>
                </a:solidFill>
                <a:latin typeface="Arial"/>
                <a:cs typeface="Arial"/>
                <a:hlinkClick r:id="rId4"/>
              </a:rPr>
              <a:t>está bajo una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Licencia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Creative </a:t>
            </a:r>
            <a:r>
              <a:rPr sz="1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Commons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Atribución- </a:t>
            </a:r>
            <a:r>
              <a:rPr sz="1000" spc="-5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NoComercial-CompartirIgual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4.0</a:t>
            </a:r>
            <a:r>
              <a:rPr sz="10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4"/>
              </a:rPr>
              <a:t>Internacional</a:t>
            </a:r>
            <a:r>
              <a:rPr sz="1000" spc="-5" dirty="0">
                <a:solidFill>
                  <a:srgbClr val="464646"/>
                </a:solidFill>
                <a:latin typeface="Arial"/>
                <a:cs typeface="Arial"/>
                <a:hlinkClick r:id="rId4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18132" y="5309615"/>
            <a:ext cx="717804" cy="254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6441" y="137871"/>
            <a:ext cx="570674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8330" marR="5080" indent="-1866264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CITAS SEGÚN CANTIDAD</a:t>
            </a:r>
            <a:r>
              <a:rPr sz="4000" spc="-165" dirty="0"/>
              <a:t> </a:t>
            </a:r>
            <a:r>
              <a:rPr sz="4000" spc="-10" dirty="0"/>
              <a:t>DE  </a:t>
            </a:r>
            <a:r>
              <a:rPr sz="4000" spc="-15" dirty="0"/>
              <a:t>AUTORES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17650"/>
          <a:ext cx="7164704" cy="484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7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91440" marR="4838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CANTIDAD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AUTORES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¿CÓMO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CITAR?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(primera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vez)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EJEMPLO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57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CITAS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NTES  EN EL</a:t>
                      </a:r>
                      <a:r>
                        <a:rPr sz="14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TEXTO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EJEMPLO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autor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914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Apellido,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año  publicación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López,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568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Apellido,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año  publicación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López,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Dos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autores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04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Apellido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del  primer autor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  apellido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del  segundo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autor,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año de  publicación.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810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Fernández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Viera,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52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Apellido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del  primer autor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  apellido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del  segundo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autor,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año de  publicación.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362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Fernández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Viera,  2013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8320">
                <a:tc>
                  <a:txBody>
                    <a:bodyPr/>
                    <a:lstStyle/>
                    <a:p>
                      <a:pPr marL="91440" marR="4222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Tres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cinco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autores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43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Apellido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  cada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autor,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año  de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publicación.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203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Hernández,  Fernández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  Baptista,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44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Apellido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del  primer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autor,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seguido de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  frase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“et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al.”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(sin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cursivas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un  punto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seguido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final),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año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  publicación.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3429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Hernández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al.,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563" rIns="0" bIns="0" rtlCol="0">
            <a:spAutoFit/>
          </a:bodyPr>
          <a:lstStyle/>
          <a:p>
            <a:pPr marL="709930" marR="5080" indent="-719455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CITAS SEGÚN CANTIDAD</a:t>
            </a:r>
            <a:r>
              <a:rPr sz="4000" spc="-170" dirty="0"/>
              <a:t> </a:t>
            </a:r>
            <a:r>
              <a:rPr sz="4000" spc="-5" dirty="0"/>
              <a:t>Y  </a:t>
            </a:r>
            <a:r>
              <a:rPr sz="4000" spc="-15" dirty="0"/>
              <a:t>TIPOS </a:t>
            </a:r>
            <a:r>
              <a:rPr sz="4000" spc="-5" dirty="0"/>
              <a:t>DE</a:t>
            </a:r>
            <a:r>
              <a:rPr sz="4000" spc="-90" dirty="0"/>
              <a:t> </a:t>
            </a:r>
            <a:r>
              <a:rPr sz="4000" spc="-15" dirty="0"/>
              <a:t>AUTORES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822450"/>
          <a:ext cx="7162164" cy="4206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9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91440" marR="5638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CANTIDAD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AUTORES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93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¿CÓ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 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CITAR?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(primera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vez)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EJEMPLO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30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CITAS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BS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NTES  EN EL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TEXTO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EJEMPLO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959">
                <a:tc>
                  <a:txBody>
                    <a:bodyPr/>
                    <a:lstStyle/>
                    <a:p>
                      <a:pPr marL="91440" marR="601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Seis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más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autores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81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Apellido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del  primer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autor,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seguido de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  frase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“et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al.”,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año de  publicación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22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Wasserstein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et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al.,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901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Apellido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del  primer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autor,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seguido de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  frase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“et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al.”,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año de  publicación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946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Wasserstein et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al.,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9760">
                <a:tc>
                  <a:txBody>
                    <a:bodyPr/>
                    <a:lstStyle/>
                    <a:p>
                      <a:pPr marL="91440" marR="4654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Autor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insti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66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El nombre de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institución  completo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[entre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corchetes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sigla]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 el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año  de  publicación.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028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Organización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rna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del Trabajo  [OIT],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44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Sigla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institución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el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año de  publicación.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2075" marR="1384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*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Si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sigla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no es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conocida,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volver</a:t>
                      </a:r>
                      <a:r>
                        <a:rPr sz="12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  repetir el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nombre  completo.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OIT,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6441" y="137871"/>
            <a:ext cx="570674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8330" marR="5080" indent="-1866264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CITAS SEGÚN CANTIDAD</a:t>
            </a:r>
            <a:r>
              <a:rPr sz="4000" spc="-165" dirty="0"/>
              <a:t> </a:t>
            </a:r>
            <a:r>
              <a:rPr sz="4000" spc="-10" dirty="0"/>
              <a:t>DE  </a:t>
            </a:r>
            <a:r>
              <a:rPr sz="4000" spc="-15" dirty="0"/>
              <a:t>AUTORES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17650"/>
          <a:ext cx="7315199" cy="4937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91440" marR="43560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CANTIDAD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AUTORES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¿CÓMO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CITAR?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(primera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vez)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EJEMPLO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635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CITAS  SUBSECUENTES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  EL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TEXTO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EJEMPLO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Sin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autor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636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 citan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primeras  palabras de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referencia (por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lo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común,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el título) y</a:t>
                      </a:r>
                      <a:r>
                        <a:rPr sz="1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el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año de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publicación.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343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Discurso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pub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lici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63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 citan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primeras  palabras de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referencia (por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lo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común,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el título) y</a:t>
                      </a:r>
                      <a:r>
                        <a:rPr sz="1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el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año de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publicación.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28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Discurso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publicidad,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91440" marR="3422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Autor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con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varias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obras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 el</a:t>
                      </a:r>
                      <a:r>
                        <a:rPr sz="14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mismo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año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diferencia una  obra de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otra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agregando una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letra  en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minúscula (a, b, c,  d…) después del año  de publicación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López,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2013a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2075" marR="5613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Lóp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z,  2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39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diferencia una  obra de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otra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agregando una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letra  en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minúscula (a, b, c,  d…) después del año  de publicación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López,</a:t>
                      </a:r>
                      <a:r>
                        <a:rPr sz="14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2013a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López,</a:t>
                      </a:r>
                      <a:r>
                        <a:rPr sz="1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2013b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Autor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anónimo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270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Citar la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palabra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Anónimo y el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año</a:t>
                      </a:r>
                      <a:r>
                        <a:rPr sz="14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  publicación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213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Anóni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o,  2010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70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Citar la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palabra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Anónimo y el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año</a:t>
                      </a:r>
                      <a:r>
                        <a:rPr sz="14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  publicación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Anónimo,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79">
                <a:tc>
                  <a:txBody>
                    <a:bodyPr/>
                    <a:lstStyle/>
                    <a:p>
                      <a:pPr marL="91440" marR="1816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Autores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con</a:t>
                      </a:r>
                      <a:r>
                        <a:rPr sz="14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el  mismo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apellido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74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agregan las  iniciales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nombre  para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identificarlos.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343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Gómez,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G., 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2011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2075" marR="27241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Gómez,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L.,  2013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974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agregan las  iniciales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nombre  para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identificarlos.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Gómez,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G.,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2011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Gómez, L.,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2013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7045" y="425653"/>
            <a:ext cx="3089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REFERE</a:t>
            </a:r>
            <a:r>
              <a:rPr sz="4400" spc="-15" dirty="0"/>
              <a:t>N</a:t>
            </a:r>
            <a:r>
              <a:rPr sz="4400" spc="-5" dirty="0"/>
              <a:t>CIAS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603375"/>
            <a:ext cx="6827520" cy="297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397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Las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referencias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sirven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para ayudar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los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lectores,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localizar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las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fuentes 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información utilizadas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 un</a:t>
            </a:r>
            <a:r>
              <a:rPr sz="18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trabajo.</a:t>
            </a:r>
            <a:endParaRPr sz="1800">
              <a:latin typeface="Calibri"/>
              <a:cs typeface="Calibri"/>
            </a:endParaRPr>
          </a:p>
          <a:p>
            <a:pPr marL="355600" marR="167005" indent="-3429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Todas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las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obras citadas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 un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trabajo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deben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ser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registradas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 la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lista 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referencias.</a:t>
            </a:r>
            <a:endParaRPr sz="1800">
              <a:latin typeface="Calibri"/>
              <a:cs typeface="Calibri"/>
            </a:endParaRPr>
          </a:p>
          <a:p>
            <a:pPr marL="355600" marR="230504" indent="-3429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Las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referencias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deben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ordenarse alfabéticamente,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por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el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apellido de  los</a:t>
            </a:r>
            <a:r>
              <a:rPr sz="1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autores.</a:t>
            </a:r>
            <a:endParaRPr sz="1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Si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utilizaron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dos o más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obras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un mismo 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autor,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deben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registrarse 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todas (incluyendo siempre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el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nombre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del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autor),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ordenadas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por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fecha 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publicación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– de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más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antigua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más</a:t>
            </a:r>
            <a:r>
              <a:rPr sz="180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actual.</a:t>
            </a:r>
            <a:endParaRPr sz="18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Las </a:t>
            </a:r>
            <a:r>
              <a:rPr sz="1800" spc="-15" dirty="0">
                <a:latin typeface="Calibri"/>
                <a:cs typeface="Calibri"/>
              </a:rPr>
              <a:t>referencias </a:t>
            </a:r>
            <a:r>
              <a:rPr sz="1800" dirty="0">
                <a:latin typeface="Calibri"/>
                <a:cs typeface="Calibri"/>
              </a:rPr>
              <a:t>deben </a:t>
            </a:r>
            <a:r>
              <a:rPr sz="1800" spc="-10" dirty="0">
                <a:latin typeface="Calibri"/>
                <a:cs typeface="Calibri"/>
              </a:rPr>
              <a:t>anotarse utilizando </a:t>
            </a:r>
            <a:r>
              <a:rPr sz="1800" spc="-5" dirty="0">
                <a:latin typeface="Calibri"/>
                <a:cs typeface="Calibri"/>
              </a:rPr>
              <a:t>sangría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francesa.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07465" marR="5080" indent="-94234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ELEMENTOS </a:t>
            </a:r>
            <a:r>
              <a:rPr sz="4400" dirty="0"/>
              <a:t>DE</a:t>
            </a:r>
            <a:r>
              <a:rPr sz="4400" spc="-200" dirty="0"/>
              <a:t> </a:t>
            </a:r>
            <a:r>
              <a:rPr sz="4400" dirty="0"/>
              <a:t>UNA  REFERENCIA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731007" y="2709672"/>
            <a:ext cx="2171699" cy="2852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9200" y="2647188"/>
            <a:ext cx="2389631" cy="2854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7217" y="4313682"/>
            <a:ext cx="1865630" cy="777240"/>
          </a:xfrm>
          <a:custGeom>
            <a:avLst/>
            <a:gdLst/>
            <a:ahLst/>
            <a:cxnLst/>
            <a:rect l="l" t="t" r="r" b="b"/>
            <a:pathLst>
              <a:path w="1865629" h="777239">
                <a:moveTo>
                  <a:pt x="0" y="777239"/>
                </a:moveTo>
                <a:lnTo>
                  <a:pt x="1865122" y="777239"/>
                </a:lnTo>
                <a:lnTo>
                  <a:pt x="1865122" y="0"/>
                </a:lnTo>
                <a:lnTo>
                  <a:pt x="0" y="0"/>
                </a:lnTo>
                <a:lnTo>
                  <a:pt x="0" y="777239"/>
                </a:lnTo>
                <a:close/>
              </a:path>
            </a:pathLst>
          </a:custGeom>
          <a:ln w="28956">
            <a:solidFill>
              <a:srgbClr val="779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59710" y="4659884"/>
            <a:ext cx="56515" cy="76835"/>
          </a:xfrm>
          <a:custGeom>
            <a:avLst/>
            <a:gdLst/>
            <a:ahLst/>
            <a:cxnLst/>
            <a:rect l="l" t="t" r="r" b="b"/>
            <a:pathLst>
              <a:path w="56514" h="76835">
                <a:moveTo>
                  <a:pt x="0" y="0"/>
                </a:moveTo>
                <a:lnTo>
                  <a:pt x="0" y="76327"/>
                </a:lnTo>
                <a:lnTo>
                  <a:pt x="56387" y="48133"/>
                </a:lnTo>
                <a:lnTo>
                  <a:pt x="12700" y="48133"/>
                </a:lnTo>
                <a:lnTo>
                  <a:pt x="12700" y="28194"/>
                </a:lnTo>
                <a:lnTo>
                  <a:pt x="56387" y="28194"/>
                </a:lnTo>
                <a:lnTo>
                  <a:pt x="0" y="0"/>
                </a:lnTo>
                <a:close/>
              </a:path>
            </a:pathLst>
          </a:custGeom>
          <a:solidFill>
            <a:srgbClr val="00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6748" y="4170426"/>
            <a:ext cx="323215" cy="537845"/>
          </a:xfrm>
          <a:custGeom>
            <a:avLst/>
            <a:gdLst/>
            <a:ahLst/>
            <a:cxnLst/>
            <a:rect l="l" t="t" r="r" b="b"/>
            <a:pathLst>
              <a:path w="323214" h="537845">
                <a:moveTo>
                  <a:pt x="0" y="0"/>
                </a:moveTo>
                <a:lnTo>
                  <a:pt x="0" y="533146"/>
                </a:lnTo>
                <a:lnTo>
                  <a:pt x="4444" y="537591"/>
                </a:lnTo>
                <a:lnTo>
                  <a:pt x="322961" y="537591"/>
                </a:lnTo>
                <a:lnTo>
                  <a:pt x="322961" y="527685"/>
                </a:lnTo>
                <a:lnTo>
                  <a:pt x="19812" y="527685"/>
                </a:lnTo>
                <a:lnTo>
                  <a:pt x="9906" y="517651"/>
                </a:lnTo>
                <a:lnTo>
                  <a:pt x="19812" y="517651"/>
                </a:lnTo>
                <a:lnTo>
                  <a:pt x="19812" y="9906"/>
                </a:lnTo>
                <a:lnTo>
                  <a:pt x="9906" y="9906"/>
                </a:lnTo>
                <a:lnTo>
                  <a:pt x="0" y="0"/>
                </a:lnTo>
                <a:close/>
              </a:path>
            </a:pathLst>
          </a:custGeom>
          <a:solidFill>
            <a:srgbClr val="00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2410" y="4688078"/>
            <a:ext cx="63500" cy="20320"/>
          </a:xfrm>
          <a:custGeom>
            <a:avLst/>
            <a:gdLst/>
            <a:ahLst/>
            <a:cxnLst/>
            <a:rect l="l" t="t" r="r" b="b"/>
            <a:pathLst>
              <a:path w="63500" h="20320">
                <a:moveTo>
                  <a:pt x="43687" y="0"/>
                </a:moveTo>
                <a:lnTo>
                  <a:pt x="0" y="0"/>
                </a:lnTo>
                <a:lnTo>
                  <a:pt x="0" y="19939"/>
                </a:lnTo>
                <a:lnTo>
                  <a:pt x="43687" y="19939"/>
                </a:lnTo>
                <a:lnTo>
                  <a:pt x="63500" y="10033"/>
                </a:lnTo>
                <a:lnTo>
                  <a:pt x="43687" y="0"/>
                </a:lnTo>
                <a:close/>
              </a:path>
            </a:pathLst>
          </a:custGeom>
          <a:solidFill>
            <a:srgbClr val="00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56560" y="4693151"/>
            <a:ext cx="303530" cy="0"/>
          </a:xfrm>
          <a:custGeom>
            <a:avLst/>
            <a:gdLst/>
            <a:ahLst/>
            <a:cxnLst/>
            <a:rect l="l" t="t" r="r" b="b"/>
            <a:pathLst>
              <a:path w="303530">
                <a:moveTo>
                  <a:pt x="0" y="0"/>
                </a:moveTo>
                <a:lnTo>
                  <a:pt x="303110" y="0"/>
                </a:lnTo>
              </a:path>
            </a:pathLst>
          </a:custGeom>
          <a:ln w="9919">
            <a:solidFill>
              <a:srgbClr val="00A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24455" y="417575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19">
                <a:moveTo>
                  <a:pt x="0" y="0"/>
                </a:moveTo>
                <a:lnTo>
                  <a:pt x="312293" y="0"/>
                </a:lnTo>
              </a:path>
            </a:pathLst>
          </a:custGeom>
          <a:ln w="10160">
            <a:solidFill>
              <a:srgbClr val="00A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24455" y="4168140"/>
            <a:ext cx="332105" cy="0"/>
          </a:xfrm>
          <a:custGeom>
            <a:avLst/>
            <a:gdLst/>
            <a:ahLst/>
            <a:cxnLst/>
            <a:rect l="l" t="t" r="r" b="b"/>
            <a:pathLst>
              <a:path w="332105">
                <a:moveTo>
                  <a:pt x="0" y="0"/>
                </a:moveTo>
                <a:lnTo>
                  <a:pt x="332105" y="0"/>
                </a:lnTo>
              </a:path>
            </a:pathLst>
          </a:custGeom>
          <a:ln w="5079">
            <a:solidFill>
              <a:srgbClr val="00A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24455" y="4163059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200" y="0"/>
                </a:lnTo>
              </a:path>
            </a:pathLst>
          </a:custGeom>
          <a:ln w="5080">
            <a:solidFill>
              <a:srgbClr val="00AE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6748" y="4170426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19812" y="0"/>
                </a:moveTo>
                <a:lnTo>
                  <a:pt x="0" y="0"/>
                </a:lnTo>
                <a:lnTo>
                  <a:pt x="9906" y="9906"/>
                </a:lnTo>
                <a:lnTo>
                  <a:pt x="19812" y="9906"/>
                </a:lnTo>
                <a:lnTo>
                  <a:pt x="19812" y="0"/>
                </a:lnTo>
                <a:close/>
              </a:path>
            </a:pathLst>
          </a:custGeom>
          <a:solidFill>
            <a:srgbClr val="00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55138" y="4655311"/>
            <a:ext cx="65532" cy="85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36748" y="4170426"/>
            <a:ext cx="323215" cy="537845"/>
          </a:xfrm>
          <a:custGeom>
            <a:avLst/>
            <a:gdLst/>
            <a:ahLst/>
            <a:cxnLst/>
            <a:rect l="l" t="t" r="r" b="b"/>
            <a:pathLst>
              <a:path w="323214" h="537845">
                <a:moveTo>
                  <a:pt x="0" y="0"/>
                </a:moveTo>
                <a:lnTo>
                  <a:pt x="0" y="533146"/>
                </a:lnTo>
                <a:lnTo>
                  <a:pt x="4444" y="537591"/>
                </a:lnTo>
                <a:lnTo>
                  <a:pt x="322961" y="537591"/>
                </a:lnTo>
                <a:lnTo>
                  <a:pt x="322961" y="527685"/>
                </a:lnTo>
                <a:lnTo>
                  <a:pt x="19812" y="527685"/>
                </a:lnTo>
                <a:lnTo>
                  <a:pt x="9906" y="517651"/>
                </a:lnTo>
                <a:lnTo>
                  <a:pt x="19812" y="517651"/>
                </a:lnTo>
                <a:lnTo>
                  <a:pt x="19812" y="9906"/>
                </a:lnTo>
                <a:lnTo>
                  <a:pt x="9906" y="990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779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72410" y="4688078"/>
            <a:ext cx="63500" cy="20320"/>
          </a:xfrm>
          <a:custGeom>
            <a:avLst/>
            <a:gdLst/>
            <a:ahLst/>
            <a:cxnLst/>
            <a:rect l="l" t="t" r="r" b="b"/>
            <a:pathLst>
              <a:path w="63500" h="20320">
                <a:moveTo>
                  <a:pt x="43687" y="0"/>
                </a:moveTo>
                <a:lnTo>
                  <a:pt x="0" y="0"/>
                </a:lnTo>
                <a:lnTo>
                  <a:pt x="0" y="19939"/>
                </a:lnTo>
                <a:lnTo>
                  <a:pt x="43687" y="19939"/>
                </a:lnTo>
                <a:lnTo>
                  <a:pt x="63500" y="10033"/>
                </a:lnTo>
                <a:lnTo>
                  <a:pt x="43687" y="0"/>
                </a:lnTo>
                <a:close/>
              </a:path>
            </a:pathLst>
          </a:custGeom>
          <a:ln w="9144">
            <a:solidFill>
              <a:srgbClr val="779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46654" y="4688078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60">
                <a:moveTo>
                  <a:pt x="9906" y="0"/>
                </a:moveTo>
                <a:lnTo>
                  <a:pt x="0" y="0"/>
                </a:lnTo>
                <a:lnTo>
                  <a:pt x="9906" y="10033"/>
                </a:lnTo>
                <a:lnTo>
                  <a:pt x="9906" y="0"/>
                </a:lnTo>
                <a:close/>
              </a:path>
            </a:pathLst>
          </a:custGeom>
          <a:ln w="9144">
            <a:solidFill>
              <a:srgbClr val="779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51989" y="4693151"/>
            <a:ext cx="312420" cy="0"/>
          </a:xfrm>
          <a:custGeom>
            <a:avLst/>
            <a:gdLst/>
            <a:ahLst/>
            <a:cxnLst/>
            <a:rect l="l" t="t" r="r" b="b"/>
            <a:pathLst>
              <a:path w="312419">
                <a:moveTo>
                  <a:pt x="0" y="0"/>
                </a:moveTo>
                <a:lnTo>
                  <a:pt x="312254" y="0"/>
                </a:lnTo>
              </a:path>
            </a:pathLst>
          </a:custGeom>
          <a:ln w="19063">
            <a:solidFill>
              <a:srgbClr val="779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24455" y="4160520"/>
            <a:ext cx="332105" cy="20320"/>
          </a:xfrm>
          <a:custGeom>
            <a:avLst/>
            <a:gdLst/>
            <a:ahLst/>
            <a:cxnLst/>
            <a:rect l="l" t="t" r="r" b="b"/>
            <a:pathLst>
              <a:path w="332105" h="20320">
                <a:moveTo>
                  <a:pt x="327660" y="0"/>
                </a:moveTo>
                <a:lnTo>
                  <a:pt x="0" y="0"/>
                </a:lnTo>
                <a:lnTo>
                  <a:pt x="0" y="19811"/>
                </a:lnTo>
                <a:lnTo>
                  <a:pt x="312293" y="19811"/>
                </a:lnTo>
                <a:lnTo>
                  <a:pt x="312293" y="9905"/>
                </a:lnTo>
                <a:lnTo>
                  <a:pt x="332105" y="9905"/>
                </a:lnTo>
                <a:lnTo>
                  <a:pt x="332105" y="4444"/>
                </a:lnTo>
                <a:lnTo>
                  <a:pt x="327660" y="0"/>
                </a:lnTo>
                <a:close/>
              </a:path>
            </a:pathLst>
          </a:custGeom>
          <a:ln w="9144">
            <a:solidFill>
              <a:srgbClr val="779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36748" y="4170426"/>
            <a:ext cx="20320" cy="10160"/>
          </a:xfrm>
          <a:custGeom>
            <a:avLst/>
            <a:gdLst/>
            <a:ahLst/>
            <a:cxnLst/>
            <a:rect l="l" t="t" r="r" b="b"/>
            <a:pathLst>
              <a:path w="20319" h="10160">
                <a:moveTo>
                  <a:pt x="19812" y="0"/>
                </a:moveTo>
                <a:lnTo>
                  <a:pt x="0" y="0"/>
                </a:lnTo>
                <a:lnTo>
                  <a:pt x="9906" y="9906"/>
                </a:lnTo>
                <a:lnTo>
                  <a:pt x="19812" y="9906"/>
                </a:lnTo>
                <a:lnTo>
                  <a:pt x="19812" y="0"/>
                </a:lnTo>
                <a:close/>
              </a:path>
            </a:pathLst>
          </a:custGeom>
          <a:ln w="9144">
            <a:solidFill>
              <a:srgbClr val="779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07058" y="4057015"/>
            <a:ext cx="66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F6128"/>
                </a:solidFill>
                <a:latin typeface="Cambria"/>
                <a:cs typeface="Cambria"/>
              </a:rPr>
              <a:t>Tí</a:t>
            </a:r>
            <a:r>
              <a:rPr sz="1800" b="1" dirty="0">
                <a:solidFill>
                  <a:srgbClr val="4F6128"/>
                </a:solidFill>
                <a:latin typeface="Cambria"/>
                <a:cs typeface="Cambria"/>
              </a:rPr>
              <a:t>t</a:t>
            </a:r>
            <a:r>
              <a:rPr sz="1800" b="1" spc="5" dirty="0">
                <a:solidFill>
                  <a:srgbClr val="4F6128"/>
                </a:solidFill>
                <a:latin typeface="Cambria"/>
                <a:cs typeface="Cambria"/>
              </a:rPr>
              <a:t>u</a:t>
            </a:r>
            <a:r>
              <a:rPr sz="1800" b="1" spc="-5" dirty="0">
                <a:solidFill>
                  <a:srgbClr val="4F6128"/>
                </a:solidFill>
                <a:latin typeface="Cambria"/>
                <a:cs typeface="Cambria"/>
              </a:rPr>
              <a:t>lo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70504" y="5244719"/>
            <a:ext cx="356870" cy="206375"/>
          </a:xfrm>
          <a:custGeom>
            <a:avLst/>
            <a:gdLst/>
            <a:ahLst/>
            <a:cxnLst/>
            <a:rect l="l" t="t" r="r" b="b"/>
            <a:pathLst>
              <a:path w="356869" h="206375">
                <a:moveTo>
                  <a:pt x="356615" y="0"/>
                </a:moveTo>
                <a:lnTo>
                  <a:pt x="4444" y="0"/>
                </a:lnTo>
                <a:lnTo>
                  <a:pt x="0" y="4444"/>
                </a:lnTo>
                <a:lnTo>
                  <a:pt x="0" y="205866"/>
                </a:lnTo>
                <a:lnTo>
                  <a:pt x="9906" y="196087"/>
                </a:lnTo>
                <a:lnTo>
                  <a:pt x="19812" y="196087"/>
                </a:lnTo>
                <a:lnTo>
                  <a:pt x="19812" y="19684"/>
                </a:lnTo>
                <a:lnTo>
                  <a:pt x="9906" y="19684"/>
                </a:lnTo>
                <a:lnTo>
                  <a:pt x="19812" y="9778"/>
                </a:lnTo>
                <a:lnTo>
                  <a:pt x="356615" y="9778"/>
                </a:lnTo>
                <a:lnTo>
                  <a:pt x="356615" y="0"/>
                </a:lnTo>
                <a:close/>
              </a:path>
            </a:pathLst>
          </a:custGeom>
          <a:solidFill>
            <a:srgbClr val="5F48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27120" y="5216652"/>
            <a:ext cx="56515" cy="76200"/>
          </a:xfrm>
          <a:custGeom>
            <a:avLst/>
            <a:gdLst/>
            <a:ahLst/>
            <a:cxnLst/>
            <a:rect l="l" t="t" r="r" b="b"/>
            <a:pathLst>
              <a:path w="56514" h="76200">
                <a:moveTo>
                  <a:pt x="0" y="0"/>
                </a:moveTo>
                <a:lnTo>
                  <a:pt x="0" y="75819"/>
                </a:lnTo>
                <a:lnTo>
                  <a:pt x="56261" y="47752"/>
                </a:lnTo>
                <a:lnTo>
                  <a:pt x="12700" y="47752"/>
                </a:lnTo>
                <a:lnTo>
                  <a:pt x="12700" y="28067"/>
                </a:lnTo>
                <a:lnTo>
                  <a:pt x="56261" y="28067"/>
                </a:lnTo>
                <a:lnTo>
                  <a:pt x="0" y="0"/>
                </a:lnTo>
                <a:close/>
              </a:path>
            </a:pathLst>
          </a:custGeom>
          <a:solidFill>
            <a:srgbClr val="5F48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90317" y="5259476"/>
            <a:ext cx="337185" cy="0"/>
          </a:xfrm>
          <a:custGeom>
            <a:avLst/>
            <a:gdLst/>
            <a:ahLst/>
            <a:cxnLst/>
            <a:rect l="l" t="t" r="r" b="b"/>
            <a:pathLst>
              <a:path w="337185">
                <a:moveTo>
                  <a:pt x="0" y="0"/>
                </a:moveTo>
                <a:lnTo>
                  <a:pt x="336804" y="0"/>
                </a:lnTo>
              </a:path>
            </a:pathLst>
          </a:custGeom>
          <a:ln w="9854">
            <a:solidFill>
              <a:srgbClr val="5F48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39820" y="5244719"/>
            <a:ext cx="63500" cy="19685"/>
          </a:xfrm>
          <a:custGeom>
            <a:avLst/>
            <a:gdLst/>
            <a:ahLst/>
            <a:cxnLst/>
            <a:rect l="l" t="t" r="r" b="b"/>
            <a:pathLst>
              <a:path w="63500" h="19685">
                <a:moveTo>
                  <a:pt x="43561" y="0"/>
                </a:moveTo>
                <a:lnTo>
                  <a:pt x="0" y="0"/>
                </a:lnTo>
                <a:lnTo>
                  <a:pt x="0" y="19684"/>
                </a:lnTo>
                <a:lnTo>
                  <a:pt x="43561" y="19684"/>
                </a:lnTo>
                <a:lnTo>
                  <a:pt x="63373" y="9778"/>
                </a:lnTo>
                <a:lnTo>
                  <a:pt x="43561" y="0"/>
                </a:lnTo>
                <a:close/>
              </a:path>
            </a:pathLst>
          </a:custGeom>
          <a:solidFill>
            <a:srgbClr val="5F48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39261" y="5145785"/>
            <a:ext cx="1321435" cy="213360"/>
          </a:xfrm>
          <a:custGeom>
            <a:avLst/>
            <a:gdLst/>
            <a:ahLst/>
            <a:cxnLst/>
            <a:rect l="l" t="t" r="r" b="b"/>
            <a:pathLst>
              <a:path w="1321435" h="213360">
                <a:moveTo>
                  <a:pt x="0" y="213105"/>
                </a:moveTo>
                <a:lnTo>
                  <a:pt x="1321181" y="213105"/>
                </a:lnTo>
                <a:lnTo>
                  <a:pt x="1321181" y="0"/>
                </a:lnTo>
                <a:lnTo>
                  <a:pt x="0" y="0"/>
                </a:lnTo>
                <a:lnTo>
                  <a:pt x="0" y="213105"/>
                </a:lnTo>
                <a:close/>
              </a:path>
            </a:pathLst>
          </a:custGeom>
          <a:ln w="28956">
            <a:solidFill>
              <a:srgbClr val="6E2E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34150" y="3536441"/>
            <a:ext cx="234950" cy="182880"/>
          </a:xfrm>
          <a:custGeom>
            <a:avLst/>
            <a:gdLst/>
            <a:ahLst/>
            <a:cxnLst/>
            <a:rect l="l" t="t" r="r" b="b"/>
            <a:pathLst>
              <a:path w="234950" h="182879">
                <a:moveTo>
                  <a:pt x="0" y="182626"/>
                </a:moveTo>
                <a:lnTo>
                  <a:pt x="234442" y="182626"/>
                </a:lnTo>
                <a:lnTo>
                  <a:pt x="234442" y="0"/>
                </a:lnTo>
                <a:lnTo>
                  <a:pt x="0" y="0"/>
                </a:lnTo>
                <a:lnTo>
                  <a:pt x="0" y="182626"/>
                </a:lnTo>
                <a:close/>
              </a:path>
            </a:pathLst>
          </a:custGeom>
          <a:ln w="2895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821307" y="5308853"/>
            <a:ext cx="981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8375" algn="l"/>
              </a:tabLst>
            </a:pPr>
            <a:r>
              <a:rPr sz="1800" b="1" spc="-25" dirty="0">
                <a:solidFill>
                  <a:srgbClr val="6E2E9F"/>
                </a:solidFill>
                <a:latin typeface="Cambria"/>
                <a:cs typeface="Cambria"/>
              </a:rPr>
              <a:t>Auto</a:t>
            </a:r>
            <a:r>
              <a:rPr sz="1800" b="1" strike="sngStrike" spc="-25" dirty="0">
                <a:solidFill>
                  <a:srgbClr val="6E2E9F"/>
                </a:solidFill>
                <a:latin typeface="Cambria"/>
                <a:cs typeface="Cambria"/>
              </a:rPr>
              <a:t>r	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965315" y="3628644"/>
            <a:ext cx="209550" cy="318135"/>
          </a:xfrm>
          <a:custGeom>
            <a:avLst/>
            <a:gdLst/>
            <a:ahLst/>
            <a:cxnLst/>
            <a:rect l="l" t="t" r="r" b="b"/>
            <a:pathLst>
              <a:path w="209550" h="318135">
                <a:moveTo>
                  <a:pt x="0" y="0"/>
                </a:moveTo>
                <a:lnTo>
                  <a:pt x="0" y="313562"/>
                </a:lnTo>
                <a:lnTo>
                  <a:pt x="4444" y="318007"/>
                </a:lnTo>
                <a:lnTo>
                  <a:pt x="209423" y="318007"/>
                </a:lnTo>
                <a:lnTo>
                  <a:pt x="209423" y="308101"/>
                </a:lnTo>
                <a:lnTo>
                  <a:pt x="19811" y="308101"/>
                </a:lnTo>
                <a:lnTo>
                  <a:pt x="9905" y="298195"/>
                </a:lnTo>
                <a:lnTo>
                  <a:pt x="19811" y="298195"/>
                </a:lnTo>
                <a:lnTo>
                  <a:pt x="19811" y="9905"/>
                </a:lnTo>
                <a:lnTo>
                  <a:pt x="9905" y="9905"/>
                </a:lnTo>
                <a:lnTo>
                  <a:pt x="0" y="0"/>
                </a:lnTo>
                <a:close/>
              </a:path>
            </a:pathLst>
          </a:custGeom>
          <a:solidFill>
            <a:srgbClr val="00A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85127" y="3931796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5">
                <a:moveTo>
                  <a:pt x="0" y="0"/>
                </a:moveTo>
                <a:lnTo>
                  <a:pt x="189636" y="0"/>
                </a:lnTo>
              </a:path>
            </a:pathLst>
          </a:custGeom>
          <a:ln w="9899">
            <a:solidFill>
              <a:srgbClr val="00A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75704" y="3590544"/>
            <a:ext cx="209423" cy="76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65315" y="3628644"/>
            <a:ext cx="209550" cy="318135"/>
          </a:xfrm>
          <a:custGeom>
            <a:avLst/>
            <a:gdLst/>
            <a:ahLst/>
            <a:cxnLst/>
            <a:rect l="l" t="t" r="r" b="b"/>
            <a:pathLst>
              <a:path w="209550" h="318135">
                <a:moveTo>
                  <a:pt x="0" y="0"/>
                </a:moveTo>
                <a:lnTo>
                  <a:pt x="0" y="313562"/>
                </a:lnTo>
                <a:lnTo>
                  <a:pt x="4444" y="318007"/>
                </a:lnTo>
                <a:lnTo>
                  <a:pt x="209423" y="318007"/>
                </a:lnTo>
                <a:lnTo>
                  <a:pt x="209423" y="308101"/>
                </a:lnTo>
                <a:lnTo>
                  <a:pt x="19811" y="308101"/>
                </a:lnTo>
                <a:lnTo>
                  <a:pt x="9905" y="298195"/>
                </a:lnTo>
                <a:lnTo>
                  <a:pt x="19811" y="298195"/>
                </a:lnTo>
                <a:lnTo>
                  <a:pt x="19811" y="9905"/>
                </a:lnTo>
                <a:lnTo>
                  <a:pt x="9905" y="990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75220" y="3926840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60">
                <a:moveTo>
                  <a:pt x="9905" y="0"/>
                </a:moveTo>
                <a:lnTo>
                  <a:pt x="0" y="0"/>
                </a:lnTo>
                <a:lnTo>
                  <a:pt x="9905" y="9906"/>
                </a:lnTo>
                <a:lnTo>
                  <a:pt x="9905" y="0"/>
                </a:lnTo>
                <a:close/>
              </a:path>
            </a:pathLst>
          </a:custGeom>
          <a:ln w="914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80555" y="3931796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8780" y="0"/>
                </a:lnTo>
              </a:path>
            </a:pathLst>
          </a:custGeom>
          <a:ln w="19043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71131" y="3585971"/>
            <a:ext cx="218567" cy="853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215378" y="3803395"/>
            <a:ext cx="1248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375F92"/>
                </a:solidFill>
                <a:latin typeface="Cambria"/>
                <a:cs typeface="Cambria"/>
              </a:rPr>
              <a:t>Fecha </a:t>
            </a:r>
            <a:r>
              <a:rPr sz="1800" b="1" dirty="0">
                <a:solidFill>
                  <a:srgbClr val="375F92"/>
                </a:solidFill>
                <a:latin typeface="Cambria"/>
                <a:cs typeface="Cambria"/>
              </a:rPr>
              <a:t>de  </a:t>
            </a:r>
            <a:r>
              <a:rPr sz="1800" b="1" spc="5" dirty="0">
                <a:solidFill>
                  <a:srgbClr val="375F92"/>
                </a:solidFill>
                <a:latin typeface="Cambria"/>
                <a:cs typeface="Cambria"/>
              </a:rPr>
              <a:t>pu</a:t>
            </a:r>
            <a:r>
              <a:rPr sz="1800" b="1" spc="-5" dirty="0">
                <a:solidFill>
                  <a:srgbClr val="375F92"/>
                </a:solidFill>
                <a:latin typeface="Cambria"/>
                <a:cs typeface="Cambria"/>
              </a:rPr>
              <a:t>blic</a:t>
            </a:r>
            <a:r>
              <a:rPr sz="1800" b="1" spc="-20" dirty="0">
                <a:solidFill>
                  <a:srgbClr val="375F92"/>
                </a:solidFill>
                <a:latin typeface="Cambria"/>
                <a:cs typeface="Cambria"/>
              </a:rPr>
              <a:t>a</a:t>
            </a:r>
            <a:r>
              <a:rPr sz="1800" b="1" spc="-5" dirty="0">
                <a:solidFill>
                  <a:srgbClr val="375F92"/>
                </a:solidFill>
                <a:latin typeface="Cambria"/>
                <a:cs typeface="Cambria"/>
              </a:rPr>
              <a:t>c</a:t>
            </a:r>
            <a:r>
              <a:rPr sz="1800" b="1" spc="-15" dirty="0">
                <a:solidFill>
                  <a:srgbClr val="375F92"/>
                </a:solidFill>
                <a:latin typeface="Cambria"/>
                <a:cs typeface="Cambria"/>
              </a:rPr>
              <a:t>i</a:t>
            </a:r>
            <a:r>
              <a:rPr sz="1800" b="1" spc="-5" dirty="0">
                <a:solidFill>
                  <a:srgbClr val="375F92"/>
                </a:solidFill>
                <a:latin typeface="Cambria"/>
                <a:cs typeface="Cambria"/>
              </a:rPr>
              <a:t>ón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563361" y="3397758"/>
            <a:ext cx="173355" cy="347345"/>
          </a:xfrm>
          <a:custGeom>
            <a:avLst/>
            <a:gdLst/>
            <a:ahLst/>
            <a:cxnLst/>
            <a:rect l="l" t="t" r="r" b="b"/>
            <a:pathLst>
              <a:path w="173354" h="347345">
                <a:moveTo>
                  <a:pt x="173227" y="346963"/>
                </a:moveTo>
                <a:lnTo>
                  <a:pt x="139573" y="345820"/>
                </a:lnTo>
                <a:lnTo>
                  <a:pt x="112013" y="342772"/>
                </a:lnTo>
                <a:lnTo>
                  <a:pt x="93472" y="338200"/>
                </a:lnTo>
                <a:lnTo>
                  <a:pt x="86613" y="332612"/>
                </a:lnTo>
                <a:lnTo>
                  <a:pt x="86613" y="170561"/>
                </a:lnTo>
                <a:lnTo>
                  <a:pt x="79755" y="164972"/>
                </a:lnTo>
                <a:lnTo>
                  <a:pt x="61213" y="160400"/>
                </a:lnTo>
                <a:lnTo>
                  <a:pt x="33654" y="157352"/>
                </a:lnTo>
                <a:lnTo>
                  <a:pt x="0" y="156209"/>
                </a:lnTo>
                <a:lnTo>
                  <a:pt x="33654" y="155066"/>
                </a:lnTo>
                <a:lnTo>
                  <a:pt x="61213" y="152018"/>
                </a:lnTo>
                <a:lnTo>
                  <a:pt x="79755" y="147446"/>
                </a:lnTo>
                <a:lnTo>
                  <a:pt x="86613" y="141858"/>
                </a:lnTo>
                <a:lnTo>
                  <a:pt x="86613" y="14350"/>
                </a:lnTo>
                <a:lnTo>
                  <a:pt x="93472" y="8762"/>
                </a:lnTo>
                <a:lnTo>
                  <a:pt x="112013" y="4190"/>
                </a:lnTo>
                <a:lnTo>
                  <a:pt x="139573" y="1142"/>
                </a:lnTo>
                <a:lnTo>
                  <a:pt x="173227" y="0"/>
                </a:lnTo>
              </a:path>
            </a:pathLst>
          </a:custGeom>
          <a:ln w="2895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27191" y="3124200"/>
            <a:ext cx="308863" cy="2131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74521" y="1799336"/>
            <a:ext cx="6145530" cy="161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38455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Los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datos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que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se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incluyen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una 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referencia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son: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nombre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del </a:t>
            </a:r>
            <a:r>
              <a:rPr sz="1600" spc="-50" dirty="0">
                <a:solidFill>
                  <a:srgbClr val="404040"/>
                </a:solidFill>
                <a:latin typeface="Calibri"/>
                <a:cs typeface="Calibri"/>
              </a:rPr>
              <a:t>autor, 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fecha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publicación,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título de la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obra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otros datos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publicación.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/>
              <a:cs typeface="Times New Roman"/>
            </a:endParaRPr>
          </a:p>
          <a:p>
            <a:pPr marL="5070475" marR="5080" algn="r">
              <a:lnSpc>
                <a:spcPct val="100000"/>
              </a:lnSpc>
            </a:pPr>
            <a:r>
              <a:rPr sz="1800" spc="-60" dirty="0">
                <a:solidFill>
                  <a:srgbClr val="FFC000"/>
                </a:solidFill>
                <a:latin typeface="Georgia"/>
                <a:cs typeface="Georgia"/>
              </a:rPr>
              <a:t>Otros</a:t>
            </a:r>
            <a:r>
              <a:rPr sz="1800" spc="-204" dirty="0">
                <a:solidFill>
                  <a:srgbClr val="FFC000"/>
                </a:solidFill>
                <a:latin typeface="Georgia"/>
                <a:cs typeface="Georgia"/>
              </a:rPr>
              <a:t> </a:t>
            </a:r>
            <a:r>
              <a:rPr sz="1800" spc="-90" dirty="0">
                <a:solidFill>
                  <a:srgbClr val="FFC000"/>
                </a:solidFill>
                <a:latin typeface="Georgia"/>
                <a:cs typeface="Georgia"/>
              </a:rPr>
              <a:t>datos </a:t>
            </a:r>
            <a:r>
              <a:rPr sz="1800" dirty="0">
                <a:solidFill>
                  <a:srgbClr val="FFC000"/>
                </a:solidFill>
                <a:latin typeface="Georgia"/>
                <a:cs typeface="Georgia"/>
              </a:rPr>
              <a:t> </a:t>
            </a:r>
            <a:r>
              <a:rPr sz="1800" spc="-95" dirty="0">
                <a:solidFill>
                  <a:srgbClr val="FFC000"/>
                </a:solidFill>
                <a:latin typeface="Georgia"/>
                <a:cs typeface="Georgia"/>
              </a:rPr>
              <a:t>p</a:t>
            </a:r>
            <a:r>
              <a:rPr sz="1800" spc="-100" dirty="0">
                <a:solidFill>
                  <a:srgbClr val="FFC000"/>
                </a:solidFill>
                <a:latin typeface="Georgia"/>
                <a:cs typeface="Georgia"/>
              </a:rPr>
              <a:t>ublic</a:t>
            </a:r>
            <a:r>
              <a:rPr sz="1800" spc="-95" dirty="0">
                <a:solidFill>
                  <a:srgbClr val="FFC000"/>
                </a:solidFill>
                <a:latin typeface="Georgia"/>
                <a:cs typeface="Georgia"/>
              </a:rPr>
              <a:t>a</a:t>
            </a:r>
            <a:r>
              <a:rPr sz="1800" spc="-100" dirty="0">
                <a:solidFill>
                  <a:srgbClr val="FFC000"/>
                </a:solidFill>
                <a:latin typeface="Georgia"/>
                <a:cs typeface="Georgia"/>
              </a:rPr>
              <a:t>ci</a:t>
            </a:r>
            <a:r>
              <a:rPr sz="1800" spc="-95" dirty="0">
                <a:solidFill>
                  <a:srgbClr val="FFC000"/>
                </a:solidFill>
                <a:latin typeface="Georgia"/>
                <a:cs typeface="Georgia"/>
              </a:rPr>
              <a:t>ó</a:t>
            </a:r>
            <a:r>
              <a:rPr sz="1800" dirty="0">
                <a:solidFill>
                  <a:srgbClr val="FFC000"/>
                </a:solidFill>
                <a:latin typeface="Georgia"/>
                <a:cs typeface="Georgia"/>
              </a:rPr>
              <a:t>n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8054" y="2602483"/>
            <a:ext cx="309943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" marR="5080" indent="-10795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EJEMPLOS</a:t>
            </a:r>
            <a:r>
              <a:rPr sz="4400" spc="-195" dirty="0"/>
              <a:t> </a:t>
            </a:r>
            <a:r>
              <a:rPr sz="4400" dirty="0"/>
              <a:t>DE  REFERENC</a:t>
            </a:r>
            <a:r>
              <a:rPr sz="4400" spc="-20" dirty="0"/>
              <a:t>I</a:t>
            </a:r>
            <a:r>
              <a:rPr sz="4400" dirty="0"/>
              <a:t>AS</a:t>
            </a:r>
            <a:endParaRPr sz="4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6736" y="425653"/>
            <a:ext cx="4963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REFERENCIAS:</a:t>
            </a:r>
            <a:r>
              <a:rPr sz="4400" spc="-140" dirty="0"/>
              <a:t> </a:t>
            </a:r>
            <a:r>
              <a:rPr sz="4400" spc="-10" dirty="0"/>
              <a:t>LIBROS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81888" y="1706067"/>
            <a:ext cx="4679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LIBRO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IMPRESO: Autor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(año). </a:t>
            </a:r>
            <a:r>
              <a:rPr sz="1600" i="1" spc="-5" dirty="0">
                <a:solidFill>
                  <a:srgbClr val="404040"/>
                </a:solidFill>
                <a:latin typeface="Calibri"/>
                <a:cs typeface="Calibri"/>
              </a:rPr>
              <a:t>Título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Lugar:</a:t>
            </a:r>
            <a:r>
              <a:rPr sz="16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Editorial.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1025" y="2277617"/>
            <a:ext cx="4913630" cy="386080"/>
          </a:xfrm>
          <a:prstGeom prst="rect">
            <a:avLst/>
          </a:prstGeom>
          <a:ln w="25907">
            <a:solidFill>
              <a:srgbClr val="006EC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5"/>
              </a:spcBef>
            </a:pPr>
            <a:r>
              <a:rPr sz="1600" spc="-45" dirty="0">
                <a:solidFill>
                  <a:srgbClr val="404040"/>
                </a:solidFill>
                <a:latin typeface="Calibri"/>
                <a:cs typeface="Calibri"/>
              </a:rPr>
              <a:t>Culler,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J. (1982). </a:t>
            </a:r>
            <a:r>
              <a:rPr sz="1600" i="1" spc="-15" dirty="0">
                <a:solidFill>
                  <a:srgbClr val="404040"/>
                </a:solidFill>
                <a:latin typeface="Calibri"/>
                <a:cs typeface="Calibri"/>
              </a:rPr>
              <a:t>Sobre </a:t>
            </a:r>
            <a:r>
              <a:rPr sz="1600" i="1" spc="-5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1600" i="1" spc="-20" dirty="0">
                <a:solidFill>
                  <a:srgbClr val="404040"/>
                </a:solidFill>
                <a:latin typeface="Calibri"/>
                <a:cs typeface="Calibri"/>
              </a:rPr>
              <a:t>deconstrucción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Madrid:</a:t>
            </a:r>
            <a:r>
              <a:rPr sz="16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Cátedra.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888" y="3170300"/>
            <a:ext cx="6428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LIBRO IMPRESO.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Sin </a:t>
            </a:r>
            <a:r>
              <a:rPr sz="1600" spc="-50" dirty="0">
                <a:solidFill>
                  <a:srgbClr val="404040"/>
                </a:solidFill>
                <a:latin typeface="Calibri"/>
                <a:cs typeface="Calibri"/>
              </a:rPr>
              <a:t>autor,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con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editor: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Editor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(año). </a:t>
            </a:r>
            <a:r>
              <a:rPr sz="1600" i="1" spc="-5" dirty="0">
                <a:solidFill>
                  <a:srgbClr val="404040"/>
                </a:solidFill>
                <a:latin typeface="Calibri"/>
                <a:cs typeface="Calibri"/>
              </a:rPr>
              <a:t>Título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Lugar:</a:t>
            </a:r>
            <a:r>
              <a:rPr sz="16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Editorial.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6725" y="3702558"/>
            <a:ext cx="5631180" cy="413384"/>
          </a:xfrm>
          <a:prstGeom prst="rect">
            <a:avLst/>
          </a:prstGeom>
          <a:ln w="25907">
            <a:solidFill>
              <a:srgbClr val="006EC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409"/>
              </a:spcBef>
            </a:pP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Bassett, J. (Ed.). (2000). </a:t>
            </a:r>
            <a:r>
              <a:rPr sz="1600" i="1" spc="-45" dirty="0">
                <a:solidFill>
                  <a:srgbClr val="404040"/>
                </a:solidFill>
                <a:latin typeface="Calibri"/>
                <a:cs typeface="Calibri"/>
              </a:rPr>
              <a:t>Teacher’s </a:t>
            </a:r>
            <a:r>
              <a:rPr sz="1600" i="1" spc="-20" dirty="0">
                <a:solidFill>
                  <a:srgbClr val="404040"/>
                </a:solidFill>
                <a:latin typeface="Calibri"/>
                <a:cs typeface="Calibri"/>
              </a:rPr>
              <a:t>handbook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Nueva </a:t>
            </a:r>
            <a:r>
              <a:rPr sz="1600" spc="-60" dirty="0">
                <a:solidFill>
                  <a:srgbClr val="404040"/>
                </a:solidFill>
                <a:latin typeface="Calibri"/>
                <a:cs typeface="Calibri"/>
              </a:rPr>
              <a:t>York:</a:t>
            </a:r>
            <a:r>
              <a:rPr sz="1600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Oxford.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1888" y="4352696"/>
            <a:ext cx="644080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5620" marR="5080" indent="-502920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514984" algn="l"/>
                <a:tab pos="515620" algn="l"/>
              </a:tabLst>
            </a:pP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LIBRO ELECTRÓNICO: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Autor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(año).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Título.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Recuperado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http://www.xxx 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Peña, </a:t>
            </a:r>
            <a:r>
              <a:rPr sz="1600" spc="-160" dirty="0">
                <a:solidFill>
                  <a:srgbClr val="404040"/>
                </a:solidFill>
                <a:latin typeface="Calibri"/>
                <a:cs typeface="Calibri"/>
              </a:rPr>
              <a:t>P.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(2013). </a:t>
            </a:r>
            <a:r>
              <a:rPr sz="1600" i="1" spc="-15" dirty="0">
                <a:solidFill>
                  <a:srgbClr val="404040"/>
                </a:solidFill>
                <a:latin typeface="Calibri"/>
                <a:cs typeface="Calibri"/>
              </a:rPr>
              <a:t>¿Cómo </a:t>
            </a:r>
            <a:r>
              <a:rPr sz="1600" i="1" spc="-5" dirty="0">
                <a:solidFill>
                  <a:srgbClr val="404040"/>
                </a:solidFill>
                <a:latin typeface="Calibri"/>
                <a:cs typeface="Calibri"/>
              </a:rPr>
              <a:t>funciona </a:t>
            </a:r>
            <a:r>
              <a:rPr sz="1600" i="1" spc="-10" dirty="0">
                <a:solidFill>
                  <a:srgbClr val="404040"/>
                </a:solidFill>
                <a:latin typeface="Calibri"/>
                <a:cs typeface="Calibri"/>
              </a:rPr>
              <a:t>internet?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Recuperado</a:t>
            </a:r>
            <a:r>
              <a:rPr sz="16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de: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6725" y="5218938"/>
            <a:ext cx="5088890" cy="494030"/>
          </a:xfrm>
          <a:prstGeom prst="rect">
            <a:avLst/>
          </a:prstGeom>
          <a:ln w="25907">
            <a:solidFill>
              <a:srgbClr val="006E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7955">
              <a:lnSpc>
                <a:spcPts val="1510"/>
              </a:lnSpc>
            </a:pP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https://www.derechosdigitales.org/wp-content/uploads/Como-</a:t>
            </a:r>
            <a:endParaRPr sz="1400">
              <a:latin typeface="Calibri"/>
              <a:cs typeface="Calibri"/>
            </a:endParaRPr>
          </a:p>
          <a:p>
            <a:pPr marL="102235">
              <a:lnSpc>
                <a:spcPct val="100000"/>
              </a:lnSpc>
            </a:pP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funciona-internet-ebook.pdf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876" y="425653"/>
            <a:ext cx="7857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REFERENCIAS: </a:t>
            </a:r>
            <a:r>
              <a:rPr sz="4400" spc="-15" dirty="0"/>
              <a:t>CAPÍTULO </a:t>
            </a:r>
            <a:r>
              <a:rPr sz="4400" dirty="0"/>
              <a:t>DE</a:t>
            </a:r>
            <a:r>
              <a:rPr sz="4400" spc="-75" dirty="0"/>
              <a:t> </a:t>
            </a:r>
            <a:r>
              <a:rPr sz="4400" spc="-10" dirty="0"/>
              <a:t>LIBRO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608531"/>
            <a:ext cx="67481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20" dirty="0">
                <a:latin typeface="Calibri"/>
                <a:cs typeface="Calibri"/>
              </a:rPr>
              <a:t>CAPÍTULO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20" dirty="0">
                <a:latin typeface="Calibri"/>
                <a:cs typeface="Calibri"/>
              </a:rPr>
              <a:t>LIBRO IMPRESO: </a:t>
            </a:r>
            <a:r>
              <a:rPr sz="1600" spc="-5" dirty="0">
                <a:latin typeface="Calibri"/>
                <a:cs typeface="Calibri"/>
              </a:rPr>
              <a:t>Autor </a:t>
            </a:r>
            <a:r>
              <a:rPr sz="1600" spc="-15" dirty="0">
                <a:latin typeface="Calibri"/>
                <a:cs typeface="Calibri"/>
              </a:rPr>
              <a:t>(año). </a:t>
            </a:r>
            <a:r>
              <a:rPr sz="1600" spc="-5" dirty="0">
                <a:latin typeface="Calibri"/>
                <a:cs typeface="Calibri"/>
              </a:rPr>
              <a:t>Título del </a:t>
            </a:r>
            <a:r>
              <a:rPr sz="1600" spc="-10" dirty="0">
                <a:latin typeface="Calibri"/>
                <a:cs typeface="Calibri"/>
              </a:rPr>
              <a:t>capítulo. </a:t>
            </a:r>
            <a:r>
              <a:rPr sz="1600" spc="-5" dirty="0">
                <a:latin typeface="Calibri"/>
                <a:cs typeface="Calibri"/>
              </a:rPr>
              <a:t>En </a:t>
            </a:r>
            <a:r>
              <a:rPr sz="1600" spc="-20" dirty="0">
                <a:latin typeface="Calibri"/>
                <a:cs typeface="Calibri"/>
              </a:rPr>
              <a:t>Editor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(Ed.),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600" i="1" spc="-5" dirty="0">
                <a:latin typeface="Calibri"/>
                <a:cs typeface="Calibri"/>
              </a:rPr>
              <a:t>Título del libro </a:t>
            </a:r>
            <a:r>
              <a:rPr sz="1600" spc="-10" dirty="0">
                <a:latin typeface="Calibri"/>
                <a:cs typeface="Calibri"/>
              </a:rPr>
              <a:t>(pp. xxx-xxx). </a:t>
            </a:r>
            <a:r>
              <a:rPr sz="1600" spc="-20" dirty="0">
                <a:latin typeface="Calibri"/>
                <a:cs typeface="Calibri"/>
              </a:rPr>
              <a:t>Lugar:</a:t>
            </a:r>
            <a:r>
              <a:rPr sz="1600" spc="-1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Editorial.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0213" y="2439161"/>
            <a:ext cx="6408420" cy="541020"/>
          </a:xfrm>
          <a:prstGeom prst="rect">
            <a:avLst/>
          </a:prstGeom>
          <a:ln w="25907">
            <a:solidFill>
              <a:srgbClr val="006E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0975">
              <a:lnSpc>
                <a:spcPts val="1910"/>
              </a:lnSpc>
            </a:pPr>
            <a:r>
              <a:rPr sz="1600" spc="-5" dirty="0">
                <a:latin typeface="Calibri"/>
                <a:cs typeface="Calibri"/>
              </a:rPr>
              <a:t>Illanes, M. </a:t>
            </a:r>
            <a:r>
              <a:rPr sz="1600" spc="-20" dirty="0">
                <a:latin typeface="Calibri"/>
                <a:cs typeface="Calibri"/>
              </a:rPr>
              <a:t>(2006). Erótica </a:t>
            </a:r>
            <a:r>
              <a:rPr sz="1600" spc="-5" dirty="0">
                <a:latin typeface="Calibri"/>
                <a:cs typeface="Calibri"/>
              </a:rPr>
              <a:t>social. En </a:t>
            </a:r>
            <a:r>
              <a:rPr sz="1600" spc="-20" dirty="0">
                <a:latin typeface="Calibri"/>
                <a:cs typeface="Calibri"/>
              </a:rPr>
              <a:t>Pinto, J. </a:t>
            </a:r>
            <a:r>
              <a:rPr sz="1600" spc="-5" dirty="0">
                <a:latin typeface="Calibri"/>
                <a:cs typeface="Calibri"/>
              </a:rPr>
              <a:t>y Luna, M.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(Eds.),</a:t>
            </a:r>
            <a:endParaRPr sz="1600">
              <a:latin typeface="Calibri"/>
              <a:cs typeface="Calibri"/>
            </a:endParaRPr>
          </a:p>
          <a:p>
            <a:pPr marL="180975">
              <a:lnSpc>
                <a:spcPct val="100000"/>
              </a:lnSpc>
            </a:pPr>
            <a:r>
              <a:rPr sz="1600" i="1" spc="-5" dirty="0">
                <a:latin typeface="Calibri"/>
                <a:cs typeface="Calibri"/>
              </a:rPr>
              <a:t>Cien </a:t>
            </a:r>
            <a:r>
              <a:rPr sz="1600" i="1" spc="-20" dirty="0">
                <a:latin typeface="Calibri"/>
                <a:cs typeface="Calibri"/>
              </a:rPr>
              <a:t>años </a:t>
            </a:r>
            <a:r>
              <a:rPr sz="1600" i="1" spc="-5" dirty="0">
                <a:latin typeface="Calibri"/>
                <a:cs typeface="Calibri"/>
              </a:rPr>
              <a:t>de </a:t>
            </a:r>
            <a:r>
              <a:rPr sz="1600" i="1" spc="-20" dirty="0">
                <a:latin typeface="Calibri"/>
                <a:cs typeface="Calibri"/>
              </a:rPr>
              <a:t>propuestas </a:t>
            </a:r>
            <a:r>
              <a:rPr sz="1600" i="1" spc="-5" dirty="0">
                <a:latin typeface="Calibri"/>
                <a:cs typeface="Calibri"/>
              </a:rPr>
              <a:t>y </a:t>
            </a:r>
            <a:r>
              <a:rPr sz="1600" i="1" spc="-20" dirty="0">
                <a:latin typeface="Calibri"/>
                <a:cs typeface="Calibri"/>
              </a:rPr>
              <a:t>combates </a:t>
            </a:r>
            <a:r>
              <a:rPr sz="1600" spc="-15" dirty="0">
                <a:latin typeface="Calibri"/>
                <a:cs typeface="Calibri"/>
              </a:rPr>
              <a:t>(pp. </a:t>
            </a:r>
            <a:r>
              <a:rPr sz="1600" spc="-20" dirty="0">
                <a:latin typeface="Calibri"/>
                <a:cs typeface="Calibri"/>
              </a:rPr>
              <a:t>395 </a:t>
            </a:r>
            <a:r>
              <a:rPr sz="1600" spc="-5" dirty="0">
                <a:latin typeface="Calibri"/>
                <a:cs typeface="Calibri"/>
              </a:rPr>
              <a:t>- </a:t>
            </a:r>
            <a:r>
              <a:rPr sz="1600" spc="-20" dirty="0">
                <a:latin typeface="Calibri"/>
                <a:cs typeface="Calibri"/>
              </a:rPr>
              <a:t>411). México: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Azcapotzalco.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635" y="3560826"/>
            <a:ext cx="660780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20" dirty="0">
                <a:latin typeface="Calibri"/>
                <a:cs typeface="Calibri"/>
              </a:rPr>
              <a:t>CAPÍTULO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20" dirty="0">
                <a:latin typeface="Calibri"/>
                <a:cs typeface="Calibri"/>
              </a:rPr>
              <a:t>LIBRO ELECTRÓNICO: </a:t>
            </a:r>
            <a:r>
              <a:rPr sz="1600" spc="-5" dirty="0">
                <a:latin typeface="Calibri"/>
                <a:cs typeface="Calibri"/>
              </a:rPr>
              <a:t>Autor </a:t>
            </a:r>
            <a:r>
              <a:rPr sz="1600" spc="-15" dirty="0">
                <a:latin typeface="Calibri"/>
                <a:cs typeface="Calibri"/>
              </a:rPr>
              <a:t>(año). </a:t>
            </a:r>
            <a:r>
              <a:rPr sz="1600" spc="-5" dirty="0">
                <a:latin typeface="Calibri"/>
                <a:cs typeface="Calibri"/>
              </a:rPr>
              <a:t>Título del </a:t>
            </a:r>
            <a:r>
              <a:rPr sz="1600" spc="-10" dirty="0">
                <a:latin typeface="Calibri"/>
                <a:cs typeface="Calibri"/>
              </a:rPr>
              <a:t>capítulo. </a:t>
            </a:r>
            <a:r>
              <a:rPr sz="1600" spc="-5" dirty="0">
                <a:latin typeface="Calibri"/>
                <a:cs typeface="Calibri"/>
              </a:rPr>
              <a:t>En </a:t>
            </a:r>
            <a:r>
              <a:rPr sz="1600" spc="-20" dirty="0">
                <a:latin typeface="Calibri"/>
                <a:cs typeface="Calibri"/>
              </a:rPr>
              <a:t>Editor  (Ed.), </a:t>
            </a:r>
            <a:r>
              <a:rPr sz="1600" i="1" spc="-5" dirty="0">
                <a:latin typeface="Calibri"/>
                <a:cs typeface="Calibri"/>
              </a:rPr>
              <a:t>Título del libro </a:t>
            </a:r>
            <a:r>
              <a:rPr sz="1600" spc="-15" dirty="0">
                <a:latin typeface="Calibri"/>
                <a:cs typeface="Calibri"/>
              </a:rPr>
              <a:t>(pp. </a:t>
            </a:r>
            <a:r>
              <a:rPr sz="1600" spc="-10" dirty="0">
                <a:latin typeface="Calibri"/>
                <a:cs typeface="Calibri"/>
              </a:rPr>
              <a:t>xxx-xxx). </a:t>
            </a:r>
            <a:r>
              <a:rPr sz="1600" spc="-25" dirty="0">
                <a:latin typeface="Calibri"/>
                <a:cs typeface="Calibri"/>
              </a:rPr>
              <a:t>Recuperado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6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http://www.xxx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0317" y="4420361"/>
            <a:ext cx="6461760" cy="1042669"/>
          </a:xfrm>
          <a:prstGeom prst="rect">
            <a:avLst/>
          </a:prstGeom>
          <a:ln w="25907">
            <a:solidFill>
              <a:srgbClr val="006E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ts val="1700"/>
              </a:lnSpc>
            </a:pPr>
            <a:r>
              <a:rPr sz="1500" dirty="0">
                <a:latin typeface="Calibri"/>
                <a:cs typeface="Calibri"/>
              </a:rPr>
              <a:t>Ruiz,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C.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(2009).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Hacia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una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dogmática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para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acceso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Chile. </a:t>
            </a:r>
            <a:r>
              <a:rPr sz="1500" spc="-5" dirty="0">
                <a:latin typeface="Calibri"/>
                <a:cs typeface="Calibri"/>
              </a:rPr>
              <a:t>En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Cerda,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A.</a:t>
            </a:r>
            <a:r>
              <a:rPr sz="1500" spc="-9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(Ed.),</a:t>
            </a:r>
            <a:endParaRPr sz="1500">
              <a:latin typeface="Calibri"/>
              <a:cs typeface="Calibri"/>
            </a:endParaRPr>
          </a:p>
          <a:p>
            <a:pPr marL="156845" marR="92710" indent="-13970">
              <a:lnSpc>
                <a:spcPct val="100800"/>
              </a:lnSpc>
              <a:spcBef>
                <a:spcPts val="45"/>
              </a:spcBef>
              <a:tabLst>
                <a:tab pos="6360795" algn="l"/>
              </a:tabLst>
            </a:pPr>
            <a:r>
              <a:rPr sz="1500" i="1" spc="-15" dirty="0">
                <a:latin typeface="Calibri"/>
                <a:cs typeface="Calibri"/>
              </a:rPr>
              <a:t>Acceso </a:t>
            </a:r>
            <a:r>
              <a:rPr sz="1500" i="1" dirty="0">
                <a:latin typeface="Calibri"/>
                <a:cs typeface="Calibri"/>
              </a:rPr>
              <a:t>a la cultura y </a:t>
            </a:r>
            <a:r>
              <a:rPr sz="1500" i="1" spc="-5" dirty="0">
                <a:latin typeface="Calibri"/>
                <a:cs typeface="Calibri"/>
              </a:rPr>
              <a:t>derechos de </a:t>
            </a:r>
            <a:r>
              <a:rPr sz="1500" i="1" spc="-60" dirty="0">
                <a:latin typeface="Calibri"/>
                <a:cs typeface="Calibri"/>
              </a:rPr>
              <a:t>autor. </a:t>
            </a:r>
            <a:r>
              <a:rPr sz="1500" spc="-5" dirty="0">
                <a:latin typeface="Calibri"/>
                <a:cs typeface="Calibri"/>
              </a:rPr>
              <a:t>(pp. </a:t>
            </a:r>
            <a:r>
              <a:rPr sz="1500" spc="-15" dirty="0">
                <a:latin typeface="Calibri"/>
                <a:cs typeface="Calibri"/>
              </a:rPr>
              <a:t>395 </a:t>
            </a:r>
            <a:r>
              <a:rPr sz="1500" dirty="0">
                <a:latin typeface="Calibri"/>
                <a:cs typeface="Calibri"/>
              </a:rPr>
              <a:t>- </a:t>
            </a:r>
            <a:r>
              <a:rPr sz="1500" spc="-15" dirty="0">
                <a:latin typeface="Calibri"/>
                <a:cs typeface="Calibri"/>
              </a:rPr>
              <a:t>411). </a:t>
            </a:r>
            <a:r>
              <a:rPr sz="1500" spc="-20" dirty="0">
                <a:latin typeface="Calibri"/>
                <a:cs typeface="Calibri"/>
              </a:rPr>
              <a:t>Recuperado </a:t>
            </a:r>
            <a:r>
              <a:rPr sz="1500" dirty="0">
                <a:latin typeface="Calibri"/>
                <a:cs typeface="Calibri"/>
              </a:rPr>
              <a:t>de:  </a:t>
            </a:r>
            <a:r>
              <a:rPr sz="16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https://www.derechosdigitales.org/wp-content/uploads/libro-acceso-a-la- 	</a:t>
            </a:r>
            <a:r>
              <a:rPr sz="160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6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cultura-y-derechos-de-autor.pdf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9015" marR="5080" indent="-226695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REFERENCIAS: </a:t>
            </a:r>
            <a:r>
              <a:rPr sz="4400" spc="-25" dirty="0"/>
              <a:t>ARTÍCULO </a:t>
            </a:r>
            <a:r>
              <a:rPr sz="4400" spc="-5" dirty="0"/>
              <a:t>DE  </a:t>
            </a:r>
            <a:r>
              <a:rPr sz="4400" spc="-50" dirty="0"/>
              <a:t>REVISTA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98956" y="1858772"/>
            <a:ext cx="6496685" cy="45974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5600" marR="5080" indent="-342900">
              <a:lnSpc>
                <a:spcPct val="78100"/>
              </a:lnSpc>
              <a:spcBef>
                <a:spcPts val="5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ARTÍCULO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600" spc="-45" dirty="0">
                <a:solidFill>
                  <a:srgbClr val="404040"/>
                </a:solidFill>
                <a:latin typeface="Calibri"/>
                <a:cs typeface="Calibri"/>
              </a:rPr>
              <a:t>REVISTA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IMPRESA: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Autor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(año).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Título del artículo. </a:t>
            </a:r>
            <a:r>
              <a:rPr sz="1600" i="1" spc="-5" dirty="0">
                <a:solidFill>
                  <a:srgbClr val="404040"/>
                </a:solidFill>
                <a:latin typeface="Calibri"/>
                <a:cs typeface="Calibri"/>
              </a:rPr>
              <a:t>Título </a:t>
            </a:r>
            <a:r>
              <a:rPr sz="1600" i="1" spc="-1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600" i="1" spc="-5" dirty="0">
                <a:solidFill>
                  <a:srgbClr val="404040"/>
                </a:solidFill>
                <a:latin typeface="Calibri"/>
                <a:cs typeface="Calibri"/>
              </a:rPr>
              <a:t>la  </a:t>
            </a:r>
            <a:r>
              <a:rPr sz="1600" i="1" spc="-20" dirty="0">
                <a:solidFill>
                  <a:srgbClr val="404040"/>
                </a:solidFill>
                <a:latin typeface="Calibri"/>
                <a:cs typeface="Calibri"/>
              </a:rPr>
              <a:t>revista, </a:t>
            </a:r>
            <a:r>
              <a:rPr sz="1600" i="1" spc="-15" dirty="0">
                <a:solidFill>
                  <a:srgbClr val="404040"/>
                </a:solidFill>
                <a:latin typeface="Calibri"/>
                <a:cs typeface="Calibri"/>
              </a:rPr>
              <a:t>volumen(número),</a:t>
            </a:r>
            <a:r>
              <a:rPr sz="1600" i="1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páginas.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1966" y="2410205"/>
            <a:ext cx="6117590" cy="596265"/>
          </a:xfrm>
          <a:prstGeom prst="rect">
            <a:avLst/>
          </a:prstGeom>
          <a:ln w="25907">
            <a:solidFill>
              <a:srgbClr val="006EC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03505" marR="198120">
              <a:lnSpc>
                <a:spcPct val="80000"/>
              </a:lnSpc>
            </a:pPr>
            <a:r>
              <a:rPr sz="1600" spc="-50" dirty="0">
                <a:solidFill>
                  <a:srgbClr val="404040"/>
                </a:solidFill>
                <a:latin typeface="Calibri"/>
                <a:cs typeface="Calibri"/>
              </a:rPr>
              <a:t>Solar, 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D.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(2005).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Nuremberg: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Los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nazis en el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banquillo. </a:t>
            </a:r>
            <a:r>
              <a:rPr sz="1600" i="1" spc="-5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1600" i="1" spc="-20" dirty="0">
                <a:solidFill>
                  <a:srgbClr val="404040"/>
                </a:solidFill>
                <a:latin typeface="Calibri"/>
                <a:cs typeface="Calibri"/>
              </a:rPr>
              <a:t>aventura </a:t>
            </a:r>
            <a:r>
              <a:rPr sz="1600" i="1" spc="-5" dirty="0">
                <a:solidFill>
                  <a:srgbClr val="404040"/>
                </a:solidFill>
                <a:latin typeface="Calibri"/>
                <a:cs typeface="Calibri"/>
              </a:rPr>
              <a:t>de la  </a:t>
            </a:r>
            <a:r>
              <a:rPr sz="1600" i="1" spc="-20" dirty="0">
                <a:solidFill>
                  <a:srgbClr val="404040"/>
                </a:solidFill>
                <a:latin typeface="Calibri"/>
                <a:cs typeface="Calibri"/>
              </a:rPr>
              <a:t>historia, 8(85),</a:t>
            </a:r>
            <a:r>
              <a:rPr sz="1600" i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18-27.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50441" y="3868673"/>
            <a:ext cx="6118860" cy="715010"/>
          </a:xfrm>
          <a:custGeom>
            <a:avLst/>
            <a:gdLst/>
            <a:ahLst/>
            <a:cxnLst/>
            <a:rect l="l" t="t" r="r" b="b"/>
            <a:pathLst>
              <a:path w="6118859" h="715010">
                <a:moveTo>
                  <a:pt x="0" y="714756"/>
                </a:moveTo>
                <a:lnTo>
                  <a:pt x="6118860" y="714756"/>
                </a:lnTo>
                <a:lnTo>
                  <a:pt x="6118860" y="0"/>
                </a:lnTo>
                <a:lnTo>
                  <a:pt x="0" y="0"/>
                </a:lnTo>
                <a:lnTo>
                  <a:pt x="0" y="714756"/>
                </a:lnTo>
                <a:close/>
              </a:path>
            </a:pathLst>
          </a:custGeom>
          <a:ln w="25908">
            <a:solidFill>
              <a:srgbClr val="006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8956" y="3224911"/>
            <a:ext cx="6510020" cy="19691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5600" marR="126364" indent="-342900">
              <a:lnSpc>
                <a:spcPct val="78100"/>
              </a:lnSpc>
              <a:spcBef>
                <a:spcPts val="5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ARTÍCULO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600" spc="-45" dirty="0">
                <a:solidFill>
                  <a:srgbClr val="404040"/>
                </a:solidFill>
                <a:latin typeface="Calibri"/>
                <a:cs typeface="Calibri"/>
              </a:rPr>
              <a:t>REVISTA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EN LINEA – SIN DOI: Autor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(año).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Título del artículo.  </a:t>
            </a:r>
            <a:r>
              <a:rPr sz="1600" i="1" spc="-5" dirty="0">
                <a:solidFill>
                  <a:srgbClr val="404040"/>
                </a:solidFill>
                <a:latin typeface="Calibri"/>
                <a:cs typeface="Calibri"/>
              </a:rPr>
              <a:t>Título de la </a:t>
            </a:r>
            <a:r>
              <a:rPr sz="1600" i="1" spc="-20" dirty="0">
                <a:solidFill>
                  <a:srgbClr val="404040"/>
                </a:solidFill>
                <a:latin typeface="Calibri"/>
                <a:cs typeface="Calibri"/>
              </a:rPr>
              <a:t>revista, </a:t>
            </a:r>
            <a:r>
              <a:rPr sz="1600" i="1" spc="-15" dirty="0">
                <a:solidFill>
                  <a:srgbClr val="404040"/>
                </a:solidFill>
                <a:latin typeface="Calibri"/>
                <a:cs typeface="Calibri"/>
              </a:rPr>
              <a:t>volumen(número),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páginas.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Recuperado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de: 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http://www.xxx</a:t>
            </a:r>
            <a:endParaRPr sz="1600">
              <a:latin typeface="Calibri"/>
              <a:cs typeface="Calibri"/>
            </a:endParaRPr>
          </a:p>
          <a:p>
            <a:pPr marL="457834" marR="471170" algn="just">
              <a:lnSpc>
                <a:spcPts val="1540"/>
              </a:lnSpc>
              <a:spcBef>
                <a:spcPts val="375"/>
              </a:spcBef>
            </a:pP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Bacigalupo,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A.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(1995). 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“Ngünechen”,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el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concepto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dios mapuche. 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Historia,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29, 43-68.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Recuperado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de: </a:t>
            </a:r>
            <a:r>
              <a:rPr sz="16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http://revistahistoria.uc.cl/wp- </a:t>
            </a:r>
            <a:r>
              <a:rPr sz="1600" spc="32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6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content/uploads/2011/10/bacigalupo-ana-</a:t>
            </a:r>
            <a:r>
              <a:rPr sz="1600" u="heavy" spc="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mariella-29.pdf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355600" indent="-342900">
              <a:lnSpc>
                <a:spcPts val="180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ARTÍCULO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600" spc="-45" dirty="0">
                <a:solidFill>
                  <a:srgbClr val="404040"/>
                </a:solidFill>
                <a:latin typeface="Calibri"/>
                <a:cs typeface="Calibri"/>
              </a:rPr>
              <a:t>REVISTA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EN LINEA –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CON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DOI: Autor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(año).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Título del</a:t>
            </a:r>
            <a:r>
              <a:rPr sz="160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artículo.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ts val="1805"/>
              </a:lnSpc>
            </a:pPr>
            <a:r>
              <a:rPr sz="1600" i="1" spc="-5" dirty="0">
                <a:solidFill>
                  <a:srgbClr val="404040"/>
                </a:solidFill>
                <a:latin typeface="Calibri"/>
                <a:cs typeface="Calibri"/>
              </a:rPr>
              <a:t>Título de la </a:t>
            </a:r>
            <a:r>
              <a:rPr sz="1600" i="1" spc="-20" dirty="0">
                <a:solidFill>
                  <a:srgbClr val="404040"/>
                </a:solidFill>
                <a:latin typeface="Calibri"/>
                <a:cs typeface="Calibri"/>
              </a:rPr>
              <a:t>revista, </a:t>
            </a:r>
            <a:r>
              <a:rPr sz="1600" i="1" spc="-15" dirty="0">
                <a:solidFill>
                  <a:srgbClr val="404040"/>
                </a:solidFill>
                <a:latin typeface="Calibri"/>
                <a:cs typeface="Calibri"/>
              </a:rPr>
              <a:t>volumen(número),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páginas.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Doi:</a:t>
            </a:r>
            <a:r>
              <a:rPr sz="16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xx.xxxxxxxx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3197" y="5237226"/>
            <a:ext cx="6215380" cy="494030"/>
          </a:xfrm>
          <a:prstGeom prst="rect">
            <a:avLst/>
          </a:prstGeom>
          <a:ln w="25907">
            <a:solidFill>
              <a:srgbClr val="006E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ts val="1280"/>
              </a:lnSpc>
            </a:pPr>
            <a:r>
              <a:rPr sz="1600" spc="-55" dirty="0">
                <a:solidFill>
                  <a:srgbClr val="404040"/>
                </a:solidFill>
                <a:latin typeface="Calibri"/>
                <a:cs typeface="Calibri"/>
              </a:rPr>
              <a:t>Ketterer, </a:t>
            </a:r>
            <a:r>
              <a:rPr sz="1600" spc="-35" dirty="0">
                <a:solidFill>
                  <a:srgbClr val="404040"/>
                </a:solidFill>
                <a:latin typeface="Calibri"/>
                <a:cs typeface="Calibri"/>
              </a:rPr>
              <a:t>D.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(2009).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American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Face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Edgar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Allan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Poe. </a:t>
            </a:r>
            <a:r>
              <a:rPr sz="1600" i="1" spc="-35" dirty="0">
                <a:solidFill>
                  <a:srgbClr val="404040"/>
                </a:solidFill>
                <a:latin typeface="Calibri"/>
                <a:cs typeface="Calibri"/>
              </a:rPr>
              <a:t>Poe </a:t>
            </a:r>
            <a:r>
              <a:rPr sz="1600" i="1" spc="-10" dirty="0">
                <a:solidFill>
                  <a:srgbClr val="404040"/>
                </a:solidFill>
                <a:latin typeface="Calibri"/>
                <a:cs typeface="Calibri"/>
              </a:rPr>
              <a:t>Studies</a:t>
            </a:r>
            <a:r>
              <a:rPr sz="1600" i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endParaRPr sz="1600">
              <a:latin typeface="Calibri"/>
              <a:cs typeface="Calibri"/>
            </a:endParaRPr>
          </a:p>
          <a:p>
            <a:pPr marL="152400">
              <a:lnSpc>
                <a:spcPts val="1730"/>
              </a:lnSpc>
              <a:tabLst>
                <a:tab pos="716280" algn="l"/>
                <a:tab pos="1981200" algn="l"/>
              </a:tabLst>
            </a:pPr>
            <a:r>
              <a:rPr sz="1600" i="1" spc="-15" dirty="0">
                <a:solidFill>
                  <a:srgbClr val="404040"/>
                </a:solidFill>
                <a:latin typeface="Calibri"/>
                <a:cs typeface="Calibri"/>
              </a:rPr>
              <a:t>Dark	</a:t>
            </a:r>
            <a:r>
              <a:rPr sz="1600" i="1" spc="-20" dirty="0">
                <a:solidFill>
                  <a:srgbClr val="404040"/>
                </a:solidFill>
                <a:latin typeface="Calibri"/>
                <a:cs typeface="Calibri"/>
              </a:rPr>
              <a:t>Romanticism	20(1),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16-19.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Doi:</a:t>
            </a:r>
            <a:r>
              <a:rPr sz="16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10.1111/j.1754-6095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0952" y="425653"/>
            <a:ext cx="4554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REFERENCIAS:</a:t>
            </a:r>
            <a:r>
              <a:rPr sz="4400" spc="-114" dirty="0"/>
              <a:t> </a:t>
            </a:r>
            <a:r>
              <a:rPr sz="4400" spc="-15" dirty="0"/>
              <a:t>TESIS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98956" y="1430528"/>
            <a:ext cx="6232525" cy="4368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TESIS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IMPRESA: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Autor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(año). </a:t>
            </a:r>
            <a:r>
              <a:rPr sz="1500" i="1" spc="-5" dirty="0">
                <a:solidFill>
                  <a:srgbClr val="404040"/>
                </a:solidFill>
                <a:latin typeface="Calibri"/>
                <a:cs typeface="Calibri"/>
              </a:rPr>
              <a:t>Título de </a:t>
            </a:r>
            <a:r>
              <a:rPr sz="1500" i="1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1500" i="1" spc="-5" dirty="0">
                <a:solidFill>
                  <a:srgbClr val="404040"/>
                </a:solidFill>
                <a:latin typeface="Calibri"/>
                <a:cs typeface="Calibri"/>
              </a:rPr>
              <a:t>tesis </a:t>
            </a:r>
            <a:r>
              <a:rPr sz="1500" spc="-45" dirty="0">
                <a:solidFill>
                  <a:srgbClr val="404040"/>
                </a:solidFill>
                <a:latin typeface="Calibri"/>
                <a:cs typeface="Calibri"/>
              </a:rPr>
              <a:t>(Tesis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licenciatura/magíster/  </a:t>
            </a:r>
            <a:r>
              <a:rPr sz="1500" spc="-20" dirty="0">
                <a:solidFill>
                  <a:srgbClr val="404040"/>
                </a:solidFill>
                <a:latin typeface="Calibri"/>
                <a:cs typeface="Calibri"/>
              </a:rPr>
              <a:t>doctorado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inédita). Nombre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de la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institución,</a:t>
            </a:r>
            <a:r>
              <a:rPr sz="1500" spc="-2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60" dirty="0">
                <a:solidFill>
                  <a:srgbClr val="404040"/>
                </a:solidFill>
                <a:latin typeface="Calibri"/>
                <a:cs typeface="Calibri"/>
              </a:rPr>
              <a:t>lugar.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061" y="1930145"/>
            <a:ext cx="6179820" cy="707390"/>
          </a:xfrm>
          <a:prstGeom prst="rect">
            <a:avLst/>
          </a:prstGeom>
          <a:ln w="25907">
            <a:solidFill>
              <a:srgbClr val="006EC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155575" marR="155575">
              <a:lnSpc>
                <a:spcPct val="84100"/>
              </a:lnSpc>
              <a:spcBef>
                <a:spcPts val="880"/>
              </a:spcBef>
            </a:pPr>
            <a:r>
              <a:rPr sz="1500" spc="-20" dirty="0">
                <a:solidFill>
                  <a:srgbClr val="404040"/>
                </a:solidFill>
                <a:latin typeface="Calibri"/>
                <a:cs typeface="Calibri"/>
              </a:rPr>
              <a:t>Fernández,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L. </a:t>
            </a:r>
            <a:r>
              <a:rPr sz="1500" spc="-20" dirty="0">
                <a:solidFill>
                  <a:srgbClr val="404040"/>
                </a:solidFill>
                <a:latin typeface="Calibri"/>
                <a:cs typeface="Calibri"/>
              </a:rPr>
              <a:t>(1997). </a:t>
            </a:r>
            <a:r>
              <a:rPr sz="1500" i="1" spc="-5" dirty="0">
                <a:solidFill>
                  <a:srgbClr val="404040"/>
                </a:solidFill>
                <a:latin typeface="Calibri"/>
                <a:cs typeface="Calibri"/>
              </a:rPr>
              <a:t>Análisis crítico del discurso </a:t>
            </a:r>
            <a:r>
              <a:rPr sz="1500" i="1" dirty="0">
                <a:solidFill>
                  <a:srgbClr val="404040"/>
                </a:solidFill>
                <a:latin typeface="Calibri"/>
                <a:cs typeface="Calibri"/>
              </a:rPr>
              <a:t>: la </a:t>
            </a:r>
            <a:r>
              <a:rPr sz="1500" i="1" spc="-10" dirty="0">
                <a:solidFill>
                  <a:srgbClr val="404040"/>
                </a:solidFill>
                <a:latin typeface="Calibri"/>
                <a:cs typeface="Calibri"/>
              </a:rPr>
              <a:t>coprolalia como </a:t>
            </a:r>
            <a:r>
              <a:rPr sz="1500" i="1" dirty="0">
                <a:solidFill>
                  <a:srgbClr val="404040"/>
                </a:solidFill>
                <a:latin typeface="Calibri"/>
                <a:cs typeface="Calibri"/>
              </a:rPr>
              <a:t>recurso  </a:t>
            </a:r>
            <a:r>
              <a:rPr sz="1500" i="1" spc="-5" dirty="0">
                <a:solidFill>
                  <a:srgbClr val="404040"/>
                </a:solidFill>
                <a:latin typeface="Calibri"/>
                <a:cs typeface="Calibri"/>
              </a:rPr>
              <a:t>sociolingüístico para </a:t>
            </a:r>
            <a:r>
              <a:rPr sz="1500" i="1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1500" i="1" spc="-5" dirty="0">
                <a:solidFill>
                  <a:srgbClr val="404040"/>
                </a:solidFill>
                <a:latin typeface="Calibri"/>
                <a:cs typeface="Calibri"/>
              </a:rPr>
              <a:t>reproducción de </a:t>
            </a:r>
            <a:r>
              <a:rPr sz="1500" i="1" dirty="0">
                <a:solidFill>
                  <a:srgbClr val="404040"/>
                </a:solidFill>
                <a:latin typeface="Calibri"/>
                <a:cs typeface="Calibri"/>
              </a:rPr>
              <a:t>ideologías en el </a:t>
            </a:r>
            <a:r>
              <a:rPr sz="1500" i="1" spc="-5" dirty="0">
                <a:solidFill>
                  <a:srgbClr val="404040"/>
                </a:solidFill>
                <a:latin typeface="Calibri"/>
                <a:cs typeface="Calibri"/>
              </a:rPr>
              <a:t>discurso de jóvenes  chilenos </a:t>
            </a:r>
            <a:r>
              <a:rPr sz="1500" spc="-45" dirty="0">
                <a:solidFill>
                  <a:srgbClr val="404040"/>
                </a:solidFill>
                <a:latin typeface="Calibri"/>
                <a:cs typeface="Calibri"/>
              </a:rPr>
              <a:t>(Tesis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magíster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inédita).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Universidad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Santiago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de Chile,</a:t>
            </a:r>
            <a:r>
              <a:rPr sz="1500" spc="-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Chile.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8956" y="2889884"/>
            <a:ext cx="6323330" cy="6197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5600" marR="5080" indent="-342900">
              <a:lnSpc>
                <a:spcPts val="1440"/>
              </a:lnSpc>
              <a:spcBef>
                <a:spcPts val="4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TESIS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ELECTRÓNICA,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500" spc="-20" dirty="0">
                <a:solidFill>
                  <a:srgbClr val="404040"/>
                </a:solidFill>
                <a:latin typeface="Calibri"/>
                <a:cs typeface="Calibri"/>
              </a:rPr>
              <a:t>BASE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500" spc="-80" dirty="0">
                <a:solidFill>
                  <a:srgbClr val="404040"/>
                </a:solidFill>
                <a:latin typeface="Calibri"/>
                <a:cs typeface="Calibri"/>
              </a:rPr>
              <a:t>DATOS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INSTITUCIONAL: </a:t>
            </a: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Autor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(año). </a:t>
            </a:r>
            <a:r>
              <a:rPr sz="1500" i="1" spc="-5" dirty="0">
                <a:solidFill>
                  <a:srgbClr val="404040"/>
                </a:solidFill>
                <a:latin typeface="Calibri"/>
                <a:cs typeface="Calibri"/>
              </a:rPr>
              <a:t>Título de  </a:t>
            </a:r>
            <a:r>
              <a:rPr sz="1500" i="1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1500" i="1" spc="-5" dirty="0">
                <a:solidFill>
                  <a:srgbClr val="404040"/>
                </a:solidFill>
                <a:latin typeface="Calibri"/>
                <a:cs typeface="Calibri"/>
              </a:rPr>
              <a:t>tesis </a:t>
            </a:r>
            <a:r>
              <a:rPr sz="1500" spc="-45" dirty="0">
                <a:solidFill>
                  <a:srgbClr val="404040"/>
                </a:solidFill>
                <a:latin typeface="Calibri"/>
                <a:cs typeface="Calibri"/>
              </a:rPr>
              <a:t>(Tesis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licenciatura/magíster/ </a:t>
            </a:r>
            <a:r>
              <a:rPr sz="1500" spc="-20" dirty="0">
                <a:solidFill>
                  <a:srgbClr val="404040"/>
                </a:solidFill>
                <a:latin typeface="Calibri"/>
                <a:cs typeface="Calibri"/>
              </a:rPr>
              <a:t>doctorado). Recuperada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5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15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http://www.xxx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0441" y="3745229"/>
            <a:ext cx="5895340" cy="1036319"/>
          </a:xfrm>
          <a:prstGeom prst="rect">
            <a:avLst/>
          </a:prstGeom>
          <a:ln w="25907">
            <a:solidFill>
              <a:srgbClr val="006EC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233045" marR="493395" algn="just">
              <a:lnSpc>
                <a:spcPct val="77700"/>
              </a:lnSpc>
              <a:spcBef>
                <a:spcPts val="110"/>
              </a:spcBef>
            </a:pP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Kern, </a:t>
            </a: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J.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(2013). </a:t>
            </a:r>
            <a:r>
              <a:rPr sz="1500" i="1" spc="-10" dirty="0">
                <a:solidFill>
                  <a:srgbClr val="404040"/>
                </a:solidFill>
                <a:latin typeface="Calibri"/>
                <a:cs typeface="Calibri"/>
              </a:rPr>
              <a:t>Desarrollo </a:t>
            </a:r>
            <a:r>
              <a:rPr sz="1500" i="1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1500" i="1" spc="-10" dirty="0">
                <a:solidFill>
                  <a:srgbClr val="404040"/>
                </a:solidFill>
                <a:latin typeface="Calibri"/>
                <a:cs typeface="Calibri"/>
              </a:rPr>
              <a:t>implementación de técnicas de </a:t>
            </a:r>
            <a:r>
              <a:rPr sz="1500" i="1" spc="-20" dirty="0">
                <a:solidFill>
                  <a:srgbClr val="404040"/>
                </a:solidFill>
                <a:latin typeface="Calibri"/>
                <a:cs typeface="Calibri"/>
              </a:rPr>
              <a:t>control  </a:t>
            </a:r>
            <a:r>
              <a:rPr sz="1500" i="1" spc="-15" dirty="0">
                <a:solidFill>
                  <a:srgbClr val="404040"/>
                </a:solidFill>
                <a:latin typeface="Calibri"/>
                <a:cs typeface="Calibri"/>
              </a:rPr>
              <a:t>tolerantes antes </a:t>
            </a:r>
            <a:r>
              <a:rPr sz="1500" i="1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500" i="1" spc="-15" dirty="0">
                <a:solidFill>
                  <a:srgbClr val="404040"/>
                </a:solidFill>
                <a:latin typeface="Calibri"/>
                <a:cs typeface="Calibri"/>
              </a:rPr>
              <a:t>fallas </a:t>
            </a:r>
            <a:r>
              <a:rPr sz="1500" i="1" spc="-5" dirty="0">
                <a:solidFill>
                  <a:srgbClr val="404040"/>
                </a:solidFill>
                <a:latin typeface="Calibri"/>
                <a:cs typeface="Calibri"/>
              </a:rPr>
              <a:t>aplicadas </a:t>
            </a:r>
            <a:r>
              <a:rPr sz="1500" i="1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sz="1500" i="1" spc="-5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1500" i="1" dirty="0">
                <a:solidFill>
                  <a:srgbClr val="404040"/>
                </a:solidFill>
                <a:latin typeface="Calibri"/>
                <a:cs typeface="Calibri"/>
              </a:rPr>
              <a:t>robot </a:t>
            </a:r>
            <a:r>
              <a:rPr sz="1500" i="1" spc="-15" dirty="0">
                <a:solidFill>
                  <a:srgbClr val="404040"/>
                </a:solidFill>
                <a:latin typeface="Calibri"/>
                <a:cs typeface="Calibri"/>
              </a:rPr>
              <a:t>redundante </a:t>
            </a:r>
            <a:r>
              <a:rPr sz="1500" i="1" spc="-5" dirty="0">
                <a:solidFill>
                  <a:srgbClr val="404040"/>
                </a:solidFill>
                <a:latin typeface="Calibri"/>
                <a:cs typeface="Calibri"/>
              </a:rPr>
              <a:t>de tipo  manipulador Scara </a:t>
            </a:r>
            <a:r>
              <a:rPr sz="1500" spc="-45" dirty="0">
                <a:solidFill>
                  <a:srgbClr val="404040"/>
                </a:solidFill>
                <a:latin typeface="Calibri"/>
                <a:cs typeface="Calibri"/>
              </a:rPr>
              <a:t>(Tesis </a:t>
            </a:r>
            <a:r>
              <a:rPr sz="1500" spc="-20" dirty="0">
                <a:solidFill>
                  <a:srgbClr val="404040"/>
                </a:solidFill>
                <a:latin typeface="Calibri"/>
                <a:cs typeface="Calibri"/>
              </a:rPr>
              <a:t>doctoral). Recuperada</a:t>
            </a:r>
            <a:r>
              <a:rPr sz="15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de:</a:t>
            </a:r>
            <a:endParaRPr sz="1500">
              <a:latin typeface="Calibri"/>
              <a:cs typeface="Calibri"/>
            </a:endParaRPr>
          </a:p>
          <a:p>
            <a:pPr marL="106680">
              <a:lnSpc>
                <a:spcPts val="1465"/>
              </a:lnSpc>
            </a:pPr>
            <a:r>
              <a:rPr sz="15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http://repositorio.usach.cl/R/C8VLX4SUCUMH31PXR23AY4KMR2EPQG6E</a:t>
            </a:r>
            <a:endParaRPr sz="1500">
              <a:latin typeface="Calibri"/>
              <a:cs typeface="Calibri"/>
            </a:endParaRPr>
          </a:p>
          <a:p>
            <a:pPr marL="106680">
              <a:lnSpc>
                <a:spcPts val="1789"/>
              </a:lnSpc>
            </a:pPr>
            <a:r>
              <a:rPr sz="15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IH8YBPF2IVV94T5VAN-00146?func=collections-result&amp;collection_id=1241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8956" y="4917694"/>
            <a:ext cx="6074410" cy="45847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2900">
              <a:lnSpc>
                <a:spcPts val="161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TESIS ELECTRÓNICA,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500" spc="-25" dirty="0">
                <a:solidFill>
                  <a:srgbClr val="404040"/>
                </a:solidFill>
                <a:latin typeface="Calibri"/>
                <a:cs typeface="Calibri"/>
              </a:rPr>
              <a:t>INTERNET: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Autor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(año).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Título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de la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tesis </a:t>
            </a:r>
            <a:r>
              <a:rPr sz="1500" spc="-45" dirty="0">
                <a:solidFill>
                  <a:srgbClr val="404040"/>
                </a:solidFill>
                <a:latin typeface="Calibri"/>
                <a:cs typeface="Calibri"/>
              </a:rPr>
              <a:t>(Tesis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de 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licenciatura/magíster/ </a:t>
            </a:r>
            <a:r>
              <a:rPr sz="1500" spc="-20" dirty="0">
                <a:solidFill>
                  <a:srgbClr val="404040"/>
                </a:solidFill>
                <a:latin typeface="Calibri"/>
                <a:cs typeface="Calibri"/>
              </a:rPr>
              <a:t>doctoral,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Institución). </a:t>
            </a:r>
            <a:r>
              <a:rPr sz="1500" spc="-20" dirty="0">
                <a:solidFill>
                  <a:srgbClr val="404040"/>
                </a:solidFill>
                <a:latin typeface="Calibri"/>
                <a:cs typeface="Calibri"/>
              </a:rPr>
              <a:t>Recuperada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5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Calibri"/>
                <a:cs typeface="Calibri"/>
              </a:rPr>
              <a:t>http://www.xx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0441" y="5389626"/>
            <a:ext cx="6187440" cy="848994"/>
          </a:xfrm>
          <a:prstGeom prst="rect">
            <a:avLst/>
          </a:prstGeom>
          <a:ln w="25907">
            <a:solidFill>
              <a:srgbClr val="006EC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06680" marR="220345">
              <a:lnSpc>
                <a:spcPct val="77800"/>
              </a:lnSpc>
              <a:spcBef>
                <a:spcPts val="125"/>
              </a:spcBef>
              <a:tabLst>
                <a:tab pos="466725" algn="l"/>
              </a:tabLst>
            </a:pP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Henríquez,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A.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(2009). </a:t>
            </a:r>
            <a:r>
              <a:rPr sz="1500" i="1" dirty="0">
                <a:solidFill>
                  <a:srgbClr val="404040"/>
                </a:solidFill>
                <a:latin typeface="Calibri"/>
                <a:cs typeface="Calibri"/>
              </a:rPr>
              <a:t>José </a:t>
            </a:r>
            <a:r>
              <a:rPr sz="1500" i="1" spc="-20" dirty="0">
                <a:solidFill>
                  <a:srgbClr val="404040"/>
                </a:solidFill>
                <a:latin typeface="Calibri"/>
                <a:cs typeface="Calibri"/>
              </a:rPr>
              <a:t>Francisco </a:t>
            </a:r>
            <a:r>
              <a:rPr sz="1500" i="1" spc="-25" dirty="0">
                <a:solidFill>
                  <a:srgbClr val="404040"/>
                </a:solidFill>
                <a:latin typeface="Calibri"/>
                <a:cs typeface="Calibri"/>
              </a:rPr>
              <a:t>Vergara: </a:t>
            </a:r>
            <a:r>
              <a:rPr sz="1500" i="1" spc="-5" dirty="0">
                <a:solidFill>
                  <a:srgbClr val="404040"/>
                </a:solidFill>
                <a:latin typeface="Calibri"/>
                <a:cs typeface="Calibri"/>
              </a:rPr>
              <a:t>perfil </a:t>
            </a:r>
            <a:r>
              <a:rPr sz="1500" i="1" spc="-20" dirty="0">
                <a:solidFill>
                  <a:srgbClr val="404040"/>
                </a:solidFill>
                <a:latin typeface="Calibri"/>
                <a:cs typeface="Calibri"/>
              </a:rPr>
              <a:t>biográfico, </a:t>
            </a:r>
            <a:r>
              <a:rPr sz="1500" i="1" spc="-5" dirty="0">
                <a:solidFill>
                  <a:srgbClr val="404040"/>
                </a:solidFill>
                <a:latin typeface="Calibri"/>
                <a:cs typeface="Calibri"/>
              </a:rPr>
              <a:t>acción </a:t>
            </a:r>
            <a:r>
              <a:rPr sz="1500" i="1" spc="-15" dirty="0">
                <a:solidFill>
                  <a:srgbClr val="404040"/>
                </a:solidFill>
                <a:latin typeface="Calibri"/>
                <a:cs typeface="Calibri"/>
              </a:rPr>
              <a:t>pública  </a:t>
            </a:r>
            <a:r>
              <a:rPr sz="1500" i="1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1500" i="1" spc="-5" dirty="0">
                <a:solidFill>
                  <a:srgbClr val="404040"/>
                </a:solidFill>
                <a:latin typeface="Calibri"/>
                <a:cs typeface="Calibri"/>
              </a:rPr>
              <a:t>lógica del discurso liberal </a:t>
            </a:r>
            <a:r>
              <a:rPr sz="1500" spc="-45" dirty="0">
                <a:solidFill>
                  <a:srgbClr val="404040"/>
                </a:solidFill>
                <a:latin typeface="Calibri"/>
                <a:cs typeface="Calibri"/>
              </a:rPr>
              <a:t>(Tesis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500" spc="-40" dirty="0">
                <a:solidFill>
                  <a:srgbClr val="404040"/>
                </a:solidFill>
                <a:latin typeface="Calibri"/>
                <a:cs typeface="Calibri"/>
              </a:rPr>
              <a:t>magíster,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Pontificia Universidad </a:t>
            </a: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Católica 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de	</a:t>
            </a:r>
            <a:r>
              <a:rPr sz="1500" spc="-25" dirty="0">
                <a:solidFill>
                  <a:srgbClr val="404040"/>
                </a:solidFill>
                <a:latin typeface="Calibri"/>
                <a:cs typeface="Calibri"/>
              </a:rPr>
              <a:t>Valparaíso). </a:t>
            </a:r>
            <a:r>
              <a:rPr sz="1500" spc="-20" dirty="0">
                <a:solidFill>
                  <a:srgbClr val="404040"/>
                </a:solidFill>
                <a:latin typeface="Calibri"/>
                <a:cs typeface="Calibri"/>
              </a:rPr>
              <a:t>Recuperada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de: </a:t>
            </a:r>
            <a:r>
              <a:rPr sz="15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http://es.slideshare.net/annyhen/tesis- </a:t>
            </a:r>
            <a:r>
              <a:rPr sz="15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magister-anahenriquez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725" y="90373"/>
            <a:ext cx="3630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INTRODUCCIÓN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608531"/>
            <a:ext cx="6945630" cy="2917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presente</a:t>
            </a:r>
            <a:r>
              <a:rPr sz="1600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guía ofrece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comunidad  universitaria 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una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pauta  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para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la 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elaboración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citas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referencias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bibliográficas, utilizando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norma </a:t>
            </a:r>
            <a:r>
              <a:rPr sz="1600" spc="-55" dirty="0">
                <a:solidFill>
                  <a:srgbClr val="404040"/>
                </a:solidFill>
                <a:latin typeface="Calibri"/>
                <a:cs typeface="Calibri"/>
              </a:rPr>
              <a:t>APA,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sexta 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edición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(tercera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español),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publicada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2013 por la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Editorial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Manual 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Moderno.</a:t>
            </a:r>
            <a:endParaRPr sz="1600">
              <a:latin typeface="Calibri"/>
              <a:cs typeface="Calibri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5600" algn="l"/>
              </a:tabLst>
            </a:pP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Este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material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es un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resumen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del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Manual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Publicaciones </a:t>
            </a:r>
            <a:r>
              <a:rPr sz="1600" spc="-75" dirty="0">
                <a:solidFill>
                  <a:srgbClr val="404040"/>
                </a:solidFill>
                <a:latin typeface="Calibri"/>
                <a:cs typeface="Calibri"/>
              </a:rPr>
              <a:t>APA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original, por  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tanto,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hace mención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a los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casos más comunes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dentro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de los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escritos 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académicos.</a:t>
            </a:r>
            <a:r>
              <a:rPr sz="1600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Calibri"/>
                <a:cs typeface="Calibri"/>
              </a:rPr>
              <a:t>Para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mayor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especificidad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se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recomienda  consultar 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el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texto  completo,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el cual se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encuentra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disponible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en las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siguientes</a:t>
            </a:r>
            <a:r>
              <a:rPr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bibliotecas: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925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Biblioteca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Central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(en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español).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Ubicación:</a:t>
            </a:r>
            <a:r>
              <a:rPr sz="1600" spc="-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R;808.02;P976m.E;3a.ed</a:t>
            </a:r>
            <a:endParaRPr sz="16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405"/>
              </a:spcBef>
              <a:buFont typeface="Wingdings"/>
              <a:buChar char=""/>
              <a:tabLst>
                <a:tab pos="469265" algn="l"/>
                <a:tab pos="469900" algn="l"/>
              </a:tabLst>
            </a:pP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Biblioteca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Psicología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(en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inglés).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Ubicación:</a:t>
            </a:r>
            <a:r>
              <a:rPr sz="1600" spc="-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808.02;P976m;6a.ed.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5589" y="425653"/>
            <a:ext cx="50476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REFERENCIAS:</a:t>
            </a:r>
            <a:r>
              <a:rPr sz="4400" spc="-130" dirty="0"/>
              <a:t> </a:t>
            </a:r>
            <a:r>
              <a:rPr sz="4400" spc="-35" dirty="0"/>
              <a:t>VARIOS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02588" y="2045969"/>
            <a:ext cx="58889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TRABAJO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PUBLICADO EN 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INTERNET: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Autor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(año). </a:t>
            </a:r>
            <a:r>
              <a:rPr sz="1600" i="1" spc="-5" dirty="0">
                <a:solidFill>
                  <a:srgbClr val="404040"/>
                </a:solidFill>
                <a:latin typeface="Calibri"/>
                <a:cs typeface="Calibri"/>
              </a:rPr>
              <a:t>Título del</a:t>
            </a:r>
            <a:r>
              <a:rPr sz="1600" i="1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404040"/>
                </a:solidFill>
                <a:latin typeface="Calibri"/>
                <a:cs typeface="Calibri"/>
              </a:rPr>
              <a:t>trabajo.</a:t>
            </a:r>
            <a:endParaRPr sz="16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Recuperado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de:</a:t>
            </a:r>
            <a:r>
              <a:rPr sz="1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http://www.xxx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1046" y="2585466"/>
            <a:ext cx="5832475" cy="798830"/>
          </a:xfrm>
          <a:prstGeom prst="rect">
            <a:avLst/>
          </a:prstGeom>
          <a:ln w="25907">
            <a:solidFill>
              <a:srgbClr val="006E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360">
              <a:lnSpc>
                <a:spcPts val="1889"/>
              </a:lnSpc>
            </a:pP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Pugh,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J. (2006). </a:t>
            </a:r>
            <a:r>
              <a:rPr sz="1600" i="1" spc="-20" dirty="0">
                <a:solidFill>
                  <a:srgbClr val="404040"/>
                </a:solidFill>
                <a:latin typeface="Calibri"/>
                <a:cs typeface="Calibri"/>
              </a:rPr>
              <a:t>Alfabetización informacional </a:t>
            </a:r>
            <a:r>
              <a:rPr sz="1600" i="1" spc="-5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1600" i="1" spc="-20" dirty="0">
                <a:solidFill>
                  <a:srgbClr val="404040"/>
                </a:solidFill>
                <a:latin typeface="Calibri"/>
                <a:cs typeface="Calibri"/>
              </a:rPr>
              <a:t>bibliotecas</a:t>
            </a:r>
            <a:r>
              <a:rPr sz="1600" i="1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i="1" spc="-15" dirty="0">
                <a:solidFill>
                  <a:srgbClr val="404040"/>
                </a:solidFill>
                <a:latin typeface="Calibri"/>
                <a:cs typeface="Calibri"/>
              </a:rPr>
              <a:t>escolares.</a:t>
            </a:r>
            <a:endParaRPr sz="160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</a:pP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Recuperado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de:</a:t>
            </a:r>
            <a:r>
              <a:rPr sz="1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http://www.abgra.org.ar/documentos/pdf/</a:t>
            </a:r>
            <a:endParaRPr sz="160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  <a:spcBef>
                <a:spcPts val="395"/>
              </a:spcBef>
            </a:pPr>
            <a:r>
              <a:rPr sz="16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Alfabetizacion_Informacional.pdf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2588" y="3997197"/>
            <a:ext cx="59124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MENSAJE PUBLICADO EN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CORREO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ELECTRÓNICO: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Emisor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(fecha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de 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envío).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Re: </a:t>
            </a:r>
            <a:r>
              <a:rPr sz="1600" i="1" spc="-5" dirty="0">
                <a:solidFill>
                  <a:srgbClr val="404040"/>
                </a:solidFill>
                <a:latin typeface="Calibri"/>
                <a:cs typeface="Calibri"/>
              </a:rPr>
              <a:t>Título del </a:t>
            </a:r>
            <a:r>
              <a:rPr sz="1600" i="1" spc="-25" dirty="0">
                <a:solidFill>
                  <a:srgbClr val="404040"/>
                </a:solidFill>
                <a:latin typeface="Calibri"/>
                <a:cs typeface="Calibri"/>
              </a:rPr>
              <a:t>asunto </a:t>
            </a:r>
            <a:r>
              <a:rPr sz="1600" i="1" spc="-5" dirty="0">
                <a:solidFill>
                  <a:srgbClr val="404040"/>
                </a:solidFill>
                <a:latin typeface="Calibri"/>
                <a:cs typeface="Calibri"/>
              </a:rPr>
              <a:t>[Mensaje de </a:t>
            </a:r>
            <a:r>
              <a:rPr sz="1600" i="1" spc="-15" dirty="0">
                <a:solidFill>
                  <a:srgbClr val="404040"/>
                </a:solidFill>
                <a:latin typeface="Calibri"/>
                <a:cs typeface="Calibri"/>
              </a:rPr>
              <a:t>correo</a:t>
            </a:r>
            <a:r>
              <a:rPr sz="1600" i="1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404040"/>
                </a:solidFill>
                <a:latin typeface="Calibri"/>
                <a:cs typeface="Calibri"/>
              </a:rPr>
              <a:t>electrónico]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8082" y="4511802"/>
            <a:ext cx="5925820" cy="561340"/>
          </a:xfrm>
          <a:prstGeom prst="rect">
            <a:avLst/>
          </a:prstGeom>
          <a:ln w="25907">
            <a:solidFill>
              <a:srgbClr val="006EC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65"/>
              </a:spcBef>
            </a:pP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Flores,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C.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(14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de abril de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2014).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Re: </a:t>
            </a:r>
            <a:r>
              <a:rPr sz="1600" i="1" spc="-20" dirty="0">
                <a:solidFill>
                  <a:srgbClr val="404040"/>
                </a:solidFill>
                <a:latin typeface="Calibri"/>
                <a:cs typeface="Calibri"/>
              </a:rPr>
              <a:t>Informe </a:t>
            </a:r>
            <a:r>
              <a:rPr sz="1600" i="1" spc="-5" dirty="0">
                <a:solidFill>
                  <a:srgbClr val="404040"/>
                </a:solidFill>
                <a:latin typeface="Calibri"/>
                <a:cs typeface="Calibri"/>
              </a:rPr>
              <a:t>DHI.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[Mensaje de</a:t>
            </a:r>
            <a:r>
              <a:rPr sz="1600" spc="2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correo</a:t>
            </a:r>
            <a:endParaRPr sz="160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</a:pP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electrónico].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2588" y="5363336"/>
            <a:ext cx="60699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1217930" algn="l"/>
              </a:tabLst>
            </a:pPr>
            <a:r>
              <a:rPr sz="1600" spc="-65" dirty="0">
                <a:solidFill>
                  <a:srgbClr val="404040"/>
                </a:solidFill>
                <a:latin typeface="Calibri"/>
                <a:cs typeface="Calibri"/>
              </a:rPr>
              <a:t>CARTA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DE UN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REPOSITORIO: 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Emisor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(fecha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envío). [Carta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para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XXX]. 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Nombre	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del</a:t>
            </a:r>
            <a:r>
              <a:rPr sz="1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repositorio.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3905" y="5942838"/>
            <a:ext cx="5965190" cy="521334"/>
          </a:xfrm>
          <a:prstGeom prst="rect">
            <a:avLst/>
          </a:prstGeom>
          <a:ln w="25907">
            <a:solidFill>
              <a:srgbClr val="006E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9855">
              <a:lnSpc>
                <a:spcPts val="1605"/>
              </a:lnSpc>
            </a:pP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Vitale, L.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(29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agosto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1974).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[Carta 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para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Laura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Vitale].</a:t>
            </a:r>
            <a:r>
              <a:rPr sz="16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Repositorio</a:t>
            </a:r>
            <a:endParaRPr sz="1600">
              <a:latin typeface="Calibri"/>
              <a:cs typeface="Calibri"/>
            </a:endParaRPr>
          </a:p>
          <a:p>
            <a:pPr marL="109855">
              <a:lnSpc>
                <a:spcPct val="100000"/>
              </a:lnSpc>
            </a:pP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Universidad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Santiago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16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Chile.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7045" y="425653"/>
            <a:ext cx="3089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REFERE</a:t>
            </a:r>
            <a:r>
              <a:rPr sz="4400" spc="-15" dirty="0"/>
              <a:t>N</a:t>
            </a:r>
            <a:r>
              <a:rPr sz="4400" spc="-5" dirty="0"/>
              <a:t>CIAS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307591" y="4950333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5">
                <a:moveTo>
                  <a:pt x="0" y="0"/>
                </a:moveTo>
                <a:lnTo>
                  <a:pt x="445008" y="0"/>
                </a:lnTo>
              </a:path>
            </a:pathLst>
          </a:custGeom>
          <a:ln w="1676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2600" y="4950333"/>
            <a:ext cx="2924810" cy="0"/>
          </a:xfrm>
          <a:custGeom>
            <a:avLst/>
            <a:gdLst/>
            <a:ahLst/>
            <a:cxnLst/>
            <a:rect l="l" t="t" r="r" b="b"/>
            <a:pathLst>
              <a:path w="2924810">
                <a:moveTo>
                  <a:pt x="0" y="0"/>
                </a:moveTo>
                <a:lnTo>
                  <a:pt x="2924555" y="0"/>
                </a:lnTo>
              </a:path>
            </a:pathLst>
          </a:custGeom>
          <a:ln w="1676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5146" y="2090420"/>
            <a:ext cx="5646420" cy="288734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57200" marR="60325" indent="-445134">
              <a:lnSpc>
                <a:spcPts val="1920"/>
              </a:lnSpc>
              <a:spcBef>
                <a:spcPts val="565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American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Psychological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Association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(2010). Manual</a:t>
            </a:r>
            <a:r>
              <a:rPr sz="20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  publicaciones de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American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Psychological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Association.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México: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 Manual</a:t>
            </a:r>
            <a:r>
              <a:rPr sz="2000" spc="-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Moderno.</a:t>
            </a:r>
            <a:endParaRPr sz="2000">
              <a:latin typeface="Calibri"/>
              <a:cs typeface="Calibri"/>
            </a:endParaRPr>
          </a:p>
          <a:p>
            <a:pPr marL="457200" marR="5080" indent="-445134">
              <a:lnSpc>
                <a:spcPct val="79200"/>
              </a:lnSpc>
              <a:spcBef>
                <a:spcPts val="520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American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Psychological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Association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(2010). Manual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  publicaciones de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American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Psychological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Association: 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Versión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abreviada.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México: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Manual 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Moderno.</a:t>
            </a:r>
            <a:endParaRPr sz="2000">
              <a:latin typeface="Calibri"/>
              <a:cs typeface="Calibri"/>
            </a:endParaRPr>
          </a:p>
          <a:p>
            <a:pPr marL="457200" marR="258445" indent="-445134">
              <a:lnSpc>
                <a:spcPct val="80000"/>
              </a:lnSpc>
              <a:spcBef>
                <a:spcPts val="505"/>
              </a:spcBef>
            </a:pP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Torres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al. (2013).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La cita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referencia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bibliográfica: 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Guía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basada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 las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normas 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APA.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Recuperado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de:  </a:t>
            </a:r>
            <a:r>
              <a:rPr sz="20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http://www.uces.edu.ar/biblioteca/citas- </a:t>
            </a:r>
            <a:r>
              <a:rPr sz="2000" spc="-2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bibliograficas-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APA-2012.pdf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3892" y="425653"/>
            <a:ext cx="3225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DEFINICIONES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76757" y="1884679"/>
            <a:ext cx="6934834" cy="361187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5600" marR="5080" indent="-342900" algn="just">
              <a:lnSpc>
                <a:spcPct val="78900"/>
              </a:lnSpc>
              <a:spcBef>
                <a:spcPts val="555"/>
              </a:spcBef>
              <a:buFont typeface="Arial"/>
              <a:buChar char="•"/>
              <a:tabLst>
                <a:tab pos="355600" algn="l"/>
              </a:tabLst>
            </a:pP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Cita: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fragmento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-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textual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ajustado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que se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extrae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 una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obra  para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ser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incluido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 un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trabajo.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Debe ir acompañado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los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datos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 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autor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y año de</a:t>
            </a:r>
            <a:r>
              <a:rPr sz="1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publicación.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404040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80000"/>
              </a:lnSpc>
              <a:buFont typeface="Arial"/>
              <a:buChar char="•"/>
              <a:tabLst>
                <a:tab pos="354965" algn="l"/>
                <a:tab pos="355600" algn="l"/>
                <a:tab pos="1781810" algn="l"/>
                <a:tab pos="2752725" algn="l"/>
                <a:tab pos="3982720" algn="l"/>
                <a:tab pos="5499735" algn="l"/>
                <a:tab pos="6373495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Plagio: Según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el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Diccionario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lengua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española, plagiar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“Copiar 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lo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sustancial obras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ajenas,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dándolas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como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propias” (2014).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El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plagio 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puede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corresponder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copia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parcial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total 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una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obra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ajena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como 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si fuese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propia,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 a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reproducción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textos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ideas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otros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 un 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trabajo,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sin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hacer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mención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	</a:t>
            </a:r>
            <a:r>
              <a:rPr sz="1800" spc="-70" dirty="0">
                <a:solidFill>
                  <a:srgbClr val="404040"/>
                </a:solidFill>
                <a:latin typeface="Calibri"/>
                <a:cs typeface="Calibri"/>
              </a:rPr>
              <a:t>autor.  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Para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evitar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el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plagio se deben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citar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todas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aquellas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obras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que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 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influido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forma directa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un</a:t>
            </a:r>
            <a:r>
              <a:rPr sz="1800" spc="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trabajo.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04040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1730"/>
              </a:lnSpc>
              <a:buFont typeface="Arial"/>
              <a:buChar char="•"/>
              <a:tabLst>
                <a:tab pos="355600" algn="l"/>
              </a:tabLst>
            </a:pP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Referencia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bibliográfica: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“Conjunto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datos precisos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detallados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con 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los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que un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autor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facilita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remisión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fuentes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documentales,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 a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sus 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partes,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y a sus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características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editoriales”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(Uces,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2012).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3497" y="425653"/>
            <a:ext cx="3474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TIPOS </a:t>
            </a:r>
            <a:r>
              <a:rPr sz="4400" dirty="0"/>
              <a:t>DE</a:t>
            </a:r>
            <a:r>
              <a:rPr sz="4400" spc="-110" dirty="0"/>
              <a:t> </a:t>
            </a:r>
            <a:r>
              <a:rPr sz="4400" spc="-60" dirty="0"/>
              <a:t>CITAS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678939" y="2806953"/>
            <a:ext cx="905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943735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943735"/>
                </a:solidFill>
                <a:latin typeface="Calibri"/>
                <a:cs typeface="Calibri"/>
              </a:rPr>
              <a:t>I</a:t>
            </a:r>
            <a:r>
              <a:rPr sz="1800" b="1" spc="-20" dirty="0">
                <a:solidFill>
                  <a:srgbClr val="943735"/>
                </a:solidFill>
                <a:latin typeface="Calibri"/>
                <a:cs typeface="Calibri"/>
              </a:rPr>
              <a:t>R</a:t>
            </a:r>
            <a:r>
              <a:rPr sz="1800" b="1" spc="-65" dirty="0">
                <a:solidFill>
                  <a:srgbClr val="943735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943735"/>
                </a:solidFill>
                <a:latin typeface="Calibri"/>
                <a:cs typeface="Calibri"/>
              </a:rPr>
              <a:t>C</a:t>
            </a:r>
            <a:r>
              <a:rPr sz="1800" b="1" spc="-305" dirty="0">
                <a:solidFill>
                  <a:srgbClr val="943735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943735"/>
                </a:solidFill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6079" y="4798821"/>
            <a:ext cx="1116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43735"/>
                </a:solidFill>
                <a:latin typeface="Calibri"/>
                <a:cs typeface="Calibri"/>
              </a:rPr>
              <a:t>IN</a:t>
            </a:r>
            <a:r>
              <a:rPr sz="1800" b="1" spc="5" dirty="0">
                <a:solidFill>
                  <a:srgbClr val="943735"/>
                </a:solidFill>
                <a:latin typeface="Calibri"/>
                <a:cs typeface="Calibri"/>
              </a:rPr>
              <a:t>D</a:t>
            </a:r>
            <a:r>
              <a:rPr sz="1800" b="1" dirty="0">
                <a:solidFill>
                  <a:srgbClr val="943735"/>
                </a:solidFill>
                <a:latin typeface="Calibri"/>
                <a:cs typeface="Calibri"/>
              </a:rPr>
              <a:t>I</a:t>
            </a:r>
            <a:r>
              <a:rPr sz="1800" b="1" spc="-20" dirty="0">
                <a:solidFill>
                  <a:srgbClr val="943735"/>
                </a:solidFill>
                <a:latin typeface="Calibri"/>
                <a:cs typeface="Calibri"/>
              </a:rPr>
              <a:t>R</a:t>
            </a:r>
            <a:r>
              <a:rPr sz="1800" b="1" spc="-65" dirty="0">
                <a:solidFill>
                  <a:srgbClr val="943735"/>
                </a:solidFill>
                <a:latin typeface="Calibri"/>
                <a:cs typeface="Calibri"/>
              </a:rPr>
              <a:t>E</a:t>
            </a:r>
            <a:r>
              <a:rPr sz="1800" b="1" spc="5" dirty="0">
                <a:solidFill>
                  <a:srgbClr val="943735"/>
                </a:solidFill>
                <a:latin typeface="Calibri"/>
                <a:cs typeface="Calibri"/>
              </a:rPr>
              <a:t>C</a:t>
            </a:r>
            <a:r>
              <a:rPr sz="1800" b="1" spc="-305" dirty="0">
                <a:solidFill>
                  <a:srgbClr val="943735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943735"/>
                </a:solidFill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4126" y="4487417"/>
            <a:ext cx="2409825" cy="1102360"/>
          </a:xfrm>
          <a:prstGeom prst="rect">
            <a:avLst/>
          </a:prstGeom>
          <a:ln w="19811">
            <a:solidFill>
              <a:srgbClr val="4F6128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350" b="1" spc="-25" dirty="0">
                <a:solidFill>
                  <a:srgbClr val="4F6128"/>
                </a:solidFill>
                <a:latin typeface="Calibri"/>
                <a:cs typeface="Calibri"/>
              </a:rPr>
              <a:t>PARÁFRASIS</a:t>
            </a:r>
            <a:endParaRPr sz="1350">
              <a:latin typeface="Calibri"/>
              <a:cs typeface="Calibri"/>
            </a:endParaRPr>
          </a:p>
          <a:p>
            <a:pPr marL="154305" marR="142875" algn="ctr">
              <a:lnSpc>
                <a:spcPct val="100000"/>
              </a:lnSpc>
              <a:spcBef>
                <a:spcPts val="1010"/>
              </a:spcBef>
            </a:pPr>
            <a:r>
              <a:rPr sz="1350" spc="-20" dirty="0">
                <a:solidFill>
                  <a:srgbClr val="4F6128"/>
                </a:solidFill>
                <a:latin typeface="Calibri"/>
                <a:cs typeface="Calibri"/>
              </a:rPr>
              <a:t>Reproducir </a:t>
            </a:r>
            <a:r>
              <a:rPr sz="1350" dirty="0">
                <a:solidFill>
                  <a:srgbClr val="4F6128"/>
                </a:solidFill>
                <a:latin typeface="Calibri"/>
                <a:cs typeface="Calibri"/>
              </a:rPr>
              <a:t>la idea de un </a:t>
            </a:r>
            <a:r>
              <a:rPr sz="1350" spc="-5" dirty="0">
                <a:solidFill>
                  <a:srgbClr val="4F6128"/>
                </a:solidFill>
                <a:latin typeface="Calibri"/>
                <a:cs typeface="Calibri"/>
              </a:rPr>
              <a:t>autor  con palabras</a:t>
            </a:r>
            <a:r>
              <a:rPr sz="1350" spc="-15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4F6128"/>
                </a:solidFill>
                <a:latin typeface="Calibri"/>
                <a:cs typeface="Calibri"/>
              </a:rPr>
              <a:t>diferentes.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sz="1350" spc="-40" dirty="0">
                <a:solidFill>
                  <a:srgbClr val="4F6128"/>
                </a:solidFill>
                <a:latin typeface="Calibri"/>
                <a:cs typeface="Calibri"/>
              </a:rPr>
              <a:t>*(Autor,</a:t>
            </a:r>
            <a:r>
              <a:rPr sz="1350" spc="-8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4F6128"/>
                </a:solidFill>
                <a:latin typeface="Calibri"/>
                <a:cs typeface="Calibri"/>
              </a:rPr>
              <a:t>año)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4126" y="2501645"/>
            <a:ext cx="2208530" cy="913130"/>
          </a:xfrm>
          <a:prstGeom prst="rect">
            <a:avLst/>
          </a:prstGeom>
          <a:ln w="19811">
            <a:solidFill>
              <a:srgbClr val="4F61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10"/>
              </a:lnSpc>
            </a:pPr>
            <a:r>
              <a:rPr sz="1200" b="1" spc="-5" dirty="0">
                <a:solidFill>
                  <a:srgbClr val="4F6128"/>
                </a:solidFill>
                <a:latin typeface="Calibri"/>
                <a:cs typeface="Calibri"/>
              </a:rPr>
              <a:t>TEXTUAL</a:t>
            </a:r>
            <a:endParaRPr sz="1200">
              <a:latin typeface="Calibri"/>
              <a:cs typeface="Calibri"/>
            </a:endParaRPr>
          </a:p>
          <a:p>
            <a:pPr marL="135890" marR="125730" algn="ctr">
              <a:lnSpc>
                <a:spcPts val="1300"/>
              </a:lnSpc>
              <a:spcBef>
                <a:spcPts val="1025"/>
              </a:spcBef>
            </a:pPr>
            <a:r>
              <a:rPr sz="1200" spc="-10" dirty="0">
                <a:solidFill>
                  <a:srgbClr val="4F6128"/>
                </a:solidFill>
                <a:latin typeface="Calibri"/>
                <a:cs typeface="Calibri"/>
              </a:rPr>
              <a:t>Reproducción idéntica </a:t>
            </a:r>
            <a:r>
              <a:rPr sz="1200" dirty="0">
                <a:solidFill>
                  <a:srgbClr val="4F6128"/>
                </a:solidFill>
                <a:latin typeface="Calibri"/>
                <a:cs typeface="Calibri"/>
              </a:rPr>
              <a:t>del</a:t>
            </a:r>
            <a:r>
              <a:rPr sz="1200" spc="-9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4F6128"/>
                </a:solidFill>
                <a:latin typeface="Calibri"/>
                <a:cs typeface="Calibri"/>
              </a:rPr>
              <a:t>texto  </a:t>
            </a:r>
            <a:r>
              <a:rPr sz="1200" spc="-5" dirty="0">
                <a:solidFill>
                  <a:srgbClr val="4F6128"/>
                </a:solidFill>
                <a:latin typeface="Calibri"/>
                <a:cs typeface="Calibri"/>
              </a:rPr>
              <a:t>original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sz="1100" dirty="0">
                <a:solidFill>
                  <a:srgbClr val="4F6128"/>
                </a:solidFill>
                <a:latin typeface="Calibri"/>
                <a:cs typeface="Calibri"/>
              </a:rPr>
              <a:t>*(Autor, año, </a:t>
            </a:r>
            <a:r>
              <a:rPr sz="1100" spc="-5" dirty="0">
                <a:solidFill>
                  <a:srgbClr val="4F6128"/>
                </a:solidFill>
                <a:latin typeface="Calibri"/>
                <a:cs typeface="Calibri"/>
              </a:rPr>
              <a:t>n°</a:t>
            </a:r>
            <a:r>
              <a:rPr sz="1100" spc="-17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4F6128"/>
                </a:solidFill>
                <a:latin typeface="Calibri"/>
                <a:cs typeface="Calibri"/>
              </a:rPr>
              <a:t>pág.)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61709" y="2230373"/>
            <a:ext cx="2695575" cy="772795"/>
          </a:xfrm>
          <a:custGeom>
            <a:avLst/>
            <a:gdLst/>
            <a:ahLst/>
            <a:cxnLst/>
            <a:rect l="l" t="t" r="r" b="b"/>
            <a:pathLst>
              <a:path w="2695575" h="772794">
                <a:moveTo>
                  <a:pt x="0" y="772287"/>
                </a:moveTo>
                <a:lnTo>
                  <a:pt x="2695447" y="772287"/>
                </a:lnTo>
                <a:lnTo>
                  <a:pt x="2695447" y="0"/>
                </a:lnTo>
                <a:lnTo>
                  <a:pt x="0" y="0"/>
                </a:lnTo>
                <a:lnTo>
                  <a:pt x="0" y="772287"/>
                </a:lnTo>
                <a:close/>
              </a:path>
            </a:pathLst>
          </a:custGeom>
          <a:ln w="19812">
            <a:solidFill>
              <a:srgbClr val="548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53479" y="2221229"/>
            <a:ext cx="13100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205868"/>
                </a:solidFill>
                <a:latin typeface="Calibri"/>
                <a:cs typeface="Calibri"/>
              </a:rPr>
              <a:t>MENOS DE 40</a:t>
            </a:r>
            <a:r>
              <a:rPr sz="1000" b="1" spc="-1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205868"/>
                </a:solidFill>
                <a:latin typeface="Calibri"/>
                <a:cs typeface="Calibri"/>
              </a:rPr>
              <a:t>PALABRAS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31686" y="2484881"/>
            <a:ext cx="13214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42265" algn="l"/>
              </a:tabLst>
            </a:pPr>
            <a:r>
              <a:rPr sz="1000" spc="-5" dirty="0">
                <a:solidFill>
                  <a:srgbClr val="4F81BB"/>
                </a:solidFill>
                <a:latin typeface="Calibri"/>
                <a:cs typeface="Calibri"/>
              </a:rPr>
              <a:t>-	</a:t>
            </a:r>
            <a:r>
              <a:rPr sz="1000" spc="-5" dirty="0">
                <a:solidFill>
                  <a:srgbClr val="205868"/>
                </a:solidFill>
                <a:latin typeface="Calibri"/>
                <a:cs typeface="Calibri"/>
              </a:rPr>
              <a:t>Insertar en el</a:t>
            </a:r>
            <a:r>
              <a:rPr sz="1000" spc="-14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5868"/>
                </a:solidFill>
                <a:latin typeface="Calibri"/>
                <a:cs typeface="Calibri"/>
              </a:rPr>
              <a:t>texto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1686" y="2749753"/>
            <a:ext cx="11557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42265" algn="l"/>
              </a:tabLst>
            </a:pPr>
            <a:r>
              <a:rPr sz="1000" spc="-5" dirty="0">
                <a:solidFill>
                  <a:srgbClr val="4F81BB"/>
                </a:solidFill>
                <a:latin typeface="Calibri"/>
                <a:cs typeface="Calibri"/>
              </a:rPr>
              <a:t>-	</a:t>
            </a:r>
            <a:r>
              <a:rPr sz="1000" spc="-5" dirty="0">
                <a:solidFill>
                  <a:srgbClr val="205868"/>
                </a:solidFill>
                <a:latin typeface="Calibri"/>
                <a:cs typeface="Calibri"/>
              </a:rPr>
              <a:t>Utilizar</a:t>
            </a:r>
            <a:r>
              <a:rPr sz="1000" spc="-1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5868"/>
                </a:solidFill>
                <a:latin typeface="Calibri"/>
                <a:cs typeface="Calibri"/>
              </a:rPr>
              <a:t>comillas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70853" y="3196589"/>
            <a:ext cx="2686685" cy="1066800"/>
          </a:xfrm>
          <a:custGeom>
            <a:avLst/>
            <a:gdLst/>
            <a:ahLst/>
            <a:cxnLst/>
            <a:rect l="l" t="t" r="r" b="b"/>
            <a:pathLst>
              <a:path w="2686684" h="1066800">
                <a:moveTo>
                  <a:pt x="0" y="1066800"/>
                </a:moveTo>
                <a:lnTo>
                  <a:pt x="2686684" y="1066800"/>
                </a:lnTo>
                <a:lnTo>
                  <a:pt x="2686684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19812">
            <a:solidFill>
              <a:srgbClr val="548E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41720" y="3932301"/>
            <a:ext cx="514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F81BB"/>
                </a:solidFill>
                <a:latin typeface="Calibri"/>
                <a:cs typeface="Calibri"/>
              </a:rPr>
              <a:t>-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6664" y="3175761"/>
            <a:ext cx="11557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205868"/>
                </a:solidFill>
                <a:latin typeface="Calibri"/>
                <a:cs typeface="Calibri"/>
              </a:rPr>
              <a:t>MÁS DE 40</a:t>
            </a:r>
            <a:r>
              <a:rPr sz="1000" b="1" spc="-1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205868"/>
                </a:solidFill>
                <a:latin typeface="Calibri"/>
                <a:cs typeface="Calibri"/>
              </a:rPr>
              <a:t>PALABRAS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41720" y="3426079"/>
            <a:ext cx="1898650" cy="430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95"/>
              </a:spcBef>
              <a:buClr>
                <a:srgbClr val="4F81BB"/>
              </a:buClr>
              <a:buChar char="-"/>
              <a:tabLst>
                <a:tab pos="342265" algn="l"/>
                <a:tab pos="342900" algn="l"/>
              </a:tabLst>
            </a:pPr>
            <a:r>
              <a:rPr sz="1000" spc="-5" dirty="0">
                <a:solidFill>
                  <a:srgbClr val="205868"/>
                </a:solidFill>
                <a:latin typeface="Calibri"/>
                <a:cs typeface="Calibri"/>
              </a:rPr>
              <a:t>Registrar en un párrafo</a:t>
            </a:r>
            <a:r>
              <a:rPr sz="1000" spc="-135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5868"/>
                </a:solidFill>
                <a:latin typeface="Calibri"/>
                <a:cs typeface="Calibri"/>
              </a:rPr>
              <a:t>aparte</a:t>
            </a:r>
            <a:endParaRPr sz="1000">
              <a:latin typeface="Calibri"/>
              <a:cs typeface="Calibri"/>
            </a:endParaRPr>
          </a:p>
          <a:p>
            <a:pPr marL="342265" indent="-342265">
              <a:lnSpc>
                <a:spcPct val="100000"/>
              </a:lnSpc>
              <a:spcBef>
                <a:spcPts val="795"/>
              </a:spcBef>
              <a:buClr>
                <a:srgbClr val="4F81BB"/>
              </a:buClr>
              <a:buChar char="-"/>
              <a:tabLst>
                <a:tab pos="342265" algn="l"/>
                <a:tab pos="342900" algn="l"/>
              </a:tabLst>
            </a:pPr>
            <a:r>
              <a:rPr sz="1000" spc="-5" dirty="0">
                <a:solidFill>
                  <a:srgbClr val="205868"/>
                </a:solidFill>
                <a:latin typeface="Calibri"/>
                <a:cs typeface="Calibri"/>
              </a:rPr>
              <a:t>No usar</a:t>
            </a:r>
            <a:r>
              <a:rPr sz="1000" spc="-10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5868"/>
                </a:solidFill>
                <a:latin typeface="Calibri"/>
                <a:cs typeface="Calibri"/>
              </a:rPr>
              <a:t>comillas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4620" y="3938142"/>
            <a:ext cx="2064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05868"/>
                </a:solidFill>
                <a:latin typeface="Calibri"/>
                <a:cs typeface="Calibri"/>
              </a:rPr>
              <a:t>Aplicar margen mayor al resto del</a:t>
            </a:r>
            <a:r>
              <a:rPr sz="1000" spc="-13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205868"/>
                </a:solidFill>
                <a:latin typeface="Calibri"/>
                <a:cs typeface="Calibri"/>
              </a:rPr>
              <a:t>texto.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93592" y="2994405"/>
            <a:ext cx="76835" cy="44450"/>
          </a:xfrm>
          <a:custGeom>
            <a:avLst/>
            <a:gdLst/>
            <a:ahLst/>
            <a:cxnLst/>
            <a:rect l="l" t="t" r="r" b="b"/>
            <a:pathLst>
              <a:path w="76835" h="44450">
                <a:moveTo>
                  <a:pt x="63754" y="0"/>
                </a:moveTo>
                <a:lnTo>
                  <a:pt x="12700" y="0"/>
                </a:lnTo>
                <a:lnTo>
                  <a:pt x="12700" y="12700"/>
                </a:lnTo>
                <a:lnTo>
                  <a:pt x="0" y="12700"/>
                </a:lnTo>
                <a:lnTo>
                  <a:pt x="126" y="44450"/>
                </a:lnTo>
                <a:lnTo>
                  <a:pt x="76326" y="6223"/>
                </a:lnTo>
                <a:lnTo>
                  <a:pt x="63754" y="0"/>
                </a:lnTo>
                <a:close/>
              </a:path>
            </a:pathLst>
          </a:custGeom>
          <a:solidFill>
            <a:srgbClr val="487C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85872" y="3001136"/>
            <a:ext cx="307975" cy="0"/>
          </a:xfrm>
          <a:custGeom>
            <a:avLst/>
            <a:gdLst/>
            <a:ahLst/>
            <a:cxnLst/>
            <a:rect l="l" t="t" r="r" b="b"/>
            <a:pathLst>
              <a:path w="307975">
                <a:moveTo>
                  <a:pt x="0" y="0"/>
                </a:moveTo>
                <a:lnTo>
                  <a:pt x="307720" y="0"/>
                </a:lnTo>
              </a:path>
            </a:pathLst>
          </a:custGeom>
          <a:ln w="1346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93466" y="2962655"/>
            <a:ext cx="64135" cy="31750"/>
          </a:xfrm>
          <a:custGeom>
            <a:avLst/>
            <a:gdLst/>
            <a:ahLst/>
            <a:cxnLst/>
            <a:rect l="l" t="t" r="r" b="b"/>
            <a:pathLst>
              <a:path w="64135" h="31750">
                <a:moveTo>
                  <a:pt x="0" y="0"/>
                </a:moveTo>
                <a:lnTo>
                  <a:pt x="126" y="31750"/>
                </a:lnTo>
                <a:lnTo>
                  <a:pt x="63881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487C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7895" y="4954523"/>
            <a:ext cx="269621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3935" y="2616326"/>
            <a:ext cx="368935" cy="325120"/>
          </a:xfrm>
          <a:custGeom>
            <a:avLst/>
            <a:gdLst/>
            <a:ahLst/>
            <a:cxnLst/>
            <a:rect l="l" t="t" r="r" b="b"/>
            <a:pathLst>
              <a:path w="368935" h="325119">
                <a:moveTo>
                  <a:pt x="360299" y="0"/>
                </a:moveTo>
                <a:lnTo>
                  <a:pt x="0" y="315087"/>
                </a:lnTo>
                <a:lnTo>
                  <a:pt x="8381" y="324612"/>
                </a:lnTo>
                <a:lnTo>
                  <a:pt x="368680" y="9651"/>
                </a:lnTo>
                <a:lnTo>
                  <a:pt x="360299" y="0"/>
                </a:lnTo>
                <a:close/>
              </a:path>
            </a:pathLst>
          </a:custGeom>
          <a:solidFill>
            <a:srgbClr val="487C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23279" y="2570988"/>
            <a:ext cx="82423" cy="78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27852" y="3568319"/>
            <a:ext cx="77850" cy="830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71744" y="3130295"/>
            <a:ext cx="390525" cy="466725"/>
          </a:xfrm>
          <a:custGeom>
            <a:avLst/>
            <a:gdLst/>
            <a:ahLst/>
            <a:cxnLst/>
            <a:rect l="l" t="t" r="r" b="b"/>
            <a:pathLst>
              <a:path w="390525" h="466725">
                <a:moveTo>
                  <a:pt x="9651" y="0"/>
                </a:moveTo>
                <a:lnTo>
                  <a:pt x="0" y="8127"/>
                </a:lnTo>
                <a:lnTo>
                  <a:pt x="380491" y="466470"/>
                </a:lnTo>
                <a:lnTo>
                  <a:pt x="390270" y="458342"/>
                </a:lnTo>
                <a:lnTo>
                  <a:pt x="9651" y="0"/>
                </a:lnTo>
                <a:close/>
              </a:path>
            </a:pathLst>
          </a:custGeom>
          <a:solidFill>
            <a:srgbClr val="487CB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7835" y="934974"/>
            <a:ext cx="3474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TIPOS </a:t>
            </a:r>
            <a:r>
              <a:rPr sz="4400" dirty="0"/>
              <a:t>DE</a:t>
            </a:r>
            <a:r>
              <a:rPr sz="4400" spc="-110" dirty="0"/>
              <a:t> </a:t>
            </a:r>
            <a:r>
              <a:rPr sz="4400" spc="-60" dirty="0"/>
              <a:t>CITAS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82344" y="2661361"/>
            <a:ext cx="108077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943735"/>
                </a:solidFill>
                <a:latin typeface="Calibri"/>
                <a:cs typeface="Calibri"/>
              </a:rPr>
              <a:t>ÉNFASIS</a:t>
            </a:r>
            <a:r>
              <a:rPr sz="1800" b="1" spc="-21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943735"/>
                </a:solidFill>
                <a:latin typeface="Calibri"/>
                <a:cs typeface="Calibri"/>
              </a:rPr>
              <a:t>EN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ts val="2030"/>
              </a:lnSpc>
            </a:pPr>
            <a:r>
              <a:rPr sz="1800" b="1" spc="-5" dirty="0">
                <a:solidFill>
                  <a:srgbClr val="943735"/>
                </a:solidFill>
                <a:latin typeface="Calibri"/>
                <a:cs typeface="Calibri"/>
              </a:rPr>
              <a:t>EL</a:t>
            </a:r>
            <a:r>
              <a:rPr sz="1800" b="1" spc="-10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943735"/>
                </a:solidFill>
                <a:latin typeface="Calibri"/>
                <a:cs typeface="Calibri"/>
              </a:rPr>
              <a:t>TEXTO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047" y="4698238"/>
            <a:ext cx="13417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943735"/>
                </a:solidFill>
                <a:latin typeface="Calibri"/>
                <a:cs typeface="Calibri"/>
              </a:rPr>
              <a:t>ÉNFASIS </a:t>
            </a:r>
            <a:r>
              <a:rPr sz="1800" b="1" spc="-5" dirty="0">
                <a:solidFill>
                  <a:srgbClr val="943735"/>
                </a:solidFill>
                <a:latin typeface="Calibri"/>
                <a:cs typeface="Calibri"/>
              </a:rPr>
              <a:t>EN</a:t>
            </a:r>
            <a:r>
              <a:rPr sz="1800" b="1" spc="-18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943735"/>
                </a:solidFill>
                <a:latin typeface="Calibri"/>
                <a:cs typeface="Calibri"/>
              </a:rPr>
              <a:t>EL</a:t>
            </a:r>
            <a:endParaRPr sz="180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</a:pPr>
            <a:r>
              <a:rPr sz="1800" b="1" spc="-40" dirty="0">
                <a:solidFill>
                  <a:srgbClr val="943735"/>
                </a:solidFill>
                <a:latin typeface="Calibri"/>
                <a:cs typeface="Calibri"/>
              </a:rPr>
              <a:t>AUTOR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4126" y="4752594"/>
            <a:ext cx="2296795" cy="428625"/>
          </a:xfrm>
          <a:prstGeom prst="rect">
            <a:avLst/>
          </a:prstGeom>
          <a:ln w="19811">
            <a:solidFill>
              <a:srgbClr val="4F6128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692150" marR="177800" indent="-547370">
              <a:lnSpc>
                <a:spcPct val="100000"/>
              </a:lnSpc>
              <a:spcBef>
                <a:spcPts val="15"/>
              </a:spcBef>
            </a:pPr>
            <a:r>
              <a:rPr sz="1350" b="1" dirty="0">
                <a:solidFill>
                  <a:srgbClr val="4F6128"/>
                </a:solidFill>
                <a:latin typeface="Calibri"/>
                <a:cs typeface="Calibri"/>
              </a:rPr>
              <a:t>EL </a:t>
            </a:r>
            <a:r>
              <a:rPr sz="1350" b="1" spc="-25" dirty="0">
                <a:solidFill>
                  <a:srgbClr val="4F6128"/>
                </a:solidFill>
                <a:latin typeface="Calibri"/>
                <a:cs typeface="Calibri"/>
              </a:rPr>
              <a:t>AUTOR </a:t>
            </a:r>
            <a:r>
              <a:rPr sz="1350" b="1" spc="-5" dirty="0">
                <a:solidFill>
                  <a:srgbClr val="4F6128"/>
                </a:solidFill>
                <a:latin typeface="Calibri"/>
                <a:cs typeface="Calibri"/>
              </a:rPr>
              <a:t>ES</a:t>
            </a:r>
            <a:r>
              <a:rPr sz="1350" b="1" spc="-13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4F6128"/>
                </a:solidFill>
                <a:latin typeface="Calibri"/>
                <a:cs typeface="Calibri"/>
              </a:rPr>
              <a:t>MENCIONADO  </a:t>
            </a:r>
            <a:r>
              <a:rPr sz="1350" b="1" dirty="0">
                <a:solidFill>
                  <a:srgbClr val="4F6128"/>
                </a:solidFill>
                <a:latin typeface="Calibri"/>
                <a:cs typeface="Calibri"/>
              </a:rPr>
              <a:t>EN EL</a:t>
            </a:r>
            <a:r>
              <a:rPr sz="1350" b="1" spc="-13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350" b="1" spc="-20" dirty="0">
                <a:solidFill>
                  <a:srgbClr val="4F6128"/>
                </a:solidFill>
                <a:latin typeface="Calibri"/>
                <a:cs typeface="Calibri"/>
              </a:rPr>
              <a:t>TEXTO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4126" y="2654045"/>
            <a:ext cx="2208530" cy="429895"/>
          </a:xfrm>
          <a:prstGeom prst="rect">
            <a:avLst/>
          </a:prstGeom>
          <a:ln w="19811">
            <a:solidFill>
              <a:srgbClr val="4F612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442595" marR="232410" indent="-238125">
              <a:lnSpc>
                <a:spcPct val="100000"/>
              </a:lnSpc>
              <a:spcBef>
                <a:spcPts val="10"/>
              </a:spcBef>
            </a:pPr>
            <a:r>
              <a:rPr sz="1350" b="1" dirty="0">
                <a:solidFill>
                  <a:srgbClr val="4F6128"/>
                </a:solidFill>
                <a:latin typeface="Calibri"/>
                <a:cs typeface="Calibri"/>
              </a:rPr>
              <a:t>EL </a:t>
            </a:r>
            <a:r>
              <a:rPr sz="1350" b="1" spc="-20" dirty="0">
                <a:solidFill>
                  <a:srgbClr val="4F6128"/>
                </a:solidFill>
                <a:latin typeface="Calibri"/>
                <a:cs typeface="Calibri"/>
              </a:rPr>
              <a:t>TEXTO </a:t>
            </a:r>
            <a:r>
              <a:rPr sz="1350" b="1" dirty="0">
                <a:solidFill>
                  <a:srgbClr val="4F6128"/>
                </a:solidFill>
                <a:latin typeface="Calibri"/>
                <a:cs typeface="Calibri"/>
              </a:rPr>
              <a:t>NO </a:t>
            </a:r>
            <a:r>
              <a:rPr sz="1350" b="1" spc="-5" dirty="0">
                <a:solidFill>
                  <a:srgbClr val="4F6128"/>
                </a:solidFill>
                <a:latin typeface="Calibri"/>
                <a:cs typeface="Calibri"/>
              </a:rPr>
              <a:t>INCLUYE</a:t>
            </a:r>
            <a:r>
              <a:rPr sz="1350" b="1" spc="-16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4F6128"/>
                </a:solidFill>
                <a:latin typeface="Calibri"/>
                <a:cs typeface="Calibri"/>
              </a:rPr>
              <a:t>AL  </a:t>
            </a:r>
            <a:r>
              <a:rPr sz="1350" b="1" spc="-25" dirty="0">
                <a:solidFill>
                  <a:srgbClr val="4F6128"/>
                </a:solidFill>
                <a:latin typeface="Calibri"/>
                <a:cs typeface="Calibri"/>
              </a:rPr>
              <a:t>AUTOR </a:t>
            </a:r>
            <a:r>
              <a:rPr sz="1350" b="1" dirty="0">
                <a:solidFill>
                  <a:srgbClr val="4F6128"/>
                </a:solidFill>
                <a:latin typeface="Calibri"/>
                <a:cs typeface="Calibri"/>
              </a:rPr>
              <a:t>DE LA</a:t>
            </a:r>
            <a:r>
              <a:rPr sz="1350" b="1" spc="-18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350" b="1" spc="-55" dirty="0">
                <a:solidFill>
                  <a:srgbClr val="4F6128"/>
                </a:solidFill>
                <a:latin typeface="Calibri"/>
                <a:cs typeface="Calibri"/>
              </a:rPr>
              <a:t>CITA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0853" y="2768345"/>
            <a:ext cx="2696210" cy="386080"/>
          </a:xfrm>
          <a:prstGeom prst="rect">
            <a:avLst/>
          </a:prstGeom>
          <a:ln w="19811">
            <a:solidFill>
              <a:srgbClr val="006FC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50"/>
              </a:spcBef>
            </a:pPr>
            <a:r>
              <a:rPr sz="1200" spc="-55" dirty="0">
                <a:solidFill>
                  <a:srgbClr val="205868"/>
                </a:solidFill>
                <a:latin typeface="Calibri"/>
                <a:cs typeface="Calibri"/>
              </a:rPr>
              <a:t>CITA </a:t>
            </a:r>
            <a:r>
              <a:rPr sz="1200" spc="-30" dirty="0">
                <a:solidFill>
                  <a:srgbClr val="205868"/>
                </a:solidFill>
                <a:latin typeface="Calibri"/>
                <a:cs typeface="Calibri"/>
              </a:rPr>
              <a:t>DIRECTA: </a:t>
            </a:r>
            <a:r>
              <a:rPr sz="1200" spc="-20" dirty="0">
                <a:solidFill>
                  <a:srgbClr val="205868"/>
                </a:solidFill>
                <a:latin typeface="Calibri"/>
                <a:cs typeface="Calibri"/>
              </a:rPr>
              <a:t>Fragmento </a:t>
            </a:r>
            <a:r>
              <a:rPr sz="1200" spc="-40" dirty="0">
                <a:solidFill>
                  <a:srgbClr val="205868"/>
                </a:solidFill>
                <a:latin typeface="Calibri"/>
                <a:cs typeface="Calibri"/>
              </a:rPr>
              <a:t>(Autor,</a:t>
            </a:r>
            <a:r>
              <a:rPr sz="1200" spc="-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05868"/>
                </a:solidFill>
                <a:latin typeface="Calibri"/>
                <a:cs typeface="Calibri"/>
              </a:rPr>
              <a:t>año,</a:t>
            </a:r>
            <a:endParaRPr sz="1200">
              <a:latin typeface="Calibri"/>
              <a:cs typeface="Calibri"/>
            </a:endParaRPr>
          </a:p>
          <a:p>
            <a:pPr marR="10160" algn="ctr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05868"/>
                </a:solidFill>
                <a:latin typeface="Calibri"/>
                <a:cs typeface="Calibri"/>
              </a:rPr>
              <a:t>pág.)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0853" y="4554473"/>
            <a:ext cx="2687320" cy="402590"/>
          </a:xfrm>
          <a:prstGeom prst="rect">
            <a:avLst/>
          </a:prstGeom>
          <a:ln w="19811">
            <a:solidFill>
              <a:srgbClr val="006FC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488950" marR="478790" indent="-61594">
              <a:lnSpc>
                <a:spcPts val="1500"/>
              </a:lnSpc>
              <a:spcBef>
                <a:spcPts val="75"/>
              </a:spcBef>
            </a:pPr>
            <a:r>
              <a:rPr sz="1350" spc="-55" dirty="0">
                <a:solidFill>
                  <a:srgbClr val="205868"/>
                </a:solidFill>
                <a:latin typeface="Calibri"/>
                <a:cs typeface="Calibri"/>
              </a:rPr>
              <a:t>CITA </a:t>
            </a:r>
            <a:r>
              <a:rPr sz="1350" spc="-30" dirty="0">
                <a:solidFill>
                  <a:srgbClr val="205868"/>
                </a:solidFill>
                <a:latin typeface="Calibri"/>
                <a:cs typeface="Calibri"/>
              </a:rPr>
              <a:t>DIRECTA: </a:t>
            </a:r>
            <a:r>
              <a:rPr sz="1350" spc="-5" dirty="0">
                <a:solidFill>
                  <a:srgbClr val="205868"/>
                </a:solidFill>
                <a:latin typeface="Calibri"/>
                <a:cs typeface="Calibri"/>
              </a:rPr>
              <a:t>Autor</a:t>
            </a:r>
            <a:r>
              <a:rPr sz="1350" spc="-12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205868"/>
                </a:solidFill>
                <a:latin typeface="Calibri"/>
                <a:cs typeface="Calibri"/>
              </a:rPr>
              <a:t>(año)  </a:t>
            </a:r>
            <a:r>
              <a:rPr sz="1350" spc="-20" dirty="0">
                <a:solidFill>
                  <a:srgbClr val="205868"/>
                </a:solidFill>
                <a:latin typeface="Calibri"/>
                <a:cs typeface="Calibri"/>
              </a:rPr>
              <a:t>fragmento textual</a:t>
            </a:r>
            <a:r>
              <a:rPr sz="1350" spc="-4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205868"/>
                </a:solidFill>
                <a:latin typeface="Calibri"/>
                <a:cs typeface="Calibri"/>
              </a:rPr>
              <a:t>(pág.)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8648" y="4965191"/>
            <a:ext cx="271144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29757" y="2962655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0" y="0"/>
                </a:moveTo>
                <a:lnTo>
                  <a:pt x="0" y="76200"/>
                </a:lnTo>
                <a:lnTo>
                  <a:pt x="63500" y="44450"/>
                </a:lnTo>
                <a:lnTo>
                  <a:pt x="12700" y="44450"/>
                </a:lnTo>
                <a:lnTo>
                  <a:pt x="12700" y="3175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487C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4123" y="3000755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633" y="0"/>
                </a:lnTo>
              </a:path>
            </a:pathLst>
          </a:custGeom>
          <a:ln w="12700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42457" y="2994405"/>
            <a:ext cx="63500" cy="12700"/>
          </a:xfrm>
          <a:custGeom>
            <a:avLst/>
            <a:gdLst/>
            <a:ahLst/>
            <a:cxnLst/>
            <a:rect l="l" t="t" r="r" b="b"/>
            <a:pathLst>
              <a:path w="63500" h="12700">
                <a:moveTo>
                  <a:pt x="50800" y="0"/>
                </a:moveTo>
                <a:lnTo>
                  <a:pt x="0" y="0"/>
                </a:lnTo>
                <a:lnTo>
                  <a:pt x="0" y="12700"/>
                </a:lnTo>
                <a:lnTo>
                  <a:pt x="50800" y="12700"/>
                </a:lnTo>
                <a:lnTo>
                  <a:pt x="63500" y="6350"/>
                </a:lnTo>
                <a:lnTo>
                  <a:pt x="50800" y="0"/>
                </a:lnTo>
                <a:close/>
              </a:path>
            </a:pathLst>
          </a:custGeom>
          <a:solidFill>
            <a:srgbClr val="487C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61709" y="5174741"/>
            <a:ext cx="2685415" cy="220979"/>
          </a:xfrm>
          <a:prstGeom prst="rect">
            <a:avLst/>
          </a:prstGeom>
          <a:ln w="19811">
            <a:solidFill>
              <a:srgbClr val="006FC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565150">
              <a:lnSpc>
                <a:spcPct val="100000"/>
              </a:lnSpc>
              <a:spcBef>
                <a:spcPts val="20"/>
              </a:spcBef>
            </a:pPr>
            <a:r>
              <a:rPr sz="1350" spc="-55" dirty="0">
                <a:solidFill>
                  <a:srgbClr val="205868"/>
                </a:solidFill>
                <a:latin typeface="Calibri"/>
                <a:cs typeface="Calibri"/>
              </a:rPr>
              <a:t>CITA </a:t>
            </a:r>
            <a:r>
              <a:rPr sz="1350" spc="-25" dirty="0">
                <a:solidFill>
                  <a:srgbClr val="205868"/>
                </a:solidFill>
                <a:latin typeface="Calibri"/>
                <a:cs typeface="Calibri"/>
              </a:rPr>
              <a:t>INDIRECTA:</a:t>
            </a:r>
            <a:r>
              <a:rPr sz="1350" spc="-110" dirty="0">
                <a:solidFill>
                  <a:srgbClr val="205868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205868"/>
                </a:solidFill>
                <a:latin typeface="Calibri"/>
                <a:cs typeface="Calibri"/>
              </a:rPr>
              <a:t>(año)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8960" y="2965704"/>
            <a:ext cx="63500" cy="76200"/>
          </a:xfrm>
          <a:custGeom>
            <a:avLst/>
            <a:gdLst/>
            <a:ahLst/>
            <a:cxnLst/>
            <a:rect l="l" t="t" r="r" b="b"/>
            <a:pathLst>
              <a:path w="63500" h="76200">
                <a:moveTo>
                  <a:pt x="0" y="0"/>
                </a:moveTo>
                <a:lnTo>
                  <a:pt x="0" y="76200"/>
                </a:lnTo>
                <a:lnTo>
                  <a:pt x="63500" y="44450"/>
                </a:lnTo>
                <a:lnTo>
                  <a:pt x="12700" y="44450"/>
                </a:lnTo>
                <a:lnTo>
                  <a:pt x="12700" y="31750"/>
                </a:lnTo>
                <a:lnTo>
                  <a:pt x="63500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487C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85872" y="3003804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>
                <a:moveTo>
                  <a:pt x="0" y="0"/>
                </a:moveTo>
                <a:lnTo>
                  <a:pt x="323113" y="0"/>
                </a:lnTo>
              </a:path>
            </a:pathLst>
          </a:custGeom>
          <a:ln w="12700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21660" y="2997454"/>
            <a:ext cx="63500" cy="12700"/>
          </a:xfrm>
          <a:custGeom>
            <a:avLst/>
            <a:gdLst/>
            <a:ahLst/>
            <a:cxnLst/>
            <a:rect l="l" t="t" r="r" b="b"/>
            <a:pathLst>
              <a:path w="63500" h="12700">
                <a:moveTo>
                  <a:pt x="50800" y="0"/>
                </a:moveTo>
                <a:lnTo>
                  <a:pt x="0" y="0"/>
                </a:lnTo>
                <a:lnTo>
                  <a:pt x="0" y="12700"/>
                </a:lnTo>
                <a:lnTo>
                  <a:pt x="50800" y="12700"/>
                </a:lnTo>
                <a:lnTo>
                  <a:pt x="63500" y="6350"/>
                </a:lnTo>
                <a:lnTo>
                  <a:pt x="50800" y="0"/>
                </a:lnTo>
                <a:close/>
              </a:path>
            </a:pathLst>
          </a:custGeom>
          <a:solidFill>
            <a:srgbClr val="487C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31179" y="4807711"/>
            <a:ext cx="310515" cy="172720"/>
          </a:xfrm>
          <a:custGeom>
            <a:avLst/>
            <a:gdLst/>
            <a:ahLst/>
            <a:cxnLst/>
            <a:rect l="l" t="t" r="r" b="b"/>
            <a:pathLst>
              <a:path w="310514" h="172720">
                <a:moveTo>
                  <a:pt x="304546" y="0"/>
                </a:moveTo>
                <a:lnTo>
                  <a:pt x="0" y="161036"/>
                </a:lnTo>
                <a:lnTo>
                  <a:pt x="5842" y="172212"/>
                </a:lnTo>
                <a:lnTo>
                  <a:pt x="310515" y="11302"/>
                </a:lnTo>
                <a:lnTo>
                  <a:pt x="304546" y="0"/>
                </a:lnTo>
                <a:close/>
              </a:path>
            </a:pathLst>
          </a:custGeom>
          <a:solidFill>
            <a:srgbClr val="487C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20994" y="4777740"/>
            <a:ext cx="85089" cy="69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21755" y="5324855"/>
            <a:ext cx="84074" cy="74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63184" y="5158740"/>
            <a:ext cx="283845" cy="202565"/>
          </a:xfrm>
          <a:custGeom>
            <a:avLst/>
            <a:gdLst/>
            <a:ahLst/>
            <a:cxnLst/>
            <a:rect l="l" t="t" r="r" b="b"/>
            <a:pathLst>
              <a:path w="283845" h="202564">
                <a:moveTo>
                  <a:pt x="7238" y="0"/>
                </a:moveTo>
                <a:lnTo>
                  <a:pt x="0" y="10414"/>
                </a:lnTo>
                <a:lnTo>
                  <a:pt x="276605" y="202565"/>
                </a:lnTo>
                <a:lnTo>
                  <a:pt x="283844" y="192151"/>
                </a:lnTo>
                <a:lnTo>
                  <a:pt x="7238" y="0"/>
                </a:lnTo>
                <a:close/>
              </a:path>
            </a:pathLst>
          </a:custGeom>
          <a:solidFill>
            <a:srgbClr val="487CB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052" y="425653"/>
            <a:ext cx="4483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EJEMPLOS </a:t>
            </a:r>
            <a:r>
              <a:rPr sz="4400" dirty="0"/>
              <a:t>DE</a:t>
            </a:r>
            <a:r>
              <a:rPr sz="4400" spc="-170" dirty="0"/>
              <a:t> </a:t>
            </a:r>
            <a:r>
              <a:rPr sz="4400" spc="-60" dirty="0"/>
              <a:t>CITAS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914905"/>
            <a:ext cx="6512559" cy="32219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292100" indent="-342900" algn="just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Cita directa (textual)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menos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40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palabras,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énfasis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el 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autor:</a:t>
            </a:r>
            <a:endParaRPr sz="1800">
              <a:latin typeface="Calibri"/>
              <a:cs typeface="Calibri"/>
            </a:endParaRPr>
          </a:p>
          <a:p>
            <a:pPr marL="12700" marR="5715" algn="just">
              <a:lnSpc>
                <a:spcPct val="80000"/>
              </a:lnSpc>
              <a:spcBef>
                <a:spcPts val="395"/>
              </a:spcBef>
            </a:pPr>
            <a:r>
              <a:rPr sz="1800" spc="-20" dirty="0">
                <a:solidFill>
                  <a:srgbClr val="8062A0"/>
                </a:solidFill>
                <a:latin typeface="Calibri"/>
                <a:cs typeface="Calibri"/>
              </a:rPr>
              <a:t>Viera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4F6128"/>
                </a:solidFill>
                <a:latin typeface="Calibri"/>
                <a:cs typeface="Calibri"/>
              </a:rPr>
              <a:t>1994</a:t>
            </a:r>
            <a:r>
              <a:rPr sz="1800" spc="-5" dirty="0">
                <a:latin typeface="Calibri"/>
                <a:cs typeface="Calibri"/>
              </a:rPr>
              <a:t>) </a:t>
            </a:r>
            <a:r>
              <a:rPr sz="1800" spc="-10" dirty="0">
                <a:latin typeface="Calibri"/>
                <a:cs typeface="Calibri"/>
              </a:rPr>
              <a:t>indicó </a:t>
            </a:r>
            <a:r>
              <a:rPr sz="1800" dirty="0">
                <a:latin typeface="Calibri"/>
                <a:cs typeface="Calibri"/>
              </a:rPr>
              <a:t>que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“la </a:t>
            </a:r>
            <a:r>
              <a:rPr sz="1800" spc="-15" dirty="0">
                <a:solidFill>
                  <a:srgbClr val="375F92"/>
                </a:solidFill>
                <a:latin typeface="Calibri"/>
                <a:cs typeface="Calibri"/>
              </a:rPr>
              <a:t>psicología cognitiva toma como </a:t>
            </a:r>
            <a:r>
              <a:rPr sz="1800" spc="-10" dirty="0">
                <a:solidFill>
                  <a:srgbClr val="375F92"/>
                </a:solidFill>
                <a:latin typeface="Calibri"/>
                <a:cs typeface="Calibri"/>
              </a:rPr>
              <a:t>punto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de  </a:t>
            </a:r>
            <a:r>
              <a:rPr sz="1800" spc="-10" dirty="0">
                <a:solidFill>
                  <a:srgbClr val="375F92"/>
                </a:solidFill>
                <a:latin typeface="Calibri"/>
                <a:cs typeface="Calibri"/>
              </a:rPr>
              <a:t>partida la </a:t>
            </a:r>
            <a:r>
              <a:rPr sz="1800" spc="-20" dirty="0">
                <a:solidFill>
                  <a:srgbClr val="375F92"/>
                </a:solidFill>
                <a:latin typeface="Calibri"/>
                <a:cs typeface="Calibri"/>
              </a:rPr>
              <a:t>existencia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de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la </a:t>
            </a:r>
            <a:r>
              <a:rPr sz="1800" spc="-20" dirty="0">
                <a:solidFill>
                  <a:srgbClr val="375F92"/>
                </a:solidFill>
                <a:latin typeface="Calibri"/>
                <a:cs typeface="Calibri"/>
              </a:rPr>
              <a:t>estructura </a:t>
            </a:r>
            <a:r>
              <a:rPr sz="1800" spc="-10" dirty="0">
                <a:solidFill>
                  <a:srgbClr val="375F92"/>
                </a:solidFill>
                <a:latin typeface="Calibri"/>
                <a:cs typeface="Calibri"/>
              </a:rPr>
              <a:t>cognoscitiva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que viene a ser </a:t>
            </a:r>
            <a:r>
              <a:rPr sz="1800" spc="-20" dirty="0">
                <a:solidFill>
                  <a:srgbClr val="375F92"/>
                </a:solidFill>
                <a:latin typeface="Calibri"/>
                <a:cs typeface="Calibri"/>
              </a:rPr>
              <a:t>la </a:t>
            </a:r>
            <a:r>
              <a:rPr sz="1800" spc="365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375F92"/>
                </a:solidFill>
                <a:latin typeface="Calibri"/>
                <a:cs typeface="Calibri"/>
              </a:rPr>
              <a:t>forma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en que el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individuo tiene </a:t>
            </a:r>
            <a:r>
              <a:rPr sz="1800" spc="-20" dirty="0">
                <a:solidFill>
                  <a:srgbClr val="375F92"/>
                </a:solidFill>
                <a:latin typeface="Calibri"/>
                <a:cs typeface="Calibri"/>
              </a:rPr>
              <a:t>organizado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el </a:t>
            </a:r>
            <a:r>
              <a:rPr sz="1800" spc="-10" dirty="0">
                <a:solidFill>
                  <a:srgbClr val="375F92"/>
                </a:solidFill>
                <a:latin typeface="Calibri"/>
                <a:cs typeface="Calibri"/>
              </a:rPr>
              <a:t>conocimiento”</a:t>
            </a:r>
            <a:r>
              <a:rPr sz="1800" spc="114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943735"/>
                </a:solidFill>
                <a:latin typeface="Calibri"/>
                <a:cs typeface="Calibri"/>
              </a:rPr>
              <a:t>p.21</a:t>
            </a:r>
            <a:r>
              <a:rPr sz="1800" spc="-10" dirty="0"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marL="355600" marR="292100" indent="-342900" algn="just">
              <a:lnSpc>
                <a:spcPct val="80000"/>
              </a:lnSpc>
              <a:buFont typeface="Arial"/>
              <a:buChar char="•"/>
              <a:tabLst>
                <a:tab pos="355600" algn="l"/>
              </a:tabLst>
            </a:pP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Cita directa (textual)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menos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40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palabras,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énfasis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el 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texto: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  <a:spcBef>
                <a:spcPts val="409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 puede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determinar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que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“la </a:t>
            </a:r>
            <a:r>
              <a:rPr sz="1800" spc="-15" dirty="0">
                <a:solidFill>
                  <a:srgbClr val="375F92"/>
                </a:solidFill>
                <a:latin typeface="Calibri"/>
                <a:cs typeface="Calibri"/>
              </a:rPr>
              <a:t>psicología cognitiva toma como punto 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de </a:t>
            </a:r>
            <a:r>
              <a:rPr sz="1800" spc="-10" dirty="0">
                <a:solidFill>
                  <a:srgbClr val="375F92"/>
                </a:solidFill>
                <a:latin typeface="Calibri"/>
                <a:cs typeface="Calibri"/>
              </a:rPr>
              <a:t>partida la </a:t>
            </a:r>
            <a:r>
              <a:rPr sz="1800" spc="-20" dirty="0">
                <a:solidFill>
                  <a:srgbClr val="375F92"/>
                </a:solidFill>
                <a:latin typeface="Calibri"/>
                <a:cs typeface="Calibri"/>
              </a:rPr>
              <a:t>existencia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de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la </a:t>
            </a:r>
            <a:r>
              <a:rPr sz="1800" spc="-20" dirty="0">
                <a:solidFill>
                  <a:srgbClr val="375F92"/>
                </a:solidFill>
                <a:latin typeface="Calibri"/>
                <a:cs typeface="Calibri"/>
              </a:rPr>
              <a:t>estructura </a:t>
            </a:r>
            <a:r>
              <a:rPr sz="1800" spc="-15" dirty="0">
                <a:solidFill>
                  <a:srgbClr val="375F92"/>
                </a:solidFill>
                <a:latin typeface="Calibri"/>
                <a:cs typeface="Calibri"/>
              </a:rPr>
              <a:t>cognoscitiva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que viene a ser 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la </a:t>
            </a:r>
            <a:r>
              <a:rPr sz="1800" spc="-20" dirty="0">
                <a:solidFill>
                  <a:srgbClr val="375F92"/>
                </a:solidFill>
                <a:latin typeface="Calibri"/>
                <a:cs typeface="Calibri"/>
              </a:rPr>
              <a:t>forma</a:t>
            </a:r>
            <a:r>
              <a:rPr sz="1800" spc="365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en que el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individuo tiene </a:t>
            </a:r>
            <a:r>
              <a:rPr sz="1800" spc="-20" dirty="0">
                <a:solidFill>
                  <a:srgbClr val="375F92"/>
                </a:solidFill>
                <a:latin typeface="Calibri"/>
                <a:cs typeface="Calibri"/>
              </a:rPr>
              <a:t>organizado 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el </a:t>
            </a:r>
            <a:r>
              <a:rPr sz="1800" spc="-10" dirty="0">
                <a:solidFill>
                  <a:srgbClr val="375F92"/>
                </a:solidFill>
                <a:latin typeface="Calibri"/>
                <a:cs typeface="Calibri"/>
              </a:rPr>
              <a:t>conocimiento”  </a:t>
            </a:r>
            <a:r>
              <a:rPr sz="1800" spc="-20" dirty="0">
                <a:latin typeface="Calibri"/>
                <a:cs typeface="Calibri"/>
              </a:rPr>
              <a:t>(</a:t>
            </a:r>
            <a:r>
              <a:rPr sz="1800" spc="-20" dirty="0">
                <a:solidFill>
                  <a:srgbClr val="8062A0"/>
                </a:solidFill>
                <a:latin typeface="Calibri"/>
                <a:cs typeface="Calibri"/>
              </a:rPr>
              <a:t>Viera</a:t>
            </a:r>
            <a:r>
              <a:rPr sz="1800" spc="-20" dirty="0">
                <a:latin typeface="Calibri"/>
                <a:cs typeface="Calibri"/>
              </a:rPr>
              <a:t>, </a:t>
            </a:r>
            <a:r>
              <a:rPr sz="1800" spc="-5" dirty="0">
                <a:solidFill>
                  <a:srgbClr val="4F6128"/>
                </a:solidFill>
                <a:latin typeface="Calibri"/>
                <a:cs typeface="Calibri"/>
              </a:rPr>
              <a:t>1994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43735"/>
                </a:solidFill>
                <a:latin typeface="Calibri"/>
                <a:cs typeface="Calibri"/>
              </a:rPr>
              <a:t>p.21</a:t>
            </a:r>
            <a:r>
              <a:rPr sz="1800" spc="-5" dirty="0"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052" y="425653"/>
            <a:ext cx="4483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EJEMPLOS </a:t>
            </a:r>
            <a:r>
              <a:rPr sz="4400" dirty="0"/>
              <a:t>DE</a:t>
            </a:r>
            <a:r>
              <a:rPr sz="4400" spc="-170" dirty="0"/>
              <a:t> </a:t>
            </a:r>
            <a:r>
              <a:rPr sz="4400" spc="-60" dirty="0"/>
              <a:t>CITAS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610614"/>
            <a:ext cx="7167880" cy="348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Cita directa (textual)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más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40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palabras,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énfasis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 el</a:t>
            </a:r>
            <a:r>
              <a:rPr sz="1800" spc="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autor: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45"/>
              </a:lnSpc>
              <a:spcBef>
                <a:spcPts val="45"/>
              </a:spcBef>
              <a:tabLst>
                <a:tab pos="657225" algn="l"/>
                <a:tab pos="1138555" algn="l"/>
                <a:tab pos="2374900" algn="l"/>
                <a:tab pos="2888615" algn="l"/>
                <a:tab pos="3784600" algn="l"/>
                <a:tab pos="4238625" algn="l"/>
                <a:tab pos="5129530" algn="l"/>
                <a:tab pos="5891530" algn="l"/>
                <a:tab pos="662432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	han	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spc="-9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ho	e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opin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ó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,	p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	ejemp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	</a:t>
            </a:r>
            <a:r>
              <a:rPr sz="1800" spc="-20" dirty="0">
                <a:solidFill>
                  <a:srgbClr val="8062A0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8062A0"/>
                </a:solidFill>
                <a:latin typeface="Calibri"/>
                <a:cs typeface="Calibri"/>
              </a:rPr>
              <a:t>u</a:t>
            </a:r>
            <a:r>
              <a:rPr sz="1800" spc="-55" dirty="0">
                <a:solidFill>
                  <a:srgbClr val="8062A0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8062A0"/>
                </a:solidFill>
                <a:latin typeface="Calibri"/>
                <a:cs typeface="Calibri"/>
              </a:rPr>
              <a:t>c</a:t>
            </a:r>
            <a:r>
              <a:rPr sz="1800" spc="15" dirty="0">
                <a:solidFill>
                  <a:srgbClr val="8062A0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8062A0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8062A0"/>
                </a:solidFill>
                <a:latin typeface="Calibri"/>
                <a:cs typeface="Calibri"/>
              </a:rPr>
              <a:t>l	</a:t>
            </a:r>
            <a:r>
              <a:rPr sz="1800" spc="-20" dirty="0">
                <a:solidFill>
                  <a:srgbClr val="4F6128"/>
                </a:solidFill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4F6128"/>
                </a:solidFill>
                <a:latin typeface="Calibri"/>
                <a:cs typeface="Calibri"/>
              </a:rPr>
              <a:t>1997</a:t>
            </a:r>
            <a:r>
              <a:rPr sz="1800" dirty="0">
                <a:solidFill>
                  <a:srgbClr val="4F6128"/>
                </a:solidFill>
                <a:latin typeface="Calibri"/>
                <a:cs typeface="Calibri"/>
              </a:rPr>
              <a:t>)	</a:t>
            </a:r>
            <a:r>
              <a:rPr sz="1800" dirty="0">
                <a:solidFill>
                  <a:srgbClr val="4F81BB"/>
                </a:solidFill>
                <a:latin typeface="Calibri"/>
                <a:cs typeface="Calibri"/>
              </a:rPr>
              <a:t>q</a:t>
            </a:r>
            <a:r>
              <a:rPr sz="1800" spc="10" dirty="0">
                <a:solidFill>
                  <a:srgbClr val="4F81B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4F81BB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4F81BB"/>
                </a:solidFill>
                <a:latin typeface="Calibri"/>
                <a:cs typeface="Calibri"/>
              </a:rPr>
              <a:t>en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1800" spc="-20" dirty="0">
                <a:solidFill>
                  <a:srgbClr val="4F81BB"/>
                </a:solidFill>
                <a:latin typeface="Calibri"/>
                <a:cs typeface="Calibri"/>
              </a:rPr>
              <a:t>declaró</a:t>
            </a:r>
            <a:r>
              <a:rPr sz="1800" spc="-55" dirty="0">
                <a:solidFill>
                  <a:srgbClr val="4F81B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F81BB"/>
                </a:solidFill>
                <a:latin typeface="Calibri"/>
                <a:cs typeface="Calibri"/>
              </a:rPr>
              <a:t>que</a:t>
            </a:r>
            <a:endParaRPr sz="1800">
              <a:latin typeface="Calibri"/>
              <a:cs typeface="Calibri"/>
            </a:endParaRPr>
          </a:p>
          <a:p>
            <a:pPr marL="12700" marR="22860" indent="457200" algn="just">
              <a:lnSpc>
                <a:spcPct val="80000"/>
              </a:lnSpc>
              <a:spcBef>
                <a:spcPts val="409"/>
              </a:spcBef>
            </a:pP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La </a:t>
            </a:r>
            <a:r>
              <a:rPr sz="1800" spc="-10" dirty="0">
                <a:solidFill>
                  <a:srgbClr val="375F92"/>
                </a:solidFill>
                <a:latin typeface="Calibri"/>
                <a:cs typeface="Calibri"/>
              </a:rPr>
              <a:t>co-presenciano </a:t>
            </a:r>
            <a:r>
              <a:rPr sz="1800" spc="-20" dirty="0">
                <a:solidFill>
                  <a:srgbClr val="375F92"/>
                </a:solidFill>
                <a:latin typeface="Calibri"/>
                <a:cs typeface="Calibri"/>
              </a:rPr>
              <a:t>garantizala </a:t>
            </a:r>
            <a:r>
              <a:rPr sz="1800" spc="-15" dirty="0">
                <a:solidFill>
                  <a:srgbClr val="375F92"/>
                </a:solidFill>
                <a:latin typeface="Calibri"/>
                <a:cs typeface="Calibri"/>
              </a:rPr>
              <a:t>interaccióníntima entretodos los 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miembros del grupo. </a:t>
            </a:r>
            <a:r>
              <a:rPr sz="1800" spc="-10" dirty="0">
                <a:solidFill>
                  <a:srgbClr val="375F92"/>
                </a:solidFill>
                <a:latin typeface="Calibri"/>
                <a:cs typeface="Calibri"/>
              </a:rPr>
              <a:t>Considere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las </a:t>
            </a:r>
            <a:r>
              <a:rPr sz="1800" spc="-10" dirty="0">
                <a:solidFill>
                  <a:srgbClr val="375F92"/>
                </a:solidFill>
                <a:latin typeface="Calibri"/>
                <a:cs typeface="Calibri"/>
              </a:rPr>
              <a:t>reuniones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sociales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a </a:t>
            </a:r>
            <a:r>
              <a:rPr sz="1800" spc="-20" dirty="0">
                <a:solidFill>
                  <a:srgbClr val="375F92"/>
                </a:solidFill>
                <a:latin typeface="Calibri"/>
                <a:cs typeface="Calibri"/>
              </a:rPr>
              <a:t>gran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escala,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en 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donde </a:t>
            </a:r>
            <a:r>
              <a:rPr sz="1800" spc="-20" dirty="0">
                <a:solidFill>
                  <a:srgbClr val="375F92"/>
                </a:solidFill>
                <a:latin typeface="Calibri"/>
                <a:cs typeface="Calibri"/>
              </a:rPr>
              <a:t>cientos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y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miles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de </a:t>
            </a:r>
            <a:r>
              <a:rPr sz="1800" spc="-10" dirty="0">
                <a:solidFill>
                  <a:srgbClr val="375F92"/>
                </a:solidFill>
                <a:latin typeface="Calibri"/>
                <a:cs typeface="Calibri"/>
              </a:rPr>
              <a:t>personas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se </a:t>
            </a:r>
            <a:r>
              <a:rPr sz="1800" spc="-20" dirty="0">
                <a:solidFill>
                  <a:srgbClr val="375F92"/>
                </a:solidFill>
                <a:latin typeface="Calibri"/>
                <a:cs typeface="Calibri"/>
              </a:rPr>
              <a:t>congregan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en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un </a:t>
            </a:r>
            <a:r>
              <a:rPr sz="1800" spc="-20" dirty="0">
                <a:solidFill>
                  <a:srgbClr val="375F92"/>
                </a:solidFill>
                <a:latin typeface="Calibri"/>
                <a:cs typeface="Calibri"/>
              </a:rPr>
              <a:t>lugar para  realizar 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un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ritual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o </a:t>
            </a:r>
            <a:r>
              <a:rPr sz="1800" spc="-20" dirty="0">
                <a:solidFill>
                  <a:srgbClr val="375F92"/>
                </a:solidFill>
                <a:latin typeface="Calibri"/>
                <a:cs typeface="Calibri"/>
              </a:rPr>
              <a:t>celebrar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un </a:t>
            </a:r>
            <a:r>
              <a:rPr sz="1800" spc="-20" dirty="0">
                <a:solidFill>
                  <a:srgbClr val="375F92"/>
                </a:solidFill>
                <a:latin typeface="Calibri"/>
                <a:cs typeface="Calibri"/>
              </a:rPr>
              <a:t>acontecimiento.</a:t>
            </a:r>
            <a:r>
              <a:rPr sz="1800" spc="195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943735"/>
                </a:solidFill>
                <a:latin typeface="Calibri"/>
                <a:cs typeface="Calibri"/>
              </a:rPr>
              <a:t>pp.111-112</a:t>
            </a:r>
            <a:r>
              <a:rPr sz="1800" spc="-5" dirty="0"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Cita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directa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(textual)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más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 40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palabras, con énfasis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 el</a:t>
            </a:r>
            <a:r>
              <a:rPr sz="1800" spc="3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texto: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Otros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contradicho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esta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opinión:</a:t>
            </a:r>
            <a:endParaRPr sz="1800">
              <a:latin typeface="Calibri"/>
              <a:cs typeface="Calibri"/>
            </a:endParaRPr>
          </a:p>
          <a:p>
            <a:pPr marL="12700" marR="5080" indent="457200" algn="just">
              <a:lnSpc>
                <a:spcPct val="80000"/>
              </a:lnSpc>
              <a:spcBef>
                <a:spcPts val="430"/>
              </a:spcBef>
            </a:pP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La </a:t>
            </a:r>
            <a:r>
              <a:rPr sz="1800" spc="-10" dirty="0">
                <a:solidFill>
                  <a:srgbClr val="375F92"/>
                </a:solidFill>
                <a:latin typeface="Calibri"/>
                <a:cs typeface="Calibri"/>
              </a:rPr>
              <a:t>co-presencia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no </a:t>
            </a:r>
            <a:r>
              <a:rPr sz="1800" spc="-30" dirty="0">
                <a:solidFill>
                  <a:srgbClr val="375F92"/>
                </a:solidFill>
                <a:latin typeface="Calibri"/>
                <a:cs typeface="Calibri"/>
              </a:rPr>
              <a:t>garantiza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la </a:t>
            </a:r>
            <a:r>
              <a:rPr sz="1800" spc="-25" dirty="0">
                <a:solidFill>
                  <a:srgbClr val="375F92"/>
                </a:solidFill>
                <a:latin typeface="Calibri"/>
                <a:cs typeface="Calibri"/>
              </a:rPr>
              <a:t>interacción </a:t>
            </a:r>
            <a:r>
              <a:rPr sz="1800" spc="-10" dirty="0">
                <a:solidFill>
                  <a:srgbClr val="375F92"/>
                </a:solidFill>
                <a:latin typeface="Calibri"/>
                <a:cs typeface="Calibri"/>
              </a:rPr>
              <a:t>íntima </a:t>
            </a:r>
            <a:r>
              <a:rPr sz="1800" spc="-20" dirty="0">
                <a:solidFill>
                  <a:srgbClr val="375F92"/>
                </a:solidFill>
                <a:latin typeface="Calibri"/>
                <a:cs typeface="Calibri"/>
              </a:rPr>
              <a:t>entre</a:t>
            </a:r>
            <a:r>
              <a:rPr sz="1800" spc="365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375F92"/>
                </a:solidFill>
                <a:latin typeface="Calibri"/>
                <a:cs typeface="Calibri"/>
              </a:rPr>
              <a:t>todos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los  miembros del grupo. </a:t>
            </a:r>
            <a:r>
              <a:rPr sz="1800" spc="-10" dirty="0">
                <a:solidFill>
                  <a:srgbClr val="375F92"/>
                </a:solidFill>
                <a:latin typeface="Calibri"/>
                <a:cs typeface="Calibri"/>
              </a:rPr>
              <a:t>Considere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las </a:t>
            </a:r>
            <a:r>
              <a:rPr sz="1800" spc="-10" dirty="0">
                <a:solidFill>
                  <a:srgbClr val="375F92"/>
                </a:solidFill>
                <a:latin typeface="Calibri"/>
                <a:cs typeface="Calibri"/>
              </a:rPr>
              <a:t>reuniones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sociales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a </a:t>
            </a:r>
            <a:r>
              <a:rPr sz="1800" spc="-20" dirty="0">
                <a:solidFill>
                  <a:srgbClr val="375F92"/>
                </a:solidFill>
                <a:latin typeface="Calibri"/>
                <a:cs typeface="Calibri"/>
              </a:rPr>
              <a:t>gran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escala,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en 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donde </a:t>
            </a:r>
            <a:r>
              <a:rPr sz="1800" spc="-20" dirty="0">
                <a:solidFill>
                  <a:srgbClr val="375F92"/>
                </a:solidFill>
                <a:latin typeface="Calibri"/>
                <a:cs typeface="Calibri"/>
              </a:rPr>
              <a:t>cientos 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y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miles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de </a:t>
            </a:r>
            <a:r>
              <a:rPr sz="1800" spc="-10" dirty="0">
                <a:solidFill>
                  <a:srgbClr val="375F92"/>
                </a:solidFill>
                <a:latin typeface="Calibri"/>
                <a:cs typeface="Calibri"/>
              </a:rPr>
              <a:t>personas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se </a:t>
            </a:r>
            <a:r>
              <a:rPr sz="1800" spc="-20" dirty="0">
                <a:solidFill>
                  <a:srgbClr val="375F92"/>
                </a:solidFill>
                <a:latin typeface="Calibri"/>
                <a:cs typeface="Calibri"/>
              </a:rPr>
              <a:t>congregan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en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un </a:t>
            </a:r>
            <a:r>
              <a:rPr sz="1800" spc="-20" dirty="0">
                <a:solidFill>
                  <a:srgbClr val="375F92"/>
                </a:solidFill>
                <a:latin typeface="Calibri"/>
                <a:cs typeface="Calibri"/>
              </a:rPr>
              <a:t>lugar para  realizar 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un </a:t>
            </a:r>
            <a:r>
              <a:rPr sz="1800" spc="-5" dirty="0">
                <a:solidFill>
                  <a:srgbClr val="375F92"/>
                </a:solidFill>
                <a:latin typeface="Calibri"/>
                <a:cs typeface="Calibri"/>
              </a:rPr>
              <a:t>ritual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o </a:t>
            </a:r>
            <a:r>
              <a:rPr sz="1800" spc="-20" dirty="0">
                <a:solidFill>
                  <a:srgbClr val="375F92"/>
                </a:solidFill>
                <a:latin typeface="Calibri"/>
                <a:cs typeface="Calibri"/>
              </a:rPr>
              <a:t>celebrar </a:t>
            </a:r>
            <a:r>
              <a:rPr sz="1800" dirty="0">
                <a:solidFill>
                  <a:srgbClr val="375F92"/>
                </a:solidFill>
                <a:latin typeface="Calibri"/>
                <a:cs typeface="Calibri"/>
              </a:rPr>
              <a:t>un </a:t>
            </a:r>
            <a:r>
              <a:rPr sz="1800" spc="-20" dirty="0">
                <a:solidFill>
                  <a:srgbClr val="375F92"/>
                </a:solidFill>
                <a:latin typeface="Calibri"/>
                <a:cs typeface="Calibri"/>
              </a:rPr>
              <a:t>acontecimiento</a:t>
            </a:r>
            <a:r>
              <a:rPr sz="1800" spc="-20" dirty="0">
                <a:solidFill>
                  <a:srgbClr val="00AEEE"/>
                </a:solidFill>
                <a:latin typeface="Calibri"/>
                <a:cs typeface="Calibri"/>
              </a:rPr>
              <a:t>. </a:t>
            </a:r>
            <a:r>
              <a:rPr sz="1800" spc="-20" dirty="0">
                <a:latin typeface="Calibri"/>
                <a:cs typeface="Calibri"/>
              </a:rPr>
              <a:t>(</a:t>
            </a:r>
            <a:r>
              <a:rPr sz="1800" spc="-20" dirty="0">
                <a:solidFill>
                  <a:srgbClr val="8062A0"/>
                </a:solidFill>
                <a:latin typeface="Calibri"/>
                <a:cs typeface="Calibri"/>
              </a:rPr>
              <a:t>Purcell</a:t>
            </a:r>
            <a:r>
              <a:rPr sz="1800" spc="-20" dirty="0">
                <a:latin typeface="Calibri"/>
                <a:cs typeface="Calibri"/>
              </a:rPr>
              <a:t>, </a:t>
            </a:r>
            <a:r>
              <a:rPr sz="1800" spc="-5" dirty="0">
                <a:solidFill>
                  <a:srgbClr val="4F6128"/>
                </a:solidFill>
                <a:latin typeface="Calibri"/>
                <a:cs typeface="Calibri"/>
              </a:rPr>
              <a:t>1997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943735"/>
                </a:solidFill>
                <a:latin typeface="Calibri"/>
                <a:cs typeface="Calibri"/>
              </a:rPr>
              <a:t>pp.111-112</a:t>
            </a:r>
            <a:r>
              <a:rPr sz="1800" spc="-5" dirty="0"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052" y="425653"/>
            <a:ext cx="4483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EJEMPLOS </a:t>
            </a:r>
            <a:r>
              <a:rPr sz="4400" dirty="0"/>
              <a:t>DE</a:t>
            </a:r>
            <a:r>
              <a:rPr sz="4400" spc="-170" dirty="0"/>
              <a:t> </a:t>
            </a:r>
            <a:r>
              <a:rPr sz="4400" spc="-60" dirty="0"/>
              <a:t>CITAS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783435"/>
            <a:ext cx="6902450" cy="16783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Cita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indirecta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(paráfrasis):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05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Las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actividades tienen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relación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con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los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motivos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del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sujeto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para 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conocer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un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objeto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determinado.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Para </a:t>
            </a:r>
            <a:r>
              <a:rPr sz="2000" spc="-20" dirty="0">
                <a:solidFill>
                  <a:srgbClr val="8062A0"/>
                </a:solidFill>
                <a:latin typeface="Calibri"/>
                <a:cs typeface="Calibri"/>
              </a:rPr>
              <a:t>Engeström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dirty="0">
                <a:solidFill>
                  <a:srgbClr val="4F6128"/>
                </a:solidFill>
                <a:latin typeface="Calibri"/>
                <a:cs typeface="Calibri"/>
              </a:rPr>
              <a:t>1987</a:t>
            </a:r>
            <a:r>
              <a:rPr sz="2000" dirty="0">
                <a:latin typeface="Calibri"/>
                <a:cs typeface="Calibri"/>
              </a:rPr>
              <a:t>) </a:t>
            </a:r>
            <a:r>
              <a:rPr sz="2000" dirty="0">
                <a:solidFill>
                  <a:srgbClr val="375F92"/>
                </a:solidFill>
                <a:latin typeface="Calibri"/>
                <a:cs typeface="Calibri"/>
              </a:rPr>
              <a:t>las  actividades humanas </a:t>
            </a:r>
            <a:r>
              <a:rPr sz="2000" spc="-5" dirty="0">
                <a:solidFill>
                  <a:srgbClr val="375F92"/>
                </a:solidFill>
                <a:latin typeface="Calibri"/>
                <a:cs typeface="Calibri"/>
              </a:rPr>
              <a:t>se </a:t>
            </a:r>
            <a:r>
              <a:rPr sz="2000" spc="-20" dirty="0">
                <a:solidFill>
                  <a:srgbClr val="375F92"/>
                </a:solidFill>
                <a:latin typeface="Calibri"/>
                <a:cs typeface="Calibri"/>
              </a:rPr>
              <a:t>llevan </a:t>
            </a:r>
            <a:r>
              <a:rPr sz="2000" dirty="0">
                <a:solidFill>
                  <a:srgbClr val="375F92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375F92"/>
                </a:solidFill>
                <a:latin typeface="Calibri"/>
                <a:cs typeface="Calibri"/>
              </a:rPr>
              <a:t>cabo </a:t>
            </a:r>
            <a:r>
              <a:rPr sz="2000" spc="-5" dirty="0">
                <a:solidFill>
                  <a:srgbClr val="375F92"/>
                </a:solidFill>
                <a:latin typeface="Calibri"/>
                <a:cs typeface="Calibri"/>
              </a:rPr>
              <a:t>en dos planos. </a:t>
            </a:r>
            <a:r>
              <a:rPr sz="2000" dirty="0">
                <a:solidFill>
                  <a:srgbClr val="375F92"/>
                </a:solidFill>
                <a:latin typeface="Calibri"/>
                <a:cs typeface="Calibri"/>
              </a:rPr>
              <a:t>El primer  </a:t>
            </a:r>
            <a:r>
              <a:rPr sz="2000" spc="-5" dirty="0">
                <a:solidFill>
                  <a:srgbClr val="375F92"/>
                </a:solidFill>
                <a:latin typeface="Calibri"/>
                <a:cs typeface="Calibri"/>
              </a:rPr>
              <a:t>plano tiene relación con el </a:t>
            </a:r>
            <a:r>
              <a:rPr sz="2000" spc="-25" dirty="0">
                <a:solidFill>
                  <a:srgbClr val="375F92"/>
                </a:solidFill>
                <a:latin typeface="Calibri"/>
                <a:cs typeface="Calibri"/>
              </a:rPr>
              <a:t>sujeto, </a:t>
            </a:r>
            <a:r>
              <a:rPr sz="2000" dirty="0">
                <a:solidFill>
                  <a:srgbClr val="375F92"/>
                </a:solidFill>
                <a:latin typeface="Calibri"/>
                <a:cs typeface="Calibri"/>
              </a:rPr>
              <a:t>y </a:t>
            </a:r>
            <a:r>
              <a:rPr sz="2000" spc="-5" dirty="0">
                <a:solidFill>
                  <a:srgbClr val="375F92"/>
                </a:solidFill>
                <a:latin typeface="Calibri"/>
                <a:cs typeface="Calibri"/>
              </a:rPr>
              <a:t>el segundo con la</a:t>
            </a:r>
            <a:r>
              <a:rPr sz="2000" spc="-145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375F92"/>
                </a:solidFill>
                <a:latin typeface="Calibri"/>
                <a:cs typeface="Calibri"/>
              </a:rPr>
              <a:t>comunidad.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052" y="425653"/>
            <a:ext cx="44831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EJEMPLOS </a:t>
            </a:r>
            <a:r>
              <a:rPr sz="4400" dirty="0"/>
              <a:t>DE</a:t>
            </a:r>
            <a:r>
              <a:rPr sz="4400" spc="-170" dirty="0"/>
              <a:t> </a:t>
            </a:r>
            <a:r>
              <a:rPr sz="4400" spc="-60" dirty="0"/>
              <a:t>CITAS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600962"/>
            <a:ext cx="6944995" cy="2602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0690" marR="5080" indent="-59690">
              <a:lnSpc>
                <a:spcPct val="100000"/>
              </a:lnSpc>
              <a:spcBef>
                <a:spcPts val="105"/>
              </a:spcBef>
              <a:buSzPct val="95000"/>
              <a:buFont typeface="Arial"/>
              <a:buChar char="•"/>
              <a:tabLst>
                <a:tab pos="471805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Cita dentro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cita: Si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texto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citar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contiene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otra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cita,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  debe 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omitir,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pero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no se debe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incluir en el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listado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0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referencias: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180"/>
              </a:spcBef>
            </a:pPr>
            <a:r>
              <a:rPr sz="2000" dirty="0">
                <a:latin typeface="Calibri"/>
                <a:cs typeface="Calibri"/>
              </a:rPr>
              <a:t>“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Estados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Unidos la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American Cancer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Society (2007)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calculó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2007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se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diagnosticarán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cerca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1 millón de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casos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cáncer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cutáneo no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melanomatoso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(NMSC) y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59, 940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casos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melanoma,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siendo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este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último el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causante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8,110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muertes”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5" dirty="0">
                <a:solidFill>
                  <a:srgbClr val="8062A0"/>
                </a:solidFill>
                <a:latin typeface="Calibri"/>
                <a:cs typeface="Calibri"/>
              </a:rPr>
              <a:t>Miller </a:t>
            </a:r>
            <a:r>
              <a:rPr sz="2000" spc="-15" dirty="0">
                <a:solidFill>
                  <a:srgbClr val="8062A0"/>
                </a:solidFill>
                <a:latin typeface="Calibri"/>
                <a:cs typeface="Calibri"/>
              </a:rPr>
              <a:t>et </a:t>
            </a:r>
            <a:r>
              <a:rPr sz="2000" dirty="0">
                <a:solidFill>
                  <a:srgbClr val="8062A0"/>
                </a:solidFill>
                <a:latin typeface="Calibri"/>
                <a:cs typeface="Calibri"/>
              </a:rPr>
              <a:t>al.,  </a:t>
            </a:r>
            <a:r>
              <a:rPr sz="2000" dirty="0">
                <a:solidFill>
                  <a:srgbClr val="4F6128"/>
                </a:solidFill>
                <a:latin typeface="Calibri"/>
                <a:cs typeface="Calibri"/>
              </a:rPr>
              <a:t>2009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dirty="0">
                <a:solidFill>
                  <a:srgbClr val="943735"/>
                </a:solidFill>
                <a:latin typeface="Calibri"/>
                <a:cs typeface="Calibri"/>
              </a:rPr>
              <a:t>p.</a:t>
            </a:r>
            <a:r>
              <a:rPr sz="2000" spc="-19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943735"/>
                </a:solidFill>
                <a:latin typeface="Calibri"/>
                <a:cs typeface="Calibri"/>
              </a:rPr>
              <a:t>209</a:t>
            </a:r>
            <a:r>
              <a:rPr sz="2000" dirty="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2221</Words>
  <Application>Microsoft Office PowerPoint</Application>
  <PresentationFormat>On-screen Show (4:3)</PresentationFormat>
  <Paragraphs>209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</vt:lpstr>
      <vt:lpstr>Georgia</vt:lpstr>
      <vt:lpstr>Times New Roman</vt:lpstr>
      <vt:lpstr>Wingdings</vt:lpstr>
      <vt:lpstr>Office Theme</vt:lpstr>
      <vt:lpstr>GUÍA PARA LA ELABORACIÓN DE CITAS Y  REFERENCIAS BIBLIOGRÁFICAS CON  NORMA APA</vt:lpstr>
      <vt:lpstr>INTRODUCCIÓN</vt:lpstr>
      <vt:lpstr>DEFINICIONES</vt:lpstr>
      <vt:lpstr>TIPOS DE CITAS</vt:lpstr>
      <vt:lpstr>TIPOS DE CITAS</vt:lpstr>
      <vt:lpstr>EJEMPLOS DE CITAS</vt:lpstr>
      <vt:lpstr>EJEMPLOS DE CITAS</vt:lpstr>
      <vt:lpstr>EJEMPLOS DE CITAS</vt:lpstr>
      <vt:lpstr>EJEMPLOS DE CITAS</vt:lpstr>
      <vt:lpstr>CITAS SEGÚN CANTIDAD DE  AUTORES</vt:lpstr>
      <vt:lpstr>CITAS SEGÚN CANTIDAD Y  TIPOS DE AUTORES</vt:lpstr>
      <vt:lpstr>CITAS SEGÚN CANTIDAD DE  AUTORES</vt:lpstr>
      <vt:lpstr>REFERENCIAS</vt:lpstr>
      <vt:lpstr>ELEMENTOS DE UNA  REFERENCIA</vt:lpstr>
      <vt:lpstr>EJEMPLOS DE  REFERENCIAS</vt:lpstr>
      <vt:lpstr>REFERENCIAS: LIBROS</vt:lpstr>
      <vt:lpstr>REFERENCIAS: CAPÍTULO DE LIBRO</vt:lpstr>
      <vt:lpstr>REFERENCIAS: ARTÍCULO DE  REVISTA</vt:lpstr>
      <vt:lpstr>REFERENCIAS: TESIS</vt:lpstr>
      <vt:lpstr>REFERENCIAS: VARIOS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Rodríguez</dc:creator>
  <cp:lastModifiedBy>Caro</cp:lastModifiedBy>
  <cp:revision>1</cp:revision>
  <dcterms:created xsi:type="dcterms:W3CDTF">2019-08-26T17:26:46Z</dcterms:created>
  <dcterms:modified xsi:type="dcterms:W3CDTF">2019-08-26T17:30:33Z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2019-08-26T00:00:00Z</vt:filetime>
  </property>
</Properties>
</file>