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7f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6208200" y="4214520"/>
            <a:ext cx="2248920" cy="10224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91200" y="0"/>
            <a:ext cx="7760520" cy="9680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1800" spc="-1" strike="noStrike">
                <a:latin typeface="Arial"/>
              </a:rPr>
              <a:t>Click to edit the title text format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91200" y="1358640"/>
            <a:ext cx="7760520" cy="330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Click to edit </a:t>
            </a:r>
            <a:r>
              <a:rPr b="0" lang="es-ES" sz="1800" spc="-1" strike="noStrike">
                <a:latin typeface="Arial"/>
              </a:rPr>
              <a:t>the outline </a:t>
            </a:r>
            <a:r>
              <a:rPr b="0" lang="es-ES" sz="1800" spc="-1" strike="noStrike">
                <a:latin typeface="Arial"/>
              </a:rPr>
              <a:t>text format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Second </a:t>
            </a:r>
            <a:r>
              <a:rPr b="0" lang="es-ES" sz="1800" spc="-1" strike="noStrike">
                <a:latin typeface="Arial"/>
              </a:rPr>
              <a:t>Outline </a:t>
            </a:r>
            <a:r>
              <a:rPr b="0" lang="es-ES" sz="1800" spc="-1" strike="noStrike">
                <a:latin typeface="Arial"/>
              </a:rPr>
              <a:t>Level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Third </a:t>
            </a:r>
            <a:r>
              <a:rPr b="0" lang="es-ES" sz="1800" spc="-1" strike="noStrike">
                <a:latin typeface="Arial"/>
              </a:rPr>
              <a:t>Outli</a:t>
            </a:r>
            <a:r>
              <a:rPr b="0" lang="es-ES" sz="1800" spc="-1" strike="noStrike">
                <a:latin typeface="Arial"/>
              </a:rPr>
              <a:t>ne </a:t>
            </a:r>
            <a:r>
              <a:rPr b="0" lang="es-ES" sz="1800" spc="-1" strike="noStrike">
                <a:latin typeface="Arial"/>
              </a:rPr>
              <a:t>Level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F</a:t>
            </a:r>
            <a:r>
              <a:rPr b="0" lang="es-ES" sz="1800" spc="-1" strike="noStrike">
                <a:latin typeface="Arial"/>
              </a:rPr>
              <a:t>o</a:t>
            </a:r>
            <a:r>
              <a:rPr b="0" lang="es-ES" sz="1800" spc="-1" strike="noStrike">
                <a:latin typeface="Arial"/>
              </a:rPr>
              <a:t>u</a:t>
            </a:r>
            <a:r>
              <a:rPr b="0" lang="es-ES" sz="1800" spc="-1" strike="noStrike">
                <a:latin typeface="Arial"/>
              </a:rPr>
              <a:t>r</a:t>
            </a:r>
            <a:r>
              <a:rPr b="0" lang="es-ES" sz="1800" spc="-1" strike="noStrike">
                <a:latin typeface="Arial"/>
              </a:rPr>
              <a:t>t</a:t>
            </a:r>
            <a:r>
              <a:rPr b="0" lang="es-ES" sz="1800" spc="-1" strike="noStrike">
                <a:latin typeface="Arial"/>
              </a:rPr>
              <a:t>h</a:t>
            </a:r>
            <a:r>
              <a:rPr b="0" lang="es-ES" sz="1800" spc="-1" strike="noStrike">
                <a:latin typeface="Arial"/>
              </a:rPr>
              <a:t> </a:t>
            </a:r>
            <a:r>
              <a:rPr b="0" lang="es-ES" sz="1800" spc="-1" strike="noStrike">
                <a:latin typeface="Arial"/>
              </a:rPr>
              <a:t>O</a:t>
            </a:r>
            <a:r>
              <a:rPr b="0" lang="es-ES" sz="1800" spc="-1" strike="noStrike">
                <a:latin typeface="Arial"/>
              </a:rPr>
              <a:t>u</a:t>
            </a:r>
            <a:r>
              <a:rPr b="0" lang="es-ES" sz="1800" spc="-1" strike="noStrike">
                <a:latin typeface="Arial"/>
              </a:rPr>
              <a:t>tl</a:t>
            </a:r>
            <a:r>
              <a:rPr b="0" lang="es-ES" sz="1800" spc="-1" strike="noStrike">
                <a:latin typeface="Arial"/>
              </a:rPr>
              <a:t>i</a:t>
            </a:r>
            <a:r>
              <a:rPr b="0" lang="es-ES" sz="1800" spc="-1" strike="noStrike">
                <a:latin typeface="Arial"/>
              </a:rPr>
              <a:t>n</a:t>
            </a:r>
            <a:r>
              <a:rPr b="0" lang="es-ES" sz="1800" spc="-1" strike="noStrike">
                <a:latin typeface="Arial"/>
              </a:rPr>
              <a:t>e</a:t>
            </a:r>
            <a:r>
              <a:rPr b="0" lang="es-ES" sz="1800" spc="-1" strike="noStrike">
                <a:latin typeface="Arial"/>
              </a:rPr>
              <a:t> </a:t>
            </a:r>
            <a:r>
              <a:rPr b="0" lang="es-ES" sz="1800" spc="-1" strike="noStrike">
                <a:latin typeface="Arial"/>
              </a:rPr>
              <a:t>L</a:t>
            </a:r>
            <a:r>
              <a:rPr b="0" lang="es-ES" sz="1800" spc="-1" strike="noStrike">
                <a:latin typeface="Arial"/>
              </a:rPr>
              <a:t>e</a:t>
            </a:r>
            <a:r>
              <a:rPr b="0" lang="es-ES" sz="1800" spc="-1" strike="noStrike">
                <a:latin typeface="Arial"/>
              </a:rPr>
              <a:t>v</a:t>
            </a:r>
            <a:r>
              <a:rPr b="0" lang="es-ES" sz="1800" spc="-1" strike="noStrike">
                <a:latin typeface="Arial"/>
              </a:rPr>
              <a:t>e</a:t>
            </a:r>
            <a:r>
              <a:rPr b="0" lang="es-ES" sz="1800" spc="-1" strike="noStrike">
                <a:latin typeface="Arial"/>
              </a:rPr>
              <a:t>l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F</a:t>
            </a:r>
            <a:r>
              <a:rPr b="0" lang="es-ES" sz="1800" spc="-1" strike="noStrike">
                <a:latin typeface="Arial"/>
              </a:rPr>
              <a:t>i</a:t>
            </a:r>
            <a:r>
              <a:rPr b="0" lang="es-ES" sz="1800" spc="-1" strike="noStrike">
                <a:latin typeface="Arial"/>
              </a:rPr>
              <a:t>f</a:t>
            </a:r>
            <a:r>
              <a:rPr b="0" lang="es-ES" sz="1800" spc="-1" strike="noStrike">
                <a:latin typeface="Arial"/>
              </a:rPr>
              <a:t>t</a:t>
            </a:r>
            <a:r>
              <a:rPr b="0" lang="es-ES" sz="1800" spc="-1" strike="noStrike">
                <a:latin typeface="Arial"/>
              </a:rPr>
              <a:t>h</a:t>
            </a:r>
            <a:r>
              <a:rPr b="0" lang="es-ES" sz="1800" spc="-1" strike="noStrike">
                <a:latin typeface="Arial"/>
              </a:rPr>
              <a:t> </a:t>
            </a:r>
            <a:r>
              <a:rPr b="0" lang="es-ES" sz="1800" spc="-1" strike="noStrike">
                <a:latin typeface="Arial"/>
              </a:rPr>
              <a:t>O</a:t>
            </a:r>
            <a:r>
              <a:rPr b="0" lang="es-ES" sz="1800" spc="-1" strike="noStrike">
                <a:latin typeface="Arial"/>
              </a:rPr>
              <a:t>u</a:t>
            </a:r>
            <a:r>
              <a:rPr b="0" lang="es-ES" sz="1800" spc="-1" strike="noStrike">
                <a:latin typeface="Arial"/>
              </a:rPr>
              <a:t>t</a:t>
            </a:r>
            <a:r>
              <a:rPr b="0" lang="es-ES" sz="1800" spc="-1" strike="noStrike">
                <a:latin typeface="Arial"/>
              </a:rPr>
              <a:t>l</a:t>
            </a:r>
            <a:r>
              <a:rPr b="0" lang="es-ES" sz="1800" spc="-1" strike="noStrike">
                <a:latin typeface="Arial"/>
              </a:rPr>
              <a:t>i</a:t>
            </a:r>
            <a:r>
              <a:rPr b="0" lang="es-ES" sz="1800" spc="-1" strike="noStrike">
                <a:latin typeface="Arial"/>
              </a:rPr>
              <a:t>n</a:t>
            </a:r>
            <a:r>
              <a:rPr b="0" lang="es-ES" sz="1800" spc="-1" strike="noStrike">
                <a:latin typeface="Arial"/>
              </a:rPr>
              <a:t>e</a:t>
            </a:r>
            <a:r>
              <a:rPr b="0" lang="es-ES" sz="1800" spc="-1" strike="noStrike">
                <a:latin typeface="Arial"/>
              </a:rPr>
              <a:t> </a:t>
            </a:r>
            <a:r>
              <a:rPr b="0" lang="es-ES" sz="1800" spc="-1" strike="noStrike">
                <a:latin typeface="Arial"/>
              </a:rPr>
              <a:t>L</a:t>
            </a:r>
            <a:r>
              <a:rPr b="0" lang="es-ES" sz="1800" spc="-1" strike="noStrike">
                <a:latin typeface="Arial"/>
              </a:rPr>
              <a:t>e</a:t>
            </a:r>
            <a:r>
              <a:rPr b="0" lang="es-ES" sz="1800" spc="-1" strike="noStrike">
                <a:latin typeface="Arial"/>
              </a:rPr>
              <a:t>v</a:t>
            </a:r>
            <a:r>
              <a:rPr b="0" lang="es-ES" sz="1800" spc="-1" strike="noStrike">
                <a:latin typeface="Arial"/>
              </a:rPr>
              <a:t>e</a:t>
            </a:r>
            <a:r>
              <a:rPr b="0" lang="es-ES" sz="1800" spc="-1" strike="noStrike">
                <a:latin typeface="Arial"/>
              </a:rPr>
              <a:t>l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</a:t>
            </a:r>
            <a:r>
              <a:rPr b="0" lang="es-ES" sz="1800" spc="-1" strike="noStrike">
                <a:latin typeface="Arial"/>
              </a:rPr>
              <a:t>i</a:t>
            </a:r>
            <a:r>
              <a:rPr b="0" lang="es-ES" sz="1800" spc="-1" strike="noStrike">
                <a:latin typeface="Arial"/>
              </a:rPr>
              <a:t>x</a:t>
            </a:r>
            <a:r>
              <a:rPr b="0" lang="es-ES" sz="1800" spc="-1" strike="noStrike">
                <a:latin typeface="Arial"/>
              </a:rPr>
              <a:t>t</a:t>
            </a:r>
            <a:r>
              <a:rPr b="0" lang="es-ES" sz="1800" spc="-1" strike="noStrike">
                <a:latin typeface="Arial"/>
              </a:rPr>
              <a:t>h</a:t>
            </a:r>
            <a:r>
              <a:rPr b="0" lang="es-ES" sz="1800" spc="-1" strike="noStrike">
                <a:latin typeface="Arial"/>
              </a:rPr>
              <a:t> </a:t>
            </a:r>
            <a:r>
              <a:rPr b="0" lang="es-ES" sz="1800" spc="-1" strike="noStrike">
                <a:latin typeface="Arial"/>
              </a:rPr>
              <a:t>O</a:t>
            </a:r>
            <a:r>
              <a:rPr b="0" lang="es-ES" sz="1800" spc="-1" strike="noStrike">
                <a:latin typeface="Arial"/>
              </a:rPr>
              <a:t>u</a:t>
            </a:r>
            <a:r>
              <a:rPr b="0" lang="es-ES" sz="1800" spc="-1" strike="noStrike">
                <a:latin typeface="Arial"/>
              </a:rPr>
              <a:t>t</a:t>
            </a:r>
            <a:r>
              <a:rPr b="0" lang="es-ES" sz="1800" spc="-1" strike="noStrike">
                <a:latin typeface="Arial"/>
              </a:rPr>
              <a:t>l</a:t>
            </a:r>
            <a:r>
              <a:rPr b="0" lang="es-ES" sz="1800" spc="-1" strike="noStrike">
                <a:latin typeface="Arial"/>
              </a:rPr>
              <a:t>i</a:t>
            </a:r>
            <a:r>
              <a:rPr b="0" lang="es-ES" sz="1800" spc="-1" strike="noStrike">
                <a:latin typeface="Arial"/>
              </a:rPr>
              <a:t>n</a:t>
            </a:r>
            <a:r>
              <a:rPr b="0" lang="es-ES" sz="1800" spc="-1" strike="noStrike">
                <a:latin typeface="Arial"/>
              </a:rPr>
              <a:t>e</a:t>
            </a:r>
            <a:r>
              <a:rPr b="0" lang="es-ES" sz="1800" spc="-1" strike="noStrike">
                <a:latin typeface="Arial"/>
              </a:rPr>
              <a:t> </a:t>
            </a:r>
            <a:r>
              <a:rPr b="0" lang="es-ES" sz="1800" spc="-1" strike="noStrike">
                <a:latin typeface="Arial"/>
              </a:rPr>
              <a:t>L</a:t>
            </a:r>
            <a:r>
              <a:rPr b="0" lang="es-ES" sz="1800" spc="-1" strike="noStrike">
                <a:latin typeface="Arial"/>
              </a:rPr>
              <a:t>e</a:t>
            </a:r>
            <a:r>
              <a:rPr b="0" lang="es-ES" sz="1800" spc="-1" strike="noStrike">
                <a:latin typeface="Arial"/>
              </a:rPr>
              <a:t>v</a:t>
            </a:r>
            <a:r>
              <a:rPr b="0" lang="es-ES" sz="1800" spc="-1" strike="noStrike">
                <a:latin typeface="Arial"/>
              </a:rPr>
              <a:t>e</a:t>
            </a:r>
            <a:r>
              <a:rPr b="0" lang="es-ES" sz="1800" spc="-1" strike="noStrike">
                <a:latin typeface="Arial"/>
              </a:rPr>
              <a:t>l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</a:t>
            </a:r>
            <a:r>
              <a:rPr b="0" lang="es-ES" sz="1800" spc="-1" strike="noStrike">
                <a:latin typeface="Arial"/>
              </a:rPr>
              <a:t>e</a:t>
            </a:r>
            <a:r>
              <a:rPr b="0" lang="es-ES" sz="1800" spc="-1" strike="noStrike">
                <a:latin typeface="Arial"/>
              </a:rPr>
              <a:t>v</a:t>
            </a:r>
            <a:r>
              <a:rPr b="0" lang="es-ES" sz="1800" spc="-1" strike="noStrike">
                <a:latin typeface="Arial"/>
              </a:rPr>
              <a:t>e</a:t>
            </a:r>
            <a:r>
              <a:rPr b="0" lang="es-ES" sz="1800" spc="-1" strike="noStrike">
                <a:latin typeface="Arial"/>
              </a:rPr>
              <a:t>n</a:t>
            </a:r>
            <a:r>
              <a:rPr b="0" lang="es-ES" sz="1800" spc="-1" strike="noStrike">
                <a:latin typeface="Arial"/>
              </a:rPr>
              <a:t>t</a:t>
            </a:r>
            <a:r>
              <a:rPr b="0" lang="es-ES" sz="1800" spc="-1" strike="noStrike">
                <a:latin typeface="Arial"/>
              </a:rPr>
              <a:t>h</a:t>
            </a:r>
            <a:r>
              <a:rPr b="0" lang="es-ES" sz="1800" spc="-1" strike="noStrike">
                <a:latin typeface="Arial"/>
              </a:rPr>
              <a:t> </a:t>
            </a:r>
            <a:r>
              <a:rPr b="0" lang="es-ES" sz="1800" spc="-1" strike="noStrike">
                <a:latin typeface="Arial"/>
              </a:rPr>
              <a:t>O</a:t>
            </a:r>
            <a:r>
              <a:rPr b="0" lang="es-ES" sz="1800" spc="-1" strike="noStrike">
                <a:latin typeface="Arial"/>
              </a:rPr>
              <a:t>u</a:t>
            </a:r>
            <a:r>
              <a:rPr b="0" lang="es-ES" sz="1800" spc="-1" strike="noStrike">
                <a:latin typeface="Arial"/>
              </a:rPr>
              <a:t>t</a:t>
            </a:r>
            <a:r>
              <a:rPr b="0" lang="es-ES" sz="1800" spc="-1" strike="noStrike">
                <a:latin typeface="Arial"/>
              </a:rPr>
              <a:t>l</a:t>
            </a:r>
            <a:r>
              <a:rPr b="0" lang="es-ES" sz="1800" spc="-1" strike="noStrike">
                <a:latin typeface="Arial"/>
              </a:rPr>
              <a:t>i</a:t>
            </a:r>
            <a:r>
              <a:rPr b="0" lang="es-ES" sz="1800" spc="-1" strike="noStrike">
                <a:latin typeface="Arial"/>
              </a:rPr>
              <a:t>n</a:t>
            </a:r>
            <a:r>
              <a:rPr b="0" lang="es-ES" sz="1800" spc="-1" strike="noStrike">
                <a:latin typeface="Arial"/>
              </a:rPr>
              <a:t>e</a:t>
            </a:r>
            <a:r>
              <a:rPr b="0" lang="es-ES" sz="1800" spc="-1" strike="noStrike">
                <a:latin typeface="Arial"/>
              </a:rPr>
              <a:t> </a:t>
            </a:r>
            <a:r>
              <a:rPr b="0" lang="es-ES" sz="1800" spc="-1" strike="noStrike">
                <a:latin typeface="Arial"/>
              </a:rPr>
              <a:t>L</a:t>
            </a:r>
            <a:r>
              <a:rPr b="0" lang="es-ES" sz="1800" spc="-1" strike="noStrike">
                <a:latin typeface="Arial"/>
              </a:rPr>
              <a:t>e</a:t>
            </a:r>
            <a:r>
              <a:rPr b="0" lang="es-ES" sz="1800" spc="-1" strike="noStrike">
                <a:latin typeface="Arial"/>
              </a:rPr>
              <a:t>v</a:t>
            </a:r>
            <a:r>
              <a:rPr b="0" lang="es-ES" sz="1800" spc="-1" strike="noStrike">
                <a:latin typeface="Arial"/>
              </a:rPr>
              <a:t>e</a:t>
            </a:r>
            <a:r>
              <a:rPr b="0" lang="es-ES" sz="1800" spc="-1" strike="noStrike">
                <a:latin typeface="Arial"/>
              </a:rPr>
              <a:t>l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813240" y="1129680"/>
            <a:ext cx="1532520" cy="10224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0"/>
            <a:ext cx="136800" cy="51426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Click to edit the title text format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Click to edit the outline text format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Second Outline Level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Third Outline Level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Fourth Outline Level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Fifth Outline Level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Sixth Outline Level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Seventh Outline Level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Click to edit the title text format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Click to edit the outline text format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Second Outline Level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Third Outline Level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Fourth Outline Level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Fifth Outline Level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Sixth Outline Level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Seventh Outline Level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13240" y="1129680"/>
            <a:ext cx="1532520" cy="10224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0" y="0"/>
            <a:ext cx="136800" cy="51426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PlaceHolder 3"/>
          <p:cNvSpPr>
            <a:spLocks noGrp="1"/>
          </p:cNvSpPr>
          <p:nvPr>
            <p:ph type="title"/>
          </p:nvPr>
        </p:nvSpPr>
        <p:spPr>
          <a:xfrm>
            <a:off x="691200" y="0"/>
            <a:ext cx="7760520" cy="9680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1800" spc="-1" strike="noStrike">
                <a:latin typeface="Arial"/>
              </a:rPr>
              <a:t>Click to edit the title text format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91200" y="1358640"/>
            <a:ext cx="3786840" cy="330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Click to edit the outline text format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Second Outline Level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Third Outline Level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Fourth Outline Level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Fifth Outline Level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Sixth Outline Level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Seventh Outline Level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668120" y="1358640"/>
            <a:ext cx="3786840" cy="330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Click to edit the outline text format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Second Outline Level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Third Outline Level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Fourth Outline Level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Fifth Outline Level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Sixth Outline Level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Seventh Outline Level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4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4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docs.mongodb.com/manual/tutorial/install-mongodb-on-ubuntu/" TargetMode="External"/><Relationship Id="rId2" Type="http://schemas.openxmlformats.org/officeDocument/2006/relationships/hyperlink" Target="https://docs.mongodb.com/manual/tutorial/install-mongodb-on-os-x/" TargetMode="External"/><Relationship Id="rId3" Type="http://schemas.openxmlformats.org/officeDocument/2006/relationships/hyperlink" Target="https://docs.mongodb.com/manual/tutorial/install-mongodb-on-windows/" TargetMode="External"/><Relationship Id="rId4" Type="http://schemas.openxmlformats.org/officeDocument/2006/relationships/hyperlink" Target="https://robomongo.org/" TargetMode="External"/><Relationship Id="rId5" Type="http://schemas.openxmlformats.org/officeDocument/2006/relationships/hyperlink" Target="https://www.mongodb.com/products/compass" TargetMode="External"/><Relationship Id="rId6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0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docs.mongodb.com/manual/reference/method/db.collection.find/" TargetMode="External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github.com/citiaps/codigos-tbd/tree/master/ejemplo-mongodb" TargetMode="External"/><Relationship Id="rId2" Type="http://schemas.openxmlformats.org/officeDocument/2006/relationships/hyperlink" Target="https://docs.google.com/document/d/1s8VVgqGna5B4fj40CVjbBPiuK8cNPv53Xn0sE50t_sQ/edit?usp=sharing" TargetMode="External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docs.mongodb.com/manual/tutorial/query-documents/" TargetMode="External"/><Relationship Id="rId2" Type="http://schemas.openxmlformats.org/officeDocument/2006/relationships/hyperlink" Target="https://spring.io/guides/gs/accessing-mongodb-data-rest/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jepsen.io/analyses/mongodb-4.2.6" TargetMode="External"/><Relationship Id="rId2" Type="http://schemas.openxmlformats.org/officeDocument/2006/relationships/slideLayout" Target="../slideLayouts/slideLayout4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012480" y="2220480"/>
            <a:ext cx="5445000" cy="180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r">
              <a:lnSpc>
                <a:spcPct val="100000"/>
              </a:lnSpc>
            </a:pPr>
            <a:r>
              <a:rPr b="1" lang="es-ES" sz="4800" spc="-1" strike="noStrike">
                <a:solidFill>
                  <a:srgbClr val="454f5b"/>
                </a:solidFill>
                <a:latin typeface="Montserrat"/>
                <a:ea typeface="Montserrat"/>
              </a:rPr>
              <a:t>Introducción a MongoDB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70080" y="1779120"/>
            <a:ext cx="808704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  <a:spcBef>
                <a:spcPts val="601"/>
              </a:spcBef>
            </a:pPr>
            <a:r>
              <a:rPr b="0" lang="es-ES" sz="2400" spc="-1" strike="noStrike">
                <a:solidFill>
                  <a:srgbClr val="454f5b"/>
                </a:solidFill>
                <a:latin typeface="Montserrat"/>
                <a:ea typeface="Montserrat"/>
              </a:rPr>
              <a:t>Taller de Bases de Datos</a:t>
            </a:r>
            <a:endParaRPr b="0" lang="es-E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691200" y="432000"/>
            <a:ext cx="7760520" cy="536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s-ES" sz="2800" spc="-1" strike="noStrike">
                <a:solidFill>
                  <a:srgbClr val="999999"/>
                </a:solidFill>
                <a:latin typeface="Arial"/>
              </a:rPr>
              <a:t>Mongodb Replicación</a:t>
            </a:r>
            <a:endParaRPr b="1" lang="es-ES" sz="2800" spc="-1" strike="noStrike">
              <a:solidFill>
                <a:srgbClr val="999999"/>
              </a:solid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322920" y="1656000"/>
            <a:ext cx="2817720" cy="2304000"/>
          </a:xfrm>
          <a:prstGeom prst="rect">
            <a:avLst/>
          </a:prstGeom>
          <a:ln>
            <a:noFill/>
          </a:ln>
        </p:spPr>
      </p:pic>
      <p:pic>
        <p:nvPicPr>
          <p:cNvPr id="183" name="" descr=""/>
          <p:cNvPicPr/>
          <p:nvPr/>
        </p:nvPicPr>
        <p:blipFill>
          <a:blip r:embed="rId2"/>
          <a:stretch/>
        </p:blipFill>
        <p:spPr>
          <a:xfrm>
            <a:off x="4258080" y="1440000"/>
            <a:ext cx="3805920" cy="144000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3"/>
          <a:stretch/>
        </p:blipFill>
        <p:spPr>
          <a:xfrm>
            <a:off x="4320000" y="3191040"/>
            <a:ext cx="3816000" cy="144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691200" y="432000"/>
            <a:ext cx="7760520" cy="536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s-ES" sz="2800" spc="-1" strike="noStrike">
                <a:solidFill>
                  <a:srgbClr val="999999"/>
                </a:solidFill>
                <a:latin typeface="Arial"/>
              </a:rPr>
              <a:t>Mongodb Particiones</a:t>
            </a:r>
            <a:endParaRPr b="1" lang="es-ES" sz="2800" spc="-1" strike="noStrike">
              <a:solidFill>
                <a:srgbClr val="999999"/>
              </a:solidFill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288000" y="1512000"/>
            <a:ext cx="4464360" cy="3168000"/>
          </a:xfrm>
          <a:prstGeom prst="rect">
            <a:avLst/>
          </a:prstGeom>
          <a:ln>
            <a:noFill/>
          </a:ln>
        </p:spPr>
      </p:pic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5389560" y="1152000"/>
            <a:ext cx="2705040" cy="345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691200" y="432000"/>
            <a:ext cx="7760520" cy="536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s-ES" sz="2800" spc="-1" strike="noStrike">
                <a:solidFill>
                  <a:srgbClr val="999999"/>
                </a:solidFill>
                <a:latin typeface="Arial"/>
              </a:rPr>
              <a:t>Mongodb Particiones</a:t>
            </a:r>
            <a:endParaRPr b="1" lang="es-ES" sz="2800" spc="-1" strike="noStrike">
              <a:solidFill>
                <a:srgbClr val="999999"/>
              </a:solidFill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2592000" y="944640"/>
            <a:ext cx="5112000" cy="395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691200" y="432000"/>
            <a:ext cx="7760520" cy="536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s-ES" sz="2800" spc="-1" strike="noStrike">
                <a:solidFill>
                  <a:srgbClr val="999999"/>
                </a:solidFill>
                <a:latin typeface="Arial"/>
              </a:rPr>
              <a:t>Mongodb Particiones</a:t>
            </a:r>
            <a:endParaRPr b="1" lang="es-ES" sz="2800" spc="-1" strike="noStrike">
              <a:solidFill>
                <a:srgbClr val="999999"/>
              </a:solidFill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288000" y="1512000"/>
            <a:ext cx="4464360" cy="3168000"/>
          </a:xfrm>
          <a:prstGeom prst="rect">
            <a:avLst/>
          </a:prstGeom>
          <a:ln>
            <a:noFill/>
          </a:ln>
        </p:spPr>
      </p:pic>
      <p:pic>
        <p:nvPicPr>
          <p:cNvPr id="192" name="" descr=""/>
          <p:cNvPicPr/>
          <p:nvPr/>
        </p:nvPicPr>
        <p:blipFill>
          <a:blip r:embed="rId2"/>
          <a:stretch/>
        </p:blipFill>
        <p:spPr>
          <a:xfrm>
            <a:off x="5389560" y="1152000"/>
            <a:ext cx="2705040" cy="345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691200" y="0"/>
            <a:ext cx="7760520" cy="96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3000" spc="-1" strike="noStrike">
                <a:solidFill>
                  <a:srgbClr val="454f5b"/>
                </a:solidFill>
                <a:latin typeface="Montserrat"/>
                <a:ea typeface="Montserrat"/>
              </a:rPr>
              <a:t>Instalación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691200" y="1358640"/>
            <a:ext cx="7760520" cy="33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79800">
              <a:lnSpc>
                <a:spcPct val="100000"/>
              </a:lnSpc>
              <a:spcBef>
                <a:spcPts val="601"/>
              </a:spcBef>
              <a:buClr>
                <a:srgbClr val="c7f464"/>
              </a:buClr>
              <a:buFont typeface="Montserrat"/>
              <a:buChar char="▣"/>
            </a:pPr>
            <a:r>
              <a:rPr b="0" lang="es-ES" sz="2400" spc="-1" strike="noStrike" u="sng">
                <a:solidFill>
                  <a:srgbClr val="1155cc"/>
                </a:solidFill>
                <a:uFillTx/>
                <a:latin typeface="Montserrat"/>
                <a:ea typeface="Montserrat"/>
                <a:hlinkClick r:id="rId1"/>
              </a:rPr>
              <a:t>Instalación en Ubuntu</a:t>
            </a:r>
            <a:endParaRPr b="0" lang="es-ES" sz="24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c7f464"/>
              </a:buClr>
              <a:buFont typeface="Montserrat"/>
              <a:buChar char="▣"/>
            </a:pPr>
            <a:r>
              <a:rPr b="0" lang="es-ES" sz="2400" spc="-1" strike="noStrike" u="sng">
                <a:solidFill>
                  <a:srgbClr val="1155cc"/>
                </a:solidFill>
                <a:uFillTx/>
                <a:latin typeface="Montserrat"/>
                <a:ea typeface="Montserrat"/>
                <a:hlinkClick r:id="rId2"/>
              </a:rPr>
              <a:t>Instalación en MacOS</a:t>
            </a:r>
            <a:endParaRPr b="0" lang="es-ES" sz="24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c7f464"/>
              </a:buClr>
              <a:buFont typeface="Montserrat"/>
              <a:buChar char="▣"/>
            </a:pPr>
            <a:r>
              <a:rPr b="0" lang="es-ES" sz="2400" spc="-1" strike="noStrike" u="sng">
                <a:solidFill>
                  <a:srgbClr val="1155cc"/>
                </a:solidFill>
                <a:uFillTx/>
                <a:latin typeface="Montserrat"/>
                <a:ea typeface="Montserrat"/>
                <a:hlinkClick r:id="rId3"/>
              </a:rPr>
              <a:t>Instalación en Windows</a:t>
            </a:r>
            <a:endParaRPr b="0" lang="es-ES" sz="24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c7f464"/>
              </a:buClr>
              <a:buFont typeface="Montserrat"/>
              <a:buChar char="▣"/>
            </a:pPr>
            <a:endParaRPr b="0" lang="es-ES" sz="24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c7f464"/>
              </a:buClr>
              <a:buFont typeface="Montserrat"/>
              <a:buChar char="▣"/>
            </a:pPr>
            <a:r>
              <a:rPr b="0" lang="es-ES" sz="2400" spc="-1" strike="noStrike">
                <a:solidFill>
                  <a:srgbClr val="1155cc"/>
                </a:solidFill>
                <a:latin typeface="Montserrat"/>
                <a:ea typeface="Montserrat"/>
              </a:rPr>
              <a:t>Clientes:</a:t>
            </a:r>
            <a:endParaRPr b="0" lang="es-ES" sz="24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c7f464"/>
              </a:buClr>
              <a:buFont typeface="Wingdings" charset="2"/>
              <a:buChar char=""/>
            </a:pPr>
            <a:r>
              <a:rPr b="0" lang="es-ES" sz="2400" spc="-1" strike="noStrike" u="sng">
                <a:solidFill>
                  <a:srgbClr val="1155cc"/>
                </a:solidFill>
                <a:uFillTx/>
                <a:latin typeface="Montserrat"/>
                <a:ea typeface="Montserrat"/>
                <a:hlinkClick r:id="rId4"/>
              </a:rPr>
              <a:t>Robo3t</a:t>
            </a:r>
            <a:endParaRPr b="0" lang="es-ES" sz="24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c7f464"/>
              </a:buClr>
              <a:buFont typeface="Wingdings" charset="2"/>
              <a:buChar char=""/>
            </a:pPr>
            <a:r>
              <a:rPr b="0" lang="es-ES" sz="2400" spc="-1" strike="noStrike" u="sng">
                <a:solidFill>
                  <a:srgbClr val="1155cc"/>
                </a:solidFill>
                <a:uFillTx/>
                <a:latin typeface="Montserrat"/>
                <a:ea typeface="Montserrat"/>
                <a:hlinkClick r:id="rId5"/>
              </a:rPr>
              <a:t>Mongodb Compass</a:t>
            </a:r>
            <a:endParaRPr b="0" lang="es-ES" sz="2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691200" y="0"/>
            <a:ext cx="7760520" cy="96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3000" spc="-1" strike="noStrike">
                <a:solidFill>
                  <a:srgbClr val="454f5b"/>
                </a:solidFill>
                <a:latin typeface="Montserrat"/>
                <a:ea typeface="Montserrat"/>
              </a:rPr>
              <a:t>Ejecutando la consola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691200" y="1358640"/>
            <a:ext cx="7760520" cy="33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s-ES" sz="2400" spc="-1" strike="noStrike">
                <a:solidFill>
                  <a:srgbClr val="454f5b"/>
                </a:solidFill>
                <a:latin typeface="Montserrat"/>
                <a:ea typeface="Montserrat"/>
              </a:rPr>
              <a:t>Una vez instalada la BD, iniciamos la consola de MongoDB ejecutando:</a:t>
            </a:r>
            <a:endParaRPr b="0" lang="es-ES" sz="24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spcBef>
                <a:spcPts val="601"/>
              </a:spcBef>
              <a:buClr>
                <a:srgbClr val="c7f464"/>
              </a:buClr>
              <a:buFont typeface="Montserrat"/>
              <a:buChar char="▣"/>
            </a:pPr>
            <a:r>
              <a:rPr b="0" lang="es-ES" sz="2400" spc="-1" strike="noStrike">
                <a:solidFill>
                  <a:srgbClr val="454f5b"/>
                </a:solidFill>
                <a:latin typeface="Montserrat"/>
                <a:ea typeface="Montserrat"/>
              </a:rPr>
              <a:t> </a:t>
            </a:r>
            <a:r>
              <a:rPr b="1" lang="es-ES" sz="2400" spc="-1" strike="noStrike">
                <a:solidFill>
                  <a:srgbClr val="454f5b"/>
                </a:solidFill>
                <a:latin typeface="Montserrat"/>
                <a:ea typeface="Montserrat"/>
              </a:rPr>
              <a:t>mongo</a:t>
            </a:r>
            <a:r>
              <a:rPr b="0" lang="es-ES" sz="2400" spc="-1" strike="noStrike">
                <a:solidFill>
                  <a:srgbClr val="454f5b"/>
                </a:solidFill>
                <a:latin typeface="Montserrat"/>
                <a:ea typeface="Montserrat"/>
              </a:rPr>
              <a:t> en el terminal en Linux/Mac</a:t>
            </a:r>
            <a:endParaRPr b="0" lang="es-ES" sz="24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c7f464"/>
              </a:buClr>
              <a:buFont typeface="Montserrat"/>
              <a:buChar char="▣"/>
            </a:pPr>
            <a:r>
              <a:rPr b="0" lang="es-ES" sz="2400" spc="-1" strike="noStrike">
                <a:solidFill>
                  <a:srgbClr val="454f5b"/>
                </a:solidFill>
                <a:latin typeface="Montserrat"/>
                <a:ea typeface="Montserrat"/>
              </a:rPr>
              <a:t> </a:t>
            </a:r>
            <a:r>
              <a:rPr b="1" lang="es-ES" sz="2400" spc="-1" strike="noStrike">
                <a:solidFill>
                  <a:srgbClr val="454f5b"/>
                </a:solidFill>
                <a:latin typeface="Montserrat"/>
                <a:ea typeface="Montserrat"/>
              </a:rPr>
              <a:t>"C:\Program Files\MongoDB\Server\4.4\bin\mongo.exe"</a:t>
            </a:r>
            <a:r>
              <a:rPr b="0" lang="es-ES" sz="2400" spc="-1" strike="noStrike">
                <a:solidFill>
                  <a:srgbClr val="454f5b"/>
                </a:solidFill>
                <a:latin typeface="Montserrat"/>
                <a:ea typeface="Montserrat"/>
              </a:rPr>
              <a:t> en Windows.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s-ES" sz="2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11760" y="2151000"/>
            <a:ext cx="8519400" cy="84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ES" sz="3600" spc="-1" strike="noStrike">
                <a:solidFill>
                  <a:srgbClr val="454f5b"/>
                </a:solidFill>
                <a:latin typeface="Montserrat"/>
                <a:ea typeface="Montserrat"/>
              </a:rPr>
              <a:t>Consultas</a:t>
            </a:r>
            <a:endParaRPr b="0" lang="es-ES" sz="36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691200" y="475560"/>
            <a:ext cx="7760520" cy="4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3000" spc="-1" strike="noStrike">
                <a:solidFill>
                  <a:srgbClr val="454f5b"/>
                </a:solidFill>
                <a:latin typeface="Montserrat"/>
                <a:ea typeface="Montserrat"/>
              </a:rPr>
              <a:t>Estructura de documento MongoDB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788760" y="1449360"/>
            <a:ext cx="5253840" cy="3346560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s-ES" sz="1500" spc="-1" strike="noStrike">
                <a:solidFill>
                  <a:srgbClr val="dddddd"/>
                </a:solidFill>
                <a:latin typeface="Consolas"/>
                <a:ea typeface="Consolas"/>
              </a:rPr>
              <a:t>{</a:t>
            </a:r>
            <a:br/>
            <a:r>
              <a:rPr b="0" lang="es-ES" sz="1500" spc="-1" strike="noStrike">
                <a:solidFill>
                  <a:srgbClr val="dddddd"/>
                </a:solidFill>
                <a:latin typeface="Consolas"/>
                <a:ea typeface="Consolas"/>
              </a:rPr>
              <a:t>  </a:t>
            </a:r>
            <a:r>
              <a:rPr b="0" lang="es-ES" sz="1500" spc="-1" strike="noStrike">
                <a:solidFill>
                  <a:srgbClr val="a6e22e"/>
                </a:solidFill>
                <a:latin typeface="Consolas"/>
                <a:ea typeface="Consolas"/>
              </a:rPr>
              <a:t>"_id"</a:t>
            </a:r>
            <a:r>
              <a:rPr b="0" lang="es-ES" sz="1500" spc="-1" strike="noStrike">
                <a:solidFill>
                  <a:srgbClr val="dddddd"/>
                </a:solidFill>
                <a:latin typeface="Consolas"/>
                <a:ea typeface="Consolas"/>
              </a:rPr>
              <a:t>: </a:t>
            </a:r>
            <a:r>
              <a:rPr b="0" lang="es-ES" sz="1500" spc="-1" strike="noStrike">
                <a:solidFill>
                  <a:srgbClr val="a6e22e"/>
                </a:solidFill>
                <a:latin typeface="Consolas"/>
                <a:ea typeface="Consolas"/>
              </a:rPr>
              <a:t>"5cf0029caff5056591b0ce7d"</a:t>
            </a:r>
            <a:r>
              <a:rPr b="0" lang="es-ES" sz="1500" spc="-1" strike="noStrike">
                <a:solidFill>
                  <a:srgbClr val="dddddd"/>
                </a:solidFill>
                <a:latin typeface="Consolas"/>
                <a:ea typeface="Consolas"/>
              </a:rPr>
              <a:t>,</a:t>
            </a:r>
            <a:br/>
            <a:r>
              <a:rPr b="0" lang="es-ES" sz="1500" spc="-1" strike="noStrike">
                <a:solidFill>
                  <a:srgbClr val="dddddd"/>
                </a:solidFill>
                <a:latin typeface="Consolas"/>
                <a:ea typeface="Consolas"/>
              </a:rPr>
              <a:t>  </a:t>
            </a:r>
            <a:r>
              <a:rPr b="0" lang="es-ES" sz="1500" spc="-1" strike="noStrike">
                <a:solidFill>
                  <a:srgbClr val="a6e22e"/>
                </a:solidFill>
                <a:latin typeface="Consolas"/>
                <a:ea typeface="Consolas"/>
              </a:rPr>
              <a:t>"firstname"</a:t>
            </a:r>
            <a:r>
              <a:rPr b="0" lang="es-ES" sz="1500" spc="-1" strike="noStrike">
                <a:solidFill>
                  <a:srgbClr val="dddddd"/>
                </a:solidFill>
                <a:latin typeface="Consolas"/>
                <a:ea typeface="Consolas"/>
              </a:rPr>
              <a:t>: </a:t>
            </a:r>
            <a:r>
              <a:rPr b="0" lang="es-ES" sz="1500" spc="-1" strike="noStrike">
                <a:solidFill>
                  <a:srgbClr val="a6e22e"/>
                </a:solidFill>
                <a:latin typeface="Consolas"/>
                <a:ea typeface="Consolas"/>
              </a:rPr>
              <a:t>"Jane"</a:t>
            </a:r>
            <a:r>
              <a:rPr b="0" lang="es-ES" sz="1500" spc="-1" strike="noStrike">
                <a:solidFill>
                  <a:srgbClr val="dddddd"/>
                </a:solidFill>
                <a:latin typeface="Consolas"/>
                <a:ea typeface="Consolas"/>
              </a:rPr>
              <a:t>,</a:t>
            </a:r>
            <a:br/>
            <a:r>
              <a:rPr b="0" lang="es-ES" sz="1500" spc="-1" strike="noStrike">
                <a:solidFill>
                  <a:srgbClr val="dddddd"/>
                </a:solidFill>
                <a:latin typeface="Consolas"/>
                <a:ea typeface="Consolas"/>
              </a:rPr>
              <a:t>  </a:t>
            </a:r>
            <a:r>
              <a:rPr b="0" lang="es-ES" sz="1500" spc="-1" strike="noStrike">
                <a:solidFill>
                  <a:srgbClr val="a6e22e"/>
                </a:solidFill>
                <a:latin typeface="Consolas"/>
                <a:ea typeface="Consolas"/>
              </a:rPr>
              <a:t>"lastname"</a:t>
            </a:r>
            <a:r>
              <a:rPr b="0" lang="es-ES" sz="1500" spc="-1" strike="noStrike">
                <a:solidFill>
                  <a:srgbClr val="dddddd"/>
                </a:solidFill>
                <a:latin typeface="Consolas"/>
                <a:ea typeface="Consolas"/>
              </a:rPr>
              <a:t>: </a:t>
            </a:r>
            <a:r>
              <a:rPr b="0" lang="es-ES" sz="1500" spc="-1" strike="noStrike">
                <a:solidFill>
                  <a:srgbClr val="a6e22e"/>
                </a:solidFill>
                <a:latin typeface="Consolas"/>
                <a:ea typeface="Consolas"/>
              </a:rPr>
              <a:t>"Wu"</a:t>
            </a:r>
            <a:r>
              <a:rPr b="0" lang="es-ES" sz="1500" spc="-1" strike="noStrike">
                <a:solidFill>
                  <a:srgbClr val="dddddd"/>
                </a:solidFill>
                <a:latin typeface="Consolas"/>
                <a:ea typeface="Consolas"/>
              </a:rPr>
              <a:t>,</a:t>
            </a:r>
            <a:br/>
            <a:r>
              <a:rPr b="0" lang="es-ES" sz="1500" spc="-1" strike="noStrike">
                <a:solidFill>
                  <a:srgbClr val="dddddd"/>
                </a:solidFill>
                <a:latin typeface="Consolas"/>
                <a:ea typeface="Consolas"/>
              </a:rPr>
              <a:t>  </a:t>
            </a:r>
            <a:r>
              <a:rPr b="0" lang="es-ES" sz="1500" spc="-1" strike="noStrike">
                <a:solidFill>
                  <a:srgbClr val="a6e22e"/>
                </a:solidFill>
                <a:latin typeface="Consolas"/>
                <a:ea typeface="Consolas"/>
              </a:rPr>
              <a:t>"address"</a:t>
            </a:r>
            <a:r>
              <a:rPr b="0" lang="es-ES" sz="1500" spc="-1" strike="noStrike">
                <a:solidFill>
                  <a:srgbClr val="dddddd"/>
                </a:solidFill>
                <a:latin typeface="Consolas"/>
                <a:ea typeface="Consolas"/>
              </a:rPr>
              <a:t>: {</a:t>
            </a:r>
            <a:br/>
            <a:r>
              <a:rPr b="0" lang="es-ES" sz="1500" spc="-1" strike="noStrike">
                <a:solidFill>
                  <a:srgbClr val="dddddd"/>
                </a:solidFill>
                <a:latin typeface="Consolas"/>
                <a:ea typeface="Consolas"/>
              </a:rPr>
              <a:t>    </a:t>
            </a:r>
            <a:r>
              <a:rPr b="0" lang="es-ES" sz="1500" spc="-1" strike="noStrike">
                <a:solidFill>
                  <a:srgbClr val="a6e22e"/>
                </a:solidFill>
                <a:latin typeface="Consolas"/>
                <a:ea typeface="Consolas"/>
              </a:rPr>
              <a:t>"street"</a:t>
            </a:r>
            <a:r>
              <a:rPr b="0" lang="es-ES" sz="1500" spc="-1" strike="noStrike">
                <a:solidFill>
                  <a:srgbClr val="dddddd"/>
                </a:solidFill>
                <a:latin typeface="Consolas"/>
                <a:ea typeface="Consolas"/>
              </a:rPr>
              <a:t>: </a:t>
            </a:r>
            <a:r>
              <a:rPr b="0" lang="es-ES" sz="1500" spc="-1" strike="noStrike">
                <a:solidFill>
                  <a:srgbClr val="a6e22e"/>
                </a:solidFill>
                <a:latin typeface="Consolas"/>
                <a:ea typeface="Consolas"/>
              </a:rPr>
              <a:t>"1 Circle Rd"</a:t>
            </a:r>
            <a:r>
              <a:rPr b="0" lang="es-ES" sz="1500" spc="-1" strike="noStrike">
                <a:solidFill>
                  <a:srgbClr val="dddddd"/>
                </a:solidFill>
                <a:latin typeface="Consolas"/>
                <a:ea typeface="Consolas"/>
              </a:rPr>
              <a:t>,</a:t>
            </a:r>
            <a:br/>
            <a:r>
              <a:rPr b="0" lang="es-ES" sz="1500" spc="-1" strike="noStrike">
                <a:solidFill>
                  <a:srgbClr val="dddddd"/>
                </a:solidFill>
                <a:latin typeface="Consolas"/>
                <a:ea typeface="Consolas"/>
              </a:rPr>
              <a:t>    </a:t>
            </a:r>
            <a:r>
              <a:rPr b="0" lang="es-ES" sz="1500" spc="-1" strike="noStrike">
                <a:solidFill>
                  <a:srgbClr val="a6e22e"/>
                </a:solidFill>
                <a:latin typeface="Consolas"/>
                <a:ea typeface="Consolas"/>
              </a:rPr>
              <a:t>"city"</a:t>
            </a:r>
            <a:r>
              <a:rPr b="0" lang="es-ES" sz="1500" spc="-1" strike="noStrike">
                <a:solidFill>
                  <a:srgbClr val="dddddd"/>
                </a:solidFill>
                <a:latin typeface="Consolas"/>
                <a:ea typeface="Consolas"/>
              </a:rPr>
              <a:t>: </a:t>
            </a:r>
            <a:r>
              <a:rPr b="0" lang="es-ES" sz="1500" spc="-1" strike="noStrike">
                <a:solidFill>
                  <a:srgbClr val="a6e22e"/>
                </a:solidFill>
                <a:latin typeface="Consolas"/>
                <a:ea typeface="Consolas"/>
              </a:rPr>
              <a:t>"Los Angeles"</a:t>
            </a:r>
            <a:r>
              <a:rPr b="0" lang="es-ES" sz="1500" spc="-1" strike="noStrike">
                <a:solidFill>
                  <a:srgbClr val="dddddd"/>
                </a:solidFill>
                <a:latin typeface="Consolas"/>
                <a:ea typeface="Consolas"/>
              </a:rPr>
              <a:t>,</a:t>
            </a:r>
            <a:br/>
            <a:r>
              <a:rPr b="0" lang="es-ES" sz="1500" spc="-1" strike="noStrike">
                <a:solidFill>
                  <a:srgbClr val="dddddd"/>
                </a:solidFill>
                <a:latin typeface="Consolas"/>
                <a:ea typeface="Consolas"/>
              </a:rPr>
              <a:t>    </a:t>
            </a:r>
            <a:r>
              <a:rPr b="0" lang="es-ES" sz="1500" spc="-1" strike="noStrike">
                <a:solidFill>
                  <a:srgbClr val="a6e22e"/>
                </a:solidFill>
                <a:latin typeface="Consolas"/>
                <a:ea typeface="Consolas"/>
              </a:rPr>
              <a:t>"state"</a:t>
            </a:r>
            <a:r>
              <a:rPr b="0" lang="es-ES" sz="1500" spc="-1" strike="noStrike">
                <a:solidFill>
                  <a:srgbClr val="dddddd"/>
                </a:solidFill>
                <a:latin typeface="Consolas"/>
                <a:ea typeface="Consolas"/>
              </a:rPr>
              <a:t>: </a:t>
            </a:r>
            <a:r>
              <a:rPr b="0" lang="es-ES" sz="1500" spc="-1" strike="noStrike">
                <a:solidFill>
                  <a:srgbClr val="a6e22e"/>
                </a:solidFill>
                <a:latin typeface="Consolas"/>
                <a:ea typeface="Consolas"/>
              </a:rPr>
              <a:t>"CA"</a:t>
            </a:r>
            <a:r>
              <a:rPr b="0" lang="es-ES" sz="1500" spc="-1" strike="noStrike">
                <a:solidFill>
                  <a:srgbClr val="dddddd"/>
                </a:solidFill>
                <a:latin typeface="Consolas"/>
                <a:ea typeface="Consolas"/>
              </a:rPr>
              <a:t>,</a:t>
            </a:r>
            <a:br/>
            <a:r>
              <a:rPr b="0" lang="es-ES" sz="1500" spc="-1" strike="noStrike">
                <a:solidFill>
                  <a:srgbClr val="dddddd"/>
                </a:solidFill>
                <a:latin typeface="Consolas"/>
                <a:ea typeface="Consolas"/>
              </a:rPr>
              <a:t>    </a:t>
            </a:r>
            <a:r>
              <a:rPr b="0" lang="es-ES" sz="1500" spc="-1" strike="noStrike">
                <a:solidFill>
                  <a:srgbClr val="a6e22e"/>
                </a:solidFill>
                <a:latin typeface="Consolas"/>
                <a:ea typeface="Consolas"/>
              </a:rPr>
              <a:t>"zip"</a:t>
            </a:r>
            <a:r>
              <a:rPr b="0" lang="es-ES" sz="1500" spc="-1" strike="noStrike">
                <a:solidFill>
                  <a:srgbClr val="dddddd"/>
                </a:solidFill>
                <a:latin typeface="Consolas"/>
                <a:ea typeface="Consolas"/>
              </a:rPr>
              <a:t>: </a:t>
            </a:r>
            <a:r>
              <a:rPr b="0" lang="es-ES" sz="1500" spc="-1" strike="noStrike">
                <a:solidFill>
                  <a:srgbClr val="a6e22e"/>
                </a:solidFill>
                <a:latin typeface="Consolas"/>
                <a:ea typeface="Consolas"/>
              </a:rPr>
              <a:t>"90404"</a:t>
            </a:r>
            <a:br/>
            <a:r>
              <a:rPr b="0" lang="es-ES" sz="1500" spc="-1" strike="noStrike">
                <a:solidFill>
                  <a:srgbClr val="dddddd"/>
                </a:solidFill>
                <a:latin typeface="Consolas"/>
                <a:ea typeface="Consolas"/>
              </a:rPr>
              <a:t>  },</a:t>
            </a:r>
            <a:br/>
            <a:r>
              <a:rPr b="0" lang="es-ES" sz="1500" spc="-1" strike="noStrike">
                <a:solidFill>
                  <a:srgbClr val="dddddd"/>
                </a:solidFill>
                <a:latin typeface="Consolas"/>
                <a:ea typeface="Consolas"/>
              </a:rPr>
              <a:t>  </a:t>
            </a:r>
            <a:r>
              <a:rPr b="0" lang="es-ES" sz="1500" spc="-1" strike="noStrike">
                <a:solidFill>
                  <a:srgbClr val="a6e22e"/>
                </a:solidFill>
                <a:latin typeface="Consolas"/>
                <a:ea typeface="Consolas"/>
              </a:rPr>
              <a:t>"hobbies"</a:t>
            </a:r>
            <a:r>
              <a:rPr b="0" lang="es-ES" sz="1500" spc="-1" strike="noStrike">
                <a:solidFill>
                  <a:srgbClr val="dddddd"/>
                </a:solidFill>
                <a:latin typeface="Consolas"/>
                <a:ea typeface="Consolas"/>
              </a:rPr>
              <a:t>: [</a:t>
            </a:r>
            <a:r>
              <a:rPr b="0" lang="es-ES" sz="1500" spc="-1" strike="noStrike">
                <a:solidFill>
                  <a:srgbClr val="a6e22e"/>
                </a:solidFill>
                <a:latin typeface="Consolas"/>
                <a:ea typeface="Consolas"/>
              </a:rPr>
              <a:t>"surfing"</a:t>
            </a:r>
            <a:r>
              <a:rPr b="0" lang="es-ES" sz="1500" spc="-1" strike="noStrike">
                <a:solidFill>
                  <a:srgbClr val="dddddd"/>
                </a:solidFill>
                <a:latin typeface="Consolas"/>
                <a:ea typeface="Consolas"/>
              </a:rPr>
              <a:t>, </a:t>
            </a:r>
            <a:r>
              <a:rPr b="0" lang="es-ES" sz="1500" spc="-1" strike="noStrike">
                <a:solidFill>
                  <a:srgbClr val="a6e22e"/>
                </a:solidFill>
                <a:latin typeface="Consolas"/>
                <a:ea typeface="Consolas"/>
              </a:rPr>
              <a:t>"coding"</a:t>
            </a:r>
            <a:r>
              <a:rPr b="0" lang="es-ES" sz="1500" spc="-1" strike="noStrike">
                <a:solidFill>
                  <a:srgbClr val="dddddd"/>
                </a:solidFill>
                <a:latin typeface="Consolas"/>
                <a:ea typeface="Consolas"/>
              </a:rPr>
              <a:t>]</a:t>
            </a:r>
            <a:br/>
            <a:r>
              <a:rPr b="0" lang="es-ES" sz="1500" spc="-1" strike="noStrike">
                <a:solidFill>
                  <a:srgbClr val="dddddd"/>
                </a:solidFill>
                <a:latin typeface="Consolas"/>
                <a:ea typeface="Consolas"/>
              </a:rPr>
              <a:t>}</a:t>
            </a:r>
            <a:endParaRPr b="0" lang="es-ES" sz="15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691200" y="475560"/>
            <a:ext cx="7760520" cy="4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3000" spc="-1" strike="noStrike">
                <a:solidFill>
                  <a:srgbClr val="454f5b"/>
                </a:solidFill>
                <a:latin typeface="Montserrat"/>
                <a:ea typeface="Montserrat"/>
              </a:rPr>
              <a:t>Consultas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691200" y="1393560"/>
            <a:ext cx="3766320" cy="353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s-ES" sz="2000" spc="-1" strike="noStrike">
                <a:solidFill>
                  <a:srgbClr val="454f5b"/>
                </a:solidFill>
                <a:latin typeface="Montserrat"/>
                <a:ea typeface="Montserrat"/>
              </a:rPr>
              <a:t>Si tenemos nuestra tabla de perros en SQL</a:t>
            </a:r>
            <a:endParaRPr b="0" lang="es-ES" sz="2000" spc="-1" strike="noStrike">
              <a:latin typeface="Arial"/>
            </a:endParaRPr>
          </a:p>
        </p:txBody>
      </p:sp>
      <p:graphicFrame>
        <p:nvGraphicFramePr>
          <p:cNvPr id="202" name="Table 3"/>
          <p:cNvGraphicFramePr/>
          <p:nvPr/>
        </p:nvGraphicFramePr>
        <p:xfrm>
          <a:off x="691200" y="2481120"/>
          <a:ext cx="3407040" cy="1519920"/>
        </p:xfrm>
        <a:graphic>
          <a:graphicData uri="http://schemas.openxmlformats.org/drawingml/2006/table">
            <a:tbl>
              <a:tblPr/>
              <a:tblGrid>
                <a:gridCol w="851760"/>
                <a:gridCol w="851760"/>
                <a:gridCol w="851760"/>
                <a:gridCol w="852120"/>
              </a:tblGrid>
              <a:tr h="42156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id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8bab42"/>
                      </a:solidFill>
                    </a:lnB>
                    <a:solidFill>
                      <a:srgbClr val="8bab42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name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8bab42"/>
                      </a:solidFill>
                    </a:lnB>
                    <a:solidFill>
                      <a:srgbClr val="8bab42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age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8bab42"/>
                      </a:solidFill>
                    </a:lnB>
                    <a:solidFill>
                      <a:srgbClr val="8bab42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color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8bab42"/>
                      </a:solidFill>
                    </a:lnB>
                    <a:solidFill>
                      <a:srgbClr val="8bab42"/>
                    </a:solidFill>
                  </a:tcPr>
                </a:tc>
              </a:tr>
              <a:tr h="5821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8bab42"/>
                      </a:solidFill>
                    </a:lnL>
                    <a:lnR w="9360">
                      <a:solidFill>
                        <a:srgbClr val="8bab42"/>
                      </a:solidFill>
                    </a:lnR>
                    <a:lnT w="9360">
                      <a:solidFill>
                        <a:srgbClr val="8bab42"/>
                      </a:solidFill>
                    </a:lnT>
                    <a:lnB w="9360">
                      <a:solidFill>
                        <a:srgbClr val="8bab42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Moneda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8bab42"/>
                      </a:solidFill>
                    </a:lnL>
                    <a:lnR w="9360">
                      <a:solidFill>
                        <a:srgbClr val="8bab42"/>
                      </a:solidFill>
                    </a:lnR>
                    <a:lnT w="9360">
                      <a:solidFill>
                        <a:srgbClr val="8bab42"/>
                      </a:solidFill>
                    </a:lnT>
                    <a:lnB w="9360">
                      <a:solidFill>
                        <a:srgbClr val="8bab42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8bab42"/>
                      </a:solidFill>
                    </a:lnL>
                    <a:lnR w="9360">
                      <a:solidFill>
                        <a:srgbClr val="8bab42"/>
                      </a:solidFill>
                    </a:lnR>
                    <a:lnT w="9360">
                      <a:solidFill>
                        <a:srgbClr val="8bab42"/>
                      </a:solidFill>
                    </a:lnT>
                    <a:lnB w="9360">
                      <a:solidFill>
                        <a:srgbClr val="8bab42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blanco</a:t>
                      </a:r>
                      <a:endParaRPr b="0" lang="es-E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s-E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8bab42"/>
                      </a:solidFill>
                    </a:lnL>
                    <a:lnR w="9360">
                      <a:solidFill>
                        <a:srgbClr val="8bab42"/>
                      </a:solidFill>
                    </a:lnR>
                    <a:lnT w="9360">
                      <a:solidFill>
                        <a:srgbClr val="8bab42"/>
                      </a:solidFill>
                    </a:lnT>
                    <a:lnB w="9360">
                      <a:solidFill>
                        <a:srgbClr val="8bab42"/>
                      </a:solidFill>
                    </a:lnB>
                    <a:noFill/>
                  </a:tcPr>
                </a:tc>
              </a:tr>
              <a:tr h="51660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8bab42"/>
                      </a:solidFill>
                    </a:lnL>
                    <a:lnR w="9360">
                      <a:solidFill>
                        <a:srgbClr val="8bab42"/>
                      </a:solidFill>
                    </a:lnR>
                    <a:lnT w="9360">
                      <a:solidFill>
                        <a:srgbClr val="8bab42"/>
                      </a:solidFill>
                    </a:lnT>
                    <a:lnB w="9360">
                      <a:solidFill>
                        <a:srgbClr val="8bab42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Turrón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8bab42"/>
                      </a:solidFill>
                    </a:lnL>
                    <a:lnR w="9360">
                      <a:solidFill>
                        <a:srgbClr val="8bab42"/>
                      </a:solidFill>
                    </a:lnR>
                    <a:lnT w="9360">
                      <a:solidFill>
                        <a:srgbClr val="8bab42"/>
                      </a:solidFill>
                    </a:lnT>
                    <a:lnB w="9360">
                      <a:solidFill>
                        <a:srgbClr val="8bab42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8bab42"/>
                      </a:solidFill>
                    </a:lnL>
                    <a:lnR w="9360">
                      <a:solidFill>
                        <a:srgbClr val="8bab42"/>
                      </a:solidFill>
                    </a:lnR>
                    <a:lnT w="9360">
                      <a:solidFill>
                        <a:srgbClr val="8bab42"/>
                      </a:solidFill>
                    </a:lnT>
                    <a:lnB w="9360">
                      <a:solidFill>
                        <a:srgbClr val="8bab42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café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8bab42"/>
                      </a:solidFill>
                    </a:lnL>
                    <a:lnR w="9360">
                      <a:solidFill>
                        <a:srgbClr val="8bab42"/>
                      </a:solidFill>
                    </a:lnR>
                    <a:lnT w="9360">
                      <a:solidFill>
                        <a:srgbClr val="8bab42"/>
                      </a:solidFill>
                    </a:lnT>
                    <a:lnB w="9360">
                      <a:solidFill>
                        <a:srgbClr val="8bab42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3" name="Google Shape;161;p30" descr=""/>
          <p:cNvPicPr/>
          <p:nvPr/>
        </p:nvPicPr>
        <p:blipFill>
          <a:blip r:embed="rId1"/>
          <a:stretch/>
        </p:blipFill>
        <p:spPr>
          <a:xfrm>
            <a:off x="5034240" y="1538280"/>
            <a:ext cx="3084120" cy="303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691200" y="475560"/>
            <a:ext cx="7760520" cy="4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3000" spc="-1" strike="noStrike">
                <a:solidFill>
                  <a:srgbClr val="454f5b"/>
                </a:solidFill>
                <a:latin typeface="Montserrat"/>
                <a:ea typeface="Montserrat"/>
              </a:rPr>
              <a:t>Consultas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360000" y="1393560"/>
            <a:ext cx="3157560" cy="353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s-ES" sz="2000" spc="-1" strike="noStrike">
                <a:solidFill>
                  <a:srgbClr val="454f5b"/>
                </a:solidFill>
                <a:latin typeface="Montserrat"/>
                <a:ea typeface="Montserrat"/>
              </a:rPr>
              <a:t>Resulta la siguiente estructura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s-ES" sz="2000" spc="-1" strike="noStrike">
                <a:solidFill>
                  <a:srgbClr val="454f5b"/>
                </a:solidFill>
                <a:latin typeface="Montserrat"/>
                <a:ea typeface="Montserrat"/>
              </a:rPr>
              <a:t>Dos </a:t>
            </a:r>
            <a:r>
              <a:rPr b="1" lang="es-ES" sz="2000" spc="-1" strike="noStrike">
                <a:solidFill>
                  <a:srgbClr val="454f5b"/>
                </a:solidFill>
                <a:latin typeface="Montserrat"/>
                <a:ea typeface="Montserrat"/>
              </a:rPr>
              <a:t>“Documentos”</a:t>
            </a:r>
            <a:r>
              <a:rPr b="0" lang="es-ES" sz="2000" spc="-1" strike="noStrike">
                <a:solidFill>
                  <a:srgbClr val="454f5b"/>
                </a:solidFill>
                <a:latin typeface="Montserrat"/>
                <a:ea typeface="Montserrat"/>
              </a:rPr>
              <a:t>, que de almacenan en una </a:t>
            </a:r>
            <a:r>
              <a:rPr b="1" lang="es-ES" sz="2000" spc="-1" strike="noStrike">
                <a:solidFill>
                  <a:srgbClr val="454f5b"/>
                </a:solidFill>
                <a:latin typeface="Montserrat"/>
                <a:ea typeface="Montserrat"/>
              </a:rPr>
              <a:t>“Colección”</a:t>
            </a:r>
            <a:r>
              <a:rPr b="0" lang="es-ES" sz="2000" spc="-1" strike="noStrike">
                <a:solidFill>
                  <a:srgbClr val="454f5b"/>
                </a:solidFill>
                <a:latin typeface="Montserrat"/>
                <a:ea typeface="Montserrat"/>
              </a:rPr>
              <a:t>, llamada “Perros”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3622680" y="1393560"/>
            <a:ext cx="5441760" cy="3308040"/>
          </a:xfrm>
          <a:prstGeom prst="rect">
            <a:avLst/>
          </a:prstGeom>
          <a:noFill/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s-ES" sz="1400" spc="-1" strike="noStrike">
                <a:solidFill>
                  <a:srgbClr val="333333"/>
                </a:solidFill>
                <a:latin typeface="Consolas"/>
                <a:ea typeface="Consolas"/>
              </a:rPr>
              <a:t>{</a:t>
            </a:r>
            <a:br/>
            <a:r>
              <a:rPr b="0" lang="es-ES" sz="1400" spc="-1" strike="noStrike">
                <a:solidFill>
                  <a:srgbClr val="333333"/>
                </a:solidFill>
                <a:latin typeface="Consolas"/>
                <a:ea typeface="Consolas"/>
              </a:rPr>
              <a:t>	</a:t>
            </a:r>
            <a:r>
              <a:rPr b="0" lang="es-ES" sz="1400" spc="-1" strike="noStrike">
                <a:solidFill>
                  <a:srgbClr val="333333"/>
                </a:solidFill>
                <a:latin typeface="Consolas"/>
                <a:ea typeface="Consolas"/>
              </a:rPr>
              <a:t>"_id" : ObjectId(</a:t>
            </a:r>
            <a:r>
              <a:rPr b="0" lang="es-ES" sz="1400" spc="-1" strike="noStrike">
                <a:solidFill>
                  <a:srgbClr val="dd1144"/>
                </a:solidFill>
                <a:latin typeface="Consolas"/>
                <a:ea typeface="Consolas"/>
              </a:rPr>
              <a:t>"5f2f3dfafc817401512987e5"</a:t>
            </a:r>
            <a:r>
              <a:rPr b="0" lang="es-ES" sz="1400" spc="-1" strike="noStrike">
                <a:solidFill>
                  <a:srgbClr val="333333"/>
                </a:solidFill>
                <a:latin typeface="Consolas"/>
                <a:ea typeface="Consolas"/>
              </a:rPr>
              <a:t>),</a:t>
            </a:r>
            <a:br/>
            <a:r>
              <a:rPr b="0" lang="es-ES" sz="1400" spc="-1" strike="noStrike">
                <a:solidFill>
                  <a:srgbClr val="333333"/>
                </a:solidFill>
                <a:latin typeface="Consolas"/>
                <a:ea typeface="Consolas"/>
              </a:rPr>
              <a:t>	</a:t>
            </a:r>
            <a:r>
              <a:rPr b="0" lang="es-ES" sz="1400" spc="-1" strike="noStrike">
                <a:solidFill>
                  <a:srgbClr val="333333"/>
                </a:solidFill>
                <a:latin typeface="Consolas"/>
                <a:ea typeface="Consolas"/>
              </a:rPr>
              <a:t>"name" : </a:t>
            </a:r>
            <a:r>
              <a:rPr b="0" lang="es-ES" sz="1400" spc="-1" strike="noStrike">
                <a:solidFill>
                  <a:srgbClr val="dd1144"/>
                </a:solidFill>
                <a:latin typeface="Consolas"/>
                <a:ea typeface="Consolas"/>
              </a:rPr>
              <a:t>"Moneda"</a:t>
            </a:r>
            <a:r>
              <a:rPr b="0" lang="es-ES" sz="1400" spc="-1" strike="noStrike">
                <a:solidFill>
                  <a:srgbClr val="333333"/>
                </a:solidFill>
                <a:latin typeface="Consolas"/>
                <a:ea typeface="Consolas"/>
              </a:rPr>
              <a:t>,</a:t>
            </a:r>
            <a:br/>
            <a:r>
              <a:rPr b="0" lang="es-ES" sz="1400" spc="-1" strike="noStrike">
                <a:solidFill>
                  <a:srgbClr val="333333"/>
                </a:solidFill>
                <a:latin typeface="Consolas"/>
                <a:ea typeface="Consolas"/>
              </a:rPr>
              <a:t>	</a:t>
            </a:r>
            <a:r>
              <a:rPr b="0" lang="es-ES" sz="1400" spc="-1" strike="noStrike">
                <a:solidFill>
                  <a:srgbClr val="333333"/>
                </a:solidFill>
                <a:latin typeface="Consolas"/>
                <a:ea typeface="Consolas"/>
              </a:rPr>
              <a:t>"age" : </a:t>
            </a:r>
            <a:r>
              <a:rPr b="0" lang="es-ES" sz="1400" spc="-1" strike="noStrike">
                <a:solidFill>
                  <a:srgbClr val="008080"/>
                </a:solidFill>
                <a:latin typeface="Consolas"/>
                <a:ea typeface="Consolas"/>
              </a:rPr>
              <a:t>10</a:t>
            </a:r>
            <a:r>
              <a:rPr b="0" lang="es-ES" sz="1400" spc="-1" strike="noStrike">
                <a:solidFill>
                  <a:srgbClr val="333333"/>
                </a:solidFill>
                <a:latin typeface="Consolas"/>
                <a:ea typeface="Consolas"/>
              </a:rPr>
              <a:t>,</a:t>
            </a:r>
            <a:br/>
            <a:r>
              <a:rPr b="0" lang="es-ES" sz="1400" spc="-1" strike="noStrike">
                <a:solidFill>
                  <a:srgbClr val="333333"/>
                </a:solidFill>
                <a:latin typeface="Consolas"/>
                <a:ea typeface="Consolas"/>
              </a:rPr>
              <a:t>	</a:t>
            </a:r>
            <a:r>
              <a:rPr b="0" lang="es-ES" sz="1400" spc="-1" strike="noStrike">
                <a:solidFill>
                  <a:srgbClr val="333333"/>
                </a:solidFill>
                <a:latin typeface="Consolas"/>
                <a:ea typeface="Consolas"/>
              </a:rPr>
              <a:t>"color" : </a:t>
            </a:r>
            <a:r>
              <a:rPr b="0" lang="es-ES" sz="1400" spc="-1" strike="noStrike">
                <a:solidFill>
                  <a:srgbClr val="dd1144"/>
                </a:solidFill>
                <a:latin typeface="Consolas"/>
                <a:ea typeface="Consolas"/>
              </a:rPr>
              <a:t>"blanco"</a:t>
            </a:r>
            <a:br/>
            <a:r>
              <a:rPr b="0" lang="es-ES" sz="1400" spc="-1" strike="noStrike">
                <a:solidFill>
                  <a:srgbClr val="333333"/>
                </a:solidFill>
                <a:latin typeface="Consolas"/>
                <a:ea typeface="Consolas"/>
              </a:rPr>
              <a:t>}</a:t>
            </a:r>
            <a:br/>
            <a:r>
              <a:rPr b="0" lang="es-ES" sz="1400" spc="-1" strike="noStrike">
                <a:solidFill>
                  <a:srgbClr val="333333"/>
                </a:solidFill>
                <a:latin typeface="Consolas"/>
                <a:ea typeface="Consolas"/>
              </a:rPr>
              <a:t>{</a:t>
            </a:r>
            <a:br/>
            <a:r>
              <a:rPr b="0" lang="es-ES" sz="1400" spc="-1" strike="noStrike">
                <a:solidFill>
                  <a:srgbClr val="333333"/>
                </a:solidFill>
                <a:latin typeface="Consolas"/>
                <a:ea typeface="Consolas"/>
              </a:rPr>
              <a:t>	</a:t>
            </a:r>
            <a:r>
              <a:rPr b="0" lang="es-ES" sz="1400" spc="-1" strike="noStrike">
                <a:solidFill>
                  <a:srgbClr val="333333"/>
                </a:solidFill>
                <a:latin typeface="Consolas"/>
                <a:ea typeface="Consolas"/>
              </a:rPr>
              <a:t>"_id" : ObjectId(</a:t>
            </a:r>
            <a:r>
              <a:rPr b="0" lang="es-ES" sz="1400" spc="-1" strike="noStrike">
                <a:solidFill>
                  <a:srgbClr val="dd1144"/>
                </a:solidFill>
                <a:latin typeface="Consolas"/>
                <a:ea typeface="Consolas"/>
              </a:rPr>
              <a:t>"5f2f3e15fc817401512987e6"</a:t>
            </a:r>
            <a:r>
              <a:rPr b="0" lang="es-ES" sz="1400" spc="-1" strike="noStrike">
                <a:solidFill>
                  <a:srgbClr val="333333"/>
                </a:solidFill>
                <a:latin typeface="Consolas"/>
                <a:ea typeface="Consolas"/>
              </a:rPr>
              <a:t>),</a:t>
            </a:r>
            <a:br/>
            <a:r>
              <a:rPr b="0" lang="es-ES" sz="1400" spc="-1" strike="noStrike">
                <a:solidFill>
                  <a:srgbClr val="333333"/>
                </a:solidFill>
                <a:latin typeface="Consolas"/>
                <a:ea typeface="Consolas"/>
              </a:rPr>
              <a:t>	</a:t>
            </a:r>
            <a:r>
              <a:rPr b="0" lang="es-ES" sz="1400" spc="-1" strike="noStrike">
                <a:solidFill>
                  <a:srgbClr val="333333"/>
                </a:solidFill>
                <a:latin typeface="Consolas"/>
                <a:ea typeface="Consolas"/>
              </a:rPr>
              <a:t>"name" : </a:t>
            </a:r>
            <a:r>
              <a:rPr b="0" lang="es-ES" sz="1400" spc="-1" strike="noStrike">
                <a:solidFill>
                  <a:srgbClr val="dd1144"/>
                </a:solidFill>
                <a:latin typeface="Consolas"/>
                <a:ea typeface="Consolas"/>
              </a:rPr>
              <a:t>"Turrón"</a:t>
            </a:r>
            <a:r>
              <a:rPr b="0" lang="es-ES" sz="1400" spc="-1" strike="noStrike">
                <a:solidFill>
                  <a:srgbClr val="333333"/>
                </a:solidFill>
                <a:latin typeface="Consolas"/>
                <a:ea typeface="Consolas"/>
              </a:rPr>
              <a:t>,</a:t>
            </a:r>
            <a:br/>
            <a:r>
              <a:rPr b="0" lang="es-ES" sz="1400" spc="-1" strike="noStrike">
                <a:solidFill>
                  <a:srgbClr val="333333"/>
                </a:solidFill>
                <a:latin typeface="Consolas"/>
                <a:ea typeface="Consolas"/>
              </a:rPr>
              <a:t>	</a:t>
            </a:r>
            <a:r>
              <a:rPr b="0" lang="es-ES" sz="1400" spc="-1" strike="noStrike">
                <a:solidFill>
                  <a:srgbClr val="333333"/>
                </a:solidFill>
                <a:latin typeface="Consolas"/>
                <a:ea typeface="Consolas"/>
              </a:rPr>
              <a:t>"age" :</a:t>
            </a:r>
            <a:r>
              <a:rPr b="0" lang="es-ES" sz="1400" spc="-1" strike="noStrike">
                <a:solidFill>
                  <a:srgbClr val="008080"/>
                </a:solidFill>
                <a:latin typeface="Consolas"/>
                <a:ea typeface="Consolas"/>
              </a:rPr>
              <a:t>1</a:t>
            </a:r>
            <a:r>
              <a:rPr b="0" lang="es-ES" sz="1400" spc="-1" strike="noStrike">
                <a:solidFill>
                  <a:srgbClr val="333333"/>
                </a:solidFill>
                <a:latin typeface="Consolas"/>
                <a:ea typeface="Consolas"/>
              </a:rPr>
              <a:t>,</a:t>
            </a:r>
            <a:br/>
            <a:r>
              <a:rPr b="0" lang="es-ES" sz="1400" spc="-1" strike="noStrike">
                <a:solidFill>
                  <a:srgbClr val="333333"/>
                </a:solidFill>
                <a:latin typeface="Consolas"/>
                <a:ea typeface="Consolas"/>
              </a:rPr>
              <a:t>	</a:t>
            </a:r>
            <a:r>
              <a:rPr b="0" lang="es-ES" sz="1400" spc="-1" strike="noStrike">
                <a:solidFill>
                  <a:srgbClr val="333333"/>
                </a:solidFill>
                <a:latin typeface="Consolas"/>
                <a:ea typeface="Consolas"/>
              </a:rPr>
              <a:t>"color" : </a:t>
            </a:r>
            <a:r>
              <a:rPr b="0" lang="es-ES" sz="1400" spc="-1" strike="noStrike">
                <a:solidFill>
                  <a:srgbClr val="dd1144"/>
                </a:solidFill>
                <a:latin typeface="Consolas"/>
                <a:ea typeface="Consolas"/>
              </a:rPr>
              <a:t>"café"</a:t>
            </a:r>
            <a:br/>
            <a:r>
              <a:rPr b="0" lang="es-ES" sz="1400" spc="-1" strike="noStrike">
                <a:solidFill>
                  <a:srgbClr val="333333"/>
                </a:solidFill>
                <a:latin typeface="Consolas"/>
                <a:ea typeface="Consolas"/>
              </a:rPr>
              <a:t>}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s-ES" sz="14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691200" y="0"/>
            <a:ext cx="7760520" cy="96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3000" spc="-1" strike="noStrike">
                <a:solidFill>
                  <a:srgbClr val="454f5b"/>
                </a:solidFill>
                <a:latin typeface="Montserrat"/>
                <a:ea typeface="Montserrat"/>
              </a:rPr>
              <a:t>Contenidos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691200" y="1358640"/>
            <a:ext cx="7760520" cy="33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79800">
              <a:lnSpc>
                <a:spcPct val="100000"/>
              </a:lnSpc>
              <a:spcBef>
                <a:spcPts val="601"/>
              </a:spcBef>
              <a:buClr>
                <a:srgbClr val="c7f464"/>
              </a:buClr>
              <a:buFont typeface="Montserrat"/>
              <a:buChar char="▣"/>
            </a:pPr>
            <a:r>
              <a:rPr b="0" lang="es-ES" sz="2400" spc="-1" strike="noStrike">
                <a:solidFill>
                  <a:srgbClr val="454f5b"/>
                </a:solidFill>
                <a:latin typeface="Montserrat"/>
                <a:ea typeface="Montserrat"/>
              </a:rPr>
              <a:t>Introducción</a:t>
            </a:r>
            <a:endParaRPr b="0" lang="es-ES" sz="24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c7f464"/>
              </a:buClr>
              <a:buFont typeface="Montserrat"/>
              <a:buChar char="▣"/>
            </a:pPr>
            <a:r>
              <a:rPr b="0" lang="es-ES" sz="2400" spc="-1" strike="noStrike">
                <a:solidFill>
                  <a:srgbClr val="454f5b"/>
                </a:solidFill>
                <a:latin typeface="Montserrat"/>
                <a:ea typeface="Montserrat"/>
              </a:rPr>
              <a:t>Formato de Documento</a:t>
            </a:r>
            <a:endParaRPr b="0" lang="es-ES" sz="24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c7f464"/>
              </a:buClr>
              <a:buFont typeface="Montserrat"/>
              <a:buChar char="▣"/>
            </a:pPr>
            <a:r>
              <a:rPr b="0" lang="es-ES" sz="2400" spc="-1" strike="noStrike">
                <a:solidFill>
                  <a:srgbClr val="454f5b"/>
                </a:solidFill>
                <a:latin typeface="Montserrat"/>
                <a:ea typeface="Montserrat"/>
              </a:rPr>
              <a:t>Consultas Básicas</a:t>
            </a:r>
            <a:endParaRPr b="0" lang="es-ES" sz="24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c7f464"/>
              </a:buClr>
              <a:buFont typeface="Montserrat"/>
              <a:buChar char="▣"/>
            </a:pPr>
            <a:r>
              <a:rPr b="0" lang="es-ES" sz="2400" spc="-1" strike="noStrike">
                <a:solidFill>
                  <a:srgbClr val="454f5b"/>
                </a:solidFill>
                <a:latin typeface="Montserrat"/>
                <a:ea typeface="Montserrat"/>
              </a:rPr>
              <a:t>Conexión a Spring</a:t>
            </a:r>
            <a:endParaRPr b="0" lang="es-ES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691200" y="475560"/>
            <a:ext cx="7760520" cy="4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3000" spc="-1" strike="noStrike">
                <a:solidFill>
                  <a:srgbClr val="454f5b"/>
                </a:solidFill>
                <a:latin typeface="Montserrat"/>
                <a:ea typeface="Montserrat"/>
              </a:rPr>
              <a:t>Traer a todos los perros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691200" y="1393560"/>
            <a:ext cx="3766320" cy="353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s-ES" sz="1900" spc="-1" strike="noStrike">
                <a:solidFill>
                  <a:srgbClr val="454f5b"/>
                </a:solidFill>
                <a:latin typeface="Consolas"/>
                <a:ea typeface="Consolas"/>
              </a:rPr>
              <a:t>SELECT * FROM DOG;</a:t>
            </a:r>
            <a:endParaRPr b="0" lang="es-ES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s-ES" sz="19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4685400" y="1393560"/>
            <a:ext cx="3766320" cy="353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s-ES" sz="1900" spc="-1" strike="noStrike">
                <a:solidFill>
                  <a:srgbClr val="454f5b"/>
                </a:solidFill>
                <a:latin typeface="Consolas"/>
                <a:ea typeface="Consolas"/>
              </a:rPr>
              <a:t>db.dog.find({});</a:t>
            </a:r>
            <a:endParaRPr b="0" lang="es-ES" sz="1900" spc="-1" strike="noStrike">
              <a:latin typeface="Arial"/>
            </a:endParaRPr>
          </a:p>
        </p:txBody>
      </p:sp>
      <p:graphicFrame>
        <p:nvGraphicFramePr>
          <p:cNvPr id="210" name="Table 4"/>
          <p:cNvGraphicFramePr/>
          <p:nvPr/>
        </p:nvGraphicFramePr>
        <p:xfrm>
          <a:off x="691200" y="2481120"/>
          <a:ext cx="2983320" cy="1229400"/>
        </p:xfrm>
        <a:graphic>
          <a:graphicData uri="http://schemas.openxmlformats.org/drawingml/2006/table">
            <a:tbl>
              <a:tblPr/>
              <a:tblGrid>
                <a:gridCol w="414720"/>
                <a:gridCol w="1076760"/>
                <a:gridCol w="745920"/>
                <a:gridCol w="746280"/>
              </a:tblGrid>
              <a:tr h="35316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id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8bab42"/>
                      </a:solidFill>
                    </a:lnB>
                    <a:solidFill>
                      <a:srgbClr val="8bab42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name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8bab42"/>
                      </a:solidFill>
                    </a:lnB>
                    <a:solidFill>
                      <a:srgbClr val="8bab42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age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8bab42"/>
                      </a:solidFill>
                    </a:lnB>
                    <a:solidFill>
                      <a:srgbClr val="8bab42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color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8bab42"/>
                      </a:solidFill>
                    </a:lnB>
                    <a:solidFill>
                      <a:srgbClr val="8bab42"/>
                    </a:solidFill>
                  </a:tcPr>
                </a:tc>
              </a:tr>
              <a:tr h="52380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8bab42"/>
                      </a:solidFill>
                    </a:lnL>
                    <a:lnR w="9360">
                      <a:solidFill>
                        <a:srgbClr val="8bab42"/>
                      </a:solidFill>
                    </a:lnR>
                    <a:lnT w="9360">
                      <a:solidFill>
                        <a:srgbClr val="8bab42"/>
                      </a:solidFill>
                    </a:lnT>
                    <a:lnB w="9360">
                      <a:solidFill>
                        <a:srgbClr val="8bab42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Moneda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8bab42"/>
                      </a:solidFill>
                    </a:lnL>
                    <a:lnR w="9360">
                      <a:solidFill>
                        <a:srgbClr val="8bab42"/>
                      </a:solidFill>
                    </a:lnR>
                    <a:lnT w="9360">
                      <a:solidFill>
                        <a:srgbClr val="8bab42"/>
                      </a:solidFill>
                    </a:lnT>
                    <a:lnB w="9360">
                      <a:solidFill>
                        <a:srgbClr val="8bab42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8bab42"/>
                      </a:solidFill>
                    </a:lnL>
                    <a:lnR w="9360">
                      <a:solidFill>
                        <a:srgbClr val="8bab42"/>
                      </a:solidFill>
                    </a:lnR>
                    <a:lnT w="9360">
                      <a:solidFill>
                        <a:srgbClr val="8bab42"/>
                      </a:solidFill>
                    </a:lnT>
                    <a:lnB w="9360">
                      <a:solidFill>
                        <a:srgbClr val="8bab42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blanco</a:t>
                      </a:r>
                      <a:endParaRPr b="0" lang="es-E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s-E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8bab42"/>
                      </a:solidFill>
                    </a:lnL>
                    <a:lnR w="9360">
                      <a:solidFill>
                        <a:srgbClr val="8bab42"/>
                      </a:solidFill>
                    </a:lnR>
                    <a:lnT w="9360">
                      <a:solidFill>
                        <a:srgbClr val="8bab42"/>
                      </a:solidFill>
                    </a:lnT>
                    <a:lnB w="9360">
                      <a:solidFill>
                        <a:srgbClr val="8bab42"/>
                      </a:solidFill>
                    </a:lnB>
                    <a:noFill/>
                  </a:tcPr>
                </a:tc>
              </a:tr>
              <a:tr h="35244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8bab42"/>
                      </a:solidFill>
                    </a:lnL>
                    <a:lnR w="9360">
                      <a:solidFill>
                        <a:srgbClr val="8bab42"/>
                      </a:solidFill>
                    </a:lnR>
                    <a:lnT w="9360">
                      <a:solidFill>
                        <a:srgbClr val="8bab42"/>
                      </a:solidFill>
                    </a:lnT>
                    <a:lnB w="9360">
                      <a:solidFill>
                        <a:srgbClr val="8bab42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Turrón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8bab42"/>
                      </a:solidFill>
                    </a:lnL>
                    <a:lnR w="9360">
                      <a:solidFill>
                        <a:srgbClr val="8bab42"/>
                      </a:solidFill>
                    </a:lnR>
                    <a:lnT w="9360">
                      <a:solidFill>
                        <a:srgbClr val="8bab42"/>
                      </a:solidFill>
                    </a:lnT>
                    <a:lnB w="9360">
                      <a:solidFill>
                        <a:srgbClr val="8bab42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8bab42"/>
                      </a:solidFill>
                    </a:lnL>
                    <a:lnR w="9360">
                      <a:solidFill>
                        <a:srgbClr val="8bab42"/>
                      </a:solidFill>
                    </a:lnR>
                    <a:lnT w="9360">
                      <a:solidFill>
                        <a:srgbClr val="8bab42"/>
                      </a:solidFill>
                    </a:lnT>
                    <a:lnB w="9360">
                      <a:solidFill>
                        <a:srgbClr val="8bab42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café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8bab42"/>
                      </a:solidFill>
                    </a:lnL>
                    <a:lnR w="9360">
                      <a:solidFill>
                        <a:srgbClr val="8bab42"/>
                      </a:solidFill>
                    </a:lnR>
                    <a:lnT w="9360">
                      <a:solidFill>
                        <a:srgbClr val="8bab42"/>
                      </a:solidFill>
                    </a:lnT>
                    <a:lnB w="9360">
                      <a:solidFill>
                        <a:srgbClr val="8bab42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1" name="CustomShape 5"/>
          <p:cNvSpPr/>
          <p:nvPr/>
        </p:nvSpPr>
        <p:spPr>
          <a:xfrm>
            <a:off x="4583880" y="2241000"/>
            <a:ext cx="3969720" cy="2356200"/>
          </a:xfrm>
          <a:prstGeom prst="rect">
            <a:avLst/>
          </a:prstGeom>
          <a:noFill/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s-ES" sz="1000" spc="-1" strike="noStrike">
                <a:solidFill>
                  <a:srgbClr val="333333"/>
                </a:solidFill>
                <a:latin typeface="Consolas"/>
                <a:ea typeface="Consolas"/>
              </a:rPr>
              <a:t>{</a:t>
            </a:r>
            <a:br/>
            <a:r>
              <a:rPr b="0" lang="es-ES" sz="1000" spc="-1" strike="noStrike">
                <a:solidFill>
                  <a:srgbClr val="333333"/>
                </a:solidFill>
                <a:latin typeface="Consolas"/>
                <a:ea typeface="Consolas"/>
              </a:rPr>
              <a:t>	</a:t>
            </a:r>
            <a:r>
              <a:rPr b="0" lang="es-ES" sz="1000" spc="-1" strike="noStrike">
                <a:solidFill>
                  <a:srgbClr val="333333"/>
                </a:solidFill>
                <a:latin typeface="Consolas"/>
                <a:ea typeface="Consolas"/>
              </a:rPr>
              <a:t>"_id" : ObjectId(</a:t>
            </a:r>
            <a:r>
              <a:rPr b="0" lang="es-ES" sz="1000" spc="-1" strike="noStrike">
                <a:solidFill>
                  <a:srgbClr val="dd1144"/>
                </a:solidFill>
                <a:latin typeface="Consolas"/>
                <a:ea typeface="Consolas"/>
              </a:rPr>
              <a:t>"5f2f3dfafc817401512987e5"</a:t>
            </a:r>
            <a:r>
              <a:rPr b="0" lang="es-ES" sz="1000" spc="-1" strike="noStrike">
                <a:solidFill>
                  <a:srgbClr val="333333"/>
                </a:solidFill>
                <a:latin typeface="Consolas"/>
                <a:ea typeface="Consolas"/>
              </a:rPr>
              <a:t>),</a:t>
            </a:r>
            <a:br/>
            <a:r>
              <a:rPr b="0" lang="es-ES" sz="1000" spc="-1" strike="noStrike">
                <a:solidFill>
                  <a:srgbClr val="333333"/>
                </a:solidFill>
                <a:latin typeface="Consolas"/>
                <a:ea typeface="Consolas"/>
              </a:rPr>
              <a:t>	</a:t>
            </a:r>
            <a:r>
              <a:rPr b="0" lang="es-ES" sz="1000" spc="-1" strike="noStrike">
                <a:solidFill>
                  <a:srgbClr val="333333"/>
                </a:solidFill>
                <a:latin typeface="Consolas"/>
                <a:ea typeface="Consolas"/>
              </a:rPr>
              <a:t>"name" : </a:t>
            </a:r>
            <a:r>
              <a:rPr b="0" lang="es-ES" sz="1000" spc="-1" strike="noStrike">
                <a:solidFill>
                  <a:srgbClr val="dd1144"/>
                </a:solidFill>
                <a:latin typeface="Consolas"/>
                <a:ea typeface="Consolas"/>
              </a:rPr>
              <a:t>"Moneda"</a:t>
            </a:r>
            <a:r>
              <a:rPr b="0" lang="es-ES" sz="1000" spc="-1" strike="noStrike">
                <a:solidFill>
                  <a:srgbClr val="333333"/>
                </a:solidFill>
                <a:latin typeface="Consolas"/>
                <a:ea typeface="Consolas"/>
              </a:rPr>
              <a:t>,</a:t>
            </a:r>
            <a:br/>
            <a:r>
              <a:rPr b="0" lang="es-ES" sz="1000" spc="-1" strike="noStrike">
                <a:solidFill>
                  <a:srgbClr val="333333"/>
                </a:solidFill>
                <a:latin typeface="Consolas"/>
                <a:ea typeface="Consolas"/>
              </a:rPr>
              <a:t>	</a:t>
            </a:r>
            <a:r>
              <a:rPr b="0" lang="es-ES" sz="1000" spc="-1" strike="noStrike">
                <a:solidFill>
                  <a:srgbClr val="333333"/>
                </a:solidFill>
                <a:latin typeface="Consolas"/>
                <a:ea typeface="Consolas"/>
              </a:rPr>
              <a:t>"age" :</a:t>
            </a:r>
            <a:r>
              <a:rPr b="0" lang="es-ES" sz="1000" spc="-1" strike="noStrike">
                <a:solidFill>
                  <a:srgbClr val="008080"/>
                </a:solidFill>
                <a:latin typeface="Consolas"/>
                <a:ea typeface="Consolas"/>
              </a:rPr>
              <a:t>10</a:t>
            </a:r>
            <a:r>
              <a:rPr b="0" lang="es-ES" sz="1000" spc="-1" strike="noStrike">
                <a:solidFill>
                  <a:srgbClr val="333333"/>
                </a:solidFill>
                <a:latin typeface="Consolas"/>
                <a:ea typeface="Consolas"/>
              </a:rPr>
              <a:t>,</a:t>
            </a:r>
            <a:br/>
            <a:r>
              <a:rPr b="0" lang="es-ES" sz="1000" spc="-1" strike="noStrike">
                <a:solidFill>
                  <a:srgbClr val="333333"/>
                </a:solidFill>
                <a:latin typeface="Consolas"/>
                <a:ea typeface="Consolas"/>
              </a:rPr>
              <a:t>	</a:t>
            </a:r>
            <a:r>
              <a:rPr b="0" lang="es-ES" sz="1000" spc="-1" strike="noStrike">
                <a:solidFill>
                  <a:srgbClr val="333333"/>
                </a:solidFill>
                <a:latin typeface="Consolas"/>
                <a:ea typeface="Consolas"/>
              </a:rPr>
              <a:t>"color" : </a:t>
            </a:r>
            <a:r>
              <a:rPr b="0" lang="es-ES" sz="1000" spc="-1" strike="noStrike">
                <a:solidFill>
                  <a:srgbClr val="dd1144"/>
                </a:solidFill>
                <a:latin typeface="Consolas"/>
                <a:ea typeface="Consolas"/>
              </a:rPr>
              <a:t>"blanco"</a:t>
            </a:r>
            <a:br/>
            <a:r>
              <a:rPr b="0" lang="es-ES" sz="1000" spc="-1" strike="noStrike">
                <a:solidFill>
                  <a:srgbClr val="333333"/>
                </a:solidFill>
                <a:latin typeface="Consolas"/>
                <a:ea typeface="Consolas"/>
              </a:rPr>
              <a:t>}</a:t>
            </a:r>
            <a:br/>
            <a:r>
              <a:rPr b="0" lang="es-ES" sz="1000" spc="-1" strike="noStrike">
                <a:solidFill>
                  <a:srgbClr val="333333"/>
                </a:solidFill>
                <a:latin typeface="Consolas"/>
                <a:ea typeface="Consolas"/>
              </a:rPr>
              <a:t>{</a:t>
            </a:r>
            <a:br/>
            <a:r>
              <a:rPr b="0" lang="es-ES" sz="1000" spc="-1" strike="noStrike">
                <a:solidFill>
                  <a:srgbClr val="333333"/>
                </a:solidFill>
                <a:latin typeface="Consolas"/>
                <a:ea typeface="Consolas"/>
              </a:rPr>
              <a:t>	</a:t>
            </a:r>
            <a:r>
              <a:rPr b="0" lang="es-ES" sz="1000" spc="-1" strike="noStrike">
                <a:solidFill>
                  <a:srgbClr val="333333"/>
                </a:solidFill>
                <a:latin typeface="Consolas"/>
                <a:ea typeface="Consolas"/>
              </a:rPr>
              <a:t>"_id" : ObjectId(</a:t>
            </a:r>
            <a:r>
              <a:rPr b="0" lang="es-ES" sz="1000" spc="-1" strike="noStrike">
                <a:solidFill>
                  <a:srgbClr val="dd1144"/>
                </a:solidFill>
                <a:latin typeface="Consolas"/>
                <a:ea typeface="Consolas"/>
              </a:rPr>
              <a:t>"5f2f3e15fc817401512987e6"</a:t>
            </a:r>
            <a:r>
              <a:rPr b="0" lang="es-ES" sz="1000" spc="-1" strike="noStrike">
                <a:solidFill>
                  <a:srgbClr val="333333"/>
                </a:solidFill>
                <a:latin typeface="Consolas"/>
                <a:ea typeface="Consolas"/>
              </a:rPr>
              <a:t>),</a:t>
            </a:r>
            <a:br/>
            <a:r>
              <a:rPr b="0" lang="es-ES" sz="1000" spc="-1" strike="noStrike">
                <a:solidFill>
                  <a:srgbClr val="333333"/>
                </a:solidFill>
                <a:latin typeface="Consolas"/>
                <a:ea typeface="Consolas"/>
              </a:rPr>
              <a:t>	</a:t>
            </a:r>
            <a:r>
              <a:rPr b="0" lang="es-ES" sz="1000" spc="-1" strike="noStrike">
                <a:solidFill>
                  <a:srgbClr val="333333"/>
                </a:solidFill>
                <a:latin typeface="Consolas"/>
                <a:ea typeface="Consolas"/>
              </a:rPr>
              <a:t>"name" : </a:t>
            </a:r>
            <a:r>
              <a:rPr b="0" lang="es-ES" sz="1000" spc="-1" strike="noStrike">
                <a:solidFill>
                  <a:srgbClr val="dd1144"/>
                </a:solidFill>
                <a:latin typeface="Consolas"/>
                <a:ea typeface="Consolas"/>
              </a:rPr>
              <a:t>"Turrón"</a:t>
            </a:r>
            <a:r>
              <a:rPr b="0" lang="es-ES" sz="1000" spc="-1" strike="noStrike">
                <a:solidFill>
                  <a:srgbClr val="333333"/>
                </a:solidFill>
                <a:latin typeface="Consolas"/>
                <a:ea typeface="Consolas"/>
              </a:rPr>
              <a:t>,</a:t>
            </a:r>
            <a:br/>
            <a:r>
              <a:rPr b="0" lang="es-ES" sz="1000" spc="-1" strike="noStrike">
                <a:solidFill>
                  <a:srgbClr val="333333"/>
                </a:solidFill>
                <a:latin typeface="Consolas"/>
                <a:ea typeface="Consolas"/>
              </a:rPr>
              <a:t>	</a:t>
            </a:r>
            <a:r>
              <a:rPr b="0" lang="es-ES" sz="1000" spc="-1" strike="noStrike">
                <a:solidFill>
                  <a:srgbClr val="333333"/>
                </a:solidFill>
                <a:latin typeface="Consolas"/>
                <a:ea typeface="Consolas"/>
              </a:rPr>
              <a:t>"age" : </a:t>
            </a:r>
            <a:r>
              <a:rPr b="0" lang="es-ES" sz="1000" spc="-1" strike="noStrike">
                <a:solidFill>
                  <a:srgbClr val="008080"/>
                </a:solidFill>
                <a:latin typeface="Consolas"/>
                <a:ea typeface="Consolas"/>
              </a:rPr>
              <a:t>1</a:t>
            </a:r>
            <a:r>
              <a:rPr b="0" lang="es-ES" sz="1000" spc="-1" strike="noStrike">
                <a:solidFill>
                  <a:srgbClr val="333333"/>
                </a:solidFill>
                <a:latin typeface="Consolas"/>
                <a:ea typeface="Consolas"/>
              </a:rPr>
              <a:t>,</a:t>
            </a:r>
            <a:br/>
            <a:r>
              <a:rPr b="0" lang="es-ES" sz="1000" spc="-1" strike="noStrike">
                <a:solidFill>
                  <a:srgbClr val="333333"/>
                </a:solidFill>
                <a:latin typeface="Consolas"/>
                <a:ea typeface="Consolas"/>
              </a:rPr>
              <a:t>	</a:t>
            </a:r>
            <a:r>
              <a:rPr b="0" lang="es-ES" sz="1000" spc="-1" strike="noStrike">
                <a:solidFill>
                  <a:srgbClr val="333333"/>
                </a:solidFill>
                <a:latin typeface="Consolas"/>
                <a:ea typeface="Consolas"/>
              </a:rPr>
              <a:t>"color" : </a:t>
            </a:r>
            <a:r>
              <a:rPr b="0" lang="es-ES" sz="1000" spc="-1" strike="noStrike">
                <a:solidFill>
                  <a:srgbClr val="dd1144"/>
                </a:solidFill>
                <a:latin typeface="Consolas"/>
                <a:ea typeface="Consolas"/>
              </a:rPr>
              <a:t>"café"</a:t>
            </a:r>
            <a:br/>
            <a:r>
              <a:rPr b="0" lang="es-ES" sz="1000" spc="-1" strike="noStrike">
                <a:solidFill>
                  <a:srgbClr val="333333"/>
                </a:solidFill>
                <a:latin typeface="Consolas"/>
                <a:ea typeface="Consolas"/>
              </a:rPr>
              <a:t>}</a:t>
            </a:r>
            <a:endParaRPr b="0" lang="es-ES" sz="1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s-ES" sz="10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691200" y="475560"/>
            <a:ext cx="7760520" cy="4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3000" spc="-1" strike="noStrike">
                <a:solidFill>
                  <a:srgbClr val="454f5b"/>
                </a:solidFill>
                <a:latin typeface="Montserrat"/>
                <a:ea typeface="Montserrat"/>
              </a:rPr>
              <a:t>Traer al perro con nombre “Turrón”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691200" y="1393560"/>
            <a:ext cx="3766320" cy="353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s-ES" sz="1900" spc="-1" strike="noStrike">
                <a:solidFill>
                  <a:srgbClr val="454f5b"/>
                </a:solidFill>
                <a:latin typeface="Consolas"/>
                <a:ea typeface="Consolas"/>
              </a:rPr>
              <a:t>SELECT * FROM dog WHERE name = "Turrón";</a:t>
            </a:r>
            <a:endParaRPr b="0" lang="es-ES" sz="19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4482720" y="1393560"/>
            <a:ext cx="4172400" cy="353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s-ES" sz="1900" spc="-1" strike="noStrike">
                <a:solidFill>
                  <a:srgbClr val="454f5b"/>
                </a:solidFill>
                <a:latin typeface="Consolas"/>
                <a:ea typeface="Consolas"/>
              </a:rPr>
              <a:t>db.dog.find({"name":"Turrón"})</a:t>
            </a:r>
            <a:endParaRPr b="0" lang="es-ES" sz="1900" spc="-1" strike="noStrike">
              <a:latin typeface="Arial"/>
            </a:endParaRPr>
          </a:p>
        </p:txBody>
      </p:sp>
      <p:graphicFrame>
        <p:nvGraphicFramePr>
          <p:cNvPr id="215" name="Table 4"/>
          <p:cNvGraphicFramePr/>
          <p:nvPr/>
        </p:nvGraphicFramePr>
        <p:xfrm>
          <a:off x="691200" y="2481120"/>
          <a:ext cx="2983320" cy="720360"/>
        </p:xfrm>
        <a:graphic>
          <a:graphicData uri="http://schemas.openxmlformats.org/drawingml/2006/table">
            <a:tbl>
              <a:tblPr/>
              <a:tblGrid>
                <a:gridCol w="414720"/>
                <a:gridCol w="1076760"/>
                <a:gridCol w="745920"/>
                <a:gridCol w="746280"/>
              </a:tblGrid>
              <a:tr h="35316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id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8bab42"/>
                      </a:solidFill>
                    </a:lnB>
                    <a:solidFill>
                      <a:srgbClr val="8bab42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name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8bab42"/>
                      </a:solidFill>
                    </a:lnB>
                    <a:solidFill>
                      <a:srgbClr val="8bab42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age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8bab42"/>
                      </a:solidFill>
                    </a:lnB>
                    <a:solidFill>
                      <a:srgbClr val="8bab42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color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8bab42"/>
                      </a:solidFill>
                    </a:lnB>
                    <a:solidFill>
                      <a:srgbClr val="8bab42"/>
                    </a:solidFill>
                  </a:tcPr>
                </a:tc>
              </a:tr>
              <a:tr h="36720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8bab42"/>
                      </a:solidFill>
                    </a:lnL>
                    <a:lnR w="9360">
                      <a:solidFill>
                        <a:srgbClr val="8bab42"/>
                      </a:solidFill>
                    </a:lnR>
                    <a:lnT w="9360">
                      <a:solidFill>
                        <a:srgbClr val="8bab42"/>
                      </a:solidFill>
                    </a:lnT>
                    <a:lnB w="9360">
                      <a:solidFill>
                        <a:srgbClr val="8bab42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Turrón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8bab42"/>
                      </a:solidFill>
                    </a:lnL>
                    <a:lnR w="9360">
                      <a:solidFill>
                        <a:srgbClr val="8bab42"/>
                      </a:solidFill>
                    </a:lnR>
                    <a:lnT w="9360">
                      <a:solidFill>
                        <a:srgbClr val="8bab42"/>
                      </a:solidFill>
                    </a:lnT>
                    <a:lnB w="9360">
                      <a:solidFill>
                        <a:srgbClr val="8bab42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8bab42"/>
                      </a:solidFill>
                    </a:lnL>
                    <a:lnR w="9360">
                      <a:solidFill>
                        <a:srgbClr val="8bab42"/>
                      </a:solidFill>
                    </a:lnR>
                    <a:lnT w="9360">
                      <a:solidFill>
                        <a:srgbClr val="8bab42"/>
                      </a:solidFill>
                    </a:lnT>
                    <a:lnB w="9360">
                      <a:solidFill>
                        <a:srgbClr val="8bab42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café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8bab42"/>
                      </a:solidFill>
                    </a:lnL>
                    <a:lnR w="9360">
                      <a:solidFill>
                        <a:srgbClr val="8bab42"/>
                      </a:solidFill>
                    </a:lnR>
                    <a:lnT w="9360">
                      <a:solidFill>
                        <a:srgbClr val="8bab42"/>
                      </a:solidFill>
                    </a:lnT>
                    <a:lnB w="9360">
                      <a:solidFill>
                        <a:srgbClr val="8bab42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6" name="CustomShape 5"/>
          <p:cNvSpPr/>
          <p:nvPr/>
        </p:nvSpPr>
        <p:spPr>
          <a:xfrm>
            <a:off x="4583880" y="2241000"/>
            <a:ext cx="3969720" cy="1404000"/>
          </a:xfrm>
          <a:prstGeom prst="rect">
            <a:avLst/>
          </a:prstGeom>
          <a:noFill/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s-ES" sz="1000" spc="-1" strike="noStrike">
                <a:solidFill>
                  <a:srgbClr val="333333"/>
                </a:solidFill>
                <a:latin typeface="Consolas"/>
                <a:ea typeface="Consolas"/>
              </a:rPr>
              <a:t>{</a:t>
            </a:r>
            <a:br/>
            <a:r>
              <a:rPr b="0" lang="es-ES" sz="1000" spc="-1" strike="noStrike">
                <a:solidFill>
                  <a:srgbClr val="333333"/>
                </a:solidFill>
                <a:latin typeface="Consolas"/>
                <a:ea typeface="Consolas"/>
              </a:rPr>
              <a:t>	</a:t>
            </a:r>
            <a:r>
              <a:rPr b="0" lang="es-ES" sz="1000" spc="-1" strike="noStrike">
                <a:solidFill>
                  <a:srgbClr val="333333"/>
                </a:solidFill>
                <a:latin typeface="Consolas"/>
                <a:ea typeface="Consolas"/>
              </a:rPr>
              <a:t>"_id" : ObjectId(</a:t>
            </a:r>
            <a:r>
              <a:rPr b="0" lang="es-ES" sz="1000" spc="-1" strike="noStrike">
                <a:solidFill>
                  <a:srgbClr val="dd1144"/>
                </a:solidFill>
                <a:latin typeface="Consolas"/>
                <a:ea typeface="Consolas"/>
              </a:rPr>
              <a:t>"5f2f3e15fc817401512987e6"</a:t>
            </a:r>
            <a:r>
              <a:rPr b="0" lang="es-ES" sz="1000" spc="-1" strike="noStrike">
                <a:solidFill>
                  <a:srgbClr val="333333"/>
                </a:solidFill>
                <a:latin typeface="Consolas"/>
                <a:ea typeface="Consolas"/>
              </a:rPr>
              <a:t>),</a:t>
            </a:r>
            <a:br/>
            <a:r>
              <a:rPr b="0" lang="es-ES" sz="1000" spc="-1" strike="noStrike">
                <a:solidFill>
                  <a:srgbClr val="333333"/>
                </a:solidFill>
                <a:latin typeface="Consolas"/>
                <a:ea typeface="Consolas"/>
              </a:rPr>
              <a:t>	</a:t>
            </a:r>
            <a:r>
              <a:rPr b="0" lang="es-ES" sz="1000" spc="-1" strike="noStrike">
                <a:solidFill>
                  <a:srgbClr val="333333"/>
                </a:solidFill>
                <a:latin typeface="Consolas"/>
                <a:ea typeface="Consolas"/>
              </a:rPr>
              <a:t>"name" : </a:t>
            </a:r>
            <a:r>
              <a:rPr b="0" lang="es-ES" sz="1000" spc="-1" strike="noStrike">
                <a:solidFill>
                  <a:srgbClr val="dd1144"/>
                </a:solidFill>
                <a:latin typeface="Consolas"/>
                <a:ea typeface="Consolas"/>
              </a:rPr>
              <a:t>"Turrón"</a:t>
            </a:r>
            <a:r>
              <a:rPr b="0" lang="es-ES" sz="1000" spc="-1" strike="noStrike">
                <a:solidFill>
                  <a:srgbClr val="333333"/>
                </a:solidFill>
                <a:latin typeface="Consolas"/>
                <a:ea typeface="Consolas"/>
              </a:rPr>
              <a:t>,</a:t>
            </a:r>
            <a:br/>
            <a:r>
              <a:rPr b="0" lang="es-ES" sz="1000" spc="-1" strike="noStrike">
                <a:solidFill>
                  <a:srgbClr val="333333"/>
                </a:solidFill>
                <a:latin typeface="Consolas"/>
                <a:ea typeface="Consolas"/>
              </a:rPr>
              <a:t>	</a:t>
            </a:r>
            <a:r>
              <a:rPr b="0" lang="es-ES" sz="1000" spc="-1" strike="noStrike">
                <a:solidFill>
                  <a:srgbClr val="333333"/>
                </a:solidFill>
                <a:latin typeface="Consolas"/>
                <a:ea typeface="Consolas"/>
              </a:rPr>
              <a:t>"age" :</a:t>
            </a:r>
            <a:r>
              <a:rPr b="0" lang="es-ES" sz="1000" spc="-1" strike="noStrike">
                <a:solidFill>
                  <a:srgbClr val="008080"/>
                </a:solidFill>
                <a:latin typeface="Consolas"/>
                <a:ea typeface="Consolas"/>
              </a:rPr>
              <a:t>1</a:t>
            </a:r>
            <a:r>
              <a:rPr b="0" lang="es-ES" sz="1000" spc="-1" strike="noStrike">
                <a:solidFill>
                  <a:srgbClr val="333333"/>
                </a:solidFill>
                <a:latin typeface="Consolas"/>
                <a:ea typeface="Consolas"/>
              </a:rPr>
              <a:t>,</a:t>
            </a:r>
            <a:br/>
            <a:r>
              <a:rPr b="0" lang="es-ES" sz="1000" spc="-1" strike="noStrike">
                <a:solidFill>
                  <a:srgbClr val="333333"/>
                </a:solidFill>
                <a:latin typeface="Consolas"/>
                <a:ea typeface="Consolas"/>
              </a:rPr>
              <a:t>	</a:t>
            </a:r>
            <a:r>
              <a:rPr b="0" lang="es-ES" sz="1000" spc="-1" strike="noStrike">
                <a:solidFill>
                  <a:srgbClr val="333333"/>
                </a:solidFill>
                <a:latin typeface="Consolas"/>
                <a:ea typeface="Consolas"/>
              </a:rPr>
              <a:t>"color" : </a:t>
            </a:r>
            <a:r>
              <a:rPr b="0" lang="es-ES" sz="1000" spc="-1" strike="noStrike">
                <a:solidFill>
                  <a:srgbClr val="dd1144"/>
                </a:solidFill>
                <a:latin typeface="Consolas"/>
                <a:ea typeface="Consolas"/>
              </a:rPr>
              <a:t>"café"</a:t>
            </a:r>
            <a:br/>
            <a:r>
              <a:rPr b="0" lang="es-ES" sz="1000" spc="-1" strike="noStrike">
                <a:solidFill>
                  <a:srgbClr val="333333"/>
                </a:solidFill>
                <a:latin typeface="Consolas"/>
                <a:ea typeface="Consolas"/>
              </a:rPr>
              <a:t>}</a:t>
            </a:r>
            <a:endParaRPr b="0" lang="es-ES" sz="1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s-ES" sz="1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691200" y="0"/>
            <a:ext cx="7760520" cy="96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3000" spc="-1" strike="noStrike">
                <a:solidFill>
                  <a:srgbClr val="454f5b"/>
                </a:solidFill>
                <a:latin typeface="Montserrat"/>
                <a:ea typeface="Montserrat"/>
              </a:rPr>
              <a:t>Algunas otras consultas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691200" y="1358640"/>
            <a:ext cx="8282880" cy="33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79800">
              <a:lnSpc>
                <a:spcPct val="100000"/>
              </a:lnSpc>
              <a:spcBef>
                <a:spcPts val="601"/>
              </a:spcBef>
              <a:buClr>
                <a:srgbClr val="c7f464"/>
              </a:buClr>
              <a:buFont typeface="Montserrat"/>
              <a:buChar char="▣"/>
            </a:pPr>
            <a:r>
              <a:rPr b="0" lang="es-ES" sz="2400" spc="-1" strike="noStrike">
                <a:solidFill>
                  <a:srgbClr val="454f5b"/>
                </a:solidFill>
                <a:latin typeface="Montserrat"/>
                <a:ea typeface="Montserrat"/>
              </a:rPr>
              <a:t>Traer todos los perros menores a 5 años.</a:t>
            </a:r>
            <a:endParaRPr b="0" lang="es-ES" sz="2400" spc="-1" strike="noStrike">
              <a:latin typeface="Arial"/>
            </a:endParaRPr>
          </a:p>
          <a:p>
            <a:pPr lvl="1" marL="914400" indent="-354600">
              <a:lnSpc>
                <a:spcPct val="115000"/>
              </a:lnSpc>
              <a:buClr>
                <a:srgbClr val="c7f464"/>
              </a:buClr>
              <a:buFont typeface="Consolas"/>
              <a:buChar char="□"/>
            </a:pPr>
            <a:r>
              <a:rPr b="1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SELECT</a:t>
            </a: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 * </a:t>
            </a:r>
            <a:r>
              <a:rPr b="1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FROM</a:t>
            </a: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 dog </a:t>
            </a:r>
            <a:r>
              <a:rPr b="1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WHERE</a:t>
            </a: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 age &lt; </a:t>
            </a:r>
            <a:r>
              <a:rPr b="0" lang="es-ES" sz="2000" spc="-1" strike="noStrike">
                <a:solidFill>
                  <a:srgbClr val="008080"/>
                </a:solidFill>
                <a:latin typeface="Consolas"/>
                <a:ea typeface="Consolas"/>
              </a:rPr>
              <a:t>5</a:t>
            </a:r>
            <a:r>
              <a:rPr b="0" lang="es-ES" sz="1100" spc="-1" strike="noStrike">
                <a:solidFill>
                  <a:srgbClr val="333333"/>
                </a:solidFill>
                <a:latin typeface="Consolas"/>
                <a:ea typeface="Consolas"/>
              </a:rPr>
              <a:t>;</a:t>
            </a:r>
            <a:endParaRPr b="0" lang="es-ES" sz="1100" spc="-1" strike="noStrike">
              <a:latin typeface="Arial"/>
            </a:endParaRPr>
          </a:p>
          <a:p>
            <a:pPr lvl="1" marL="914400" indent="-354600">
              <a:lnSpc>
                <a:spcPct val="115000"/>
              </a:lnSpc>
              <a:buClr>
                <a:srgbClr val="c7f464"/>
              </a:buClr>
              <a:buFont typeface="Consolas"/>
              <a:buChar char="□"/>
            </a:pP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db.dog.find({</a:t>
            </a:r>
            <a:r>
              <a:rPr b="0" lang="es-ES" sz="2000" spc="-1" strike="noStrike">
                <a:solidFill>
                  <a:srgbClr val="dd1144"/>
                </a:solidFill>
                <a:latin typeface="Consolas"/>
                <a:ea typeface="Consolas"/>
              </a:rPr>
              <a:t>"age"</a:t>
            </a: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:{$lt:</a:t>
            </a:r>
            <a:r>
              <a:rPr b="0" lang="es-ES" sz="2000" spc="-1" strike="noStrike">
                <a:solidFill>
                  <a:srgbClr val="008080"/>
                </a:solidFill>
                <a:latin typeface="Consolas"/>
                <a:ea typeface="Consolas"/>
              </a:rPr>
              <a:t>5</a:t>
            </a: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}});</a:t>
            </a:r>
            <a:endParaRPr b="0" lang="es-ES" sz="20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601"/>
              </a:spcBef>
            </a:pPr>
            <a:endParaRPr b="0" lang="es-ES" sz="20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spcBef>
                <a:spcPts val="601"/>
              </a:spcBef>
              <a:buClr>
                <a:srgbClr val="c7f464"/>
              </a:buClr>
              <a:buFont typeface="Montserrat"/>
              <a:buChar char="▣"/>
            </a:pPr>
            <a:r>
              <a:rPr b="0" lang="es-ES" sz="2400" spc="-1" strike="noStrike">
                <a:solidFill>
                  <a:srgbClr val="454f5b"/>
                </a:solidFill>
                <a:latin typeface="Montserrat"/>
                <a:ea typeface="Montserrat"/>
              </a:rPr>
              <a:t>Combinando condiciones:</a:t>
            </a:r>
            <a:endParaRPr b="0" lang="es-ES" sz="2400" spc="-1" strike="noStrike">
              <a:latin typeface="Arial"/>
            </a:endParaRPr>
          </a:p>
          <a:p>
            <a:pPr lvl="1" marL="914400" indent="-354600">
              <a:lnSpc>
                <a:spcPct val="115000"/>
              </a:lnSpc>
              <a:buClr>
                <a:srgbClr val="c7f464"/>
              </a:buClr>
              <a:buFont typeface="Consolas"/>
              <a:buChar char="□"/>
            </a:pPr>
            <a:r>
              <a:rPr b="1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SELECT</a:t>
            </a: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 * </a:t>
            </a:r>
            <a:r>
              <a:rPr b="1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FROM</a:t>
            </a: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 dog </a:t>
            </a:r>
            <a:r>
              <a:rPr b="1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WHERE</a:t>
            </a: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 age &lt; </a:t>
            </a:r>
            <a:r>
              <a:rPr b="0" lang="es-ES" sz="2000" spc="-1" strike="noStrike">
                <a:solidFill>
                  <a:srgbClr val="008080"/>
                </a:solidFill>
                <a:latin typeface="Consolas"/>
                <a:ea typeface="Consolas"/>
              </a:rPr>
              <a:t>5</a:t>
            </a: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b="1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AND</a:t>
            </a: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 color = </a:t>
            </a:r>
            <a:r>
              <a:rPr b="0" lang="es-ES" sz="2000" spc="-1" strike="noStrike">
                <a:solidFill>
                  <a:srgbClr val="dd1144"/>
                </a:solidFill>
                <a:latin typeface="Consolas"/>
                <a:ea typeface="Consolas"/>
              </a:rPr>
              <a:t>"café"</a:t>
            </a: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;</a:t>
            </a:r>
            <a:endParaRPr b="0" lang="es-ES" sz="2000" spc="-1" strike="noStrike">
              <a:latin typeface="Arial"/>
            </a:endParaRPr>
          </a:p>
          <a:p>
            <a:pPr lvl="1" marL="914400" indent="-354600">
              <a:lnSpc>
                <a:spcPct val="115000"/>
              </a:lnSpc>
              <a:buClr>
                <a:srgbClr val="c7f464"/>
              </a:buClr>
              <a:buFont typeface="Consolas"/>
              <a:buChar char="□"/>
            </a:pP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db.dog.find({</a:t>
            </a:r>
            <a:r>
              <a:rPr b="0" lang="es-ES" sz="2000" spc="-1" strike="noStrike">
                <a:solidFill>
                  <a:srgbClr val="dd1144"/>
                </a:solidFill>
                <a:latin typeface="Consolas"/>
                <a:ea typeface="Consolas"/>
              </a:rPr>
              <a:t>"color"</a:t>
            </a: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:</a:t>
            </a:r>
            <a:r>
              <a:rPr b="0" lang="es-ES" sz="2000" spc="-1" strike="noStrike">
                <a:solidFill>
                  <a:srgbClr val="dd1144"/>
                </a:solidFill>
                <a:latin typeface="Consolas"/>
                <a:ea typeface="Consolas"/>
              </a:rPr>
              <a:t>"café"</a:t>
            </a: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, </a:t>
            </a:r>
            <a:r>
              <a:rPr b="0" lang="es-ES" sz="2000" spc="-1" strike="noStrike">
                <a:solidFill>
                  <a:srgbClr val="dd1144"/>
                </a:solidFill>
                <a:latin typeface="Consolas"/>
                <a:ea typeface="Consolas"/>
              </a:rPr>
              <a:t>"age"</a:t>
            </a: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:{$lt:</a:t>
            </a:r>
            <a:r>
              <a:rPr b="0" lang="es-ES" sz="2000" spc="-1" strike="noStrike">
                <a:solidFill>
                  <a:srgbClr val="008080"/>
                </a:solidFill>
                <a:latin typeface="Consolas"/>
                <a:ea typeface="Consolas"/>
              </a:rPr>
              <a:t>5</a:t>
            </a: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}});</a:t>
            </a:r>
            <a:endParaRPr b="0" lang="es-ES" sz="20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691200" y="0"/>
            <a:ext cx="7760520" cy="96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3000" spc="-1" strike="noStrike">
                <a:solidFill>
                  <a:srgbClr val="454f5b"/>
                </a:solidFill>
                <a:latin typeface="Montserrat"/>
                <a:ea typeface="Montserrat"/>
              </a:rPr>
              <a:t>Algunas otras consultas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691200" y="1358640"/>
            <a:ext cx="8305920" cy="33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s-ES" sz="2400" spc="-1" strike="noStrike">
                <a:solidFill>
                  <a:srgbClr val="454f5b"/>
                </a:solidFill>
                <a:latin typeface="Montserrat"/>
                <a:ea typeface="Montserrat"/>
              </a:rPr>
              <a:t>Traer los perros de color café o los perros de 10 años:</a:t>
            </a:r>
            <a:endParaRPr b="0" lang="es-ES" sz="2400" spc="-1" strike="noStrike">
              <a:latin typeface="Arial"/>
            </a:endParaRPr>
          </a:p>
          <a:p>
            <a:pPr marL="457200" indent="-354600">
              <a:lnSpc>
                <a:spcPct val="115000"/>
              </a:lnSpc>
              <a:buClr>
                <a:srgbClr val="c7f464"/>
              </a:buClr>
              <a:buFont typeface="Consolas"/>
              <a:buChar char="▣"/>
            </a:pPr>
            <a:r>
              <a:rPr b="1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SELECT</a:t>
            </a: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 * </a:t>
            </a:r>
            <a:r>
              <a:rPr b="1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FROM</a:t>
            </a: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 dog </a:t>
            </a:r>
            <a:r>
              <a:rPr b="1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WHERE</a:t>
            </a: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 age = </a:t>
            </a:r>
            <a:r>
              <a:rPr b="0" lang="es-ES" sz="2000" spc="-1" strike="noStrike">
                <a:solidFill>
                  <a:srgbClr val="008080"/>
                </a:solidFill>
                <a:latin typeface="Consolas"/>
                <a:ea typeface="Consolas"/>
              </a:rPr>
              <a:t>10</a:t>
            </a: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b="1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OR</a:t>
            </a: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 color = </a:t>
            </a:r>
            <a:r>
              <a:rPr b="0" lang="es-ES" sz="2000" spc="-1" strike="noStrike">
                <a:solidFill>
                  <a:srgbClr val="dd1144"/>
                </a:solidFill>
                <a:latin typeface="Consolas"/>
                <a:ea typeface="Consolas"/>
              </a:rPr>
              <a:t>"café"</a:t>
            </a: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;</a:t>
            </a:r>
            <a:endParaRPr b="0" lang="es-ES" sz="2000" spc="-1" strike="noStrike">
              <a:latin typeface="Arial"/>
            </a:endParaRPr>
          </a:p>
          <a:p>
            <a:pPr marL="457200" indent="-354600">
              <a:lnSpc>
                <a:spcPct val="115000"/>
              </a:lnSpc>
              <a:buClr>
                <a:srgbClr val="c7f464"/>
              </a:buClr>
              <a:buFont typeface="Consolas"/>
              <a:buChar char="▣"/>
            </a:pP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db.dog.find({$or:[{</a:t>
            </a:r>
            <a:r>
              <a:rPr b="0" lang="es-ES" sz="2000" spc="-1" strike="noStrike">
                <a:solidFill>
                  <a:srgbClr val="dd1144"/>
                </a:solidFill>
                <a:latin typeface="Consolas"/>
                <a:ea typeface="Consolas"/>
              </a:rPr>
              <a:t>"color"</a:t>
            </a: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:</a:t>
            </a:r>
            <a:r>
              <a:rPr b="0" lang="es-ES" sz="2000" spc="-1" strike="noStrike">
                <a:solidFill>
                  <a:srgbClr val="dd1144"/>
                </a:solidFill>
                <a:latin typeface="Consolas"/>
                <a:ea typeface="Consolas"/>
              </a:rPr>
              <a:t>"café"</a:t>
            </a: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},{</a:t>
            </a:r>
            <a:r>
              <a:rPr b="0" lang="es-ES" sz="2000" spc="-1" strike="noStrike">
                <a:solidFill>
                  <a:srgbClr val="dd1144"/>
                </a:solidFill>
                <a:latin typeface="Consolas"/>
                <a:ea typeface="Consolas"/>
              </a:rPr>
              <a:t>"age"</a:t>
            </a: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:</a:t>
            </a:r>
            <a:r>
              <a:rPr b="0" lang="es-ES" sz="2000" spc="-1" strike="noStrike">
                <a:solidFill>
                  <a:srgbClr val="008080"/>
                </a:solidFill>
                <a:latin typeface="Consolas"/>
                <a:ea typeface="Consolas"/>
              </a:rPr>
              <a:t>10</a:t>
            </a: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}]});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s-ES" sz="2400" spc="-1" strike="noStrike">
                <a:solidFill>
                  <a:srgbClr val="454f5b"/>
                </a:solidFill>
                <a:latin typeface="Montserrat"/>
                <a:ea typeface="Montserrat"/>
              </a:rPr>
              <a:t>Seleccionar solamente el nombre (proyección) y ordenar por edad:</a:t>
            </a:r>
            <a:endParaRPr b="0" lang="es-ES" sz="2400" spc="-1" strike="noStrike">
              <a:latin typeface="Arial"/>
            </a:endParaRPr>
          </a:p>
          <a:p>
            <a:pPr marL="457200" indent="-354600">
              <a:lnSpc>
                <a:spcPct val="115000"/>
              </a:lnSpc>
              <a:buClr>
                <a:srgbClr val="333333"/>
              </a:buClr>
              <a:buFont typeface="Consolas"/>
              <a:buChar char="▣"/>
            </a:pPr>
            <a:r>
              <a:rPr b="1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SELECT</a:t>
            </a: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b="1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name</a:t>
            </a: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b="1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FROM</a:t>
            </a: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 dog </a:t>
            </a:r>
            <a:r>
              <a:rPr b="1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ORDER</a:t>
            </a: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b="1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BY</a:t>
            </a: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 age </a:t>
            </a:r>
            <a:r>
              <a:rPr b="1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ASC</a:t>
            </a: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;</a:t>
            </a:r>
            <a:endParaRPr b="0" lang="es-ES" sz="2000" spc="-1" strike="noStrike">
              <a:latin typeface="Arial"/>
            </a:endParaRPr>
          </a:p>
          <a:p>
            <a:pPr marL="457200" indent="-354600">
              <a:lnSpc>
                <a:spcPct val="115000"/>
              </a:lnSpc>
              <a:buClr>
                <a:srgbClr val="c7f464"/>
              </a:buClr>
              <a:buFont typeface="Consolas"/>
              <a:buChar char="▣"/>
            </a:pP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db.dog.find({},{</a:t>
            </a:r>
            <a:r>
              <a:rPr b="0" lang="es-ES" sz="2000" spc="-1" strike="noStrike">
                <a:solidFill>
                  <a:srgbClr val="dd1144"/>
                </a:solidFill>
                <a:latin typeface="Consolas"/>
                <a:ea typeface="Consolas"/>
              </a:rPr>
              <a:t>"name"</a:t>
            </a: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:</a:t>
            </a:r>
            <a:r>
              <a:rPr b="0" lang="es-ES" sz="2000" spc="-1" strike="noStrike">
                <a:solidFill>
                  <a:srgbClr val="008080"/>
                </a:solidFill>
                <a:latin typeface="Consolas"/>
                <a:ea typeface="Consolas"/>
              </a:rPr>
              <a:t>1</a:t>
            </a: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, </a:t>
            </a:r>
            <a:r>
              <a:rPr b="0" lang="es-ES" sz="2000" spc="-1" strike="noStrike">
                <a:solidFill>
                  <a:srgbClr val="dd1144"/>
                </a:solidFill>
                <a:latin typeface="Consolas"/>
                <a:ea typeface="Consolas"/>
              </a:rPr>
              <a:t>"_id"</a:t>
            </a: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:</a:t>
            </a:r>
            <a:r>
              <a:rPr b="0" lang="es-ES" sz="2000" spc="-1" strike="noStrike">
                <a:solidFill>
                  <a:srgbClr val="008080"/>
                </a:solidFill>
                <a:latin typeface="Consolas"/>
                <a:ea typeface="Consolas"/>
              </a:rPr>
              <a:t>0</a:t>
            </a: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}).sort({</a:t>
            </a:r>
            <a:r>
              <a:rPr b="0" lang="es-ES" sz="2000" spc="-1" strike="noStrike">
                <a:solidFill>
                  <a:srgbClr val="dd1144"/>
                </a:solidFill>
                <a:latin typeface="Consolas"/>
                <a:ea typeface="Consolas"/>
              </a:rPr>
              <a:t>"age"</a:t>
            </a: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:</a:t>
            </a:r>
            <a:r>
              <a:rPr b="0" lang="es-ES" sz="2000" spc="-1" strike="noStrike">
                <a:solidFill>
                  <a:srgbClr val="008080"/>
                </a:solidFill>
                <a:latin typeface="Consolas"/>
                <a:ea typeface="Consolas"/>
              </a:rPr>
              <a:t>1</a:t>
            </a: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});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s-ES" sz="20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1311840" y="4400280"/>
            <a:ext cx="592020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4"/>
          <p:cNvSpPr/>
          <p:nvPr/>
        </p:nvSpPr>
        <p:spPr>
          <a:xfrm>
            <a:off x="2486520" y="1008000"/>
            <a:ext cx="579276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400" spc="-1" strike="noStrike" u="sng">
                <a:solidFill>
                  <a:srgbClr val="1155cc"/>
                </a:solidFill>
                <a:uFillTx/>
                <a:latin typeface="Arial"/>
                <a:ea typeface="Arial"/>
                <a:hlinkClick r:id="rId1"/>
              </a:rPr>
              <a:t>https://docs.mongodb.com/manual/reference/method/db.collection.find/</a:t>
            </a:r>
            <a:endParaRPr b="0" lang="es-ES" sz="1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691200" y="1171800"/>
            <a:ext cx="7760520" cy="33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s-ES" sz="1800" spc="-1" strike="noStrike">
                <a:solidFill>
                  <a:srgbClr val="454f5b"/>
                </a:solidFill>
                <a:latin typeface="Montserrat"/>
                <a:ea typeface="Montserrat"/>
              </a:rPr>
              <a:t>Insertando un dato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s-ES" sz="1800" spc="-1" strike="noStrike">
                <a:solidFill>
                  <a:srgbClr val="333333"/>
                </a:solidFill>
                <a:latin typeface="Consolas"/>
                <a:ea typeface="Consolas"/>
              </a:rPr>
              <a:t>db.collection.insertOne();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s-ES" sz="1800" spc="-1" strike="noStrike">
                <a:solidFill>
                  <a:srgbClr val="454f5b"/>
                </a:solidFill>
                <a:latin typeface="Montserrat"/>
                <a:ea typeface="Montserrat"/>
              </a:rPr>
              <a:t>Ejemplo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s-ES" sz="1800" spc="-1" strike="noStrike">
                <a:solidFill>
                  <a:srgbClr val="333333"/>
                </a:solidFill>
                <a:latin typeface="Consolas"/>
                <a:ea typeface="Consolas"/>
              </a:rPr>
              <a:t>db.dog.insertOne({</a:t>
            </a:r>
            <a:r>
              <a:rPr b="0" lang="es-ES" sz="1800" spc="-1" strike="noStrike">
                <a:solidFill>
                  <a:srgbClr val="dd1144"/>
                </a:solidFill>
                <a:latin typeface="Consolas"/>
                <a:ea typeface="Consolas"/>
              </a:rPr>
              <a:t>"name"</a:t>
            </a:r>
            <a:r>
              <a:rPr b="0" lang="es-ES" sz="1800" spc="-1" strike="noStrike">
                <a:solidFill>
                  <a:srgbClr val="333333"/>
                </a:solidFill>
                <a:latin typeface="Consolas"/>
                <a:ea typeface="Consolas"/>
              </a:rPr>
              <a:t>:</a:t>
            </a:r>
            <a:r>
              <a:rPr b="0" lang="es-ES" sz="1800" spc="-1" strike="noStrike">
                <a:solidFill>
                  <a:srgbClr val="dd1144"/>
                </a:solidFill>
                <a:latin typeface="Consolas"/>
                <a:ea typeface="Consolas"/>
              </a:rPr>
              <a:t>"Gualeta"</a:t>
            </a:r>
            <a:r>
              <a:rPr b="0" lang="es-ES" sz="1800" spc="-1" strike="noStrike">
                <a:solidFill>
                  <a:srgbClr val="333333"/>
                </a:solidFill>
                <a:latin typeface="Consolas"/>
                <a:ea typeface="Consolas"/>
              </a:rPr>
              <a:t>, </a:t>
            </a:r>
            <a:r>
              <a:rPr b="0" lang="es-ES" sz="1800" spc="-1" strike="noStrike">
                <a:solidFill>
                  <a:srgbClr val="dd1144"/>
                </a:solidFill>
                <a:latin typeface="Consolas"/>
                <a:ea typeface="Consolas"/>
              </a:rPr>
              <a:t>"age"</a:t>
            </a:r>
            <a:r>
              <a:rPr b="0" lang="es-ES" sz="1800" spc="-1" strike="noStrike">
                <a:solidFill>
                  <a:srgbClr val="333333"/>
                </a:solidFill>
                <a:latin typeface="Consolas"/>
                <a:ea typeface="Consolas"/>
              </a:rPr>
              <a:t>:</a:t>
            </a:r>
            <a:r>
              <a:rPr b="0" lang="es-ES" sz="1800" spc="-1" strike="noStrike">
                <a:solidFill>
                  <a:srgbClr val="008080"/>
                </a:solidFill>
                <a:latin typeface="Consolas"/>
                <a:ea typeface="Consolas"/>
              </a:rPr>
              <a:t>5</a:t>
            </a:r>
            <a:r>
              <a:rPr b="0" lang="es-ES" sz="1800" spc="-1" strike="noStrike">
                <a:solidFill>
                  <a:srgbClr val="333333"/>
                </a:solidFill>
                <a:latin typeface="Consolas"/>
                <a:ea typeface="Consolas"/>
              </a:rPr>
              <a:t>, </a:t>
            </a:r>
            <a:r>
              <a:rPr b="0" lang="es-ES" sz="1800" spc="-1" strike="noStrike">
                <a:solidFill>
                  <a:srgbClr val="dd1144"/>
                </a:solidFill>
                <a:latin typeface="Consolas"/>
                <a:ea typeface="Consolas"/>
              </a:rPr>
              <a:t>"color"</a:t>
            </a:r>
            <a:r>
              <a:rPr b="0" lang="es-ES" sz="1800" spc="-1" strike="noStrike">
                <a:solidFill>
                  <a:srgbClr val="333333"/>
                </a:solidFill>
                <a:latin typeface="Consolas"/>
                <a:ea typeface="Consolas"/>
              </a:rPr>
              <a:t>:</a:t>
            </a:r>
            <a:r>
              <a:rPr b="0" lang="es-ES" sz="1800" spc="-1" strike="noStrike">
                <a:solidFill>
                  <a:srgbClr val="dd1144"/>
                </a:solidFill>
                <a:latin typeface="Consolas"/>
                <a:ea typeface="Consolas"/>
              </a:rPr>
              <a:t>"negro"</a:t>
            </a:r>
            <a:r>
              <a:rPr b="0" lang="es-ES" sz="1800" spc="-1" strike="noStrike">
                <a:solidFill>
                  <a:srgbClr val="333333"/>
                </a:solidFill>
                <a:latin typeface="Consolas"/>
                <a:ea typeface="Consolas"/>
              </a:rPr>
              <a:t>});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s-ES" sz="1800" spc="-1" strike="noStrike">
                <a:solidFill>
                  <a:srgbClr val="454f5b"/>
                </a:solidFill>
                <a:latin typeface="Montserrat"/>
                <a:ea typeface="Montserrat"/>
              </a:rPr>
              <a:t>Insertando muchos datos;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s-ES" sz="1800" spc="-1" strike="noStrike">
                <a:solidFill>
                  <a:srgbClr val="333333"/>
                </a:solidFill>
                <a:latin typeface="Consolas"/>
                <a:ea typeface="Consolas"/>
              </a:rPr>
              <a:t>db.collection.insertMany([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s-ES" sz="1800" spc="-1" strike="noStrike">
                <a:solidFill>
                  <a:srgbClr val="333333"/>
                </a:solidFill>
                <a:latin typeface="Consolas"/>
                <a:ea typeface="Consolas"/>
              </a:rPr>
              <a:t>{...},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s-ES" sz="1800" spc="-1" strike="noStrike">
                <a:solidFill>
                  <a:srgbClr val="333333"/>
                </a:solidFill>
                <a:latin typeface="Consolas"/>
                <a:ea typeface="Consolas"/>
              </a:rPr>
              <a:t>{...}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s-ES" sz="1800" spc="-1" strike="noStrike">
                <a:solidFill>
                  <a:srgbClr val="333333"/>
                </a:solidFill>
                <a:latin typeface="Consolas"/>
                <a:ea typeface="Consolas"/>
              </a:rPr>
              <a:t>]);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691200" y="0"/>
            <a:ext cx="7760520" cy="96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3000" spc="-1" strike="noStrike">
                <a:solidFill>
                  <a:srgbClr val="454f5b"/>
                </a:solidFill>
                <a:latin typeface="Montserrat"/>
                <a:ea typeface="Montserrat"/>
              </a:rPr>
              <a:t>Insertando documentos</a:t>
            </a:r>
            <a:endParaRPr b="0" lang="es-ES" sz="30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691200" y="0"/>
            <a:ext cx="7760520" cy="96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3000" spc="-1" strike="noStrike">
                <a:solidFill>
                  <a:srgbClr val="454f5b"/>
                </a:solidFill>
                <a:latin typeface="Montserrat"/>
                <a:ea typeface="Montserrat"/>
              </a:rPr>
              <a:t>Actualizando documentos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691200" y="1358640"/>
            <a:ext cx="7760520" cy="33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s-ES" sz="2000" spc="-1" strike="noStrike">
                <a:solidFill>
                  <a:srgbClr val="454f5b"/>
                </a:solidFill>
                <a:latin typeface="Montserrat"/>
                <a:ea typeface="Montserrat"/>
              </a:rPr>
              <a:t>Existen varias funciones para actualizar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s-ES" sz="1500" spc="-1" strike="noStrike">
                <a:solidFill>
                  <a:srgbClr val="008080"/>
                </a:solidFill>
                <a:latin typeface="Consolas"/>
                <a:ea typeface="Consolas"/>
              </a:rPr>
              <a:t>db.collection.updateOne(&lt;filter&gt;, &lt;update&gt;, &lt;options&gt;)</a:t>
            </a:r>
            <a:br/>
            <a:r>
              <a:rPr b="1" lang="es-ES" sz="1500" spc="-1" strike="noStrike">
                <a:solidFill>
                  <a:srgbClr val="008080"/>
                </a:solidFill>
                <a:latin typeface="Consolas"/>
                <a:ea typeface="Consolas"/>
              </a:rPr>
              <a:t>db.collection.updateMany(&lt;filter&gt;, &lt;update&gt;, &lt;options&gt;)</a:t>
            </a:r>
            <a:br/>
            <a:r>
              <a:rPr b="1" lang="es-ES" sz="1500" spc="-1" strike="noStrike">
                <a:solidFill>
                  <a:srgbClr val="008080"/>
                </a:solidFill>
                <a:latin typeface="Consolas"/>
                <a:ea typeface="Consolas"/>
              </a:rPr>
              <a:t>db.collection.replaceOne(&lt;filter&gt;, &lt;update&gt;, &lt;options&gt;)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s-ES" sz="2000" spc="-1" strike="noStrike">
                <a:solidFill>
                  <a:srgbClr val="454f5b"/>
                </a:solidFill>
                <a:latin typeface="Montserrat"/>
                <a:ea typeface="Montserrat"/>
              </a:rPr>
              <a:t>Ejemplo, actualizando la edad de Gualeta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db.dog.updateOne(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{</a:t>
            </a:r>
            <a:r>
              <a:rPr b="0" lang="es-ES" sz="2000" spc="-1" strike="noStrike">
                <a:solidFill>
                  <a:srgbClr val="dd1144"/>
                </a:solidFill>
                <a:latin typeface="Consolas"/>
                <a:ea typeface="Consolas"/>
              </a:rPr>
              <a:t>"name"</a:t>
            </a: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:</a:t>
            </a:r>
            <a:r>
              <a:rPr b="0" lang="es-ES" sz="2000" spc="-1" strike="noStrike">
                <a:solidFill>
                  <a:srgbClr val="dd1144"/>
                </a:solidFill>
                <a:latin typeface="Consolas"/>
                <a:ea typeface="Consolas"/>
              </a:rPr>
              <a:t>"Gualeta"</a:t>
            </a: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}, 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{$set:{</a:t>
            </a:r>
            <a:r>
              <a:rPr b="0" lang="es-ES" sz="2000" spc="-1" strike="noStrike">
                <a:solidFill>
                  <a:srgbClr val="dd1144"/>
                </a:solidFill>
                <a:latin typeface="Consolas"/>
                <a:ea typeface="Consolas"/>
              </a:rPr>
              <a:t>"age"</a:t>
            </a: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:</a:t>
            </a:r>
            <a:r>
              <a:rPr b="0" lang="es-ES" sz="2000" spc="-1" strike="noStrike">
                <a:solidFill>
                  <a:srgbClr val="008080"/>
                </a:solidFill>
                <a:latin typeface="Consolas"/>
                <a:ea typeface="Consolas"/>
              </a:rPr>
              <a:t>6</a:t>
            </a: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}}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);</a:t>
            </a:r>
            <a:endParaRPr b="0" lang="es-ES" sz="20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691200" y="0"/>
            <a:ext cx="7760520" cy="96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3000" spc="-1" strike="noStrike">
                <a:solidFill>
                  <a:srgbClr val="454f5b"/>
                </a:solidFill>
                <a:latin typeface="Montserrat"/>
                <a:ea typeface="Montserrat"/>
              </a:rPr>
              <a:t>Eliminando documentos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691200" y="1358640"/>
            <a:ext cx="7760520" cy="33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s-ES" sz="2000" spc="-1" strike="noStrike">
                <a:solidFill>
                  <a:srgbClr val="454f5b"/>
                </a:solidFill>
                <a:latin typeface="Montserrat"/>
                <a:ea typeface="Montserrat"/>
              </a:rPr>
              <a:t>Existen dos funciones para eliminar: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s-ES" sz="1500" spc="-1" strike="noStrike">
                <a:solidFill>
                  <a:srgbClr val="008080"/>
                </a:solidFill>
                <a:latin typeface="Consolas"/>
                <a:ea typeface="Consolas"/>
              </a:rPr>
              <a:t>db.collection.deleteMany()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s-ES" sz="1500" spc="-1" strike="noStrike">
                <a:solidFill>
                  <a:srgbClr val="008080"/>
                </a:solidFill>
                <a:latin typeface="Consolas"/>
                <a:ea typeface="Consolas"/>
              </a:rPr>
              <a:t>db.collection.deleteOne()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s-ES" sz="2000" spc="-1" strike="noStrike">
                <a:solidFill>
                  <a:srgbClr val="454f5b"/>
                </a:solidFill>
                <a:latin typeface="Montserrat"/>
                <a:ea typeface="Montserrat"/>
              </a:rPr>
              <a:t>Eliminar todos los perros: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db.dog.deleteMany({});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s-ES" sz="2000" spc="-1" strike="noStrike">
                <a:solidFill>
                  <a:srgbClr val="454f5b"/>
                </a:solidFill>
                <a:latin typeface="Montserrat"/>
                <a:ea typeface="Montserrat"/>
              </a:rPr>
              <a:t>Eliminar un perro: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db.dog.deleteOne({</a:t>
            </a:r>
            <a:r>
              <a:rPr b="0" lang="es-ES" sz="2000" spc="-1" strike="noStrike">
                <a:solidFill>
                  <a:srgbClr val="dd1144"/>
                </a:solidFill>
                <a:latin typeface="Consolas"/>
                <a:ea typeface="Consolas"/>
              </a:rPr>
              <a:t>"name"</a:t>
            </a: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:</a:t>
            </a:r>
            <a:r>
              <a:rPr b="0" lang="es-ES" sz="2000" spc="-1" strike="noStrike">
                <a:solidFill>
                  <a:srgbClr val="dd1144"/>
                </a:solidFill>
                <a:latin typeface="Consolas"/>
                <a:ea typeface="Consolas"/>
              </a:rPr>
              <a:t>"Gualeta"</a:t>
            </a:r>
            <a:r>
              <a:rPr b="0" lang="es-ES" sz="2000" spc="-1" strike="noStrike">
                <a:solidFill>
                  <a:srgbClr val="333333"/>
                </a:solidFill>
                <a:latin typeface="Consolas"/>
                <a:ea typeface="Consolas"/>
              </a:rPr>
              <a:t>});</a:t>
            </a:r>
            <a:endParaRPr b="0" lang="es-ES" sz="20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11760" y="2151000"/>
            <a:ext cx="8519400" cy="84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ES" sz="3600" spc="-1" strike="noStrike">
                <a:solidFill>
                  <a:srgbClr val="454f5b"/>
                </a:solidFill>
                <a:latin typeface="Montserrat"/>
                <a:ea typeface="Montserrat"/>
              </a:rPr>
              <a:t>Conexión a Spring</a:t>
            </a:r>
            <a:endParaRPr b="0" lang="es-ES" sz="36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91200" y="0"/>
            <a:ext cx="7760520" cy="96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3000" spc="-1" strike="noStrike">
                <a:solidFill>
                  <a:srgbClr val="454f5b"/>
                </a:solidFill>
                <a:latin typeface="Montserrat"/>
                <a:ea typeface="Montserrat"/>
              </a:rPr>
              <a:t>Conexión a Spring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691200" y="1358640"/>
            <a:ext cx="7760520" cy="33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s-ES" sz="2400" spc="-1" strike="noStrike">
                <a:solidFill>
                  <a:srgbClr val="454f5b"/>
                </a:solidFill>
                <a:latin typeface="Montserrat"/>
                <a:ea typeface="Montserrat"/>
              </a:rPr>
              <a:t>Conexión básica para MongoDB en Spring, asume que la base de datos no tiene seguridad.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s-ES" sz="2400" spc="-1" strike="noStrike" u="sng">
                <a:solidFill>
                  <a:srgbClr val="1155cc"/>
                </a:solidFill>
                <a:uFillTx/>
                <a:latin typeface="Montserrat"/>
                <a:ea typeface="Montserrat"/>
                <a:hlinkClick r:id="rId1"/>
              </a:rPr>
              <a:t>Código fuente.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s-ES" sz="2400" spc="-1" strike="noStrike" u="sng">
                <a:solidFill>
                  <a:srgbClr val="1155cc"/>
                </a:solidFill>
                <a:uFillTx/>
                <a:latin typeface="Montserrat"/>
                <a:ea typeface="Montserrat"/>
                <a:hlinkClick r:id="rId2"/>
              </a:rPr>
              <a:t>Documento con la explicación del código.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s-ES" sz="24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691200" y="0"/>
            <a:ext cx="7760520" cy="96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3000" spc="-1" strike="noStrike">
                <a:solidFill>
                  <a:srgbClr val="454f5b"/>
                </a:solidFill>
                <a:latin typeface="Montserrat"/>
                <a:ea typeface="Montserrat"/>
              </a:rPr>
              <a:t>Más información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691200" y="1358640"/>
            <a:ext cx="7760520" cy="33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s-ES" sz="2400" spc="-1" strike="noStrike" u="sng">
                <a:solidFill>
                  <a:srgbClr val="1155cc"/>
                </a:solidFill>
                <a:uFillTx/>
                <a:latin typeface="Montserrat"/>
                <a:ea typeface="Montserrat"/>
                <a:hlinkClick r:id="rId1"/>
              </a:rPr>
              <a:t>Documentación Oficial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s-ES" sz="2400" spc="-1" strike="noStrike" u="sng">
                <a:solidFill>
                  <a:srgbClr val="1155cc"/>
                </a:solidFill>
                <a:uFillTx/>
                <a:latin typeface="Montserrat"/>
                <a:ea typeface="Montserrat"/>
                <a:hlinkClick r:id="rId2"/>
              </a:rPr>
              <a:t>Ejemplo de conexión Spring con REST</a:t>
            </a:r>
            <a:endParaRPr b="0" lang="es-ES" sz="24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11760" y="2151000"/>
            <a:ext cx="8519400" cy="84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ES" sz="3600" spc="-1" strike="noStrike">
                <a:solidFill>
                  <a:srgbClr val="454f5b"/>
                </a:solidFill>
                <a:latin typeface="Montserrat"/>
                <a:ea typeface="Montserrat"/>
              </a:rPr>
              <a:t>Introducción</a:t>
            </a:r>
            <a:endParaRPr b="0" lang="es-ES" sz="3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91200" y="475560"/>
            <a:ext cx="7760520" cy="4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3000" spc="-1" strike="noStrike">
                <a:solidFill>
                  <a:srgbClr val="454f5b"/>
                </a:solidFill>
                <a:latin typeface="Montserrat"/>
                <a:ea typeface="Montserrat"/>
              </a:rPr>
              <a:t>Introducción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720000" y="1393560"/>
            <a:ext cx="3766320" cy="353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s-ES" sz="2400" spc="-1" strike="noStrike">
                <a:solidFill>
                  <a:srgbClr val="454f5b"/>
                </a:solidFill>
                <a:latin typeface="Montserrat"/>
                <a:ea typeface="Montserrat"/>
              </a:rPr>
              <a:t>MongoDB es una base de datos clasificada como NoSQL </a:t>
            </a:r>
            <a:r>
              <a:rPr b="1" lang="es-ES" sz="2400" spc="-1" strike="noStrike">
                <a:solidFill>
                  <a:srgbClr val="454f5b"/>
                </a:solidFill>
                <a:latin typeface="Montserrat"/>
                <a:ea typeface="Montserrat"/>
              </a:rPr>
              <a:t>orientada a Documentos.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s-ES" sz="2400" spc="-1" strike="noStrike">
                <a:solidFill>
                  <a:srgbClr val="454f5b"/>
                </a:solidFill>
                <a:latin typeface="Montserrat"/>
                <a:ea typeface="Montserrat"/>
              </a:rPr>
              <a:t>Utiliza una estructura de documentos similar a </a:t>
            </a:r>
            <a:r>
              <a:rPr b="1" lang="es-ES" sz="2400" spc="-1" strike="noStrike">
                <a:solidFill>
                  <a:srgbClr val="454f5b"/>
                </a:solidFill>
                <a:latin typeface="Montserrat"/>
                <a:ea typeface="Montserrat"/>
              </a:rPr>
              <a:t>JSON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165" name="Google Shape;116;p23" descr=""/>
          <p:cNvPicPr/>
          <p:nvPr/>
        </p:nvPicPr>
        <p:blipFill>
          <a:blip r:embed="rId1"/>
          <a:stretch/>
        </p:blipFill>
        <p:spPr>
          <a:xfrm>
            <a:off x="5328000" y="1512000"/>
            <a:ext cx="2380320" cy="64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91200" y="475560"/>
            <a:ext cx="7760520" cy="4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Base de Datos No-SQL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691200" y="1393560"/>
            <a:ext cx="3772080" cy="353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8" name="Google Shape;80;p3" descr=""/>
          <p:cNvPicPr/>
          <p:nvPr/>
        </p:nvPicPr>
        <p:blipFill>
          <a:blip r:embed="rId1"/>
          <a:stretch/>
        </p:blipFill>
        <p:spPr>
          <a:xfrm>
            <a:off x="5256000" y="1368360"/>
            <a:ext cx="3360240" cy="3310920"/>
          </a:xfrm>
          <a:prstGeom prst="rect">
            <a:avLst/>
          </a:prstGeom>
          <a:ln>
            <a:noFill/>
          </a:ln>
        </p:spPr>
      </p:pic>
      <p:pic>
        <p:nvPicPr>
          <p:cNvPr id="169" name="Google Shape;120;p9" descr=""/>
          <p:cNvPicPr/>
          <p:nvPr/>
        </p:nvPicPr>
        <p:blipFill>
          <a:blip r:embed="rId2"/>
          <a:stretch/>
        </p:blipFill>
        <p:spPr>
          <a:xfrm>
            <a:off x="322200" y="1440000"/>
            <a:ext cx="4717440" cy="281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691200" y="0"/>
            <a:ext cx="7760520" cy="96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3600" spc="-1" strike="noStrike">
                <a:solidFill>
                  <a:srgbClr val="b2b2b2"/>
                </a:solidFill>
                <a:latin typeface="Arial"/>
                <a:ea typeface="PT Sans Narrow"/>
              </a:rPr>
              <a:t>Teorema de CAP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60000" y="1358640"/>
            <a:ext cx="3959640" cy="33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just">
              <a:lnSpc>
                <a:spcPct val="115000"/>
              </a:lnSpc>
            </a:pPr>
            <a:r>
              <a:rPr b="1" lang="es-E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Consistencia, </a:t>
            </a:r>
            <a:r>
              <a:rPr b="0" lang="es-E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todos los clientes tienen la misma vista de datos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b="1" lang="es-E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Disponibilidad,</a:t>
            </a:r>
            <a:r>
              <a:rPr b="0" lang="es-E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 todos los clientes de base de datos pueden leer y escribir datos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s-E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Tolerante a partición,</a:t>
            </a:r>
            <a:r>
              <a:rPr b="0" lang="es-E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 la base de datos puede ser dividida en varias máquinas, y esta puede seguir funcionando pese a interrupción de segmentos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72" name="Google Shape;114;p8" descr=""/>
          <p:cNvPicPr/>
          <p:nvPr/>
        </p:nvPicPr>
        <p:blipFill>
          <a:blip r:embed="rId1"/>
          <a:stretch/>
        </p:blipFill>
        <p:spPr>
          <a:xfrm>
            <a:off x="4588200" y="1152720"/>
            <a:ext cx="4555440" cy="344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691200" y="0"/>
            <a:ext cx="7760520" cy="96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3000" spc="-1" strike="noStrike">
                <a:solidFill>
                  <a:srgbClr val="454f5b"/>
                </a:solidFill>
                <a:latin typeface="Montserrat"/>
                <a:ea typeface="Montserrat"/>
              </a:rPr>
              <a:t>Algunas características de MongoDB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691200" y="1358640"/>
            <a:ext cx="7760520" cy="33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79800">
              <a:lnSpc>
                <a:spcPct val="100000"/>
              </a:lnSpc>
              <a:spcBef>
                <a:spcPts val="601"/>
              </a:spcBef>
              <a:buClr>
                <a:srgbClr val="c7f464"/>
              </a:buClr>
              <a:buFont typeface="Montserrat"/>
              <a:buChar char="▣"/>
            </a:pPr>
            <a:r>
              <a:rPr b="0" lang="es-ES" sz="2400" spc="-1" strike="noStrike">
                <a:solidFill>
                  <a:srgbClr val="454f5b"/>
                </a:solidFill>
                <a:latin typeface="Montserrat"/>
                <a:ea typeface="Montserrat"/>
              </a:rPr>
              <a:t>Lenguaje de consultas basado en JavaScript.</a:t>
            </a:r>
            <a:endParaRPr b="0" lang="es-ES" sz="24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c7f464"/>
              </a:buClr>
              <a:buFont typeface="Montserrat"/>
              <a:buChar char="▣"/>
            </a:pPr>
            <a:r>
              <a:rPr b="0" lang="es-ES" sz="2400" spc="-1" strike="noStrike">
                <a:solidFill>
                  <a:srgbClr val="454f5b"/>
                </a:solidFill>
                <a:latin typeface="Montserrat"/>
                <a:ea typeface="Montserrat"/>
              </a:rPr>
              <a:t>Indexación </a:t>
            </a:r>
            <a:endParaRPr b="0" lang="es-ES" sz="24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c7f464"/>
              </a:buClr>
              <a:buFont typeface="Montserrat"/>
              <a:buChar char="▣"/>
            </a:pPr>
            <a:r>
              <a:rPr b="0" lang="es-ES" sz="2400" spc="-1" strike="noStrike">
                <a:solidFill>
                  <a:srgbClr val="454f5b"/>
                </a:solidFill>
                <a:latin typeface="Montserrat"/>
                <a:ea typeface="Montserrat"/>
              </a:rPr>
              <a:t>Replicación</a:t>
            </a:r>
            <a:endParaRPr b="0" lang="es-ES" sz="24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c7f464"/>
              </a:buClr>
              <a:buFont typeface="Montserrat"/>
              <a:buChar char="▣"/>
            </a:pPr>
            <a:r>
              <a:rPr b="0" lang="es-ES" sz="2400" spc="-1" strike="noStrike">
                <a:solidFill>
                  <a:srgbClr val="454f5b"/>
                </a:solidFill>
                <a:latin typeface="Montserrat"/>
                <a:ea typeface="Montserrat"/>
              </a:rPr>
              <a:t>Balance de carga (vía sharding)</a:t>
            </a:r>
            <a:endParaRPr b="0" lang="es-ES" sz="24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c7f464"/>
              </a:buClr>
              <a:buFont typeface="Montserrat"/>
              <a:buChar char="▣"/>
            </a:pPr>
            <a:r>
              <a:rPr b="0" lang="es-ES" sz="2400" spc="-1" strike="noStrike">
                <a:solidFill>
                  <a:srgbClr val="454f5b"/>
                </a:solidFill>
                <a:latin typeface="Montserrat"/>
                <a:ea typeface="Montserrat"/>
              </a:rPr>
              <a:t>Agregación (vía Map/Reduce)</a:t>
            </a:r>
            <a:endParaRPr b="0" lang="es-ES" sz="24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c7f464"/>
              </a:buClr>
              <a:buFont typeface="Montserrat"/>
              <a:buChar char="▣"/>
            </a:pPr>
            <a:r>
              <a:rPr b="0" lang="es-ES" sz="2400" spc="-1" strike="noStrike">
                <a:solidFill>
                  <a:srgbClr val="454f5b"/>
                </a:solidFill>
                <a:latin typeface="Montserrat"/>
                <a:ea typeface="Montserrat"/>
              </a:rPr>
              <a:t>Desde versión 4</a:t>
            </a:r>
            <a:endParaRPr b="0" lang="es-ES" sz="2400" spc="-1" strike="noStrike">
              <a:latin typeface="Arial"/>
            </a:endParaRPr>
          </a:p>
          <a:p>
            <a:pPr lvl="1" marL="914400" indent="-354600">
              <a:lnSpc>
                <a:spcPct val="100000"/>
              </a:lnSpc>
              <a:buClr>
                <a:srgbClr val="c7f464"/>
              </a:buClr>
              <a:buFont typeface="Montserrat"/>
              <a:buChar char="□"/>
            </a:pPr>
            <a:r>
              <a:rPr b="0" lang="es-ES" sz="2000" spc="-1" strike="noStrike">
                <a:solidFill>
                  <a:srgbClr val="454f5b"/>
                </a:solidFill>
                <a:latin typeface="Montserrat"/>
                <a:ea typeface="Montserrat"/>
              </a:rPr>
              <a:t>Transacciones ACID (Atomicidad, Consistencia, Aislamiento, Durabilidad)</a:t>
            </a:r>
            <a:endParaRPr b="0" lang="es-ES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691200" y="475560"/>
            <a:ext cx="7760520" cy="4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3000" spc="-1" strike="noStrike">
                <a:solidFill>
                  <a:srgbClr val="454f5b"/>
                </a:solidFill>
                <a:latin typeface="Montserrat"/>
                <a:ea typeface="Montserrat"/>
              </a:rPr>
              <a:t>Algunas características de MongoDB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691200" y="1393560"/>
            <a:ext cx="3766320" cy="353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s-ES" sz="2000" spc="-1" strike="noStrike">
                <a:solidFill>
                  <a:srgbClr val="454f5b"/>
                </a:solidFill>
                <a:latin typeface="Montserrat"/>
                <a:ea typeface="Montserrat"/>
              </a:rPr>
              <a:t>Bases de datos relacionales como MySQL y PostgreSQL garantizan </a:t>
            </a:r>
            <a:r>
              <a:rPr b="1" lang="es-ES" sz="2000" spc="-1" strike="noStrike">
                <a:solidFill>
                  <a:srgbClr val="454f5b"/>
                </a:solidFill>
                <a:latin typeface="Montserrat"/>
                <a:ea typeface="Montserrat"/>
              </a:rPr>
              <a:t>atomicidad, consistencia, aislamiento y durabilidad</a:t>
            </a:r>
            <a:r>
              <a:rPr b="0" lang="es-ES" sz="2000" spc="-1" strike="noStrike">
                <a:solidFill>
                  <a:srgbClr val="454f5b"/>
                </a:solidFill>
                <a:latin typeface="Montserrat"/>
                <a:ea typeface="Montserrat"/>
              </a:rPr>
              <a:t>.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s-ES" sz="2000" spc="-1" strike="noStrike">
                <a:solidFill>
                  <a:srgbClr val="454f5b"/>
                </a:solidFill>
                <a:latin typeface="Montserrat"/>
                <a:ea typeface="Montserrat"/>
              </a:rPr>
              <a:t>Generalmente, bases de datos NoSQL como MongoDB transan propiedades ACID por otras como disponibilidad 100%.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4685400" y="1393560"/>
            <a:ext cx="3766320" cy="353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s-ES" sz="2000" spc="-1" strike="noStrike">
                <a:solidFill>
                  <a:srgbClr val="454f5b"/>
                </a:solidFill>
                <a:latin typeface="Montserrat"/>
                <a:ea typeface="Montserrat"/>
              </a:rPr>
              <a:t>Desde su versión 4, MongoDB anuncia transacciones ACID aunque ciertos análisis lo cuestionan *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5377320" y="4559040"/>
            <a:ext cx="3622680" cy="4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ES" sz="14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https://jepsen.io/analyses/mongodb-4.2.6</a:t>
            </a:r>
            <a:endParaRPr b="0" lang="es-ES" sz="1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691200" y="475560"/>
            <a:ext cx="7760520" cy="4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ES" sz="2000" spc="-1" strike="noStrike">
                <a:solidFill>
                  <a:srgbClr val="454f5b"/>
                </a:solidFill>
                <a:latin typeface="Montserrat"/>
                <a:ea typeface="Montserrat"/>
              </a:rPr>
              <a:t>Transacciones ACID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691200" y="1393560"/>
            <a:ext cx="8020080" cy="353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000" spc="-1" strike="noStrike">
                <a:solidFill>
                  <a:srgbClr val="454f5b"/>
                </a:solidFill>
                <a:latin typeface="Montserrat"/>
                <a:ea typeface="Montserrat"/>
              </a:rPr>
              <a:t>Atomicidad,</a:t>
            </a:r>
            <a:r>
              <a:rPr b="0" lang="es-ES" sz="2000" spc="-1" strike="noStrike">
                <a:solidFill>
                  <a:srgbClr val="454f5b"/>
                </a:solidFill>
                <a:latin typeface="Montserrat"/>
                <a:ea typeface="Montserrat"/>
              </a:rPr>
              <a:t> cuando una operación consiste en una serie de pasos, de los que o bien se ejecutan todos o ninguno</a:t>
            </a:r>
            <a:endParaRPr b="0" lang="es-E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000" spc="-1" strike="noStrike">
                <a:solidFill>
                  <a:srgbClr val="454f5b"/>
                </a:solidFill>
                <a:latin typeface="Montserrat"/>
                <a:ea typeface="Montserrat"/>
              </a:rPr>
              <a:t>Consistencia, </a:t>
            </a:r>
            <a:r>
              <a:rPr b="0" lang="es-ES" sz="2000" spc="-1" strike="noStrike">
                <a:solidFill>
                  <a:srgbClr val="454f5b"/>
                </a:solidFill>
                <a:latin typeface="Montserrat"/>
                <a:ea typeface="Montserrat"/>
              </a:rPr>
              <a:t>Se ejecutan solo aquellas transacciones que aseguran que no se romperan las reglas de la base de datos.</a:t>
            </a:r>
            <a:endParaRPr b="0" lang="es-E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000" spc="-1" strike="noStrike">
                <a:solidFill>
                  <a:srgbClr val="454f5b"/>
                </a:solidFill>
                <a:latin typeface="Montserrat"/>
                <a:ea typeface="Montserrat"/>
              </a:rPr>
              <a:t>Aislamiento,</a:t>
            </a:r>
            <a:r>
              <a:rPr b="0" lang="es-ES" sz="2000" spc="-1" strike="noStrike">
                <a:solidFill>
                  <a:srgbClr val="454f5b"/>
                </a:solidFill>
                <a:latin typeface="Montserrat"/>
                <a:ea typeface="Montserrat"/>
              </a:rPr>
              <a:t> asegura que una operación no puede afectar a otra.</a:t>
            </a:r>
            <a:endParaRPr b="0" lang="es-E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000" spc="-1" strike="noStrike">
                <a:solidFill>
                  <a:srgbClr val="454f5b"/>
                </a:solidFill>
                <a:latin typeface="Montserrat"/>
                <a:ea typeface="Montserrat"/>
              </a:rPr>
              <a:t>Durabilidad,</a:t>
            </a:r>
            <a:r>
              <a:rPr b="0" lang="es-ES" sz="2000" spc="-1" strike="noStrike">
                <a:solidFill>
                  <a:srgbClr val="454f5b"/>
                </a:solidFill>
                <a:latin typeface="Montserrat"/>
                <a:ea typeface="Montserrat"/>
              </a:rPr>
              <a:t> perisitencia del dato en el tiempos</a:t>
            </a:r>
            <a:endParaRPr b="0" lang="es-ES" sz="2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2021-12-20T12:34:41Z</dcterms:modified>
  <cp:revision>4</cp:revision>
  <dc:subject/>
  <dc:title/>
</cp:coreProperties>
</file>