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463" r:id="rId5"/>
    <p:sldId id="569" r:id="rId6"/>
    <p:sldId id="578" r:id="rId7"/>
    <p:sldId id="549" r:id="rId8"/>
    <p:sldId id="550" r:id="rId9"/>
    <p:sldId id="551" r:id="rId10"/>
    <p:sldId id="552" r:id="rId11"/>
    <p:sldId id="553" r:id="rId12"/>
    <p:sldId id="579" r:id="rId13"/>
    <p:sldId id="557" r:id="rId14"/>
    <p:sldId id="558" r:id="rId15"/>
    <p:sldId id="580" r:id="rId16"/>
    <p:sldId id="581" r:id="rId17"/>
    <p:sldId id="582" r:id="rId18"/>
    <p:sldId id="559" r:id="rId19"/>
    <p:sldId id="560" r:id="rId20"/>
    <p:sldId id="563" r:id="rId21"/>
    <p:sldId id="564" r:id="rId22"/>
    <p:sldId id="566" r:id="rId23"/>
    <p:sldId id="546" r:id="rId24"/>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463"/>
            <p14:sldId id="569"/>
            <p14:sldId id="578"/>
            <p14:sldId id="549"/>
            <p14:sldId id="550"/>
            <p14:sldId id="551"/>
            <p14:sldId id="552"/>
            <p14:sldId id="553"/>
            <p14:sldId id="579"/>
            <p14:sldId id="557"/>
            <p14:sldId id="558"/>
            <p14:sldId id="580"/>
            <p14:sldId id="581"/>
            <p14:sldId id="582"/>
            <p14:sldId id="559"/>
            <p14:sldId id="560"/>
            <p14:sldId id="563"/>
            <p14:sldId id="564"/>
            <p14:sldId id="566"/>
            <p14:sldId id="54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berly"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F89"/>
    <a:srgbClr val="133D80"/>
    <a:srgbClr val="882483"/>
    <a:srgbClr val="8935C8"/>
    <a:srgbClr val="22AFE7"/>
    <a:srgbClr val="005087"/>
    <a:srgbClr val="336699"/>
    <a:srgbClr val="FFFFCC"/>
    <a:srgbClr val="EF8B19"/>
    <a:srgbClr val="5EA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5" autoAdjust="0"/>
    <p:restoredTop sz="83791" autoAdjust="0"/>
  </p:normalViewPr>
  <p:slideViewPr>
    <p:cSldViewPr>
      <p:cViewPr varScale="1">
        <p:scale>
          <a:sx n="112" d="100"/>
          <a:sy n="112" d="100"/>
        </p:scale>
        <p:origin x="306" y="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p:scale>
          <a:sx n="100" d="100"/>
          <a:sy n="100" d="100"/>
        </p:scale>
        <p:origin x="-3408"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 y="9120190"/>
            <a:ext cx="7313613" cy="479425"/>
          </a:xfrm>
          <a:prstGeom prst="rect">
            <a:avLst/>
          </a:prstGeom>
        </p:spPr>
        <p:txBody>
          <a:bodyPr vert="horz" lIns="91417" tIns="45708" rIns="91417" bIns="45708" rtlCol="0" anchor="b"/>
          <a:lstStyle>
            <a:lvl1pPr algn="r">
              <a:defRPr sz="1200"/>
            </a:lvl1pPr>
          </a:lstStyle>
          <a:p>
            <a:pPr algn="ctr"/>
            <a:fld id="{F403B382-5E20-4D88-A964-1D6629C87BBB}" type="slidenum">
              <a:rPr lang="en-US" smtClean="0">
                <a:latin typeface="Calibri Light" pitchFamily="34" charset="0"/>
              </a:rPr>
              <a:pPr algn="ctr"/>
              <a:t>‹#›</a:t>
            </a:fld>
            <a:endParaRPr lang="en-US" dirty="0">
              <a:latin typeface="Calibri Light" pitchFamily="34" charset="0"/>
            </a:endParaRPr>
          </a:p>
        </p:txBody>
      </p:sp>
      <p:cxnSp>
        <p:nvCxnSpPr>
          <p:cNvPr id="8" name="Straight Connector 7"/>
          <p:cNvCxnSpPr/>
          <p:nvPr/>
        </p:nvCxnSpPr>
        <p:spPr>
          <a:xfrm>
            <a:off x="1" y="9134475"/>
            <a:ext cx="2971801" cy="0"/>
          </a:xfrm>
          <a:prstGeom prst="line">
            <a:avLst/>
          </a:prstGeom>
          <a:ln w="317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8915400"/>
            <a:ext cx="1219200" cy="516610"/>
          </a:xfrm>
          <a:prstGeom prst="rect">
            <a:avLst/>
          </a:prstGeom>
        </p:spPr>
      </p:pic>
      <p:cxnSp>
        <p:nvCxnSpPr>
          <p:cNvPr id="10" name="Straight Connector 9"/>
          <p:cNvCxnSpPr/>
          <p:nvPr/>
        </p:nvCxnSpPr>
        <p:spPr>
          <a:xfrm>
            <a:off x="4343401" y="9134475"/>
            <a:ext cx="2971801" cy="0"/>
          </a:xfrm>
          <a:prstGeom prst="line">
            <a:avLst/>
          </a:prstGeom>
          <a:ln w="317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Header Placeholder 1"/>
          <p:cNvSpPr>
            <a:spLocks noGrp="1"/>
          </p:cNvSpPr>
          <p:nvPr>
            <p:ph type="hdr" sz="quarter"/>
          </p:nvPr>
        </p:nvSpPr>
        <p:spPr>
          <a:xfrm>
            <a:off x="2072482" y="152402"/>
            <a:ext cx="3170238" cy="479425"/>
          </a:xfrm>
          <a:prstGeom prst="rect">
            <a:avLst/>
          </a:prstGeom>
        </p:spPr>
        <p:txBody>
          <a:bodyPr vert="horz" lIns="91417" tIns="45708" rIns="91417" bIns="45708" rtlCol="0"/>
          <a:lstStyle>
            <a:lvl1pPr algn="l">
              <a:defRPr sz="1200"/>
            </a:lvl1pPr>
          </a:lstStyle>
          <a:p>
            <a:pPr algn="ctr"/>
            <a:endParaRPr lang="en-US" sz="1400" dirty="0">
              <a:latin typeface="Calibri Light" pitchFamily="34" charset="0"/>
            </a:endParaRPr>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3" name="Rectangle 3"/>
          <p:cNvSpPr>
            <a:spLocks noGrp="1" noChangeArrowheads="1"/>
          </p:cNvSpPr>
          <p:nvPr>
            <p:ph type="dt" idx="1"/>
          </p:nvPr>
        </p:nvSpPr>
        <p:spPr bwMode="auto">
          <a:xfrm>
            <a:off x="4143375" y="3"/>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537" eaLnBrk="1" hangingPunct="1">
              <a:defRPr sz="1200">
                <a:latin typeface="Calibri Light" pitchFamily="34" charset="0"/>
              </a:defRPr>
            </a:lvl1pPr>
          </a:lstStyle>
          <a:p>
            <a:pPr>
              <a:defRPr/>
            </a:pPr>
            <a:endParaRPr lang="en-US" dirty="0"/>
          </a:p>
        </p:txBody>
      </p:sp>
      <p:sp>
        <p:nvSpPr>
          <p:cNvPr id="34820"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40" y="4560890"/>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5846" name="Rectangle 6"/>
          <p:cNvSpPr>
            <a:spLocks noGrp="1" noChangeArrowheads="1"/>
          </p:cNvSpPr>
          <p:nvPr>
            <p:ph type="ftr" sz="quarter" idx="4"/>
          </p:nvPr>
        </p:nvSpPr>
        <p:spPr bwMode="auto">
          <a:xfrm>
            <a:off x="1"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537" eaLnBrk="1" hangingPunct="1">
              <a:defRPr sz="1200">
                <a:latin typeface="Calibri Light" pitchFamily="34" charset="0"/>
              </a:defRPr>
            </a:lvl1pPr>
          </a:lstStyle>
          <a:p>
            <a:pPr>
              <a:defRPr/>
            </a:pPr>
            <a:endParaRPr lang="en-US" dirty="0"/>
          </a:p>
        </p:txBody>
      </p:sp>
      <p:sp>
        <p:nvSpPr>
          <p:cNvPr id="35847" name="Rectangle 7"/>
          <p:cNvSpPr>
            <a:spLocks noGrp="1" noChangeArrowheads="1"/>
          </p:cNvSpPr>
          <p:nvPr>
            <p:ph type="sldNum" sz="quarter" idx="5"/>
          </p:nvPr>
        </p:nvSpPr>
        <p:spPr bwMode="auto">
          <a:xfrm>
            <a:off x="4143375" y="9120190"/>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537" eaLnBrk="1" hangingPunct="1">
              <a:defRPr sz="1200">
                <a:latin typeface="Calibri Light" pitchFamily="34" charset="0"/>
              </a:defRPr>
            </a:lvl1pPr>
          </a:lstStyle>
          <a:p>
            <a:pPr>
              <a:defRPr/>
            </a:pPr>
            <a:fld id="{47C584BF-6945-4E60-B2A7-1638FF8EA8EE}" type="slidenum">
              <a:rPr lang="en-US" smtClean="0"/>
              <a:pPr>
                <a:defRPr/>
              </a:pPr>
              <a:t>‹#›</a:t>
            </a:fld>
            <a:endParaRPr lang="en-US" dirty="0"/>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Light"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Light"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Light"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Light"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5/24/2017 12:45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8725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5/24/2017 12:45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17528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dirty="0"/>
          </a:p>
        </p:txBody>
      </p:sp>
    </p:spTree>
    <p:extLst>
      <p:ext uri="{BB962C8B-B14F-4D97-AF65-F5344CB8AC3E}">
        <p14:creationId xmlns:p14="http://schemas.microsoft.com/office/powerpoint/2010/main" val="1076121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dirty="0"/>
          </a:p>
        </p:txBody>
      </p:sp>
    </p:spTree>
    <p:extLst>
      <p:ext uri="{BB962C8B-B14F-4D97-AF65-F5344CB8AC3E}">
        <p14:creationId xmlns:p14="http://schemas.microsoft.com/office/powerpoint/2010/main" val="1601342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dirty="0"/>
          </a:p>
        </p:txBody>
      </p:sp>
    </p:spTree>
    <p:extLst>
      <p:ext uri="{BB962C8B-B14F-4D97-AF65-F5344CB8AC3E}">
        <p14:creationId xmlns:p14="http://schemas.microsoft.com/office/powerpoint/2010/main" val="3057994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5/24/2017 12:45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55042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5/24/2017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06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5/24/2017 12:45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55448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5/24/2017 12:45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159623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5/24/2017 12:45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8357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dirty="0"/>
          </a:p>
        </p:txBody>
      </p:sp>
    </p:spTree>
    <p:extLst>
      <p:ext uri="{BB962C8B-B14F-4D97-AF65-F5344CB8AC3E}">
        <p14:creationId xmlns:p14="http://schemas.microsoft.com/office/powerpoint/2010/main" val="1452291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20</a:t>
            </a:fld>
            <a:endParaRPr lang="en-US" dirty="0"/>
          </a:p>
        </p:txBody>
      </p:sp>
    </p:spTree>
    <p:extLst>
      <p:ext uri="{BB962C8B-B14F-4D97-AF65-F5344CB8AC3E}">
        <p14:creationId xmlns:p14="http://schemas.microsoft.com/office/powerpoint/2010/main" val="369526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dirty="0"/>
          </a:p>
        </p:txBody>
      </p:sp>
    </p:spTree>
    <p:extLst>
      <p:ext uri="{BB962C8B-B14F-4D97-AF65-F5344CB8AC3E}">
        <p14:creationId xmlns:p14="http://schemas.microsoft.com/office/powerpoint/2010/main" val="82887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5/24/2017 12:45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7989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5/24/2017 12:45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1465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5/24/2017 12:45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3406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E7ADF2-5338-42B9-B285-7987FCC41129}" type="slidenum">
              <a:rPr lang="en-US" smtClean="0"/>
              <a:t>7</a:t>
            </a:fld>
            <a:endParaRPr lang="en-US"/>
          </a:p>
        </p:txBody>
      </p:sp>
    </p:spTree>
    <p:extLst>
      <p:ext uri="{BB962C8B-B14F-4D97-AF65-F5344CB8AC3E}">
        <p14:creationId xmlns:p14="http://schemas.microsoft.com/office/powerpoint/2010/main" val="76753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5/24/2017 12:45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9641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dirty="0"/>
          </a:p>
        </p:txBody>
      </p:sp>
    </p:spTree>
    <p:extLst>
      <p:ext uri="{BB962C8B-B14F-4D97-AF65-F5344CB8AC3E}">
        <p14:creationId xmlns:p14="http://schemas.microsoft.com/office/powerpoint/2010/main" val="605951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400050"/>
            <a:ext cx="7772400" cy="1885950"/>
          </a:xfrm>
          <a:noFill/>
        </p:spPr>
        <p:txBody>
          <a:bodyPr anchor="b"/>
          <a:lstStyle>
            <a:lvl1pPr algn="r">
              <a:defRPr sz="3200" b="1">
                <a:solidFill>
                  <a:srgbClr val="22AFE7"/>
                </a:solidFill>
                <a:latin typeface="Calibri Light" pitchFamily="34" charset="0"/>
                <a:cs typeface="Segoe UI" pitchFamily="34" charset="0"/>
              </a:defRPr>
            </a:lvl1pPr>
          </a:lstStyle>
          <a:p>
            <a:r>
              <a:rPr lang="en-US" dirty="0"/>
              <a:t>Click to edit Master title style</a:t>
            </a:r>
          </a:p>
        </p:txBody>
      </p:sp>
      <p:sp>
        <p:nvSpPr>
          <p:cNvPr id="32781" name="Subtitle 32780"/>
          <p:cNvSpPr>
            <a:spLocks noGrp="1" noChangeArrowheads="1"/>
          </p:cNvSpPr>
          <p:nvPr>
            <p:ph type="subTitle" idx="1"/>
          </p:nvPr>
        </p:nvSpPr>
        <p:spPr>
          <a:xfrm>
            <a:off x="2057400" y="2343150"/>
            <a:ext cx="6400800" cy="971550"/>
          </a:xfrm>
        </p:spPr>
        <p:txBody>
          <a:bodyPr/>
          <a:lstStyle>
            <a:lvl1pPr marL="0" indent="0" algn="r">
              <a:buNone/>
              <a:defRPr b="0">
                <a:latin typeface="Calibri Light" pitchFamily="34" charset="0"/>
                <a:cs typeface="Segoe UI" pitchFamily="34" charset="0"/>
              </a:defRPr>
            </a:lvl1pPr>
          </a:lstStyle>
          <a:p>
            <a:r>
              <a:rPr lang="en-US"/>
              <a:t>Click to edit Master subtitle style</a:t>
            </a:r>
            <a:endParaRPr lang="en-US" dirty="0"/>
          </a:p>
        </p:txBody>
      </p:sp>
      <p:pic>
        <p:nvPicPr>
          <p:cNvPr id="3" name="Picture 2" descr="DEV F2014_hybri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3547325"/>
            <a:ext cx="3200400" cy="1081825"/>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7" y="218331"/>
            <a:ext cx="8621011" cy="672388"/>
          </a:xfrm>
        </p:spPr>
        <p:txBody>
          <a:bodyPr/>
          <a:lstStyle>
            <a:lvl1pPr>
              <a:defRPr sz="426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247956"/>
            <a:ext cx="8067823" cy="1396436"/>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52329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4982782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3" spc="-74"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1" y="2907956"/>
            <a:ext cx="7395505" cy="1345411"/>
          </a:xfrm>
          <a:noFill/>
        </p:spPr>
        <p:txBody>
          <a:bodyPr lIns="182880" tIns="146304" rIns="182880" bIns="146304">
            <a:noAutofit/>
          </a:bodyPr>
          <a:lstStyle>
            <a:lvl1pPr marL="0" indent="0">
              <a:spcBef>
                <a:spcPts val="0"/>
              </a:spcBef>
              <a:buNone/>
              <a:defRPr sz="2647"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020719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8" y="218327"/>
            <a:ext cx="8768450" cy="1344803"/>
          </a:xfrm>
        </p:spPr>
        <p:txBody>
          <a:bodyPr/>
          <a:lstStyle>
            <a:lvl1pPr>
              <a:defRPr sz="426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1" y="1909855"/>
            <a:ext cx="5378549" cy="380229"/>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19742951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828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3163" rtl="0" eaLnBrk="1" fontAlgn="base" hangingPunct="1">
              <a:spcBef>
                <a:spcPct val="0"/>
              </a:spcBef>
              <a:spcAft>
                <a:spcPct val="0"/>
              </a:spcAft>
              <a:defRPr lang="en-US" sz="2900" b="1" dirty="0">
                <a:solidFill>
                  <a:schemeClr val="tx2"/>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DEVintersection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www.DEVintersection.com</a:t>
            </a:r>
            <a:r>
              <a:rPr lang="en-US" sz="900" b="0" u="none" dirty="0">
                <a:solidFill>
                  <a:srgbClr val="000000"/>
                </a:solidFill>
                <a:latin typeface="Calibri"/>
                <a:cs typeface="Mangal" pitchFamily="18" charset="0"/>
              </a:rPr>
              <a:t> </a:t>
            </a:r>
          </a:p>
        </p:txBody>
      </p:sp>
      <p:pic>
        <p:nvPicPr>
          <p:cNvPr id="6" name="Picture 5" descr="DEV F2014_hybri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40727"/>
            <a:ext cx="990600" cy="334851"/>
          </a:xfrm>
          <a:prstGeom prst="rect">
            <a:avLst/>
          </a:prstGeom>
        </p:spPr>
      </p:pic>
    </p:spTree>
    <p:extLst>
      <p:ext uri="{BB962C8B-B14F-4D97-AF65-F5344CB8AC3E}">
        <p14:creationId xmlns:p14="http://schemas.microsoft.com/office/powerpoint/2010/main" val="4174362362"/>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3873163" rtl="0" eaLnBrk="1" fontAlgn="base" hangingPunct="1">
              <a:spcBef>
                <a:spcPct val="0"/>
              </a:spcBef>
              <a:spcAft>
                <a:spcPct val="0"/>
              </a:spcAft>
              <a:defRPr lang="en-US" sz="2900" b="1" dirty="0">
                <a:solidFill>
                  <a:schemeClr val="tx2"/>
                </a:solidFill>
                <a:latin typeface="+mj-lt"/>
                <a:ea typeface="+mj-ea"/>
                <a:cs typeface="Segoe UI" pitchFamily="34" charset="0"/>
              </a:defRPr>
            </a:lvl1pPr>
          </a:lstStyle>
          <a:p>
            <a:r>
              <a:rPr lang="en-US" dirty="0"/>
              <a:t>References</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DEVintersection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www.DEVintersection.com</a:t>
            </a:r>
            <a:r>
              <a:rPr lang="en-US" sz="900" b="0" u="none" dirty="0">
                <a:solidFill>
                  <a:srgbClr val="000000"/>
                </a:solidFill>
                <a:latin typeface="Calibri"/>
                <a:cs typeface="Mangal" pitchFamily="18" charset="0"/>
              </a:rPr>
              <a:t> </a:t>
            </a:r>
          </a:p>
        </p:txBody>
      </p:sp>
      <p:pic>
        <p:nvPicPr>
          <p:cNvPr id="6" name="Picture 5" descr="DEV F2014_hybri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40727"/>
            <a:ext cx="990600" cy="334851"/>
          </a:xfrm>
          <a:prstGeom prst="rect">
            <a:avLst/>
          </a:prstGeom>
        </p:spPr>
      </p:pic>
    </p:spTree>
    <p:extLst>
      <p:ext uri="{BB962C8B-B14F-4D97-AF65-F5344CB8AC3E}">
        <p14:creationId xmlns:p14="http://schemas.microsoft.com/office/powerpoint/2010/main" val="37322715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1485900" y="1200150"/>
            <a:ext cx="6172200" cy="2971800"/>
          </a:xfrm>
          <a:solidFill>
            <a:schemeClr val="accent1">
              <a:lumMod val="20000"/>
              <a:lumOff val="80000"/>
            </a:schemeClr>
          </a:solidFill>
          <a:ln w="9525">
            <a:noFill/>
          </a:ln>
        </p:spPr>
        <p:txBody>
          <a:bodyPr/>
          <a:lstStyle>
            <a:lvl1pPr>
              <a:buNone/>
              <a:defRPr sz="1900" b="0">
                <a:latin typeface="Calibri"/>
              </a:defRPr>
            </a:lvl1pPr>
          </a:lstStyle>
          <a:p>
            <a:pPr lvl="0"/>
            <a:r>
              <a:rPr lang="en-US" dirty="0"/>
              <a:t>Click to edit Master text styles</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DEVintersection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www.DEVintersection.com</a:t>
            </a:r>
            <a:r>
              <a:rPr lang="en-US" sz="900" b="0" u="none" dirty="0">
                <a:solidFill>
                  <a:srgbClr val="000000"/>
                </a:solidFill>
                <a:latin typeface="Calibri"/>
                <a:cs typeface="Mangal" pitchFamily="18" charset="0"/>
              </a:rPr>
              <a:t> </a:t>
            </a:r>
          </a:p>
        </p:txBody>
      </p:sp>
      <p:pic>
        <p:nvPicPr>
          <p:cNvPr id="6" name="Picture 5" descr="DEV F2014_hybri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40727"/>
            <a:ext cx="990600" cy="334851"/>
          </a:xfrm>
          <a:prstGeom prst="rect">
            <a:avLst/>
          </a:prstGeom>
        </p:spPr>
      </p:pic>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dirty="0"/>
              <a:t>Click to edit Master title style</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DEVintersection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www.DEVintersection.com</a:t>
            </a:r>
            <a:r>
              <a:rPr lang="en-US" sz="900" b="0" u="none" dirty="0">
                <a:solidFill>
                  <a:srgbClr val="000000"/>
                </a:solidFill>
                <a:latin typeface="Calibri"/>
                <a:cs typeface="Mangal" pitchFamily="18" charset="0"/>
              </a:rPr>
              <a:t> </a:t>
            </a:r>
          </a:p>
        </p:txBody>
      </p:sp>
      <p:pic>
        <p:nvPicPr>
          <p:cNvPr id="5" name="Picture 4" descr="DEV F2014_hybri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40727"/>
            <a:ext cx="990600" cy="334851"/>
          </a:xfrm>
          <a:prstGeom prst="rect">
            <a:avLst/>
          </a:prstGeom>
        </p:spPr>
      </p:pic>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DEVintersection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www.DEVintersection.com</a:t>
            </a:r>
            <a:r>
              <a:rPr lang="en-US" sz="900" b="0" u="none" dirty="0">
                <a:solidFill>
                  <a:srgbClr val="000000"/>
                </a:solidFill>
                <a:latin typeface="Calibri"/>
                <a:cs typeface="Mangal" pitchFamily="18" charset="0"/>
              </a:rPr>
              <a:t> </a:t>
            </a:r>
          </a:p>
        </p:txBody>
      </p:sp>
      <p:pic>
        <p:nvPicPr>
          <p:cNvPr id="7" name="Picture 6" descr="DEV F2014_hybri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40727"/>
            <a:ext cx="990600" cy="334851"/>
          </a:xfrm>
          <a:prstGeom prst="rect">
            <a:avLst/>
          </a:prstGeom>
        </p:spPr>
      </p:pic>
    </p:spTree>
    <p:extLst>
      <p:ext uri="{BB962C8B-B14F-4D97-AF65-F5344CB8AC3E}">
        <p14:creationId xmlns:p14="http://schemas.microsoft.com/office/powerpoint/2010/main" val="24931717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180035"/>
            <a:ext cx="7772400" cy="1125140"/>
          </a:xfrm>
        </p:spPr>
        <p:txBody>
          <a:bodyPr anchor="b"/>
          <a:lstStyle>
            <a:lvl1pPr marL="0" indent="0">
              <a:buNone/>
              <a:defRPr sz="21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Title 3"/>
          <p:cNvSpPr>
            <a:spLocks noGrp="1"/>
          </p:cNvSpPr>
          <p:nvPr>
            <p:ph type="title"/>
          </p:nvPr>
        </p:nvSpPr>
        <p:spPr>
          <a:xfrm>
            <a:off x="685800" y="3371850"/>
            <a:ext cx="7772400" cy="571500"/>
          </a:xfrm>
        </p:spPr>
        <p:txBody>
          <a:bodyPr/>
          <a:lstStyle>
            <a:lvl1pPr algn="l">
              <a:defRPr>
                <a:solidFill>
                  <a:schemeClr val="tx1"/>
                </a:solidFill>
              </a:defRPr>
            </a:lvl1pPr>
          </a:lstStyle>
          <a:p>
            <a:r>
              <a:rPr lang="en-US" dirty="0"/>
              <a:t>Click to edit Master title style</a:t>
            </a:r>
          </a:p>
        </p:txBody>
      </p:sp>
      <p:sp>
        <p:nvSpPr>
          <p:cNvPr id="6" name="TextBox 5"/>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DEVintersection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www.DEVintersection.com</a:t>
            </a:r>
            <a:r>
              <a:rPr lang="en-US" sz="900" b="0" u="none" dirty="0">
                <a:solidFill>
                  <a:srgbClr val="000000"/>
                </a:solidFill>
                <a:latin typeface="Calibri"/>
                <a:cs typeface="Mangal" pitchFamily="18" charset="0"/>
              </a:rPr>
              <a:t> </a:t>
            </a:r>
          </a:p>
        </p:txBody>
      </p:sp>
      <p:pic>
        <p:nvPicPr>
          <p:cNvPr id="7" name="Picture 6" descr="DEV F2014_hybri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40727"/>
            <a:ext cx="990600" cy="334851"/>
          </a:xfrm>
          <a:prstGeom prst="rect">
            <a:avLst/>
          </a:prstGeom>
        </p:spPr>
      </p:pic>
    </p:spTree>
    <p:extLst>
      <p:ext uri="{BB962C8B-B14F-4D97-AF65-F5344CB8AC3E}">
        <p14:creationId xmlns:p14="http://schemas.microsoft.com/office/powerpoint/2010/main" val="9742382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900" b="1" dirty="0">
                <a:solidFill>
                  <a:schemeClr val="tx2"/>
                </a:solidFill>
                <a:latin typeface="+mj-lt"/>
                <a:ea typeface="+mj-ea"/>
                <a:cs typeface="Segoe UI" pitchFamily="34" charset="0"/>
              </a:defRPr>
            </a:lvl1pPr>
          </a:lstStyle>
          <a:p>
            <a:r>
              <a:rPr lang="en-US" dirty="0"/>
              <a:t>Click to edit Master title style</a:t>
            </a:r>
          </a:p>
        </p:txBody>
      </p:sp>
      <p:sp>
        <p:nvSpPr>
          <p:cNvPr id="8"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DEVintersection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www.DEVintersection.com</a:t>
            </a:r>
            <a:r>
              <a:rPr lang="en-US" sz="900" b="0" u="none" dirty="0">
                <a:solidFill>
                  <a:srgbClr val="000000"/>
                </a:solidFill>
                <a:latin typeface="Calibri"/>
                <a:cs typeface="Mangal" pitchFamily="18" charset="0"/>
              </a:rPr>
              <a:t> </a:t>
            </a:r>
          </a:p>
        </p:txBody>
      </p:sp>
      <p:pic>
        <p:nvPicPr>
          <p:cNvPr id="6" name="Picture 5" descr="DEV F2014_hybri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40727"/>
            <a:ext cx="990600" cy="334851"/>
          </a:xfrm>
          <a:prstGeom prst="rect">
            <a:avLst/>
          </a:prstGeom>
        </p:spPr>
      </p:pic>
    </p:spTree>
    <p:extLst>
      <p:ext uri="{BB962C8B-B14F-4D97-AF65-F5344CB8AC3E}">
        <p14:creationId xmlns:p14="http://schemas.microsoft.com/office/powerpoint/2010/main" val="18774668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457200" y="292894"/>
            <a:ext cx="8229600" cy="571500"/>
          </a:xfrm>
        </p:spPr>
        <p:txBody>
          <a:bodyPr/>
          <a:lstStyle>
            <a:lvl1pPr algn="ctr">
              <a:defRPr>
                <a:solidFill>
                  <a:schemeClr val="tx1"/>
                </a:solidFill>
              </a:defRPr>
            </a:lvl1pPr>
          </a:lstStyle>
          <a:p>
            <a:r>
              <a:rPr lang="en-US" dirty="0"/>
              <a:t>Demo</a:t>
            </a:r>
          </a:p>
        </p:txBody>
      </p:sp>
      <p:sp>
        <p:nvSpPr>
          <p:cNvPr id="11" name="Text Placeholder 2"/>
          <p:cNvSpPr>
            <a:spLocks noGrp="1"/>
          </p:cNvSpPr>
          <p:nvPr>
            <p:ph type="body" idx="1"/>
          </p:nvPr>
        </p:nvSpPr>
        <p:spPr>
          <a:xfrm>
            <a:off x="457200" y="1028700"/>
            <a:ext cx="8229600" cy="3200400"/>
          </a:xfrm>
        </p:spPr>
        <p:txBody>
          <a:bodyPr rtlCol="0"/>
          <a:lstStyle>
            <a:lvl1pPr>
              <a:buClrTx/>
              <a:buFont typeface="Wingdings" pitchFamily="2" charset="2"/>
              <a:buChar char="§"/>
              <a:defRPr sz="2100" b="1">
                <a:latin typeface="Calibri" pitchFamily="34" charset="0"/>
              </a:defRPr>
            </a:lvl1pPr>
            <a:lvl2pPr>
              <a:buClrTx/>
              <a:buFont typeface="Wingdings" pitchFamily="2" charset="2"/>
              <a:buChar char="o"/>
              <a:defRPr sz="1900" b="0">
                <a:latin typeface="Calibri Light" pitchFamily="34" charset="0"/>
              </a:defRPr>
            </a:lvl2pPr>
            <a:lvl3pPr>
              <a:buClrTx/>
              <a:buFont typeface="Wingdings" pitchFamily="2" charset="2"/>
              <a:buChar char="o"/>
              <a:defRPr sz="1700" b="0">
                <a:latin typeface="Calibri Light" pitchFamily="34" charset="0"/>
              </a:defRPr>
            </a:lvl3pPr>
            <a:lvl4pPr>
              <a:buClrTx/>
              <a:buFont typeface="Wingdings" pitchFamily="2" charset="2"/>
              <a:buChar char="o"/>
              <a:defRPr sz="1500" b="0">
                <a:latin typeface="Calibri Light" pitchFamily="34" charset="0"/>
              </a:defRPr>
            </a:lvl4pPr>
            <a:lvl5pPr>
              <a:buClrTx/>
              <a:buFont typeface="Wingdings" pitchFamily="2" charset="2"/>
              <a:buChar char="o"/>
              <a:defRPr sz="13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bwMode="auto">
          <a:xfrm>
            <a:off x="6477000" y="4774168"/>
            <a:ext cx="2667000" cy="369332"/>
          </a:xfrm>
          <a:prstGeom prst="rect">
            <a:avLst/>
          </a:prstGeom>
          <a:noFill/>
          <a:ln w="9525">
            <a:noFill/>
            <a:miter lim="800000"/>
            <a:headEnd/>
            <a:tailEnd/>
          </a:ln>
        </p:spPr>
        <p:txBody>
          <a:bodyPr wrap="square" rtlCol="0">
            <a:spAutoFit/>
          </a:bodyPr>
          <a:lstStyle/>
          <a:p>
            <a:pPr algn="r"/>
            <a:r>
              <a:rPr lang="en-US" sz="900" b="0" u="none" dirty="0">
                <a:solidFill>
                  <a:srgbClr val="000000"/>
                </a:solidFill>
                <a:latin typeface="Calibri"/>
                <a:cs typeface="Mangal" pitchFamily="18" charset="0"/>
              </a:rPr>
              <a:t>© </a:t>
            </a:r>
            <a:r>
              <a:rPr lang="en-US" sz="900" b="0" u="none" dirty="0" err="1">
                <a:solidFill>
                  <a:srgbClr val="000000"/>
                </a:solidFill>
                <a:latin typeface="Calibri"/>
                <a:cs typeface="Mangal" pitchFamily="18" charset="0"/>
              </a:rPr>
              <a:t>DEVintersection</a:t>
            </a:r>
            <a:r>
              <a:rPr lang="en-US" sz="900" b="0" u="none" dirty="0">
                <a:solidFill>
                  <a:srgbClr val="000000"/>
                </a:solidFill>
                <a:latin typeface="Calibri"/>
                <a:cs typeface="Mangal" pitchFamily="18" charset="0"/>
              </a:rPr>
              <a:t>. All rights reserved.</a:t>
            </a:r>
          </a:p>
          <a:p>
            <a:pPr algn="r"/>
            <a:r>
              <a:rPr lang="en-US" sz="900" b="0" u="none" dirty="0">
                <a:solidFill>
                  <a:srgbClr val="000000"/>
                </a:solidFill>
                <a:latin typeface="Calibri"/>
                <a:cs typeface="Mangal" pitchFamily="18" charset="0"/>
              </a:rPr>
              <a:t>http://</a:t>
            </a:r>
            <a:r>
              <a:rPr lang="en-US" sz="900" b="0" u="none" dirty="0" err="1">
                <a:solidFill>
                  <a:srgbClr val="000000"/>
                </a:solidFill>
                <a:latin typeface="Calibri"/>
                <a:cs typeface="Mangal" pitchFamily="18" charset="0"/>
              </a:rPr>
              <a:t>www.DEVintersection.com</a:t>
            </a:r>
            <a:r>
              <a:rPr lang="en-US" sz="900" b="0" u="none" dirty="0">
                <a:solidFill>
                  <a:srgbClr val="000000"/>
                </a:solidFill>
                <a:latin typeface="Calibri"/>
                <a:cs typeface="Mangal" pitchFamily="18" charset="0"/>
              </a:rPr>
              <a:t> </a:t>
            </a:r>
          </a:p>
        </p:txBody>
      </p:sp>
      <p:pic>
        <p:nvPicPr>
          <p:cNvPr id="6" name="Picture 5" descr="DEV F2014_hybri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4740727"/>
            <a:ext cx="990600" cy="334851"/>
          </a:xfrm>
          <a:prstGeom prst="rect">
            <a:avLst/>
          </a:prstGeom>
        </p:spPr>
      </p:pic>
    </p:spTree>
    <p:extLst>
      <p:ext uri="{BB962C8B-B14F-4D97-AF65-F5344CB8AC3E}">
        <p14:creationId xmlns:p14="http://schemas.microsoft.com/office/powerpoint/2010/main" val="222104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028700"/>
            <a:ext cx="8229600" cy="337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457200" y="228600"/>
            <a:ext cx="82296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lvl1pPr marL="0" indent="0" algn="ctr" defTabSz="-13873163" rtl="0" eaLnBrk="1" fontAlgn="base" hangingPunct="1">
        <a:spcBef>
          <a:spcPct val="0"/>
        </a:spcBef>
        <a:spcAft>
          <a:spcPct val="0"/>
        </a:spcAft>
        <a:defRPr lang="en-US" sz="2900" b="1" dirty="0" smtClean="0">
          <a:solidFill>
            <a:schemeClr val="tx2"/>
          </a:solidFill>
          <a:latin typeface="Calibri"/>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100" b="1">
          <a:solidFill>
            <a:schemeClr val="tx1"/>
          </a:solidFill>
          <a:latin typeface="Calibri"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sz="1900">
          <a:solidFill>
            <a:schemeClr val="tx1"/>
          </a:solidFill>
          <a:latin typeface="Calibri Light"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700">
          <a:solidFill>
            <a:schemeClr val="tx1"/>
          </a:solidFill>
          <a:latin typeface="Calibri Light"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500">
          <a:solidFill>
            <a:schemeClr val="tx1"/>
          </a:solidFill>
          <a:latin typeface="Calibri Light"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300">
          <a:solidFill>
            <a:schemeClr val="tx1"/>
          </a:solidFill>
          <a:latin typeface="Calibri Light"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khegn@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hyperlink" Target="http://azure.com/solutions" TargetMode="External"/><Relationship Id="rId3" Type="http://schemas.openxmlformats.org/officeDocument/2006/relationships/hyperlink" Target="http://aka.ms/azuretools" TargetMode="External"/><Relationship Id="rId7" Type="http://schemas.openxmlformats.org/officeDocument/2006/relationships/hyperlink" Target="http://aka.ms/ad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aka.ms/aspnet4containers" TargetMode="External"/><Relationship Id="rId5" Type="http://schemas.openxmlformats.org/officeDocument/2006/relationships/hyperlink" Target="http://aka.ms/azurediagnostics" TargetMode="External"/><Relationship Id="rId4" Type="http://schemas.openxmlformats.org/officeDocument/2006/relationships/hyperlink" Target="http://aka.ms/cd4vs" TargetMode="External"/><Relationship Id="rId9" Type="http://schemas.openxmlformats.org/officeDocument/2006/relationships/hyperlink" Target="mailto:mikhegn@microsoft.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0050"/>
            <a:ext cx="7772400" cy="1543050"/>
          </a:xfrm>
        </p:spPr>
        <p:txBody>
          <a:bodyPr/>
          <a:lstStyle/>
          <a:p>
            <a:br>
              <a:rPr lang="en-US" sz="3600" dirty="0">
                <a:solidFill>
                  <a:srgbClr val="133D80"/>
                </a:solidFill>
              </a:rPr>
            </a:br>
            <a:r>
              <a:rPr lang="en-US" sz="3600" dirty="0">
                <a:solidFill>
                  <a:schemeClr val="accent1"/>
                </a:solidFill>
              </a:rPr>
              <a:t>Getting Started Developing .NET Cloud Applications on Azure Using Visual Studio</a:t>
            </a:r>
          </a:p>
        </p:txBody>
      </p:sp>
      <p:sp>
        <p:nvSpPr>
          <p:cNvPr id="3" name="Subtitle 2"/>
          <p:cNvSpPr>
            <a:spLocks noGrp="1"/>
          </p:cNvSpPr>
          <p:nvPr>
            <p:ph type="subTitle" idx="1"/>
          </p:nvPr>
        </p:nvSpPr>
        <p:spPr>
          <a:xfrm>
            <a:off x="2057400" y="2000250"/>
            <a:ext cx="6400800" cy="971550"/>
          </a:xfrm>
        </p:spPr>
        <p:txBody>
          <a:bodyPr/>
          <a:lstStyle/>
          <a:p>
            <a:r>
              <a:rPr lang="en-US" dirty="0"/>
              <a:t>Mikkel Mork Hegnhoj, Program Manager</a:t>
            </a:r>
          </a:p>
          <a:p>
            <a:r>
              <a:rPr lang="en-US" dirty="0">
                <a:hlinkClick r:id="rId3"/>
              </a:rPr>
              <a:t>mikhegn@microsoft.com</a:t>
            </a:r>
            <a:endParaRPr lang="en-US" dirty="0"/>
          </a:p>
          <a:p>
            <a:r>
              <a:rPr lang="en-US" dirty="0"/>
              <a:t>@</a:t>
            </a:r>
            <a:r>
              <a:rPr lang="en-US" dirty="0" err="1"/>
              <a:t>mikkelhegn</a:t>
            </a:r>
            <a:endParaRPr lang="en-US" dirty="0"/>
          </a:p>
        </p:txBody>
      </p:sp>
    </p:spTree>
    <p:extLst>
      <p:ext uri="{BB962C8B-B14F-4D97-AF65-F5344CB8AC3E}">
        <p14:creationId xmlns:p14="http://schemas.microsoft.com/office/powerpoint/2010/main" val="202960849"/>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mp:transition xmlns:mp="http://schemas.microsoft.com/office/mac/powerpoint/2008/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418F89"/>
                </a:solidFill>
              </a:rPr>
              <a:t>Diagnostics and Debugging in Azure</a:t>
            </a:r>
          </a:p>
        </p:txBody>
      </p:sp>
      <p:sp>
        <p:nvSpPr>
          <p:cNvPr id="5" name="Content Placeholder 4"/>
          <p:cNvSpPr>
            <a:spLocks noGrp="1"/>
          </p:cNvSpPr>
          <p:nvPr>
            <p:ph type="body" idx="1"/>
          </p:nvPr>
        </p:nvSpPr>
        <p:spPr/>
        <p:txBody>
          <a:bodyPr/>
          <a:lstStyle/>
          <a:p>
            <a:r>
              <a:rPr lang="en-US" dirty="0"/>
              <a:t>Application Map – Automatic Correlation</a:t>
            </a:r>
          </a:p>
          <a:p>
            <a:r>
              <a:rPr lang="en-US" dirty="0" err="1"/>
              <a:t>SnapShot</a:t>
            </a:r>
            <a:r>
              <a:rPr lang="en-US" dirty="0"/>
              <a:t> Debugger for Azure</a:t>
            </a:r>
          </a:p>
          <a:p>
            <a:r>
              <a:rPr lang="en-US" dirty="0"/>
              <a:t>Application Insights Profiler</a:t>
            </a:r>
          </a:p>
        </p:txBody>
      </p:sp>
    </p:spTree>
    <p:extLst>
      <p:ext uri="{BB962C8B-B14F-4D97-AF65-F5344CB8AC3E}">
        <p14:creationId xmlns:p14="http://schemas.microsoft.com/office/powerpoint/2010/main" val="12086217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and Insights</a:t>
            </a:r>
          </a:p>
        </p:txBody>
      </p:sp>
      <p:sp>
        <p:nvSpPr>
          <p:cNvPr id="3" name="Text Placeholder 2"/>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887635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418F89"/>
                </a:solidFill>
              </a:rPr>
              <a:t>Containers and Microservices</a:t>
            </a:r>
          </a:p>
        </p:txBody>
      </p:sp>
      <p:sp>
        <p:nvSpPr>
          <p:cNvPr id="5" name="Text Placeholder 4"/>
          <p:cNvSpPr>
            <a:spLocks noGrp="1"/>
          </p:cNvSpPr>
          <p:nvPr>
            <p:ph type="body" idx="1"/>
          </p:nvPr>
        </p:nvSpPr>
        <p:spPr/>
        <p:txBody>
          <a:bodyPr/>
          <a:lstStyle/>
          <a:p>
            <a:r>
              <a:rPr lang="en-US" dirty="0"/>
              <a:t>What’s the deal?</a:t>
            </a:r>
          </a:p>
          <a:p>
            <a:r>
              <a:rPr lang="en-US" dirty="0"/>
              <a:t>Azure as the Platform for Microservices</a:t>
            </a:r>
          </a:p>
          <a:p>
            <a:r>
              <a:rPr lang="en-US" dirty="0"/>
              <a:t>Modernizing .NET 4 applications with Containers</a:t>
            </a:r>
          </a:p>
          <a:p>
            <a:endParaRPr lang="en-US" dirty="0"/>
          </a:p>
          <a:p>
            <a:endParaRPr lang="en-US" dirty="0"/>
          </a:p>
          <a:p>
            <a:endParaRPr lang="en-US" dirty="0"/>
          </a:p>
        </p:txBody>
      </p:sp>
    </p:spTree>
    <p:extLst>
      <p:ext uri="{BB962C8B-B14F-4D97-AF65-F5344CB8AC3E}">
        <p14:creationId xmlns:p14="http://schemas.microsoft.com/office/powerpoint/2010/main" val="14560213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8F89"/>
                </a:solidFill>
              </a:rPr>
              <a:t>Why Microservices?</a:t>
            </a:r>
          </a:p>
        </p:txBody>
      </p:sp>
      <p:sp>
        <p:nvSpPr>
          <p:cNvPr id="3" name="Text Placeholder 2"/>
          <p:cNvSpPr>
            <a:spLocks noGrp="1"/>
          </p:cNvSpPr>
          <p:nvPr>
            <p:ph type="body" idx="1"/>
          </p:nvPr>
        </p:nvSpPr>
        <p:spPr/>
        <p:txBody>
          <a:bodyPr/>
          <a:lstStyle/>
          <a:p>
            <a:r>
              <a:rPr lang="en-US" dirty="0"/>
              <a:t>Continually evolving applications</a:t>
            </a:r>
          </a:p>
          <a:p>
            <a:r>
              <a:rPr lang="en-US" dirty="0"/>
              <a:t>Faster delivery of features and capabilities to respond to customer expectations</a:t>
            </a:r>
          </a:p>
          <a:p>
            <a:r>
              <a:rPr lang="en-US" dirty="0"/>
              <a:t>Build and operate a service at scale</a:t>
            </a:r>
          </a:p>
        </p:txBody>
      </p:sp>
      <p:grpSp>
        <p:nvGrpSpPr>
          <p:cNvPr id="4" name="Group 3"/>
          <p:cNvGrpSpPr/>
          <p:nvPr/>
        </p:nvGrpSpPr>
        <p:grpSpPr>
          <a:xfrm>
            <a:off x="4572000" y="2643005"/>
            <a:ext cx="4014334" cy="1914229"/>
            <a:chOff x="602089" y="1248245"/>
            <a:chExt cx="10697282" cy="509306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6300" y="2709936"/>
              <a:ext cx="1717500" cy="15527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1892" y="2730500"/>
              <a:ext cx="1772163" cy="160947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7154" y="3677327"/>
              <a:ext cx="248694" cy="204640"/>
            </a:xfrm>
            <a:prstGeom prst="rect">
              <a:avLst/>
            </a:prstGeom>
          </p:spPr>
        </p:pic>
        <p:pic>
          <p:nvPicPr>
            <p:cNvPr id="8" name="Picture 7"/>
            <p:cNvPicPr>
              <a:picLocks noChangeAspect="1"/>
            </p:cNvPicPr>
            <p:nvPr/>
          </p:nvPicPr>
          <p:blipFill>
            <a:blip r:embed="rId6" cstate="print">
              <a:duotone>
                <a:srgbClr val="FFFFFF">
                  <a:shade val="45000"/>
                  <a:satMod val="135000"/>
                </a:srgbClr>
                <a:prstClr val="white"/>
              </a:duotone>
              <a:extLst>
                <a:ext uri="{28A0092B-C50C-407E-A947-70E740481C1C}">
                  <a14:useLocalDpi xmlns:a14="http://schemas.microsoft.com/office/drawing/2010/main" val="0"/>
                </a:ext>
              </a:extLst>
            </a:blip>
            <a:stretch>
              <a:fillRect/>
            </a:stretch>
          </p:blipFill>
          <p:spPr>
            <a:xfrm>
              <a:off x="3844108" y="1405778"/>
              <a:ext cx="4449971" cy="4450143"/>
            </a:xfrm>
            <a:prstGeom prst="rect">
              <a:avLst/>
            </a:prstGeom>
          </p:spPr>
        </p:pic>
        <p:sp>
          <p:nvSpPr>
            <p:cNvPr id="9" name="TextBox 8"/>
            <p:cNvSpPr txBox="1"/>
            <p:nvPr/>
          </p:nvSpPr>
          <p:spPr>
            <a:xfrm>
              <a:off x="2139995" y="1603565"/>
              <a:ext cx="1543984" cy="675577"/>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418F89"/>
                  </a:solidFill>
                  <a:effectLst/>
                  <a:uLnTx/>
                  <a:uFillTx/>
                  <a:latin typeface="+mj-lt"/>
                  <a:ea typeface="+mn-ea"/>
                  <a:cs typeface="Arial" pitchFamily="34" charset="0"/>
                </a:rPr>
                <a:t>Plan</a:t>
              </a:r>
            </a:p>
          </p:txBody>
        </p:sp>
        <p:sp>
          <p:nvSpPr>
            <p:cNvPr id="10" name="TextBox 9"/>
            <p:cNvSpPr txBox="1"/>
            <p:nvPr/>
          </p:nvSpPr>
          <p:spPr>
            <a:xfrm>
              <a:off x="1617487" y="1341956"/>
              <a:ext cx="719548" cy="102310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18F89"/>
                  </a:solidFill>
                  <a:effectLst/>
                  <a:uLnTx/>
                  <a:uFillTx/>
                  <a:latin typeface="+mj-lt"/>
                  <a:ea typeface="+mn-ea"/>
                  <a:cs typeface="Arial" pitchFamily="34" charset="0"/>
                </a:rPr>
                <a:t>1</a:t>
              </a:r>
            </a:p>
          </p:txBody>
        </p:sp>
        <p:sp>
          <p:nvSpPr>
            <p:cNvPr id="11" name="TextBox 10"/>
            <p:cNvSpPr txBox="1"/>
            <p:nvPr/>
          </p:nvSpPr>
          <p:spPr>
            <a:xfrm>
              <a:off x="8926278" y="1509856"/>
              <a:ext cx="2373093" cy="511553"/>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418F89"/>
                  </a:solidFill>
                  <a:effectLst/>
                  <a:uLnTx/>
                  <a:uFillTx/>
                  <a:latin typeface="+mj-lt"/>
                  <a:ea typeface="+mn-ea"/>
                  <a:cs typeface="Arial" pitchFamily="34" charset="0"/>
                </a:rPr>
                <a:t>Monitor + Learn</a:t>
              </a:r>
            </a:p>
          </p:txBody>
        </p:sp>
        <p:sp>
          <p:nvSpPr>
            <p:cNvPr id="12" name="TextBox 11"/>
            <p:cNvSpPr txBox="1"/>
            <p:nvPr/>
          </p:nvSpPr>
          <p:spPr>
            <a:xfrm>
              <a:off x="9069970" y="5518256"/>
              <a:ext cx="1652004" cy="675577"/>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418F89"/>
                  </a:solidFill>
                  <a:effectLst/>
                  <a:uLnTx/>
                  <a:uFillTx/>
                  <a:latin typeface="+mj-lt"/>
                  <a:ea typeface="+mn-ea"/>
                  <a:cs typeface="Arial" pitchFamily="34" charset="0"/>
                </a:rPr>
                <a:t>Release</a:t>
              </a:r>
            </a:p>
          </p:txBody>
        </p:sp>
        <p:sp>
          <p:nvSpPr>
            <p:cNvPr id="13" name="TextBox 12"/>
            <p:cNvSpPr txBox="1"/>
            <p:nvPr/>
          </p:nvSpPr>
          <p:spPr>
            <a:xfrm>
              <a:off x="2392334" y="5579810"/>
              <a:ext cx="2140477" cy="511553"/>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418F89"/>
                  </a:solidFill>
                  <a:effectLst/>
                  <a:uLnTx/>
                  <a:uFillTx/>
                  <a:latin typeface="+mj-lt"/>
                  <a:ea typeface="+mn-ea"/>
                  <a:cs typeface="Arial" pitchFamily="34" charset="0"/>
                </a:rPr>
                <a:t>Develop + Test</a:t>
              </a:r>
            </a:p>
          </p:txBody>
        </p:sp>
        <p:sp>
          <p:nvSpPr>
            <p:cNvPr id="14" name="TextBox 13"/>
            <p:cNvSpPr txBox="1"/>
            <p:nvPr/>
          </p:nvSpPr>
          <p:spPr>
            <a:xfrm>
              <a:off x="1797780" y="5318201"/>
              <a:ext cx="719548" cy="102310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18F89"/>
                  </a:solidFill>
                  <a:effectLst/>
                  <a:uLnTx/>
                  <a:uFillTx/>
                  <a:latin typeface="+mj-lt"/>
                  <a:ea typeface="+mn-ea"/>
                  <a:cs typeface="Arial" pitchFamily="34" charset="0"/>
                </a:rPr>
                <a:t>2</a:t>
              </a:r>
            </a:p>
          </p:txBody>
        </p:sp>
        <p:sp>
          <p:nvSpPr>
            <p:cNvPr id="15" name="TextBox 14"/>
            <p:cNvSpPr txBox="1"/>
            <p:nvPr/>
          </p:nvSpPr>
          <p:spPr>
            <a:xfrm>
              <a:off x="602089" y="3418924"/>
              <a:ext cx="2533552" cy="324986"/>
            </a:xfrm>
            <a:prstGeom prst="rect">
              <a:avLst/>
            </a:prstGeom>
            <a:noFill/>
          </p:spPr>
          <p:txBody>
            <a:bodyPr wrap="square" lIns="0" tIns="0" rIns="0" bIns="0" rtlCol="0">
              <a:spAutoFit/>
            </a:bodyPr>
            <a:lstStyle/>
            <a:p>
              <a:pPr marL="0" marR="0" lvl="0" indent="0" algn="r" defTabSz="12679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8F89"/>
                  </a:solidFill>
                  <a:effectLst/>
                  <a:uLnTx/>
                  <a:uFillTx/>
                  <a:latin typeface="+mj-lt"/>
                  <a:ea typeface="+mn-ea"/>
                  <a:cs typeface="Segoe UI Semilight" panose="020B0402040204020203" pitchFamily="34" charset="0"/>
                </a:rPr>
                <a:t>Development</a:t>
              </a:r>
            </a:p>
          </p:txBody>
        </p:sp>
        <p:sp>
          <p:nvSpPr>
            <p:cNvPr id="16" name="TextBox 15"/>
            <p:cNvSpPr txBox="1"/>
            <p:nvPr/>
          </p:nvSpPr>
          <p:spPr>
            <a:xfrm>
              <a:off x="9040949" y="3418924"/>
              <a:ext cx="2092574" cy="324986"/>
            </a:xfrm>
            <a:prstGeom prst="rect">
              <a:avLst/>
            </a:prstGeom>
            <a:noFill/>
          </p:spPr>
          <p:txBody>
            <a:bodyPr wrap="square" lIns="0" tIns="0" rIns="0" bIns="0" rtlCol="0">
              <a:spAutoFit/>
            </a:bodyPr>
            <a:lstStyle/>
            <a:p>
              <a:pPr marL="0" marR="0" lvl="0" indent="0" algn="l" defTabSz="12679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8F89"/>
                  </a:solidFill>
                  <a:effectLst/>
                  <a:uLnTx/>
                  <a:uFillTx/>
                  <a:latin typeface="+mj-lt"/>
                  <a:ea typeface="+mn-ea"/>
                  <a:cs typeface="Segoe UI Semilight" panose="020B0402040204020203" pitchFamily="34" charset="0"/>
                </a:rPr>
                <a:t>Production</a:t>
              </a:r>
            </a:p>
          </p:txBody>
        </p:sp>
        <p:sp>
          <p:nvSpPr>
            <p:cNvPr id="17" name="TextBox 16"/>
            <p:cNvSpPr txBox="1"/>
            <p:nvPr/>
          </p:nvSpPr>
          <p:spPr>
            <a:xfrm>
              <a:off x="8314055" y="1248245"/>
              <a:ext cx="719548" cy="102310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18F89"/>
                  </a:solidFill>
                  <a:effectLst/>
                  <a:uLnTx/>
                  <a:uFillTx/>
                  <a:latin typeface="+mj-lt"/>
                  <a:ea typeface="+mn-ea"/>
                  <a:cs typeface="Arial" pitchFamily="34" charset="0"/>
                </a:rPr>
                <a:t>4</a:t>
              </a:r>
            </a:p>
          </p:txBody>
        </p:sp>
        <p:sp>
          <p:nvSpPr>
            <p:cNvPr id="18" name="TextBox 17"/>
            <p:cNvSpPr txBox="1"/>
            <p:nvPr/>
          </p:nvSpPr>
          <p:spPr>
            <a:xfrm>
              <a:off x="8496936" y="5250616"/>
              <a:ext cx="719548" cy="102310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18F89"/>
                  </a:solidFill>
                  <a:effectLst/>
                  <a:uLnTx/>
                  <a:uFillTx/>
                  <a:latin typeface="+mj-lt"/>
                  <a:ea typeface="+mn-ea"/>
                  <a:cs typeface="Arial" pitchFamily="34" charset="0"/>
                </a:rPr>
                <a:t>3</a:t>
              </a:r>
            </a:p>
          </p:txBody>
        </p:sp>
        <p:sp>
          <p:nvSpPr>
            <p:cNvPr id="19" name="Freeform 8"/>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8F89"/>
                </a:solidFill>
                <a:effectLst/>
                <a:uLnTx/>
                <a:uFillTx/>
                <a:latin typeface="+mj-lt"/>
                <a:ea typeface="+mn-ea"/>
                <a:cs typeface="+mn-cs"/>
              </a:endParaRPr>
            </a:p>
          </p:txBody>
        </p:sp>
        <p:sp>
          <p:nvSpPr>
            <p:cNvPr id="20" name="Freeform 10"/>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8F89"/>
                </a:solidFill>
                <a:effectLst/>
                <a:uLnTx/>
                <a:uFillTx/>
                <a:latin typeface="+mj-lt"/>
                <a:ea typeface="+mn-ea"/>
                <a:cs typeface="+mn-cs"/>
              </a:endParaRPr>
            </a:p>
          </p:txBody>
        </p:sp>
        <p:sp>
          <p:nvSpPr>
            <p:cNvPr id="21" name="Freeform 13"/>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8F89"/>
                </a:solidFill>
                <a:effectLst/>
                <a:uLnTx/>
                <a:uFillTx/>
                <a:latin typeface="+mj-lt"/>
                <a:ea typeface="+mn-ea"/>
                <a:cs typeface="+mn-cs"/>
              </a:endParaRPr>
            </a:p>
          </p:txBody>
        </p:sp>
        <p:sp>
          <p:nvSpPr>
            <p:cNvPr id="22" name="Freeform 7"/>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8F89"/>
                </a:solidFill>
                <a:effectLst/>
                <a:uLnTx/>
                <a:uFillTx/>
                <a:latin typeface="+mj-lt"/>
                <a:ea typeface="+mn-ea"/>
                <a:cs typeface="+mn-cs"/>
              </a:endParaRPr>
            </a:p>
          </p:txBody>
        </p:sp>
        <p:sp>
          <p:nvSpPr>
            <p:cNvPr id="23" name="Freeform 9"/>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8F89"/>
                </a:solidFill>
                <a:effectLst/>
                <a:uLnTx/>
                <a:uFillTx/>
                <a:latin typeface="+mj-lt"/>
                <a:ea typeface="+mn-ea"/>
                <a:cs typeface="+mn-cs"/>
              </a:endParaRPr>
            </a:p>
          </p:txBody>
        </p:sp>
        <p:sp>
          <p:nvSpPr>
            <p:cNvPr id="24" name="Freeform 11"/>
            <p:cNvSpPr>
              <a:spLocks/>
            </p:cNvSpPr>
            <p:nvPr/>
          </p:nvSpPr>
          <p:spPr bwMode="auto">
            <a:xfrm>
              <a:off x="6069039" y="3630477"/>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0078D7">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8F89"/>
                </a:solidFill>
                <a:effectLst/>
                <a:uLnTx/>
                <a:uFillTx/>
                <a:latin typeface="+mj-lt"/>
                <a:ea typeface="+mn-ea"/>
                <a:cs typeface="+mn-cs"/>
              </a:endParaRPr>
            </a:p>
          </p:txBody>
        </p:sp>
        <p:sp>
          <p:nvSpPr>
            <p:cNvPr id="25" name="Freeform 14"/>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8F89"/>
                </a:solidFill>
                <a:effectLst/>
                <a:uLnTx/>
                <a:uFillTx/>
                <a:latin typeface="+mj-lt"/>
                <a:ea typeface="+mn-ea"/>
                <a:cs typeface="+mn-cs"/>
              </a:endParaRPr>
            </a:p>
          </p:txBody>
        </p:sp>
      </p:grpSp>
    </p:spTree>
    <p:extLst>
      <p:ext uri="{BB962C8B-B14F-4D97-AF65-F5344CB8AC3E}">
        <p14:creationId xmlns:p14="http://schemas.microsoft.com/office/powerpoint/2010/main" val="7462497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8F89"/>
                </a:solidFill>
              </a:rPr>
              <a:t>Why Containers?</a:t>
            </a:r>
          </a:p>
        </p:txBody>
      </p:sp>
      <p:sp>
        <p:nvSpPr>
          <p:cNvPr id="3" name="Text Placeholder 2"/>
          <p:cNvSpPr>
            <a:spLocks noGrp="1"/>
          </p:cNvSpPr>
          <p:nvPr>
            <p:ph type="body" idx="1"/>
          </p:nvPr>
        </p:nvSpPr>
        <p:spPr/>
        <p:txBody>
          <a:bodyPr/>
          <a:lstStyle/>
          <a:p>
            <a:r>
              <a:rPr lang="en-US" dirty="0"/>
              <a:t>Immutable images of your application and all dependencies</a:t>
            </a:r>
          </a:p>
          <a:p>
            <a:r>
              <a:rPr lang="en-US" dirty="0"/>
              <a:t>Works on my machine = Works everywhere</a:t>
            </a:r>
          </a:p>
          <a:p>
            <a:r>
              <a:rPr lang="en-US" dirty="0"/>
              <a:t>Eliminate problems with conflicting dependencies on hosts</a:t>
            </a:r>
          </a:p>
          <a:p>
            <a:r>
              <a:rPr lang="en-US" dirty="0"/>
              <a:t>Units that are easy to deploy and orchestrate</a:t>
            </a:r>
          </a:p>
          <a:p>
            <a:r>
              <a:rPr lang="en-US" dirty="0"/>
              <a:t>A great deployment vehicle for microservices</a:t>
            </a:r>
          </a:p>
        </p:txBody>
      </p:sp>
    </p:spTree>
    <p:extLst>
      <p:ext uri="{BB962C8B-B14F-4D97-AF65-F5344CB8AC3E}">
        <p14:creationId xmlns:p14="http://schemas.microsoft.com/office/powerpoint/2010/main" val="16362377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rgbClr val="418F89"/>
                </a:solidFill>
              </a:rPr>
              <a:t>Microservices in Your Application</a:t>
            </a:r>
            <a:endParaRPr lang="en-US" sz="3000" dirty="0">
              <a:solidFill>
                <a:srgbClr val="418F89"/>
              </a:solidFill>
            </a:endParaRPr>
          </a:p>
        </p:txBody>
      </p:sp>
      <p:sp>
        <p:nvSpPr>
          <p:cNvPr id="12" name="Text Placeholder 11"/>
          <p:cNvSpPr>
            <a:spLocks noGrp="1"/>
          </p:cNvSpPr>
          <p:nvPr>
            <p:ph type="body" idx="1"/>
          </p:nvPr>
        </p:nvSpPr>
        <p:spPr>
          <a:xfrm>
            <a:off x="457200" y="1028700"/>
            <a:ext cx="8229600" cy="804386"/>
          </a:xfrm>
        </p:spPr>
        <p:txBody>
          <a:bodyPr numCol="2"/>
          <a:lstStyle/>
          <a:p>
            <a:pPr marL="0" indent="0">
              <a:buNone/>
            </a:pPr>
            <a:r>
              <a:rPr lang="en-US" dirty="0"/>
              <a:t>	1. Simple complementary microservices</a:t>
            </a:r>
            <a:br>
              <a:rPr lang="en-US" dirty="0"/>
            </a:br>
            <a:endParaRPr lang="en-US" dirty="0"/>
          </a:p>
          <a:p>
            <a:pPr marL="0" indent="0">
              <a:buNone/>
            </a:pPr>
            <a:r>
              <a:rPr lang="en-US" dirty="0"/>
              <a:t>2. Complex microservices architectures</a:t>
            </a:r>
          </a:p>
        </p:txBody>
      </p:sp>
      <p:grpSp>
        <p:nvGrpSpPr>
          <p:cNvPr id="4" name="Group 3"/>
          <p:cNvGrpSpPr/>
          <p:nvPr/>
        </p:nvGrpSpPr>
        <p:grpSpPr>
          <a:xfrm>
            <a:off x="651529" y="2038350"/>
            <a:ext cx="3119965" cy="2100810"/>
            <a:chOff x="2062089" y="1189494"/>
            <a:chExt cx="8067823" cy="5376994"/>
          </a:xfrm>
        </p:grpSpPr>
        <p:pic>
          <p:nvPicPr>
            <p:cNvPr id="5" name="Picture 4"/>
            <p:cNvPicPr>
              <a:picLocks noChangeAspect="1"/>
            </p:cNvPicPr>
            <p:nvPr/>
          </p:nvPicPr>
          <p:blipFill rotWithShape="1">
            <a:blip r:embed="rId3"/>
            <a:srcRect l="-6004" t="-3119" r="-6004" b="-4708"/>
            <a:stretch/>
          </p:blipFill>
          <p:spPr>
            <a:xfrm>
              <a:off x="2062089" y="1189494"/>
              <a:ext cx="8067823" cy="5376994"/>
            </a:xfrm>
            <a:prstGeom prst="rect">
              <a:avLst/>
            </a:prstGeom>
            <a:solidFill>
              <a:srgbClr val="FFFFFF"/>
            </a:solidFill>
          </p:spPr>
        </p:pic>
        <p:sp>
          <p:nvSpPr>
            <p:cNvPr id="6" name="Rectangle 5"/>
            <p:cNvSpPr/>
            <p:nvPr/>
          </p:nvSpPr>
          <p:spPr bwMode="auto">
            <a:xfrm>
              <a:off x="7664743" y="2383171"/>
              <a:ext cx="971127" cy="1045829"/>
            </a:xfrm>
            <a:prstGeom prst="rect">
              <a:avLst/>
            </a:prstGeom>
            <a:solidFill>
              <a:srgbClr val="F1F1F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3620" rIns="0" bIns="33620" numCol="1" rtlCol="0" anchor="ctr" anchorCtr="0" compatLnSpc="1">
              <a:prstTxWarp prst="textNoShape">
                <a:avLst/>
              </a:prstTxWarp>
            </a:bodyPr>
            <a:lstStyle/>
            <a:p>
              <a:pPr algn="ctr" defTabSz="672231">
                <a:defRPr/>
              </a:pPr>
              <a:endParaRPr lang="en-US" sz="1442" kern="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4"/>
            <a:stretch>
              <a:fillRect/>
            </a:stretch>
          </p:blipFill>
          <p:spPr>
            <a:xfrm>
              <a:off x="7624201" y="2310165"/>
              <a:ext cx="1014755" cy="1182844"/>
            </a:xfrm>
            <a:prstGeom prst="rect">
              <a:avLst/>
            </a:prstGeom>
          </p:spPr>
        </p:pic>
        <p:sp>
          <p:nvSpPr>
            <p:cNvPr id="8" name="Rectangle 7"/>
            <p:cNvSpPr/>
            <p:nvPr/>
          </p:nvSpPr>
          <p:spPr bwMode="auto">
            <a:xfrm>
              <a:off x="5287616" y="3664977"/>
              <a:ext cx="1225827" cy="1198572"/>
            </a:xfrm>
            <a:prstGeom prst="rect">
              <a:avLst/>
            </a:prstGeom>
            <a:noFill/>
            <a:ln w="381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837" tIns="105470" rIns="131837" bIns="105470" numCol="1" spcCol="0" rtlCol="0" fromWordArt="0" anchor="t" anchorCtr="0" forceAA="0" compatLnSpc="1">
              <a:prstTxWarp prst="textNoShape">
                <a:avLst/>
              </a:prstTxWarp>
              <a:noAutofit/>
            </a:bodyPr>
            <a:lstStyle/>
            <a:p>
              <a:pPr algn="ctr" defTabSz="672231">
                <a:lnSpc>
                  <a:spcPct val="90000"/>
                </a:lnSpc>
                <a:defRPr/>
              </a:pPr>
              <a:endParaRPr lang="en-US" sz="173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9" name="Picture 8"/>
          <p:cNvPicPr>
            <a:picLocks noChangeAspect="1"/>
          </p:cNvPicPr>
          <p:nvPr/>
        </p:nvPicPr>
        <p:blipFill>
          <a:blip r:embed="rId5"/>
          <a:stretch>
            <a:fillRect/>
          </a:stretch>
        </p:blipFill>
        <p:spPr>
          <a:xfrm>
            <a:off x="4833189" y="2039803"/>
            <a:ext cx="3746645" cy="2097902"/>
          </a:xfrm>
          <a:prstGeom prst="rect">
            <a:avLst/>
          </a:prstGeom>
        </p:spPr>
      </p:pic>
    </p:spTree>
    <p:extLst>
      <p:ext uri="{BB962C8B-B14F-4D97-AF65-F5344CB8AC3E}">
        <p14:creationId xmlns:p14="http://schemas.microsoft.com/office/powerpoint/2010/main" val="13735441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01793" y="976251"/>
            <a:ext cx="5540414" cy="3801398"/>
            <a:chOff x="1366547" y="1327549"/>
            <a:chExt cx="7534386" cy="5169505"/>
          </a:xfrm>
        </p:grpSpPr>
        <p:sp>
          <p:nvSpPr>
            <p:cNvPr id="106" name="Rectangle 105"/>
            <p:cNvSpPr/>
            <p:nvPr/>
          </p:nvSpPr>
          <p:spPr bwMode="auto">
            <a:xfrm>
              <a:off x="1543908" y="1327549"/>
              <a:ext cx="7131632" cy="2674500"/>
            </a:xfrm>
            <a:prstGeom prst="rect">
              <a:avLst/>
            </a:prstGeom>
            <a:solidFill>
              <a:srgbClr val="0078D7">
                <a:lumMod val="75000"/>
              </a:srgbClr>
            </a:solidFill>
            <a:ln w="3175" cap="flat" cmpd="sng" algn="ctr">
              <a:noFill/>
              <a:prstDash val="solid"/>
              <a:headEnd type="none" w="med" len="med"/>
              <a:tailEnd type="none" w="med" len="med"/>
            </a:ln>
            <a:effectLst/>
          </p:spPr>
          <p:txBody>
            <a:bodyPr vert="horz" wrap="square" lIns="134462" tIns="107569" rIns="134462" bIns="107569" numCol="1" rtlCol="0" anchor="t" anchorCtr="0" compatLnSpc="1">
              <a:prstTxWarp prst="textNoShape">
                <a:avLst/>
              </a:prstTxWarp>
            </a:bodyPr>
            <a:lstStyle/>
            <a:p>
              <a:pPr defTabSz="685767">
                <a:lnSpc>
                  <a:spcPct val="90000"/>
                </a:lnSpc>
                <a:spcAft>
                  <a:spcPts val="450"/>
                </a:spcAft>
                <a:defRPr/>
              </a:pPr>
              <a:endParaRPr lang="en-US" sz="1471" kern="0" dirty="0">
                <a:gradFill>
                  <a:gsLst>
                    <a:gs pos="2917">
                      <a:srgbClr val="FFFFFF"/>
                    </a:gs>
                    <a:gs pos="100000">
                      <a:srgbClr val="FFFFFF"/>
                    </a:gs>
                  </a:gsLst>
                  <a:lin ang="5400000" scaled="0"/>
                </a:gradFill>
                <a:latin typeface="+mj-lt"/>
                <a:cs typeface="Segoe UI Semibold" panose="020B0702040204020203" pitchFamily="34" charset="0"/>
              </a:endParaRPr>
            </a:p>
          </p:txBody>
        </p:sp>
        <p:sp>
          <p:nvSpPr>
            <p:cNvPr id="108" name="Rectangle 107"/>
            <p:cNvSpPr/>
            <p:nvPr/>
          </p:nvSpPr>
          <p:spPr bwMode="auto">
            <a:xfrm>
              <a:off x="1543908" y="3335943"/>
              <a:ext cx="7131632" cy="666106"/>
            </a:xfrm>
            <a:prstGeom prst="rect">
              <a:avLst/>
            </a:prstGeom>
            <a:solidFill>
              <a:srgbClr val="0078D7">
                <a:lumMod val="50000"/>
                <a:alpha val="80000"/>
              </a:srgbClr>
            </a:solidFill>
            <a:ln w="3175" cap="flat" cmpd="sng" algn="ctr">
              <a:noFill/>
              <a:prstDash val="solid"/>
              <a:headEnd type="none" w="med" len="med"/>
              <a:tailEnd type="none" w="med" len="med"/>
            </a:ln>
            <a:effectLst/>
          </p:spPr>
          <p:txBody>
            <a:bodyPr vert="horz" wrap="square" lIns="0" tIns="34289" rIns="0" bIns="34289" numCol="1" rtlCol="0" anchor="ctr" anchorCtr="0" compatLnSpc="1">
              <a:prstTxWarp prst="textNoShape">
                <a:avLst/>
              </a:prstTxWarp>
            </a:bodyPr>
            <a:lstStyle/>
            <a:p>
              <a:pPr algn="ctr" defTabSz="685608">
                <a:defRPr/>
              </a:pPr>
              <a:endParaRPr lang="en-US" sz="1471" kern="0" dirty="0">
                <a:gradFill>
                  <a:gsLst>
                    <a:gs pos="0">
                      <a:srgbClr val="FFFFFF"/>
                    </a:gs>
                    <a:gs pos="100000">
                      <a:srgbClr val="FFFFFF"/>
                    </a:gs>
                  </a:gsLst>
                  <a:lin ang="5400000" scaled="0"/>
                </a:gradFill>
                <a:latin typeface="+mj-lt"/>
              </a:endParaRPr>
            </a:p>
          </p:txBody>
        </p:sp>
        <p:sp>
          <p:nvSpPr>
            <p:cNvPr id="124" name="TextBox 123"/>
            <p:cNvSpPr txBox="1"/>
            <p:nvPr/>
          </p:nvSpPr>
          <p:spPr>
            <a:xfrm>
              <a:off x="3900494" y="2868708"/>
              <a:ext cx="2473651" cy="521436"/>
            </a:xfrm>
            <a:prstGeom prst="rect">
              <a:avLst/>
            </a:prstGeom>
            <a:noFill/>
          </p:spPr>
          <p:txBody>
            <a:bodyPr wrap="square" lIns="201693" tIns="107569" rIns="201693" bIns="107569"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685677">
                <a:defRPr/>
              </a:pPr>
              <a:r>
                <a:rPr lang="en-US" sz="1200" kern="0" dirty="0">
                  <a:gradFill>
                    <a:gsLst>
                      <a:gs pos="0">
                        <a:srgbClr val="FFFFFF"/>
                      </a:gs>
                      <a:gs pos="100000">
                        <a:srgbClr val="FFFFFF"/>
                      </a:gs>
                    </a:gsLst>
                    <a:lin ang="5400000" scaled="1"/>
                  </a:gradFill>
                  <a:latin typeface="+mj-lt"/>
                </a:rPr>
                <a:t>Azure Service Fabric</a:t>
              </a:r>
            </a:p>
          </p:txBody>
        </p:sp>
        <p:sp>
          <p:nvSpPr>
            <p:cNvPr id="125" name="TextBox 124"/>
            <p:cNvSpPr txBox="1"/>
            <p:nvPr/>
          </p:nvSpPr>
          <p:spPr>
            <a:xfrm>
              <a:off x="1554217" y="2868707"/>
              <a:ext cx="2366477" cy="521436"/>
            </a:xfrm>
            <a:prstGeom prst="rect">
              <a:avLst/>
            </a:prstGeom>
            <a:noFill/>
          </p:spPr>
          <p:txBody>
            <a:bodyPr wrap="square" lIns="201693" tIns="107569" rIns="201693" bIns="107569"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685677">
                <a:defRPr/>
              </a:pPr>
              <a:r>
                <a:rPr lang="en-US" sz="1200" kern="0" dirty="0">
                  <a:gradFill>
                    <a:gsLst>
                      <a:gs pos="0">
                        <a:srgbClr val="FFFFFF"/>
                      </a:gs>
                      <a:gs pos="100000">
                        <a:srgbClr val="FFFFFF"/>
                      </a:gs>
                    </a:gsLst>
                    <a:lin ang="5400000" scaled="1"/>
                  </a:gradFill>
                  <a:latin typeface="+mj-lt"/>
                </a:rPr>
                <a:t>Azure Functions</a:t>
              </a:r>
            </a:p>
          </p:txBody>
        </p:sp>
        <p:sp>
          <p:nvSpPr>
            <p:cNvPr id="128" name="TextBox 127"/>
            <p:cNvSpPr txBox="1"/>
            <p:nvPr/>
          </p:nvSpPr>
          <p:spPr>
            <a:xfrm>
              <a:off x="3714466" y="3248315"/>
              <a:ext cx="2900754" cy="870921"/>
            </a:xfrm>
            <a:prstGeom prst="rect">
              <a:avLst/>
            </a:prstGeom>
            <a:noFill/>
          </p:spPr>
          <p:txBody>
            <a:bodyPr wrap="square" lIns="201693" tIns="107569" rIns="201693" bIns="107569" rtlCol="0">
              <a:spAutoFit/>
            </a:bodyPr>
            <a:lstStyle/>
            <a:p>
              <a:pPr algn="ctr" defTabSz="685677">
                <a:lnSpc>
                  <a:spcPts val="1125"/>
                </a:lnSpc>
                <a:defRPr/>
              </a:pPr>
              <a:r>
                <a:rPr lang="en-NZ" sz="1029" kern="0" dirty="0">
                  <a:gradFill>
                    <a:gsLst>
                      <a:gs pos="0">
                        <a:srgbClr val="FFFFFF"/>
                      </a:gs>
                      <a:gs pos="100000">
                        <a:srgbClr val="FFFFFF"/>
                      </a:gs>
                    </a:gsLst>
                  </a:gradFill>
                  <a:latin typeface="+mj-lt"/>
                  <a:cs typeface="Segoe UI" panose="020B0502040204020203" pitchFamily="34" charset="0"/>
                </a:rPr>
                <a:t>Microservices and Container Orchestrator – Stateful &amp; Stateless services</a:t>
              </a:r>
            </a:p>
          </p:txBody>
        </p:sp>
        <p:sp>
          <p:nvSpPr>
            <p:cNvPr id="129" name="TextBox 128"/>
            <p:cNvSpPr txBox="1"/>
            <p:nvPr/>
          </p:nvSpPr>
          <p:spPr>
            <a:xfrm>
              <a:off x="1366547" y="3335942"/>
              <a:ext cx="2742811" cy="679087"/>
            </a:xfrm>
            <a:prstGeom prst="rect">
              <a:avLst/>
            </a:prstGeom>
            <a:noFill/>
          </p:spPr>
          <p:txBody>
            <a:bodyPr wrap="square" lIns="201693" tIns="107569" rIns="201693" bIns="107569" rtlCol="0">
              <a:spAutoFit/>
            </a:bodyPr>
            <a:lstStyle/>
            <a:p>
              <a:pPr algn="ctr" defTabSz="685677">
                <a:lnSpc>
                  <a:spcPts val="1125"/>
                </a:lnSpc>
                <a:defRPr/>
              </a:pPr>
              <a:r>
                <a:rPr lang="en-NZ" sz="1029" kern="0" dirty="0">
                  <a:gradFill>
                    <a:gsLst>
                      <a:gs pos="0">
                        <a:srgbClr val="FFFFFF"/>
                      </a:gs>
                      <a:gs pos="100000">
                        <a:srgbClr val="FFFFFF"/>
                      </a:gs>
                    </a:gsLst>
                  </a:gradFill>
                  <a:latin typeface="+mj-lt"/>
                  <a:cs typeface="Segoe UI" panose="020B0502040204020203" pitchFamily="34" charset="0"/>
                </a:rPr>
                <a:t>Serverless, </a:t>
              </a:r>
              <a:br>
                <a:rPr lang="en-NZ" sz="1029" kern="0" dirty="0">
                  <a:gradFill>
                    <a:gsLst>
                      <a:gs pos="0">
                        <a:srgbClr val="FFFFFF"/>
                      </a:gs>
                      <a:gs pos="100000">
                        <a:srgbClr val="FFFFFF"/>
                      </a:gs>
                    </a:gsLst>
                  </a:gradFill>
                  <a:latin typeface="+mj-lt"/>
                  <a:cs typeface="Segoe UI" panose="020B0502040204020203" pitchFamily="34" charset="0"/>
                </a:rPr>
              </a:br>
              <a:r>
                <a:rPr lang="en-NZ" sz="1029" kern="0" dirty="0">
                  <a:gradFill>
                    <a:gsLst>
                      <a:gs pos="0">
                        <a:srgbClr val="FFFFFF"/>
                      </a:gs>
                      <a:gs pos="100000">
                        <a:srgbClr val="FFFFFF"/>
                      </a:gs>
                    </a:gsLst>
                  </a:gradFill>
                  <a:latin typeface="+mj-lt"/>
                  <a:cs typeface="Segoe UI" panose="020B0502040204020203" pitchFamily="34" charset="0"/>
                </a:rPr>
                <a:t>event driven functions</a:t>
              </a:r>
            </a:p>
          </p:txBody>
        </p:sp>
        <p:sp>
          <p:nvSpPr>
            <p:cNvPr id="141" name="TextBox 140"/>
            <p:cNvSpPr txBox="1"/>
            <p:nvPr/>
          </p:nvSpPr>
          <p:spPr>
            <a:xfrm>
              <a:off x="6218126" y="3249350"/>
              <a:ext cx="2588341" cy="870921"/>
            </a:xfrm>
            <a:prstGeom prst="rect">
              <a:avLst/>
            </a:prstGeom>
            <a:noFill/>
          </p:spPr>
          <p:txBody>
            <a:bodyPr wrap="square" lIns="201693" tIns="107569" rIns="201693" bIns="107569" rtlCol="0">
              <a:spAutoFit/>
            </a:bodyPr>
            <a:lstStyle/>
            <a:p>
              <a:pPr algn="ctr" defTabSz="685677">
                <a:lnSpc>
                  <a:spcPts val="1125"/>
                </a:lnSpc>
                <a:defRPr/>
              </a:pPr>
              <a:r>
                <a:rPr lang="en-NZ" sz="1029" kern="0" dirty="0">
                  <a:gradFill>
                    <a:gsLst>
                      <a:gs pos="0">
                        <a:srgbClr val="FFFFFF"/>
                      </a:gs>
                      <a:gs pos="100000">
                        <a:srgbClr val="FFFFFF"/>
                      </a:gs>
                    </a:gsLst>
                  </a:gradFill>
                  <a:latin typeface="+mj-lt"/>
                  <a:cs typeface="Segoe UI" panose="020B0502040204020203" pitchFamily="34" charset="0"/>
                </a:rPr>
                <a:t>Container Orchestrators</a:t>
              </a:r>
            </a:p>
            <a:p>
              <a:pPr algn="ctr" defTabSz="685677">
                <a:lnSpc>
                  <a:spcPts val="1125"/>
                </a:lnSpc>
                <a:defRPr/>
              </a:pPr>
              <a:r>
                <a:rPr lang="en-NZ" sz="1029" kern="0" dirty="0">
                  <a:gradFill>
                    <a:gsLst>
                      <a:gs pos="0">
                        <a:srgbClr val="FFFFFF"/>
                      </a:gs>
                      <a:gs pos="100000">
                        <a:srgbClr val="FFFFFF"/>
                      </a:gs>
                    </a:gsLst>
                  </a:gradFill>
                  <a:latin typeface="+mj-lt"/>
                  <a:cs typeface="Segoe UI" panose="020B0502040204020203" pitchFamily="34" charset="0"/>
                </a:rPr>
                <a:t>Mesos DC/OS,</a:t>
              </a:r>
            </a:p>
            <a:p>
              <a:pPr algn="ctr" defTabSz="685677">
                <a:lnSpc>
                  <a:spcPts val="1125"/>
                </a:lnSpc>
                <a:defRPr/>
              </a:pPr>
              <a:r>
                <a:rPr lang="en-NZ" sz="1029" kern="0" dirty="0">
                  <a:gradFill>
                    <a:gsLst>
                      <a:gs pos="0">
                        <a:srgbClr val="FFFFFF"/>
                      </a:gs>
                      <a:gs pos="100000">
                        <a:srgbClr val="FFFFFF"/>
                      </a:gs>
                    </a:gsLst>
                  </a:gradFill>
                  <a:latin typeface="+mj-lt"/>
                  <a:cs typeface="Segoe UI" panose="020B0502040204020203" pitchFamily="34" charset="0"/>
                </a:rPr>
                <a:t>Docker Swarm</a:t>
              </a:r>
            </a:p>
          </p:txBody>
        </p:sp>
        <p:sp>
          <p:nvSpPr>
            <p:cNvPr id="153" name="TextBox 152"/>
            <p:cNvSpPr txBox="1"/>
            <p:nvPr/>
          </p:nvSpPr>
          <p:spPr>
            <a:xfrm>
              <a:off x="6068961" y="2867343"/>
              <a:ext cx="2831972" cy="521436"/>
            </a:xfrm>
            <a:prstGeom prst="rect">
              <a:avLst/>
            </a:prstGeom>
            <a:noFill/>
          </p:spPr>
          <p:txBody>
            <a:bodyPr wrap="square" lIns="201693" tIns="107569" rIns="201693" bIns="107569"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685677">
                <a:defRPr/>
              </a:pPr>
              <a:r>
                <a:rPr lang="en-US" sz="1200" kern="0" dirty="0">
                  <a:gradFill>
                    <a:gsLst>
                      <a:gs pos="0">
                        <a:srgbClr val="FFFFFF"/>
                      </a:gs>
                      <a:gs pos="100000">
                        <a:srgbClr val="FFFFFF"/>
                      </a:gs>
                    </a:gsLst>
                    <a:lin ang="5400000" scaled="1"/>
                  </a:gradFill>
                  <a:latin typeface="+mj-lt"/>
                </a:rPr>
                <a:t>Azure Container Service</a:t>
              </a:r>
            </a:p>
          </p:txBody>
        </p:sp>
        <p:sp>
          <p:nvSpPr>
            <p:cNvPr id="64" name="Oval 63"/>
            <p:cNvSpPr/>
            <p:nvPr/>
          </p:nvSpPr>
          <p:spPr bwMode="auto">
            <a:xfrm>
              <a:off x="4480629" y="1605792"/>
              <a:ext cx="1236103" cy="1236103"/>
            </a:xfrm>
            <a:prstGeom prst="ellipse">
              <a:avLst/>
            </a:prstGeom>
            <a:solidFill>
              <a:srgbClr val="BAD80A"/>
            </a:solidFill>
            <a:ln w="3175" cap="flat" cmpd="sng" algn="ctr">
              <a:noFill/>
              <a:prstDash val="solid"/>
              <a:headEnd type="none" w="med" len="med"/>
              <a:tailEnd type="none" w="med" len="med"/>
            </a:ln>
            <a:effectLst/>
          </p:spPr>
          <p:txBody>
            <a:bodyPr vert="horz" wrap="square" lIns="0" tIns="34289" rIns="0" bIns="34289" numCol="1" rtlCol="0" anchor="ctr" anchorCtr="0" compatLnSpc="1">
              <a:prstTxWarp prst="textNoShape">
                <a:avLst/>
              </a:prstTxWarp>
            </a:bodyPr>
            <a:lstStyle/>
            <a:p>
              <a:pPr algn="ctr" defTabSz="685608">
                <a:defRPr/>
              </a:pPr>
              <a:endParaRPr lang="en-US" sz="1471" kern="0" dirty="0">
                <a:gradFill>
                  <a:gsLst>
                    <a:gs pos="0">
                      <a:srgbClr val="FFFFFF"/>
                    </a:gs>
                    <a:gs pos="100000">
                      <a:srgbClr val="FFFFFF"/>
                    </a:gs>
                  </a:gsLst>
                  <a:lin ang="5400000" scaled="0"/>
                </a:gradFill>
                <a:latin typeface="+mj-lt"/>
              </a:endParaRPr>
            </a:p>
          </p:txBody>
        </p:sp>
        <p:sp>
          <p:nvSpPr>
            <p:cNvPr id="65" name="Freeform 122"/>
            <p:cNvSpPr/>
            <p:nvPr/>
          </p:nvSpPr>
          <p:spPr bwMode="auto">
            <a:xfrm>
              <a:off x="4756907" y="1890692"/>
              <a:ext cx="683548" cy="666303"/>
            </a:xfrm>
            <a:custGeom>
              <a:avLst/>
              <a:gdLst>
                <a:gd name="connsiteX0" fmla="*/ 425155 w 683645"/>
                <a:gd name="connsiteY0" fmla="*/ 182459 h 666398"/>
                <a:gd name="connsiteX1" fmla="*/ 423339 w 683645"/>
                <a:gd name="connsiteY1" fmla="*/ 185153 h 666398"/>
                <a:gd name="connsiteX2" fmla="*/ 346646 w 683645"/>
                <a:gd name="connsiteY2" fmla="*/ 216920 h 666398"/>
                <a:gd name="connsiteX3" fmla="*/ 269953 w 683645"/>
                <a:gd name="connsiteY3" fmla="*/ 185153 h 666398"/>
                <a:gd name="connsiteX4" fmla="*/ 269217 w 683645"/>
                <a:gd name="connsiteY4" fmla="*/ 184060 h 666398"/>
                <a:gd name="connsiteX5" fmla="*/ 211145 w 683645"/>
                <a:gd name="connsiteY5" fmla="*/ 223213 h 666398"/>
                <a:gd name="connsiteX6" fmla="*/ 205085 w 683645"/>
                <a:gd name="connsiteY6" fmla="*/ 232201 h 666398"/>
                <a:gd name="connsiteX7" fmla="*/ 208397 w 683645"/>
                <a:gd name="connsiteY7" fmla="*/ 237114 h 666398"/>
                <a:gd name="connsiteX8" fmla="*/ 216920 w 683645"/>
                <a:gd name="connsiteY8" fmla="*/ 279332 h 666398"/>
                <a:gd name="connsiteX9" fmla="*/ 185153 w 683645"/>
                <a:gd name="connsiteY9" fmla="*/ 356025 h 666398"/>
                <a:gd name="connsiteX10" fmla="*/ 155849 w 683645"/>
                <a:gd name="connsiteY10" fmla="*/ 375782 h 666398"/>
                <a:gd name="connsiteX11" fmla="*/ 158245 w 683645"/>
                <a:gd name="connsiteY11" fmla="*/ 399554 h 666398"/>
                <a:gd name="connsiteX12" fmla="*/ 169553 w 683645"/>
                <a:gd name="connsiteY12" fmla="*/ 435983 h 666398"/>
                <a:gd name="connsiteX13" fmla="*/ 179657 w 683645"/>
                <a:gd name="connsiteY13" fmla="*/ 450969 h 666398"/>
                <a:gd name="connsiteX14" fmla="*/ 187040 w 683645"/>
                <a:gd name="connsiteY14" fmla="*/ 449478 h 666398"/>
                <a:gd name="connsiteX15" fmla="*/ 286977 w 683645"/>
                <a:gd name="connsiteY15" fmla="*/ 515721 h 666398"/>
                <a:gd name="connsiteX16" fmla="*/ 292533 w 683645"/>
                <a:gd name="connsiteY16" fmla="*/ 543239 h 666398"/>
                <a:gd name="connsiteX17" fmla="*/ 348373 w 683645"/>
                <a:gd name="connsiteY17" fmla="*/ 554513 h 666398"/>
                <a:gd name="connsiteX18" fmla="*/ 388073 w 683645"/>
                <a:gd name="connsiteY18" fmla="*/ 546498 h 666398"/>
                <a:gd name="connsiteX19" fmla="*/ 394287 w 683645"/>
                <a:gd name="connsiteY19" fmla="*/ 515721 h 666398"/>
                <a:gd name="connsiteX20" fmla="*/ 494223 w 683645"/>
                <a:gd name="connsiteY20" fmla="*/ 449478 h 666398"/>
                <a:gd name="connsiteX21" fmla="*/ 515235 w 683645"/>
                <a:gd name="connsiteY21" fmla="*/ 453720 h 666398"/>
                <a:gd name="connsiteX22" fmla="*/ 527193 w 683645"/>
                <a:gd name="connsiteY22" fmla="*/ 435983 h 666398"/>
                <a:gd name="connsiteX23" fmla="*/ 538501 w 683645"/>
                <a:gd name="connsiteY23" fmla="*/ 399554 h 666398"/>
                <a:gd name="connsiteX24" fmla="*/ 540395 w 683645"/>
                <a:gd name="connsiteY24" fmla="*/ 380768 h 666398"/>
                <a:gd name="connsiteX25" fmla="*/ 532968 w 683645"/>
                <a:gd name="connsiteY25" fmla="*/ 379269 h 666398"/>
                <a:gd name="connsiteX26" fmla="*/ 466725 w 683645"/>
                <a:gd name="connsiteY26" fmla="*/ 279332 h 666398"/>
                <a:gd name="connsiteX27" fmla="*/ 475249 w 683645"/>
                <a:gd name="connsiteY27" fmla="*/ 237114 h 666398"/>
                <a:gd name="connsiteX28" fmla="*/ 484928 w 683645"/>
                <a:gd name="connsiteY28" fmla="*/ 222758 h 666398"/>
                <a:gd name="connsiteX29" fmla="*/ 346646 w 683645"/>
                <a:gd name="connsiteY29" fmla="*/ 0 h 666398"/>
                <a:gd name="connsiteX30" fmla="*/ 455106 w 683645"/>
                <a:gd name="connsiteY30" fmla="*/ 108460 h 666398"/>
                <a:gd name="connsiteX31" fmla="*/ 448141 w 683645"/>
                <a:gd name="connsiteY31" fmla="*/ 142962 h 666398"/>
                <a:gd name="connsiteX32" fmla="*/ 517573 w 683645"/>
                <a:gd name="connsiteY32" fmla="*/ 189775 h 666398"/>
                <a:gd name="connsiteX33" fmla="*/ 532968 w 683645"/>
                <a:gd name="connsiteY33" fmla="*/ 179395 h 666398"/>
                <a:gd name="connsiteX34" fmla="*/ 575185 w 683645"/>
                <a:gd name="connsiteY34" fmla="*/ 170872 h 666398"/>
                <a:gd name="connsiteX35" fmla="*/ 683645 w 683645"/>
                <a:gd name="connsiteY35" fmla="*/ 279332 h 666398"/>
                <a:gd name="connsiteX36" fmla="*/ 617403 w 683645"/>
                <a:gd name="connsiteY36" fmla="*/ 379269 h 666398"/>
                <a:gd name="connsiteX37" fmla="*/ 586369 w 683645"/>
                <a:gd name="connsiteY37" fmla="*/ 385534 h 666398"/>
                <a:gd name="connsiteX38" fmla="*/ 584012 w 683645"/>
                <a:gd name="connsiteY38" fmla="*/ 408917 h 666398"/>
                <a:gd name="connsiteX39" fmla="*/ 569997 w 683645"/>
                <a:gd name="connsiteY39" fmla="*/ 454066 h 666398"/>
                <a:gd name="connsiteX40" fmla="*/ 559443 w 683645"/>
                <a:gd name="connsiteY40" fmla="*/ 473510 h 666398"/>
                <a:gd name="connsiteX41" fmla="*/ 570916 w 683645"/>
                <a:gd name="connsiteY41" fmla="*/ 481245 h 666398"/>
                <a:gd name="connsiteX42" fmla="*/ 602683 w 683645"/>
                <a:gd name="connsiteY42" fmla="*/ 557938 h 666398"/>
                <a:gd name="connsiteX43" fmla="*/ 494223 w 683645"/>
                <a:gd name="connsiteY43" fmla="*/ 666398 h 666398"/>
                <a:gd name="connsiteX44" fmla="*/ 394287 w 683645"/>
                <a:gd name="connsiteY44" fmla="*/ 600156 h 666398"/>
                <a:gd name="connsiteX45" fmla="*/ 393531 w 683645"/>
                <a:gd name="connsiteY45" fmla="*/ 596415 h 666398"/>
                <a:gd name="connsiteX46" fmla="*/ 348374 w 683645"/>
                <a:gd name="connsiteY46" fmla="*/ 600967 h 666398"/>
                <a:gd name="connsiteX47" fmla="*/ 299900 w 683645"/>
                <a:gd name="connsiteY47" fmla="*/ 596081 h 666398"/>
                <a:gd name="connsiteX48" fmla="*/ 288513 w 683645"/>
                <a:gd name="connsiteY48" fmla="*/ 592546 h 666398"/>
                <a:gd name="connsiteX49" fmla="*/ 286977 w 683645"/>
                <a:gd name="connsiteY49" fmla="*/ 600156 h 666398"/>
                <a:gd name="connsiteX50" fmla="*/ 187040 w 683645"/>
                <a:gd name="connsiteY50" fmla="*/ 666398 h 666398"/>
                <a:gd name="connsiteX51" fmla="*/ 78580 w 683645"/>
                <a:gd name="connsiteY51" fmla="*/ 557938 h 666398"/>
                <a:gd name="connsiteX52" fmla="*/ 110347 w 683645"/>
                <a:gd name="connsiteY52" fmla="*/ 481245 h 666398"/>
                <a:gd name="connsiteX53" fmla="*/ 133157 w 683645"/>
                <a:gd name="connsiteY53" fmla="*/ 465867 h 666398"/>
                <a:gd name="connsiteX54" fmla="*/ 126752 w 683645"/>
                <a:gd name="connsiteY54" fmla="*/ 454066 h 666398"/>
                <a:gd name="connsiteX55" fmla="*/ 112737 w 683645"/>
                <a:gd name="connsiteY55" fmla="*/ 408917 h 666398"/>
                <a:gd name="connsiteX56" fmla="*/ 110564 w 683645"/>
                <a:gd name="connsiteY56" fmla="*/ 387367 h 666398"/>
                <a:gd name="connsiteX57" fmla="*/ 108460 w 683645"/>
                <a:gd name="connsiteY57" fmla="*/ 387792 h 666398"/>
                <a:gd name="connsiteX58" fmla="*/ 0 w 683645"/>
                <a:gd name="connsiteY58" fmla="*/ 279332 h 666398"/>
                <a:gd name="connsiteX59" fmla="*/ 108460 w 683645"/>
                <a:gd name="connsiteY59" fmla="*/ 170872 h 666398"/>
                <a:gd name="connsiteX60" fmla="*/ 150678 w 683645"/>
                <a:gd name="connsiteY60" fmla="*/ 179395 h 666398"/>
                <a:gd name="connsiteX61" fmla="*/ 174242 w 683645"/>
                <a:gd name="connsiteY61" fmla="*/ 195283 h 666398"/>
                <a:gd name="connsiteX62" fmla="*/ 178298 w 683645"/>
                <a:gd name="connsiteY62" fmla="*/ 190367 h 666398"/>
                <a:gd name="connsiteX63" fmla="*/ 245566 w 683645"/>
                <a:gd name="connsiteY63" fmla="*/ 145013 h 666398"/>
                <a:gd name="connsiteX64" fmla="*/ 238186 w 683645"/>
                <a:gd name="connsiteY64" fmla="*/ 108460 h 666398"/>
                <a:gd name="connsiteX65" fmla="*/ 346646 w 683645"/>
                <a:gd name="connsiteY65" fmla="*/ 0 h 66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83645" h="666398">
                  <a:moveTo>
                    <a:pt x="425155" y="182459"/>
                  </a:moveTo>
                  <a:lnTo>
                    <a:pt x="423339" y="185153"/>
                  </a:lnTo>
                  <a:cubicBezTo>
                    <a:pt x="403712" y="204780"/>
                    <a:pt x="376597" y="216920"/>
                    <a:pt x="346646" y="216920"/>
                  </a:cubicBezTo>
                  <a:cubicBezTo>
                    <a:pt x="316696" y="216920"/>
                    <a:pt x="289581" y="204780"/>
                    <a:pt x="269953" y="185153"/>
                  </a:cubicBezTo>
                  <a:lnTo>
                    <a:pt x="269217" y="184060"/>
                  </a:lnTo>
                  <a:lnTo>
                    <a:pt x="211145" y="223213"/>
                  </a:lnTo>
                  <a:lnTo>
                    <a:pt x="205085" y="232201"/>
                  </a:lnTo>
                  <a:lnTo>
                    <a:pt x="208397" y="237114"/>
                  </a:lnTo>
                  <a:cubicBezTo>
                    <a:pt x="213885" y="250090"/>
                    <a:pt x="216920" y="264357"/>
                    <a:pt x="216920" y="279332"/>
                  </a:cubicBezTo>
                  <a:cubicBezTo>
                    <a:pt x="216920" y="309282"/>
                    <a:pt x="204781" y="336397"/>
                    <a:pt x="185153" y="356025"/>
                  </a:cubicBezTo>
                  <a:lnTo>
                    <a:pt x="155849" y="375782"/>
                  </a:lnTo>
                  <a:lnTo>
                    <a:pt x="158245" y="399554"/>
                  </a:lnTo>
                  <a:cubicBezTo>
                    <a:pt x="160830" y="412187"/>
                    <a:pt x="164643" y="424374"/>
                    <a:pt x="169553" y="435983"/>
                  </a:cubicBezTo>
                  <a:lnTo>
                    <a:pt x="179657" y="450969"/>
                  </a:lnTo>
                  <a:lnTo>
                    <a:pt x="187040" y="449478"/>
                  </a:lnTo>
                  <a:cubicBezTo>
                    <a:pt x="231966" y="449478"/>
                    <a:pt x="270512" y="476793"/>
                    <a:pt x="286977" y="515721"/>
                  </a:cubicBezTo>
                  <a:lnTo>
                    <a:pt x="292533" y="543239"/>
                  </a:lnTo>
                  <a:lnTo>
                    <a:pt x="348373" y="554513"/>
                  </a:lnTo>
                  <a:lnTo>
                    <a:pt x="388073" y="546498"/>
                  </a:lnTo>
                  <a:lnTo>
                    <a:pt x="394287" y="515721"/>
                  </a:lnTo>
                  <a:cubicBezTo>
                    <a:pt x="410752" y="476793"/>
                    <a:pt x="449297" y="449478"/>
                    <a:pt x="494223" y="449478"/>
                  </a:cubicBezTo>
                  <a:lnTo>
                    <a:pt x="515235" y="453720"/>
                  </a:lnTo>
                  <a:lnTo>
                    <a:pt x="527193" y="435983"/>
                  </a:lnTo>
                  <a:cubicBezTo>
                    <a:pt x="532103" y="424374"/>
                    <a:pt x="535916" y="412187"/>
                    <a:pt x="538501" y="399554"/>
                  </a:cubicBezTo>
                  <a:lnTo>
                    <a:pt x="540395" y="380768"/>
                  </a:lnTo>
                  <a:lnTo>
                    <a:pt x="532968" y="379269"/>
                  </a:lnTo>
                  <a:cubicBezTo>
                    <a:pt x="494040" y="362803"/>
                    <a:pt x="466725" y="324258"/>
                    <a:pt x="466725" y="279332"/>
                  </a:cubicBezTo>
                  <a:cubicBezTo>
                    <a:pt x="466725" y="264357"/>
                    <a:pt x="469760" y="250090"/>
                    <a:pt x="475249" y="237114"/>
                  </a:cubicBezTo>
                  <a:lnTo>
                    <a:pt x="484928" y="222758"/>
                  </a:lnTo>
                  <a:close/>
                  <a:moveTo>
                    <a:pt x="346646" y="0"/>
                  </a:moveTo>
                  <a:cubicBezTo>
                    <a:pt x="406547" y="0"/>
                    <a:pt x="455106" y="48559"/>
                    <a:pt x="455106" y="108460"/>
                  </a:cubicBezTo>
                  <a:lnTo>
                    <a:pt x="448141" y="142962"/>
                  </a:lnTo>
                  <a:lnTo>
                    <a:pt x="517573" y="189775"/>
                  </a:lnTo>
                  <a:lnTo>
                    <a:pt x="532968" y="179395"/>
                  </a:lnTo>
                  <a:cubicBezTo>
                    <a:pt x="545944" y="173907"/>
                    <a:pt x="560210" y="170872"/>
                    <a:pt x="575185" y="170872"/>
                  </a:cubicBezTo>
                  <a:cubicBezTo>
                    <a:pt x="635086" y="170872"/>
                    <a:pt x="683645" y="219431"/>
                    <a:pt x="683645" y="279332"/>
                  </a:cubicBezTo>
                  <a:cubicBezTo>
                    <a:pt x="683645" y="324258"/>
                    <a:pt x="656331" y="362803"/>
                    <a:pt x="617403" y="379269"/>
                  </a:cubicBezTo>
                  <a:lnTo>
                    <a:pt x="586369" y="385534"/>
                  </a:lnTo>
                  <a:lnTo>
                    <a:pt x="584012" y="408917"/>
                  </a:lnTo>
                  <a:cubicBezTo>
                    <a:pt x="580808" y="424574"/>
                    <a:pt x="576082" y="439678"/>
                    <a:pt x="569997" y="454066"/>
                  </a:cubicBezTo>
                  <a:lnTo>
                    <a:pt x="559443" y="473510"/>
                  </a:lnTo>
                  <a:lnTo>
                    <a:pt x="570916" y="481245"/>
                  </a:lnTo>
                  <a:cubicBezTo>
                    <a:pt x="590543" y="500873"/>
                    <a:pt x="602683" y="527988"/>
                    <a:pt x="602683" y="557938"/>
                  </a:cubicBezTo>
                  <a:cubicBezTo>
                    <a:pt x="602683" y="617839"/>
                    <a:pt x="554124" y="666398"/>
                    <a:pt x="494223" y="666398"/>
                  </a:cubicBezTo>
                  <a:cubicBezTo>
                    <a:pt x="449297" y="666398"/>
                    <a:pt x="410752" y="639084"/>
                    <a:pt x="394287" y="600156"/>
                  </a:cubicBezTo>
                  <a:lnTo>
                    <a:pt x="393531" y="596415"/>
                  </a:lnTo>
                  <a:lnTo>
                    <a:pt x="348374" y="600967"/>
                  </a:lnTo>
                  <a:cubicBezTo>
                    <a:pt x="331770" y="600967"/>
                    <a:pt x="315558" y="599285"/>
                    <a:pt x="299900" y="596081"/>
                  </a:cubicBezTo>
                  <a:lnTo>
                    <a:pt x="288513" y="592546"/>
                  </a:lnTo>
                  <a:lnTo>
                    <a:pt x="286977" y="600156"/>
                  </a:lnTo>
                  <a:cubicBezTo>
                    <a:pt x="270512" y="639084"/>
                    <a:pt x="231966" y="666398"/>
                    <a:pt x="187040" y="666398"/>
                  </a:cubicBezTo>
                  <a:cubicBezTo>
                    <a:pt x="127139" y="666398"/>
                    <a:pt x="78580" y="617839"/>
                    <a:pt x="78580" y="557938"/>
                  </a:cubicBezTo>
                  <a:cubicBezTo>
                    <a:pt x="78580" y="527988"/>
                    <a:pt x="90720" y="500873"/>
                    <a:pt x="110347" y="481245"/>
                  </a:cubicBezTo>
                  <a:lnTo>
                    <a:pt x="133157" y="465867"/>
                  </a:lnTo>
                  <a:lnTo>
                    <a:pt x="126752" y="454066"/>
                  </a:lnTo>
                  <a:cubicBezTo>
                    <a:pt x="120666" y="439678"/>
                    <a:pt x="115941" y="424575"/>
                    <a:pt x="112737" y="408917"/>
                  </a:cubicBezTo>
                  <a:lnTo>
                    <a:pt x="110564" y="387367"/>
                  </a:lnTo>
                  <a:lnTo>
                    <a:pt x="108460" y="387792"/>
                  </a:lnTo>
                  <a:cubicBezTo>
                    <a:pt x="48559" y="387792"/>
                    <a:pt x="0" y="339233"/>
                    <a:pt x="0" y="279332"/>
                  </a:cubicBezTo>
                  <a:cubicBezTo>
                    <a:pt x="0" y="219431"/>
                    <a:pt x="48559" y="170872"/>
                    <a:pt x="108460" y="170872"/>
                  </a:cubicBezTo>
                  <a:cubicBezTo>
                    <a:pt x="123436" y="170872"/>
                    <a:pt x="137702" y="173907"/>
                    <a:pt x="150678" y="179395"/>
                  </a:cubicBezTo>
                  <a:lnTo>
                    <a:pt x="174242" y="195283"/>
                  </a:lnTo>
                  <a:lnTo>
                    <a:pt x="178298" y="190367"/>
                  </a:lnTo>
                  <a:lnTo>
                    <a:pt x="245566" y="145013"/>
                  </a:lnTo>
                  <a:lnTo>
                    <a:pt x="238186" y="108460"/>
                  </a:lnTo>
                  <a:cubicBezTo>
                    <a:pt x="238186" y="48559"/>
                    <a:pt x="286745" y="0"/>
                    <a:pt x="34664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4462" tIns="107569" rIns="134462" bIns="107569" numCol="1" spcCol="0" rtlCol="0" fromWordArt="0" anchor="t" anchorCtr="0" forceAA="0" compatLnSpc="1">
              <a:prstTxWarp prst="textNoShape">
                <a:avLst/>
              </a:prstTxWarp>
              <a:noAutofit/>
            </a:bodyPr>
            <a:lstStyle/>
            <a:p>
              <a:pPr algn="ctr" defTabSz="685608">
                <a:lnSpc>
                  <a:spcPct val="90000"/>
                </a:lnSpc>
                <a:defRPr/>
              </a:pPr>
              <a:endParaRPr lang="en-US" sz="1765"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7" name="Oval 66"/>
            <p:cNvSpPr/>
            <p:nvPr/>
          </p:nvSpPr>
          <p:spPr bwMode="auto">
            <a:xfrm>
              <a:off x="2139561" y="1602650"/>
              <a:ext cx="1236103" cy="1236103"/>
            </a:xfrm>
            <a:prstGeom prst="ellipse">
              <a:avLst/>
            </a:prstGeom>
            <a:solidFill>
              <a:srgbClr val="BAD80A"/>
            </a:solidFill>
            <a:ln w="3175" cap="flat" cmpd="sng" algn="ctr">
              <a:noFill/>
              <a:prstDash val="solid"/>
              <a:headEnd type="none" w="med" len="med"/>
              <a:tailEnd type="none" w="med" len="med"/>
            </a:ln>
            <a:effectLst/>
          </p:spPr>
          <p:txBody>
            <a:bodyPr vert="horz" wrap="square" lIns="0" tIns="34289" rIns="0" bIns="34289" numCol="1" rtlCol="0" anchor="ctr" anchorCtr="0" compatLnSpc="1">
              <a:prstTxWarp prst="textNoShape">
                <a:avLst/>
              </a:prstTxWarp>
            </a:bodyPr>
            <a:lstStyle/>
            <a:p>
              <a:pPr algn="ctr" defTabSz="685608">
                <a:defRPr/>
              </a:pPr>
              <a:endParaRPr lang="en-US" sz="1471" kern="0" dirty="0">
                <a:gradFill>
                  <a:gsLst>
                    <a:gs pos="0">
                      <a:srgbClr val="FFFFFF"/>
                    </a:gs>
                    <a:gs pos="100000">
                      <a:srgbClr val="FFFFFF"/>
                    </a:gs>
                  </a:gsLst>
                  <a:lin ang="5400000" scaled="0"/>
                </a:gradFill>
                <a:latin typeface="+mj-lt"/>
              </a:endParaRPr>
            </a:p>
          </p:txBody>
        </p:sp>
        <p:grpSp>
          <p:nvGrpSpPr>
            <p:cNvPr id="68" name="Group 4"/>
            <p:cNvGrpSpPr>
              <a:grpSpLocks noChangeAspect="1"/>
            </p:cNvGrpSpPr>
            <p:nvPr/>
          </p:nvGrpSpPr>
          <p:grpSpPr bwMode="auto">
            <a:xfrm>
              <a:off x="2362381" y="1887373"/>
              <a:ext cx="790462" cy="666655"/>
              <a:chOff x="3668" y="1993"/>
              <a:chExt cx="498" cy="420"/>
            </a:xfrm>
            <a:solidFill>
              <a:srgbClr val="FFFFFF"/>
            </a:solidFill>
          </p:grpSpPr>
          <p:sp>
            <p:nvSpPr>
              <p:cNvPr id="69"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1" tIns="33615" rIns="67231" bIns="33615" numCol="1" anchor="t" anchorCtr="0" compatLnSpc="1">
                <a:prstTxWarp prst="textNoShape">
                  <a:avLst/>
                </a:prstTxWarp>
              </a:bodyPr>
              <a:lstStyle/>
              <a:p>
                <a:pPr defTabSz="685767">
                  <a:defRPr/>
                </a:pPr>
                <a:endParaRPr lang="en-US" sz="1350" kern="0">
                  <a:solidFill>
                    <a:srgbClr val="FFFFFF"/>
                  </a:solidFill>
                  <a:latin typeface="+mj-lt"/>
                </a:endParaRPr>
              </a:p>
            </p:txBody>
          </p:sp>
          <p:sp>
            <p:nvSpPr>
              <p:cNvPr id="70"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1" tIns="33615" rIns="67231" bIns="33615" numCol="1" anchor="t" anchorCtr="0" compatLnSpc="1">
                <a:prstTxWarp prst="textNoShape">
                  <a:avLst/>
                </a:prstTxWarp>
              </a:bodyPr>
              <a:lstStyle/>
              <a:p>
                <a:pPr defTabSz="685767">
                  <a:defRPr/>
                </a:pPr>
                <a:endParaRPr lang="en-US" sz="1350" kern="0">
                  <a:solidFill>
                    <a:srgbClr val="FFFFFF"/>
                  </a:solidFill>
                  <a:latin typeface="+mj-lt"/>
                </a:endParaRPr>
              </a:p>
            </p:txBody>
          </p:sp>
          <p:sp>
            <p:nvSpPr>
              <p:cNvPr id="71"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1" tIns="33615" rIns="67231" bIns="33615" numCol="1" anchor="t" anchorCtr="0" compatLnSpc="1">
                <a:prstTxWarp prst="textNoShape">
                  <a:avLst/>
                </a:prstTxWarp>
              </a:bodyPr>
              <a:lstStyle/>
              <a:p>
                <a:pPr defTabSz="685767">
                  <a:defRPr/>
                </a:pPr>
                <a:endParaRPr lang="en-US" sz="1350" kern="0">
                  <a:solidFill>
                    <a:srgbClr val="FFFFFF"/>
                  </a:solidFill>
                  <a:latin typeface="+mj-lt"/>
                </a:endParaRPr>
              </a:p>
            </p:txBody>
          </p:sp>
        </p:grpSp>
        <p:sp>
          <p:nvSpPr>
            <p:cNvPr id="61" name="Oval 60"/>
            <p:cNvSpPr/>
            <p:nvPr/>
          </p:nvSpPr>
          <p:spPr bwMode="auto">
            <a:xfrm>
              <a:off x="6894215" y="1579180"/>
              <a:ext cx="1236103" cy="1236103"/>
            </a:xfrm>
            <a:prstGeom prst="ellipse">
              <a:avLst/>
            </a:prstGeom>
            <a:solidFill>
              <a:srgbClr val="BAD80A"/>
            </a:solidFill>
            <a:ln w="3175" cap="flat" cmpd="sng" algn="ctr">
              <a:noFill/>
              <a:prstDash val="solid"/>
              <a:headEnd type="none" w="med" len="med"/>
              <a:tailEnd type="none" w="med" len="med"/>
            </a:ln>
            <a:effectLst/>
          </p:spPr>
          <p:txBody>
            <a:bodyPr vert="horz" wrap="square" lIns="0" tIns="34289" rIns="0" bIns="34289" numCol="1" rtlCol="0" anchor="ctr" anchorCtr="0" compatLnSpc="1">
              <a:prstTxWarp prst="textNoShape">
                <a:avLst/>
              </a:prstTxWarp>
            </a:bodyPr>
            <a:lstStyle/>
            <a:p>
              <a:pPr algn="ctr" defTabSz="685608">
                <a:defRPr/>
              </a:pPr>
              <a:endParaRPr lang="en-US" sz="1471" kern="0" dirty="0">
                <a:gradFill>
                  <a:gsLst>
                    <a:gs pos="0">
                      <a:srgbClr val="FFFFFF"/>
                    </a:gs>
                    <a:gs pos="100000">
                      <a:srgbClr val="FFFFFF"/>
                    </a:gs>
                  </a:gsLst>
                  <a:lin ang="5400000" scaled="0"/>
                </a:gradFill>
                <a:latin typeface="+mj-lt"/>
              </a:endParaRPr>
            </a:p>
          </p:txBody>
        </p:sp>
        <p:pic>
          <p:nvPicPr>
            <p:cNvPr id="20" name="Picture 19"/>
            <p:cNvPicPr>
              <a:picLocks noChangeAspect="1"/>
            </p:cNvPicPr>
            <p:nvPr/>
          </p:nvPicPr>
          <p:blipFill>
            <a:blip r:embed="rId3"/>
            <a:stretch>
              <a:fillRect/>
            </a:stretch>
          </p:blipFill>
          <p:spPr>
            <a:xfrm>
              <a:off x="7062343" y="1851511"/>
              <a:ext cx="921649" cy="707786"/>
            </a:xfrm>
            <a:prstGeom prst="rect">
              <a:avLst/>
            </a:prstGeom>
          </p:spPr>
        </p:pic>
        <p:sp>
          <p:nvSpPr>
            <p:cNvPr id="60" name="Rectangle 59"/>
            <p:cNvSpPr/>
            <p:nvPr/>
          </p:nvSpPr>
          <p:spPr bwMode="auto">
            <a:xfrm>
              <a:off x="1554217" y="4053466"/>
              <a:ext cx="2358817" cy="2443588"/>
            </a:xfrm>
            <a:prstGeom prst="rect">
              <a:avLst/>
            </a:prstGeom>
            <a:solidFill>
              <a:srgbClr val="0078D7">
                <a:lumMod val="50000"/>
              </a:srgbClr>
            </a:solidFill>
            <a:ln w="3175" cap="flat" cmpd="sng" algn="ctr">
              <a:noFill/>
              <a:prstDash val="solid"/>
              <a:headEnd type="none" w="med" len="med"/>
              <a:tailEnd type="none" w="med" len="med"/>
            </a:ln>
            <a:effectLst/>
          </p:spPr>
          <p:txBody>
            <a:bodyPr vert="horz" wrap="square" lIns="0" tIns="34289" rIns="0" bIns="34289" numCol="1" rtlCol="0" anchor="ctr" anchorCtr="0" compatLnSpc="1">
              <a:prstTxWarp prst="textNoShape">
                <a:avLst/>
              </a:prstTxWarp>
            </a:bodyPr>
            <a:lstStyle/>
            <a:p>
              <a:pPr algn="ctr" defTabSz="685608">
                <a:defRPr/>
              </a:pPr>
              <a:r>
                <a:rPr lang="en-US" sz="1471" kern="0" dirty="0">
                  <a:gradFill>
                    <a:gsLst>
                      <a:gs pos="0">
                        <a:srgbClr val="FFFFFF"/>
                      </a:gs>
                      <a:gs pos="100000">
                        <a:srgbClr val="FFFFFF"/>
                      </a:gs>
                    </a:gsLst>
                    <a:lin ang="5400000" scaled="0"/>
                  </a:gradFill>
                  <a:latin typeface="+mj-lt"/>
                </a:rPr>
                <a:t>Serverless </a:t>
              </a:r>
              <a:br>
                <a:rPr lang="en-US" sz="1471" kern="0" dirty="0">
                  <a:gradFill>
                    <a:gsLst>
                      <a:gs pos="0">
                        <a:srgbClr val="FFFFFF"/>
                      </a:gs>
                      <a:gs pos="100000">
                        <a:srgbClr val="FFFFFF"/>
                      </a:gs>
                    </a:gsLst>
                    <a:lin ang="5400000" scaled="0"/>
                  </a:gradFill>
                  <a:latin typeface="+mj-lt"/>
                </a:rPr>
              </a:br>
              <a:r>
                <a:rPr lang="en-US" sz="1471" kern="0" dirty="0">
                  <a:gradFill>
                    <a:gsLst>
                      <a:gs pos="0">
                        <a:srgbClr val="FFFFFF"/>
                      </a:gs>
                      <a:gs pos="100000">
                        <a:srgbClr val="FFFFFF"/>
                      </a:gs>
                    </a:gsLst>
                    <a:lin ang="5400000" scaled="0"/>
                  </a:gradFill>
                  <a:latin typeface="+mj-lt"/>
                </a:rPr>
                <a:t>Compute</a:t>
              </a:r>
            </a:p>
            <a:p>
              <a:pPr algn="ctr" defTabSz="685608">
                <a:defRPr/>
              </a:pPr>
              <a:r>
                <a:rPr lang="en-US" sz="1471" kern="0" dirty="0">
                  <a:gradFill>
                    <a:gsLst>
                      <a:gs pos="0">
                        <a:srgbClr val="FFFFFF"/>
                      </a:gs>
                      <a:gs pos="100000">
                        <a:srgbClr val="FFFFFF"/>
                      </a:gs>
                    </a:gsLst>
                    <a:lin ang="5400000" scaled="0"/>
                  </a:gradFill>
                  <a:latin typeface="+mj-lt"/>
                  <a:cs typeface="Segoe UI Light" panose="020B0502040204020203" pitchFamily="34" charset="0"/>
                </a:rPr>
                <a:t>and simple Microservices</a:t>
              </a:r>
            </a:p>
            <a:p>
              <a:pPr algn="ctr" defTabSz="685608">
                <a:defRPr/>
              </a:pPr>
              <a:endParaRPr lang="en-US" sz="1471" kern="0" dirty="0">
                <a:gradFill>
                  <a:gsLst>
                    <a:gs pos="0">
                      <a:srgbClr val="FFFFFF"/>
                    </a:gs>
                    <a:gs pos="100000">
                      <a:srgbClr val="FFFFFF"/>
                    </a:gs>
                  </a:gsLst>
                  <a:lin ang="5400000" scaled="0"/>
                </a:gradFill>
                <a:latin typeface="+mj-lt"/>
              </a:endParaRPr>
            </a:p>
          </p:txBody>
        </p:sp>
        <p:sp>
          <p:nvSpPr>
            <p:cNvPr id="72" name="Rectangle 71"/>
            <p:cNvSpPr/>
            <p:nvPr/>
          </p:nvSpPr>
          <p:spPr bwMode="auto">
            <a:xfrm>
              <a:off x="3955027" y="4047520"/>
              <a:ext cx="2358817" cy="2449534"/>
            </a:xfrm>
            <a:prstGeom prst="rect">
              <a:avLst/>
            </a:prstGeom>
            <a:solidFill>
              <a:srgbClr val="0078D7">
                <a:lumMod val="50000"/>
              </a:srgbClr>
            </a:solidFill>
            <a:ln w="3175" cap="flat" cmpd="sng" algn="ctr">
              <a:noFill/>
              <a:prstDash val="solid"/>
              <a:headEnd type="none" w="med" len="med"/>
              <a:tailEnd type="none" w="med" len="med"/>
            </a:ln>
            <a:effectLst/>
          </p:spPr>
          <p:txBody>
            <a:bodyPr vert="horz" wrap="square" lIns="0" tIns="34289" rIns="0" bIns="34289" numCol="1" rtlCol="0" anchor="ctr" anchorCtr="0" compatLnSpc="1">
              <a:prstTxWarp prst="textNoShape">
                <a:avLst/>
              </a:prstTxWarp>
            </a:bodyPr>
            <a:lstStyle/>
            <a:p>
              <a:pPr algn="ctr" defTabSz="685608">
                <a:defRPr/>
              </a:pPr>
              <a:endParaRPr lang="en-US" sz="1471" kern="0" dirty="0">
                <a:gradFill>
                  <a:gsLst>
                    <a:gs pos="0">
                      <a:srgbClr val="FFFFFF"/>
                    </a:gs>
                    <a:gs pos="100000">
                      <a:srgbClr val="FFFFFF"/>
                    </a:gs>
                  </a:gsLst>
                  <a:lin ang="5400000" scaled="0"/>
                </a:gradFill>
                <a:latin typeface="+mj-lt"/>
              </a:endParaRPr>
            </a:p>
            <a:p>
              <a:pPr algn="ctr" defTabSz="685608">
                <a:defRPr/>
              </a:pPr>
              <a:r>
                <a:rPr lang="en-US" sz="1471" kern="0" dirty="0">
                  <a:gradFill>
                    <a:gsLst>
                      <a:gs pos="0">
                        <a:srgbClr val="FFFFFF"/>
                      </a:gs>
                      <a:gs pos="100000">
                        <a:srgbClr val="FFFFFF"/>
                      </a:gs>
                    </a:gsLst>
                    <a:lin ang="5400000" scaled="0"/>
                  </a:gradFill>
                  <a:latin typeface="+mj-lt"/>
                </a:rPr>
                <a:t>Microservices and Containers</a:t>
              </a:r>
            </a:p>
            <a:p>
              <a:pPr algn="ctr" defTabSz="685608">
                <a:defRPr/>
              </a:pPr>
              <a:endParaRPr lang="en-US" sz="1350" kern="0" dirty="0">
                <a:gradFill>
                  <a:gsLst>
                    <a:gs pos="0">
                      <a:srgbClr val="FFFFFF"/>
                    </a:gs>
                    <a:gs pos="100000">
                      <a:srgbClr val="FFFFFF"/>
                    </a:gs>
                  </a:gsLst>
                  <a:lin ang="5400000" scaled="0"/>
                </a:gradFill>
                <a:latin typeface="+mj-lt"/>
              </a:endParaRPr>
            </a:p>
            <a:p>
              <a:pPr algn="ctr" defTabSz="685608">
                <a:defRPr/>
              </a:pPr>
              <a:r>
                <a:rPr lang="en-US" sz="1350" kern="0" dirty="0">
                  <a:gradFill>
                    <a:gsLst>
                      <a:gs pos="0">
                        <a:srgbClr val="FFFFFF"/>
                      </a:gs>
                      <a:gs pos="100000">
                        <a:srgbClr val="FFFFFF"/>
                      </a:gs>
                    </a:gsLst>
                    <a:lin ang="5400000" scaled="0"/>
                  </a:gradFill>
                  <a:latin typeface="+mj-lt"/>
                </a:rPr>
                <a:t>(“Windows-mature”</a:t>
              </a:r>
            </a:p>
            <a:p>
              <a:pPr algn="ctr" defTabSz="685608">
                <a:defRPr/>
              </a:pPr>
              <a:r>
                <a:rPr lang="en-US" sz="1350" kern="0" dirty="0">
                  <a:gradFill>
                    <a:gsLst>
                      <a:gs pos="0">
                        <a:srgbClr val="FFFFFF"/>
                      </a:gs>
                      <a:gs pos="100000">
                        <a:srgbClr val="FFFFFF"/>
                      </a:gs>
                    </a:gsLst>
                    <a:lin ang="5400000" scaled="0"/>
                  </a:gradFill>
                  <a:latin typeface="+mj-lt"/>
                </a:rPr>
                <a:t>&amp; Application Model)</a:t>
              </a:r>
            </a:p>
          </p:txBody>
        </p:sp>
        <p:sp>
          <p:nvSpPr>
            <p:cNvPr id="73" name="Rectangle 72"/>
            <p:cNvSpPr/>
            <p:nvPr/>
          </p:nvSpPr>
          <p:spPr bwMode="auto">
            <a:xfrm>
              <a:off x="6344152" y="4047520"/>
              <a:ext cx="2331389" cy="2449534"/>
            </a:xfrm>
            <a:prstGeom prst="rect">
              <a:avLst/>
            </a:prstGeom>
            <a:solidFill>
              <a:srgbClr val="0078D7">
                <a:lumMod val="50000"/>
              </a:srgbClr>
            </a:solidFill>
            <a:ln w="3175" cap="flat" cmpd="sng" algn="ctr">
              <a:noFill/>
              <a:prstDash val="solid"/>
              <a:headEnd type="none" w="med" len="med"/>
              <a:tailEnd type="none" w="med" len="med"/>
            </a:ln>
            <a:effectLst/>
          </p:spPr>
          <p:txBody>
            <a:bodyPr vert="horz" wrap="square" lIns="0" tIns="34289" rIns="0" bIns="34289" numCol="1" rtlCol="0" anchor="ctr" anchorCtr="0" compatLnSpc="1">
              <a:prstTxWarp prst="textNoShape">
                <a:avLst/>
              </a:prstTxWarp>
            </a:bodyPr>
            <a:lstStyle/>
            <a:p>
              <a:pPr algn="ctr" defTabSz="685608">
                <a:defRPr/>
              </a:pPr>
              <a:endParaRPr lang="en-US" sz="1471" kern="0" dirty="0">
                <a:gradFill>
                  <a:gsLst>
                    <a:gs pos="0">
                      <a:srgbClr val="FFFFFF"/>
                    </a:gs>
                    <a:gs pos="100000">
                      <a:srgbClr val="FFFFFF"/>
                    </a:gs>
                  </a:gsLst>
                  <a:lin ang="5400000" scaled="0"/>
                </a:gradFill>
                <a:latin typeface="+mj-lt"/>
              </a:endParaRPr>
            </a:p>
            <a:p>
              <a:pPr algn="ctr" defTabSz="685608">
                <a:defRPr/>
              </a:pPr>
              <a:r>
                <a:rPr lang="en-US" sz="1471" kern="0" dirty="0">
                  <a:gradFill>
                    <a:gsLst>
                      <a:gs pos="0">
                        <a:srgbClr val="FFFFFF"/>
                      </a:gs>
                      <a:gs pos="100000">
                        <a:srgbClr val="FFFFFF"/>
                      </a:gs>
                    </a:gsLst>
                    <a:lin ang="5400000" scaled="0"/>
                  </a:gradFill>
                  <a:latin typeface="+mj-lt"/>
                </a:rPr>
                <a:t>Microservices and Containers</a:t>
              </a:r>
            </a:p>
            <a:p>
              <a:pPr algn="ctr" defTabSz="685608">
                <a:defRPr/>
              </a:pPr>
              <a:endParaRPr lang="en-US" sz="1350" kern="0" dirty="0">
                <a:gradFill>
                  <a:gsLst>
                    <a:gs pos="0">
                      <a:srgbClr val="FFFFFF"/>
                    </a:gs>
                    <a:gs pos="100000">
                      <a:srgbClr val="FFFFFF"/>
                    </a:gs>
                  </a:gsLst>
                  <a:lin ang="5400000" scaled="0"/>
                </a:gradFill>
                <a:latin typeface="+mj-lt"/>
              </a:endParaRPr>
            </a:p>
            <a:p>
              <a:pPr algn="ctr" defTabSz="685608">
                <a:defRPr/>
              </a:pPr>
              <a:r>
                <a:rPr lang="en-US" sz="1350" kern="0" dirty="0">
                  <a:gradFill>
                    <a:gsLst>
                      <a:gs pos="0">
                        <a:srgbClr val="FFFFFF"/>
                      </a:gs>
                      <a:gs pos="100000">
                        <a:srgbClr val="FFFFFF"/>
                      </a:gs>
                    </a:gsLst>
                    <a:lin ang="5400000" scaled="0"/>
                  </a:gradFill>
                  <a:latin typeface="+mj-lt"/>
                </a:rPr>
                <a:t>(“Linux-mature”)</a:t>
              </a:r>
            </a:p>
            <a:p>
              <a:pPr algn="ctr" defTabSz="685608">
                <a:defRPr/>
              </a:pPr>
              <a:endParaRPr lang="en-US" sz="1471" kern="0" dirty="0">
                <a:gradFill>
                  <a:gsLst>
                    <a:gs pos="0">
                      <a:srgbClr val="FFFFFF"/>
                    </a:gs>
                    <a:gs pos="100000">
                      <a:srgbClr val="FFFFFF"/>
                    </a:gs>
                  </a:gsLst>
                  <a:lin ang="5400000" scaled="0"/>
                </a:gradFill>
                <a:latin typeface="+mj-lt"/>
              </a:endParaRPr>
            </a:p>
          </p:txBody>
        </p:sp>
      </p:grpSp>
      <p:sp>
        <p:nvSpPr>
          <p:cNvPr id="43" name="Title 1"/>
          <p:cNvSpPr txBox="1">
            <a:spLocks/>
          </p:cNvSpPr>
          <p:nvPr/>
        </p:nvSpPr>
        <p:spPr>
          <a:xfrm>
            <a:off x="267934" y="176272"/>
            <a:ext cx="8741756" cy="673878"/>
          </a:xfrm>
          <a:prstGeom prst="rect">
            <a:avLst/>
          </a:prstGeom>
        </p:spPr>
        <p:txBody>
          <a:bodyPr/>
          <a:lst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a:lstStyle>
          <a:p>
            <a:pPr defTabSz="685048">
              <a:defRPr/>
            </a:pPr>
            <a:r>
              <a:rPr lang="en-US" sz="3529" dirty="0">
                <a:solidFill>
                  <a:srgbClr val="FFFFFF"/>
                </a:solidFill>
                <a:latin typeface="Segoe UI Light"/>
              </a:rPr>
              <a:t>Azure as the Platform for Microservices</a:t>
            </a:r>
            <a:endParaRPr lang="de-DE" sz="3529" dirty="0">
              <a:solidFill>
                <a:srgbClr val="FFFFFF"/>
              </a:solidFill>
              <a:latin typeface="Segoe UI Light"/>
            </a:endParaRPr>
          </a:p>
        </p:txBody>
      </p:sp>
      <p:sp>
        <p:nvSpPr>
          <p:cNvPr id="4" name="Title 3"/>
          <p:cNvSpPr>
            <a:spLocks noGrp="1"/>
          </p:cNvSpPr>
          <p:nvPr>
            <p:ph type="title"/>
          </p:nvPr>
        </p:nvSpPr>
        <p:spPr/>
        <p:txBody>
          <a:bodyPr/>
          <a:lstStyle/>
          <a:p>
            <a:r>
              <a:rPr lang="en-US" dirty="0">
                <a:solidFill>
                  <a:srgbClr val="418F89"/>
                </a:solidFill>
              </a:rPr>
              <a:t>Azure as the Platform for Microservices</a:t>
            </a:r>
          </a:p>
        </p:txBody>
      </p:sp>
    </p:spTree>
    <p:extLst>
      <p:ext uri="{BB962C8B-B14F-4D97-AF65-F5344CB8AC3E}">
        <p14:creationId xmlns:p14="http://schemas.microsoft.com/office/powerpoint/2010/main" val="12634238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418F89"/>
                </a:solidFill>
              </a:rPr>
              <a:t>Containers for .NET 4 Applications</a:t>
            </a:r>
          </a:p>
        </p:txBody>
      </p:sp>
      <p:sp>
        <p:nvSpPr>
          <p:cNvPr id="7" name="Content Placeholder 6"/>
          <p:cNvSpPr>
            <a:spLocks noGrp="1"/>
          </p:cNvSpPr>
          <p:nvPr>
            <p:ph type="body" idx="1"/>
          </p:nvPr>
        </p:nvSpPr>
        <p:spPr/>
        <p:txBody>
          <a:bodyPr/>
          <a:lstStyle/>
          <a:p>
            <a:r>
              <a:rPr lang="en-US" dirty="0"/>
              <a:t>Modernization</a:t>
            </a:r>
          </a:p>
          <a:p>
            <a:r>
              <a:rPr lang="en-US" dirty="0"/>
              <a:t>Consolidation of workloads</a:t>
            </a:r>
          </a:p>
          <a:p>
            <a:r>
              <a:rPr lang="en-US" dirty="0"/>
              <a:t>High reliable / high density platforms</a:t>
            </a:r>
          </a:p>
          <a:p>
            <a:r>
              <a:rPr lang="en-US" dirty="0"/>
              <a:t>Modern Cloud DevOps</a:t>
            </a:r>
          </a:p>
        </p:txBody>
      </p:sp>
      <p:pic>
        <p:nvPicPr>
          <p:cNvPr id="2" name="Picture 1"/>
          <p:cNvPicPr>
            <a:picLocks noChangeAspect="1"/>
          </p:cNvPicPr>
          <p:nvPr/>
        </p:nvPicPr>
        <p:blipFill>
          <a:blip r:embed="rId3"/>
          <a:stretch>
            <a:fillRect/>
          </a:stretch>
        </p:blipFill>
        <p:spPr>
          <a:xfrm>
            <a:off x="0" y="2628900"/>
            <a:ext cx="9144000" cy="1721771"/>
          </a:xfrm>
          <a:prstGeom prst="rect">
            <a:avLst/>
          </a:prstGeom>
        </p:spPr>
      </p:pic>
    </p:spTree>
    <p:extLst>
      <p:ext uri="{BB962C8B-B14F-4D97-AF65-F5344CB8AC3E}">
        <p14:creationId xmlns:p14="http://schemas.microsoft.com/office/powerpoint/2010/main" val="18533947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app in a container to Azure Service Fabric</a:t>
            </a:r>
          </a:p>
        </p:txBody>
      </p:sp>
      <p:sp>
        <p:nvSpPr>
          <p:cNvPr id="3" name="Text Placeholder 2"/>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897803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8F89"/>
                </a:solidFill>
              </a:rPr>
              <a:t>Resources</a:t>
            </a:r>
          </a:p>
        </p:txBody>
      </p:sp>
      <p:sp>
        <p:nvSpPr>
          <p:cNvPr id="3" name="Content Placeholder 2"/>
          <p:cNvSpPr>
            <a:spLocks noGrp="1"/>
          </p:cNvSpPr>
          <p:nvPr>
            <p:ph type="body" idx="1"/>
          </p:nvPr>
        </p:nvSpPr>
        <p:spPr/>
        <p:txBody>
          <a:bodyPr/>
          <a:lstStyle/>
          <a:p>
            <a:pPr marL="0" indent="0">
              <a:buNone/>
            </a:pPr>
            <a:r>
              <a:rPr lang="en-US" sz="2000" b="0" dirty="0">
                <a:solidFill>
                  <a:srgbClr val="418F89"/>
                </a:solidFill>
              </a:rPr>
              <a:t>Azure Tools - </a:t>
            </a:r>
            <a:r>
              <a:rPr lang="en-US" sz="2000" b="0" dirty="0">
                <a:solidFill>
                  <a:srgbClr val="418F89"/>
                </a:solidFill>
                <a:hlinkClick r:id="rId3"/>
              </a:rPr>
              <a:t>http://aka.ms/azuretools</a:t>
            </a:r>
            <a:endParaRPr lang="en-US" sz="2000" b="0" dirty="0">
              <a:solidFill>
                <a:srgbClr val="418F89"/>
              </a:solidFill>
            </a:endParaRPr>
          </a:p>
          <a:p>
            <a:pPr marL="0" indent="0">
              <a:buNone/>
            </a:pPr>
            <a:r>
              <a:rPr lang="en-US" sz="2000" b="0" dirty="0">
                <a:solidFill>
                  <a:srgbClr val="418F89"/>
                </a:solidFill>
              </a:rPr>
              <a:t>Continuous Delivery - </a:t>
            </a:r>
            <a:r>
              <a:rPr lang="en-US" sz="2000" b="0" dirty="0">
                <a:solidFill>
                  <a:srgbClr val="418F89"/>
                </a:solidFill>
                <a:hlinkClick r:id="rId4"/>
              </a:rPr>
              <a:t>http://aka.ms/cd4vs</a:t>
            </a:r>
            <a:endParaRPr lang="en-US" sz="2000" b="0" dirty="0">
              <a:solidFill>
                <a:srgbClr val="418F89"/>
              </a:solidFill>
            </a:endParaRPr>
          </a:p>
          <a:p>
            <a:pPr marL="0" indent="0">
              <a:buNone/>
            </a:pPr>
            <a:r>
              <a:rPr lang="en-US" sz="2000" b="0" dirty="0">
                <a:solidFill>
                  <a:srgbClr val="418F89"/>
                </a:solidFill>
              </a:rPr>
              <a:t>Azure Diagnostics - </a:t>
            </a:r>
            <a:r>
              <a:rPr lang="en-US" sz="2000" b="0" dirty="0">
                <a:solidFill>
                  <a:srgbClr val="418F89"/>
                </a:solidFill>
                <a:hlinkClick r:id="rId5"/>
              </a:rPr>
              <a:t>http://aka.ms/azurediagnostics</a:t>
            </a:r>
            <a:endParaRPr lang="en-US" sz="2000" b="0" dirty="0">
              <a:solidFill>
                <a:srgbClr val="418F89"/>
              </a:solidFill>
            </a:endParaRPr>
          </a:p>
          <a:p>
            <a:pPr marL="0" indent="0">
              <a:buNone/>
            </a:pPr>
            <a:r>
              <a:rPr lang="en-US" sz="2000" b="0" dirty="0">
                <a:solidFill>
                  <a:srgbClr val="418F89"/>
                </a:solidFill>
              </a:rPr>
              <a:t>ASP.NET 4 Containers - </a:t>
            </a:r>
            <a:r>
              <a:rPr lang="en-US" sz="2000" b="0" dirty="0">
                <a:solidFill>
                  <a:srgbClr val="418F89"/>
                </a:solidFill>
                <a:hlinkClick r:id="rId6"/>
              </a:rPr>
              <a:t>http://aka.ms/aspnet4containers</a:t>
            </a:r>
            <a:endParaRPr lang="en-US" sz="2000" b="0" dirty="0">
              <a:solidFill>
                <a:srgbClr val="418F89"/>
              </a:solidFill>
            </a:endParaRPr>
          </a:p>
          <a:p>
            <a:pPr marL="0" indent="0">
              <a:buNone/>
            </a:pPr>
            <a:r>
              <a:rPr lang="en-US" sz="2000" b="0" dirty="0">
                <a:solidFill>
                  <a:srgbClr val="418F89"/>
                </a:solidFill>
              </a:rPr>
              <a:t>Azure Developer Guide - </a:t>
            </a:r>
            <a:r>
              <a:rPr lang="en-US" sz="2000" b="0" dirty="0">
                <a:solidFill>
                  <a:srgbClr val="418F89"/>
                </a:solidFill>
                <a:hlinkClick r:id="rId7"/>
              </a:rPr>
              <a:t>http://aka.ms/adg</a:t>
            </a:r>
            <a:endParaRPr lang="en-US" sz="2000" b="0" dirty="0">
              <a:solidFill>
                <a:srgbClr val="418F89"/>
              </a:solidFill>
            </a:endParaRPr>
          </a:p>
          <a:p>
            <a:pPr marL="0" indent="0">
              <a:buNone/>
            </a:pPr>
            <a:r>
              <a:rPr lang="en-US" sz="2000" b="0" dirty="0">
                <a:solidFill>
                  <a:srgbClr val="418F89"/>
                </a:solidFill>
              </a:rPr>
              <a:t>Azure Solutions - </a:t>
            </a:r>
            <a:r>
              <a:rPr lang="en-US" sz="2000" b="0" dirty="0">
                <a:solidFill>
                  <a:srgbClr val="418F89"/>
                </a:solidFill>
                <a:hlinkClick r:id="rId8"/>
              </a:rPr>
              <a:t>http://azure.com/solutions</a:t>
            </a:r>
            <a:r>
              <a:rPr lang="en-US" sz="2000" b="0" dirty="0">
                <a:solidFill>
                  <a:srgbClr val="418F89"/>
                </a:solidFill>
              </a:rPr>
              <a:t>  </a:t>
            </a:r>
          </a:p>
          <a:p>
            <a:pPr marL="0" indent="0">
              <a:buNone/>
            </a:pPr>
            <a:endParaRPr lang="en-US" sz="2000" b="0" dirty="0">
              <a:solidFill>
                <a:srgbClr val="418F89"/>
              </a:solidFill>
            </a:endParaRPr>
          </a:p>
          <a:p>
            <a:pPr marL="0" indent="0">
              <a:buNone/>
            </a:pPr>
            <a:r>
              <a:rPr lang="en-US" sz="2000" b="0" dirty="0">
                <a:solidFill>
                  <a:srgbClr val="418F89"/>
                </a:solidFill>
                <a:hlinkClick r:id="rId9"/>
              </a:rPr>
              <a:t>mikhegn@microsoft.com</a:t>
            </a:r>
            <a:r>
              <a:rPr lang="en-US" sz="2000" b="0" dirty="0">
                <a:solidFill>
                  <a:srgbClr val="418F89"/>
                </a:solidFill>
              </a:rPr>
              <a:t> / @</a:t>
            </a:r>
            <a:r>
              <a:rPr lang="en-US" sz="2000" b="0" dirty="0" err="1">
                <a:solidFill>
                  <a:srgbClr val="418F89"/>
                </a:solidFill>
              </a:rPr>
              <a:t>mikkelhegn</a:t>
            </a:r>
            <a:endParaRPr lang="en-US" sz="2000" b="0" dirty="0">
              <a:solidFill>
                <a:srgbClr val="418F89"/>
              </a:solidFill>
            </a:endParaRPr>
          </a:p>
        </p:txBody>
      </p:sp>
    </p:spTree>
    <p:extLst>
      <p:ext uri="{BB962C8B-B14F-4D97-AF65-F5344CB8AC3E}">
        <p14:creationId xmlns:p14="http://schemas.microsoft.com/office/powerpoint/2010/main" val="1746560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Introduction</a:t>
            </a:r>
          </a:p>
        </p:txBody>
      </p:sp>
      <p:sp>
        <p:nvSpPr>
          <p:cNvPr id="3" name="Text Placeholder 2"/>
          <p:cNvSpPr>
            <a:spLocks noGrp="1"/>
          </p:cNvSpPr>
          <p:nvPr>
            <p:ph type="body" idx="1"/>
          </p:nvPr>
        </p:nvSpPr>
        <p:spPr/>
        <p:txBody>
          <a:bodyPr/>
          <a:lstStyle/>
          <a:p>
            <a:r>
              <a:rPr lang="en-US" dirty="0"/>
              <a:t>Visual Studio and Azure</a:t>
            </a:r>
          </a:p>
          <a:p>
            <a:r>
              <a:rPr lang="en-US" dirty="0"/>
              <a:t>Getting Started – Visual Studio, .NET and Azure</a:t>
            </a:r>
          </a:p>
          <a:p>
            <a:r>
              <a:rPr lang="en-US" dirty="0"/>
              <a:t>Diagnostics and Debugging in the Cloud</a:t>
            </a:r>
          </a:p>
          <a:p>
            <a:r>
              <a:rPr lang="en-US" dirty="0"/>
              <a:t>Containers and Microservices</a:t>
            </a:r>
          </a:p>
        </p:txBody>
      </p:sp>
    </p:spTree>
    <p:extLst>
      <p:ext uri="{BB962C8B-B14F-4D97-AF65-F5344CB8AC3E}">
        <p14:creationId xmlns:p14="http://schemas.microsoft.com/office/powerpoint/2010/main" val="104447218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85800" y="1218010"/>
            <a:ext cx="7772400" cy="1125140"/>
          </a:xfrm>
        </p:spPr>
        <p:txBody>
          <a:bodyPr/>
          <a:lstStyle/>
          <a:p>
            <a:pPr algn="ctr"/>
            <a:r>
              <a:rPr lang="en-US" sz="2400" i="1" dirty="0">
                <a:solidFill>
                  <a:schemeClr val="accent1"/>
                </a:solidFill>
                <a:latin typeface="+mj-lt"/>
              </a:rPr>
              <a:t>Please use Events XD (</a:t>
            </a:r>
            <a:r>
              <a:rPr lang="en-US" sz="2400" i="1" dirty="0" err="1">
                <a:solidFill>
                  <a:schemeClr val="accent1"/>
                </a:solidFill>
                <a:latin typeface="+mj-lt"/>
              </a:rPr>
              <a:t>EventBoard</a:t>
            </a:r>
            <a:r>
              <a:rPr lang="en-US" sz="2400" i="1" dirty="0">
                <a:solidFill>
                  <a:schemeClr val="accent1"/>
                </a:solidFill>
                <a:latin typeface="+mj-lt"/>
              </a:rPr>
              <a:t>) </a:t>
            </a:r>
            <a:br>
              <a:rPr lang="en-US" sz="2400" i="1" dirty="0">
                <a:solidFill>
                  <a:schemeClr val="accent1"/>
                </a:solidFill>
                <a:latin typeface="+mj-lt"/>
              </a:rPr>
            </a:br>
            <a:r>
              <a:rPr lang="en-US" sz="2400" i="1" dirty="0">
                <a:solidFill>
                  <a:schemeClr val="accent1"/>
                </a:solidFill>
                <a:latin typeface="+mj-lt"/>
              </a:rPr>
              <a:t>to fill out a session evaluation.</a:t>
            </a:r>
            <a:br>
              <a:rPr lang="en-US" sz="2400" i="1" dirty="0">
                <a:solidFill>
                  <a:schemeClr val="accent1"/>
                </a:solidFill>
                <a:latin typeface="+mj-lt"/>
              </a:rPr>
            </a:br>
            <a:endParaRPr lang="en-US" sz="2400" dirty="0">
              <a:solidFill>
                <a:schemeClr val="accent1"/>
              </a:solidFill>
              <a:latin typeface="+mj-lt"/>
            </a:endParaRPr>
          </a:p>
        </p:txBody>
      </p:sp>
      <p:sp>
        <p:nvSpPr>
          <p:cNvPr id="4" name="Title 3"/>
          <p:cNvSpPr>
            <a:spLocks noGrp="1"/>
          </p:cNvSpPr>
          <p:nvPr>
            <p:ph type="title"/>
          </p:nvPr>
        </p:nvSpPr>
        <p:spPr>
          <a:xfrm>
            <a:off x="685800" y="571500"/>
            <a:ext cx="7772400" cy="571500"/>
          </a:xfrm>
        </p:spPr>
        <p:txBody>
          <a:bodyPr/>
          <a:lstStyle/>
          <a:p>
            <a:r>
              <a:rPr lang="en-US" sz="4800" dirty="0">
                <a:solidFill>
                  <a:schemeClr val="accent1"/>
                </a:solidFill>
                <a:cs typeface="Mangal" pitchFamily="18" charset="0"/>
              </a:rPr>
              <a:t>Questions?</a:t>
            </a:r>
          </a:p>
        </p:txBody>
      </p:sp>
      <p:sp>
        <p:nvSpPr>
          <p:cNvPr id="8" name="Title 3"/>
          <p:cNvSpPr txBox="1">
            <a:spLocks/>
          </p:cNvSpPr>
          <p:nvPr/>
        </p:nvSpPr>
        <p:spPr bwMode="auto">
          <a:xfrm>
            <a:off x="685800" y="2400300"/>
            <a:ext cx="7772400" cy="571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defTabSz="-13873163" rtl="0" eaLnBrk="1" fontAlgn="base" hangingPunct="1">
              <a:spcBef>
                <a:spcPct val="0"/>
              </a:spcBef>
              <a:spcAft>
                <a:spcPct val="0"/>
              </a:spcAft>
              <a:defRPr sz="2800" b="1">
                <a:solidFill>
                  <a:schemeClr val="tx1"/>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a:lstStyle>
          <a:p>
            <a:pPr algn="r"/>
            <a:r>
              <a:rPr lang="en-US" sz="4800" kern="0" dirty="0">
                <a:latin typeface="+mj-lt"/>
                <a:cs typeface="Mangal" pitchFamily="18" charset="0"/>
              </a:rPr>
              <a:t>Thank you!</a:t>
            </a:r>
          </a:p>
        </p:txBody>
      </p:sp>
    </p:spTree>
    <p:extLst>
      <p:ext uri="{BB962C8B-B14F-4D97-AF65-F5344CB8AC3E}">
        <p14:creationId xmlns:p14="http://schemas.microsoft.com/office/powerpoint/2010/main" val="23039315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8F89"/>
                </a:solidFill>
              </a:rPr>
              <a:t>Visual Studio </a:t>
            </a:r>
            <a:r>
              <a:rPr lang="mr-IN" dirty="0">
                <a:solidFill>
                  <a:srgbClr val="418F89"/>
                </a:solidFill>
              </a:rPr>
              <a:t>–</a:t>
            </a:r>
            <a:r>
              <a:rPr lang="en-US" dirty="0">
                <a:solidFill>
                  <a:srgbClr val="418F89"/>
                </a:solidFill>
              </a:rPr>
              <a:t> Azure Developer Experience</a:t>
            </a:r>
          </a:p>
        </p:txBody>
      </p:sp>
      <p:sp>
        <p:nvSpPr>
          <p:cNvPr id="3" name="Text Placeholder 2"/>
          <p:cNvSpPr>
            <a:spLocks noGrp="1"/>
          </p:cNvSpPr>
          <p:nvPr>
            <p:ph type="body" idx="1"/>
          </p:nvPr>
        </p:nvSpPr>
        <p:spPr/>
        <p:txBody>
          <a:bodyPr/>
          <a:lstStyle/>
          <a:p>
            <a:r>
              <a:rPr lang="en-US" dirty="0"/>
              <a:t>Fundamentals for how we help developers be successful with Azure</a:t>
            </a:r>
          </a:p>
          <a:p>
            <a:pPr marL="595029" lvl="1" indent="-342900"/>
            <a:r>
              <a:rPr lang="en-US" dirty="0"/>
              <a:t>Great local developer experience for .NET</a:t>
            </a:r>
          </a:p>
          <a:p>
            <a:pPr marL="595029" lvl="1" indent="-342900"/>
            <a:r>
              <a:rPr lang="en-US" dirty="0"/>
              <a:t>Getting Azure setup for you and publish your application</a:t>
            </a:r>
          </a:p>
          <a:p>
            <a:pPr marL="595029" lvl="1" indent="-342900"/>
            <a:r>
              <a:rPr lang="en-US" dirty="0"/>
              <a:t>Integrating your application with Azure services</a:t>
            </a:r>
          </a:p>
          <a:p>
            <a:pPr marL="595029" lvl="1" indent="-342900"/>
            <a:r>
              <a:rPr lang="en-US" dirty="0"/>
              <a:t>Configuring continuous integration and delivery</a:t>
            </a:r>
          </a:p>
          <a:p>
            <a:pPr marL="595029" lvl="1" indent="-342900"/>
            <a:r>
              <a:rPr lang="en-US" dirty="0"/>
              <a:t>Built-in diagnostics to help you understand how your code runs in Azure</a:t>
            </a:r>
          </a:p>
        </p:txBody>
      </p:sp>
    </p:spTree>
    <p:extLst>
      <p:ext uri="{BB962C8B-B14F-4D97-AF65-F5344CB8AC3E}">
        <p14:creationId xmlns:p14="http://schemas.microsoft.com/office/powerpoint/2010/main" val="12774885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8F89"/>
                </a:solidFill>
              </a:rPr>
              <a:t>Getting Started</a:t>
            </a:r>
          </a:p>
        </p:txBody>
      </p:sp>
      <p:sp>
        <p:nvSpPr>
          <p:cNvPr id="3" name="Content Placeholder 2"/>
          <p:cNvSpPr>
            <a:spLocks noGrp="1"/>
          </p:cNvSpPr>
          <p:nvPr>
            <p:ph type="body" idx="1"/>
          </p:nvPr>
        </p:nvSpPr>
        <p:spPr/>
        <p:txBody>
          <a:bodyPr>
            <a:normAutofit fontScale="92500"/>
          </a:bodyPr>
          <a:lstStyle/>
          <a:p>
            <a:r>
              <a:rPr lang="en-US" sz="2353" dirty="0"/>
              <a:t>Dev Tools</a:t>
            </a:r>
          </a:p>
          <a:p>
            <a:pPr lvl="1"/>
            <a:r>
              <a:rPr lang="en-US" sz="2153" dirty="0"/>
              <a:t>Azure Development Workload in Visual Studio</a:t>
            </a:r>
          </a:p>
          <a:p>
            <a:r>
              <a:rPr lang="en-US" sz="2353" dirty="0"/>
              <a:t>”Infrastructure” / Resources</a:t>
            </a:r>
          </a:p>
          <a:p>
            <a:pPr lvl="1"/>
            <a:r>
              <a:rPr lang="en-US" sz="2153" dirty="0"/>
              <a:t>Azure Resource Manager and ARM Templates</a:t>
            </a:r>
          </a:p>
          <a:p>
            <a:r>
              <a:rPr lang="en-US" sz="2353" dirty="0"/>
              <a:t>Deployment</a:t>
            </a:r>
          </a:p>
          <a:p>
            <a:pPr lvl="1"/>
            <a:r>
              <a:rPr lang="en-US" sz="2153" dirty="0"/>
              <a:t>Continuous Delivery and Integration using Visual Studio Team Services</a:t>
            </a:r>
          </a:p>
          <a:p>
            <a:r>
              <a:rPr lang="en-US" sz="2353" dirty="0"/>
              <a:t>Insights</a:t>
            </a:r>
          </a:p>
          <a:p>
            <a:pPr lvl="1"/>
            <a:r>
              <a:rPr lang="en-US" sz="2153" dirty="0"/>
              <a:t>Azure Monitor, Application Insights and OMS</a:t>
            </a:r>
          </a:p>
        </p:txBody>
      </p:sp>
    </p:spTree>
    <p:extLst>
      <p:ext uri="{BB962C8B-B14F-4D97-AF65-F5344CB8AC3E}">
        <p14:creationId xmlns:p14="http://schemas.microsoft.com/office/powerpoint/2010/main" val="769228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8F89"/>
                </a:solidFill>
              </a:rPr>
              <a:t>Visual Studio Installer</a:t>
            </a:r>
          </a:p>
        </p:txBody>
      </p:sp>
      <p:pic>
        <p:nvPicPr>
          <p:cNvPr id="4" name="Picture 3"/>
          <p:cNvPicPr>
            <a:picLocks noChangeAspect="1"/>
          </p:cNvPicPr>
          <p:nvPr/>
        </p:nvPicPr>
        <p:blipFill>
          <a:blip r:embed="rId3"/>
          <a:stretch>
            <a:fillRect/>
          </a:stretch>
        </p:blipFill>
        <p:spPr>
          <a:xfrm>
            <a:off x="1280003" y="878163"/>
            <a:ext cx="6583994" cy="3674787"/>
          </a:xfrm>
          <a:prstGeom prst="rect">
            <a:avLst/>
          </a:prstGeom>
        </p:spPr>
      </p:pic>
    </p:spTree>
    <p:extLst>
      <p:ext uri="{BB962C8B-B14F-4D97-AF65-F5344CB8AC3E}">
        <p14:creationId xmlns:p14="http://schemas.microsoft.com/office/powerpoint/2010/main" val="10163741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418F89"/>
                </a:solidFill>
              </a:rPr>
              <a:t>Azure Resource Manager</a:t>
            </a:r>
          </a:p>
        </p:txBody>
      </p:sp>
      <p:sp>
        <p:nvSpPr>
          <p:cNvPr id="5" name="Text Placeholder 4"/>
          <p:cNvSpPr>
            <a:spLocks noGrp="1"/>
          </p:cNvSpPr>
          <p:nvPr>
            <p:ph idx="4294967295"/>
          </p:nvPr>
        </p:nvSpPr>
        <p:spPr>
          <a:xfrm>
            <a:off x="0" y="928688"/>
            <a:ext cx="4572000" cy="1830387"/>
          </a:xfrm>
        </p:spPr>
        <p:txBody>
          <a:bodyPr>
            <a:noAutofit/>
          </a:bodyPr>
          <a:lstStyle/>
          <a:p>
            <a:r>
              <a:rPr lang="en-US" dirty="0"/>
              <a:t>Azure Resource Manager</a:t>
            </a:r>
          </a:p>
          <a:p>
            <a:pPr lvl="1"/>
            <a:r>
              <a:rPr lang="en-US" dirty="0"/>
              <a:t>Declarative Solution for Deployment and Configuration</a:t>
            </a:r>
          </a:p>
          <a:p>
            <a:pPr lvl="1"/>
            <a:r>
              <a:rPr lang="en-US" dirty="0"/>
              <a:t>Consistent Management Layer</a:t>
            </a:r>
          </a:p>
          <a:p>
            <a:pPr lvl="1"/>
            <a:r>
              <a:rPr lang="en-US" dirty="0"/>
              <a:t>Visual Studio and VS Code tooling</a:t>
            </a:r>
          </a:p>
        </p:txBody>
      </p:sp>
      <p:sp>
        <p:nvSpPr>
          <p:cNvPr id="6" name="Text Placeholder 5"/>
          <p:cNvSpPr>
            <a:spLocks noGrp="1"/>
          </p:cNvSpPr>
          <p:nvPr>
            <p:ph idx="4294967295"/>
          </p:nvPr>
        </p:nvSpPr>
        <p:spPr>
          <a:xfrm>
            <a:off x="4572000" y="922338"/>
            <a:ext cx="4572000" cy="4029075"/>
          </a:xfrm>
        </p:spPr>
        <p:txBody>
          <a:bodyPr>
            <a:normAutofit/>
          </a:bodyPr>
          <a:lstStyle/>
          <a:p>
            <a:r>
              <a:rPr lang="en-US" dirty="0"/>
              <a:t>Azure Resource Groups</a:t>
            </a:r>
          </a:p>
          <a:p>
            <a:pPr lvl="1"/>
            <a:r>
              <a:rPr lang="en-US" dirty="0"/>
              <a:t>Tightly coupled containers of multiple resources of similar or different types</a:t>
            </a:r>
          </a:p>
          <a:p>
            <a:pPr lvl="1"/>
            <a:r>
              <a:rPr lang="en-US" dirty="0"/>
              <a:t>Resource Group is a unit of management (RBAC)</a:t>
            </a:r>
          </a:p>
          <a:p>
            <a:pPr lvl="1"/>
            <a:r>
              <a:rPr lang="en-US" dirty="0"/>
              <a:t>Deployment, Update, Delete</a:t>
            </a:r>
          </a:p>
          <a:p>
            <a:pPr lvl="1"/>
            <a:r>
              <a:rPr lang="en-US" dirty="0"/>
              <a:t>Identity</a:t>
            </a:r>
          </a:p>
          <a:p>
            <a:pPr lvl="1"/>
            <a:r>
              <a:rPr lang="en-US" dirty="0"/>
              <a:t>Metering, billing, quota</a:t>
            </a:r>
          </a:p>
        </p:txBody>
      </p:sp>
      <p:grpSp>
        <p:nvGrpSpPr>
          <p:cNvPr id="110" name="Group 109"/>
          <p:cNvGrpSpPr/>
          <p:nvPr/>
        </p:nvGrpSpPr>
        <p:grpSpPr>
          <a:xfrm>
            <a:off x="2057400" y="2765425"/>
            <a:ext cx="2095112" cy="2012330"/>
            <a:chOff x="610483" y="1639388"/>
            <a:chExt cx="4947538" cy="4752052"/>
          </a:xfrm>
        </p:grpSpPr>
        <p:sp>
          <p:nvSpPr>
            <p:cNvPr id="7" name="AutoShape 3"/>
            <p:cNvSpPr>
              <a:spLocks noChangeAspect="1" noChangeArrowheads="1" noTextEdit="1"/>
            </p:cNvSpPr>
            <p:nvPr/>
          </p:nvSpPr>
          <p:spPr bwMode="auto">
            <a:xfrm>
              <a:off x="612070" y="1666123"/>
              <a:ext cx="4945951" cy="472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 name="Freeform 5"/>
            <p:cNvSpPr>
              <a:spLocks/>
            </p:cNvSpPr>
            <p:nvPr/>
          </p:nvSpPr>
          <p:spPr bwMode="auto">
            <a:xfrm>
              <a:off x="621597" y="1678820"/>
              <a:ext cx="4923727" cy="4701510"/>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9" name="Freeform 6"/>
            <p:cNvSpPr>
              <a:spLocks/>
            </p:cNvSpPr>
            <p:nvPr/>
          </p:nvSpPr>
          <p:spPr bwMode="auto">
            <a:xfrm>
              <a:off x="610483" y="1667709"/>
              <a:ext cx="4945951" cy="4723731"/>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0" name="Freeform 7"/>
            <p:cNvSpPr>
              <a:spLocks/>
            </p:cNvSpPr>
            <p:nvPr/>
          </p:nvSpPr>
          <p:spPr bwMode="auto">
            <a:xfrm>
              <a:off x="1553325" y="2591505"/>
              <a:ext cx="3060267" cy="3058679"/>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1" name="Freeform 8"/>
            <p:cNvSpPr>
              <a:spLocks/>
            </p:cNvSpPr>
            <p:nvPr/>
          </p:nvSpPr>
          <p:spPr bwMode="auto">
            <a:xfrm>
              <a:off x="3081871" y="2540712"/>
              <a:ext cx="126983"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2" name="Freeform 9"/>
            <p:cNvSpPr>
              <a:spLocks/>
            </p:cNvSpPr>
            <p:nvPr/>
          </p:nvSpPr>
          <p:spPr bwMode="auto">
            <a:xfrm>
              <a:off x="1559675" y="3607361"/>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3" name="Freeform 10"/>
            <p:cNvSpPr>
              <a:spLocks/>
            </p:cNvSpPr>
            <p:nvPr/>
          </p:nvSpPr>
          <p:spPr bwMode="auto">
            <a:xfrm>
              <a:off x="1169205" y="2391507"/>
              <a:ext cx="1307915"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4" name="Freeform 11"/>
            <p:cNvSpPr>
              <a:spLocks/>
            </p:cNvSpPr>
            <p:nvPr/>
          </p:nvSpPr>
          <p:spPr bwMode="auto">
            <a:xfrm>
              <a:off x="1169205" y="2391507"/>
              <a:ext cx="1307915"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5" name="Freeform 12"/>
            <p:cNvSpPr>
              <a:spLocks/>
            </p:cNvSpPr>
            <p:nvPr/>
          </p:nvSpPr>
          <p:spPr bwMode="auto">
            <a:xfrm>
              <a:off x="1327931" y="2564520"/>
              <a:ext cx="157140" cy="415867"/>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6" name="Freeform 13"/>
            <p:cNvSpPr>
              <a:spLocks/>
            </p:cNvSpPr>
            <p:nvPr/>
          </p:nvSpPr>
          <p:spPr bwMode="auto">
            <a:xfrm>
              <a:off x="1523167" y="2999434"/>
              <a:ext cx="777765"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7" name="Freeform 14"/>
            <p:cNvSpPr>
              <a:spLocks/>
            </p:cNvSpPr>
            <p:nvPr/>
          </p:nvSpPr>
          <p:spPr bwMode="auto">
            <a:xfrm>
              <a:off x="1832686" y="2707375"/>
              <a:ext cx="552372"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8" name="Freeform 15"/>
            <p:cNvSpPr>
              <a:spLocks/>
            </p:cNvSpPr>
            <p:nvPr/>
          </p:nvSpPr>
          <p:spPr bwMode="auto">
            <a:xfrm>
              <a:off x="1567611" y="2416904"/>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9" name="Freeform 16"/>
            <p:cNvSpPr>
              <a:spLocks/>
            </p:cNvSpPr>
            <p:nvPr/>
          </p:nvSpPr>
          <p:spPr bwMode="auto">
            <a:xfrm>
              <a:off x="1348567" y="2980387"/>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20" name="Freeform 17"/>
            <p:cNvSpPr>
              <a:spLocks/>
            </p:cNvSpPr>
            <p:nvPr/>
          </p:nvSpPr>
          <p:spPr bwMode="auto">
            <a:xfrm>
              <a:off x="1427931" y="2647057"/>
              <a:ext cx="404755" cy="442851"/>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21" name="Freeform 18"/>
            <p:cNvSpPr>
              <a:spLocks/>
            </p:cNvSpPr>
            <p:nvPr/>
          </p:nvSpPr>
          <p:spPr bwMode="auto">
            <a:xfrm>
              <a:off x="1723163" y="2510552"/>
              <a:ext cx="552372"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22" name="Freeform 19"/>
            <p:cNvSpPr>
              <a:spLocks/>
            </p:cNvSpPr>
            <p:nvPr/>
          </p:nvSpPr>
          <p:spPr bwMode="auto">
            <a:xfrm>
              <a:off x="2073952" y="3068825"/>
              <a:ext cx="280948"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23" name="Freeform 20"/>
            <p:cNvSpPr>
              <a:spLocks/>
            </p:cNvSpPr>
            <p:nvPr/>
          </p:nvSpPr>
          <p:spPr bwMode="auto">
            <a:xfrm>
              <a:off x="1775543" y="3167685"/>
              <a:ext cx="258727"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24" name="Freeform 21"/>
            <p:cNvSpPr>
              <a:spLocks/>
            </p:cNvSpPr>
            <p:nvPr/>
          </p:nvSpPr>
          <p:spPr bwMode="auto">
            <a:xfrm>
              <a:off x="1310471" y="2781976"/>
              <a:ext cx="395232"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25" name="Freeform 22"/>
            <p:cNvSpPr>
              <a:spLocks/>
            </p:cNvSpPr>
            <p:nvPr/>
          </p:nvSpPr>
          <p:spPr bwMode="auto">
            <a:xfrm>
              <a:off x="3821541" y="2554996"/>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26" name="Freeform 23"/>
            <p:cNvSpPr>
              <a:spLocks/>
            </p:cNvSpPr>
            <p:nvPr/>
          </p:nvSpPr>
          <p:spPr bwMode="auto">
            <a:xfrm>
              <a:off x="4248519" y="2554996"/>
              <a:ext cx="436501"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27" name="Oval 24"/>
            <p:cNvSpPr>
              <a:spLocks noChangeArrowheads="1"/>
            </p:cNvSpPr>
            <p:nvPr/>
          </p:nvSpPr>
          <p:spPr bwMode="auto">
            <a:xfrm>
              <a:off x="3821542" y="2399443"/>
              <a:ext cx="863479" cy="3111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28" name="Oval 25"/>
            <p:cNvSpPr>
              <a:spLocks noChangeArrowheads="1"/>
            </p:cNvSpPr>
            <p:nvPr/>
          </p:nvSpPr>
          <p:spPr bwMode="auto">
            <a:xfrm>
              <a:off x="3908842" y="2440712"/>
              <a:ext cx="688877" cy="206347"/>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29" name="Freeform 26"/>
            <p:cNvSpPr>
              <a:spLocks/>
            </p:cNvSpPr>
            <p:nvPr/>
          </p:nvSpPr>
          <p:spPr bwMode="auto">
            <a:xfrm>
              <a:off x="3908842" y="2440713"/>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30" name="Freeform 27"/>
            <p:cNvSpPr>
              <a:spLocks noEditPoints="1"/>
            </p:cNvSpPr>
            <p:nvPr/>
          </p:nvSpPr>
          <p:spPr bwMode="auto">
            <a:xfrm>
              <a:off x="3939001" y="2904197"/>
              <a:ext cx="628561" cy="35396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31" name="Freeform 28"/>
            <p:cNvSpPr>
              <a:spLocks/>
            </p:cNvSpPr>
            <p:nvPr/>
          </p:nvSpPr>
          <p:spPr bwMode="auto">
            <a:xfrm>
              <a:off x="4018365" y="2967689"/>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32" name="Freeform 29"/>
            <p:cNvSpPr>
              <a:spLocks/>
            </p:cNvSpPr>
            <p:nvPr/>
          </p:nvSpPr>
          <p:spPr bwMode="auto">
            <a:xfrm>
              <a:off x="4381850" y="2961338"/>
              <a:ext cx="87300" cy="84127"/>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33" name="Freeform 30"/>
            <p:cNvSpPr>
              <a:spLocks/>
            </p:cNvSpPr>
            <p:nvPr/>
          </p:nvSpPr>
          <p:spPr bwMode="auto">
            <a:xfrm>
              <a:off x="4380263" y="3105782"/>
              <a:ext cx="103173" cy="92063"/>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34" name="Freeform 31"/>
            <p:cNvSpPr>
              <a:spLocks/>
            </p:cNvSpPr>
            <p:nvPr/>
          </p:nvSpPr>
          <p:spPr bwMode="auto">
            <a:xfrm>
              <a:off x="3872336" y="5072415"/>
              <a:ext cx="760305" cy="222219"/>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35" name="Freeform 32"/>
            <p:cNvSpPr>
              <a:spLocks noEditPoints="1"/>
            </p:cNvSpPr>
            <p:nvPr/>
          </p:nvSpPr>
          <p:spPr bwMode="auto">
            <a:xfrm>
              <a:off x="3672338" y="4221636"/>
              <a:ext cx="1163473" cy="85077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36" name="Freeform 33"/>
            <p:cNvSpPr>
              <a:spLocks/>
            </p:cNvSpPr>
            <p:nvPr/>
          </p:nvSpPr>
          <p:spPr bwMode="auto">
            <a:xfrm>
              <a:off x="3759637" y="4310524"/>
              <a:ext cx="985699"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37" name="Freeform 34"/>
            <p:cNvSpPr>
              <a:spLocks/>
            </p:cNvSpPr>
            <p:nvPr/>
          </p:nvSpPr>
          <p:spPr bwMode="auto">
            <a:xfrm>
              <a:off x="3759637" y="4310524"/>
              <a:ext cx="985699"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38" name="Freeform 35"/>
            <p:cNvSpPr>
              <a:spLocks/>
            </p:cNvSpPr>
            <p:nvPr/>
          </p:nvSpPr>
          <p:spPr bwMode="auto">
            <a:xfrm>
              <a:off x="3672338" y="4221636"/>
              <a:ext cx="1092045" cy="85077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39" name="Freeform 36"/>
            <p:cNvSpPr>
              <a:spLocks/>
            </p:cNvSpPr>
            <p:nvPr/>
          </p:nvSpPr>
          <p:spPr bwMode="auto">
            <a:xfrm>
              <a:off x="3759638" y="4310524"/>
              <a:ext cx="901572" cy="671417"/>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40" name="Rectangle 37"/>
            <p:cNvSpPr>
              <a:spLocks noChangeArrowheads="1"/>
            </p:cNvSpPr>
            <p:nvPr/>
          </p:nvSpPr>
          <p:spPr bwMode="auto">
            <a:xfrm>
              <a:off x="3872336" y="5224793"/>
              <a:ext cx="760305" cy="698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41" name="Oval 38"/>
            <p:cNvSpPr>
              <a:spLocks noChangeArrowheads="1"/>
            </p:cNvSpPr>
            <p:nvPr/>
          </p:nvSpPr>
          <p:spPr bwMode="auto">
            <a:xfrm>
              <a:off x="4232645" y="4253380"/>
              <a:ext cx="31747"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42" name="Freeform 39"/>
            <p:cNvSpPr>
              <a:spLocks/>
            </p:cNvSpPr>
            <p:nvPr/>
          </p:nvSpPr>
          <p:spPr bwMode="auto">
            <a:xfrm>
              <a:off x="4042173" y="4388299"/>
              <a:ext cx="419041" cy="246028"/>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43" name="Freeform 40"/>
            <p:cNvSpPr>
              <a:spLocks/>
            </p:cNvSpPr>
            <p:nvPr/>
          </p:nvSpPr>
          <p:spPr bwMode="auto">
            <a:xfrm>
              <a:off x="4013602" y="4554963"/>
              <a:ext cx="215869" cy="368248"/>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44" name="Freeform 41"/>
            <p:cNvSpPr>
              <a:spLocks/>
            </p:cNvSpPr>
            <p:nvPr/>
          </p:nvSpPr>
          <p:spPr bwMode="auto">
            <a:xfrm>
              <a:off x="4275503" y="4556551"/>
              <a:ext cx="215869" cy="36666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45" name="Freeform 42"/>
            <p:cNvSpPr>
              <a:spLocks/>
            </p:cNvSpPr>
            <p:nvPr/>
          </p:nvSpPr>
          <p:spPr bwMode="auto">
            <a:xfrm>
              <a:off x="1266029" y="4453377"/>
              <a:ext cx="1114267" cy="78093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46" name="Freeform 43"/>
            <p:cNvSpPr>
              <a:spLocks/>
            </p:cNvSpPr>
            <p:nvPr/>
          </p:nvSpPr>
          <p:spPr bwMode="auto">
            <a:xfrm>
              <a:off x="1266029" y="4283539"/>
              <a:ext cx="1114267" cy="169839"/>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47" name="Rectangle 44"/>
            <p:cNvSpPr>
              <a:spLocks noChangeArrowheads="1"/>
            </p:cNvSpPr>
            <p:nvPr/>
          </p:nvSpPr>
          <p:spPr bwMode="auto">
            <a:xfrm>
              <a:off x="1594593" y="4696231"/>
              <a:ext cx="206347"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48" name="Rectangle 45"/>
            <p:cNvSpPr>
              <a:spLocks noChangeArrowheads="1"/>
            </p:cNvSpPr>
            <p:nvPr/>
          </p:nvSpPr>
          <p:spPr bwMode="auto">
            <a:xfrm>
              <a:off x="1594593" y="4696231"/>
              <a:ext cx="206347"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49" name="Rectangle 46"/>
            <p:cNvSpPr>
              <a:spLocks noChangeArrowheads="1"/>
            </p:cNvSpPr>
            <p:nvPr/>
          </p:nvSpPr>
          <p:spPr bwMode="auto">
            <a:xfrm>
              <a:off x="1594593" y="4531155"/>
              <a:ext cx="206347"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50" name="Rectangle 47"/>
            <p:cNvSpPr>
              <a:spLocks noChangeArrowheads="1"/>
            </p:cNvSpPr>
            <p:nvPr/>
          </p:nvSpPr>
          <p:spPr bwMode="auto">
            <a:xfrm>
              <a:off x="1594593" y="4531155"/>
              <a:ext cx="206347"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51" name="Rectangle 48"/>
            <p:cNvSpPr>
              <a:spLocks noChangeArrowheads="1"/>
            </p:cNvSpPr>
            <p:nvPr/>
          </p:nvSpPr>
          <p:spPr bwMode="auto">
            <a:xfrm>
              <a:off x="1594593" y="4861308"/>
              <a:ext cx="206347"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52" name="Rectangle 49"/>
            <p:cNvSpPr>
              <a:spLocks noChangeArrowheads="1"/>
            </p:cNvSpPr>
            <p:nvPr/>
          </p:nvSpPr>
          <p:spPr bwMode="auto">
            <a:xfrm>
              <a:off x="1594593" y="4861308"/>
              <a:ext cx="206347"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53" name="Rectangle 50"/>
            <p:cNvSpPr>
              <a:spLocks noChangeArrowheads="1"/>
            </p:cNvSpPr>
            <p:nvPr/>
          </p:nvSpPr>
          <p:spPr bwMode="auto">
            <a:xfrm>
              <a:off x="1842209" y="4861308"/>
              <a:ext cx="206347"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54" name="Rectangle 51"/>
            <p:cNvSpPr>
              <a:spLocks noChangeArrowheads="1"/>
            </p:cNvSpPr>
            <p:nvPr/>
          </p:nvSpPr>
          <p:spPr bwMode="auto">
            <a:xfrm>
              <a:off x="1842209" y="4696231"/>
              <a:ext cx="206347"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55" name="Rectangle 52"/>
            <p:cNvSpPr>
              <a:spLocks noChangeArrowheads="1"/>
            </p:cNvSpPr>
            <p:nvPr/>
          </p:nvSpPr>
          <p:spPr bwMode="auto">
            <a:xfrm>
              <a:off x="1842209" y="4696231"/>
              <a:ext cx="206347"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56" name="Rectangle 53"/>
            <p:cNvSpPr>
              <a:spLocks noChangeArrowheads="1"/>
            </p:cNvSpPr>
            <p:nvPr/>
          </p:nvSpPr>
          <p:spPr bwMode="auto">
            <a:xfrm>
              <a:off x="1842209" y="4531155"/>
              <a:ext cx="206347"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57" name="Rectangle 54"/>
            <p:cNvSpPr>
              <a:spLocks noChangeArrowheads="1"/>
            </p:cNvSpPr>
            <p:nvPr/>
          </p:nvSpPr>
          <p:spPr bwMode="auto">
            <a:xfrm>
              <a:off x="1842209" y="4531155"/>
              <a:ext cx="206347"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58" name="Rectangle 55"/>
            <p:cNvSpPr>
              <a:spLocks noChangeArrowheads="1"/>
            </p:cNvSpPr>
            <p:nvPr/>
          </p:nvSpPr>
          <p:spPr bwMode="auto">
            <a:xfrm>
              <a:off x="1348565" y="4531155"/>
              <a:ext cx="206347"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59" name="Rectangle 56"/>
            <p:cNvSpPr>
              <a:spLocks noChangeArrowheads="1"/>
            </p:cNvSpPr>
            <p:nvPr/>
          </p:nvSpPr>
          <p:spPr bwMode="auto">
            <a:xfrm>
              <a:off x="1348565" y="4531155"/>
              <a:ext cx="206347"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60" name="Rectangle 57"/>
            <p:cNvSpPr>
              <a:spLocks noChangeArrowheads="1"/>
            </p:cNvSpPr>
            <p:nvPr/>
          </p:nvSpPr>
          <p:spPr bwMode="auto">
            <a:xfrm>
              <a:off x="1348565" y="4696231"/>
              <a:ext cx="206347"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61" name="Rectangle 58"/>
            <p:cNvSpPr>
              <a:spLocks noChangeArrowheads="1"/>
            </p:cNvSpPr>
            <p:nvPr/>
          </p:nvSpPr>
          <p:spPr bwMode="auto">
            <a:xfrm>
              <a:off x="1348565" y="4696231"/>
              <a:ext cx="206347"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62" name="Rectangle 59"/>
            <p:cNvSpPr>
              <a:spLocks noChangeArrowheads="1"/>
            </p:cNvSpPr>
            <p:nvPr/>
          </p:nvSpPr>
          <p:spPr bwMode="auto">
            <a:xfrm>
              <a:off x="1348565" y="4861308"/>
              <a:ext cx="206347"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63" name="Rectangle 60"/>
            <p:cNvSpPr>
              <a:spLocks noChangeArrowheads="1"/>
            </p:cNvSpPr>
            <p:nvPr/>
          </p:nvSpPr>
          <p:spPr bwMode="auto">
            <a:xfrm>
              <a:off x="1348565" y="4861308"/>
              <a:ext cx="206347"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64" name="Rectangle 61"/>
            <p:cNvSpPr>
              <a:spLocks noChangeArrowheads="1"/>
            </p:cNvSpPr>
            <p:nvPr/>
          </p:nvSpPr>
          <p:spPr bwMode="auto">
            <a:xfrm>
              <a:off x="1348565" y="5027971"/>
              <a:ext cx="206347"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65" name="Rectangle 62"/>
            <p:cNvSpPr>
              <a:spLocks noChangeArrowheads="1"/>
            </p:cNvSpPr>
            <p:nvPr/>
          </p:nvSpPr>
          <p:spPr bwMode="auto">
            <a:xfrm>
              <a:off x="1348565" y="5027971"/>
              <a:ext cx="206347"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66" name="Rectangle 63"/>
            <p:cNvSpPr>
              <a:spLocks noChangeArrowheads="1"/>
            </p:cNvSpPr>
            <p:nvPr/>
          </p:nvSpPr>
          <p:spPr bwMode="auto">
            <a:xfrm>
              <a:off x="1594593" y="5027971"/>
              <a:ext cx="206347"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67" name="Rectangle 64"/>
            <p:cNvSpPr>
              <a:spLocks noChangeArrowheads="1"/>
            </p:cNvSpPr>
            <p:nvPr/>
          </p:nvSpPr>
          <p:spPr bwMode="auto">
            <a:xfrm>
              <a:off x="1842209" y="5027971"/>
              <a:ext cx="206347"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68" name="Rectangle 65"/>
            <p:cNvSpPr>
              <a:spLocks noChangeArrowheads="1"/>
            </p:cNvSpPr>
            <p:nvPr/>
          </p:nvSpPr>
          <p:spPr bwMode="auto">
            <a:xfrm>
              <a:off x="2091411" y="4861308"/>
              <a:ext cx="206347"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69" name="Rectangle 66"/>
            <p:cNvSpPr>
              <a:spLocks noChangeArrowheads="1"/>
            </p:cNvSpPr>
            <p:nvPr/>
          </p:nvSpPr>
          <p:spPr bwMode="auto">
            <a:xfrm>
              <a:off x="2091411" y="4696231"/>
              <a:ext cx="206347"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70" name="Rectangle 67"/>
            <p:cNvSpPr>
              <a:spLocks noChangeArrowheads="1"/>
            </p:cNvSpPr>
            <p:nvPr/>
          </p:nvSpPr>
          <p:spPr bwMode="auto">
            <a:xfrm>
              <a:off x="2091411" y="4531155"/>
              <a:ext cx="206347"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71" name="Rectangle 68"/>
            <p:cNvSpPr>
              <a:spLocks noChangeArrowheads="1"/>
            </p:cNvSpPr>
            <p:nvPr/>
          </p:nvSpPr>
          <p:spPr bwMode="auto">
            <a:xfrm>
              <a:off x="2091411" y="5027971"/>
              <a:ext cx="206347"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72" name="Freeform 69"/>
            <p:cNvSpPr>
              <a:spLocks noEditPoints="1"/>
            </p:cNvSpPr>
            <p:nvPr/>
          </p:nvSpPr>
          <p:spPr bwMode="auto">
            <a:xfrm>
              <a:off x="1300948" y="4283539"/>
              <a:ext cx="938080"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73" name="Freeform 70"/>
            <p:cNvSpPr>
              <a:spLocks/>
            </p:cNvSpPr>
            <p:nvPr/>
          </p:nvSpPr>
          <p:spPr bwMode="auto">
            <a:xfrm>
              <a:off x="1561261" y="4283539"/>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74" name="Freeform 71"/>
            <p:cNvSpPr>
              <a:spLocks/>
            </p:cNvSpPr>
            <p:nvPr/>
          </p:nvSpPr>
          <p:spPr bwMode="auto">
            <a:xfrm>
              <a:off x="1304123" y="5234316"/>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75" name="Freeform 72"/>
            <p:cNvSpPr>
              <a:spLocks noEditPoints="1"/>
            </p:cNvSpPr>
            <p:nvPr/>
          </p:nvSpPr>
          <p:spPr bwMode="auto">
            <a:xfrm>
              <a:off x="1266028" y="4453377"/>
              <a:ext cx="814272" cy="78093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76" name="Freeform 73"/>
            <p:cNvSpPr>
              <a:spLocks/>
            </p:cNvSpPr>
            <p:nvPr/>
          </p:nvSpPr>
          <p:spPr bwMode="auto">
            <a:xfrm>
              <a:off x="1266029" y="4283539"/>
              <a:ext cx="969825" cy="169839"/>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77" name="Freeform 74"/>
            <p:cNvSpPr>
              <a:spLocks/>
            </p:cNvSpPr>
            <p:nvPr/>
          </p:nvSpPr>
          <p:spPr bwMode="auto">
            <a:xfrm>
              <a:off x="1594593" y="4696231"/>
              <a:ext cx="206347"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78" name="Freeform 75"/>
            <p:cNvSpPr>
              <a:spLocks/>
            </p:cNvSpPr>
            <p:nvPr/>
          </p:nvSpPr>
          <p:spPr bwMode="auto">
            <a:xfrm>
              <a:off x="1594593" y="4696231"/>
              <a:ext cx="206347"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79" name="Rectangle 76"/>
            <p:cNvSpPr>
              <a:spLocks noChangeArrowheads="1"/>
            </p:cNvSpPr>
            <p:nvPr/>
          </p:nvSpPr>
          <p:spPr bwMode="auto">
            <a:xfrm>
              <a:off x="1594593" y="4531155"/>
              <a:ext cx="206347"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0" name="Rectangle 77"/>
            <p:cNvSpPr>
              <a:spLocks noChangeArrowheads="1"/>
            </p:cNvSpPr>
            <p:nvPr/>
          </p:nvSpPr>
          <p:spPr bwMode="auto">
            <a:xfrm>
              <a:off x="1594593" y="4531155"/>
              <a:ext cx="206347"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1" name="Freeform 78"/>
            <p:cNvSpPr>
              <a:spLocks/>
            </p:cNvSpPr>
            <p:nvPr/>
          </p:nvSpPr>
          <p:spPr bwMode="auto">
            <a:xfrm>
              <a:off x="1594595" y="4861309"/>
              <a:ext cx="107935" cy="115871"/>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2" name="Freeform 79"/>
            <p:cNvSpPr>
              <a:spLocks/>
            </p:cNvSpPr>
            <p:nvPr/>
          </p:nvSpPr>
          <p:spPr bwMode="auto">
            <a:xfrm>
              <a:off x="1594595" y="4861309"/>
              <a:ext cx="107935" cy="115871"/>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3" name="Freeform 80"/>
            <p:cNvSpPr>
              <a:spLocks/>
            </p:cNvSpPr>
            <p:nvPr/>
          </p:nvSpPr>
          <p:spPr bwMode="auto">
            <a:xfrm>
              <a:off x="1842209" y="4696229"/>
              <a:ext cx="12699" cy="12699"/>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4" name="Freeform 81"/>
            <p:cNvSpPr>
              <a:spLocks/>
            </p:cNvSpPr>
            <p:nvPr/>
          </p:nvSpPr>
          <p:spPr bwMode="auto">
            <a:xfrm>
              <a:off x="1842209" y="4696229"/>
              <a:ext cx="12699" cy="12699"/>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5" name="Freeform 82"/>
            <p:cNvSpPr>
              <a:spLocks/>
            </p:cNvSpPr>
            <p:nvPr/>
          </p:nvSpPr>
          <p:spPr bwMode="auto">
            <a:xfrm>
              <a:off x="1842210" y="4531155"/>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6" name="Freeform 83"/>
            <p:cNvSpPr>
              <a:spLocks/>
            </p:cNvSpPr>
            <p:nvPr/>
          </p:nvSpPr>
          <p:spPr bwMode="auto">
            <a:xfrm>
              <a:off x="1842210" y="4531155"/>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7" name="Rectangle 84"/>
            <p:cNvSpPr>
              <a:spLocks noChangeArrowheads="1"/>
            </p:cNvSpPr>
            <p:nvPr/>
          </p:nvSpPr>
          <p:spPr bwMode="auto">
            <a:xfrm>
              <a:off x="1348565" y="4531155"/>
              <a:ext cx="206347"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8" name="Rectangle 85"/>
            <p:cNvSpPr>
              <a:spLocks noChangeArrowheads="1"/>
            </p:cNvSpPr>
            <p:nvPr/>
          </p:nvSpPr>
          <p:spPr bwMode="auto">
            <a:xfrm>
              <a:off x="1348565" y="4531155"/>
              <a:ext cx="206347"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89" name="Rectangle 86"/>
            <p:cNvSpPr>
              <a:spLocks noChangeArrowheads="1"/>
            </p:cNvSpPr>
            <p:nvPr/>
          </p:nvSpPr>
          <p:spPr bwMode="auto">
            <a:xfrm>
              <a:off x="1348565" y="4696231"/>
              <a:ext cx="206347"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90" name="Rectangle 87"/>
            <p:cNvSpPr>
              <a:spLocks noChangeArrowheads="1"/>
            </p:cNvSpPr>
            <p:nvPr/>
          </p:nvSpPr>
          <p:spPr bwMode="auto">
            <a:xfrm>
              <a:off x="1348565" y="4696231"/>
              <a:ext cx="206347"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91" name="Rectangle 88"/>
            <p:cNvSpPr>
              <a:spLocks noChangeArrowheads="1"/>
            </p:cNvSpPr>
            <p:nvPr/>
          </p:nvSpPr>
          <p:spPr bwMode="auto">
            <a:xfrm>
              <a:off x="1348565" y="4861308"/>
              <a:ext cx="206347"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92" name="Rectangle 89"/>
            <p:cNvSpPr>
              <a:spLocks noChangeArrowheads="1"/>
            </p:cNvSpPr>
            <p:nvPr/>
          </p:nvSpPr>
          <p:spPr bwMode="auto">
            <a:xfrm>
              <a:off x="1348565" y="4861308"/>
              <a:ext cx="206347"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93" name="Freeform 90"/>
            <p:cNvSpPr>
              <a:spLocks/>
            </p:cNvSpPr>
            <p:nvPr/>
          </p:nvSpPr>
          <p:spPr bwMode="auto">
            <a:xfrm>
              <a:off x="1348567" y="5027971"/>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94" name="Freeform 91"/>
            <p:cNvSpPr>
              <a:spLocks/>
            </p:cNvSpPr>
            <p:nvPr/>
          </p:nvSpPr>
          <p:spPr bwMode="auto">
            <a:xfrm>
              <a:off x="1348567" y="5027971"/>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95" name="Rectangle 92"/>
            <p:cNvSpPr>
              <a:spLocks noChangeArrowheads="1"/>
            </p:cNvSpPr>
            <p:nvPr/>
          </p:nvSpPr>
          <p:spPr bwMode="auto">
            <a:xfrm>
              <a:off x="2227342" y="3853696"/>
              <a:ext cx="1750803" cy="2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85683">
                <a:defRPr/>
              </a:pPr>
              <a:r>
                <a:rPr lang="en-US" altLang="en-US" sz="675" b="1" dirty="0">
                  <a:solidFill>
                    <a:srgbClr val="FFFFFF"/>
                  </a:solidFill>
                  <a:latin typeface="+mj-lt"/>
                </a:rPr>
                <a:t>RESOURCE GROUP</a:t>
              </a:r>
              <a:endParaRPr lang="en-US" altLang="en-US" sz="900" dirty="0">
                <a:solidFill>
                  <a:srgbClr val="00B0F0"/>
                </a:solidFill>
                <a:latin typeface="+mj-lt"/>
              </a:endParaRPr>
            </a:p>
          </p:txBody>
        </p:sp>
        <p:sp>
          <p:nvSpPr>
            <p:cNvPr id="96" name="Rectangle 93"/>
            <p:cNvSpPr>
              <a:spLocks noChangeArrowheads="1"/>
            </p:cNvSpPr>
            <p:nvPr/>
          </p:nvSpPr>
          <p:spPr bwMode="auto">
            <a:xfrm>
              <a:off x="2885048" y="3926401"/>
              <a:ext cx="153" cy="490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683">
                <a:defRPr/>
              </a:pPr>
              <a:endParaRPr lang="en-US" altLang="en-US" sz="1350" dirty="0">
                <a:solidFill>
                  <a:srgbClr val="00B0F0"/>
                </a:solidFill>
              </a:endParaRPr>
            </a:p>
          </p:txBody>
        </p:sp>
        <p:sp>
          <p:nvSpPr>
            <p:cNvPr id="100" name="Freeform 97"/>
            <p:cNvSpPr>
              <a:spLocks/>
            </p:cNvSpPr>
            <p:nvPr/>
          </p:nvSpPr>
          <p:spPr bwMode="auto">
            <a:xfrm>
              <a:off x="2721561" y="2631186"/>
              <a:ext cx="142855" cy="2539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01" name="Freeform 98"/>
            <p:cNvSpPr>
              <a:spLocks/>
            </p:cNvSpPr>
            <p:nvPr/>
          </p:nvSpPr>
          <p:spPr bwMode="auto">
            <a:xfrm>
              <a:off x="2721559" y="2631186"/>
              <a:ext cx="44444" cy="2539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02" name="Freeform 99"/>
            <p:cNvSpPr>
              <a:spLocks/>
            </p:cNvSpPr>
            <p:nvPr/>
          </p:nvSpPr>
          <p:spPr bwMode="auto">
            <a:xfrm>
              <a:off x="2786637" y="2631186"/>
              <a:ext cx="12699" cy="2539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03" name="Freeform 100"/>
            <p:cNvSpPr>
              <a:spLocks/>
            </p:cNvSpPr>
            <p:nvPr/>
          </p:nvSpPr>
          <p:spPr bwMode="auto">
            <a:xfrm>
              <a:off x="2819971" y="2631186"/>
              <a:ext cx="44444" cy="2539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04" name="Freeform 101"/>
            <p:cNvSpPr>
              <a:spLocks/>
            </p:cNvSpPr>
            <p:nvPr/>
          </p:nvSpPr>
          <p:spPr bwMode="auto">
            <a:xfrm>
              <a:off x="2762829" y="2631186"/>
              <a:ext cx="25396" cy="2539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05" name="Freeform 102"/>
            <p:cNvSpPr>
              <a:spLocks/>
            </p:cNvSpPr>
            <p:nvPr/>
          </p:nvSpPr>
          <p:spPr bwMode="auto">
            <a:xfrm>
              <a:off x="2662832" y="2601027"/>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06" name="Freeform 103"/>
            <p:cNvSpPr>
              <a:spLocks/>
            </p:cNvSpPr>
            <p:nvPr/>
          </p:nvSpPr>
          <p:spPr bwMode="auto">
            <a:xfrm>
              <a:off x="2797748" y="2631186"/>
              <a:ext cx="26984" cy="2539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07" name="Freeform 104"/>
            <p:cNvSpPr>
              <a:spLocks/>
            </p:cNvSpPr>
            <p:nvPr/>
          </p:nvSpPr>
          <p:spPr bwMode="auto">
            <a:xfrm>
              <a:off x="2804098" y="2601027"/>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08" name="Freeform 105"/>
            <p:cNvSpPr>
              <a:spLocks noEditPoints="1"/>
            </p:cNvSpPr>
            <p:nvPr/>
          </p:nvSpPr>
          <p:spPr bwMode="auto">
            <a:xfrm>
              <a:off x="2615213" y="2466110"/>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9" tIns="34284" rIns="68569" bIns="34284" numCol="1" anchor="t" anchorCtr="0" compatLnSpc="1">
              <a:prstTxWarp prst="textNoShape">
                <a:avLst/>
              </a:prstTxWarp>
            </a:bodyPr>
            <a:lstStyle/>
            <a:p>
              <a:pPr defTabSz="685683">
                <a:defRPr/>
              </a:pPr>
              <a:endParaRPr lang="en-US" sz="1350">
                <a:solidFill>
                  <a:srgbClr val="00B0F0"/>
                </a:solidFill>
                <a:latin typeface="Segoe UI"/>
              </a:endParaRPr>
            </a:p>
          </p:txBody>
        </p:sp>
        <p:sp>
          <p:nvSpPr>
            <p:cNvPr id="109" name="Rectangle 108"/>
            <p:cNvSpPr/>
            <p:nvPr/>
          </p:nvSpPr>
          <p:spPr bwMode="auto">
            <a:xfrm>
              <a:off x="798572" y="1639388"/>
              <a:ext cx="2575080" cy="2200253"/>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9" rIns="0" bIns="34289" numCol="1" rtlCol="0" anchor="ctr" anchorCtr="0" compatLnSpc="1">
              <a:prstTxWarp prst="textNoShape">
                <a:avLst/>
              </a:prstTxWarp>
            </a:bodyPr>
            <a:lstStyle/>
            <a:p>
              <a:pPr algn="ctr" defTabSz="685591">
                <a:defRPr/>
              </a:pPr>
              <a:endParaRPr lang="en-US" sz="1471" dirty="0">
                <a:solidFill>
                  <a:srgbClr val="F1F430"/>
                </a:solidFill>
                <a:latin typeface="Segoe UI"/>
              </a:endParaRPr>
            </a:p>
          </p:txBody>
        </p:sp>
      </p:grpSp>
    </p:spTree>
    <p:extLst>
      <p:ext uri="{BB962C8B-B14F-4D97-AF65-F5344CB8AC3E}">
        <p14:creationId xmlns:p14="http://schemas.microsoft.com/office/powerpoint/2010/main" val="1701097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rgbClr val="418F89"/>
                </a:solidFill>
              </a:rPr>
              <a:t>CI/CD Pipelines</a:t>
            </a:r>
          </a:p>
        </p:txBody>
      </p:sp>
      <p:sp>
        <p:nvSpPr>
          <p:cNvPr id="3" name="Content Placeholder 2"/>
          <p:cNvSpPr>
            <a:spLocks noGrp="1"/>
          </p:cNvSpPr>
          <p:nvPr>
            <p:ph idx="4294967295"/>
          </p:nvPr>
        </p:nvSpPr>
        <p:spPr>
          <a:xfrm>
            <a:off x="228600" y="1081088"/>
            <a:ext cx="4572000" cy="2633662"/>
          </a:xfrm>
        </p:spPr>
        <p:txBody>
          <a:bodyPr/>
          <a:lstStyle/>
          <a:p>
            <a:r>
              <a:rPr lang="en-US"/>
              <a:t>Deployment</a:t>
            </a:r>
          </a:p>
          <a:p>
            <a:pPr lvl="1"/>
            <a:r>
              <a:rPr lang="en-US" dirty="0"/>
              <a:t>ARM / REST / PowerShell / X-Plat CLI / Service Specific</a:t>
            </a:r>
          </a:p>
          <a:p>
            <a:r>
              <a:rPr lang="en-US" dirty="0"/>
              <a:t>Visual Studio Team Services</a:t>
            </a:r>
          </a:p>
          <a:p>
            <a:pPr lvl="1"/>
            <a:r>
              <a:rPr lang="en-US" dirty="0"/>
              <a:t>Predefined build and release definitions</a:t>
            </a:r>
          </a:p>
          <a:p>
            <a:pPr lvl="1"/>
            <a:r>
              <a:rPr lang="en-US" dirty="0"/>
              <a:t>Workload Tests</a:t>
            </a:r>
          </a:p>
        </p:txBody>
      </p:sp>
      <p:pic>
        <p:nvPicPr>
          <p:cNvPr id="5" name="Picture 4"/>
          <p:cNvPicPr>
            <a:picLocks noChangeAspect="1"/>
          </p:cNvPicPr>
          <p:nvPr/>
        </p:nvPicPr>
        <p:blipFill rotWithShape="1">
          <a:blip r:embed="rId3"/>
          <a:srcRect t="2009" r="14347" b="22971"/>
          <a:stretch/>
        </p:blipFill>
        <p:spPr>
          <a:xfrm>
            <a:off x="4895258" y="1100326"/>
            <a:ext cx="2688371" cy="2615257"/>
          </a:xfrm>
          <a:prstGeom prst="rect">
            <a:avLst/>
          </a:prstGeom>
          <a:ln>
            <a:solidFill>
              <a:schemeClr val="tx1"/>
            </a:solidFill>
          </a:ln>
        </p:spPr>
      </p:pic>
      <p:pic>
        <p:nvPicPr>
          <p:cNvPr id="6" name="Picture 5"/>
          <p:cNvPicPr>
            <a:picLocks noChangeAspect="1"/>
          </p:cNvPicPr>
          <p:nvPr/>
        </p:nvPicPr>
        <p:blipFill rotWithShape="1">
          <a:blip r:embed="rId4"/>
          <a:srcRect r="21394"/>
          <a:stretch/>
        </p:blipFill>
        <p:spPr>
          <a:xfrm>
            <a:off x="6416253" y="2876550"/>
            <a:ext cx="2467189" cy="1829171"/>
          </a:xfrm>
          <a:prstGeom prst="rect">
            <a:avLst/>
          </a:prstGeom>
          <a:ln>
            <a:solidFill>
              <a:schemeClr val="tx1"/>
            </a:solidFill>
          </a:ln>
        </p:spPr>
      </p:pic>
    </p:spTree>
    <p:extLst>
      <p:ext uri="{BB962C8B-B14F-4D97-AF65-F5344CB8AC3E}">
        <p14:creationId xmlns:p14="http://schemas.microsoft.com/office/powerpoint/2010/main" val="2107025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8F89"/>
                </a:solidFill>
              </a:rPr>
              <a:t>Insights</a:t>
            </a:r>
          </a:p>
        </p:txBody>
      </p:sp>
      <p:sp>
        <p:nvSpPr>
          <p:cNvPr id="3" name="Content Placeholder 2"/>
          <p:cNvSpPr>
            <a:spLocks noGrp="1"/>
          </p:cNvSpPr>
          <p:nvPr>
            <p:ph idx="4294967295"/>
          </p:nvPr>
        </p:nvSpPr>
        <p:spPr>
          <a:xfrm>
            <a:off x="0" y="928688"/>
            <a:ext cx="4572000" cy="1830387"/>
          </a:xfrm>
        </p:spPr>
        <p:txBody>
          <a:bodyPr/>
          <a:lstStyle/>
          <a:p>
            <a:r>
              <a:rPr lang="en-US" dirty="0"/>
              <a:t>Your application</a:t>
            </a:r>
          </a:p>
          <a:p>
            <a:pPr lvl="1"/>
            <a:r>
              <a:rPr lang="en-US" dirty="0"/>
              <a:t>Application Insights</a:t>
            </a:r>
          </a:p>
        </p:txBody>
      </p:sp>
      <p:sp>
        <p:nvSpPr>
          <p:cNvPr id="4" name="Content Placeholder 3"/>
          <p:cNvSpPr>
            <a:spLocks noGrp="1"/>
          </p:cNvSpPr>
          <p:nvPr>
            <p:ph idx="4294967295"/>
          </p:nvPr>
        </p:nvSpPr>
        <p:spPr>
          <a:xfrm>
            <a:off x="4572000" y="922338"/>
            <a:ext cx="4572000" cy="841375"/>
          </a:xfrm>
        </p:spPr>
        <p:txBody>
          <a:bodyPr/>
          <a:lstStyle/>
          <a:p>
            <a:r>
              <a:rPr lang="en-US" dirty="0"/>
              <a:t>Your resources</a:t>
            </a:r>
          </a:p>
          <a:p>
            <a:pPr lvl="1"/>
            <a:r>
              <a:rPr lang="en-US" dirty="0"/>
              <a:t>Azure Monitor and OMS</a:t>
            </a:r>
          </a:p>
        </p:txBody>
      </p:sp>
      <p:pic>
        <p:nvPicPr>
          <p:cNvPr id="8" name="Picture 7"/>
          <p:cNvPicPr>
            <a:picLocks noChangeAspect="1"/>
          </p:cNvPicPr>
          <p:nvPr/>
        </p:nvPicPr>
        <p:blipFill rotWithShape="1">
          <a:blip r:embed="rId3"/>
          <a:srcRect l="23996"/>
          <a:stretch/>
        </p:blipFill>
        <p:spPr>
          <a:xfrm>
            <a:off x="4955233" y="2114550"/>
            <a:ext cx="3760084" cy="2648086"/>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293413" y="2419350"/>
            <a:ext cx="3667662" cy="1937979"/>
          </a:xfrm>
          <a:prstGeom prst="rect">
            <a:avLst/>
          </a:prstGeom>
        </p:spPr>
      </p:pic>
    </p:spTree>
    <p:extLst>
      <p:ext uri="{BB962C8B-B14F-4D97-AF65-F5344CB8AC3E}">
        <p14:creationId xmlns:p14="http://schemas.microsoft.com/office/powerpoint/2010/main" val="15033820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to Azure in 5 minutes</a:t>
            </a:r>
          </a:p>
        </p:txBody>
      </p:sp>
      <p:sp>
        <p:nvSpPr>
          <p:cNvPr id="4" name="Text Placeholder 3"/>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533105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SQLintersection">
  <a:themeElements>
    <a:clrScheme name="DEV">
      <a:dk1>
        <a:srgbClr val="000000"/>
      </a:dk1>
      <a:lt1>
        <a:srgbClr val="FFFFFF"/>
      </a:lt1>
      <a:dk2>
        <a:srgbClr val="373545"/>
      </a:dk2>
      <a:lt2>
        <a:srgbClr val="CEDBE6"/>
      </a:lt2>
      <a:accent1>
        <a:srgbClr val="4F9F9A"/>
      </a:accent1>
      <a:accent2>
        <a:srgbClr val="93BEBA"/>
      </a:accent2>
      <a:accent3>
        <a:srgbClr val="582865"/>
      </a:accent3>
      <a:accent4>
        <a:srgbClr val="8A688E"/>
      </a:accent4>
      <a:accent5>
        <a:srgbClr val="379ECC"/>
      </a:accent5>
      <a:accent6>
        <a:srgbClr val="8ABCDB"/>
      </a:accent6>
      <a:hlink>
        <a:srgbClr val="3194B1"/>
      </a:hlink>
      <a:folHlink>
        <a:srgbClr val="B282AD"/>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D498799-B0FC-4B7A-8396-BFC34D805990}">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customXml/itemProps3.xml><?xml version="1.0" encoding="utf-8"?>
<ds:datastoreItem xmlns:ds="http://schemas.openxmlformats.org/officeDocument/2006/customXml" ds:itemID="{1685463B-57CE-4CE4-B1CF-FE44EB79BF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470</TotalTime>
  <Words>1812</Words>
  <Application>Microsoft Office PowerPoint</Application>
  <PresentationFormat>On-screen Show (16:9)</PresentationFormat>
  <Paragraphs>167</Paragraphs>
  <Slides>20</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Calibri</vt:lpstr>
      <vt:lpstr>Calibri Light</vt:lpstr>
      <vt:lpstr>Cambria</vt:lpstr>
      <vt:lpstr>Mangal</vt:lpstr>
      <vt:lpstr>Myriad Pro</vt:lpstr>
      <vt:lpstr>Segoe UI</vt:lpstr>
      <vt:lpstr>Segoe UI Light</vt:lpstr>
      <vt:lpstr>Segoe UI Semibold</vt:lpstr>
      <vt:lpstr>Segoe UI Semilight</vt:lpstr>
      <vt:lpstr>Verdana</vt:lpstr>
      <vt:lpstr>Wingdings</vt:lpstr>
      <vt:lpstr>SQLintersection</vt:lpstr>
      <vt:lpstr> Getting Started Developing .NET Cloud Applications on Azure Using Visual Studio</vt:lpstr>
      <vt:lpstr>Introduction</vt:lpstr>
      <vt:lpstr>Visual Studio – Azure Developer Experience</vt:lpstr>
      <vt:lpstr>Getting Started</vt:lpstr>
      <vt:lpstr>Visual Studio Installer</vt:lpstr>
      <vt:lpstr>Azure Resource Manager</vt:lpstr>
      <vt:lpstr>CI/CD Pipelines</vt:lpstr>
      <vt:lpstr>Insights</vt:lpstr>
      <vt:lpstr>Visual Studio to Azure in 5 minutes</vt:lpstr>
      <vt:lpstr>Diagnostics and Debugging in Azure</vt:lpstr>
      <vt:lpstr>Diagnostics and Insights</vt:lpstr>
      <vt:lpstr>Containers and Microservices</vt:lpstr>
      <vt:lpstr>Why Microservices?</vt:lpstr>
      <vt:lpstr>Why Containers?</vt:lpstr>
      <vt:lpstr>Microservices in Your Application</vt:lpstr>
      <vt:lpstr>Azure as the Platform for Microservices</vt:lpstr>
      <vt:lpstr>Containers for .NET 4 Applications</vt:lpstr>
      <vt:lpstr>.NET app in a container to Azure Service Fabric</vt:lpstr>
      <vt:lpstr>Resources</vt:lpstr>
      <vt:lpstr>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SQLintersection Session SQL213  Session Name</dc:title>
  <dc:subject>From raw Ajax to ASP.NET</dc:subject>
  <dc:creator>Kimberly L. Tripp</dc:creator>
  <cp:lastModifiedBy>Mikkel Mork Hegnhoj</cp:lastModifiedBy>
  <cp:revision>42</cp:revision>
  <cp:lastPrinted>2012-12-21T20:05:00Z</cp:lastPrinted>
  <dcterms:created xsi:type="dcterms:W3CDTF">2014-10-22T19:18:01Z</dcterms:created>
  <dcterms:modified xsi:type="dcterms:W3CDTF">2017-05-24T06:15:31Z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SetBy">
    <vt:lpwstr>mikhegn@microsoft.com</vt:lpwstr>
  </property>
  <property fmtid="{D5CDD505-2E9C-101B-9397-08002B2CF9AE}" pid="7" name="MSIP_Label_f42aa342-8706-4288-bd11-ebb85995028c_SetDate">
    <vt:lpwstr>2017-05-24T02:15:31.3910922-04:00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