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463" r:id="rId5"/>
    <p:sldId id="599" r:id="rId6"/>
    <p:sldId id="357" r:id="rId7"/>
    <p:sldId id="550" r:id="rId8"/>
    <p:sldId id="600" r:id="rId9"/>
    <p:sldId id="594" r:id="rId10"/>
    <p:sldId id="598" r:id="rId11"/>
    <p:sldId id="596" r:id="rId12"/>
    <p:sldId id="595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9" r:id="rId31"/>
    <p:sldId id="568" r:id="rId32"/>
    <p:sldId id="601" r:id="rId33"/>
    <p:sldId id="570" r:id="rId34"/>
    <p:sldId id="571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579" r:id="rId43"/>
    <p:sldId id="580" r:id="rId44"/>
    <p:sldId id="581" r:id="rId45"/>
    <p:sldId id="582" r:id="rId46"/>
    <p:sldId id="583" r:id="rId47"/>
    <p:sldId id="584" r:id="rId48"/>
    <p:sldId id="585" r:id="rId49"/>
    <p:sldId id="586" r:id="rId50"/>
    <p:sldId id="587" r:id="rId51"/>
    <p:sldId id="588" r:id="rId52"/>
    <p:sldId id="589" r:id="rId53"/>
    <p:sldId id="590" r:id="rId54"/>
    <p:sldId id="591" r:id="rId55"/>
    <p:sldId id="593" r:id="rId56"/>
    <p:sldId id="597" r:id="rId5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99"/>
            <p14:sldId id="357"/>
            <p14:sldId id="550"/>
            <p14:sldId id="600"/>
            <p14:sldId id="594"/>
            <p14:sldId id="598"/>
            <p14:sldId id="596"/>
            <p14:sldId id="595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9"/>
            <p14:sldId id="568"/>
            <p14:sldId id="601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3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73399" autoAdjust="0"/>
  </p:normalViewPr>
  <p:slideViewPr>
    <p:cSldViewPr>
      <p:cViewPr>
        <p:scale>
          <a:sx n="139" d="100"/>
          <a:sy n="139" d="100"/>
        </p:scale>
        <p:origin x="1184" y="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8916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ie/archive/2008/07/02/ie8-security-part-iv-the-xss-filter.aspx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P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ntent-security-policy.com/" TargetMode="External"/><Relationship Id="rId4" Type="http://schemas.openxmlformats.org/officeDocument/2006/relationships/hyperlink" Target="http://blog.mozilla.org/security/2013/06/11/content-security-policy-1-0-lands-in-firefox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bject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uget.org/packages/NWebsec.Core/" TargetMode="External"/><Relationship Id="rId5" Type="http://schemas.openxmlformats.org/officeDocument/2006/relationships/hyperlink" Target="https://developer.mozilla.org/en-US/docs/Web/HTML/Element/applet" TargetMode="External"/><Relationship Id="rId4" Type="http://schemas.openxmlformats.org/officeDocument/2006/relationships/hyperlink" Target="https://developer.mozilla.org/en-US/docs/Web/HTML/Element/embed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share/update?status=WTF:%20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witter.com/share/update?status=i%20love%20ronchy%20stuff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Demos on the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77045-401A-4D5E-BFE3-54C21A8A663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5440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/>
            <a:r>
              <a:rPr lang="en-US" dirty="0"/>
              <a:t>Reviewer notes – demos are against the project: Security-</a:t>
            </a:r>
            <a:r>
              <a:rPr lang="en-US" dirty="0" err="1"/>
              <a:t>Asp.Net</a:t>
            </a:r>
            <a:r>
              <a:rPr lang="en-US" dirty="0"/>
              <a:t> app  page /productsearch.aspx</a:t>
            </a:r>
          </a:p>
          <a:p>
            <a:pPr marL="228600" indent="-228600"/>
            <a:r>
              <a:rPr lang="en-US" dirty="0"/>
              <a:t>Note a simple ' will cause an error</a:t>
            </a:r>
          </a:p>
          <a:p>
            <a:pPr marL="228600" indent="-228600"/>
            <a:r>
              <a:rPr lang="en-US" dirty="0"/>
              <a:t>we see three fields returned, so we need at least three fields.</a:t>
            </a:r>
          </a:p>
          <a:p>
            <a:pPr marL="228600" indent="-228600"/>
            <a:r>
              <a:rPr lang="en-US" dirty="0">
                <a:latin typeface="Calibri" pitchFamily="34" charset="0"/>
              </a:rPr>
              <a:t>~  Enable custom error handler. Now that we see </a:t>
            </a:r>
            <a:r>
              <a:rPr lang="en-US" altLang="en-US" dirty="0">
                <a:latin typeface="Calibri" pitchFamily="34" charset="0"/>
              </a:rPr>
              <a:t>‘</a:t>
            </a:r>
            <a:r>
              <a:rPr lang="en-US" dirty="0">
                <a:latin typeface="Calibri" pitchFamily="34" charset="0"/>
              </a:rPr>
              <a:t>some error</a:t>
            </a:r>
            <a:r>
              <a:rPr lang="en-US" altLang="en-US" dirty="0">
                <a:latin typeface="Calibri" pitchFamily="34" charset="0"/>
              </a:rPr>
              <a:t>’</a:t>
            </a:r>
            <a:r>
              <a:rPr lang="en-US" dirty="0">
                <a:latin typeface="Calibri" pitchFamily="34" charset="0"/>
              </a:rPr>
              <a:t> is returned lets find out if we are exploitable.</a:t>
            </a:r>
          </a:p>
          <a:p>
            <a:pPr marL="228600" indent="-228600"/>
            <a:r>
              <a:rPr lang="en-US" dirty="0">
                <a:latin typeface="Calibri" pitchFamily="34" charset="0"/>
              </a:rPr>
              <a:t>~  Blind Injection</a:t>
            </a:r>
            <a:r>
              <a:rPr lang="en-US" dirty="0"/>
              <a:t> </a:t>
            </a:r>
            <a:r>
              <a:rPr lang="en-US" dirty="0">
                <a:latin typeface="Calibri" pitchFamily="34" charset="0"/>
              </a:rPr>
              <a:t>Timing attack</a:t>
            </a:r>
            <a:r>
              <a:rPr lang="en-US" dirty="0"/>
              <a:t> </a:t>
            </a:r>
          </a:p>
          <a:p>
            <a:pPr marL="228600" indent="-228600"/>
            <a:r>
              <a:rPr lang="en-US" dirty="0"/>
              <a:t>   '; WAITFOR DELAY '0:0:5' –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>
                <a:latin typeface="Calibri" pitchFamily="34" charset="0"/>
              </a:rPr>
              <a:t>~  ' union select '1','1','1</a:t>
            </a:r>
            <a:r>
              <a:rPr lang="en-US" altLang="en-US" dirty="0">
                <a:latin typeface="Calibri" pitchFamily="34" charset="0"/>
              </a:rPr>
              <a:t>‘</a:t>
            </a:r>
            <a:r>
              <a:rPr lang="en-US" dirty="0">
                <a:latin typeface="Calibri" pitchFamily="34" charset="0"/>
              </a:rPr>
              <a:t>--</a:t>
            </a:r>
          </a:p>
          <a:p>
            <a:pPr marL="228600" indent="-228600"/>
            <a:r>
              <a:rPr lang="en-US" dirty="0">
                <a:latin typeface="Calibri" pitchFamily="34" charset="0"/>
              </a:rPr>
              <a:t>~  tables:  XXX' union select  name, '1', '1' from </a:t>
            </a:r>
            <a:r>
              <a:rPr lang="en-US" dirty="0" err="1">
                <a:latin typeface="Calibri" pitchFamily="34" charset="0"/>
              </a:rPr>
              <a:t>sysobjects</a:t>
            </a:r>
            <a:r>
              <a:rPr lang="en-US" dirty="0">
                <a:latin typeface="Calibri" pitchFamily="34" charset="0"/>
              </a:rPr>
              <a:t> where type='u' –</a:t>
            </a:r>
            <a:endParaRPr lang="en-US" dirty="0"/>
          </a:p>
          <a:p>
            <a:pPr marL="228600" indent="-228600"/>
            <a:r>
              <a:rPr lang="en-US" dirty="0">
                <a:latin typeface="Calibri" pitchFamily="34" charset="0"/>
              </a:rPr>
              <a:t>~get all columns</a:t>
            </a:r>
            <a:r>
              <a:rPr lang="en-US" dirty="0"/>
              <a:t>     </a:t>
            </a:r>
            <a:r>
              <a:rPr lang="en-US" dirty="0">
                <a:latin typeface="Calibri" pitchFamily="34" charset="0"/>
              </a:rPr>
              <a:t>XXX' union select sc.name, so.name, '1' from </a:t>
            </a:r>
            <a:r>
              <a:rPr lang="en-US" dirty="0" err="1">
                <a:latin typeface="Calibri" pitchFamily="34" charset="0"/>
              </a:rPr>
              <a:t>syscolumns</a:t>
            </a:r>
            <a:r>
              <a:rPr lang="en-US" dirty="0">
                <a:latin typeface="Calibri" pitchFamily="34" charset="0"/>
              </a:rPr>
              <a:t> sc inner join </a:t>
            </a:r>
            <a:r>
              <a:rPr lang="en-US" dirty="0" err="1">
                <a:latin typeface="Calibri" pitchFamily="34" charset="0"/>
              </a:rPr>
              <a:t>sysobjects</a:t>
            </a:r>
            <a:r>
              <a:rPr lang="en-US" dirty="0">
                <a:latin typeface="Calibri" pitchFamily="34" charset="0"/>
              </a:rPr>
              <a:t> so on sc.id=so.id where </a:t>
            </a:r>
            <a:r>
              <a:rPr lang="en-US" dirty="0" err="1">
                <a:latin typeface="Calibri" pitchFamily="34" charset="0"/>
              </a:rPr>
              <a:t>so.type</a:t>
            </a:r>
            <a:r>
              <a:rPr lang="en-US" dirty="0">
                <a:latin typeface="Calibri" pitchFamily="34" charset="0"/>
              </a:rPr>
              <a:t>='u' order by 2—</a:t>
            </a:r>
          </a:p>
          <a:p>
            <a:pPr marL="228600" indent="-228600"/>
            <a:r>
              <a:rPr lang="en-US" dirty="0">
                <a:latin typeface="Calibri" pitchFamily="34" charset="0"/>
              </a:rPr>
              <a:t>~get credit card</a:t>
            </a:r>
            <a:r>
              <a:rPr lang="en-US" dirty="0"/>
              <a:t>   </a:t>
            </a:r>
            <a:r>
              <a:rPr lang="en-US" dirty="0">
                <a:latin typeface="Calibri" pitchFamily="34" charset="0"/>
              </a:rPr>
              <a:t>XXX' union select </a:t>
            </a:r>
            <a:r>
              <a:rPr lang="en-US" dirty="0" err="1">
                <a:latin typeface="Calibri" pitchFamily="34" charset="0"/>
              </a:rPr>
              <a:t>DefaultCreditCardNumber</a:t>
            </a:r>
            <a:r>
              <a:rPr lang="en-US" dirty="0">
                <a:latin typeface="Calibri" pitchFamily="34" charset="0"/>
              </a:rPr>
              <a:t>, Name , '1' from Customer –</a:t>
            </a:r>
          </a:p>
          <a:p>
            <a:pPr marL="228600" indent="-228600">
              <a:lnSpc>
                <a:spcPct val="114000"/>
              </a:lnSpc>
            </a:pPr>
            <a:endParaRPr lang="en-US" dirty="0"/>
          </a:p>
          <a:p>
            <a:pPr marL="228600" indent="-228600">
              <a:lnSpc>
                <a:spcPct val="114000"/>
              </a:lnSpc>
            </a:pPr>
            <a:r>
              <a:rPr lang="en-US" dirty="0"/>
              <a:t>Can easily hide in IIS log files:</a:t>
            </a:r>
          </a:p>
          <a:p>
            <a:pPr marL="228600" indent="-228600">
              <a:lnSpc>
                <a:spcPct val="114000"/>
              </a:lnSpc>
            </a:pPr>
            <a:r>
              <a:rPr lang="en-US" dirty="0">
                <a:solidFill>
                  <a:schemeClr val="accent1"/>
                </a:solidFill>
              </a:rPr>
              <a:t>;%65%78%65%63%20%4D%41%53%54%45%52..%78%70%5F%63%6D%64%73%68%65%6C%6C%20'mkdir%20%25systemroot%25%5Csystem32%5C</a:t>
            </a:r>
          </a:p>
          <a:p>
            <a:pPr marL="228600" indent="-228600"/>
            <a:endParaRPr lang="en-US" dirty="0">
              <a:latin typeface="Calibri" pitchFamily="34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2FE4E-6682-4E91-9D00-26380744F25B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424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r>
              <a:rPr lang="en-US" dirty="0"/>
              <a:t>Reviewer notes</a:t>
            </a:r>
            <a:r>
              <a:rPr lang="en-US" baseline="0" dirty="0"/>
              <a:t> – demos are against </a:t>
            </a:r>
            <a:r>
              <a:rPr lang="en-US" dirty="0"/>
              <a:t>the project: Security-Asp.Net</a:t>
            </a:r>
            <a:r>
              <a:rPr lang="en-US" baseline="0" dirty="0"/>
              <a:t> app  page </a:t>
            </a:r>
            <a:r>
              <a:rPr lang="en-US" dirty="0"/>
              <a:t>/productsearch.aspx</a:t>
            </a:r>
          </a:p>
          <a:p>
            <a:r>
              <a:rPr lang="en-US" dirty="0"/>
              <a:t>Note a simple</a:t>
            </a:r>
            <a:r>
              <a:rPr lang="en-US" baseline="0" dirty="0"/>
              <a:t> ' will cause an error</a:t>
            </a:r>
          </a:p>
          <a:p>
            <a:r>
              <a:rPr lang="en-US" dirty="0"/>
              <a:t>we see three fields returned, so we need at least three fields.</a:t>
            </a:r>
          </a:p>
          <a:p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~  Enable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 custom error handler. Now that we see ‘some error’ is returned lets find out if we are exploitable.</a:t>
            </a:r>
            <a:endParaRPr lang="en-US" sz="900" b="0" i="0" u="none" strike="noStrike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~  Blind Injection</a:t>
            </a:r>
            <a:r>
              <a:rPr lang="en-US" dirty="0"/>
              <a:t> </a:t>
            </a: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Timing attack</a:t>
            </a:r>
            <a:r>
              <a:rPr lang="en-US" dirty="0"/>
              <a:t> </a:t>
            </a:r>
          </a:p>
          <a:p>
            <a:r>
              <a:rPr lang="en-US" dirty="0"/>
              <a:t>   '; WAITFOR DELAY '0:0:5' --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~  ' union select '1','1','1'--</a:t>
            </a:r>
          </a:p>
          <a:p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~  tables: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  </a:t>
            </a: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XXX' union select  name, '1', '1' from </a:t>
            </a:r>
            <a:r>
              <a:rPr lang="en-US" sz="900" b="0" i="0" u="none" strike="noStrike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sysobjects</a:t>
            </a: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 where type='u' --</a:t>
            </a:r>
            <a:endParaRPr lang="en-US" dirty="0"/>
          </a:p>
          <a:p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~get all columns</a:t>
            </a:r>
            <a:r>
              <a:rPr lang="en-US" dirty="0"/>
              <a:t> </a:t>
            </a:r>
            <a:r>
              <a:rPr lang="en-US" baseline="0" dirty="0"/>
              <a:t>    </a:t>
            </a: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XXX' union select sc.name, so.name, '1' from </a:t>
            </a:r>
            <a:r>
              <a:rPr lang="en-US" sz="900" b="0" i="0" u="none" strike="noStrike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syscolumns</a:t>
            </a: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 </a:t>
            </a:r>
            <a:r>
              <a:rPr lang="en-US" sz="900" b="0" i="0" u="none" strike="noStrike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sc</a:t>
            </a: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 inner join </a:t>
            </a:r>
            <a:r>
              <a:rPr lang="en-US" sz="900" b="0" i="0" u="none" strike="noStrike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sysobjects</a:t>
            </a: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 so on sc.id=so.id where </a:t>
            </a:r>
            <a:r>
              <a:rPr lang="en-US" sz="900" b="0" i="0" u="none" strike="noStrike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so.type</a:t>
            </a: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='u' order by 2--</a:t>
            </a:r>
          </a:p>
          <a:p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~get credit card</a:t>
            </a:r>
            <a:r>
              <a:rPr lang="en-US" dirty="0"/>
              <a:t>   </a:t>
            </a: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XXX' union select </a:t>
            </a:r>
            <a:r>
              <a:rPr lang="en-US" sz="900" b="0" i="0" u="none" strike="noStrike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DefaultCreditCardNumber</a:t>
            </a:r>
            <a:r>
              <a:rPr lang="en-US" sz="900" b="0" i="0" u="none" strike="noStrike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, Name , '1' from Customer –</a:t>
            </a:r>
          </a:p>
          <a:p>
            <a:pPr>
              <a:lnSpc>
                <a:spcPct val="114000"/>
              </a:lnSpc>
            </a:pPr>
            <a:endParaRPr lang="en-US" sz="900" dirty="0"/>
          </a:p>
          <a:p>
            <a:pPr>
              <a:lnSpc>
                <a:spcPct val="114000"/>
              </a:lnSpc>
            </a:pPr>
            <a:r>
              <a:rPr lang="en-US" sz="900" dirty="0"/>
              <a:t>Can easily hide in IIS log files:</a:t>
            </a:r>
          </a:p>
          <a:p>
            <a:pPr>
              <a:lnSpc>
                <a:spcPct val="114000"/>
              </a:lnSpc>
              <a:buNone/>
            </a:pPr>
            <a:r>
              <a:rPr lang="en-US" sz="900" dirty="0">
                <a:solidFill>
                  <a:schemeClr val="accent1"/>
                </a:solidFill>
              </a:rPr>
              <a:t>;%65%78%65%63%20%4D%41%53%54%45%52..%78%70%5F%63%6D%64%73%68%65%6C%6C%20'mkdir%20%25systemroot%25%5Csystem32%5C</a:t>
            </a:r>
          </a:p>
          <a:p>
            <a:endParaRPr lang="en-US" sz="900" b="0" i="0" u="none" strike="noStrike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5369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~explain search better, search best</a:t>
            </a:r>
            <a:r>
              <a:rPr lang="en-US" baseline="0" dirty="0"/>
              <a:t> in code and differences with </a:t>
            </a:r>
            <a:r>
              <a:rPr lang="en-US" baseline="0" dirty="0" err="1"/>
              <a:t>param</a:t>
            </a:r>
            <a:r>
              <a:rPr lang="en-US" baseline="0" dirty="0"/>
              <a:t> query and stored proc.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Parameterized</a:t>
            </a:r>
            <a:r>
              <a:rPr lang="en-US" baseline="0" dirty="0"/>
              <a:t> method is: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LoadProductsParameterized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is: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LoadProductsStoredProc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If page values aren’t in list, use default or error. MVC: Route Constraints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Try to avoid SQL functions to escape – unexpected side effects at times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#3. </a:t>
            </a:r>
            <a:r>
              <a:rPr lang="en-US" dirty="0" err="1"/>
              <a:t>whitelist</a:t>
            </a:r>
            <a:r>
              <a:rPr lang="en-US" dirty="0"/>
              <a:t> to keep DB data clean</a:t>
            </a:r>
            <a:r>
              <a:rPr lang="en-US" baseline="0" dirty="0"/>
              <a:t> too. </a:t>
            </a:r>
            <a:endParaRPr lang="en-US" dirty="0"/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~ Demo </a:t>
            </a:r>
            <a:r>
              <a:rPr lang="en-US" dirty="0" err="1"/>
              <a:t>whitelisting</a:t>
            </a:r>
            <a:r>
              <a:rPr lang="en-US" dirty="0"/>
              <a:t>  QUERY input   </a:t>
            </a:r>
            <a:r>
              <a:rPr lang="en-US" sz="900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searchText</a:t>
            </a: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 = </a:t>
            </a:r>
            <a:r>
              <a:rPr lang="en-US" sz="900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System.Text.RegularExpressions.Regex.Replace</a:t>
            </a: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(</a:t>
            </a:r>
            <a:r>
              <a:rPr lang="en-US" sz="900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searchText</a:t>
            </a: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, "[^a-zA-Z0-9 ]", "");</a:t>
            </a:r>
          </a:p>
          <a:p>
            <a:r>
              <a:rPr lang="en-US" dirty="0"/>
              <a:t>~ explain </a:t>
            </a:r>
            <a:r>
              <a:rPr lang="en-US" dirty="0" err="1"/>
              <a:t>whitelisting</a:t>
            </a:r>
            <a:r>
              <a:rPr lang="en-US" dirty="0"/>
              <a:t>   </a:t>
            </a:r>
            <a:r>
              <a:rPr lang="en-US" dirty="0" err="1"/>
              <a:t>sortOrder</a:t>
            </a:r>
            <a:r>
              <a:rPr lang="en-US" baseline="0" dirty="0"/>
              <a:t> input. Explain </a:t>
            </a:r>
            <a:r>
              <a:rPr lang="en-US" baseline="0" dirty="0" err="1"/>
              <a:t>EnableRequestValidation</a:t>
            </a:r>
            <a:r>
              <a:rPr lang="en-US" baseline="0" dirty="0"/>
              <a:t>=false and if its on, not as much of a concern.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sortOrder</a:t>
            </a:r>
            <a:r>
              <a:rPr lang="en-US" dirty="0"/>
              <a:t> attack - </a:t>
            </a:r>
            <a:r>
              <a:rPr lang="en-US" baseline="0" dirty="0"/>
              <a:t> fiddler breakpoint and alter:  </a:t>
            </a:r>
            <a:r>
              <a:rPr lang="en-US" dirty="0" err="1"/>
              <a:t>Asc</a:t>
            </a:r>
            <a:r>
              <a:rPr lang="en-US" dirty="0"/>
              <a:t> ; select '1', '1', '1‘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 – Must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whitelist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combo box data on the server side manually – also use route constraints where applicable.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#4 show custom</a:t>
            </a:r>
            <a:r>
              <a:rPr lang="en-US" baseline="0" dirty="0"/>
              <a:t> errors turned on.</a:t>
            </a:r>
          </a:p>
          <a:p>
            <a:r>
              <a:rPr lang="en-US" baseline="0" dirty="0"/>
              <a:t>http://ipv4.fiddler/security/CauseError.aspx</a:t>
            </a:r>
          </a:p>
          <a:p>
            <a:endParaRPr lang="en-US" baseline="0" dirty="0"/>
          </a:p>
          <a:p>
            <a:pPr>
              <a:lnSpc>
                <a:spcPct val="114000"/>
              </a:lnSpc>
            </a:pPr>
            <a:r>
              <a:rPr lang="en-US" sz="900" dirty="0"/>
              <a:t>Note: Entity Framework and ORM’S help prevent but can require less restrictive table permissions unless you use only stored procedures. – An alternative is to use procedures for all updates, only select permissions for all other queries.  </a:t>
            </a:r>
          </a:p>
          <a:p>
            <a:pPr>
              <a:lnSpc>
                <a:spcPct val="114000"/>
              </a:lnSpc>
            </a:pPr>
            <a:r>
              <a:rPr lang="en-US" sz="900" dirty="0"/>
              <a:t>Auto attached </a:t>
            </a:r>
            <a:r>
              <a:rPr lang="en-US" sz="900" dirty="0" err="1"/>
              <a:t>sql</a:t>
            </a:r>
            <a:r>
              <a:rPr lang="en-US" sz="900" dirty="0"/>
              <a:t> express databases (think APP_DATA) generally allow all users to query all tables by default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77045-401A-4D5E-BFE3-54C21A8A663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393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Two samples below</a:t>
            </a:r>
          </a:p>
          <a:p>
            <a:r>
              <a:rPr lang="en-US" dirty="0"/>
              <a:t>1. dynamic where clauses without dynamic </a:t>
            </a:r>
            <a:r>
              <a:rPr lang="en-US" dirty="0" err="1"/>
              <a:t>sql.sql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sp_executesql</a:t>
            </a:r>
            <a:r>
              <a:rPr lang="en-US" dirty="0"/>
              <a:t> with </a:t>
            </a:r>
            <a:r>
              <a:rPr lang="en-US" dirty="0" err="1"/>
              <a:t>params.sql</a:t>
            </a:r>
            <a:r>
              <a:rPr lang="en-US" dirty="0"/>
              <a:t>   maybe using </a:t>
            </a:r>
            <a:r>
              <a:rPr lang="en-US" dirty="0" err="1"/>
              <a:t>sp_executesql</a:t>
            </a:r>
            <a:r>
              <a:rPr lang="en-US" dirty="0"/>
              <a:t> with legacy code?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791C5-2AC7-4B0A-A9FE-097966B6C5FC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1553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/>
              <a:t>1. Dynamic sql in procs can still occur</a:t>
            </a:r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/>
              <a:t>2. </a:t>
            </a:r>
            <a:r>
              <a:rPr lang="en-US" sz="900">
                <a:solidFill>
                  <a:schemeClr val="bg2"/>
                </a:solidFill>
              </a:rPr>
              <a:t>Why? Injecting data into numeric data wouldn</a:t>
            </a:r>
            <a:r>
              <a:rPr lang="en-US" altLang="en-US" sz="900">
                <a:solidFill>
                  <a:schemeClr val="bg2"/>
                </a:solidFill>
              </a:rPr>
              <a:t>’</a:t>
            </a:r>
            <a:r>
              <a:rPr lang="en-US" sz="900">
                <a:solidFill>
                  <a:schemeClr val="bg2"/>
                </a:solidFill>
              </a:rPr>
              <a:t>t require – ex: select * from users where customerid = 1 and customerId you inject </a:t>
            </a:r>
            <a:r>
              <a:rPr lang="en-US" altLang="en-US" sz="900">
                <a:solidFill>
                  <a:schemeClr val="bg2"/>
                </a:solidFill>
              </a:rPr>
              <a:t>“</a:t>
            </a:r>
            <a:r>
              <a:rPr lang="en-US" sz="900">
                <a:solidFill>
                  <a:schemeClr val="bg2"/>
                </a:solidFill>
              </a:rPr>
              <a:t>1 or customer&gt;0</a:t>
            </a:r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/>
              <a:t>3. </a:t>
            </a:r>
            <a:r>
              <a:rPr lang="en-US" sz="900">
                <a:solidFill>
                  <a:schemeClr val="bg2"/>
                </a:solidFill>
              </a:rPr>
              <a:t>Why? Error pages just give info AFTER the attack.</a:t>
            </a:r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/>
              <a:t>4. </a:t>
            </a:r>
            <a:r>
              <a:rPr lang="en-US" sz="900">
                <a:solidFill>
                  <a:srgbClr val="999999"/>
                </a:solidFill>
              </a:rPr>
              <a:t>Why?  A user (attacker) may have permissions to a customer table by design</a:t>
            </a:r>
          </a:p>
          <a:p>
            <a:pPr defTabSz="912813"/>
            <a:r>
              <a:rPr lang="en-US"/>
              <a:t>5. Parameterized queries still need caution when creating and care must be given to not have dynamic sql embedded in them. </a:t>
            </a:r>
          </a:p>
          <a:p>
            <a:pPr defTabSz="912813"/>
            <a:endParaRPr 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DC3F94-2730-4F24-BA31-FF23A35218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5123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S PGothic" pitchFamily="34" charset="-128"/>
              </a:rPr>
              <a:t>Visual Studio Live! Las Vegas 2011MGB 2003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© 2003 Microsoft Corporation. All rights reserved.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This presentation is for informational purposes only. Microsoft makes no warranties, express or implied, in this summary.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IE </a:t>
            </a:r>
            <a:r>
              <a:rPr lang="en-US" dirty="0">
                <a:hlinkClick r:id="rId3"/>
              </a:rPr>
              <a:t>http://blogs.msdn.com/ie/archive/2008/07/02/ie8-security-part-iv-the-xss-filter.aspx</a:t>
            </a:r>
            <a:endParaRPr lang="en-US" dirty="0"/>
          </a:p>
          <a:p>
            <a:r>
              <a:rPr lang="en-US" sz="2000" dirty="0"/>
              <a:t>Ironically, there was a XSS vulnerability caused by this filter</a:t>
            </a:r>
          </a:p>
          <a:p>
            <a:endParaRPr lang="en-US" sz="2000" dirty="0"/>
          </a:p>
          <a:p>
            <a:r>
              <a:rPr lang="en-US" dirty="0"/>
              <a:t>http://en.wikipedia.org/w/index.php?title=Cross-site_scripting&amp;oldid=312565384&amp;foo="/wiki/File:Wikipedesketch1.png"class="image"&gt;&lt;img alt=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IE8 Disabled by Header: X-XSS-Protection: 0</a:t>
            </a:r>
          </a:p>
          <a:p>
            <a:endParaRPr lang="en-US" dirty="0"/>
          </a:p>
          <a:p>
            <a:r>
              <a:rPr lang="en-US" sz="900" dirty="0"/>
              <a:t>Can send data to other domains via </a:t>
            </a:r>
            <a:r>
              <a:rPr lang="en-US" sz="900" dirty="0" err="1"/>
              <a:t>iframes</a:t>
            </a:r>
            <a:r>
              <a:rPr lang="en-US" sz="900" dirty="0"/>
              <a:t>, images, and script requests</a:t>
            </a:r>
            <a:endParaRPr lang="en-US" b="1" dirty="0"/>
          </a:p>
          <a:p>
            <a:endParaRPr lang="en-US" dirty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A4776-951C-4347-B5F9-938011BC2851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26317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Problems with filtering: Multi language </a:t>
            </a:r>
            <a:r>
              <a:rPr lang="en-US" dirty="0" err="1"/>
              <a:t>url</a:t>
            </a:r>
            <a:r>
              <a:rPr lang="en-US" dirty="0"/>
              <a:t> support complicates further</a:t>
            </a:r>
          </a:p>
          <a:p>
            <a:pPr eaLnBrk="1" hangingPunct="1">
              <a:spcBef>
                <a:spcPct val="0"/>
              </a:spcBef>
            </a:pPr>
            <a:endParaRPr lang="en-US" sz="900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~ Demo http://localhost/security/ProductDetails.aspx?id=5</a:t>
            </a:r>
          </a:p>
          <a:p>
            <a:pPr>
              <a:buFontTx/>
              <a:buAutoNum type="arabicPeriod"/>
            </a:pPr>
            <a:endParaRPr lang="en-US" dirty="0"/>
          </a:p>
          <a:p>
            <a:r>
              <a:rPr lang="en-US" dirty="0"/>
              <a:t>~ Paste in scriptinjection.txt (or see below )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~ IE6 GIF demo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9AAF2-E51F-44C9-BAC5-8187B3419CF9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5706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Chrome’s </a:t>
            </a:r>
            <a:r>
              <a:rPr lang="en-US" dirty="0" err="1"/>
              <a:t>xss</a:t>
            </a:r>
            <a:r>
              <a:rPr lang="en-US" dirty="0"/>
              <a:t> protection but it can cause issues</a:t>
            </a:r>
          </a:p>
          <a:p>
            <a:r>
              <a:rPr lang="en-US" dirty="0"/>
              <a:t>https://www.bmyers.com/public/Bypassing-the-XSS-AUDITOR-error-in-Chrome.cfm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7700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8CCEB-9B74-4B06-A035-26CD3C1A745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979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http://localhost:5173/scriptless.aspx</a:t>
            </a:r>
          </a:p>
          <a:p>
            <a:endParaRPr lang="en-US" dirty="0"/>
          </a:p>
          <a:p>
            <a:r>
              <a:rPr lang="en-US" dirty="0"/>
              <a:t>http://localhost.fiddler:7671/Xss/Scriptless.aspx  in </a:t>
            </a:r>
          </a:p>
          <a:p>
            <a:r>
              <a:rPr lang="en-US" dirty="0"/>
              <a:t>C:\Users\Adam\Dropbox\Hack proofing code demos\</a:t>
            </a:r>
            <a:r>
              <a:rPr lang="en-US" dirty="0" err="1"/>
              <a:t>Xss</a:t>
            </a:r>
            <a:r>
              <a:rPr lang="en-US" dirty="0"/>
              <a:t>\Before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811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Look at:</a:t>
            </a:r>
          </a:p>
          <a:p>
            <a:pPr marL="228600" indent="-228600"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http://www.c-sharpcorner.com/UploadFile/sourabh_mishra1/validate-input-in-Asp-Net-mvc/</a:t>
            </a:r>
          </a:p>
          <a:p>
            <a:pPr marL="228600" indent="-228600"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endParaRPr lang="en-US" dirty="0"/>
          </a:p>
          <a:p>
            <a:pPr marL="228600" lvl="2" indent="-228600"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  <a:buFontTx/>
              <a:buNone/>
            </a:pPr>
            <a:r>
              <a:rPr lang="en-US" sz="2000" dirty="0"/>
              <a:t>*Try not to allow dynamic attributes. Ex. &lt;body </a:t>
            </a:r>
            <a:r>
              <a:rPr lang="en-US" sz="2000" dirty="0" err="1"/>
              <a:t>onload</a:t>
            </a:r>
            <a:r>
              <a:rPr lang="en-US" sz="2000" dirty="0"/>
              <a:t>={some output value} &gt;</a:t>
            </a:r>
          </a:p>
          <a:p>
            <a:pPr marL="228600" indent="-228600"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endParaRPr lang="en-US" dirty="0"/>
          </a:p>
          <a:p>
            <a:pPr marL="228600" indent="-228600"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~1. fix output at: http://localhost/security/productdetails.aspx?id=5      with </a:t>
            </a:r>
            <a:r>
              <a:rPr lang="en-US" dirty="0" err="1"/>
              <a:t>Server.HtmlEncode</a:t>
            </a:r>
            <a:r>
              <a:rPr lang="en-US" dirty="0"/>
              <a:t>((string))</a:t>
            </a:r>
          </a:p>
          <a:p>
            <a:pPr marL="228600" indent="-228600" defTabSz="912813"/>
            <a:r>
              <a:rPr lang="en-US" dirty="0"/>
              <a:t>~2. show &lt;s on http://localhost/security/productsearch.aspx  explain request validation.</a:t>
            </a:r>
          </a:p>
          <a:p>
            <a:pPr marL="228600" indent="-228600" defTabSz="912813"/>
            <a:endParaRPr lang="en-US" dirty="0"/>
          </a:p>
          <a:p>
            <a:pPr marL="228600" indent="-228600" defTabSz="912813" eaLnBrk="1" hangingPunct="1">
              <a:spcBef>
                <a:spcPct val="0"/>
              </a:spcBef>
            </a:pPr>
            <a:r>
              <a:rPr lang="en-US" dirty="0"/>
              <a:t>~5 Anti-</a:t>
            </a:r>
            <a:r>
              <a:rPr lang="en-US" dirty="0" err="1"/>
              <a:t>Xss</a:t>
            </a:r>
            <a:r>
              <a:rPr lang="en-US" dirty="0"/>
              <a:t> Nothing </a:t>
            </a:r>
            <a:r>
              <a:rPr lang="en-US" altLang="en-US" dirty="0"/>
              <a:t>‘</a:t>
            </a:r>
            <a:r>
              <a:rPr lang="en-US" dirty="0"/>
              <a:t>broke</a:t>
            </a:r>
            <a:r>
              <a:rPr lang="en-US" altLang="en-US" dirty="0"/>
              <a:t>’</a:t>
            </a:r>
            <a:r>
              <a:rPr lang="en-US" dirty="0"/>
              <a:t> with html encode – </a:t>
            </a:r>
            <a:r>
              <a:rPr lang="en-US" dirty="0" err="1"/>
              <a:t>whitelisting</a:t>
            </a:r>
            <a:r>
              <a:rPr lang="en-US" dirty="0"/>
              <a:t> is better</a:t>
            </a:r>
          </a:p>
          <a:p>
            <a:pPr marL="228600" indent="-228600" defTabSz="912813"/>
            <a:r>
              <a:rPr lang="en-US" dirty="0"/>
              <a:t>HTML Encode only is concerned with keeping html compatibility. As such it only encodes certain characters.</a:t>
            </a:r>
          </a:p>
          <a:p>
            <a:pPr marL="228600" indent="-228600" defTabSz="912813"/>
            <a:r>
              <a:rPr lang="en-US" dirty="0"/>
              <a:t>Anti-XSS </a:t>
            </a:r>
            <a:r>
              <a:rPr lang="en-US" dirty="0" err="1"/>
              <a:t>whitelists</a:t>
            </a:r>
            <a:r>
              <a:rPr lang="en-US" dirty="0"/>
              <a:t> some characters, and encodes everything else, and understands more than just </a:t>
            </a:r>
            <a:r>
              <a:rPr lang="en-US" dirty="0" err="1"/>
              <a:t>english</a:t>
            </a:r>
            <a:r>
              <a:rPr lang="en-US" dirty="0"/>
              <a:t>.</a:t>
            </a:r>
          </a:p>
          <a:p>
            <a:pPr marL="228600" indent="-228600" defTabSz="912813"/>
            <a:endParaRPr lang="en-US" dirty="0"/>
          </a:p>
          <a:p>
            <a:pPr marL="228600" indent="-228600" defTabSz="912813" eaLnBrk="1" hangingPunct="1">
              <a:spcBef>
                <a:spcPct val="0"/>
              </a:spcBef>
            </a:pPr>
            <a:r>
              <a:rPr lang="en-US" dirty="0"/>
              <a:t>~5 show new encoder overriding in </a:t>
            </a:r>
            <a:r>
              <a:rPr lang="en-US" dirty="0" err="1"/>
              <a:t>web.config</a:t>
            </a:r>
            <a:r>
              <a:rPr lang="en-US" dirty="0"/>
              <a:t>, explain implemented with </a:t>
            </a:r>
            <a:r>
              <a:rPr lang="en-US" dirty="0">
                <a:latin typeface="Calibri" pitchFamily="34" charset="0"/>
              </a:rPr>
              <a:t>&lt;</a:t>
            </a:r>
            <a:r>
              <a:rPr lang="en-US" dirty="0" err="1">
                <a:latin typeface="Calibri" pitchFamily="34" charset="0"/>
              </a:rPr>
              <a:t>httpRuntime</a:t>
            </a:r>
            <a:r>
              <a:rPr lang="en-US" dirty="0">
                <a:latin typeface="Calibri" pitchFamily="34" charset="0"/>
              </a:rPr>
              <a:t>   in </a:t>
            </a:r>
            <a:r>
              <a:rPr lang="en-US" dirty="0" err="1">
                <a:latin typeface="Calibri" pitchFamily="34" charset="0"/>
              </a:rPr>
              <a:t>.net</a:t>
            </a:r>
            <a:r>
              <a:rPr lang="en-US" dirty="0">
                <a:latin typeface="Calibri" pitchFamily="34" charset="0"/>
              </a:rPr>
              <a:t> 4 – discuss using </a:t>
            </a:r>
            <a:r>
              <a:rPr lang="en-US" dirty="0" err="1">
                <a:latin typeface="Calibri" pitchFamily="34" charset="0"/>
              </a:rPr>
              <a:t>antixss</a:t>
            </a:r>
            <a:r>
              <a:rPr lang="en-US" dirty="0">
                <a:latin typeface="Calibri" pitchFamily="34" charset="0"/>
              </a:rPr>
              <a:t> encoder.</a:t>
            </a:r>
          </a:p>
          <a:p>
            <a:pPr marL="228600" indent="-228600" defTabSz="912813"/>
            <a:r>
              <a:rPr lang="en-US" dirty="0"/>
              <a:t>New to </a:t>
            </a:r>
            <a:r>
              <a:rPr lang="en-US" dirty="0" err="1"/>
              <a:t>.net</a:t>
            </a:r>
            <a:r>
              <a:rPr lang="en-US" dirty="0"/>
              <a:t> 4, ability to specify the encoder.  Show </a:t>
            </a:r>
            <a:r>
              <a:rPr lang="en-US" dirty="0" err="1"/>
              <a:t>Web.config</a:t>
            </a:r>
            <a:r>
              <a:rPr lang="en-US" dirty="0"/>
              <a:t> in Security-</a:t>
            </a:r>
            <a:r>
              <a:rPr lang="en-US" dirty="0" err="1"/>
              <a:t>Asp.Net</a:t>
            </a:r>
            <a:endParaRPr lang="en-US" dirty="0"/>
          </a:p>
          <a:p>
            <a:pPr marL="228600" indent="-228600" defTabSz="912813"/>
            <a:endParaRPr lang="en-US" dirty="0"/>
          </a:p>
          <a:p>
            <a:pPr marL="228600" indent="-228600" defTabSz="912813"/>
            <a:endParaRPr lang="en-US" dirty="0"/>
          </a:p>
          <a:p>
            <a:pPr marL="228600" indent="-228600" defTabSz="912813"/>
            <a:r>
              <a:rPr lang="en-US" dirty="0"/>
              <a:t>The OWASP project Anti-SAMY is also a good project and has templates that you can control how restrictive it is.</a:t>
            </a:r>
          </a:p>
          <a:p>
            <a:pPr marL="228600" indent="-228600" defTabSz="912813"/>
            <a:endParaRPr lang="en-US" dirty="0"/>
          </a:p>
          <a:p>
            <a:pPr marL="228600" indent="-228600" defTabSz="912813"/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C8B14-36EE-4D4A-9F66-EAEFB4CA697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70590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4000"/>
              </a:lnSpc>
            </a:pPr>
            <a:r>
              <a:rPr lang="en-US" sz="2400" dirty="0"/>
              <a:t>nuget.org/packages/</a:t>
            </a:r>
            <a:r>
              <a:rPr lang="en-US" sz="2400" dirty="0" err="1"/>
              <a:t>HtmlAgilityPack</a:t>
            </a:r>
            <a:endParaRPr lang="en-US" sz="2400" dirty="0"/>
          </a:p>
          <a:p>
            <a:pPr>
              <a:lnSpc>
                <a:spcPct val="114000"/>
              </a:lnSpc>
            </a:pPr>
            <a:r>
              <a:rPr lang="en-US" sz="2400" dirty="0"/>
              <a:t>Or</a:t>
            </a:r>
          </a:p>
          <a:p>
            <a:pPr>
              <a:lnSpc>
                <a:spcPct val="114000"/>
              </a:lnSpc>
            </a:pPr>
            <a:r>
              <a:rPr lang="en-US" sz="2400" dirty="0"/>
              <a:t>https://github.com/mganss/HtmlSanitizer</a:t>
            </a:r>
          </a:p>
          <a:p>
            <a:pPr>
              <a:lnSpc>
                <a:spcPct val="114000"/>
              </a:lnSpc>
            </a:pPr>
            <a:r>
              <a:rPr lang="en-US" sz="2400" dirty="0"/>
              <a:t>Which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alibri Light" pitchFamily="34" charset="0"/>
                <a:ea typeface="+mn-ea"/>
                <a:cs typeface="+mn-cs"/>
              </a:rPr>
              <a:t>Install-Package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Calibri Light" pitchFamily="34" charset="0"/>
                <a:ea typeface="+mn-ea"/>
                <a:cs typeface="+mn-cs"/>
              </a:rPr>
              <a:t>HtmlSanitizer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alibri Light" pitchFamily="34" charset="0"/>
                <a:ea typeface="+mn-ea"/>
                <a:cs typeface="+mn-cs"/>
              </a:rPr>
              <a:t> -Version 3.4.156</a:t>
            </a:r>
            <a:endParaRPr lang="en-US" sz="2400" dirty="0"/>
          </a:p>
          <a:p>
            <a:pPr>
              <a:lnSpc>
                <a:spcPct val="114000"/>
              </a:lnSpc>
            </a:pPr>
            <a:r>
              <a:rPr lang="en-US" sz="2400" dirty="0"/>
              <a:t>Demo: </a:t>
            </a:r>
          </a:p>
          <a:p>
            <a:pPr>
              <a:lnSpc>
                <a:spcPct val="114000"/>
              </a:lnSpc>
            </a:pPr>
            <a:r>
              <a:rPr lang="en-US" sz="2400" dirty="0"/>
              <a:t>http://localhost:5173/productdetails.aspx?id=5</a:t>
            </a:r>
          </a:p>
          <a:p>
            <a:pPr>
              <a:lnSpc>
                <a:spcPct val="114000"/>
              </a:lnSpc>
            </a:pPr>
            <a:r>
              <a:rPr lang="en-US" sz="2400" kern="1200" baseline="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              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//Now use the HTML Agility pack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               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comment.Comment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HtmlSanitizer.Sanitize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txtComments.Text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ＭＳ Ｐゴシック" pitchFamily="-72" charset="-128"/>
              <a:cs typeface="ＭＳ Ｐゴシック" pitchFamily="-72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comment.Comment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txtComments.Text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;</a:t>
            </a:r>
          </a:p>
          <a:p>
            <a:endParaRPr lang="en-US" sz="2400" dirty="0"/>
          </a:p>
          <a:p>
            <a:pPr>
              <a:lnSpc>
                <a:spcPct val="114000"/>
              </a:lnSpc>
            </a:pPr>
            <a:r>
              <a:rPr lang="en-US" sz="2400" dirty="0"/>
              <a:t>http://localhost:5173/displaydata.aspx</a:t>
            </a:r>
          </a:p>
          <a:p>
            <a:pPr>
              <a:lnSpc>
                <a:spcPct val="114000"/>
              </a:lnSpc>
            </a:pPr>
            <a:endParaRPr lang="en-US" sz="2400" dirty="0"/>
          </a:p>
          <a:p>
            <a:pPr>
              <a:lnSpc>
                <a:spcPct val="114000"/>
              </a:lnSpc>
            </a:pPr>
            <a:r>
              <a:rPr lang="en-US" sz="2400" dirty="0"/>
              <a:t>Check encoding charts - know your control’s encoding behavior!</a:t>
            </a:r>
          </a:p>
          <a:p>
            <a:pPr lvl="1">
              <a:lnSpc>
                <a:spcPct val="114000"/>
              </a:lnSpc>
              <a:buNone/>
            </a:pPr>
            <a:r>
              <a:rPr lang="en-US" sz="2000" dirty="0"/>
              <a:t>Lookup control encoding - Ex. </a:t>
            </a:r>
            <a:r>
              <a:rPr lang="en-US" sz="2000" dirty="0" err="1">
                <a:solidFill>
                  <a:schemeClr val="accent1"/>
                </a:solidFill>
              </a:rPr>
              <a:t>LiteralControl</a:t>
            </a:r>
            <a:r>
              <a:rPr lang="en-US" sz="2000" dirty="0"/>
              <a:t> does </a:t>
            </a:r>
            <a:r>
              <a:rPr lang="en-US" sz="2000" b="1" dirty="0"/>
              <a:t>not </a:t>
            </a:r>
            <a:r>
              <a:rPr lang="en-US" sz="2000" dirty="0"/>
              <a:t>encode, </a:t>
            </a:r>
            <a:r>
              <a:rPr lang="en-US" sz="2000" dirty="0" err="1">
                <a:solidFill>
                  <a:schemeClr val="accent1"/>
                </a:solidFill>
              </a:rPr>
              <a:t>TextBox</a:t>
            </a:r>
            <a:r>
              <a:rPr lang="en-US" sz="2000" dirty="0"/>
              <a:t> </a:t>
            </a:r>
            <a:r>
              <a:rPr lang="en-US" sz="2000" b="1" dirty="0"/>
              <a:t>does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Label</a:t>
            </a:r>
            <a:r>
              <a:rPr lang="en-US" sz="2000" dirty="0"/>
              <a:t> does </a:t>
            </a:r>
            <a:r>
              <a:rPr lang="en-US" sz="2000" b="1" dirty="0"/>
              <a:t>not</a:t>
            </a:r>
            <a:r>
              <a:rPr lang="en-US" sz="2000" dirty="0"/>
              <a:t>.</a:t>
            </a:r>
          </a:p>
          <a:p>
            <a:endParaRPr lang="en-US" b="1" baseline="0" dirty="0"/>
          </a:p>
          <a:p>
            <a:r>
              <a:rPr lang="en-US" baseline="0" dirty="0"/>
              <a:t>~demo http://localhost/security/displaydata.aspx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Test by injecting: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&lt;script&gt;alert('</a:t>
            </a:r>
            <a:r>
              <a:rPr lang="en-US" baseline="0" dirty="0" err="1"/>
              <a:t>xss</a:t>
            </a:r>
            <a:r>
              <a:rPr lang="en-US" baseline="0" dirty="0"/>
              <a:t>')&lt;/script&gt;some more content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~ Fix </a:t>
            </a:r>
            <a:r>
              <a:rPr lang="en-US" baseline="0" dirty="0" err="1"/>
              <a:t>ProductDetails.aspx.cs</a:t>
            </a:r>
            <a:r>
              <a:rPr lang="en-US" baseline="0" dirty="0"/>
              <a:t> to additionally use </a:t>
            </a:r>
            <a:r>
              <a:rPr lang="en-US" baseline="0" dirty="0" err="1"/>
              <a:t>S</a:t>
            </a:r>
            <a:r>
              <a:rPr lang="en-US" sz="900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anitizer.GetSafeHtmlFragment</a:t>
            </a: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(</a:t>
            </a:r>
            <a:r>
              <a:rPr lang="en-US" sz="900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txtData.Text</a:t>
            </a: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) on </a:t>
            </a:r>
            <a:r>
              <a:rPr lang="en-US" sz="900" kern="1200" dirty="0" err="1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btnSave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77045-401A-4D5E-BFE3-54C21A8A663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3067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http://localhost:5173/DisplayData.aspx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5988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http://www.w3.org/TR/CSP/</a:t>
            </a:r>
            <a:endParaRPr lang="en-US" dirty="0"/>
          </a:p>
          <a:p>
            <a:r>
              <a:rPr lang="en-US" dirty="0">
                <a:hlinkClick r:id="rId4"/>
              </a:rPr>
              <a:t>http://blog.mozilla.org/security/2013/06/11/content-security-policy-1-0-lands-in-firefox/</a:t>
            </a:r>
            <a:endParaRPr lang="en-US" dirty="0"/>
          </a:p>
          <a:p>
            <a:r>
              <a:rPr lang="en-US" dirty="0">
                <a:hlinkClick r:id="rId5"/>
              </a:rPr>
              <a:t>http://content-security-policy.com/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http://caniuse.com/contentsecuritypolicy</a:t>
            </a:r>
          </a:p>
          <a:p>
            <a:endParaRPr lang="en-US" dirty="0"/>
          </a:p>
          <a:p>
            <a:r>
              <a:rPr lang="en-US" dirty="0"/>
              <a:t>Sandbox</a:t>
            </a:r>
            <a:r>
              <a:rPr lang="en-US" baseline="0" dirty="0"/>
              <a:t> mode is similar to </a:t>
            </a:r>
            <a:r>
              <a:rPr lang="en-US" baseline="0" dirty="0" err="1"/>
              <a:t>iframe</a:t>
            </a:r>
            <a:r>
              <a:rPr lang="en-US" baseline="0" dirty="0"/>
              <a:t> permissions, </a:t>
            </a:r>
          </a:p>
          <a:p>
            <a:r>
              <a:rPr lang="en-US" dirty="0" err="1">
                <a:effectLst/>
              </a:rPr>
              <a:t>sandboxallow</a:t>
            </a:r>
            <a:r>
              <a:rPr lang="en-US" dirty="0">
                <a:effectLst/>
              </a:rPr>
              <a:t>-forms allow-</a:t>
            </a:r>
            <a:r>
              <a:rPr lang="en-US" dirty="0" err="1">
                <a:effectLst/>
              </a:rPr>
              <a:t>scriptsEnables</a:t>
            </a:r>
            <a:r>
              <a:rPr lang="en-US" dirty="0">
                <a:effectLst/>
              </a:rPr>
              <a:t> a sandbox for the requested resource similar to </a:t>
            </a:r>
            <a:r>
              <a:rPr lang="en-US" dirty="0" err="1">
                <a:effectLst/>
              </a:rPr>
              <a:t>theiframe</a:t>
            </a:r>
            <a:r>
              <a:rPr lang="en-US" dirty="0">
                <a:effectLst/>
              </a:rPr>
              <a:t> sandbox attribute. The sandbox applies a same origin policy, prevents popups, plugins and script execution is blocked. You can keep the sandbox value empty to keep all restrictions in place, or add values: allow-</a:t>
            </a:r>
            <a:r>
              <a:rPr lang="en-US" dirty="0" err="1">
                <a:effectLst/>
              </a:rPr>
              <a:t>formsallow</a:t>
            </a:r>
            <a:r>
              <a:rPr lang="en-US" dirty="0">
                <a:effectLst/>
              </a:rPr>
              <a:t>-same-origin allow-scripts, </a:t>
            </a:r>
            <a:r>
              <a:rPr lang="en-US" dirty="0" err="1">
                <a:effectLst/>
              </a:rPr>
              <a:t>andallow</a:t>
            </a:r>
            <a:r>
              <a:rPr lang="en-US" dirty="0">
                <a:effectLst/>
              </a:rPr>
              <a:t>-top-navigation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4684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Object-</a:t>
            </a:r>
            <a:r>
              <a:rPr lang="en-US" dirty="0" err="1"/>
              <a:t>src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Specifies valid sources for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he HTML &lt;object&gt; element represents an external resource, which can be treated as an image, a nested browsing context, or a resource to be handled by a plugin."/>
              </a:rPr>
              <a:t>&lt;object&gt;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The HTML &lt;embed&gt; element represents an integration point for an external application or interactive content (in other words, a plug-in)."/>
              </a:rPr>
              <a:t>&lt;embed&gt;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The HTML Applet Element (&lt;applet&gt;) identifies the inclusion of a Java applet."/>
              </a:rPr>
              <a:t>&lt;applet&gt;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NWebSec</a:t>
            </a:r>
            <a:r>
              <a:rPr lang="en-US" sz="1200" dirty="0"/>
              <a:t> - </a:t>
            </a:r>
            <a:r>
              <a:rPr lang="en-US" sz="1200" dirty="0" err="1"/>
              <a:t>nuget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</a:t>
            </a:r>
            <a:r>
              <a:rPr lang="en-US" sz="1200" dirty="0">
                <a:hlinkClick r:id="rId6"/>
              </a:rPr>
              <a:t>https://www.nuget.org/packages/NWebsec.Core/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471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http://localhost:5173/ContentSecurityPolicy.aspx</a:t>
            </a:r>
          </a:p>
          <a:p>
            <a:r>
              <a:rPr lang="en-US" dirty="0"/>
              <a:t>http://caniuse.com/#feat=contentsecuritypolicy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</a:t>
            </a:r>
            <a:r>
              <a:rPr lang="en-US" baseline="0" dirty="0"/>
              <a:t> on page: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&lt;script&gt;alert('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xss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')&lt;/script&gt;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pitchFamily="-72" charset="-128"/>
              <a:cs typeface="ＭＳ Ｐゴシック" pitchFamily="-72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https://www.owasp.org/index.php/Content_Security_Policy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Chrome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won’t execute this, basic built in protections.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ＭＳ Ｐゴシック" pitchFamily="-72" charset="-128"/>
              <a:cs typeface="ＭＳ Ｐゴシック" pitchFamily="-72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//This reports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Response.AddHeader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("Content-Security-Policy-Report-Only",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   "script-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self report-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uri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csp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-report-endpoint/");</a:t>
            </a:r>
          </a:p>
          <a:p>
            <a:endParaRPr lang="en-US" dirty="0"/>
          </a:p>
          <a:p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ＭＳ Ｐゴシック" pitchFamily="-72" charset="-128"/>
              <a:cs typeface="ＭＳ Ｐゴシック" pitchFamily="-72" charset="-128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Response.AddHeader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("Content-Security-Policy-Report-Only",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"script-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self report-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uri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 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csp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rPr>
              <a:t>-report-endpoint/");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500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S PGothic" pitchFamily="34" charset="-128"/>
              </a:rPr>
              <a:t>Visual Studio Live! Las Vegas 2011MGB 2003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© 2003 Microsoft Corporation. All rights reserved.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This presentation is for informational purposes only. Microsoft makes no warranties, express or implied, in this summary.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6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Hit twitter in 2010 and posted obscene items</a:t>
            </a:r>
          </a:p>
          <a:p>
            <a:endParaRPr lang="en-US"/>
          </a:p>
          <a:p>
            <a:r>
              <a:rPr lang="en-US"/>
              <a:t>-</a:t>
            </a:r>
            <a:r>
              <a:rPr lang="en-US" sz="900"/>
              <a:t>– difficult to track down attacker - your IIS logs will be for the authenticated </a:t>
            </a:r>
            <a:r>
              <a:rPr lang="en-US" altLang="en-US" sz="900"/>
              <a:t>‘</a:t>
            </a:r>
            <a:r>
              <a:rPr lang="en-US" sz="900"/>
              <a:t>real</a:t>
            </a:r>
            <a:r>
              <a:rPr lang="en-US" altLang="en-US" sz="900"/>
              <a:t>’</a:t>
            </a:r>
            <a:r>
              <a:rPr lang="en-US" sz="900"/>
              <a:t> user</a:t>
            </a:r>
          </a:p>
          <a:p>
            <a:endParaRPr lang="en-US"/>
          </a:p>
          <a:p>
            <a:r>
              <a:rPr lang="en-US"/>
              <a:t>&lt;script type="text/javascript"&gt;</a:t>
            </a:r>
          </a:p>
          <a:p>
            <a:r>
              <a:rPr lang="en-US"/>
              <a:t>var el1 = document.createElement('iframe');</a:t>
            </a:r>
          </a:p>
          <a:p>
            <a:r>
              <a:rPr lang="en-US"/>
              <a:t>var el2 = document.createElement('iframe');</a:t>
            </a:r>
          </a:p>
          <a:p>
            <a:r>
              <a:rPr lang="en-US"/>
              <a:t>el1.style.visibility="hidden";</a:t>
            </a:r>
          </a:p>
          <a:p>
            <a:r>
              <a:rPr lang="en-US"/>
              <a:t>el2.style.visibility="hidden";</a:t>
            </a:r>
          </a:p>
          <a:p>
            <a:r>
              <a:rPr lang="en-US"/>
              <a:t>el1.src = "</a:t>
            </a:r>
            <a:r>
              <a:rPr lang="en-US">
                <a:hlinkClick r:id="rId3"/>
              </a:rPr>
              <a:t>http://twitter.com/share/update?status=WTF:%20</a:t>
            </a:r>
            <a:r>
              <a:rPr lang="en-US"/>
              <a:t>" + window.location;</a:t>
            </a:r>
          </a:p>
          <a:p>
            <a:r>
              <a:rPr lang="en-US"/>
              <a:t>el2.src = "</a:t>
            </a:r>
            <a:r>
              <a:rPr lang="en-US">
                <a:hlinkClick r:id="rId4"/>
              </a:rPr>
              <a:t>http://twitter.com/share/update?status=i%20love%20ronchy%20stuff</a:t>
            </a:r>
            <a:r>
              <a:rPr lang="en-US"/>
              <a:t>";</a:t>
            </a:r>
          </a:p>
          <a:p>
            <a:r>
              <a:rPr lang="en-US"/>
              <a:t>document.getElementsByTagName("body")[0].appendChild(el1);</a:t>
            </a:r>
          </a:p>
          <a:p>
            <a:r>
              <a:rPr lang="en-US"/>
              <a:t>document.getElementsByTagName("body")[0].appendChild(el2);</a:t>
            </a:r>
          </a:p>
          <a:p>
            <a:r>
              <a:rPr lang="en-US"/>
              <a:t>&lt;/script&gt;</a:t>
            </a:r>
          </a:p>
          <a:p>
            <a:endParaRPr 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CED6-8F44-403F-81D2-1AE95BC9F0FC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910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GET request exploit: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~Explain simple link for </a:t>
            </a:r>
            <a:r>
              <a:rPr lang="en-US" dirty="0" err="1"/>
              <a:t>deleteuser</a:t>
            </a:r>
            <a:r>
              <a:rPr lang="en-US" dirty="0"/>
              <a:t> and how it just </a:t>
            </a:r>
            <a:r>
              <a:rPr lang="en-US" altLang="en-US" dirty="0"/>
              <a:t>‘</a:t>
            </a:r>
            <a:r>
              <a:rPr lang="en-US" dirty="0"/>
              <a:t>deletes</a:t>
            </a:r>
            <a:r>
              <a:rPr lang="en-US" altLang="en-US" dirty="0"/>
              <a:t>’</a:t>
            </a:r>
            <a:r>
              <a:rPr lang="en-US" dirty="0"/>
              <a:t> without prompting.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http://ipv4.fiddler/security/admin/deleteuser.aspx?id=41  (41+)</a:t>
            </a:r>
          </a:p>
          <a:p>
            <a:endParaRPr lang="en-US" dirty="0"/>
          </a:p>
          <a:p>
            <a:r>
              <a:rPr lang="en-US" dirty="0"/>
              <a:t>Even posting can be hacked: Replay exploit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~Run fiddler request and post some details</a:t>
            </a:r>
            <a:r>
              <a:rPr lang="en-US" baseline="0" dirty="0"/>
              <a:t> </a:t>
            </a:r>
            <a:r>
              <a:rPr lang="en-US" dirty="0"/>
              <a:t>for http://localhost:5178/User/7  (ensure</a:t>
            </a:r>
            <a:r>
              <a:rPr lang="en-US" baseline="0" dirty="0"/>
              <a:t> you launch MVC app)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It succeeds.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Repost in fiddler – it succeeds.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point here is requests can be replayed. Its trivial to form a post request via </a:t>
            </a:r>
            <a:r>
              <a:rPr lang="en-US" altLang="en-US" dirty="0"/>
              <a:t>‘</a:t>
            </a:r>
            <a:r>
              <a:rPr lang="en-US" dirty="0"/>
              <a:t>evil script</a:t>
            </a:r>
            <a:r>
              <a:rPr lang="en-US" altLang="en-US" dirty="0"/>
              <a:t>’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 pitchFamily="34" charset="0"/>
              </a:rPr>
              <a:t>~paste below script into: http://ipv4.fiddler/security/productdetails.aspx?id=5</a:t>
            </a:r>
          </a:p>
          <a:p>
            <a:r>
              <a:rPr lang="en-US" dirty="0">
                <a:latin typeface="Calibri" pitchFamily="34" charset="0"/>
              </a:rPr>
              <a:t>Show in fiddler</a:t>
            </a:r>
          </a:p>
          <a:p>
            <a:r>
              <a:rPr lang="en-US" dirty="0">
                <a:latin typeface="Calibri" pitchFamily="34" charset="0"/>
              </a:rPr>
              <a:t>&lt;script type="text/</a:t>
            </a:r>
            <a:r>
              <a:rPr lang="en-US" dirty="0" err="1">
                <a:latin typeface="Calibri" pitchFamily="34" charset="0"/>
              </a:rPr>
              <a:t>javascript</a:t>
            </a:r>
            <a:r>
              <a:rPr lang="en-US" dirty="0">
                <a:latin typeface="Calibri" pitchFamily="34" charset="0"/>
              </a:rPr>
              <a:t>"&gt;</a:t>
            </a: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el1 = </a:t>
            </a:r>
            <a:r>
              <a:rPr lang="en-US" dirty="0" err="1">
                <a:latin typeface="Calibri" pitchFamily="34" charset="0"/>
              </a:rPr>
              <a:t>document.createElement</a:t>
            </a:r>
            <a:r>
              <a:rPr lang="en-US" dirty="0">
                <a:latin typeface="Calibri" pitchFamily="34" charset="0"/>
              </a:rPr>
              <a:t>('iframe');</a:t>
            </a:r>
          </a:p>
          <a:p>
            <a:r>
              <a:rPr lang="en-US" dirty="0">
                <a:latin typeface="Calibri" pitchFamily="34" charset="0"/>
              </a:rPr>
              <a:t>el1.style.visibility="hidden";</a:t>
            </a:r>
          </a:p>
          <a:p>
            <a:r>
              <a:rPr lang="en-US" dirty="0">
                <a:latin typeface="Calibri" pitchFamily="34" charset="0"/>
              </a:rPr>
              <a:t>el1.src = "http://ipv4.fiddler/security/admin/</a:t>
            </a:r>
            <a:r>
              <a:rPr lang="en-US" dirty="0" err="1">
                <a:latin typeface="Calibri" pitchFamily="34" charset="0"/>
              </a:rPr>
              <a:t>deleteuser.aspx?id</a:t>
            </a:r>
            <a:r>
              <a:rPr lang="en-US" dirty="0">
                <a:latin typeface="Calibri" pitchFamily="34" charset="0"/>
              </a:rPr>
              <a:t>=40";</a:t>
            </a:r>
          </a:p>
          <a:p>
            <a:r>
              <a:rPr lang="en-US" dirty="0" err="1">
                <a:latin typeface="Calibri" pitchFamily="34" charset="0"/>
              </a:rPr>
              <a:t>document.getElementsByTagName</a:t>
            </a:r>
            <a:r>
              <a:rPr lang="en-US" dirty="0">
                <a:latin typeface="Calibri" pitchFamily="34" charset="0"/>
              </a:rPr>
              <a:t>("body")[0].</a:t>
            </a:r>
            <a:r>
              <a:rPr lang="en-US" dirty="0" err="1">
                <a:latin typeface="Calibri" pitchFamily="34" charset="0"/>
              </a:rPr>
              <a:t>appendChild</a:t>
            </a:r>
            <a:r>
              <a:rPr lang="en-US" dirty="0">
                <a:latin typeface="Calibri" pitchFamily="34" charset="0"/>
              </a:rPr>
              <a:t>(el1);</a:t>
            </a:r>
          </a:p>
          <a:p>
            <a:r>
              <a:rPr lang="en-US" dirty="0">
                <a:latin typeface="Calibri" pitchFamily="34" charset="0"/>
              </a:rPr>
              <a:t>&lt;/script&gt;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6D1B2-C64B-4ED4-B8F1-284FB5038CC2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198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 Script kiddies!!</a:t>
            </a:r>
          </a:p>
          <a:p>
            <a:r>
              <a:rPr lang="en-US" dirty="0"/>
              <a:t>Let’s explore https://www.owasp.org/index.php/Top_10_2017-Top_10</a:t>
            </a:r>
          </a:p>
          <a:p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/>
              <a:t>https://medium.com/node-security/the-most-common-xss-vulnerability-in-react-js-applications-2bdffbcc1fa0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DEDF6-1FE3-4F0C-8FD1-9A59BBB4978A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3489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https://mail.google.com/mail/u/0/#search/Best.Book.Deal.Ever.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rPr>
              <a:t>SET IDENTITY_INSERT </a:t>
            </a:r>
            <a:r>
              <a:rPr lang="en-US" sz="1200" kern="1200" dirty="0" err="1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rPr>
              <a:t>dbo</a:t>
            </a:r>
            <a:r>
              <a:rPr lang="en-US" sz="1200" kern="1200" dirty="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rPr>
              <a:t>.[user] ON;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rPr>
              <a:t>insert into [user] (</a:t>
            </a:r>
            <a:r>
              <a:rPr lang="en-US" sz="1200" kern="1200" dirty="0" err="1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rPr>
              <a:t>userid,username,password</a:t>
            </a:r>
            <a:r>
              <a:rPr lang="en-US" sz="1200" kern="1200" dirty="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rPr>
              <a:t>) values(128,'DEVintersection', '12345')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3009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More details on next slide for prevention.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r>
              <a:rPr lang="en-US"/>
              <a:t>~part 1 of fix: deleteuser.aspx - make the action happen through a post – enable the button click code and change page_load.</a:t>
            </a:r>
          </a:p>
          <a:p>
            <a:r>
              <a:rPr lang="en-US" b="1"/>
              <a:t> </a:t>
            </a:r>
            <a:r>
              <a:rPr lang="en-US"/>
              <a:t>http://ipv4.fiddler/security/admin/deleteuser.aspx?id=4</a:t>
            </a:r>
          </a:p>
          <a:p>
            <a:r>
              <a:rPr lang="en-US"/>
              <a:t>(part 2 in oneclick)</a:t>
            </a:r>
          </a:p>
          <a:p>
            <a:r>
              <a:rPr lang="en-US"/>
              <a:t>Explain this is not complete yet.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332C7-94BF-403D-958F-E49536BA733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3249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FIX: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~Add token to view:   </a:t>
            </a:r>
            <a:r>
              <a:rPr lang="en-US" dirty="0">
                <a:latin typeface="+mn-lt"/>
                <a:ea typeface="+mn-ea"/>
              </a:rPr>
              <a:t>&lt;%: </a:t>
            </a:r>
            <a:r>
              <a:rPr lang="en-US" dirty="0" err="1">
                <a:latin typeface="+mn-lt"/>
                <a:ea typeface="+mn-ea"/>
              </a:rPr>
              <a:t>this.Html.AntiForgeryToken</a:t>
            </a:r>
            <a:r>
              <a:rPr lang="en-US" dirty="0">
                <a:latin typeface="+mn-lt"/>
                <a:ea typeface="+mn-ea"/>
              </a:rPr>
              <a:t>()%&gt;  </a:t>
            </a:r>
            <a:r>
              <a:rPr lang="en-US" dirty="0">
                <a:ea typeface="ＭＳ Ｐゴシック" charset="0"/>
              </a:rPr>
              <a:t>  C:\source\Demos\Security\Security-MVC\Views\User\Index.aspx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ＭＳ Ｐゴシック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~Add </a:t>
            </a:r>
            <a:r>
              <a:rPr lang="en-US" dirty="0">
                <a:latin typeface="+mn-lt"/>
                <a:ea typeface="+mn-ea"/>
              </a:rPr>
              <a:t>[</a:t>
            </a:r>
            <a:r>
              <a:rPr lang="en-US" dirty="0" err="1">
                <a:latin typeface="+mn-lt"/>
                <a:ea typeface="+mn-ea"/>
              </a:rPr>
              <a:t>ValidateAntiForgeryToken</a:t>
            </a:r>
            <a:r>
              <a:rPr lang="en-US" dirty="0">
                <a:latin typeface="+mn-lt"/>
                <a:ea typeface="+mn-ea"/>
              </a:rPr>
              <a:t>()] to </a:t>
            </a:r>
            <a:r>
              <a:rPr lang="en-US" dirty="0">
                <a:ea typeface="ＭＳ Ｐゴシック" charset="0"/>
              </a:rPr>
              <a:t>C:\source\Demos\Security\Security-MVC\Controllers\UserController.cs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Show cookie and form value in fiddler for </a:t>
            </a:r>
            <a:r>
              <a:rPr lang="en-US" dirty="0" err="1">
                <a:ea typeface="ＭＳ Ｐゴシック" charset="0"/>
              </a:rPr>
              <a:t>antiforgerytoken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Now try to repeat the request in fiddler.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22A11-E0F5-48B4-B760-34661356BEAA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3182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FIX: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~Add token to view:   </a:t>
            </a:r>
            <a:r>
              <a:rPr lang="en-US" dirty="0">
                <a:latin typeface="+mn-lt"/>
                <a:ea typeface="+mn-ea"/>
              </a:rPr>
              <a:t>&lt;%: </a:t>
            </a:r>
            <a:r>
              <a:rPr lang="en-US" dirty="0" err="1">
                <a:latin typeface="+mn-lt"/>
                <a:ea typeface="+mn-ea"/>
              </a:rPr>
              <a:t>this.Html.AntiForgeryToken</a:t>
            </a:r>
            <a:r>
              <a:rPr lang="en-US" dirty="0">
                <a:latin typeface="+mn-lt"/>
                <a:ea typeface="+mn-ea"/>
              </a:rPr>
              <a:t>()%&gt;  </a:t>
            </a:r>
            <a:r>
              <a:rPr lang="en-US" dirty="0">
                <a:ea typeface="ＭＳ Ｐゴシック" charset="0"/>
              </a:rPr>
              <a:t>  C:\source\Demos\Security\Security-MVC\Views\User\Index.aspx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ＭＳ Ｐゴシック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~Add </a:t>
            </a:r>
            <a:r>
              <a:rPr lang="en-US" dirty="0">
                <a:latin typeface="+mn-lt"/>
                <a:ea typeface="+mn-ea"/>
              </a:rPr>
              <a:t>[</a:t>
            </a:r>
            <a:r>
              <a:rPr lang="en-US" dirty="0" err="1">
                <a:latin typeface="+mn-lt"/>
                <a:ea typeface="+mn-ea"/>
              </a:rPr>
              <a:t>ValidateAntiForgeryToken</a:t>
            </a:r>
            <a:r>
              <a:rPr lang="en-US" dirty="0">
                <a:latin typeface="+mn-lt"/>
                <a:ea typeface="+mn-ea"/>
              </a:rPr>
              <a:t>()] to </a:t>
            </a:r>
            <a:r>
              <a:rPr lang="en-US" dirty="0">
                <a:ea typeface="ＭＳ Ｐゴシック" charset="0"/>
              </a:rPr>
              <a:t>C:\source\Demos\Security\Security-MVC\Controllers\UserController.cs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Show cookie and form value in fiddler for </a:t>
            </a:r>
            <a:r>
              <a:rPr lang="en-US" dirty="0" err="1">
                <a:ea typeface="ＭＳ Ｐゴシック" charset="0"/>
              </a:rPr>
              <a:t>antiforgerytoken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Now try to repeat the request in fiddler.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22A11-E0F5-48B4-B760-34661356BEAA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2092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2725" lvl="1" indent="0"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  <a:buFontTx/>
              <a:buNone/>
            </a:pPr>
            <a:endParaRPr lang="en-US" dirty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2F8C7A-51BA-4069-8640-3CA6B4993E1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8827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http://localhost:5173/Admin/AddUser.aspx</a:t>
            </a:r>
          </a:p>
          <a:p>
            <a:endParaRPr lang="en-US" dirty="0"/>
          </a:p>
          <a:p>
            <a:r>
              <a:rPr lang="en-US" dirty="0"/>
              <a:t>https://images-na.ssl-images-amazon.com/images/I/414zEER9GmL._UY250_.jpg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9063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S PGothic" pitchFamily="34" charset="-128"/>
              </a:rPr>
              <a:t>Visual Studio Live! Las Vegas 2011MGB 2003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© 2003 Microsoft Corporation. All rights reserved.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This presentation is for informational purposes only. Microsoft makes no warranties, express or implied, in this summary.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13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http://localhost:5178/User/7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Explain - hidden key value =7 on the page, before posting, breakpoint in fiddler and change the value to 1, assuming this is the admin id.</a:t>
            </a:r>
            <a:endParaRPr lang="en-US" dirty="0"/>
          </a:p>
          <a:p>
            <a:r>
              <a:rPr lang="en-US" dirty="0"/>
              <a:t>Show admin password</a:t>
            </a:r>
            <a:r>
              <a:rPr lang="en-US" baseline="0" dirty="0"/>
              <a:t> in database</a:t>
            </a:r>
          </a:p>
          <a:p>
            <a:r>
              <a:rPr lang="en-US" dirty="0"/>
              <a:t>Change to “</a:t>
            </a:r>
            <a:r>
              <a:rPr lang="en-US" dirty="0" err="1"/>
              <a:t>SystemError</a:t>
            </a:r>
            <a:r>
              <a:rPr lang="en-US" dirty="0"/>
              <a:t>” on the name</a:t>
            </a:r>
          </a:p>
          <a:p>
            <a:endParaRPr lang="en-US" dirty="0"/>
          </a:p>
          <a:p>
            <a:r>
              <a:rPr lang="en-US" dirty="0"/>
              <a:t>Set</a:t>
            </a:r>
            <a:r>
              <a:rPr lang="en-US" baseline="0" dirty="0"/>
              <a:t> fiddler to breakpoint before request.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http://localhost/SecurityMVC/User/7</a:t>
            </a:r>
          </a:p>
          <a:p>
            <a:r>
              <a:rPr lang="en-US" dirty="0"/>
              <a:t>Change ID to 1. Finish request. Show Database.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9147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900" dirty="0"/>
              <a:t>Relies (usually) on overriding hidden primary keys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~  Demo - Change administrator information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http://localhost/SecurityMVC/User/7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Show database for </a:t>
            </a:r>
            <a:r>
              <a:rPr lang="en-US" dirty="0" err="1"/>
              <a:t>userid</a:t>
            </a:r>
            <a:r>
              <a:rPr lang="en-US" dirty="0"/>
              <a:t> 7, Show hidden value, change and replay in fiddler </a:t>
            </a:r>
          </a:p>
          <a:p>
            <a:endParaRPr lang="en-US" dirty="0"/>
          </a:p>
          <a:p>
            <a:r>
              <a:rPr lang="en-US" sz="900" dirty="0" err="1"/>
              <a:t>WebForms</a:t>
            </a:r>
            <a:endParaRPr lang="en-US" sz="900" dirty="0"/>
          </a:p>
          <a:p>
            <a:r>
              <a:rPr lang="en-US" sz="900" b="1" dirty="0"/>
              <a:t>Solution:  </a:t>
            </a:r>
            <a:r>
              <a:rPr lang="en-US" sz="900" dirty="0"/>
              <a:t>DO NOT turn off </a:t>
            </a:r>
            <a:r>
              <a:rPr lang="en-US" sz="900" dirty="0" err="1"/>
              <a:t>EnableEventValidation</a:t>
            </a:r>
            <a:r>
              <a:rPr lang="en-US" sz="900" dirty="0"/>
              <a:t> – If </a:t>
            </a:r>
            <a:r>
              <a:rPr lang="en-US" sz="900" dirty="0" err="1"/>
              <a:t>javascript</a:t>
            </a:r>
            <a:r>
              <a:rPr lang="en-US" sz="900" dirty="0"/>
              <a:t> alters a field, tell </a:t>
            </a:r>
            <a:r>
              <a:rPr lang="en-US" sz="900" dirty="0" err="1"/>
              <a:t>WebForms</a:t>
            </a:r>
            <a:r>
              <a:rPr lang="en-US" sz="900" dirty="0"/>
              <a:t> to allow certain values: </a:t>
            </a:r>
          </a:p>
          <a:p>
            <a:r>
              <a:rPr lang="en-US" sz="900" dirty="0" err="1"/>
              <a:t>Page.ClientScript.RegisterForEventValidation</a:t>
            </a:r>
            <a:r>
              <a:rPr lang="en-US" sz="900" dirty="0"/>
              <a:t>(</a:t>
            </a:r>
            <a:r>
              <a:rPr lang="en-US" sz="900" dirty="0" err="1"/>
              <a:t>this.UniqueID</a:t>
            </a:r>
            <a:r>
              <a:rPr lang="en-US" sz="900" dirty="0"/>
              <a:t>, "1000");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~Fix: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Web Forms – do not disable </a:t>
            </a:r>
            <a:r>
              <a:rPr lang="en-US" dirty="0" err="1"/>
              <a:t>EventValidation</a:t>
            </a:r>
            <a:r>
              <a:rPr lang="en-US" dirty="0"/>
              <a:t>!! It will apply to ALL textboxes and </a:t>
            </a:r>
            <a:r>
              <a:rPr lang="en-US" dirty="0" err="1"/>
              <a:t>comboboxes</a:t>
            </a:r>
            <a:r>
              <a:rPr lang="en-US" dirty="0"/>
              <a:t>. Data cannot be changed.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MVC </a:t>
            </a:r>
            <a:r>
              <a:rPr lang="en-US" dirty="0" err="1"/>
              <a:t>ViewStateish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View:  </a:t>
            </a:r>
            <a:r>
              <a:rPr lang="en-US" sz="900" dirty="0">
                <a:latin typeface="Segoe UI" pitchFamily="34" charset="0"/>
              </a:rPr>
              <a:t>@</a:t>
            </a:r>
            <a:r>
              <a:rPr lang="en-US" sz="900" dirty="0" err="1">
                <a:latin typeface="Segoe UI" pitchFamily="34" charset="0"/>
              </a:rPr>
              <a:t>Html.AntiModelInjectionFor</a:t>
            </a:r>
            <a:r>
              <a:rPr lang="en-US" sz="900" dirty="0">
                <a:latin typeface="Segoe UI" pitchFamily="34" charset="0"/>
              </a:rPr>
              <a:t>(o =&gt; </a:t>
            </a:r>
            <a:r>
              <a:rPr lang="en-US" sz="900" dirty="0" err="1">
                <a:latin typeface="Segoe UI" pitchFamily="34" charset="0"/>
              </a:rPr>
              <a:t>o.CustomerId</a:t>
            </a:r>
            <a:r>
              <a:rPr lang="en-US" sz="900" dirty="0">
                <a:latin typeface="Segoe UI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Controller: </a:t>
            </a:r>
            <a:r>
              <a:rPr lang="en-US" sz="900" dirty="0">
                <a:latin typeface="Segoe UI" pitchFamily="34" charset="0"/>
              </a:rPr>
              <a:t>[</a:t>
            </a:r>
            <a:r>
              <a:rPr lang="en-US" sz="900" dirty="0" err="1">
                <a:latin typeface="Segoe UI" pitchFamily="34" charset="0"/>
              </a:rPr>
              <a:t>ValidateAntiModelInjectionAttribute</a:t>
            </a:r>
            <a:r>
              <a:rPr lang="en-US" sz="900" dirty="0">
                <a:latin typeface="Segoe UI" pitchFamily="34" charset="0"/>
              </a:rPr>
              <a:t>("</a:t>
            </a:r>
            <a:r>
              <a:rPr lang="en-US" sz="900" dirty="0" err="1">
                <a:latin typeface="Segoe UI" pitchFamily="34" charset="0"/>
              </a:rPr>
              <a:t>CustomerId</a:t>
            </a:r>
            <a:r>
              <a:rPr lang="en-US" sz="900" dirty="0">
                <a:latin typeface="Segoe UI" pitchFamily="34" charset="0"/>
              </a:rPr>
              <a:t>")]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endParaRPr lang="en-US" sz="900" dirty="0">
              <a:latin typeface="Segoe UI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z="900" dirty="0">
                <a:solidFill>
                  <a:srgbClr val="00B0F0"/>
                </a:solidFill>
              </a:rPr>
              <a:t>Scott Allen has a great post on this:</a:t>
            </a:r>
          </a:p>
          <a:p>
            <a:pPr eaLnBrk="1" hangingPunct="1">
              <a:spcBef>
                <a:spcPct val="0"/>
              </a:spcBef>
            </a:pPr>
            <a:r>
              <a:rPr lang="en-US" sz="900" dirty="0">
                <a:solidFill>
                  <a:srgbClr val="00B0F0"/>
                </a:solidFill>
              </a:rPr>
              <a:t>If </a:t>
            </a:r>
            <a:r>
              <a:rPr lang="en-US" sz="900" dirty="0" err="1">
                <a:solidFill>
                  <a:srgbClr val="00B0F0"/>
                </a:solidFill>
              </a:rPr>
              <a:t>javascript</a:t>
            </a:r>
            <a:r>
              <a:rPr lang="en-US" sz="900" dirty="0">
                <a:solidFill>
                  <a:srgbClr val="00B0F0"/>
                </a:solidFill>
              </a:rPr>
              <a:t> for ex. adds a value, then you need to </a:t>
            </a:r>
            <a:r>
              <a:rPr lang="en-US" sz="900" dirty="0" err="1">
                <a:solidFill>
                  <a:srgbClr val="00B0F0"/>
                </a:solidFill>
              </a:rPr>
              <a:t>RegisterForEventValidation</a:t>
            </a:r>
            <a:r>
              <a:rPr lang="en-US" sz="900" dirty="0">
                <a:solidFill>
                  <a:srgbClr val="00B0F0"/>
                </a:solidFill>
              </a:rPr>
              <a:t>() to give it a valid value. There is no way to de-register a control from this. You need your own custom control : (</a:t>
            </a:r>
          </a:p>
          <a:p>
            <a:pPr eaLnBrk="1" hangingPunct="1">
              <a:spcBef>
                <a:spcPct val="0"/>
              </a:spcBef>
            </a:pPr>
            <a:r>
              <a:rPr lang="en-US" sz="900" dirty="0">
                <a:solidFill>
                  <a:srgbClr val="00B0F0"/>
                </a:solidFill>
              </a:rPr>
              <a:t>http://odetocode.com/blogs/scott/archive/2006/03/20/asp-net-event-validation-and-invalid-callback-or-postback-argument.aspx</a:t>
            </a:r>
          </a:p>
          <a:p>
            <a:pPr eaLnBrk="1" hangingPunct="1">
              <a:spcBef>
                <a:spcPct val="0"/>
              </a:spcBef>
            </a:pPr>
            <a:r>
              <a:rPr lang="en-US" sz="900" dirty="0">
                <a:solidFill>
                  <a:srgbClr val="00B0F0"/>
                </a:solidFill>
              </a:rPr>
              <a:t>http://odetocode.com/blogs/scott/archive/2006/03/21/asp-net-event-validation-and-invalid-callback-or-postback-argument-again.aspx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DANGER!!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http://muruganad.com/ASP.NET/Invalid-postback-or-callback-argument.--Event-validation-is-enabled-using-pages-enableEventValidationtrue.html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57734-B47E-44A5-9DC1-FD856F292CB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0568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S PGothic" pitchFamily="34" charset="-128"/>
              </a:rPr>
              <a:t>Visual Studio Live! Las Vegas 2011MGB 2003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© 2003 Microsoft Corporation. All rights reserved.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This presentation is for informational purposes only. Microsoft makes no warranties, express or implied, in this summary.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7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https://www.mcafeesecure.com/verify?host=acehardware.com</a:t>
            </a:r>
          </a:p>
          <a:p>
            <a:endParaRPr lang="en-US" dirty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DEDF6-1FE3-4F0C-8FD1-9A59BBB4978A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14713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Membership provider can be configured to hash</a:t>
            </a:r>
            <a:r>
              <a:rPr lang="en-US" baseline="0" dirty="0"/>
              <a:t> both SHA256 and SHA512</a:t>
            </a: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sz="900" dirty="0"/>
              <a:t>Additional Code Demos  for download</a:t>
            </a:r>
          </a:p>
          <a:p>
            <a:endParaRPr lang="en-US" dirty="0"/>
          </a:p>
          <a:p>
            <a:r>
              <a:rPr lang="en-US" dirty="0"/>
              <a:t>http://ipv4.fiddler/security/Admin/AddUser.aspx  allow </a:t>
            </a:r>
            <a:r>
              <a:rPr lang="en-US" dirty="0" err="1"/>
              <a:t>hashpwd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http://docs.asp.net/en/latest/security/data-protection/consumer-apis/overview.html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D56968-0401-4817-AD0E-16E73C28C732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47785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r>
              <a:rPr lang="en-US"/>
              <a:t>Containing session information on the url can lead to easy access via script and browser history.</a:t>
            </a:r>
          </a:p>
          <a:p>
            <a:endParaRPr lang="en-US"/>
          </a:p>
          <a:p>
            <a:r>
              <a:rPr lang="en-US"/>
              <a:t>Note requireSSL d</a:t>
            </a:r>
            <a:r>
              <a:rPr lang="en-US" sz="900"/>
              <a:t>oes not </a:t>
            </a:r>
            <a:r>
              <a:rPr lang="en-US" altLang="en-US" sz="900"/>
              <a:t>‘</a:t>
            </a:r>
            <a:r>
              <a:rPr lang="en-US" sz="900"/>
              <a:t>force</a:t>
            </a:r>
            <a:r>
              <a:rPr lang="en-US" altLang="en-US" sz="900"/>
              <a:t>’</a:t>
            </a:r>
            <a:r>
              <a:rPr lang="en-US" sz="900"/>
              <a:t> ssl it only sends token if the page is viewed over ssl!!</a:t>
            </a:r>
          </a:p>
          <a:p>
            <a:endParaRPr lang="en-US" sz="900"/>
          </a:p>
          <a:p>
            <a:r>
              <a:rPr lang="en-US" sz="900"/>
              <a:t>Session info on url </a:t>
            </a:r>
            <a:r>
              <a:rPr lang="en-US"/>
              <a:t>can be extracted by scripts and stay in the history.</a:t>
            </a:r>
            <a:endParaRPr lang="en-US" sz="900"/>
          </a:p>
          <a:p>
            <a:endParaRPr 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BCA0E-5508-49F2-BE10-4265283109F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0903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http://caniuse.com/#feat=stricttransportsecurity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1679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http://caniuse.com/#feat=stricttransportsecurity</a:t>
            </a:r>
          </a:p>
          <a:p>
            <a:r>
              <a:rPr lang="en-US" dirty="0"/>
              <a:t>https://www.owasp.org/index.php/HTTP_Strict_Transport_Security</a:t>
            </a:r>
          </a:p>
          <a:p>
            <a:r>
              <a:rPr lang="en-US" dirty="0"/>
              <a:t>See </a:t>
            </a:r>
            <a:r>
              <a:rPr lang="en-US" dirty="0" err="1"/>
              <a:t>facebook</a:t>
            </a:r>
            <a:r>
              <a:rPr lang="en-US" dirty="0"/>
              <a:t> headers – try to access facebook.com, note in fiddler the https</a:t>
            </a:r>
          </a:p>
          <a:p>
            <a:endParaRPr lang="en-US" dirty="0"/>
          </a:p>
          <a:p>
            <a:r>
              <a:rPr lang="en-US" dirty="0"/>
              <a:t>GET https://www.facebook.com/ HTTP/1.1</a:t>
            </a:r>
          </a:p>
          <a:p>
            <a:r>
              <a:rPr lang="en-US" dirty="0"/>
              <a:t>Host: www.facebook.com</a:t>
            </a:r>
          </a:p>
          <a:p>
            <a:r>
              <a:rPr lang="en-US" dirty="0"/>
              <a:t>Connection: keep-alive</a:t>
            </a:r>
          </a:p>
          <a:p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xhtml+xml,application</a:t>
            </a:r>
            <a:r>
              <a:rPr lang="en-US" dirty="0"/>
              <a:t>/</a:t>
            </a:r>
            <a:r>
              <a:rPr lang="en-US" dirty="0" err="1"/>
              <a:t>xml;q</a:t>
            </a:r>
            <a:r>
              <a:rPr lang="en-US" dirty="0"/>
              <a:t>=0.9,image/</a:t>
            </a:r>
            <a:r>
              <a:rPr lang="en-US" dirty="0" err="1"/>
              <a:t>webp</a:t>
            </a:r>
            <a:r>
              <a:rPr lang="en-US" dirty="0"/>
              <a:t>,*/*;q=0.8</a:t>
            </a:r>
          </a:p>
          <a:p>
            <a:r>
              <a:rPr lang="en-US" dirty="0"/>
              <a:t>Upgrade-Insecure-Requests: 1</a:t>
            </a:r>
          </a:p>
          <a:p>
            <a:r>
              <a:rPr lang="en-US" dirty="0"/>
              <a:t>User-Agent: Mozilla/5.0 (Windows NT 10.0; WOW64) </a:t>
            </a:r>
            <a:r>
              <a:rPr lang="en-US" dirty="0" err="1"/>
              <a:t>AppleWebKit</a:t>
            </a:r>
            <a:r>
              <a:rPr lang="en-US" dirty="0"/>
              <a:t>/537.36 (KHTML, like Gecko) Chrome/50.0.2661.102 Safari/537.36</a:t>
            </a:r>
          </a:p>
          <a:p>
            <a:r>
              <a:rPr lang="en-US" dirty="0"/>
              <a:t>DNT: 1</a:t>
            </a:r>
          </a:p>
          <a:p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deflate, </a:t>
            </a:r>
            <a:r>
              <a:rPr lang="en-US" dirty="0" err="1"/>
              <a:t>sdch</a:t>
            </a:r>
            <a:endParaRPr lang="en-US" dirty="0"/>
          </a:p>
          <a:p>
            <a:r>
              <a:rPr lang="en-US" dirty="0"/>
              <a:t>Accept-Language: </a:t>
            </a:r>
            <a:r>
              <a:rPr lang="en-US" dirty="0" err="1"/>
              <a:t>en-US,en;q</a:t>
            </a:r>
            <a:r>
              <a:rPr lang="en-US" dirty="0"/>
              <a:t>=0.8</a:t>
            </a:r>
          </a:p>
          <a:p>
            <a:r>
              <a:rPr lang="en-US" dirty="0"/>
              <a:t>Cookie: </a:t>
            </a:r>
            <a:r>
              <a:rPr lang="en-US" dirty="0" err="1"/>
              <a:t>datr</a:t>
            </a:r>
            <a:r>
              <a:rPr lang="en-US" dirty="0"/>
              <a:t>=93Y5V1O4x-nbFl1cb2msXfka; </a:t>
            </a:r>
            <a:r>
              <a:rPr lang="en-US" dirty="0" err="1"/>
              <a:t>pl</a:t>
            </a:r>
            <a:r>
              <a:rPr lang="en-US" dirty="0"/>
              <a:t>=n; </a:t>
            </a:r>
            <a:r>
              <a:rPr lang="en-US" dirty="0" err="1"/>
              <a:t>lu</a:t>
            </a:r>
            <a:r>
              <a:rPr lang="en-US" dirty="0"/>
              <a:t>=ghGqLGcF-73mr3NVEhdOczCg; </a:t>
            </a:r>
            <a:r>
              <a:rPr lang="en-US" dirty="0" err="1"/>
              <a:t>c_user</a:t>
            </a:r>
            <a:r>
              <a:rPr lang="en-US" dirty="0"/>
              <a:t>=616122333; </a:t>
            </a:r>
            <a:r>
              <a:rPr lang="en-US" dirty="0" err="1"/>
              <a:t>fr</a:t>
            </a:r>
            <a:r>
              <a:rPr lang="en-US" dirty="0"/>
              <a:t>=0c1GUfKpjYmuB4807.AWUL5kNAKUhUoXp2f1hDTt-1zHk.BXOXb6.V4.AAA.0.0.AWVGoEV1; </a:t>
            </a:r>
            <a:r>
              <a:rPr lang="en-US" dirty="0" err="1"/>
              <a:t>xs</a:t>
            </a:r>
            <a:r>
              <a:rPr lang="en-US" dirty="0"/>
              <a:t>=126%3AsKafKG5s_a-2yQ%3A2%3A1463383801%3A18040; </a:t>
            </a:r>
            <a:r>
              <a:rPr lang="en-US" dirty="0" err="1"/>
              <a:t>csm</a:t>
            </a:r>
            <a:r>
              <a:rPr lang="en-US" dirty="0"/>
              <a:t>=2; s=Aa7FOpYgxxZuOQqR.BXOXb6; </a:t>
            </a:r>
            <a:r>
              <a:rPr lang="en-US" dirty="0" err="1"/>
              <a:t>sb</a:t>
            </a:r>
            <a:r>
              <a:rPr lang="en-US" dirty="0"/>
              <a:t>=-XY5VwkKscrg79P7dMehjscB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HTTP/1.1 200 OK</a:t>
            </a:r>
          </a:p>
          <a:p>
            <a:r>
              <a:rPr lang="en-US" dirty="0"/>
              <a:t>P3P: CP="Facebook does not have a P3P policy. Learn why here: http://fb.me/p3p"</a:t>
            </a:r>
          </a:p>
          <a:p>
            <a:r>
              <a:rPr lang="en-US" dirty="0"/>
              <a:t>X-Frame-Options: DENY</a:t>
            </a:r>
          </a:p>
          <a:p>
            <a:r>
              <a:rPr lang="en-US" dirty="0"/>
              <a:t>X-XSS-Protection: 0</a:t>
            </a:r>
          </a:p>
          <a:p>
            <a:r>
              <a:rPr lang="en-US" dirty="0"/>
              <a:t>X-Content-Type-Options: </a:t>
            </a:r>
            <a:r>
              <a:rPr lang="en-US" dirty="0" err="1"/>
              <a:t>nosniff</a:t>
            </a:r>
            <a:endParaRPr lang="en-US" dirty="0"/>
          </a:p>
          <a:p>
            <a:r>
              <a:rPr lang="en-US" dirty="0"/>
              <a:t>Public-Key-Pins-Report-Only: max-age=500; pin-sha256="WoiWRyIOVNa9ihaBciRSC7XHjliYS9VwUGOIud4PB18="; pin-sha256="r/mIkG3eEpVdm+u/</a:t>
            </a:r>
            <a:r>
              <a:rPr lang="en-US" dirty="0" err="1"/>
              <a:t>ko</a:t>
            </a:r>
            <a:r>
              <a:rPr lang="en-US" dirty="0"/>
              <a:t>/cwxzOMo1bk4TyHIlByibiA5E="; pin-sha256="q4PO2G2cbkZhZ82+JgmRUyGMoAeozA+BSXVXQWB8XWQ="; report-</a:t>
            </a:r>
            <a:r>
              <a:rPr lang="en-US" dirty="0" err="1"/>
              <a:t>uri</a:t>
            </a:r>
            <a:r>
              <a:rPr lang="en-US" dirty="0"/>
              <a:t>="http://reports.fb.com/</a:t>
            </a:r>
            <a:r>
              <a:rPr lang="en-US" dirty="0" err="1"/>
              <a:t>hpkp</a:t>
            </a:r>
            <a:r>
              <a:rPr lang="en-US" dirty="0"/>
              <a:t>/"</a:t>
            </a:r>
          </a:p>
          <a:p>
            <a:r>
              <a:rPr lang="en-US" dirty="0"/>
              <a:t>Pragma: no-cache</a:t>
            </a:r>
          </a:p>
          <a:p>
            <a:r>
              <a:rPr lang="en-US" dirty="0"/>
              <a:t>Content-Security-Policy: default-</a:t>
            </a:r>
            <a:r>
              <a:rPr lang="en-US" dirty="0" err="1"/>
              <a:t>src</a:t>
            </a:r>
            <a:r>
              <a:rPr lang="en-US" dirty="0"/>
              <a:t> * data: blob:;script-</a:t>
            </a:r>
            <a:r>
              <a:rPr lang="en-US" dirty="0" err="1"/>
              <a:t>src</a:t>
            </a:r>
            <a:r>
              <a:rPr lang="en-US" dirty="0"/>
              <a:t> *.facebook.com *.fbcdn.net *.facebook.net *.google-analytics.com *.virtualearth.net *.google.com 127.0.0.1:* *.spotilocal.com:* 'unsafe-inline' 'unsafe-</a:t>
            </a:r>
            <a:r>
              <a:rPr lang="en-US" dirty="0" err="1"/>
              <a:t>eval</a:t>
            </a:r>
            <a:r>
              <a:rPr lang="en-US" dirty="0"/>
              <a:t>' fbstatic-a.akamaihd.net fbcdn-static-b-a.akamaihd.net *.atlassolutions.com blob: chrome-extension://</a:t>
            </a:r>
            <a:r>
              <a:rPr lang="en-US" dirty="0" err="1"/>
              <a:t>lifbcibllhkdhoafpjfnlhfpfgnpldfl;style-src</a:t>
            </a:r>
            <a:r>
              <a:rPr lang="en-US" dirty="0"/>
              <a:t> * 'unsafe-inline' data:;connect-</a:t>
            </a:r>
            <a:r>
              <a:rPr lang="en-US" dirty="0" err="1"/>
              <a:t>src</a:t>
            </a:r>
            <a:r>
              <a:rPr lang="en-US" dirty="0"/>
              <a:t> *.facebook.com *.fbcdn.net *.facebook.net *.spotilocal.com:* *.akamaihd.net wss://*.facebook.com:* https://fb.scanandcleanlocal.com:* *.atlassolutions.com attachment.fbsbx.com ws://localhost:* blob: 127.0.0.1:*;</a:t>
            </a:r>
          </a:p>
          <a:p>
            <a:r>
              <a:rPr lang="en-US" dirty="0"/>
              <a:t>Cache-Control: private, no-cache, no-store, must-revalidate</a:t>
            </a:r>
          </a:p>
          <a:p>
            <a:r>
              <a:rPr lang="en-US" dirty="0"/>
              <a:t>Expires: Sat, 01 Jan 2000 00:00:00 GMT</a:t>
            </a:r>
          </a:p>
          <a:p>
            <a:r>
              <a:rPr lang="en-US" dirty="0"/>
              <a:t>Strict-Transport-Security: max-age=15552000; preload</a:t>
            </a:r>
          </a:p>
          <a:p>
            <a:r>
              <a:rPr lang="en-US" dirty="0"/>
              <a:t>Vary: Accept-Encoding</a:t>
            </a:r>
          </a:p>
          <a:p>
            <a:r>
              <a:rPr lang="en-US" dirty="0"/>
              <a:t>Content-Type: text/html</a:t>
            </a:r>
          </a:p>
          <a:p>
            <a:r>
              <a:rPr lang="en-US" dirty="0"/>
              <a:t>X-FB-Debug: 0U2aHTnCjzm6qSjCRwsDugeoC0070Fgc/HR0oTepR/xxe8/oNi1y0V1dHOhAgYOQSkvxyp6vA7RInwsA+RGm1Q==</a:t>
            </a:r>
          </a:p>
          <a:p>
            <a:r>
              <a:rPr lang="en-US" dirty="0"/>
              <a:t>Date: Wed, 18 May 2016 07:58:50 GMT</a:t>
            </a:r>
          </a:p>
          <a:p>
            <a:r>
              <a:rPr lang="en-US" dirty="0"/>
              <a:t>Connection: keep-alive</a:t>
            </a:r>
          </a:p>
          <a:p>
            <a:r>
              <a:rPr lang="en-US" dirty="0"/>
              <a:t>Content-Length: 453499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0780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S PGothic" pitchFamily="34" charset="-128"/>
              </a:rPr>
              <a:t>Visual Studio Live! Las Vegas 2011MGB 2003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© 2003 Microsoft Corporation. All rights reserved.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This presentation is for informational purposes only. Microsoft makes no warranties, express or implied, in this summary.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21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https://msdn.microsoft.com/en-us/library/ms228298(v=vs.100).aspx</a:t>
            </a:r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https://www.bing.com/search?q=Trace+Information+++++Begin+PreInit+login+password&amp;go=Submit&amp;qs=n&amp;form=QBRE&amp;pq=trace+information+begin+preinit+login+passwor&amp;sc=0-0&amp;sp=-1&amp;sk=&amp;cvid=99F8967808A44F88BCC0E3897FA7CB2B</a:t>
            </a:r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endParaRPr lang="en-US" dirty="0"/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endParaRPr lang="en-US" dirty="0"/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endParaRPr lang="en-US" dirty="0"/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In C:\Windows\Microsoft.NET\Framework\v4.0.30319\Config\machine.config</a:t>
            </a:r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	&lt;system.web&gt;</a:t>
            </a:r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  &lt;deployment retail="true" /&gt;</a:t>
            </a:r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Retail</a:t>
            </a:r>
            <a:r>
              <a:rPr lang="en-US" baseline="0" dirty="0"/>
              <a:t> mode will turn off debug compilation &amp; tracing and turn on custom errors.</a:t>
            </a:r>
            <a:endParaRPr lang="en-US" dirty="0"/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endParaRPr lang="en-US" dirty="0"/>
          </a:p>
          <a:p>
            <a:pPr defTabSz="912813" eaLnBrk="1" hangingPunct="1">
              <a:lnSpc>
                <a:spcPct val="90000"/>
              </a:lnSpc>
              <a:spcBef>
                <a:spcPct val="0"/>
              </a:spcBef>
              <a:spcAft>
                <a:spcPts val="338"/>
              </a:spcAft>
            </a:pPr>
            <a:r>
              <a:rPr lang="en-US" dirty="0"/>
              <a:t>~ 1. show page and code  http://localhost/Security/CauseError.aspx</a:t>
            </a:r>
          </a:p>
          <a:p>
            <a:pPr defTabSz="912813"/>
            <a:r>
              <a:rPr lang="en-US" dirty="0"/>
              <a:t>Important to test 404 as 404 errors aren</a:t>
            </a:r>
            <a:r>
              <a:rPr lang="en-US" altLang="en-US" dirty="0"/>
              <a:t>’</a:t>
            </a:r>
            <a:r>
              <a:rPr lang="en-US" dirty="0"/>
              <a:t>t always handled if not in integrated mode for asp.net</a:t>
            </a:r>
          </a:p>
          <a:p>
            <a:pPr defTabSz="912813" eaLnBrk="1" hangingPunct="1">
              <a:spcBef>
                <a:spcPct val="0"/>
              </a:spcBef>
            </a:pPr>
            <a:endParaRPr lang="en-US" dirty="0"/>
          </a:p>
          <a:p>
            <a:pPr defTabSz="912813" eaLnBrk="1" hangingPunct="1">
              <a:spcBef>
                <a:spcPct val="0"/>
              </a:spcBef>
            </a:pPr>
            <a:r>
              <a:rPr lang="en-US" dirty="0"/>
              <a:t>~3. </a:t>
            </a:r>
          </a:p>
          <a:p>
            <a:pPr defTabSz="912813"/>
            <a:r>
              <a:rPr lang="en-US" dirty="0"/>
              <a:t>They are EVERYWHERE – </a:t>
            </a:r>
            <a:r>
              <a:rPr lang="en-US" dirty="0" err="1"/>
              <a:t>bing</a:t>
            </a:r>
            <a:r>
              <a:rPr lang="en-US" dirty="0"/>
              <a:t> it</a:t>
            </a:r>
          </a:p>
          <a:p>
            <a:pPr defTabSz="912813"/>
            <a:r>
              <a:rPr lang="en-US" dirty="0"/>
              <a:t>Trace Information     Begin </a:t>
            </a:r>
            <a:r>
              <a:rPr lang="en-US" dirty="0" err="1"/>
              <a:t>PreInit</a:t>
            </a:r>
            <a:endParaRPr lang="en-US" dirty="0"/>
          </a:p>
          <a:p>
            <a:pPr defTabSz="912813"/>
            <a:r>
              <a:rPr lang="en-US" dirty="0"/>
              <a:t>Trace Information     Begin </a:t>
            </a:r>
            <a:r>
              <a:rPr lang="en-US" dirty="0" err="1"/>
              <a:t>PreInit</a:t>
            </a:r>
            <a:r>
              <a:rPr lang="en-US" dirty="0"/>
              <a:t> login</a:t>
            </a:r>
          </a:p>
          <a:p>
            <a:pPr defTabSz="912813"/>
            <a:endParaRPr lang="en-US" dirty="0"/>
          </a:p>
          <a:p>
            <a:pPr defTabSz="912813"/>
            <a:endParaRPr lang="en-US" dirty="0"/>
          </a:p>
          <a:p>
            <a:pPr defTabSz="912813"/>
            <a:r>
              <a:rPr lang="en-US" dirty="0"/>
              <a:t> &lt;!--deployment retail="true"/ --&gt;</a:t>
            </a:r>
          </a:p>
          <a:p>
            <a:pPr defTabSz="912813"/>
            <a:endParaRPr lang="en-US" dirty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504B5-B499-4B52-8217-BF2A327E8910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3924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https://www.mcafeesecure.com/verify?host=acehardware.com</a:t>
            </a:r>
          </a:p>
          <a:p>
            <a:endParaRPr lang="en-US" dirty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DEDF6-1FE3-4F0C-8FD1-9A59BBB4978A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527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https://www.mcafeesecure.com/verify?host=acehardware.com</a:t>
            </a:r>
          </a:p>
          <a:p>
            <a:endParaRPr lang="en-US" dirty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DEDF6-1FE3-4F0C-8FD1-9A59BBB4978A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464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https://www.mcafeesecure.com/verify?host=acehardware.com</a:t>
            </a:r>
          </a:p>
          <a:p>
            <a:endParaRPr lang="en-US" dirty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DEDF6-1FE3-4F0C-8FD1-9A59BBB4978A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916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77045-401A-4D5E-BFE3-54C21A8A663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316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S PGothic" pitchFamily="34" charset="-128"/>
              </a:rPr>
              <a:t>Visual Studio Live! Las Vegas 2011MGB 2003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© 2003 Microsoft Corporation. All rights reserved.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This presentation is for informational purposes only. Microsoft makes no warranties, express or implied, in this summary.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47325"/>
            <a:ext cx="3200400" cy="10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5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456130" y="3351573"/>
            <a:ext cx="8574733" cy="12573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2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6129" y="2315494"/>
            <a:ext cx="8517568" cy="66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157"/>
            <a:r>
              <a:rPr lang="en-US" sz="3713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6129" y="3058444"/>
            <a:ext cx="851756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75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62" y="294894"/>
            <a:ext cx="8362080" cy="418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2362" y="891540"/>
            <a:ext cx="8362080" cy="3771900"/>
          </a:xfrm>
        </p:spPr>
        <p:txBody>
          <a:bodyPr/>
          <a:lstStyle>
            <a:lvl1pPr>
              <a:defRPr sz="21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2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53676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69"/>
            </a:lvl2pPr>
            <a:lvl3pPr marL="167969" indent="0">
              <a:buNone/>
              <a:defRPr/>
            </a:lvl3pPr>
            <a:lvl4pPr marL="335939" indent="0">
              <a:buNone/>
              <a:defRPr/>
            </a:lvl4pPr>
            <a:lvl5pPr marL="5039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6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200150"/>
            <a:ext cx="6172200" cy="29718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5" name="Picture 4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Top_10_2017-Top_10" TargetMode="External"/><Relationship Id="rId2" Type="http://schemas.openxmlformats.org/officeDocument/2006/relationships/hyperlink" Target="http://www.cvedetails.com/vulnerabilities-by-type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node-security/the-most-common-xss-vulnerability-in-react-js-applications-2bdffbcc1fa0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ackProofing" TargetMode="External"/><Relationship Id="rId2" Type="http://schemas.openxmlformats.org/officeDocument/2006/relationships/hyperlink" Target="https://angular.io/docs/ts/latest/guide/security.html" TargetMode="Externa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Hack Proofing your Modern Web Apps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Adam Tuliper</a:t>
            </a:r>
          </a:p>
          <a:p>
            <a:r>
              <a:rPr lang="en-US" dirty="0"/>
              <a:t>adamt@microsoft.com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s.msdn.com/cfs-file.ashx/__key/communityserver-blogs-components-weblogfiles/00-00-00-38-71-metablogapi/5340.xtaie_2D00_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951"/>
            <a:ext cx="52822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187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Frameworks?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safe using jQuery, Angular,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dirty="0"/>
              <a:t>Ex: https://code.google.com/archive/p/mustache-security/wikis/AngularJS.wiki</a:t>
            </a:r>
          </a:p>
          <a:p>
            <a:r>
              <a:rPr lang="en-US" dirty="0"/>
              <a:t>Note some of the common attacks</a:t>
            </a:r>
          </a:p>
          <a:p>
            <a:r>
              <a:rPr lang="en-US" dirty="0"/>
              <a:t>Frameworks can be abused – research yours</a:t>
            </a:r>
          </a:p>
          <a:p>
            <a:r>
              <a:rPr lang="en-US" dirty="0"/>
              <a:t>Angular Templates – precompiling? Dynamic?</a:t>
            </a:r>
          </a:p>
          <a:p>
            <a:pPr lvl="1"/>
            <a:r>
              <a:rPr lang="en-US" dirty="0"/>
              <a:t>Dynamic templates do have an injection risk</a:t>
            </a:r>
          </a:p>
        </p:txBody>
      </p:sp>
    </p:spTree>
    <p:extLst>
      <p:ext uri="{BB962C8B-B14F-4D97-AF65-F5344CB8AC3E}">
        <p14:creationId xmlns:p14="http://schemas.microsoft.com/office/powerpoint/2010/main" val="58111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 bwMode="auto">
          <a:xfrm>
            <a:off x="1501379" y="910009"/>
            <a:ext cx="61817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784" tIns="33336" rIns="67784" bIns="33336" anchor="b"/>
          <a:lstStyle/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SQL Injection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Scripting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Request Forgery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Information Leakage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Encryption</a:t>
            </a:r>
          </a:p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0" cap="none" spc="0" normalizeH="0" baseline="0" noProof="0" dirty="0">
              <a:ln>
                <a:noFill/>
              </a:ln>
              <a:solidFill>
                <a:srgbClr val="D2D2F4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 Black" pitchFamily="34" charset="0"/>
            </a:endParaRPr>
          </a:p>
        </p:txBody>
      </p:sp>
      <p:sp>
        <p:nvSpPr>
          <p:cNvPr id="23554" name="Subtitle 4"/>
          <p:cNvSpPr txBox="1">
            <a:spLocks/>
          </p:cNvSpPr>
          <p:nvPr/>
        </p:nvSpPr>
        <p:spPr bwMode="auto">
          <a:xfrm>
            <a:off x="2069647" y="3305180"/>
            <a:ext cx="5245894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784" tIns="33336" rIns="67784" bIns="33336"/>
          <a:lstStyle/>
          <a:p>
            <a:pPr marL="323850" marR="0" lvl="0" indent="-323850" defTabSz="672704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Tx/>
              <a:buNone/>
              <a:tabLst>
                <a:tab pos="1040606" algn="l"/>
                <a:tab pos="1279922" algn="l"/>
                <a:tab pos="1559719" algn="l"/>
              </a:tabLst>
              <a:defRPr/>
            </a:pPr>
            <a:r>
              <a:rPr kumimoji="0" lang="en-US" sz="19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The fastest way into your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4250" y="1167595"/>
            <a:ext cx="2548854" cy="276999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Select * from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pwned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141800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half" idx="2"/>
          </p:nvPr>
        </p:nvSpPr>
        <p:spPr>
          <a:xfrm>
            <a:off x="152400" y="819150"/>
            <a:ext cx="4169109" cy="3020202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/>
              <a:t>Control code </a:t>
            </a:r>
            <a:r>
              <a:rPr lang="en-US" sz="2400" i="1" dirty="0">
                <a:solidFill>
                  <a:schemeClr val="accent2"/>
                </a:solidFill>
              </a:rPr>
              <a:t>injected</a:t>
            </a:r>
            <a:r>
              <a:rPr lang="en-US" sz="2400" dirty="0"/>
              <a:t> into the data channel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/>
              <a:t>Values are altered to create SQL </a:t>
            </a:r>
            <a:r>
              <a:rPr lang="en-US" sz="2400" i="1" dirty="0"/>
              <a:t>commands</a:t>
            </a:r>
            <a:r>
              <a:rPr lang="en-US" sz="2400" dirty="0"/>
              <a:t> where only </a:t>
            </a:r>
            <a:r>
              <a:rPr lang="en-US" sz="2400" i="1" dirty="0"/>
              <a:t>data</a:t>
            </a:r>
            <a:r>
              <a:rPr lang="en-US" sz="2400" dirty="0"/>
              <a:t> is expected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en-US" sz="1600" dirty="0"/>
          </a:p>
          <a:p>
            <a:pPr>
              <a:lnSpc>
                <a:spcPct val="114000"/>
              </a:lnSpc>
            </a:pPr>
            <a:endParaRPr lang="en-US" sz="1600" dirty="0"/>
          </a:p>
          <a:p>
            <a:pPr>
              <a:lnSpc>
                <a:spcPct val="114000"/>
              </a:lnSpc>
            </a:pPr>
            <a:endParaRPr lang="en-US" sz="1600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- What is it?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7391" y="817424"/>
            <a:ext cx="2274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0" normalizeH="0" baseline="0" noProof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 MT"/>
              </a:rPr>
              <a:t>Dangerous?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5475" y="1274624"/>
            <a:ext cx="436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Network enumeration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Account creating/cracking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Database Copying over port 80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Data Tampering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Code Download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Backdoors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1600200" y="3105150"/>
            <a:ext cx="2209225" cy="285750"/>
          </a:xfrm>
          <a:prstGeom prst="borderCallout1">
            <a:avLst>
              <a:gd name="adj1" fmla="val 46435"/>
              <a:gd name="adj2" fmla="val 99750"/>
              <a:gd name="adj3" fmla="val 158073"/>
              <a:gd name="adj4" fmla="val 111593"/>
            </a:avLst>
          </a:prstGeom>
          <a:ln>
            <a:tailEnd type="triangle" w="lg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Expected Input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213666" y="3023960"/>
            <a:ext cx="2209225" cy="285750"/>
          </a:xfrm>
          <a:prstGeom prst="borderCallout1">
            <a:avLst>
              <a:gd name="adj1" fmla="val 95893"/>
              <a:gd name="adj2" fmla="val 50781"/>
              <a:gd name="adj3" fmla="val 164479"/>
              <a:gd name="adj4" fmla="val 51951"/>
            </a:avLst>
          </a:prstGeom>
          <a:ln>
            <a:tailEnd type="triangle" w="lg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Unexpected Input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153" y="4343167"/>
            <a:ext cx="8201025" cy="257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647" y="3566987"/>
            <a:ext cx="45862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Group 24"/>
          <p:cNvGrpSpPr/>
          <p:nvPr/>
        </p:nvGrpSpPr>
        <p:grpSpPr>
          <a:xfrm>
            <a:off x="4788445" y="3538937"/>
            <a:ext cx="186257" cy="170300"/>
            <a:chOff x="6634025" y="1766750"/>
            <a:chExt cx="315173" cy="368690"/>
          </a:xfrm>
        </p:grpSpPr>
        <p:sp>
          <p:nvSpPr>
            <p:cNvPr id="32" name="Right Arrow 31"/>
            <p:cNvSpPr/>
            <p:nvPr/>
          </p:nvSpPr>
          <p:spPr>
            <a:xfrm rot="14150">
              <a:off x="6634025" y="1766750"/>
              <a:ext cx="315173" cy="3686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ight Arrow 6"/>
            <p:cNvSpPr/>
            <p:nvPr/>
          </p:nvSpPr>
          <p:spPr>
            <a:xfrm rot="14150">
              <a:off x="6634025" y="1840293"/>
              <a:ext cx="220621" cy="221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500063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87993" y="3544451"/>
            <a:ext cx="158505" cy="170300"/>
            <a:chOff x="10201551" y="1774101"/>
            <a:chExt cx="268213" cy="368690"/>
          </a:xfrm>
        </p:grpSpPr>
        <p:sp>
          <p:nvSpPr>
            <p:cNvPr id="30" name="Right Arrow 29"/>
            <p:cNvSpPr/>
            <p:nvPr/>
          </p:nvSpPr>
          <p:spPr>
            <a:xfrm>
              <a:off x="10201551" y="1774101"/>
              <a:ext cx="268213" cy="3686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ight Arrow 8"/>
            <p:cNvSpPr/>
            <p:nvPr/>
          </p:nvSpPr>
          <p:spPr>
            <a:xfrm>
              <a:off x="10201551" y="1847839"/>
              <a:ext cx="187749" cy="221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500063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11473" y="3565930"/>
            <a:ext cx="5429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5582" y="3542281"/>
            <a:ext cx="2936081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39658" y="3542282"/>
            <a:ext cx="107156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Brace 5"/>
          <p:cNvSpPr/>
          <p:nvPr/>
        </p:nvSpPr>
        <p:spPr bwMode="auto">
          <a:xfrm rot="5400000">
            <a:off x="7658100" y="-177960"/>
            <a:ext cx="419100" cy="12573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1929" y="891883"/>
            <a:ext cx="8740142" cy="35394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URI tampering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Parameter Tampering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Cookie Tampering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It Exploited?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82398"/>
            <a:ext cx="6433016" cy="53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601921"/>
            <a:ext cx="6402627" cy="35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 bwMode="auto">
          <a:xfrm>
            <a:off x="609600" y="3638550"/>
            <a:ext cx="899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Set-Cookie: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DefaultSearchLanguage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=EN-US'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x,x,x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 path=/;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	</a:t>
            </a:r>
            <a:endParaRPr lang="en-US" sz="16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6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929" y="891883"/>
            <a:ext cx="8740142" cy="3045321"/>
          </a:xfrm>
        </p:spPr>
        <p:txBody>
          <a:bodyPr/>
          <a:lstStyle/>
          <a:p>
            <a:r>
              <a:rPr lang="en-US" dirty="0"/>
              <a:t>Yes, 18 years to be exact</a:t>
            </a:r>
          </a:p>
          <a:p>
            <a:r>
              <a:rPr lang="en-US" dirty="0"/>
              <a:t>Legacy code and new</a:t>
            </a:r>
          </a:p>
          <a:p>
            <a:r>
              <a:rPr lang="en-US" dirty="0"/>
              <a:t>Still very common</a:t>
            </a:r>
          </a:p>
          <a:p>
            <a:pPr lvl="1"/>
            <a:r>
              <a:rPr lang="en-US" dirty="0" err="1"/>
              <a:t>TalkTalk</a:t>
            </a:r>
            <a:r>
              <a:rPr lang="en-US" dirty="0"/>
              <a:t> hack</a:t>
            </a:r>
          </a:p>
          <a:p>
            <a:pPr lvl="1"/>
            <a:r>
              <a:rPr lang="en-US" dirty="0"/>
              <a:t>Verizon – 19% of attacks are </a:t>
            </a:r>
            <a:r>
              <a:rPr lang="en-US" dirty="0" err="1"/>
              <a:t>SQLi</a:t>
            </a:r>
            <a:endParaRPr lang="en-US" dirty="0"/>
          </a:p>
          <a:p>
            <a:pPr lvl="2"/>
            <a:r>
              <a:rPr lang="en-US" dirty="0"/>
              <a:t>http://www.verizonenterprise.com/DBIR/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Old?</a:t>
            </a:r>
          </a:p>
        </p:txBody>
      </p:sp>
    </p:spTree>
    <p:extLst>
      <p:ext uri="{BB962C8B-B14F-4D97-AF65-F5344CB8AC3E}">
        <p14:creationId xmlns:p14="http://schemas.microsoft.com/office/powerpoint/2010/main" val="12485797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748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Prevent It?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calls are parameterized </a:t>
            </a:r>
          </a:p>
          <a:p>
            <a:r>
              <a:rPr lang="en-US" dirty="0"/>
              <a:t>No dynamic strings</a:t>
            </a:r>
          </a:p>
          <a:p>
            <a:r>
              <a:rPr lang="en-US" dirty="0"/>
              <a:t>Escape/Whitelist input.</a:t>
            </a:r>
          </a:p>
          <a:p>
            <a:pPr lvl="1"/>
            <a:r>
              <a:rPr lang="en-US" dirty="0"/>
              <a:t>Regex works great for legacy code that is brittle</a:t>
            </a:r>
          </a:p>
          <a:p>
            <a:pPr marL="914400" lvl="2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.Replace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FFA500"/>
                </a:solidFill>
                <a:latin typeface="Consolas" panose="020B0609020204030204" pitchFamily="49" charset="0"/>
              </a:rPr>
              <a:t>[^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FFA50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zA</a:t>
            </a:r>
            <a:r>
              <a:rPr lang="en-US" sz="1800" dirty="0">
                <a:solidFill>
                  <a:srgbClr val="FFA50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Z0</a:t>
            </a:r>
            <a:r>
              <a:rPr lang="en-US" sz="1800" dirty="0">
                <a:solidFill>
                  <a:srgbClr val="FFA50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9 </a:t>
            </a:r>
            <a:r>
              <a:rPr lang="en-US" sz="1800" dirty="0">
                <a:solidFill>
                  <a:srgbClr val="FFA5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r>
              <a:rPr lang="en-US" dirty="0"/>
              <a:t>Audit table permissions!</a:t>
            </a:r>
          </a:p>
          <a:p>
            <a:r>
              <a:rPr lang="en-US" dirty="0"/>
              <a:t>Use an ORM</a:t>
            </a:r>
          </a:p>
          <a:p>
            <a:pPr lvl="1"/>
            <a:r>
              <a:rPr lang="en-US" dirty="0"/>
              <a:t>Entity Framework, </a:t>
            </a:r>
            <a:r>
              <a:rPr lang="en-US" dirty="0" err="1"/>
              <a:t>etc</a:t>
            </a:r>
            <a:r>
              <a:rPr lang="en-US" dirty="0"/>
              <a:t> (Caution of other apps using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Need My Dynamic SQL!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2440" y="971550"/>
            <a:ext cx="7680960" cy="37147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100" dirty="0"/>
              <a:t>Usually not – dynamic where clauses with static SQL: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100" dirty="0"/>
              <a:t>	      </a:t>
            </a:r>
            <a:r>
              <a:rPr lang="en-US" sz="1500" dirty="0">
                <a:solidFill>
                  <a:srgbClr val="FFCC00"/>
                </a:solidFill>
              </a:rPr>
              <a:t>WHERE  (</a:t>
            </a:r>
            <a:r>
              <a:rPr lang="en-US" sz="1500" dirty="0" err="1">
                <a:solidFill>
                  <a:srgbClr val="FFCC00"/>
                </a:solidFill>
              </a:rPr>
              <a:t>CustomerId</a:t>
            </a:r>
            <a:r>
              <a:rPr lang="en-US" sz="1500" dirty="0">
                <a:solidFill>
                  <a:srgbClr val="FFCC00"/>
                </a:solidFill>
              </a:rPr>
              <a:t> = @</a:t>
            </a:r>
            <a:r>
              <a:rPr lang="en-US" sz="1500" dirty="0" err="1">
                <a:solidFill>
                  <a:srgbClr val="FFCC00"/>
                </a:solidFill>
              </a:rPr>
              <a:t>CustomerId</a:t>
            </a:r>
            <a:r>
              <a:rPr lang="en-US" sz="1500" dirty="0">
                <a:solidFill>
                  <a:srgbClr val="FFCC00"/>
                </a:solidFill>
              </a:rPr>
              <a:t> OR @</a:t>
            </a:r>
            <a:r>
              <a:rPr lang="en-US" sz="1500" dirty="0" err="1">
                <a:solidFill>
                  <a:srgbClr val="FFCC00"/>
                </a:solidFill>
              </a:rPr>
              <a:t>CustomerId</a:t>
            </a:r>
            <a:r>
              <a:rPr lang="en-US" sz="1500" dirty="0">
                <a:solidFill>
                  <a:srgbClr val="FFCC00"/>
                </a:solidFill>
              </a:rPr>
              <a:t> IS NULL)</a:t>
            </a:r>
            <a:endParaRPr lang="en-US" sz="2100" i="1" dirty="0">
              <a:solidFill>
                <a:srgbClr val="FFCC00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100" dirty="0"/>
              <a:t>Dynamic </a:t>
            </a:r>
            <a:r>
              <a:rPr lang="en-US" sz="2100" dirty="0">
                <a:solidFill>
                  <a:srgbClr val="FFCC00"/>
                </a:solidFill>
              </a:rPr>
              <a:t>Order By </a:t>
            </a:r>
            <a:r>
              <a:rPr lang="en-US" sz="2100" dirty="0"/>
              <a:t>using </a:t>
            </a:r>
            <a:r>
              <a:rPr lang="en-US" sz="2100" dirty="0">
                <a:solidFill>
                  <a:srgbClr val="FFCC00"/>
                </a:solidFill>
              </a:rPr>
              <a:t>RANK</a:t>
            </a:r>
          </a:p>
          <a:p>
            <a:pPr>
              <a:lnSpc>
                <a:spcPct val="114000"/>
              </a:lnSpc>
            </a:pPr>
            <a:r>
              <a:rPr lang="en-US" sz="2100" dirty="0"/>
              <a:t>Regex/whitelist everything possible  &amp; </a:t>
            </a:r>
            <a:r>
              <a:rPr lang="en-US" sz="2100" i="1" dirty="0"/>
              <a:t>parameterized queries</a:t>
            </a:r>
            <a:endParaRPr lang="en-US" sz="2100" i="1" dirty="0">
              <a:solidFill>
                <a:srgbClr val="00B0F0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100" dirty="0"/>
              <a:t>Avoid </a:t>
            </a:r>
            <a:r>
              <a:rPr lang="en-US" sz="2100" dirty="0">
                <a:solidFill>
                  <a:srgbClr val="FFCC00"/>
                </a:solidFill>
              </a:rPr>
              <a:t>exec</a:t>
            </a:r>
            <a:r>
              <a:rPr lang="en-US" sz="2100" dirty="0"/>
              <a:t> instead of </a:t>
            </a:r>
            <a:r>
              <a:rPr lang="en-US" sz="2100" dirty="0" err="1">
                <a:solidFill>
                  <a:srgbClr val="FFCC00"/>
                </a:solidFill>
              </a:rPr>
              <a:t>sp_executesql</a:t>
            </a:r>
            <a:r>
              <a:rPr lang="en-US" sz="2100" dirty="0"/>
              <a:t> because of the lack of parameter support. </a:t>
            </a:r>
            <a:endParaRPr 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599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 Misconceptions</a:t>
            </a:r>
            <a:endParaRPr lang="en-US" dirty="0"/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381000" y="895350"/>
            <a:ext cx="8458200" cy="414456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 am safe if always using stored procs: </a:t>
            </a:r>
            <a:r>
              <a:rPr lang="en-US" sz="2400" dirty="0">
                <a:solidFill>
                  <a:srgbClr val="FFCC00"/>
                </a:solidFill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I replace only </a:t>
            </a:r>
            <a:r>
              <a:rPr lang="en-US" sz="2400" dirty="0">
                <a:solidFill>
                  <a:srgbClr val="FF0000"/>
                </a:solidFill>
              </a:rPr>
              <a:t>--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'</a:t>
            </a:r>
            <a:r>
              <a:rPr lang="en-US" sz="2400" dirty="0"/>
              <a:t>  I am safe: </a:t>
            </a:r>
            <a:r>
              <a:rPr lang="en-US" sz="2400" dirty="0">
                <a:solidFill>
                  <a:srgbClr val="FFCC00"/>
                </a:solidFill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I have an error page I</a:t>
            </a:r>
            <a:r>
              <a:rPr lang="en-US" altLang="en-US" sz="2400" dirty="0"/>
              <a:t>’</a:t>
            </a:r>
            <a:r>
              <a:rPr lang="en-US" sz="2400" dirty="0"/>
              <a:t>m safe: </a:t>
            </a:r>
            <a:r>
              <a:rPr lang="en-US" sz="2400" dirty="0">
                <a:solidFill>
                  <a:srgbClr val="FFCC00"/>
                </a:solidFill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Permissions will always protect me: </a:t>
            </a:r>
            <a:r>
              <a:rPr lang="en-US" sz="2400" dirty="0">
                <a:solidFill>
                  <a:srgbClr val="FFCC00"/>
                </a:solidFill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Parameterized queries will protect me: </a:t>
            </a:r>
            <a:r>
              <a:rPr lang="en-US" sz="2400" dirty="0">
                <a:solidFill>
                  <a:srgbClr val="FFCC00"/>
                </a:solidFill>
              </a:rPr>
              <a:t>*If done correctly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6130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this guy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469" y="891540"/>
            <a:ext cx="4515827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Adam Tuliper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Principal Software Engineer @ Microsoft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20+ year software architect</a:t>
            </a:r>
          </a:p>
          <a:p>
            <a:pPr lvl="1"/>
            <a:r>
              <a:rPr lang="en-US" sz="1350" dirty="0">
                <a:latin typeface="+mj-lt"/>
              </a:rPr>
              <a:t>Cloud, gaming &amp; mixed reality, web, bots</a:t>
            </a:r>
          </a:p>
          <a:p>
            <a:pPr lvl="1"/>
            <a:r>
              <a:rPr lang="en-US" sz="1350" dirty="0">
                <a:latin typeface="+mj-lt"/>
              </a:rPr>
              <a:t>Orange County Unity Meetup</a:t>
            </a:r>
          </a:p>
          <a:p>
            <a:pPr lvl="1"/>
            <a:r>
              <a:rPr lang="en-US" sz="1350" dirty="0">
                <a:latin typeface="+mj-lt"/>
              </a:rPr>
              <a:t>Security background</a:t>
            </a:r>
          </a:p>
          <a:p>
            <a:pPr lvl="2"/>
            <a:r>
              <a:rPr lang="en-US" sz="1200" dirty="0">
                <a:latin typeface="+mj-lt"/>
              </a:rPr>
              <a:t>ASM should be taught to everyone </a:t>
            </a:r>
            <a:r>
              <a:rPr lang="en-US" sz="1200" dirty="0">
                <a:latin typeface="+mj-lt"/>
                <a:sym typeface="Wingdings" panose="05000000000000000000" pitchFamily="2" charset="2"/>
              </a:rPr>
              <a:t></a:t>
            </a:r>
            <a:endParaRPr lang="en-US" sz="12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adamt@microsoft.com | </a:t>
            </a:r>
            <a:r>
              <a:rPr lang="en-US" sz="1800" dirty="0">
                <a:solidFill>
                  <a:srgbClr val="FFC000">
                    <a:alpha val="99000"/>
                  </a:srgbClr>
                </a:solidFill>
                <a:latin typeface="+mj-lt"/>
              </a:rPr>
              <a:t>@</a:t>
            </a:r>
            <a:r>
              <a:rPr lang="en-US" sz="1800" dirty="0" err="1">
                <a:solidFill>
                  <a:srgbClr val="FFC000">
                    <a:alpha val="99000"/>
                  </a:srgbClr>
                </a:solidFill>
                <a:latin typeface="+mj-lt"/>
              </a:rPr>
              <a:t>AdamTuliper</a:t>
            </a:r>
            <a:endParaRPr lang="en-US" sz="1800" dirty="0">
              <a:solidFill>
                <a:srgbClr val="FFC000">
                  <a:alpha val="99000"/>
                </a:srgb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>
                    <a:alpha val="99000"/>
                  </a:srgbClr>
                </a:solidFill>
                <a:latin typeface="+mj-lt"/>
              </a:rPr>
              <a:t>adam</a:t>
            </a:r>
            <a:r>
              <a:rPr lang="en-US" sz="1800" dirty="0">
                <a:solidFill>
                  <a:schemeClr val="tx2">
                    <a:alpha val="99000"/>
                  </a:schemeClr>
                </a:solidFill>
                <a:latin typeface="+mj-lt"/>
              </a:rPr>
              <a:t>tuliper.</a:t>
            </a:r>
            <a:r>
              <a:rPr lang="en-US" sz="1800" dirty="0">
                <a:latin typeface="+mj-lt"/>
              </a:rPr>
              <a:t>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48232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1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 bwMode="auto">
          <a:xfrm>
            <a:off x="1501379" y="735806"/>
            <a:ext cx="61817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784" tIns="33336" rIns="67784" bIns="33336" anchor="b"/>
          <a:lstStyle/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SQL Injection</a:t>
            </a:r>
          </a:p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Scripting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Request Forgery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Information Leakage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Encryption</a:t>
            </a:r>
          </a:p>
        </p:txBody>
      </p:sp>
      <p:sp>
        <p:nvSpPr>
          <p:cNvPr id="23554" name="Subtitle 4"/>
          <p:cNvSpPr txBox="1">
            <a:spLocks/>
          </p:cNvSpPr>
          <p:nvPr/>
        </p:nvSpPr>
        <p:spPr bwMode="auto">
          <a:xfrm>
            <a:off x="1691028" y="3269461"/>
            <a:ext cx="5245894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784" tIns="33336" rIns="67784" bIns="33336"/>
          <a:lstStyle/>
          <a:p>
            <a:pPr marL="323850" marR="0" lvl="0" indent="-323850" defTabSz="672704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Tx/>
              <a:buNone/>
              <a:tabLst>
                <a:tab pos="1040606" algn="l"/>
                <a:tab pos="1279922" algn="l"/>
                <a:tab pos="1559719" algn="l"/>
              </a:tabLst>
              <a:defRPr/>
            </a:pPr>
            <a:r>
              <a:rPr kumimoji="0" lang="en-US" sz="19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When CSS isn’t cool</a:t>
            </a:r>
          </a:p>
        </p:txBody>
      </p:sp>
    </p:spTree>
    <p:extLst>
      <p:ext uri="{BB962C8B-B14F-4D97-AF65-F5344CB8AC3E}">
        <p14:creationId xmlns:p14="http://schemas.microsoft.com/office/powerpoint/2010/main" val="34627851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triped Right Arrow 19"/>
          <p:cNvSpPr/>
          <p:nvPr/>
        </p:nvSpPr>
        <p:spPr>
          <a:xfrm>
            <a:off x="7162800" y="3999756"/>
            <a:ext cx="457200" cy="342900"/>
          </a:xfrm>
          <a:prstGeom prst="striped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5319713" y="3999756"/>
            <a:ext cx="471487" cy="342900"/>
          </a:xfrm>
          <a:prstGeom prst="striped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–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Script** injected into: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Page, Database, Cookies</a:t>
            </a:r>
          </a:p>
          <a:p>
            <a:pPr>
              <a:lnSpc>
                <a:spcPct val="114000"/>
              </a:lnSpc>
            </a:pPr>
            <a:r>
              <a:rPr lang="en-US" sz="2100" dirty="0"/>
              <a:t>Main types – Reflected, Persistent, DOM Based</a:t>
            </a:r>
          </a:p>
          <a:p>
            <a:pPr>
              <a:lnSpc>
                <a:spcPct val="114000"/>
              </a:lnSpc>
            </a:pPr>
            <a:r>
              <a:rPr lang="en-US" sz="2100" dirty="0"/>
              <a:t>Access DOM, steal cookies, send form data, and more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100" u="sng" dirty="0">
                <a:solidFill>
                  <a:srgbClr val="FF0000"/>
                </a:solidFill>
              </a:rPr>
              <a:t>**</a:t>
            </a:r>
            <a:r>
              <a:rPr lang="en-US" sz="2100" u="sng" dirty="0" err="1">
                <a:solidFill>
                  <a:srgbClr val="FF0000"/>
                </a:solidFill>
              </a:rPr>
              <a:t>Scriptless</a:t>
            </a:r>
            <a:r>
              <a:rPr lang="en-US" sz="2100" u="sng" dirty="0">
                <a:solidFill>
                  <a:srgbClr val="FF0000"/>
                </a:solidFill>
              </a:rPr>
              <a:t> attacks don’t require any script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00350" y="3828306"/>
            <a:ext cx="1875235" cy="74295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S PGothic" pitchFamily="34" charset="-128"/>
              </a:rPr>
              <a:t>Script Injected to Web Page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2209800" y="3999756"/>
            <a:ext cx="457200" cy="342900"/>
          </a:xfrm>
          <a:prstGeom prst="striped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Oval 8"/>
          <p:cNvSpPr/>
          <p:nvPr/>
        </p:nvSpPr>
        <p:spPr>
          <a:xfrm>
            <a:off x="990600" y="3924746"/>
            <a:ext cx="1085850" cy="5143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S PGothic" pitchFamily="34" charset="-128"/>
              </a:rPr>
              <a:t>Evil Script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05500" y="3828306"/>
            <a:ext cx="1428750" cy="74295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MS PGothic" pitchFamily="34" charset="-128"/>
              </a:rPr>
              <a:t>User Visits Page</a:t>
            </a:r>
          </a:p>
        </p:txBody>
      </p:sp>
      <p:pic>
        <p:nvPicPr>
          <p:cNvPr id="36875" name="Picture 2" descr="C:\Users\adam\AppData\Local\Microsoft\Windows\Temporary Internet Files\Content.IE5\X4KMYIFM\MC900433161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3338" y="3617566"/>
            <a:ext cx="498872" cy="48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6" name="Picture 3" descr="C:\Users\adam\AppData\Local\Microsoft\Windows\Temporary Internet Files\Content.IE5\DLZ32HT3\MC90043316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8453" y="3949750"/>
            <a:ext cx="498872" cy="4869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36877" name="Picture 3" descr="C:\Users\adam\AppData\Local\Microsoft\Windows\Temporary Internet Files\Content.IE5\DLZ32HT3\MC90043316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4528" y="4245025"/>
            <a:ext cx="498872" cy="48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1492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idx="10"/>
          </p:nvPr>
        </p:nvSpPr>
        <p:spPr>
          <a:xfrm>
            <a:off x="201929" y="742950"/>
            <a:ext cx="8740142" cy="4154984"/>
          </a:xfrm>
        </p:spPr>
        <p:txBody>
          <a:bodyPr/>
          <a:lstStyle/>
          <a:p>
            <a:r>
              <a:rPr lang="en-US" sz="2400" dirty="0"/>
              <a:t>Page processes malicious data as script***</a:t>
            </a:r>
          </a:p>
          <a:p>
            <a:r>
              <a:rPr lang="en-US" sz="2400" dirty="0"/>
              <a:t>URIs, Form Fields, Cookies, and Databases all sources of ‘script’</a:t>
            </a:r>
          </a:p>
          <a:p>
            <a:r>
              <a:rPr lang="en-US" sz="2400" dirty="0"/>
              <a:t>Injected tags </a:t>
            </a:r>
          </a:p>
          <a:p>
            <a:pPr lvl="1"/>
            <a:r>
              <a:rPr lang="en-US" sz="2000" dirty="0"/>
              <a:t>Partial – 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 '</a:t>
            </a:r>
          </a:p>
          <a:p>
            <a:pPr lvl="1"/>
            <a:r>
              <a:rPr lang="en-US" sz="2000" dirty="0"/>
              <a:t>Full  &lt;form&gt;..&lt;/form&gt;</a:t>
            </a:r>
          </a:p>
          <a:p>
            <a:r>
              <a:rPr lang="en-US" sz="2400" dirty="0"/>
              <a:t>Tricky to catch all combinations:</a:t>
            </a:r>
          </a:p>
          <a:p>
            <a:pPr lvl="1"/>
            <a:r>
              <a:rPr lang="en-US" sz="2000" dirty="0"/>
              <a:t>&lt;DIV STYLE="width: expression(alert('XSS'));</a:t>
            </a:r>
            <a:r>
              <a:rPr lang="en-US" altLang="en-US" sz="2000" dirty="0"/>
              <a:t>“</a:t>
            </a:r>
            <a:r>
              <a:rPr lang="en-US" sz="2000" dirty="0"/>
              <a:t>&gt; </a:t>
            </a:r>
          </a:p>
          <a:p>
            <a:pPr lvl="1"/>
            <a:r>
              <a:rPr lang="en-US" sz="2000" dirty="0"/>
              <a:t>Without &lt;script&gt; tags</a:t>
            </a:r>
          </a:p>
          <a:p>
            <a:pPr lvl="2"/>
            <a:r>
              <a:rPr lang="en-US" sz="1800" dirty="0"/>
              <a:t>&lt;IMG SRC=</a:t>
            </a:r>
            <a:r>
              <a:rPr lang="en-US" sz="1800" dirty="0" err="1"/>
              <a:t>javascript:alert</a:t>
            </a:r>
            <a:r>
              <a:rPr lang="en-US" sz="1800" dirty="0"/>
              <a:t>(</a:t>
            </a:r>
            <a:r>
              <a:rPr lang="en-US" sz="1800" dirty="0" err="1"/>
              <a:t>String.fromCharCode</a:t>
            </a:r>
            <a:r>
              <a:rPr lang="en-US" sz="1800" dirty="0"/>
              <a:t>(88,83,83))&gt;</a:t>
            </a:r>
          </a:p>
          <a:p>
            <a:pPr lvl="2"/>
            <a:r>
              <a:rPr lang="en-US" sz="2200" dirty="0"/>
              <a:t>	&lt;BODY </a:t>
            </a:r>
            <a:r>
              <a:rPr lang="en-US" sz="2200" dirty="0" err="1"/>
              <a:t>onload</a:t>
            </a:r>
            <a:r>
              <a:rPr lang="en-US" sz="2200" dirty="0"/>
              <a:t>=alert('test1')&gt; 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XSS Exploited?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03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Attack</a:t>
            </a:r>
          </a:p>
        </p:txBody>
      </p:sp>
    </p:spTree>
    <p:extLst>
      <p:ext uri="{BB962C8B-B14F-4D97-AF65-F5344CB8AC3E}">
        <p14:creationId xmlns:p14="http://schemas.microsoft.com/office/powerpoint/2010/main" val="2120635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Scriptless</a:t>
            </a:r>
            <a:r>
              <a:rPr lang="en-US" dirty="0"/>
              <a:t> Attack</a:t>
            </a:r>
          </a:p>
        </p:txBody>
      </p:sp>
    </p:spTree>
    <p:extLst>
      <p:ext uri="{BB962C8B-B14F-4D97-AF65-F5344CB8AC3E}">
        <p14:creationId xmlns:p14="http://schemas.microsoft.com/office/powerpoint/2010/main" val="318980934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Prevent XSS?</a:t>
            </a:r>
          </a:p>
        </p:txBody>
      </p:sp>
      <p:sp>
        <p:nvSpPr>
          <p:cNvPr id="38914" name="Rectangle 2"/>
          <p:cNvSpPr>
            <a:spLocks noGrp="1"/>
          </p:cNvSpPr>
          <p:nvPr>
            <p:ph idx="4294967295"/>
          </p:nvPr>
        </p:nvSpPr>
        <p:spPr>
          <a:xfrm>
            <a:off x="472440" y="971550"/>
            <a:ext cx="6379029" cy="357782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800" dirty="0" err="1"/>
              <a:t>HtmlEncode</a:t>
            </a:r>
            <a:r>
              <a:rPr lang="en-US" sz="2800" dirty="0"/>
              <a:t> or </a:t>
            </a:r>
            <a:r>
              <a:rPr lang="en-US" sz="2800" dirty="0" err="1"/>
              <a:t>AttributeEncode</a:t>
            </a:r>
            <a:r>
              <a:rPr lang="en-US" sz="2800" dirty="0"/>
              <a:t> all output</a:t>
            </a:r>
          </a:p>
          <a:p>
            <a:pPr>
              <a:lnSpc>
                <a:spcPct val="114000"/>
              </a:lnSpc>
              <a:buNone/>
            </a:pPr>
            <a:r>
              <a:rPr lang="en-US" sz="1500" dirty="0">
                <a:solidFill>
                  <a:schemeClr val="accent6"/>
                </a:solidFill>
              </a:rPr>
              <a:t>         @, &lt;%:, </a:t>
            </a:r>
            <a:r>
              <a:rPr lang="en-US" sz="1500" dirty="0" err="1">
                <a:solidFill>
                  <a:schemeClr val="accent6"/>
                </a:solidFill>
              </a:rPr>
              <a:t>HtmlEncode</a:t>
            </a:r>
            <a:r>
              <a:rPr lang="en-US" sz="1500" dirty="0">
                <a:solidFill>
                  <a:schemeClr val="accent6"/>
                </a:solidFill>
              </a:rPr>
              <a:t>(), </a:t>
            </a:r>
            <a:r>
              <a:rPr lang="en-US" sz="1500" dirty="0" err="1">
                <a:solidFill>
                  <a:schemeClr val="accent6"/>
                </a:solidFill>
              </a:rPr>
              <a:t>HtmlAttributeEncode</a:t>
            </a:r>
            <a:r>
              <a:rPr lang="en-US" sz="1500" dirty="0">
                <a:solidFill>
                  <a:schemeClr val="accent6"/>
                </a:solidFill>
              </a:rPr>
              <a:t>() ,&lt;#: (4.5)</a:t>
            </a:r>
          </a:p>
          <a:p>
            <a:pPr marL="0" indent="-497681">
              <a:lnSpc>
                <a:spcPct val="114000"/>
              </a:lnSpc>
              <a:buNone/>
            </a:pPr>
            <a:r>
              <a:rPr lang="en-US" sz="2600" dirty="0"/>
              <a:t>No dynamic attributes </a:t>
            </a:r>
          </a:p>
          <a:p>
            <a:pPr marL="645319" lvl="3" indent="0">
              <a:lnSpc>
                <a:spcPct val="114000"/>
              </a:lnSpc>
              <a:buNone/>
            </a:pPr>
            <a:r>
              <a:rPr lang="en-US" sz="1200" dirty="0"/>
              <a:t>   </a:t>
            </a:r>
            <a:r>
              <a:rPr lang="en-US" sz="1350" dirty="0">
                <a:solidFill>
                  <a:schemeClr val="accent6"/>
                </a:solidFill>
              </a:rPr>
              <a:t>&lt;div </a:t>
            </a:r>
            <a:r>
              <a:rPr lang="en-US" sz="1350" dirty="0" err="1">
                <a:solidFill>
                  <a:schemeClr val="accent6"/>
                </a:solidFill>
              </a:rPr>
              <a:t>onclick</a:t>
            </a:r>
            <a:r>
              <a:rPr lang="en-US" sz="1350" dirty="0">
                <a:solidFill>
                  <a:schemeClr val="accent6"/>
                </a:solidFill>
              </a:rPr>
              <a:t>=@</a:t>
            </a:r>
            <a:r>
              <a:rPr lang="en-US" sz="1350" dirty="0" err="1">
                <a:solidFill>
                  <a:schemeClr val="accent6"/>
                </a:solidFill>
              </a:rPr>
              <a:t>Model.SomeField</a:t>
            </a:r>
            <a:r>
              <a:rPr lang="en-US" sz="1350" dirty="0">
                <a:solidFill>
                  <a:schemeClr val="accent6"/>
                </a:solidFill>
              </a:rPr>
              <a:t> &gt;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600" dirty="0"/>
              <a:t>Avoid </a:t>
            </a:r>
            <a:r>
              <a:rPr lang="en-US" sz="2600" dirty="0" err="1"/>
              <a:t>WebForm</a:t>
            </a:r>
            <a:r>
              <a:rPr lang="en-US" altLang="en-US" sz="2600" dirty="0" err="1"/>
              <a:t>’</a:t>
            </a:r>
            <a:r>
              <a:rPr lang="en-US" sz="2600" dirty="0" err="1"/>
              <a:t>s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accent6"/>
                </a:solidFill>
              </a:rPr>
              <a:t>ValidateRequest</a:t>
            </a:r>
            <a:r>
              <a:rPr lang="en-US" sz="2600" dirty="0">
                <a:solidFill>
                  <a:schemeClr val="accent6"/>
                </a:solidFill>
              </a:rPr>
              <a:t>=false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600" dirty="0"/>
              <a:t>WYSIWYG Editing or HTML</a:t>
            </a:r>
            <a:r>
              <a:rPr lang="en-US" sz="2100" dirty="0"/>
              <a:t> </a:t>
            </a:r>
          </a:p>
          <a:p>
            <a:pPr marL="305990" indent="0">
              <a:lnSpc>
                <a:spcPct val="114000"/>
              </a:lnSpc>
              <a:buNone/>
            </a:pPr>
            <a:r>
              <a:rPr lang="en-US" sz="1350" dirty="0"/>
              <a:t>Encode before POST</a:t>
            </a:r>
          </a:p>
          <a:p>
            <a:pPr marL="305990" indent="0">
              <a:lnSpc>
                <a:spcPct val="114000"/>
              </a:lnSpc>
              <a:buNone/>
            </a:pPr>
            <a:r>
              <a:rPr lang="en-US" sz="1500" dirty="0"/>
              <a:t>MVC3+ - [</a:t>
            </a:r>
            <a:r>
              <a:rPr lang="en-US" sz="1500" dirty="0" err="1">
                <a:solidFill>
                  <a:schemeClr val="accent6"/>
                </a:solidFill>
              </a:rPr>
              <a:t>AllowHtml</a:t>
            </a:r>
            <a:r>
              <a:rPr lang="en-US" sz="1500" dirty="0"/>
              <a:t>] on Model Property  </a:t>
            </a:r>
          </a:p>
          <a:p>
            <a:pPr marL="305990" indent="0">
              <a:lnSpc>
                <a:spcPct val="114000"/>
              </a:lnSpc>
              <a:buNone/>
            </a:pPr>
            <a:r>
              <a:rPr lang="en-US" sz="1500" dirty="0">
                <a:solidFill>
                  <a:srgbClr val="FF0000"/>
                </a:solidFill>
              </a:rPr>
              <a:t>Avoid [</a:t>
            </a:r>
            <a:r>
              <a:rPr lang="en-US" sz="1500" dirty="0" err="1">
                <a:solidFill>
                  <a:srgbClr val="FF0000"/>
                </a:solidFill>
              </a:rPr>
              <a:t>ValidateInput</a:t>
            </a:r>
            <a:r>
              <a:rPr lang="en-US" sz="1500" dirty="0">
                <a:solidFill>
                  <a:srgbClr val="FF0000"/>
                </a:solidFill>
              </a:rPr>
              <a:t>(false)]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100" dirty="0" err="1"/>
              <a:t>ASP.Net</a:t>
            </a:r>
            <a:r>
              <a:rPr lang="en-US" sz="2100" dirty="0"/>
              <a:t> 4 </a:t>
            </a:r>
            <a:r>
              <a:rPr lang="en-US" sz="1500" dirty="0">
                <a:solidFill>
                  <a:schemeClr val="accent6"/>
                </a:solidFill>
              </a:rPr>
              <a:t>&lt;</a:t>
            </a:r>
            <a:r>
              <a:rPr lang="en-US" sz="1500" dirty="0" err="1">
                <a:solidFill>
                  <a:schemeClr val="accent6"/>
                </a:solidFill>
              </a:rPr>
              <a:t>httpRuntime</a:t>
            </a:r>
            <a:r>
              <a:rPr lang="en-US" sz="1500" dirty="0">
                <a:solidFill>
                  <a:schemeClr val="accent6"/>
                </a:solidFill>
              </a:rPr>
              <a:t> </a:t>
            </a:r>
            <a:r>
              <a:rPr lang="en-US" sz="1500" dirty="0" err="1">
                <a:solidFill>
                  <a:schemeClr val="accent6"/>
                </a:solidFill>
              </a:rPr>
              <a:t>encoderType</a:t>
            </a:r>
            <a:r>
              <a:rPr lang="en-US" sz="1500" dirty="0">
                <a:solidFill>
                  <a:schemeClr val="accent6"/>
                </a:solidFill>
              </a:rPr>
              <a:t>&gt; </a:t>
            </a:r>
          </a:p>
          <a:p>
            <a:pPr marL="591741" lvl="1" indent="-342900">
              <a:lnSpc>
                <a:spcPct val="114000"/>
              </a:lnSpc>
              <a:buNone/>
            </a:pPr>
            <a:r>
              <a:rPr lang="en-US" sz="1800" dirty="0"/>
              <a:t>	Use Anti-</a:t>
            </a:r>
            <a:r>
              <a:rPr lang="en-US" sz="1800" dirty="0" err="1"/>
              <a:t>Xss</a:t>
            </a:r>
            <a:r>
              <a:rPr lang="en-US" sz="1800" dirty="0"/>
              <a:t>! Included in 4.5!!!</a:t>
            </a:r>
          </a:p>
        </p:txBody>
      </p:sp>
    </p:spTree>
    <p:extLst>
      <p:ext uri="{BB962C8B-B14F-4D97-AF65-F5344CB8AC3E}">
        <p14:creationId xmlns:p14="http://schemas.microsoft.com/office/powerpoint/2010/main" val="112992902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0"/>
          </p:nvPr>
        </p:nvSpPr>
        <p:spPr>
          <a:xfrm>
            <a:off x="201929" y="891883"/>
            <a:ext cx="8740142" cy="3551742"/>
          </a:xfrm>
        </p:spPr>
        <p:txBody>
          <a:bodyPr/>
          <a:lstStyle/>
          <a:p>
            <a:r>
              <a:rPr lang="en-US" sz="2800" dirty="0"/>
              <a:t>Should you store data encoded?</a:t>
            </a:r>
          </a:p>
          <a:p>
            <a:pPr lvl="1"/>
            <a:r>
              <a:rPr lang="en-US" sz="2400" dirty="0"/>
              <a:t>Not encoded, but </a:t>
            </a:r>
            <a:r>
              <a:rPr lang="en-US" sz="2400" dirty="0">
                <a:solidFill>
                  <a:schemeClr val="accent3"/>
                </a:solidFill>
              </a:rPr>
              <a:t>sanitized</a:t>
            </a:r>
            <a:r>
              <a:rPr lang="en-US" sz="2400" dirty="0"/>
              <a:t>. </a:t>
            </a:r>
          </a:p>
          <a:p>
            <a:r>
              <a:rPr lang="en-US" sz="2800" dirty="0"/>
              <a:t>&lt;         </a:t>
            </a:r>
            <a:r>
              <a:rPr lang="en-US" sz="2800" dirty="0">
                <a:solidFill>
                  <a:srgbClr val="FFC000"/>
                </a:solidFill>
              </a:rPr>
              <a:t>&amp;</a:t>
            </a:r>
            <a:r>
              <a:rPr lang="en-US" sz="2800" dirty="0" err="1">
                <a:solidFill>
                  <a:srgbClr val="FFC000"/>
                </a:solidFill>
              </a:rPr>
              <a:t>lt</a:t>
            </a:r>
            <a:r>
              <a:rPr lang="en-US" sz="2800" dirty="0">
                <a:solidFill>
                  <a:srgbClr val="FFC000"/>
                </a:solidFill>
              </a:rPr>
              <a:t>;    </a:t>
            </a:r>
            <a:r>
              <a:rPr lang="en-US" sz="2800" dirty="0"/>
              <a:t>   </a:t>
            </a:r>
            <a:r>
              <a:rPr lang="en-US" sz="2800" dirty="0">
                <a:solidFill>
                  <a:srgbClr val="FFC000"/>
                </a:solidFill>
              </a:rPr>
              <a:t> &amp;</a:t>
            </a:r>
            <a:r>
              <a:rPr lang="en-US" sz="2800" dirty="0" err="1">
                <a:solidFill>
                  <a:srgbClr val="FFC000"/>
                </a:solidFill>
              </a:rPr>
              <a:t>amp;lt</a:t>
            </a:r>
            <a:r>
              <a:rPr lang="en-US" sz="2800" dirty="0">
                <a:solidFill>
                  <a:srgbClr val="FFC000"/>
                </a:solidFill>
              </a:rPr>
              <a:t>;       &amp;</a:t>
            </a:r>
            <a:r>
              <a:rPr lang="en-US" sz="2800" dirty="0" err="1">
                <a:solidFill>
                  <a:srgbClr val="FFC000"/>
                </a:solidFill>
              </a:rPr>
              <a:t>amp;amp;let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</a:p>
          <a:p>
            <a:r>
              <a:rPr lang="en-US" sz="2800" dirty="0" err="1"/>
              <a:t>AngleSharp</a:t>
            </a:r>
            <a:r>
              <a:rPr lang="en-US" sz="2800" dirty="0"/>
              <a:t> w/</a:t>
            </a:r>
            <a:r>
              <a:rPr lang="en-US" sz="2800" dirty="0" err="1"/>
              <a:t>HtmlSanitizer</a:t>
            </a:r>
            <a:r>
              <a:rPr lang="en-US" sz="2800" dirty="0"/>
              <a:t> or HTML Agility Pack </a:t>
            </a:r>
          </a:p>
          <a:p>
            <a:r>
              <a:rPr lang="en-US" sz="2800" dirty="0"/>
              <a:t>jQuery </a:t>
            </a:r>
            <a:r>
              <a:rPr lang="en-US" sz="2800" dirty="0">
                <a:solidFill>
                  <a:schemeClr val="accent6"/>
                </a:solidFill>
              </a:rPr>
              <a:t>.html() </a:t>
            </a:r>
            <a:r>
              <a:rPr lang="en-US" sz="2800" dirty="0"/>
              <a:t>vs</a:t>
            </a:r>
            <a:r>
              <a:rPr lang="en-US" sz="2800" dirty="0">
                <a:solidFill>
                  <a:schemeClr val="accent6"/>
                </a:solidFill>
              </a:rPr>
              <a:t> .text()</a:t>
            </a:r>
          </a:p>
          <a:p>
            <a:r>
              <a:rPr lang="en-US" sz="2800" dirty="0"/>
              <a:t>Test controls - inject script, special characters.</a:t>
            </a:r>
          </a:p>
          <a:p>
            <a:r>
              <a:rPr lang="en-US" sz="2800" dirty="0"/>
              <a:t>Audit all areas data is dynamically displayed </a:t>
            </a:r>
            <a:r>
              <a:rPr lang="en-US" sz="2800" dirty="0">
                <a:solidFill>
                  <a:srgbClr val="FFC000"/>
                </a:solidFill>
              </a:rPr>
              <a:t>&lt;%, &lt;%#...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Preventing XSS - Additional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1075658" y="2050529"/>
            <a:ext cx="290532" cy="1331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1446" tIns="25723" rIns="51446" bIns="257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5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38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alpha val="99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300268" y="2057590"/>
            <a:ext cx="290532" cy="1331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1446" tIns="25723" rIns="51446" bIns="257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5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38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alpha val="99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281468" y="2057590"/>
            <a:ext cx="290532" cy="1331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1446" tIns="25723" rIns="51446" bIns="257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5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38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alpha val="99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0963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Sanitizing Data</a:t>
            </a:r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4639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- Content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1960" y="1021560"/>
            <a:ext cx="8778240" cy="4253472"/>
          </a:xfrm>
        </p:spPr>
        <p:txBody>
          <a:bodyPr/>
          <a:lstStyle/>
          <a:p>
            <a:r>
              <a:rPr lang="en-US" sz="2400" dirty="0"/>
              <a:t>Header </a:t>
            </a:r>
            <a:r>
              <a:rPr lang="en-US" sz="2400" dirty="0">
                <a:solidFill>
                  <a:srgbClr val="FFC000"/>
                </a:solidFill>
              </a:rPr>
              <a:t>Content-Security-Policy</a:t>
            </a:r>
            <a:r>
              <a:rPr lang="en-US" sz="2400" dirty="0"/>
              <a:t> limits content sources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What can it restrict?</a:t>
            </a:r>
          </a:p>
          <a:p>
            <a:pPr lvl="1"/>
            <a:r>
              <a:rPr lang="en-US" sz="2000" dirty="0"/>
              <a:t>JavaScript, CSS, Frames, Audio, Object, Media, &lt;form&gt; action </a:t>
            </a:r>
            <a:r>
              <a:rPr lang="en-US" sz="2000" dirty="0" err="1"/>
              <a:t>uri</a:t>
            </a:r>
            <a:endParaRPr lang="en-US" sz="2000" dirty="0"/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&lt;script&gt;, </a:t>
            </a:r>
            <a:r>
              <a:rPr lang="en-US" sz="2000" dirty="0">
                <a:solidFill>
                  <a:srgbClr val="FF0000"/>
                </a:solidFill>
              </a:rPr>
              <a:t>&lt;a </a:t>
            </a:r>
            <a:r>
              <a:rPr lang="en-US" sz="2000" dirty="0" err="1">
                <a:solidFill>
                  <a:srgbClr val="FF0000"/>
                </a:solidFill>
              </a:rPr>
              <a:t>href</a:t>
            </a:r>
            <a:r>
              <a:rPr lang="en-US" sz="2000" dirty="0">
                <a:solidFill>
                  <a:srgbClr val="FF0000"/>
                </a:solidFill>
              </a:rPr>
              <a:t>="</a:t>
            </a:r>
            <a:r>
              <a:rPr lang="en-US" sz="2000" dirty="0" err="1">
                <a:solidFill>
                  <a:srgbClr val="FF0000"/>
                </a:solidFill>
              </a:rPr>
              <a:t>javascript:bad_stuff</a:t>
            </a:r>
            <a:r>
              <a:rPr lang="en-US" sz="2000" dirty="0">
                <a:solidFill>
                  <a:srgbClr val="FF0000"/>
                </a:solidFill>
              </a:rPr>
              <a:t>()"&gt;, </a:t>
            </a:r>
            <a:r>
              <a:rPr lang="en-US" sz="1800" dirty="0">
                <a:solidFill>
                  <a:srgbClr val="FF0000"/>
                </a:solidFill>
              </a:rPr>
              <a:t>&lt;a </a:t>
            </a:r>
            <a:r>
              <a:rPr lang="en-US" sz="1800" dirty="0" err="1">
                <a:solidFill>
                  <a:srgbClr val="FF0000"/>
                </a:solidFill>
              </a:rPr>
              <a:t>onclick</a:t>
            </a:r>
            <a:r>
              <a:rPr lang="en-US" sz="1800" dirty="0">
                <a:solidFill>
                  <a:srgbClr val="FF0000"/>
                </a:solidFill>
              </a:rPr>
              <a:t>="</a:t>
            </a:r>
            <a:r>
              <a:rPr lang="en-US" sz="1800" dirty="0" err="1">
                <a:solidFill>
                  <a:srgbClr val="FF0000"/>
                </a:solidFill>
              </a:rPr>
              <a:t>bad_stuff</a:t>
            </a:r>
            <a:r>
              <a:rPr lang="en-US" sz="1800" dirty="0">
                <a:solidFill>
                  <a:srgbClr val="FF0000"/>
                </a:solidFill>
              </a:rPr>
              <a:t>()"&gt;</a:t>
            </a:r>
          </a:p>
          <a:p>
            <a:r>
              <a:rPr lang="en-US" sz="2400" dirty="0"/>
              <a:t>Allowed</a:t>
            </a:r>
          </a:p>
          <a:p>
            <a:pPr lvl="1"/>
            <a:r>
              <a:rPr lang="en-US" sz="2000" dirty="0"/>
              <a:t>Allow content in files loaded from </a:t>
            </a:r>
            <a:r>
              <a:rPr lang="en-US" sz="2000" dirty="0">
                <a:solidFill>
                  <a:srgbClr val="92D050"/>
                </a:solidFill>
              </a:rPr>
              <a:t>white-listed sources</a:t>
            </a:r>
          </a:p>
          <a:p>
            <a:r>
              <a:rPr lang="en-US" sz="2400" dirty="0"/>
              <a:t>Can report non-compliant URLs</a:t>
            </a:r>
          </a:p>
          <a:p>
            <a:pPr lvl="1"/>
            <a:r>
              <a:rPr lang="en-US" sz="2000" dirty="0"/>
              <a:t>http://caniuse.com/#feat=contentsecuritypolicy</a:t>
            </a:r>
          </a:p>
        </p:txBody>
      </p:sp>
    </p:spTree>
    <p:extLst>
      <p:ext uri="{BB962C8B-B14F-4D97-AF65-F5344CB8AC3E}">
        <p14:creationId xmlns:p14="http://schemas.microsoft.com/office/powerpoint/2010/main" val="410825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Security Policy - </a:t>
            </a:r>
            <a:r>
              <a:rPr lang="en-US" dirty="0" err="1"/>
              <a:t>NWebsec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4959114"/>
          </a:xfrm>
        </p:spPr>
        <p:txBody>
          <a:bodyPr/>
          <a:lstStyle/>
          <a:p>
            <a:r>
              <a:rPr lang="en-US" sz="2000" dirty="0"/>
              <a:t>Policies for image, </a:t>
            </a:r>
            <a:r>
              <a:rPr lang="en-US" sz="2000" dirty="0" err="1"/>
              <a:t>css</a:t>
            </a:r>
            <a:r>
              <a:rPr lang="en-US" sz="2000" dirty="0"/>
              <a:t>, and script loading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app.UseCsp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(options =&gt;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options.DefaultSources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ScriptSources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 =&gt;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        "ajax.aspnetcdn.com"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"api.github.com"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"*.twitter.com"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UnsafeEval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StyleSources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"platform.twitter.com"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UnsafeInline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ImageSources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s.CustomSources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"data:"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FrameSources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s.CustomSources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"*.twitter.com"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"*.youtube.com"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ObjectSources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s.CustomSources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"*.youtube.com"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543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r>
              <a:rPr lang="en-US" dirty="0"/>
              <a:t>Open</a:t>
            </a:r>
          </a:p>
          <a:p>
            <a:r>
              <a:rPr lang="en-US" dirty="0">
                <a:hlinkClick r:id="rId2"/>
              </a:rPr>
              <a:t>http://www.cvedetails.com/vulnerabilities-by-types.php</a:t>
            </a:r>
            <a:endParaRPr lang="en-US" dirty="0"/>
          </a:p>
          <a:p>
            <a:r>
              <a:rPr lang="en-US" dirty="0">
                <a:hlinkClick r:id="rId3"/>
              </a:rPr>
              <a:t>https://www.owasp.org/index.php/Top_10_2017-Top_10</a:t>
            </a:r>
            <a:endParaRPr lang="en-US" dirty="0"/>
          </a:p>
          <a:p>
            <a:r>
              <a:rPr lang="en-US" dirty="0">
                <a:hlinkClick r:id="rId4"/>
              </a:rPr>
              <a:t>https://medium.com/node-security/the-most-common-xss-vulnerability-in-react-js-applications-2bdffbcc1fa0</a:t>
            </a:r>
            <a:endParaRPr lang="en-US" dirty="0"/>
          </a:p>
          <a:p>
            <a:r>
              <a:rPr lang="en-US"/>
              <a:t>https://content-security-policy.com/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Security Policy</a:t>
            </a:r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4187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 bwMode="auto">
          <a:xfrm>
            <a:off x="1501379" y="735806"/>
            <a:ext cx="61817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784" tIns="33336" rIns="67784" bIns="33336" anchor="b"/>
          <a:lstStyle/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SQL Injection</a:t>
            </a:r>
          </a:p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Scripting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Request Forgery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Information Leakage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Encryption</a:t>
            </a:r>
          </a:p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0" cap="none" spc="0" normalizeH="0" baseline="0" noProof="0" dirty="0">
              <a:ln>
                <a:noFill/>
              </a:ln>
              <a:solidFill>
                <a:srgbClr val="D2D2F4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 Black" pitchFamily="34" charset="0"/>
            </a:endParaRPr>
          </a:p>
        </p:txBody>
      </p:sp>
      <p:sp>
        <p:nvSpPr>
          <p:cNvPr id="23554" name="Subtitle 4"/>
          <p:cNvSpPr txBox="1">
            <a:spLocks/>
          </p:cNvSpPr>
          <p:nvPr/>
        </p:nvSpPr>
        <p:spPr bwMode="auto">
          <a:xfrm>
            <a:off x="1691028" y="3269461"/>
            <a:ext cx="6202816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784" tIns="33336" rIns="67784" bIns="33336"/>
          <a:lstStyle/>
          <a:p>
            <a:pPr marL="323850" marR="0" lvl="0" indent="-323850" defTabSz="672704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Tx/>
              <a:buNone/>
              <a:tabLst>
                <a:tab pos="1040606" algn="l"/>
                <a:tab pos="1279922" algn="l"/>
                <a:tab pos="1559719" algn="l"/>
              </a:tabLst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</a:rPr>
              <a:t>Forgery makes developers unhappy 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sym typeface="Wingdings" pitchFamily="2" charset="2"/>
              </a:rPr>
              <a:t></a:t>
            </a:r>
            <a:endParaRPr kumimoji="0" lang="en-US" sz="19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364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CSRF – What Is It?</a:t>
            </a:r>
            <a:endParaRPr lang="en-US" dirty="0"/>
          </a:p>
        </p:txBody>
      </p:sp>
      <p:sp>
        <p:nvSpPr>
          <p:cNvPr id="41986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piggybacks on victim’s 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/>
              <a:t>Attacker gets user to execute</a:t>
            </a:r>
          </a:p>
          <a:p>
            <a:r>
              <a:rPr lang="en-US" dirty="0"/>
              <a:t>Can be very simple</a:t>
            </a:r>
          </a:p>
          <a:p>
            <a:pPr lvl="1"/>
            <a:r>
              <a:rPr lang="en-US" dirty="0"/>
              <a:t>Image tag in an email</a:t>
            </a:r>
          </a:p>
          <a:p>
            <a:pPr lvl="1"/>
            <a:r>
              <a:rPr lang="en-US" dirty="0"/>
              <a:t>Script on a blog</a:t>
            </a:r>
          </a:p>
          <a:p>
            <a:r>
              <a:rPr lang="en-US" dirty="0"/>
              <a:t>Identifying the attacker can be difficult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333750"/>
            <a:ext cx="420766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4267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CSRF – How Is It Exploited?</a:t>
            </a:r>
          </a:p>
        </p:txBody>
      </p:sp>
      <p:sp>
        <p:nvSpPr>
          <p:cNvPr id="43010" name="Rectangle 4"/>
          <p:cNvSpPr>
            <a:spLocks noGrp="1"/>
          </p:cNvSpPr>
          <p:nvPr>
            <p:ph idx="4294967295"/>
          </p:nvPr>
        </p:nvSpPr>
        <p:spPr>
          <a:xfrm>
            <a:off x="228600" y="1063230"/>
            <a:ext cx="8382000" cy="378856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Requests are generally repeatable</a:t>
            </a:r>
          </a:p>
          <a:p>
            <a:r>
              <a:rPr lang="en-US" dirty="0"/>
              <a:t>Image - can be embedded in an email</a:t>
            </a:r>
            <a:br>
              <a:rPr lang="en-US" dirty="0"/>
            </a:br>
            <a:r>
              <a:rPr lang="en-US" b="0" dirty="0">
                <a:solidFill>
                  <a:schemeClr val="accent1"/>
                </a:solidFill>
              </a:rPr>
              <a:t> </a:t>
            </a:r>
            <a:r>
              <a:rPr lang="en-US" sz="2100" dirty="0">
                <a:solidFill>
                  <a:srgbClr val="FF0000"/>
                </a:solidFill>
              </a:rPr>
              <a:t> &lt;</a:t>
            </a:r>
            <a:r>
              <a:rPr lang="en-US" sz="2100" dirty="0" err="1">
                <a:solidFill>
                  <a:srgbClr val="FF0000"/>
                </a:solidFill>
              </a:rPr>
              <a:t>img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src</a:t>
            </a:r>
            <a:r>
              <a:rPr lang="en-US" sz="2100" dirty="0">
                <a:solidFill>
                  <a:srgbClr val="FF0000"/>
                </a:solidFill>
              </a:rPr>
              <a:t>="http://host/CreateUser?JaneDoe"&gt;</a:t>
            </a:r>
          </a:p>
          <a:p>
            <a:r>
              <a:rPr lang="en-US" dirty="0"/>
              <a:t>Attacked via XSS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sz="2100" dirty="0">
                <a:solidFill>
                  <a:srgbClr val="FF0000"/>
                </a:solidFill>
              </a:rPr>
              <a:t>&lt;script </a:t>
            </a:r>
            <a:r>
              <a:rPr lang="en-US" sz="2100" dirty="0" err="1">
                <a:solidFill>
                  <a:srgbClr val="FF0000"/>
                </a:solidFill>
              </a:rPr>
              <a:t>src</a:t>
            </a:r>
            <a:r>
              <a:rPr lang="en-US" sz="2100" dirty="0">
                <a:solidFill>
                  <a:srgbClr val="FF0000"/>
                </a:solidFill>
              </a:rPr>
              <a:t>="http://host/CreateUser?JaneDoe"&gt;</a:t>
            </a:r>
          </a:p>
          <a:p>
            <a:pPr lvl="1">
              <a:buFontTx/>
              <a:buNone/>
            </a:pPr>
            <a:r>
              <a:rPr lang="en-US" sz="2100" dirty="0">
                <a:solidFill>
                  <a:srgbClr val="FF0000"/>
                </a:solidFill>
              </a:rPr>
              <a:t> &lt;iframe </a:t>
            </a:r>
            <a:r>
              <a:rPr lang="en-US" sz="2100" dirty="0" err="1">
                <a:solidFill>
                  <a:srgbClr val="FF0000"/>
                </a:solidFill>
              </a:rPr>
              <a:t>src</a:t>
            </a:r>
            <a:r>
              <a:rPr lang="en-US" sz="2100" dirty="0">
                <a:solidFill>
                  <a:srgbClr val="FF0000"/>
                </a:solidFill>
              </a:rPr>
              <a:t>="http://host/CreateUser?JaneDoe"&gt;</a:t>
            </a:r>
          </a:p>
          <a:p>
            <a:r>
              <a:rPr lang="en-US" dirty="0"/>
              <a:t>Invisible actions via the 'Image' Object</a:t>
            </a:r>
            <a:br>
              <a:rPr lang="en-US" dirty="0"/>
            </a:br>
            <a:r>
              <a:rPr lang="en-US" sz="2100" dirty="0" err="1">
                <a:solidFill>
                  <a:srgbClr val="FF0000"/>
                </a:solidFill>
              </a:rPr>
              <a:t>var</a:t>
            </a:r>
            <a:r>
              <a:rPr lang="en-US" sz="2100" dirty="0">
                <a:solidFill>
                  <a:srgbClr val="FF0000"/>
                </a:solidFill>
              </a:rPr>
              <a:t> foo = new Image(); </a:t>
            </a:r>
            <a:r>
              <a:rPr lang="en-US" sz="2100" dirty="0" err="1">
                <a:solidFill>
                  <a:srgbClr val="FF0000"/>
                </a:solidFill>
              </a:rPr>
              <a:t>foo.src</a:t>
            </a:r>
            <a:r>
              <a:rPr lang="en-US" sz="2100" dirty="0">
                <a:solidFill>
                  <a:srgbClr val="FF0000"/>
                </a:solidFill>
              </a:rPr>
              <a:t> = "http://host/CreateUser?JaneDoe";</a:t>
            </a:r>
            <a:br>
              <a:rPr lang="en-US" sz="2100" dirty="0">
                <a:solidFill>
                  <a:srgbClr val="FFCC00"/>
                </a:solidFill>
              </a:rPr>
            </a:br>
            <a:endParaRPr lang="en-US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3813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– Email attack</a:t>
            </a:r>
          </a:p>
        </p:txBody>
      </p:sp>
    </p:spTree>
    <p:extLst>
      <p:ext uri="{BB962C8B-B14F-4D97-AF65-F5344CB8AC3E}">
        <p14:creationId xmlns:p14="http://schemas.microsoft.com/office/powerpoint/2010/main" val="396442634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body" sz="quarter" idx="10"/>
          </p:nvPr>
        </p:nvSpPr>
        <p:spPr>
          <a:xfrm>
            <a:off x="201929" y="891883"/>
            <a:ext cx="8740142" cy="3391698"/>
          </a:xfrm>
        </p:spPr>
        <p:txBody>
          <a:bodyPr/>
          <a:lstStyle/>
          <a:p>
            <a:r>
              <a:rPr lang="en-US" altLang="en-US" dirty="0"/>
              <a:t>Modification </a:t>
            </a:r>
            <a:r>
              <a:rPr lang="en-US" dirty="0"/>
              <a:t>through </a:t>
            </a:r>
            <a:r>
              <a:rPr lang="en-US" dirty="0">
                <a:solidFill>
                  <a:schemeClr val="accent6"/>
                </a:solidFill>
              </a:rPr>
              <a:t>POST</a:t>
            </a:r>
            <a:r>
              <a:rPr lang="en-US" dirty="0"/>
              <a:t> only</a:t>
            </a:r>
          </a:p>
          <a:p>
            <a:r>
              <a:rPr lang="en-US" dirty="0">
                <a:solidFill>
                  <a:schemeClr val="accent6"/>
                </a:solidFill>
              </a:rPr>
              <a:t>GET</a:t>
            </a:r>
            <a:r>
              <a:rPr lang="en-US" dirty="0"/>
              <a:t> requests should not change state</a:t>
            </a:r>
          </a:p>
          <a:p>
            <a:r>
              <a:rPr lang="en-US" dirty="0"/>
              <a:t>Part of HTTP SPEC</a:t>
            </a:r>
          </a:p>
          <a:p>
            <a:r>
              <a:rPr lang="en-US" dirty="0"/>
              <a:t>Prevent repeatable </a:t>
            </a:r>
            <a:r>
              <a:rPr lang="en-US" dirty="0">
                <a:solidFill>
                  <a:schemeClr val="accent6"/>
                </a:solidFill>
              </a:rPr>
              <a:t>POSTS</a:t>
            </a:r>
          </a:p>
          <a:p>
            <a:pPr lvl="1"/>
            <a:r>
              <a:rPr lang="en-US" dirty="0"/>
              <a:t>Create unique hidden form token</a:t>
            </a:r>
          </a:p>
          <a:p>
            <a:pPr lvl="1"/>
            <a:r>
              <a:rPr lang="en-US" dirty="0"/>
              <a:t>Token required on </a:t>
            </a:r>
            <a:r>
              <a:rPr lang="en-US" dirty="0">
                <a:solidFill>
                  <a:schemeClr val="accent6"/>
                </a:solidFill>
              </a:rPr>
              <a:t>POST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CSRF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7017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CSRF - MVC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Use </a:t>
            </a:r>
            <a:r>
              <a:rPr lang="en-US" dirty="0">
                <a:solidFill>
                  <a:srgbClr val="FFCC00"/>
                </a:solidFill>
                <a:ea typeface="ＭＳ Ｐゴシック" charset="0"/>
              </a:rPr>
              <a:t>[</a:t>
            </a:r>
            <a:r>
              <a:rPr lang="en-US" dirty="0" err="1">
                <a:solidFill>
                  <a:srgbClr val="FFCC00"/>
                </a:solidFill>
                <a:ea typeface="ＭＳ Ｐゴシック" charset="0"/>
              </a:rPr>
              <a:t>HttpPost</a:t>
            </a:r>
            <a:r>
              <a:rPr lang="en-US" dirty="0">
                <a:solidFill>
                  <a:srgbClr val="FFCC00"/>
                </a:solidFill>
                <a:ea typeface="ＭＳ Ｐゴシック" charset="0"/>
              </a:rPr>
              <a:t>]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Use Anti-forgery tokens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Uses both form token and cookie</a:t>
            </a:r>
          </a:p>
          <a:p>
            <a:pPr>
              <a:buFont typeface="Arial" pitchFamily="34" charset="0"/>
              <a:buChar char="•"/>
              <a:defRPr/>
            </a:pPr>
            <a:endParaRPr lang="en-US" sz="1350" dirty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1350" dirty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1350" dirty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1350" dirty="0">
              <a:ea typeface="ＭＳ Ｐゴシック" charset="0"/>
            </a:endParaRPr>
          </a:p>
          <a:p>
            <a:pPr>
              <a:buNone/>
              <a:defRPr/>
            </a:pPr>
            <a:endParaRPr lang="en-US" sz="1350" dirty="0">
              <a:ea typeface="ＭＳ Ｐゴシック" charset="0"/>
            </a:endParaRPr>
          </a:p>
          <a:p>
            <a:pPr>
              <a:buNone/>
              <a:defRPr/>
            </a:pPr>
            <a:endParaRPr lang="en-US" sz="1350" dirty="0">
              <a:ea typeface="ＭＳ Ｐゴシック" charset="0"/>
            </a:endParaRPr>
          </a:p>
          <a:p>
            <a:pPr>
              <a:buFont typeface="Times" charset="0"/>
              <a:buNone/>
              <a:defRPr/>
            </a:pPr>
            <a:r>
              <a:rPr lang="en-US" sz="2100" dirty="0">
                <a:ea typeface="ＭＳ Ｐゴシック" charset="0"/>
              </a:rPr>
              <a:t>	</a:t>
            </a:r>
          </a:p>
          <a:p>
            <a:pPr>
              <a:defRPr/>
            </a:pPr>
            <a:endParaRPr lang="en-US" sz="2100" dirty="0">
              <a:ea typeface="ＭＳ Ｐゴシック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56880"/>
            <a:ext cx="3172072" cy="870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800350"/>
            <a:ext cx="3186208" cy="165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5843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85900" y="205979"/>
            <a:ext cx="6434472" cy="857250"/>
          </a:xfrm>
        </p:spPr>
        <p:txBody>
          <a:bodyPr>
            <a:normAutofit/>
          </a:bodyPr>
          <a:lstStyle/>
          <a:p>
            <a:r>
              <a:rPr lang="en-US" dirty="0"/>
              <a:t>Preventing CSRF – Web Forms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“Sign” the view state with a session key</a:t>
            </a:r>
          </a:p>
          <a:p>
            <a:pPr>
              <a:defRPr/>
            </a:pPr>
            <a:r>
              <a:rPr lang="en-US" dirty="0" err="1">
                <a:ea typeface="ＭＳ Ｐゴシック" charset="0"/>
              </a:rPr>
              <a:t>ViewStateUserKey</a:t>
            </a:r>
            <a:r>
              <a:rPr lang="en-US" dirty="0">
                <a:ea typeface="ＭＳ Ｐゴシック" charset="0"/>
              </a:rPr>
              <a:t> = </a:t>
            </a:r>
            <a:r>
              <a:rPr lang="en-US" dirty="0" err="1">
                <a:ea typeface="ＭＳ Ｐゴシック" charset="0"/>
              </a:rPr>
              <a:t>SessionId</a:t>
            </a:r>
            <a:endParaRPr lang="en-US" dirty="0">
              <a:ea typeface="ＭＳ Ｐゴシック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Do not turn off </a:t>
            </a:r>
            <a:r>
              <a:rPr lang="en-US" dirty="0" err="1">
                <a:solidFill>
                  <a:srgbClr val="FFCC00"/>
                </a:solidFill>
                <a:ea typeface="ＭＳ Ｐゴシック" charset="0"/>
              </a:rPr>
              <a:t>EnableViewStateMac</a:t>
            </a:r>
            <a:r>
              <a:rPr lang="en-US" dirty="0">
                <a:solidFill>
                  <a:srgbClr val="FFCC00"/>
                </a:solidFill>
                <a:ea typeface="ＭＳ Ｐゴシック" charset="0"/>
              </a:rPr>
              <a:t>=true</a:t>
            </a:r>
          </a:p>
          <a:p>
            <a:pPr>
              <a:buFont typeface="Arial" pitchFamily="34" charset="0"/>
              <a:buChar char="•"/>
              <a:defRPr/>
            </a:pPr>
            <a:endParaRPr lang="en-US" sz="2100" dirty="0">
              <a:ea typeface="ＭＳ Ｐゴシック" charset="0"/>
            </a:endParaRPr>
          </a:p>
          <a:p>
            <a:pPr>
              <a:defRPr/>
            </a:pPr>
            <a:endParaRPr lang="en-US" sz="21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06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0"/>
          </p:nvPr>
        </p:nvSpPr>
        <p:spPr>
          <a:xfrm>
            <a:off x="201929" y="891883"/>
            <a:ext cx="8740142" cy="413036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Web Forms Assumptions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r>
              <a:rPr lang="en-US" dirty="0"/>
              <a:t>Button commands only processed on post</a:t>
            </a:r>
          </a:p>
          <a:p>
            <a:r>
              <a:rPr lang="en-US" dirty="0" err="1"/>
              <a:t>ViewState</a:t>
            </a:r>
            <a:r>
              <a:rPr lang="en-US" dirty="0"/>
              <a:t> only processed on post</a:t>
            </a:r>
          </a:p>
          <a:p>
            <a:r>
              <a:rPr lang="en-US" dirty="0" err="1"/>
              <a:t>Page.IsPostBack</a:t>
            </a:r>
            <a:r>
              <a:rPr lang="en-US" dirty="0"/>
              <a:t> always means post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*(all of the above are false)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Hi, I</a:t>
            </a:r>
            <a:r>
              <a:rPr lang="en-US" altLang="en-US"/>
              <a:t>’</a:t>
            </a:r>
            <a:r>
              <a:rPr lang="en-US"/>
              <a:t>m The One-Click Attack</a:t>
            </a:r>
          </a:p>
        </p:txBody>
      </p:sp>
    </p:spTree>
    <p:extLst>
      <p:ext uri="{BB962C8B-B14F-4D97-AF65-F5344CB8AC3E}">
        <p14:creationId xmlns:p14="http://schemas.microsoft.com/office/powerpoint/2010/main" val="1496907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Click Attack</a:t>
            </a:r>
          </a:p>
        </p:txBody>
      </p:sp>
    </p:spTree>
    <p:extLst>
      <p:ext uri="{BB962C8B-B14F-4D97-AF65-F5344CB8AC3E}">
        <p14:creationId xmlns:p14="http://schemas.microsoft.com/office/powerpoint/2010/main" val="21624510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several common attack types</a:t>
            </a:r>
          </a:p>
          <a:p>
            <a:r>
              <a:rPr lang="en-US" dirty="0"/>
              <a:t>Demo how the attack works</a:t>
            </a:r>
          </a:p>
          <a:p>
            <a:pPr lvl="1"/>
            <a:r>
              <a:rPr lang="en-US" dirty="0"/>
              <a:t>We’re using MVC &amp; Web Forms. </a:t>
            </a:r>
          </a:p>
          <a:p>
            <a:pPr lvl="1"/>
            <a:r>
              <a:rPr lang="en-US" dirty="0"/>
              <a:t>All of these attacks apply to nearly ALL web frameworks.</a:t>
            </a:r>
          </a:p>
          <a:p>
            <a:pPr lvl="2"/>
            <a:r>
              <a:rPr lang="en-US" dirty="0"/>
              <a:t>No – jQuery doesn’t make you safe.</a:t>
            </a:r>
          </a:p>
          <a:p>
            <a:pPr lvl="2"/>
            <a:r>
              <a:rPr lang="en-US" dirty="0"/>
              <a:t>No – Angular doesn’t make you safe</a:t>
            </a:r>
          </a:p>
          <a:p>
            <a:r>
              <a:rPr lang="en-US" dirty="0"/>
              <a:t>Fix our application</a:t>
            </a:r>
          </a:p>
          <a:p>
            <a:r>
              <a:rPr lang="en-US" dirty="0"/>
              <a:t>It’s not an exhaustive list – it’s an intro. Keep learning!</a:t>
            </a:r>
          </a:p>
          <a:p>
            <a:r>
              <a:rPr lang="en-US" dirty="0"/>
              <a:t>Current</a:t>
            </a:r>
          </a:p>
          <a:p>
            <a:pPr lvl="1"/>
            <a:r>
              <a:rPr lang="en-US" dirty="0"/>
              <a:t>http://www.cvedetails.com/vulnerabilities-by-types.php</a:t>
            </a:r>
          </a:p>
        </p:txBody>
      </p:sp>
    </p:spTree>
    <p:extLst>
      <p:ext uri="{BB962C8B-B14F-4D97-AF65-F5344CB8AC3E}">
        <p14:creationId xmlns:p14="http://schemas.microsoft.com/office/powerpoint/2010/main" val="27992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 bwMode="auto">
          <a:xfrm>
            <a:off x="1501379" y="735806"/>
            <a:ext cx="61817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784" tIns="33336" rIns="67784" bIns="33336" anchor="b"/>
          <a:lstStyle/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SQL Injection</a:t>
            </a:r>
          </a:p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Scripting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Request Forgery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Parameter Tampering 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Information Leakage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Encryption</a:t>
            </a:r>
          </a:p>
        </p:txBody>
      </p:sp>
      <p:sp>
        <p:nvSpPr>
          <p:cNvPr id="23554" name="Subtitle 4"/>
          <p:cNvSpPr txBox="1">
            <a:spLocks/>
          </p:cNvSpPr>
          <p:nvPr/>
        </p:nvSpPr>
        <p:spPr bwMode="auto">
          <a:xfrm>
            <a:off x="1691028" y="3269461"/>
            <a:ext cx="6202816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784" tIns="33336" rIns="67784" bIns="33336"/>
          <a:lstStyle/>
          <a:p>
            <a:pPr marL="323850" marR="0" lvl="0" indent="-323850" defTabSz="672704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Tx/>
              <a:buNone/>
              <a:tabLst>
                <a:tab pos="1040606" algn="l"/>
                <a:tab pos="1279922" algn="l"/>
                <a:tab pos="1559719" algn="l"/>
              </a:tabLst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</a:rPr>
              <a:t>Taking advantage of page trust</a:t>
            </a:r>
            <a:endParaRPr kumimoji="0" lang="en-US" sz="19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7814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attack</a:t>
            </a:r>
          </a:p>
          <a:p>
            <a:r>
              <a:rPr lang="en-US" dirty="0"/>
              <a:t>Change parameters</a:t>
            </a:r>
          </a:p>
          <a:p>
            <a:r>
              <a:rPr lang="en-US" dirty="0"/>
              <a:t>URL, Form fields, Cookies</a:t>
            </a:r>
          </a:p>
        </p:txBody>
      </p:sp>
    </p:spTree>
    <p:extLst>
      <p:ext uri="{BB962C8B-B14F-4D97-AF65-F5344CB8AC3E}">
        <p14:creationId xmlns:p14="http://schemas.microsoft.com/office/powerpoint/2010/main" val="186275978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</p:spTree>
    <p:extLst>
      <p:ext uri="{BB962C8B-B14F-4D97-AF65-F5344CB8AC3E}">
        <p14:creationId xmlns:p14="http://schemas.microsoft.com/office/powerpoint/2010/main" val="138033146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4"/>
          <p:cNvSpPr>
            <a:spLocks noGrp="1"/>
          </p:cNvSpPr>
          <p:nvPr>
            <p:ph idx="10"/>
          </p:nvPr>
        </p:nvSpPr>
        <p:spPr>
          <a:xfrm>
            <a:off x="201929" y="891883"/>
            <a:ext cx="8740142" cy="4573560"/>
          </a:xfrm>
        </p:spPr>
        <p:txBody>
          <a:bodyPr/>
          <a:lstStyle/>
          <a:p>
            <a:r>
              <a:rPr lang="en-US" dirty="0"/>
              <a:t>Validate data on server</a:t>
            </a:r>
          </a:p>
          <a:p>
            <a:pPr lvl="1"/>
            <a:r>
              <a:rPr lang="en-US" dirty="0"/>
              <a:t>Ex. don’t trust primary key user passes in - validate</a:t>
            </a:r>
          </a:p>
          <a:p>
            <a:r>
              <a:rPr lang="en-US" dirty="0"/>
              <a:t>Web Forms – Built in protection!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EnableEventValidation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protects Hidden textbox</a:t>
            </a:r>
          </a:p>
          <a:p>
            <a:pPr lvl="1"/>
            <a:r>
              <a:rPr lang="en-US" dirty="0"/>
              <a:t>Protection often disabled because of validation issues</a:t>
            </a:r>
          </a:p>
          <a:p>
            <a:r>
              <a:rPr lang="en-US" dirty="0"/>
              <a:t>Web Farm Considerations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Tampering</a:t>
            </a:r>
          </a:p>
        </p:txBody>
      </p:sp>
    </p:spTree>
    <p:extLst>
      <p:ext uri="{BB962C8B-B14F-4D97-AF65-F5344CB8AC3E}">
        <p14:creationId xmlns:p14="http://schemas.microsoft.com/office/powerpoint/2010/main" val="110433762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 bwMode="auto">
          <a:xfrm>
            <a:off x="1501379" y="735806"/>
            <a:ext cx="61817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784" tIns="33336" rIns="67784" bIns="33336" anchor="b"/>
          <a:lstStyle/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SQL Injection</a:t>
            </a:r>
          </a:p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Scripting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Request Forgery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Encryption</a:t>
            </a:r>
          </a:p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D2D2F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Information Leakage</a:t>
            </a:r>
          </a:p>
        </p:txBody>
      </p:sp>
      <p:sp>
        <p:nvSpPr>
          <p:cNvPr id="23554" name="Subtitle 4"/>
          <p:cNvSpPr txBox="1">
            <a:spLocks/>
          </p:cNvSpPr>
          <p:nvPr/>
        </p:nvSpPr>
        <p:spPr bwMode="auto">
          <a:xfrm>
            <a:off x="1691028" y="3269461"/>
            <a:ext cx="6202816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784" tIns="33336" rIns="67784" bIns="33336"/>
          <a:lstStyle/>
          <a:p>
            <a:pPr marL="323850" marR="0" lvl="0" indent="-323850" defTabSz="672704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Tx/>
              <a:buNone/>
              <a:tabLst>
                <a:tab pos="1040606" algn="l"/>
                <a:tab pos="1279922" algn="l"/>
                <a:tab pos="1559719" algn="l"/>
              </a:tabLst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</a:rPr>
              <a:t>Taking advantage of page trust</a:t>
            </a:r>
            <a:endParaRPr kumimoji="0" lang="en-US" sz="19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4722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01929" y="891883"/>
            <a:ext cx="8740142" cy="4575099"/>
          </a:xfrm>
        </p:spPr>
        <p:txBody>
          <a:bodyPr/>
          <a:lstStyle/>
          <a:p>
            <a:pPr marL="345281" indent="-345281">
              <a:lnSpc>
                <a:spcPct val="150000"/>
              </a:lnSpc>
              <a:buSzPct val="90000"/>
              <a:defRPr/>
            </a:pPr>
            <a:r>
              <a:rPr lang="en-US" sz="2325" dirty="0">
                <a:latin typeface="Arial" pitchFamily="34" charset="0"/>
                <a:ea typeface="ＭＳ Ｐゴシック" charset="0"/>
              </a:rPr>
              <a:t>Hash or Encrypt ALL Passwords</a:t>
            </a:r>
          </a:p>
          <a:p>
            <a:pPr marL="688181" lvl="1" indent="-345281">
              <a:lnSpc>
                <a:spcPct val="150000"/>
              </a:lnSpc>
              <a:buSzPct val="90000"/>
              <a:buFont typeface="Arial" pitchFamily="34" charset="0"/>
              <a:buChar char="•"/>
              <a:defRPr/>
            </a:pPr>
            <a:r>
              <a:rPr lang="en-US" sz="2325" dirty="0">
                <a:latin typeface="Arial" pitchFamily="34" charset="0"/>
                <a:ea typeface="ＭＳ Ｐゴシック" charset="0"/>
              </a:rPr>
              <a:t>SHA256/SHA512 with salt</a:t>
            </a:r>
          </a:p>
          <a:p>
            <a:pPr marL="345281" indent="-345281">
              <a:lnSpc>
                <a:spcPct val="150000"/>
              </a:lnSpc>
              <a:buSzPct val="90000"/>
              <a:defRPr/>
            </a:pPr>
            <a:r>
              <a:rPr lang="en-US" sz="2100" dirty="0">
                <a:latin typeface="Arial" pitchFamily="34" charset="0"/>
                <a:ea typeface="ＭＳ Ｐゴシック" charset="0"/>
              </a:rPr>
              <a:t>aspnet_regiis.exe -</a:t>
            </a:r>
            <a:r>
              <a:rPr lang="en-US" sz="2100" dirty="0" err="1">
                <a:latin typeface="Arial" pitchFamily="34" charset="0"/>
                <a:ea typeface="ＭＳ Ｐゴシック" charset="0"/>
              </a:rPr>
              <a:t>pe</a:t>
            </a:r>
            <a:r>
              <a:rPr lang="en-US" sz="2100" dirty="0">
                <a:latin typeface="Arial" pitchFamily="34" charset="0"/>
                <a:ea typeface="ＭＳ Ｐゴシック" charset="0"/>
              </a:rPr>
              <a:t> "</a:t>
            </a:r>
            <a:r>
              <a:rPr lang="en-US" sz="2100" dirty="0" err="1">
                <a:latin typeface="Arial" pitchFamily="34" charset="0"/>
                <a:ea typeface="ＭＳ Ｐゴシック" charset="0"/>
              </a:rPr>
              <a:t>connectionStrings</a:t>
            </a:r>
            <a:r>
              <a:rPr lang="en-US" sz="2100" dirty="0">
                <a:latin typeface="Arial" pitchFamily="34" charset="0"/>
                <a:ea typeface="ＭＳ Ｐゴシック" charset="0"/>
              </a:rPr>
              <a:t>" -app "/</a:t>
            </a:r>
            <a:r>
              <a:rPr lang="en-US" sz="2100" dirty="0" err="1">
                <a:latin typeface="Arial" pitchFamily="34" charset="0"/>
                <a:ea typeface="ＭＳ Ｐゴシック" charset="0"/>
              </a:rPr>
              <a:t>yourapp</a:t>
            </a:r>
            <a:r>
              <a:rPr lang="en-US" sz="2100" dirty="0">
                <a:latin typeface="Arial" pitchFamily="34" charset="0"/>
                <a:ea typeface="ＭＳ Ｐゴシック" charset="0"/>
              </a:rPr>
              <a:t>"</a:t>
            </a:r>
          </a:p>
          <a:p>
            <a:pPr marL="345281" indent="-345281">
              <a:lnSpc>
                <a:spcPct val="150000"/>
              </a:lnSpc>
              <a:buSzPct val="90000"/>
              <a:defRPr/>
            </a:pPr>
            <a:r>
              <a:rPr lang="en-US" sz="2100" dirty="0"/>
              <a:t>	Encrypt AFTER deployment to avoid machine key issues</a:t>
            </a:r>
          </a:p>
          <a:p>
            <a:pPr marL="345281" indent="-345281">
              <a:lnSpc>
                <a:spcPct val="150000"/>
              </a:lnSpc>
              <a:buSzPct val="90000"/>
              <a:defRPr/>
            </a:pPr>
            <a:r>
              <a:rPr lang="en-US" sz="2100" dirty="0">
                <a:latin typeface="Arial" pitchFamily="34" charset="0"/>
                <a:ea typeface="ＭＳ Ｐゴシック" charset="0"/>
              </a:rPr>
              <a:t>	May need </a:t>
            </a:r>
            <a:r>
              <a:rPr lang="en-US" sz="2100" b="1" dirty="0">
                <a:latin typeface="Arial" pitchFamily="34" charset="0"/>
                <a:ea typeface="ＭＳ Ｐゴシック" charset="0"/>
              </a:rPr>
              <a:t>to add </a:t>
            </a:r>
            <a:r>
              <a:rPr lang="en-US" sz="2100" dirty="0">
                <a:latin typeface="Arial" pitchFamily="34" charset="0"/>
                <a:ea typeface="ＭＳ Ｐゴシック" charset="0"/>
              </a:rPr>
              <a:t>permissions for key container via:</a:t>
            </a:r>
          </a:p>
          <a:p>
            <a:pPr marL="345281" indent="-345281">
              <a:lnSpc>
                <a:spcPct val="150000"/>
              </a:lnSpc>
              <a:buSzPct val="90000"/>
              <a:defRPr/>
            </a:pPr>
            <a:r>
              <a:rPr lang="en-US" sz="2100" dirty="0" err="1">
                <a:latin typeface="Arial" pitchFamily="34" charset="0"/>
                <a:ea typeface="ＭＳ Ｐゴシック" charset="0"/>
              </a:rPr>
              <a:t>aspnet_regiis</a:t>
            </a:r>
            <a:r>
              <a:rPr lang="en-US" sz="2100" dirty="0">
                <a:latin typeface="Arial" pitchFamily="34" charset="0"/>
                <a:ea typeface="ＭＳ Ｐゴシック" charset="0"/>
              </a:rPr>
              <a:t> -pa "NT AUTHORITY\NETWORK SERVICE”</a:t>
            </a:r>
          </a:p>
          <a:p>
            <a:pPr marL="345281" indent="-345281">
              <a:lnSpc>
                <a:spcPct val="150000"/>
              </a:lnSpc>
              <a:buSzPct val="90000"/>
              <a:defRPr/>
            </a:pPr>
            <a:r>
              <a:rPr lang="en-US" sz="2100" dirty="0">
                <a:latin typeface="Arial" pitchFamily="34" charset="0"/>
              </a:rPr>
              <a:t>ASP.NET Core uses </a:t>
            </a:r>
            <a:r>
              <a:rPr lang="en-US" sz="2100" dirty="0" err="1">
                <a:latin typeface="Arial" pitchFamily="34" charset="0"/>
              </a:rPr>
              <a:t>IDataProtectionProvider</a:t>
            </a:r>
            <a:endParaRPr lang="en-US" sz="2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37495854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Credentials</a:t>
            </a:r>
          </a:p>
        </p:txBody>
      </p:sp>
      <p:sp>
        <p:nvSpPr>
          <p:cNvPr id="52226" name="Rectangle 2"/>
          <p:cNvSpPr>
            <a:spLocks noGrp="1"/>
          </p:cNvSpPr>
          <p:nvPr>
            <p:ph idx="4294967295"/>
          </p:nvPr>
        </p:nvSpPr>
        <p:spPr>
          <a:xfrm>
            <a:off x="438778" y="971550"/>
            <a:ext cx="7867022" cy="357782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pages use SSL (Intranet too)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Basic Auth, Forms Auth, NTLM, Cookies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solidFill>
                  <a:srgbClr val="FFC000"/>
                </a:solidFill>
              </a:rPr>
              <a:t>HttpOnly</a:t>
            </a:r>
            <a:r>
              <a:rPr lang="en-US" sz="2400" dirty="0"/>
              <a:t> cookies and SSL on every page to protect transport layer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Forms authentication </a:t>
            </a:r>
            <a:r>
              <a:rPr lang="en-US" sz="2400" dirty="0" err="1">
                <a:solidFill>
                  <a:srgbClr val="FFC000"/>
                </a:solidFill>
              </a:rPr>
              <a:t>requireSSL</a:t>
            </a:r>
            <a:endParaRPr lang="en-US" sz="2400" dirty="0">
              <a:solidFill>
                <a:srgbClr val="FFC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Doesn’t actually force SSL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No session info in the URL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Session Hijacking only takes  </a:t>
            </a:r>
            <a:r>
              <a:rPr lang="en-US" sz="2400" i="1" dirty="0">
                <a:solidFill>
                  <a:srgbClr val="FF0000"/>
                </a:solidFill>
              </a:rPr>
              <a:t>one cookie value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USE HTTP Strict Transport Security (HSTS)</a:t>
            </a:r>
          </a:p>
        </p:txBody>
      </p:sp>
    </p:spTree>
    <p:extLst>
      <p:ext uri="{BB962C8B-B14F-4D97-AF65-F5344CB8AC3E}">
        <p14:creationId xmlns:p14="http://schemas.microsoft.com/office/powerpoint/2010/main" val="82835163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929" y="891883"/>
            <a:ext cx="8740142" cy="29484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Strict-Transport-Security: max-age=31536000</a:t>
            </a:r>
          </a:p>
          <a:p>
            <a:r>
              <a:rPr lang="en-US" dirty="0"/>
              <a:t>Does not allow user to override invalid cert </a:t>
            </a:r>
            <a:r>
              <a:rPr lang="en-US" dirty="0" err="1"/>
              <a:t>msg</a:t>
            </a:r>
            <a:endParaRPr lang="en-US" dirty="0"/>
          </a:p>
          <a:p>
            <a:r>
              <a:rPr lang="en-US" dirty="0"/>
              <a:t>Browser automatically changes to https</a:t>
            </a:r>
          </a:p>
          <a:p>
            <a:r>
              <a:rPr lang="en-US" dirty="0"/>
              <a:t>Add header in IIS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Transport Security</a:t>
            </a:r>
          </a:p>
        </p:txBody>
      </p:sp>
    </p:spTree>
    <p:extLst>
      <p:ext uri="{BB962C8B-B14F-4D97-AF65-F5344CB8AC3E}">
        <p14:creationId xmlns:p14="http://schemas.microsoft.com/office/powerpoint/2010/main" val="3998310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Transport Security</a:t>
            </a:r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0850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 bwMode="auto">
          <a:xfrm>
            <a:off x="1524000" y="742950"/>
            <a:ext cx="61817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784" tIns="33336" rIns="67784" bIns="33336" anchor="b"/>
          <a:lstStyle/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SQL Injection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Scripting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Cross Site Request Forgery</a:t>
            </a:r>
            <a:b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</a:b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Encryption</a:t>
            </a:r>
          </a:p>
          <a:p>
            <a:pPr marL="0" marR="0" lvl="0" indent="0" defTabSz="6727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itchFamily="34" charset="0"/>
              </a:rPr>
              <a:t>Information Leakage</a:t>
            </a:r>
          </a:p>
        </p:txBody>
      </p:sp>
      <p:sp>
        <p:nvSpPr>
          <p:cNvPr id="23554" name="Subtitle 4"/>
          <p:cNvSpPr txBox="1">
            <a:spLocks/>
          </p:cNvSpPr>
          <p:nvPr/>
        </p:nvSpPr>
        <p:spPr bwMode="auto">
          <a:xfrm>
            <a:off x="1691028" y="3269461"/>
            <a:ext cx="6202816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784" tIns="33336" rIns="67784" bIns="33336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charset="0"/>
              </a:rPr>
              <a:t>Captain – She’s sprung a leak!!!!!</a:t>
            </a:r>
          </a:p>
        </p:txBody>
      </p:sp>
    </p:spTree>
    <p:extLst>
      <p:ext uri="{BB962C8B-B14F-4D97-AF65-F5344CB8AC3E}">
        <p14:creationId xmlns:p14="http://schemas.microsoft.com/office/powerpoint/2010/main" val="22615403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chachanova.com/wp-content/uploads/2014/11/Jack-Black-and-Paul-Reve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01077"/>
            <a:ext cx="61912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0"/>
          </p:nvPr>
        </p:nvSpPr>
        <p:spPr>
          <a:xfrm>
            <a:off x="201929" y="891883"/>
            <a:ext cx="8740142" cy="5505866"/>
          </a:xfrm>
        </p:spPr>
        <p:txBody>
          <a:bodyPr/>
          <a:lstStyle/>
          <a:p>
            <a:r>
              <a:rPr lang="en-US" dirty="0"/>
              <a:t>Implement &lt;</a:t>
            </a:r>
            <a:r>
              <a:rPr lang="en-US" dirty="0" err="1"/>
              <a:t>customErrors</a:t>
            </a:r>
            <a:r>
              <a:rPr lang="en-US" dirty="0"/>
              <a:t>&gt;</a:t>
            </a:r>
          </a:p>
          <a:p>
            <a:r>
              <a:rPr lang="en-US" dirty="0"/>
              <a:t>Test various types of errors (404, 500,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Ensure ALL tracing is disabled</a:t>
            </a:r>
          </a:p>
          <a:p>
            <a:pPr lvl="1"/>
            <a:r>
              <a:rPr lang="en-US" dirty="0"/>
              <a:t>Disable all page level tracing </a:t>
            </a:r>
          </a:p>
          <a:p>
            <a:pPr lvl="1"/>
            <a:r>
              <a:rPr lang="en-US" dirty="0"/>
              <a:t>Search for tracing in </a:t>
            </a:r>
            <a:r>
              <a:rPr lang="en-US" dirty="0" err="1"/>
              <a:t>web.config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Try accessing </a:t>
            </a:r>
            <a:r>
              <a:rPr lang="en-US" dirty="0" err="1"/>
              <a:t>trace.axd</a:t>
            </a:r>
            <a:endParaRPr lang="en-US" dirty="0"/>
          </a:p>
          <a:p>
            <a:pPr lvl="1"/>
            <a:r>
              <a:rPr lang="en-US" dirty="0"/>
              <a:t>Use Retail Mode</a:t>
            </a:r>
          </a:p>
          <a:p>
            <a:pPr lvl="2"/>
            <a:r>
              <a:rPr lang="en-US" dirty="0"/>
              <a:t>Edit C:\Windows\Microsoft.NET\Framework\v4.0.30319\Config\machine.config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Leakage</a:t>
            </a:r>
          </a:p>
        </p:txBody>
      </p:sp>
    </p:spTree>
    <p:extLst>
      <p:ext uri="{BB962C8B-B14F-4D97-AF65-F5344CB8AC3E}">
        <p14:creationId xmlns:p14="http://schemas.microsoft.com/office/powerpoint/2010/main" val="281004369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attacks are simple</a:t>
            </a:r>
          </a:p>
          <a:p>
            <a:r>
              <a:rPr lang="en-US" dirty="0"/>
              <a:t>Attacks can be compounded</a:t>
            </a:r>
          </a:p>
          <a:p>
            <a:pPr lvl="1"/>
            <a:r>
              <a:rPr lang="en-US" dirty="0"/>
              <a:t>CSS &amp; CSRF</a:t>
            </a:r>
          </a:p>
          <a:p>
            <a:r>
              <a:rPr lang="en-US" dirty="0"/>
              <a:t>JavaScript frameworks do not inherently protect you</a:t>
            </a:r>
          </a:p>
          <a:p>
            <a:r>
              <a:rPr lang="en-US" dirty="0"/>
              <a:t>You must audit your apps</a:t>
            </a:r>
          </a:p>
        </p:txBody>
      </p:sp>
    </p:spTree>
    <p:extLst>
      <p:ext uri="{BB962C8B-B14F-4D97-AF65-F5344CB8AC3E}">
        <p14:creationId xmlns:p14="http://schemas.microsoft.com/office/powerpoint/2010/main" val="103043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29" y="891883"/>
            <a:ext cx="8740142" cy="35086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Note the URLs in the various slides for testing / reference</a:t>
            </a:r>
          </a:p>
          <a:p>
            <a:r>
              <a:rPr lang="en-US" dirty="0"/>
              <a:t>https://github.com/mganss/HtmlSanitizer</a:t>
            </a:r>
          </a:p>
          <a:p>
            <a:r>
              <a:rPr lang="en-US" dirty="0">
                <a:hlinkClick r:id="rId2"/>
              </a:rPr>
              <a:t>https://angular.io/docs/ts/latest/guide/security.html</a:t>
            </a:r>
            <a:endParaRPr lang="en-US" dirty="0"/>
          </a:p>
          <a:p>
            <a:r>
              <a:rPr lang="en-US" dirty="0"/>
              <a:t>https://www.owasp.org/index.php/HTTP_Strict_Transport_Security</a:t>
            </a:r>
          </a:p>
          <a:p>
            <a:r>
              <a:rPr lang="en-US" dirty="0"/>
              <a:t>https://developer.mozilla.org/en-US/docs/Web/Security/HTTP_strict_transport_security</a:t>
            </a:r>
          </a:p>
          <a:p>
            <a:r>
              <a:rPr lang="en-US" dirty="0"/>
              <a:t>Hack-proofing @ Pluralsight</a:t>
            </a:r>
          </a:p>
          <a:p>
            <a:pPr lvl="1"/>
            <a:r>
              <a:rPr lang="en-US" dirty="0">
                <a:hlinkClick r:id="rId3"/>
              </a:rPr>
              <a:t>http://bit.ly/HackProofing</a:t>
            </a:r>
            <a:endParaRPr lang="en-US" dirty="0"/>
          </a:p>
          <a:p>
            <a:r>
              <a:rPr lang="en-US" dirty="0"/>
              <a:t>Retail Mode </a:t>
            </a:r>
          </a:p>
          <a:p>
            <a:pPr lvl="1"/>
            <a:r>
              <a:rPr lang="en-US" dirty="0"/>
              <a:t>https://msdn.microsoft.com/en-us/library/ms228298(VS.80).aspx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</a:p>
        </p:txBody>
      </p:sp>
    </p:spTree>
    <p:extLst>
      <p:ext uri="{BB962C8B-B14F-4D97-AF65-F5344CB8AC3E}">
        <p14:creationId xmlns:p14="http://schemas.microsoft.com/office/powerpoint/2010/main" val="254293756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endParaRPr lang="en-US" sz="2400" i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2400" i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r>
              <a:rPr lang="en-US" sz="2400" i="1" dirty="0">
                <a:solidFill>
                  <a:schemeClr val="accent1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 bwMode="auto">
          <a:xfrm>
            <a:off x="457200" y="2971800"/>
            <a:ext cx="3124200" cy="112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100" b="1" i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4572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2pPr>
            <a:lvl3pPr marL="9144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3pPr>
            <a:lvl4pPr marL="13716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4pPr>
            <a:lvl5pPr marL="18288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5pPr>
            <a:lvl6pPr marL="22860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/>
            <a:r>
              <a:rPr lang="en-US" sz="2400" i="1" kern="0" dirty="0">
                <a:solidFill>
                  <a:srgbClr val="FFC000"/>
                </a:solidFill>
                <a:latin typeface="+mj-lt"/>
              </a:rPr>
              <a:t>@</a:t>
            </a:r>
            <a:r>
              <a:rPr lang="en-US" sz="2400" i="1" kern="0" dirty="0" err="1">
                <a:solidFill>
                  <a:srgbClr val="FFC000"/>
                </a:solidFill>
                <a:latin typeface="+mj-lt"/>
              </a:rPr>
              <a:t>AdamTuliper</a:t>
            </a:r>
            <a:endParaRPr lang="en-US" sz="2400" i="1" kern="0" dirty="0">
              <a:solidFill>
                <a:srgbClr val="FFC000"/>
              </a:solidFill>
              <a:latin typeface="+mj-lt"/>
            </a:endParaRPr>
          </a:p>
          <a:p>
            <a:pPr algn="ctr"/>
            <a:r>
              <a:rPr lang="en-US" sz="2400" i="1" kern="0" dirty="0">
                <a:solidFill>
                  <a:schemeClr val="accent1"/>
                </a:solidFill>
                <a:latin typeface="+mj-lt"/>
              </a:rPr>
              <a:t>adamt@microsoft.com</a:t>
            </a:r>
            <a:endParaRPr lang="en-US" sz="2400" kern="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82578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253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company uses scanners – I’m 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04950"/>
            <a:ext cx="2590800" cy="1901529"/>
          </a:xfrm>
          <a:prstGeom prst="rect">
            <a:avLst/>
          </a:prstGeom>
        </p:spPr>
      </p:pic>
      <p:pic>
        <p:nvPicPr>
          <p:cNvPr id="1026" name="Picture 2" descr="silly-trust-seals-you-can't-actually-tru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81150"/>
            <a:ext cx="3921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rust SSL Site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71750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253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uncovered a hack at a company I worked at in NJ on a server</a:t>
            </a:r>
          </a:p>
          <a:p>
            <a:pPr marL="0" indent="0">
              <a:buNone/>
            </a:pPr>
            <a:r>
              <a:rPr lang="en-US" dirty="0"/>
              <a:t>You’ll never believe what happened next……….</a:t>
            </a:r>
          </a:p>
        </p:txBody>
      </p:sp>
      <p:pic>
        <p:nvPicPr>
          <p:cNvPr id="2050" name="Picture 2" descr="https://www.askideas.com/media/22/OMG-Funny-Baby-Face-Pi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635375" cy="27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6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being ‘verified’ mean…..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from code issues?</a:t>
            </a:r>
          </a:p>
          <a:p>
            <a:r>
              <a:rPr lang="en-US" dirty="0"/>
              <a:t>No SQL Injection in the database?</a:t>
            </a:r>
          </a:p>
          <a:p>
            <a:r>
              <a:rPr lang="en-US" dirty="0"/>
              <a:t>No existing bad data in the database?</a:t>
            </a:r>
          </a:p>
          <a:p>
            <a:r>
              <a:rPr lang="en-US" dirty="0"/>
              <a:t>No custom backdoors?</a:t>
            </a:r>
          </a:p>
          <a:p>
            <a:r>
              <a:rPr lang="en-US" dirty="0"/>
              <a:t>Tokens generated for CSRF prevention?</a:t>
            </a:r>
          </a:p>
          <a:p>
            <a:r>
              <a:rPr lang="en-US" dirty="0"/>
              <a:t>All input fields sanitizing data server side?</a:t>
            </a:r>
          </a:p>
          <a:p>
            <a:r>
              <a:rPr lang="en-US" dirty="0"/>
              <a:t>No information leakage?</a:t>
            </a:r>
          </a:p>
          <a:p>
            <a:r>
              <a:rPr lang="en-US" dirty="0"/>
              <a:t>Credentials are protecting all of your information?</a:t>
            </a:r>
          </a:p>
        </p:txBody>
      </p:sp>
    </p:spTree>
    <p:extLst>
      <p:ext uri="{BB962C8B-B14F-4D97-AF65-F5344CB8AC3E}">
        <p14:creationId xmlns:p14="http://schemas.microsoft.com/office/powerpoint/2010/main" val="17043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8600"/>
            <a:ext cx="6121715" cy="45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87691"/>
      </p:ext>
    </p:extLst>
  </p:cSld>
  <p:clrMapOvr>
    <a:masterClrMapping/>
  </p:clrMapOvr>
</p:sld>
</file>

<file path=ppt/theme/theme1.xml><?xml version="1.0" encoding="utf-8"?>
<a:theme xmlns:a="http://schemas.openxmlformats.org/drawingml/2006/main" name="SQLintersection">
  <a:themeElements>
    <a:clrScheme name="DEV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4F9F9A"/>
      </a:accent1>
      <a:accent2>
        <a:srgbClr val="93BEBA"/>
      </a:accent2>
      <a:accent3>
        <a:srgbClr val="582865"/>
      </a:accent3>
      <a:accent4>
        <a:srgbClr val="8A688E"/>
      </a:accent4>
      <a:accent5>
        <a:srgbClr val="379ECC"/>
      </a:accent5>
      <a:accent6>
        <a:srgbClr val="8ABCDB"/>
      </a:accent6>
      <a:hlink>
        <a:srgbClr val="3194B1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5108</Words>
  <Application>Microsoft Office PowerPoint</Application>
  <PresentationFormat>On-screen Show (16:9)</PresentationFormat>
  <Paragraphs>682</Paragraphs>
  <Slides>53</Slides>
  <Notes>45</Notes>
  <HiddenSlides>4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2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Cambria</vt:lpstr>
      <vt:lpstr>Consolas</vt:lpstr>
      <vt:lpstr>Courier New</vt:lpstr>
      <vt:lpstr>Gill Sans MT</vt:lpstr>
      <vt:lpstr>Mangal</vt:lpstr>
      <vt:lpstr>Myriad Pro</vt:lpstr>
      <vt:lpstr>Segoe UI</vt:lpstr>
      <vt:lpstr>Segoe UI Light</vt:lpstr>
      <vt:lpstr>Tekton Pro</vt:lpstr>
      <vt:lpstr>Times</vt:lpstr>
      <vt:lpstr>Verdana</vt:lpstr>
      <vt:lpstr>Wingdings</vt:lpstr>
      <vt:lpstr>SQLintersection</vt:lpstr>
      <vt:lpstr>Hack Proofing your Modern Web Apps</vt:lpstr>
      <vt:lpstr>About this guy</vt:lpstr>
      <vt:lpstr>Introduction</vt:lpstr>
      <vt:lpstr>Goals</vt:lpstr>
      <vt:lpstr>Before we begin… social engineering</vt:lpstr>
      <vt:lpstr>Scanner</vt:lpstr>
      <vt:lpstr>True Story</vt:lpstr>
      <vt:lpstr>Does being ‘verified’ mean…..</vt:lpstr>
      <vt:lpstr>Scanner</vt:lpstr>
      <vt:lpstr>PowerPoint Presentation</vt:lpstr>
      <vt:lpstr>JavaScript Frameworks?</vt:lpstr>
      <vt:lpstr>PowerPoint Presentation</vt:lpstr>
      <vt:lpstr>SQL Injection - What is it?</vt:lpstr>
      <vt:lpstr>How Is It Exploited?</vt:lpstr>
      <vt:lpstr>Isn’t This Old?</vt:lpstr>
      <vt:lpstr>SQL Injection</vt:lpstr>
      <vt:lpstr>How Do You Prevent It?</vt:lpstr>
      <vt:lpstr>But I Need My Dynamic SQL!</vt:lpstr>
      <vt:lpstr>SQL Injection Misconceptions</vt:lpstr>
      <vt:lpstr>PowerPoint Presentation</vt:lpstr>
      <vt:lpstr>XSS – What is it?</vt:lpstr>
      <vt:lpstr>How Is XSS Exploited?</vt:lpstr>
      <vt:lpstr>XSS Attack</vt:lpstr>
      <vt:lpstr>Scriptless Attack</vt:lpstr>
      <vt:lpstr>How Do You Prevent XSS?</vt:lpstr>
      <vt:lpstr> Preventing XSS - Additional</vt:lpstr>
      <vt:lpstr>Sanitizing Data</vt:lpstr>
      <vt:lpstr>XSS - Content Security Policy</vt:lpstr>
      <vt:lpstr>Content Security Policy - NWebsec</vt:lpstr>
      <vt:lpstr>Content Security Policy</vt:lpstr>
      <vt:lpstr>PowerPoint Presentation</vt:lpstr>
      <vt:lpstr>CSRF – What Is It?</vt:lpstr>
      <vt:lpstr>CSRF – How Is It Exploited?</vt:lpstr>
      <vt:lpstr>CSRF – Email attack</vt:lpstr>
      <vt:lpstr>Preventing CSRF</vt:lpstr>
      <vt:lpstr>Preventing CSRF - MVC</vt:lpstr>
      <vt:lpstr>Preventing CSRF – Web Forms</vt:lpstr>
      <vt:lpstr>Hi, I’m The One-Click Attack</vt:lpstr>
      <vt:lpstr>One Click Attack</vt:lpstr>
      <vt:lpstr>PowerPoint Presentation</vt:lpstr>
      <vt:lpstr>Parameter Tampering</vt:lpstr>
      <vt:lpstr>Parameter Tampering</vt:lpstr>
      <vt:lpstr>Preventing Tampering</vt:lpstr>
      <vt:lpstr>PowerPoint Presentation</vt:lpstr>
      <vt:lpstr>Encryption</vt:lpstr>
      <vt:lpstr>Protecting Credentials</vt:lpstr>
      <vt:lpstr>Strict Transport Security</vt:lpstr>
      <vt:lpstr>Strict Transport Security</vt:lpstr>
      <vt:lpstr>PowerPoint Presentation</vt:lpstr>
      <vt:lpstr>Information Leakage</vt:lpstr>
      <vt:lpstr>Summary</vt:lpstr>
      <vt:lpstr>Additional References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Adam Tuliper</cp:lastModifiedBy>
  <cp:revision>58</cp:revision>
  <cp:lastPrinted>2012-12-21T20:05:00Z</cp:lastPrinted>
  <dcterms:created xsi:type="dcterms:W3CDTF">2014-10-22T19:18:01Z</dcterms:created>
  <dcterms:modified xsi:type="dcterms:W3CDTF">2017-05-24T23:02:38Z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