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notesMasterIdLst>
    <p:notesMasterId r:id="rId46"/>
  </p:notesMasterIdLst>
  <p:sldIdLst>
    <p:sldId id="258" r:id="rId2"/>
    <p:sldId id="259" r:id="rId3"/>
    <p:sldId id="260" r:id="rId4"/>
    <p:sldId id="261" r:id="rId5"/>
    <p:sldId id="265" r:id="rId6"/>
    <p:sldId id="306" r:id="rId7"/>
    <p:sldId id="262" r:id="rId8"/>
    <p:sldId id="266" r:id="rId9"/>
    <p:sldId id="293" r:id="rId10"/>
    <p:sldId id="263" r:id="rId11"/>
    <p:sldId id="267" r:id="rId12"/>
    <p:sldId id="264" r:id="rId13"/>
    <p:sldId id="268" r:id="rId14"/>
    <p:sldId id="300" r:id="rId15"/>
    <p:sldId id="257" r:id="rId16"/>
    <p:sldId id="269" r:id="rId17"/>
    <p:sldId id="270" r:id="rId18"/>
    <p:sldId id="272" r:id="rId19"/>
    <p:sldId id="271" r:id="rId20"/>
    <p:sldId id="273" r:id="rId21"/>
    <p:sldId id="274" r:id="rId22"/>
    <p:sldId id="275" r:id="rId23"/>
    <p:sldId id="276" r:id="rId24"/>
    <p:sldId id="303" r:id="rId25"/>
    <p:sldId id="277" r:id="rId26"/>
    <p:sldId id="299" r:id="rId27"/>
    <p:sldId id="304" r:id="rId28"/>
    <p:sldId id="278" r:id="rId29"/>
    <p:sldId id="279" r:id="rId30"/>
    <p:sldId id="281" r:id="rId31"/>
    <p:sldId id="282" r:id="rId32"/>
    <p:sldId id="283" r:id="rId33"/>
    <p:sldId id="284" r:id="rId34"/>
    <p:sldId id="285" r:id="rId35"/>
    <p:sldId id="286" r:id="rId36"/>
    <p:sldId id="287" r:id="rId37"/>
    <p:sldId id="288" r:id="rId38"/>
    <p:sldId id="305" r:id="rId39"/>
    <p:sldId id="289" r:id="rId40"/>
    <p:sldId id="290" r:id="rId41"/>
    <p:sldId id="291" r:id="rId42"/>
    <p:sldId id="292" r:id="rId43"/>
    <p:sldId id="301" r:id="rId44"/>
    <p:sldId id="30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genda" id="{571EE575-0892-3147-B8C4-B215478EFA4D}">
          <p14:sldIdLst>
            <p14:sldId id="258"/>
            <p14:sldId id="259"/>
            <p14:sldId id="260"/>
          </p14:sldIdLst>
        </p14:section>
        <p14:section name="Layout" id="{A6BC0299-DF63-9748-8073-B14C6184C117}">
          <p14:sldIdLst>
            <p14:sldId id="261"/>
            <p14:sldId id="265"/>
            <p14:sldId id="306"/>
          </p14:sldIdLst>
        </p14:section>
        <p14:section name="Content" id="{3E958FFF-35F8-F240-82D1-C1D57CC8DB5B}">
          <p14:sldIdLst>
            <p14:sldId id="262"/>
            <p14:sldId id="266"/>
            <p14:sldId id="293"/>
          </p14:sldIdLst>
        </p14:section>
        <p14:section name="Components" id="{9DC40C54-C3BF-FA44-820C-287B1B6F87A5}">
          <p14:sldIdLst>
            <p14:sldId id="263"/>
            <p14:sldId id="267"/>
          </p14:sldIdLst>
        </p14:section>
        <p14:section name="Utilities" id="{A59AA795-7CC4-474B-A329-1ED8415C4BF6}">
          <p14:sldIdLst>
            <p14:sldId id="264"/>
            <p14:sldId id="268"/>
            <p14:sldId id="300"/>
          </p14:sldIdLst>
        </p14:section>
        <p14:section name="Migration" id="{401A316D-FDD4-C448-A991-AF3F7584E8C5}">
          <p14:sldIdLst>
            <p14:sldId id="257"/>
            <p14:sldId id="269"/>
            <p14:sldId id="270"/>
            <p14:sldId id="272"/>
            <p14:sldId id="271"/>
            <p14:sldId id="273"/>
            <p14:sldId id="274"/>
            <p14:sldId id="275"/>
            <p14:sldId id="276"/>
            <p14:sldId id="303"/>
            <p14:sldId id="277"/>
            <p14:sldId id="299"/>
            <p14:sldId id="304"/>
            <p14:sldId id="278"/>
            <p14:sldId id="279"/>
            <p14:sldId id="281"/>
            <p14:sldId id="282"/>
            <p14:sldId id="283"/>
            <p14:sldId id="284"/>
            <p14:sldId id="285"/>
            <p14:sldId id="286"/>
            <p14:sldId id="287"/>
            <p14:sldId id="288"/>
            <p14:sldId id="305"/>
            <p14:sldId id="289"/>
            <p14:sldId id="290"/>
            <p14:sldId id="291"/>
            <p14:sldId id="292"/>
          </p14:sldIdLst>
        </p14:section>
        <p14:section name="References" id="{07824BA5-FE8D-EE4D-B616-3DB41215950A}">
          <p14:sldIdLst>
            <p14:sldId id="301"/>
            <p14:sldId id="30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96"/>
    <p:restoredTop sz="72632"/>
  </p:normalViewPr>
  <p:slideViewPr>
    <p:cSldViewPr snapToGrid="0" snapToObjects="1">
      <p:cViewPr>
        <p:scale>
          <a:sx n="100" d="100"/>
          <a:sy n="100" d="100"/>
        </p:scale>
        <p:origin x="760"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7E6FD0-D04C-E24B-8968-0D108E5DD664}" type="datetimeFigureOut">
              <a:rPr lang="en-US" smtClean="0"/>
              <a:t>4/24/17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06DB8C-CBCA-ED4A-9610-3BE1E55130C1}" type="slidenum">
              <a:rPr lang="en-US" smtClean="0"/>
              <a:t>‹#›</a:t>
            </a:fld>
            <a:endParaRPr lang="en-US"/>
          </a:p>
        </p:txBody>
      </p:sp>
    </p:spTree>
    <p:extLst>
      <p:ext uri="{BB962C8B-B14F-4D97-AF65-F5344CB8AC3E}">
        <p14:creationId xmlns:p14="http://schemas.microsoft.com/office/powerpoint/2010/main" val="1023668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 Id="rId3" Type="http://schemas.openxmlformats.org/officeDocument/2006/relationships/hyperlink" Target="https://getbootstrap.com/javascript/#buttons-methods"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 Id="rId3" Type="http://schemas.openxmlformats.org/officeDocument/2006/relationships/hyperlink" Target="https://getbootstrap.com/javascript/#buttons-methods"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 Id="rId3" Type="http://schemas.openxmlformats.org/officeDocument/2006/relationships/hyperlink" Target="https://api.jquery.com/load/"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 Id="rId3" Type="http://schemas.openxmlformats.org/officeDocument/2006/relationships/hyperlink" Target="https://v4-alpha.getbootstrap.com/components/navbar/#color-schemes"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v4-alpha.getbootstrap.com/content/typography/#headings" TargetMode="External"/><Relationship Id="rId4" Type="http://schemas.openxmlformats.org/officeDocument/2006/relationships/hyperlink" Target="https://v4-alpha.getbootstrap.com/utilities/typography/#font-weight-and-italics" TargetMode="External"/><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hyperlink" Target="https://developer.mozilla.org/en-US/docs/Web/Events/click"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a:t>
            </a:fld>
            <a:endParaRPr lang="en-US"/>
          </a:p>
        </p:txBody>
      </p:sp>
    </p:spTree>
    <p:extLst>
      <p:ext uri="{BB962C8B-B14F-4D97-AF65-F5344CB8AC3E}">
        <p14:creationId xmlns:p14="http://schemas.microsoft.com/office/powerpoint/2010/main" val="1301621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charset="0"/>
              <a:buChar char="•"/>
            </a:pPr>
            <a:r>
              <a:rPr lang="en-US" dirty="0" smtClean="0"/>
              <a:t>Nearly all instances of the &gt; selector have been removed, meaning nested tables will now automatically inherit styles from their parents. This greatly simplifies our selectors and potential customizations.</a:t>
            </a:r>
          </a:p>
          <a:p>
            <a:pPr>
              <a:buFont typeface="Arial" charset="0"/>
              <a:buChar char="•"/>
            </a:pPr>
            <a:r>
              <a:rPr lang="en-US" dirty="0" smtClean="0"/>
              <a:t>Responsive tables no longer require a wrapping element. Instead, just put the .table-responsive right on the &lt;table&gt;.</a:t>
            </a:r>
          </a:p>
          <a:p>
            <a:pPr>
              <a:buFont typeface="Arial" charset="0"/>
              <a:buChar char="•"/>
            </a:pPr>
            <a:r>
              <a:rPr lang="en-US" dirty="0" smtClean="0"/>
              <a:t>Renamed .table-condensed to .table-</a:t>
            </a:r>
            <a:r>
              <a:rPr lang="en-US" dirty="0" err="1" smtClean="0"/>
              <a:t>sm</a:t>
            </a:r>
            <a:r>
              <a:rPr lang="en-US" dirty="0" smtClean="0"/>
              <a:t> for consistency.</a:t>
            </a:r>
          </a:p>
          <a:p>
            <a:pPr>
              <a:buFont typeface="Arial" charset="0"/>
              <a:buChar char="•"/>
            </a:pPr>
            <a:r>
              <a:rPr lang="en-US" dirty="0" smtClean="0"/>
              <a:t>Added a new .table-inverse option.</a:t>
            </a:r>
          </a:p>
          <a:p>
            <a:pPr>
              <a:buFont typeface="Arial" charset="0"/>
              <a:buChar char="•"/>
            </a:pPr>
            <a:r>
              <a:rPr lang="en-US" dirty="0" smtClean="0"/>
              <a:t>Added table header modifiers: .</a:t>
            </a:r>
            <a:r>
              <a:rPr lang="en-US" dirty="0" err="1" smtClean="0"/>
              <a:t>thead</a:t>
            </a:r>
            <a:r>
              <a:rPr lang="en-US" dirty="0" smtClean="0"/>
              <a:t>-default and .</a:t>
            </a:r>
            <a:r>
              <a:rPr lang="en-US" dirty="0" err="1" smtClean="0"/>
              <a:t>thead</a:t>
            </a:r>
            <a:r>
              <a:rPr lang="en-US" dirty="0" smtClean="0"/>
              <a:t>-inverse.</a:t>
            </a:r>
          </a:p>
          <a:p>
            <a:pPr>
              <a:buFont typeface="Arial" charset="0"/>
              <a:buChar char="•"/>
            </a:pPr>
            <a:r>
              <a:rPr lang="en-US" dirty="0" smtClean="0"/>
              <a:t>Renamed contextual classes to have a .table--prefix. Hence .active, .success, .warning, .danger and .table-info to .table-active, .table-success, .table-warning, .table-danger and .table-info.</a:t>
            </a:r>
          </a:p>
          <a:p>
            <a:endParaRPr lang="en-US" dirty="0"/>
          </a:p>
        </p:txBody>
      </p:sp>
      <p:sp>
        <p:nvSpPr>
          <p:cNvPr id="4" name="Slide Number Placeholder 3"/>
          <p:cNvSpPr>
            <a:spLocks noGrp="1"/>
          </p:cNvSpPr>
          <p:nvPr>
            <p:ph type="sldNum" sz="quarter" idx="10"/>
          </p:nvPr>
        </p:nvSpPr>
        <p:spPr/>
        <p:txBody>
          <a:bodyPr/>
          <a:lstStyle/>
          <a:p>
            <a:fld id="{9C06DB8C-CBCA-ED4A-9610-3BE1E55130C1}" type="slidenum">
              <a:rPr lang="en-US" smtClean="0"/>
              <a:t>22</a:t>
            </a:fld>
            <a:endParaRPr lang="en-US"/>
          </a:p>
        </p:txBody>
      </p:sp>
    </p:spTree>
    <p:extLst>
      <p:ext uri="{BB962C8B-B14F-4D97-AF65-F5344CB8AC3E}">
        <p14:creationId xmlns:p14="http://schemas.microsoft.com/office/powerpoint/2010/main" val="1394052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charset="0"/>
              <a:buNone/>
            </a:pPr>
            <a:r>
              <a:rPr lang="en-US" dirty="0" smtClean="0"/>
              <a:t>Moved element resets to the _</a:t>
            </a:r>
            <a:r>
              <a:rPr lang="en-US" dirty="0" err="1" smtClean="0"/>
              <a:t>reboot.scss</a:t>
            </a:r>
            <a:r>
              <a:rPr lang="en-US" dirty="0" smtClean="0"/>
              <a:t> file.</a:t>
            </a:r>
          </a:p>
          <a:p>
            <a:pPr>
              <a:buFont typeface="Arial" charset="0"/>
              <a:buNone/>
            </a:pPr>
            <a:r>
              <a:rPr lang="en-US" dirty="0" smtClean="0"/>
              <a:t>Renamed .control-label to .form-control-label.</a:t>
            </a:r>
          </a:p>
          <a:p>
            <a:pPr>
              <a:buFont typeface="Arial" charset="0"/>
              <a:buNone/>
            </a:pPr>
            <a:r>
              <a:rPr lang="en-US" dirty="0" smtClean="0"/>
              <a:t>Renamed .input-</a:t>
            </a:r>
            <a:r>
              <a:rPr lang="en-US" dirty="0" err="1" smtClean="0"/>
              <a:t>lg</a:t>
            </a:r>
            <a:r>
              <a:rPr lang="en-US" dirty="0" smtClean="0"/>
              <a:t> and .input-</a:t>
            </a:r>
            <a:r>
              <a:rPr lang="en-US" dirty="0" err="1" smtClean="0"/>
              <a:t>sm</a:t>
            </a:r>
            <a:r>
              <a:rPr lang="en-US" dirty="0" smtClean="0"/>
              <a:t> to .form-control-</a:t>
            </a:r>
            <a:r>
              <a:rPr lang="en-US" dirty="0" err="1" smtClean="0"/>
              <a:t>lg</a:t>
            </a:r>
            <a:r>
              <a:rPr lang="en-US" dirty="0" smtClean="0"/>
              <a:t> and .form-control-</a:t>
            </a:r>
            <a:r>
              <a:rPr lang="en-US" dirty="0" err="1" smtClean="0"/>
              <a:t>sm</a:t>
            </a:r>
            <a:r>
              <a:rPr lang="en-US" dirty="0" smtClean="0"/>
              <a:t>, respectively.</a:t>
            </a:r>
          </a:p>
          <a:p>
            <a:pPr>
              <a:buFont typeface="Arial" charset="0"/>
              <a:buNone/>
            </a:pPr>
            <a:r>
              <a:rPr lang="en-US" dirty="0" smtClean="0"/>
              <a:t>Dropped .form-group-* classes for simplicity’s sake. Use .form-control-*classes instead now.</a:t>
            </a:r>
          </a:p>
          <a:p>
            <a:pPr>
              <a:buFont typeface="Arial" charset="0"/>
              <a:buNone/>
            </a:pPr>
            <a:r>
              <a:rPr lang="en-US" dirty="0" smtClean="0"/>
              <a:t>Dropped .help-block and replaced it with .form-text for block-level help text. For inline help text and other flexible options, use utility classes like .text-muted.</a:t>
            </a:r>
          </a:p>
          <a:p>
            <a:pPr>
              <a:buFont typeface="Arial" charset="0"/>
              <a:buNone/>
            </a:pPr>
            <a:r>
              <a:rPr lang="en-US" dirty="0" smtClean="0"/>
              <a:t>Added custom forms support (for checkboxes, radios, selects, and file inputs).</a:t>
            </a:r>
            <a:br>
              <a:rPr lang="en-US" dirty="0" smtClean="0"/>
            </a:b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C06DB8C-CBCA-ED4A-9610-3BE1E55130C1}" type="slidenum">
              <a:rPr lang="en-US" smtClean="0"/>
              <a:t>23</a:t>
            </a:fld>
            <a:endParaRPr lang="en-US"/>
          </a:p>
        </p:txBody>
      </p:sp>
    </p:spTree>
    <p:extLst>
      <p:ext uri="{BB962C8B-B14F-4D97-AF65-F5344CB8AC3E}">
        <p14:creationId xmlns:p14="http://schemas.microsoft.com/office/powerpoint/2010/main" val="1416696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Font typeface="Arial" charset="0"/>
              <a:buNone/>
            </a:pPr>
            <a:r>
              <a:rPr lang="en-US" dirty="0" smtClean="0"/>
              <a:t>Dropped the .form-horizontal class requirement.</a:t>
            </a:r>
          </a:p>
          <a:p>
            <a:pPr lvl="0">
              <a:buFont typeface="Arial" charset="0"/>
              <a:buNone/>
            </a:pPr>
            <a:r>
              <a:rPr lang="en-US" dirty="0" smtClean="0"/>
              <a:t>.form-group no longer applies styles from the .row via </a:t>
            </a:r>
            <a:r>
              <a:rPr lang="en-US" dirty="0" err="1" smtClean="0"/>
              <a:t>mixin</a:t>
            </a:r>
            <a:r>
              <a:rPr lang="en-US" dirty="0" smtClean="0"/>
              <a:t>, so .row is now required for horizontal grid layouts (e.g., &lt;div class="form-group row"&gt;).</a:t>
            </a:r>
          </a:p>
          <a:p>
            <a:pPr lvl="0">
              <a:buFont typeface="Arial" charset="0"/>
              <a:buNone/>
            </a:pPr>
            <a:r>
              <a:rPr lang="en-US" dirty="0" smtClean="0"/>
              <a:t>Added new .form-control-label class to vertically center labels with .form-controls. </a:t>
            </a:r>
            <a:br>
              <a:rPr lang="en-US" dirty="0" smtClean="0"/>
            </a:b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C06DB8C-CBCA-ED4A-9610-3BE1E55130C1}" type="slidenum">
              <a:rPr lang="en-US" smtClean="0"/>
              <a:t>24</a:t>
            </a:fld>
            <a:endParaRPr lang="en-US"/>
          </a:p>
        </p:txBody>
      </p:sp>
    </p:spTree>
    <p:extLst>
      <p:ext uri="{BB962C8B-B14F-4D97-AF65-F5344CB8AC3E}">
        <p14:creationId xmlns:p14="http://schemas.microsoft.com/office/powerpoint/2010/main" val="1722311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Font typeface="Arial" charset="0"/>
              <a:buChar char="•"/>
            </a:pPr>
            <a:r>
              <a:rPr lang="en-US" dirty="0" smtClean="0"/>
              <a:t>Renamed .</a:t>
            </a:r>
            <a:r>
              <a:rPr lang="en-US" dirty="0" err="1" smtClean="0"/>
              <a:t>btn</a:t>
            </a:r>
            <a:r>
              <a:rPr lang="en-US" dirty="0" smtClean="0"/>
              <a:t>-default to .</a:t>
            </a:r>
            <a:r>
              <a:rPr lang="en-US" dirty="0" err="1" smtClean="0"/>
              <a:t>btn</a:t>
            </a:r>
            <a:r>
              <a:rPr lang="en-US" dirty="0" smtClean="0"/>
              <a:t>-secondary.</a:t>
            </a:r>
          </a:p>
          <a:p>
            <a:pPr lvl="0">
              <a:buFont typeface="Arial" charset="0"/>
              <a:buChar char="•"/>
            </a:pPr>
            <a:r>
              <a:rPr lang="en-US" dirty="0" smtClean="0"/>
              <a:t>Dropped the .</a:t>
            </a:r>
            <a:r>
              <a:rPr lang="en-US" dirty="0" err="1" smtClean="0"/>
              <a:t>btn-xs</a:t>
            </a:r>
            <a:r>
              <a:rPr lang="en-US" dirty="0" smtClean="0"/>
              <a:t> class entirely as .</a:t>
            </a:r>
            <a:r>
              <a:rPr lang="en-US" dirty="0" err="1" smtClean="0"/>
              <a:t>btn-sm</a:t>
            </a:r>
            <a:r>
              <a:rPr lang="en-US" dirty="0" smtClean="0"/>
              <a:t> is proportionally much smaller than v3’s.</a:t>
            </a:r>
          </a:p>
          <a:p>
            <a:pPr lvl="0">
              <a:buFont typeface="Arial" charset="0"/>
              <a:buChar char="•"/>
            </a:pPr>
            <a:r>
              <a:rPr lang="en-US" dirty="0" smtClean="0"/>
              <a:t>The </a:t>
            </a:r>
            <a:r>
              <a:rPr lang="en-US" dirty="0" smtClean="0">
                <a:hlinkClick r:id="rId3"/>
              </a:rPr>
              <a:t>stateful button</a:t>
            </a:r>
            <a:r>
              <a:rPr lang="en-US" dirty="0" smtClean="0"/>
              <a:t> feature of the </a:t>
            </a:r>
            <a:r>
              <a:rPr lang="en-US" dirty="0" err="1" smtClean="0"/>
              <a:t>button.js</a:t>
            </a:r>
            <a:r>
              <a:rPr lang="en-US" dirty="0" smtClean="0"/>
              <a:t> jQuery plugin has been dropped. This includes the $().button(string) and $().button('reset') methods. We advise using a tiny bit of custom JavaScript instead, which will have the benefit of behaving exactly the way you want it to.</a:t>
            </a:r>
          </a:p>
          <a:p>
            <a:pPr lvl="1">
              <a:buFont typeface="Arial" charset="0"/>
              <a:buChar char="•"/>
            </a:pPr>
            <a:r>
              <a:rPr lang="en-US" dirty="0" smtClean="0"/>
              <a:t>Note that the other features of the plugin (button checkboxes, button radios, single-toggle buttons) have been retained in v4.</a:t>
            </a:r>
          </a:p>
          <a:p>
            <a:endParaRPr lang="en-US" dirty="0"/>
          </a:p>
        </p:txBody>
      </p:sp>
      <p:sp>
        <p:nvSpPr>
          <p:cNvPr id="4" name="Slide Number Placeholder 3"/>
          <p:cNvSpPr>
            <a:spLocks noGrp="1"/>
          </p:cNvSpPr>
          <p:nvPr>
            <p:ph type="sldNum" sz="quarter" idx="10"/>
          </p:nvPr>
        </p:nvSpPr>
        <p:spPr/>
        <p:txBody>
          <a:bodyPr/>
          <a:lstStyle/>
          <a:p>
            <a:fld id="{9C06DB8C-CBCA-ED4A-9610-3BE1E55130C1}" type="slidenum">
              <a:rPr lang="en-US" smtClean="0"/>
              <a:t>25</a:t>
            </a:fld>
            <a:endParaRPr lang="en-US"/>
          </a:p>
        </p:txBody>
      </p:sp>
    </p:spTree>
    <p:extLst>
      <p:ext uri="{BB962C8B-B14F-4D97-AF65-F5344CB8AC3E}">
        <p14:creationId xmlns:p14="http://schemas.microsoft.com/office/powerpoint/2010/main" val="1114083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Arial" charset="0"/>
              <a:buChar char="•"/>
            </a:pPr>
            <a:r>
              <a:rPr lang="en-US" dirty="0" smtClean="0"/>
              <a:t>Renamed .</a:t>
            </a:r>
            <a:r>
              <a:rPr lang="en-US" dirty="0" err="1" smtClean="0"/>
              <a:t>btn</a:t>
            </a:r>
            <a:r>
              <a:rPr lang="en-US" dirty="0" smtClean="0"/>
              <a:t>-default to .</a:t>
            </a:r>
            <a:r>
              <a:rPr lang="en-US" dirty="0" err="1" smtClean="0"/>
              <a:t>btn</a:t>
            </a:r>
            <a:r>
              <a:rPr lang="en-US" dirty="0" smtClean="0"/>
              <a:t>-secondary.</a:t>
            </a:r>
          </a:p>
          <a:p>
            <a:pPr lvl="1">
              <a:buFont typeface="Arial" charset="0"/>
              <a:buChar char="•"/>
            </a:pPr>
            <a:r>
              <a:rPr lang="en-US" dirty="0" smtClean="0"/>
              <a:t>Dropped the .</a:t>
            </a:r>
            <a:r>
              <a:rPr lang="en-US" dirty="0" err="1" smtClean="0"/>
              <a:t>btn-xs</a:t>
            </a:r>
            <a:r>
              <a:rPr lang="en-US" dirty="0" smtClean="0"/>
              <a:t> class entirely as .</a:t>
            </a:r>
            <a:r>
              <a:rPr lang="en-US" dirty="0" err="1" smtClean="0"/>
              <a:t>btn-sm</a:t>
            </a:r>
            <a:r>
              <a:rPr lang="en-US" dirty="0" smtClean="0"/>
              <a:t> is proportionally much smaller than v3’s.</a:t>
            </a:r>
          </a:p>
          <a:p>
            <a:pPr lvl="1">
              <a:buFont typeface="Arial" charset="0"/>
              <a:buChar char="•"/>
            </a:pPr>
            <a:r>
              <a:rPr lang="en-US" dirty="0" smtClean="0"/>
              <a:t>The </a:t>
            </a:r>
            <a:r>
              <a:rPr lang="en-US" dirty="0" smtClean="0">
                <a:hlinkClick r:id="rId3"/>
              </a:rPr>
              <a:t>stateful button</a:t>
            </a:r>
            <a:r>
              <a:rPr lang="en-US" dirty="0" smtClean="0"/>
              <a:t> feature of the </a:t>
            </a:r>
            <a:r>
              <a:rPr lang="en-US" dirty="0" err="1" smtClean="0"/>
              <a:t>button.js</a:t>
            </a:r>
            <a:r>
              <a:rPr lang="en-US" dirty="0" smtClean="0"/>
              <a:t> jQuery plugin has been dropped. This includes the $().button(string) and $().button('reset') methods. We advise using a tiny bit of custom JavaScript instead, which will have the benefit of behaving exactly the way you want it to.</a:t>
            </a:r>
          </a:p>
          <a:p>
            <a:pPr lvl="2">
              <a:buFont typeface="Arial" charset="0"/>
              <a:buChar char="•"/>
            </a:pPr>
            <a:r>
              <a:rPr lang="en-US" dirty="0" smtClean="0"/>
              <a:t>Note that the other features of the plugin (button checkboxes, button radios, single-toggle buttons) have been retained in v4.</a:t>
            </a:r>
          </a:p>
          <a:p>
            <a:endParaRPr lang="en-US" dirty="0"/>
          </a:p>
        </p:txBody>
      </p:sp>
      <p:sp>
        <p:nvSpPr>
          <p:cNvPr id="4" name="Slide Number Placeholder 3"/>
          <p:cNvSpPr>
            <a:spLocks noGrp="1"/>
          </p:cNvSpPr>
          <p:nvPr>
            <p:ph type="sldNum" sz="quarter" idx="10"/>
          </p:nvPr>
        </p:nvSpPr>
        <p:spPr/>
        <p:txBody>
          <a:bodyPr/>
          <a:lstStyle/>
          <a:p>
            <a:fld id="{9C06DB8C-CBCA-ED4A-9610-3BE1E55130C1}" type="slidenum">
              <a:rPr lang="en-US" smtClean="0"/>
              <a:t>27</a:t>
            </a:fld>
            <a:endParaRPr lang="en-US"/>
          </a:p>
        </p:txBody>
      </p:sp>
    </p:spTree>
    <p:extLst>
      <p:ext uri="{BB962C8B-B14F-4D97-AF65-F5344CB8AC3E}">
        <p14:creationId xmlns:p14="http://schemas.microsoft.com/office/powerpoint/2010/main" val="2076801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charset="0"/>
              <a:buChar char="•"/>
            </a:pPr>
            <a:r>
              <a:rPr lang="en-US" dirty="0" smtClean="0"/>
              <a:t>Switched from parent selectors to singular classes for all components, modifiers, etc.</a:t>
            </a:r>
          </a:p>
          <a:p>
            <a:pPr>
              <a:buFont typeface="Arial" charset="0"/>
              <a:buChar char="•"/>
            </a:pPr>
            <a:r>
              <a:rPr lang="en-US" dirty="0" smtClean="0"/>
              <a:t>Simplified dropdown styles to no longer ship with upward or downward facing arrows attached to the dropdown menu.</a:t>
            </a:r>
          </a:p>
          <a:p>
            <a:pPr>
              <a:buFont typeface="Arial" charset="0"/>
              <a:buChar char="•"/>
            </a:pPr>
            <a:r>
              <a:rPr lang="en-US" dirty="0" smtClean="0"/>
              <a:t>Dropdowns can be built with &lt;div&gt;s or &lt;</a:t>
            </a:r>
            <a:r>
              <a:rPr lang="en-US" dirty="0" err="1" smtClean="0"/>
              <a:t>ul</a:t>
            </a:r>
            <a:r>
              <a:rPr lang="en-US" dirty="0" smtClean="0"/>
              <a:t>&gt;s now.</a:t>
            </a:r>
          </a:p>
          <a:p>
            <a:pPr>
              <a:buFont typeface="Arial" charset="0"/>
              <a:buChar char="•"/>
            </a:pPr>
            <a:r>
              <a:rPr lang="en-US" dirty="0" smtClean="0"/>
              <a:t>Rebuilt dropdown styles and markup to provide easy, built-in support for &lt;a&gt; and &lt;button&gt; based dropdown items.</a:t>
            </a:r>
          </a:p>
          <a:p>
            <a:pPr>
              <a:buFont typeface="Arial" charset="0"/>
              <a:buChar char="•"/>
            </a:pPr>
            <a:r>
              <a:rPr lang="en-US" dirty="0" smtClean="0"/>
              <a:t>Renamed .divider to .dropdown-divider.</a:t>
            </a:r>
          </a:p>
          <a:p>
            <a:pPr>
              <a:buFont typeface="Arial" charset="0"/>
              <a:buChar char="•"/>
            </a:pPr>
            <a:r>
              <a:rPr lang="en-US" dirty="0" smtClean="0"/>
              <a:t>Dropdown items now require .dropdown-item.</a:t>
            </a:r>
          </a:p>
          <a:p>
            <a:pPr>
              <a:buFont typeface="Arial" charset="0"/>
              <a:buChar char="•"/>
            </a:pPr>
            <a:r>
              <a:rPr lang="en-US" dirty="0" smtClean="0"/>
              <a:t>Dropdown toggles no longer require an explicit &lt;span class="caret"&gt;&lt;/span&gt;; this is now provided automatically via CSS’s ::after on .dropdown-toggle.</a:t>
            </a:r>
          </a:p>
          <a:p>
            <a:endParaRPr lang="en-US" dirty="0"/>
          </a:p>
        </p:txBody>
      </p:sp>
      <p:sp>
        <p:nvSpPr>
          <p:cNvPr id="4" name="Slide Number Placeholder 3"/>
          <p:cNvSpPr>
            <a:spLocks noGrp="1"/>
          </p:cNvSpPr>
          <p:nvPr>
            <p:ph type="sldNum" sz="quarter" idx="10"/>
          </p:nvPr>
        </p:nvSpPr>
        <p:spPr/>
        <p:txBody>
          <a:bodyPr/>
          <a:lstStyle/>
          <a:p>
            <a:fld id="{9C06DB8C-CBCA-ED4A-9610-3BE1E55130C1}" type="slidenum">
              <a:rPr lang="en-US" smtClean="0"/>
              <a:t>28</a:t>
            </a:fld>
            <a:endParaRPr lang="en-US"/>
          </a:p>
        </p:txBody>
      </p:sp>
    </p:spTree>
    <p:extLst>
      <p:ext uri="{BB962C8B-B14F-4D97-AF65-F5344CB8AC3E}">
        <p14:creationId xmlns:p14="http://schemas.microsoft.com/office/powerpoint/2010/main" val="58397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charset="0"/>
              <a:buChar char="•"/>
            </a:pPr>
            <a:r>
              <a:rPr lang="en-US" dirty="0" smtClean="0"/>
              <a:t>Added a new 576px grid breakpoint as </a:t>
            </a:r>
            <a:r>
              <a:rPr lang="en-US" dirty="0" err="1" smtClean="0"/>
              <a:t>sm</a:t>
            </a:r>
            <a:r>
              <a:rPr lang="en-US" dirty="0" smtClean="0"/>
              <a:t>, meaning there are now five total tiers (</a:t>
            </a:r>
            <a:r>
              <a:rPr lang="en-US" dirty="0" err="1" smtClean="0"/>
              <a:t>xs</a:t>
            </a:r>
            <a:r>
              <a:rPr lang="en-US" dirty="0" smtClean="0"/>
              <a:t>, </a:t>
            </a:r>
            <a:r>
              <a:rPr lang="en-US" dirty="0" err="1" smtClean="0"/>
              <a:t>sm</a:t>
            </a:r>
            <a:r>
              <a:rPr lang="en-US" dirty="0" smtClean="0"/>
              <a:t>, md, </a:t>
            </a:r>
            <a:r>
              <a:rPr lang="en-US" dirty="0" err="1" smtClean="0"/>
              <a:t>lg</a:t>
            </a:r>
            <a:r>
              <a:rPr lang="en-US" dirty="0" smtClean="0"/>
              <a:t>, and xl).</a:t>
            </a:r>
          </a:p>
          <a:p>
            <a:pPr>
              <a:buFont typeface="Arial" charset="0"/>
              <a:buChar char="•"/>
            </a:pPr>
            <a:r>
              <a:rPr lang="en-US" dirty="0" smtClean="0"/>
              <a:t>Renamed the responsive grid modifier classes from .col-{breakpoint}-{modifier}-{size} to .{modifier}-{breakpoint}-{size} for simpler grid classes. For example, instead of .col-md-3.</a:t>
            </a:r>
            <a:r>
              <a:rPr lang="en-US" sz="1200" b="1" dirty="0" smtClean="0"/>
              <a:t>col-md-push-9</a:t>
            </a:r>
            <a:r>
              <a:rPr lang="en-US" dirty="0" smtClean="0"/>
              <a:t> it’s .col-md-3.</a:t>
            </a:r>
            <a:r>
              <a:rPr lang="en-US" sz="1200" b="1" dirty="0" smtClean="0"/>
              <a:t>push-md-9</a:t>
            </a:r>
            <a:r>
              <a:rPr lang="en-US" dirty="0" smtClean="0"/>
              <a:t>.</a:t>
            </a:r>
          </a:p>
          <a:p>
            <a:pPr>
              <a:buFont typeface="Arial" charset="0"/>
              <a:buChar char="•"/>
            </a:pPr>
            <a:r>
              <a:rPr lang="en-US" dirty="0" smtClean="0"/>
              <a:t>Overhauled the grid </a:t>
            </a:r>
            <a:r>
              <a:rPr lang="en-US" dirty="0" err="1" smtClean="0"/>
              <a:t>mixins</a:t>
            </a:r>
            <a:r>
              <a:rPr lang="en-US" dirty="0" smtClean="0"/>
              <a:t> to merge make-col and make-col-span into a single make-col </a:t>
            </a:r>
            <a:r>
              <a:rPr lang="en-US" dirty="0" err="1" smtClean="0"/>
              <a:t>mixin</a:t>
            </a:r>
            <a:r>
              <a:rPr lang="en-US" dirty="0" smtClean="0"/>
              <a:t>, thereby ensuring </a:t>
            </a:r>
            <a:r>
              <a:rPr lang="en-US" dirty="0" err="1" smtClean="0"/>
              <a:t>mixins</a:t>
            </a:r>
            <a:r>
              <a:rPr lang="en-US" dirty="0" smtClean="0"/>
              <a:t> and predefined classes utilize the same float/flex behaviors.</a:t>
            </a:r>
          </a:p>
          <a:p>
            <a:pPr>
              <a:buFont typeface="Arial" charset="0"/>
              <a:buChar char="•"/>
            </a:pPr>
            <a:r>
              <a:rPr lang="en-US" dirty="0" smtClean="0"/>
              <a:t>Added flexbox utility classes for grid system and components.</a:t>
            </a:r>
          </a:p>
          <a:p>
            <a:endParaRPr lang="en-US" dirty="0"/>
          </a:p>
        </p:txBody>
      </p:sp>
      <p:sp>
        <p:nvSpPr>
          <p:cNvPr id="4" name="Slide Number Placeholder 3"/>
          <p:cNvSpPr>
            <a:spLocks noGrp="1"/>
          </p:cNvSpPr>
          <p:nvPr>
            <p:ph type="sldNum" sz="quarter" idx="10"/>
          </p:nvPr>
        </p:nvSpPr>
        <p:spPr/>
        <p:txBody>
          <a:bodyPr/>
          <a:lstStyle/>
          <a:p>
            <a:fld id="{9C06DB8C-CBCA-ED4A-9610-3BE1E55130C1}" type="slidenum">
              <a:rPr lang="en-US" smtClean="0"/>
              <a:t>29</a:t>
            </a:fld>
            <a:endParaRPr lang="en-US"/>
          </a:p>
        </p:txBody>
      </p:sp>
    </p:spTree>
    <p:extLst>
      <p:ext uri="{BB962C8B-B14F-4D97-AF65-F5344CB8AC3E}">
        <p14:creationId xmlns:p14="http://schemas.microsoft.com/office/powerpoint/2010/main" val="962666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charset="0"/>
              <a:buChar char="•"/>
            </a:pPr>
            <a:r>
              <a:rPr lang="en-US" dirty="0" smtClean="0"/>
              <a:t>Rewrote component with flexbox.</a:t>
            </a:r>
          </a:p>
          <a:p>
            <a:pPr>
              <a:buFont typeface="Arial" charset="0"/>
              <a:buChar char="•"/>
            </a:pPr>
            <a:r>
              <a:rPr lang="en-US" dirty="0" smtClean="0"/>
              <a:t>Given move to flexbox, alignment of dismiss icons in the header is likely broken as we’re no longer using floats. Floated content comes first, but with flexbox that’s no longer the case. Update your dismiss icons to come after modal titles to fix.</a:t>
            </a:r>
          </a:p>
          <a:p>
            <a:pPr>
              <a:buFont typeface="Arial" charset="0"/>
              <a:buChar char="•"/>
            </a:pPr>
            <a:r>
              <a:rPr lang="en-US" dirty="0" smtClean="0"/>
              <a:t>The remote option (which could be used to automatically load and inject external content into a modal) and the corresponding </a:t>
            </a:r>
            <a:r>
              <a:rPr lang="en-US" dirty="0" err="1" smtClean="0"/>
              <a:t>loaded.bs.modal</a:t>
            </a:r>
            <a:r>
              <a:rPr lang="en-US" dirty="0" smtClean="0"/>
              <a:t> event were removed. We recommend instead using client-side templating or a data binding framework, or calling </a:t>
            </a:r>
            <a:r>
              <a:rPr lang="en-US" dirty="0" smtClean="0">
                <a:hlinkClick r:id="rId3"/>
              </a:rPr>
              <a:t>jQuery.load</a:t>
            </a:r>
            <a:r>
              <a:rPr lang="en-US" dirty="0" smtClean="0"/>
              <a:t> yourself.</a:t>
            </a:r>
          </a:p>
          <a:p>
            <a:endParaRPr lang="en-US" dirty="0"/>
          </a:p>
        </p:txBody>
      </p:sp>
      <p:sp>
        <p:nvSpPr>
          <p:cNvPr id="4" name="Slide Number Placeholder 3"/>
          <p:cNvSpPr>
            <a:spLocks noGrp="1"/>
          </p:cNvSpPr>
          <p:nvPr>
            <p:ph type="sldNum" sz="quarter" idx="10"/>
          </p:nvPr>
        </p:nvSpPr>
        <p:spPr/>
        <p:txBody>
          <a:bodyPr/>
          <a:lstStyle/>
          <a:p>
            <a:fld id="{9C06DB8C-CBCA-ED4A-9610-3BE1E55130C1}" type="slidenum">
              <a:rPr lang="en-US" smtClean="0"/>
              <a:t>31</a:t>
            </a:fld>
            <a:endParaRPr lang="en-US"/>
          </a:p>
        </p:txBody>
      </p:sp>
    </p:spTree>
    <p:extLst>
      <p:ext uri="{BB962C8B-B14F-4D97-AF65-F5344CB8AC3E}">
        <p14:creationId xmlns:p14="http://schemas.microsoft.com/office/powerpoint/2010/main" val="9299530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charset="0"/>
              <a:buChar char="•"/>
            </a:pPr>
            <a:r>
              <a:rPr lang="en-US" sz="1200" dirty="0" smtClean="0"/>
              <a:t>Responsive </a:t>
            </a:r>
            <a:r>
              <a:rPr lang="en-US" sz="1200" dirty="0" err="1" smtClean="0"/>
              <a:t>navbar</a:t>
            </a:r>
            <a:r>
              <a:rPr lang="en-US" sz="1200" dirty="0" smtClean="0"/>
              <a:t> behaviors are now applied to the .</a:t>
            </a:r>
            <a:r>
              <a:rPr lang="en-US" sz="1200" dirty="0" err="1" smtClean="0"/>
              <a:t>navbar</a:t>
            </a:r>
            <a:r>
              <a:rPr lang="en-US" sz="1200" dirty="0" smtClean="0"/>
              <a:t> class via the </a:t>
            </a:r>
            <a:r>
              <a:rPr lang="en-US" sz="1200" b="1" dirty="0" err="1" smtClean="0"/>
              <a:t>required</a:t>
            </a:r>
            <a:r>
              <a:rPr lang="en-US" sz="1200" dirty="0" err="1" smtClean="0"/>
              <a:t>.navbar-toggleable</a:t>
            </a:r>
            <a:r>
              <a:rPr lang="en-US" sz="1200" dirty="0" smtClean="0"/>
              <a:t>-{breakpoint} where you choose where to collapse the </a:t>
            </a:r>
            <a:r>
              <a:rPr lang="en-US" sz="1200" dirty="0" err="1" smtClean="0"/>
              <a:t>navbar</a:t>
            </a:r>
            <a:r>
              <a:rPr lang="en-US" sz="1200" dirty="0" smtClean="0"/>
              <a:t>. Previously this was a Less variable modification and required recompiling.</a:t>
            </a:r>
          </a:p>
          <a:p>
            <a:pPr>
              <a:buFont typeface="Arial" charset="0"/>
              <a:buChar char="•"/>
            </a:pPr>
            <a:r>
              <a:rPr lang="en-US" sz="1200" dirty="0" smtClean="0"/>
              <a:t>.</a:t>
            </a:r>
            <a:r>
              <a:rPr lang="en-US" sz="1200" dirty="0" err="1" smtClean="0"/>
              <a:t>navbar</a:t>
            </a:r>
            <a:r>
              <a:rPr lang="en-US" sz="1200" dirty="0" smtClean="0"/>
              <a:t>-default is now .</a:t>
            </a:r>
            <a:r>
              <a:rPr lang="en-US" sz="1200" dirty="0" err="1" smtClean="0"/>
              <a:t>navbar</a:t>
            </a:r>
            <a:r>
              <a:rPr lang="en-US" sz="1200" dirty="0" smtClean="0"/>
              <a:t>-light, though .</a:t>
            </a:r>
            <a:r>
              <a:rPr lang="en-US" sz="1200" dirty="0" err="1" smtClean="0"/>
              <a:t>navbar</a:t>
            </a:r>
            <a:r>
              <a:rPr lang="en-US" sz="1200" dirty="0" smtClean="0"/>
              <a:t>-inverse remains the same. </a:t>
            </a:r>
            <a:r>
              <a:rPr lang="en-US" sz="1200" b="1" dirty="0" smtClean="0"/>
              <a:t>One of these is required on each </a:t>
            </a:r>
            <a:r>
              <a:rPr lang="en-US" sz="1200" b="1" dirty="0" err="1" smtClean="0"/>
              <a:t>navbar</a:t>
            </a:r>
            <a:r>
              <a:rPr lang="en-US" sz="1200" b="1" dirty="0" smtClean="0"/>
              <a:t>.</a:t>
            </a:r>
            <a:r>
              <a:rPr lang="en-US" sz="1200" dirty="0" smtClean="0"/>
              <a:t> However, these classes no longer set background-colors; instead they essentially only affect color.</a:t>
            </a:r>
          </a:p>
          <a:p>
            <a:pPr>
              <a:buFont typeface="Arial" charset="0"/>
              <a:buChar char="•"/>
            </a:pPr>
            <a:r>
              <a:rPr lang="en-US" sz="1200" dirty="0" err="1" smtClean="0"/>
              <a:t>Navbars</a:t>
            </a:r>
            <a:r>
              <a:rPr lang="en-US" sz="1200" dirty="0" smtClean="0"/>
              <a:t> now require a background declaration of some kind. Choose from our background utilities (.</a:t>
            </a:r>
            <a:r>
              <a:rPr lang="en-US" sz="1200" dirty="0" err="1" smtClean="0"/>
              <a:t>bg</a:t>
            </a:r>
            <a:r>
              <a:rPr lang="en-US" sz="1200" dirty="0" smtClean="0"/>
              <a:t>-*) or set your own with the light/inverse classes above </a:t>
            </a:r>
            <a:r>
              <a:rPr lang="en-US" sz="1200" dirty="0" smtClean="0">
                <a:hlinkClick r:id="rId3"/>
              </a:rPr>
              <a:t>for mad customization</a:t>
            </a:r>
            <a:r>
              <a:rPr lang="en-US" sz="1200" dirty="0" smtClean="0"/>
              <a:t>.</a:t>
            </a:r>
          </a:p>
          <a:p>
            <a:pPr>
              <a:buFont typeface="Arial" charset="0"/>
              <a:buChar char="•"/>
            </a:pPr>
            <a:r>
              <a:rPr lang="en-US" sz="1200" dirty="0" smtClean="0"/>
              <a:t>Given flexbox styles, </a:t>
            </a:r>
            <a:r>
              <a:rPr lang="en-US" sz="1200" dirty="0" err="1" smtClean="0"/>
              <a:t>navbars</a:t>
            </a:r>
            <a:r>
              <a:rPr lang="en-US" sz="1200" dirty="0" smtClean="0"/>
              <a:t> can now use flexbox utilities for easy alignment options.</a:t>
            </a:r>
          </a:p>
          <a:p>
            <a:pPr>
              <a:buFont typeface="Arial" charset="0"/>
              <a:buChar char="•"/>
            </a:pPr>
            <a:r>
              <a:rPr lang="en-US" sz="1200" dirty="0" smtClean="0"/>
              <a:t>.</a:t>
            </a:r>
            <a:r>
              <a:rPr lang="en-US" sz="1200" dirty="0" err="1" smtClean="0"/>
              <a:t>navbar</a:t>
            </a:r>
            <a:r>
              <a:rPr lang="en-US" sz="1200" dirty="0" smtClean="0"/>
              <a:t>-toggle is now .</a:t>
            </a:r>
            <a:r>
              <a:rPr lang="en-US" sz="1200" dirty="0" err="1" smtClean="0"/>
              <a:t>navbar-toggler</a:t>
            </a:r>
            <a:r>
              <a:rPr lang="en-US" sz="1200" dirty="0" smtClean="0"/>
              <a:t> and has different styles and inner markup (no more three &lt;span&gt;s).</a:t>
            </a:r>
          </a:p>
          <a:p>
            <a:pPr>
              <a:buFont typeface="Arial" charset="0"/>
              <a:buChar char="•"/>
            </a:pPr>
            <a:r>
              <a:rPr lang="en-US" sz="1200" dirty="0" smtClean="0"/>
              <a:t>Dropped the .</a:t>
            </a:r>
            <a:r>
              <a:rPr lang="en-US" sz="1200" dirty="0" err="1" smtClean="0"/>
              <a:t>navbar</a:t>
            </a:r>
            <a:r>
              <a:rPr lang="en-US" sz="1200" dirty="0" smtClean="0"/>
              <a:t>-form class entirely. It’s no longer necessary; instead, just use .form-inline and apply margin utilities as necessary.</a:t>
            </a:r>
          </a:p>
          <a:p>
            <a:pPr>
              <a:buFont typeface="Arial" charset="0"/>
              <a:buChar char="•"/>
            </a:pPr>
            <a:r>
              <a:rPr lang="en-US" sz="1200" dirty="0" err="1" smtClean="0"/>
              <a:t>Navbars</a:t>
            </a:r>
            <a:r>
              <a:rPr lang="en-US" sz="1200" dirty="0" smtClean="0"/>
              <a:t> no longer include margin-bottom or border-radius by default. Use utilities as necessary.</a:t>
            </a:r>
          </a:p>
          <a:p>
            <a:pPr>
              <a:buFont typeface="Arial" charset="0"/>
              <a:buChar char="•"/>
            </a:pPr>
            <a:r>
              <a:rPr lang="en-US" sz="1200" dirty="0" smtClean="0"/>
              <a:t>All examples featuring </a:t>
            </a:r>
            <a:r>
              <a:rPr lang="en-US" sz="1200" dirty="0" err="1" smtClean="0"/>
              <a:t>navbars</a:t>
            </a:r>
            <a:r>
              <a:rPr lang="en-US" sz="1200" dirty="0" smtClean="0"/>
              <a:t> have been updated to include new markup.</a:t>
            </a:r>
          </a:p>
          <a:p>
            <a:endParaRPr lang="en-US" dirty="0"/>
          </a:p>
        </p:txBody>
      </p:sp>
      <p:sp>
        <p:nvSpPr>
          <p:cNvPr id="4" name="Slide Number Placeholder 3"/>
          <p:cNvSpPr>
            <a:spLocks noGrp="1"/>
          </p:cNvSpPr>
          <p:nvPr>
            <p:ph type="sldNum" sz="quarter" idx="10"/>
          </p:nvPr>
        </p:nvSpPr>
        <p:spPr/>
        <p:txBody>
          <a:bodyPr/>
          <a:lstStyle/>
          <a:p>
            <a:fld id="{9C06DB8C-CBCA-ED4A-9610-3BE1E55130C1}" type="slidenum">
              <a:rPr lang="en-US" smtClean="0"/>
              <a:t>33</a:t>
            </a:fld>
            <a:endParaRPr lang="en-US"/>
          </a:p>
        </p:txBody>
      </p:sp>
    </p:spTree>
    <p:extLst>
      <p:ext uri="{BB962C8B-B14F-4D97-AF65-F5344CB8AC3E}">
        <p14:creationId xmlns:p14="http://schemas.microsoft.com/office/powerpoint/2010/main" val="3737367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charset="0"/>
              <a:buChar char="•"/>
            </a:pPr>
            <a:r>
              <a:rPr lang="en-US" dirty="0" smtClean="0"/>
              <a:t>Renamed .label to .tag to disambiguate from the &lt;label&gt; element.</a:t>
            </a:r>
          </a:p>
          <a:p>
            <a:pPr>
              <a:buFont typeface="Arial" charset="0"/>
              <a:buChar char="•"/>
            </a:pPr>
            <a:r>
              <a:rPr lang="en-US" dirty="0" smtClean="0"/>
              <a:t>Dropped the .badge component as it was nearly identical to labels/tags. Use the .tag-pill modifier together with the label component instead for that rounded look.</a:t>
            </a:r>
          </a:p>
          <a:p>
            <a:pPr>
              <a:buFont typeface="Arial" charset="0"/>
              <a:buChar char="•"/>
            </a:pPr>
            <a:r>
              <a:rPr lang="en-US" dirty="0" smtClean="0"/>
              <a:t>Tags are no longer floated automatically in list groups and other components. Utility classes are now required for that.</a:t>
            </a:r>
          </a:p>
          <a:p>
            <a:endParaRPr lang="en-US" dirty="0"/>
          </a:p>
        </p:txBody>
      </p:sp>
      <p:sp>
        <p:nvSpPr>
          <p:cNvPr id="4" name="Slide Number Placeholder 3"/>
          <p:cNvSpPr>
            <a:spLocks noGrp="1"/>
          </p:cNvSpPr>
          <p:nvPr>
            <p:ph type="sldNum" sz="quarter" idx="10"/>
          </p:nvPr>
        </p:nvSpPr>
        <p:spPr/>
        <p:txBody>
          <a:bodyPr/>
          <a:lstStyle/>
          <a:p>
            <a:fld id="{9C06DB8C-CBCA-ED4A-9610-3BE1E55130C1}" type="slidenum">
              <a:rPr lang="en-US" smtClean="0"/>
              <a:t>36</a:t>
            </a:fld>
            <a:endParaRPr lang="en-US"/>
          </a:p>
        </p:txBody>
      </p:sp>
    </p:spTree>
    <p:extLst>
      <p:ext uri="{BB962C8B-B14F-4D97-AF65-F5344CB8AC3E}">
        <p14:creationId xmlns:p14="http://schemas.microsoft.com/office/powerpoint/2010/main" val="1860489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charset="0"/>
              <a:buChar char="•"/>
            </a:pPr>
            <a:r>
              <a:rPr lang="en-US" dirty="0" smtClean="0"/>
              <a:t>Former President and Vice President of INETA North America (2007-2015)</a:t>
            </a:r>
          </a:p>
          <a:p>
            <a:pPr>
              <a:buFont typeface="Arial" charset="0"/>
              <a:buChar char="•"/>
            </a:pPr>
            <a:r>
              <a:rPr lang="en-US" dirty="0" smtClean="0"/>
              <a:t>Founder of the Southeast Valley .NET User Group (SEVDNUG) in Chandler, AZ (2007-2013)</a:t>
            </a:r>
          </a:p>
          <a:p>
            <a:pPr>
              <a:buFont typeface="Arial" charset="0"/>
              <a:buChar char="•"/>
            </a:pPr>
            <a:r>
              <a:rPr lang="en-US" dirty="0" smtClean="0"/>
              <a:t>Currently serving on my the City of Chandler‘s Parks and Recreation board (since 2010)</a:t>
            </a:r>
          </a:p>
          <a:p>
            <a:pPr>
              <a:buFont typeface="Arial" charset="0"/>
              <a:buChar char="•"/>
            </a:pPr>
            <a:r>
              <a:rPr lang="en-US" dirty="0" err="1" smtClean="0"/>
              <a:t>Telerik</a:t>
            </a:r>
            <a:r>
              <a:rPr lang="en-US" dirty="0" smtClean="0"/>
              <a:t> MVP (2010 to 2012)</a:t>
            </a:r>
          </a:p>
          <a:p>
            <a:pPr>
              <a:buFont typeface="Arial" charset="0"/>
              <a:buChar char="•"/>
            </a:pPr>
            <a:r>
              <a:rPr lang="en-US" dirty="0" smtClean="0"/>
              <a:t>Microsoft Visual Basic MVP (1996)</a:t>
            </a:r>
          </a:p>
          <a:p>
            <a:endParaRPr lang="en-US" dirty="0"/>
          </a:p>
        </p:txBody>
      </p:sp>
      <p:sp>
        <p:nvSpPr>
          <p:cNvPr id="4" name="Slide Number Placeholder 3"/>
          <p:cNvSpPr>
            <a:spLocks noGrp="1"/>
          </p:cNvSpPr>
          <p:nvPr>
            <p:ph type="sldNum" sz="quarter" idx="10"/>
          </p:nvPr>
        </p:nvSpPr>
        <p:spPr/>
        <p:txBody>
          <a:bodyPr/>
          <a:lstStyle/>
          <a:p>
            <a:fld id="{9C06DB8C-CBCA-ED4A-9610-3BE1E55130C1}" type="slidenum">
              <a:rPr lang="en-US" smtClean="0"/>
              <a:t>2</a:t>
            </a:fld>
            <a:endParaRPr lang="en-US"/>
          </a:p>
        </p:txBody>
      </p:sp>
    </p:spTree>
    <p:extLst>
      <p:ext uri="{BB962C8B-B14F-4D97-AF65-F5344CB8AC3E}">
        <p14:creationId xmlns:p14="http://schemas.microsoft.com/office/powerpoint/2010/main" val="45489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Dropped entirely for the new card component.</a:t>
            </a:r>
          </a:p>
          <a:p>
            <a:r>
              <a:rPr lang="en-US" dirty="0" smtClean="0"/>
              <a:t>.panel to .card, now built with flexbox.</a:t>
            </a:r>
          </a:p>
          <a:p>
            <a:r>
              <a:rPr lang="en-US" dirty="0" smtClean="0"/>
              <a:t>.panel-default removed and no replacement.</a:t>
            </a:r>
          </a:p>
          <a:p>
            <a:r>
              <a:rPr lang="en-US" dirty="0" smtClean="0"/>
              <a:t>.panel-group removed and no replacement. .card-group is not a replacement, it is different.</a:t>
            </a:r>
          </a:p>
          <a:p>
            <a:r>
              <a:rPr lang="en-US" dirty="0" smtClean="0"/>
              <a:t>.panel-heading to .card-header</a:t>
            </a:r>
          </a:p>
          <a:p>
            <a:r>
              <a:rPr lang="en-US" dirty="0" smtClean="0"/>
              <a:t>.panel-title to .card-title. Depending on the desired look, you may also want to use </a:t>
            </a:r>
            <a:r>
              <a:rPr lang="en-US" dirty="0" smtClean="0">
                <a:hlinkClick r:id="rId3"/>
              </a:rPr>
              <a:t>heading elements or classes</a:t>
            </a:r>
            <a:r>
              <a:rPr lang="en-US" dirty="0" smtClean="0"/>
              <a:t> (e.g. &lt;h3&gt;, .h3) or bold elements or classes (e.g. &lt;strong&gt;, &lt;b&gt;, </a:t>
            </a:r>
            <a:r>
              <a:rPr lang="en-US" dirty="0" smtClean="0">
                <a:hlinkClick r:id="rId4"/>
              </a:rPr>
              <a:t>.font-weight-bold</a:t>
            </a:r>
            <a:r>
              <a:rPr lang="en-US" dirty="0" smtClean="0"/>
              <a:t>). Note that .card-title, while similarly named, produces a different look than .panel-title.</a:t>
            </a:r>
          </a:p>
          <a:p>
            <a:r>
              <a:rPr lang="en-US" dirty="0" smtClean="0"/>
              <a:t>.panel-body to .card-block</a:t>
            </a:r>
          </a:p>
          <a:p>
            <a:r>
              <a:rPr lang="en-US" dirty="0" smtClean="0"/>
              <a:t>.panel-footer to .card-footer</a:t>
            </a:r>
          </a:p>
          <a:p>
            <a:r>
              <a:rPr lang="en-US" dirty="0" smtClean="0"/>
              <a:t>.panel-primary to .card-primary and .card-inverse (or use .</a:t>
            </a:r>
            <a:r>
              <a:rPr lang="en-US" dirty="0" err="1" smtClean="0"/>
              <a:t>bg</a:t>
            </a:r>
            <a:r>
              <a:rPr lang="en-US" dirty="0" smtClean="0"/>
              <a:t>-primary on .card-header)</a:t>
            </a:r>
          </a:p>
          <a:p>
            <a:r>
              <a:rPr lang="en-US" dirty="0" smtClean="0"/>
              <a:t>.panel-success to .card-success and .card-inverse (or use .</a:t>
            </a:r>
            <a:r>
              <a:rPr lang="en-US" dirty="0" err="1" smtClean="0"/>
              <a:t>bg</a:t>
            </a:r>
            <a:r>
              <a:rPr lang="en-US" dirty="0" smtClean="0"/>
              <a:t>-success on .card-header)</a:t>
            </a:r>
          </a:p>
          <a:p>
            <a:r>
              <a:rPr lang="en-US" dirty="0" smtClean="0"/>
              <a:t>.panel-info to .card-info and .card-inverse (or use .</a:t>
            </a:r>
            <a:r>
              <a:rPr lang="en-US" dirty="0" err="1" smtClean="0"/>
              <a:t>bg</a:t>
            </a:r>
            <a:r>
              <a:rPr lang="en-US" dirty="0" smtClean="0"/>
              <a:t>-info on .card-header)</a:t>
            </a:r>
          </a:p>
          <a:p>
            <a:r>
              <a:rPr lang="en-US" dirty="0" smtClean="0"/>
              <a:t>.panel-warning to .card-warning and .card-inverse (or use .</a:t>
            </a:r>
            <a:r>
              <a:rPr lang="en-US" dirty="0" err="1" smtClean="0"/>
              <a:t>bg</a:t>
            </a:r>
            <a:r>
              <a:rPr lang="en-US" dirty="0" smtClean="0"/>
              <a:t>-warning on .card-header)</a:t>
            </a:r>
          </a:p>
          <a:p>
            <a:r>
              <a:rPr lang="en-US" dirty="0" smtClean="0"/>
              <a:t>.panel-danger to .card-danger and .card-inverse (or use .</a:t>
            </a:r>
            <a:r>
              <a:rPr lang="en-US" dirty="0" err="1" smtClean="0"/>
              <a:t>bg</a:t>
            </a:r>
            <a:r>
              <a:rPr lang="en-US" dirty="0" smtClean="0"/>
              <a:t>-danger on .card-header)</a:t>
            </a:r>
          </a:p>
          <a:p>
            <a:endParaRPr lang="en-US" dirty="0"/>
          </a:p>
        </p:txBody>
      </p:sp>
      <p:sp>
        <p:nvSpPr>
          <p:cNvPr id="4" name="Slide Number Placeholder 3"/>
          <p:cNvSpPr>
            <a:spLocks noGrp="1"/>
          </p:cNvSpPr>
          <p:nvPr>
            <p:ph type="sldNum" sz="quarter" idx="10"/>
          </p:nvPr>
        </p:nvSpPr>
        <p:spPr/>
        <p:txBody>
          <a:bodyPr/>
          <a:lstStyle/>
          <a:p>
            <a:fld id="{9C06DB8C-CBCA-ED4A-9610-3BE1E55130C1}" type="slidenum">
              <a:rPr lang="en-US" smtClean="0"/>
              <a:t>37</a:t>
            </a:fld>
            <a:endParaRPr lang="en-US"/>
          </a:p>
        </p:txBody>
      </p:sp>
    </p:spTree>
    <p:extLst>
      <p:ext uri="{BB962C8B-B14F-4D97-AF65-F5344CB8AC3E}">
        <p14:creationId xmlns:p14="http://schemas.microsoft.com/office/powerpoint/2010/main" val="699550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Card Examples: http://</a:t>
            </a:r>
            <a:r>
              <a:rPr lang="en-US" dirty="0" err="1" smtClean="0"/>
              <a:t>www.codeply.com</a:t>
            </a:r>
            <a:r>
              <a:rPr lang="en-US" dirty="0" smtClean="0"/>
              <a:t>/go/C3ZSBLzAZC/bootstrap-4-card-examples </a:t>
            </a:r>
          </a:p>
          <a:p>
            <a:r>
              <a:rPr lang="en-US" dirty="0" smtClean="0"/>
              <a:t>Card Centering: http://</a:t>
            </a:r>
            <a:r>
              <a:rPr lang="en-US" dirty="0" err="1" smtClean="0"/>
              <a:t>www.codeply.com</a:t>
            </a:r>
            <a:r>
              <a:rPr lang="en-US" dirty="0" smtClean="0"/>
              <a:t>/go/Kaby5SlKgM/bootstrap-4-cards-alignment </a:t>
            </a:r>
          </a:p>
          <a:p>
            <a:endParaRPr lang="en-US" dirty="0"/>
          </a:p>
        </p:txBody>
      </p:sp>
      <p:sp>
        <p:nvSpPr>
          <p:cNvPr id="4" name="Slide Number Placeholder 3"/>
          <p:cNvSpPr>
            <a:spLocks noGrp="1"/>
          </p:cNvSpPr>
          <p:nvPr>
            <p:ph type="sldNum" sz="quarter" idx="10"/>
          </p:nvPr>
        </p:nvSpPr>
        <p:spPr/>
        <p:txBody>
          <a:bodyPr/>
          <a:lstStyle/>
          <a:p>
            <a:fld id="{9C06DB8C-CBCA-ED4A-9610-3BE1E55130C1}" type="slidenum">
              <a:rPr lang="en-US" smtClean="0"/>
              <a:t>38</a:t>
            </a:fld>
            <a:endParaRPr lang="en-US"/>
          </a:p>
        </p:txBody>
      </p:sp>
    </p:spTree>
    <p:extLst>
      <p:ext uri="{BB962C8B-B14F-4D97-AF65-F5344CB8AC3E}">
        <p14:creationId xmlns:p14="http://schemas.microsoft.com/office/powerpoint/2010/main" val="8051690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charset="0"/>
              <a:buChar char="•"/>
            </a:pPr>
            <a:r>
              <a:rPr lang="en-US" dirty="0" smtClean="0"/>
              <a:t>Overhauled the entire component to simplify design and styling. We have fewer styles for you to override, new indicators, and new icons.</a:t>
            </a:r>
          </a:p>
          <a:p>
            <a:pPr>
              <a:buFont typeface="Arial" charset="0"/>
              <a:buChar char="•"/>
            </a:pPr>
            <a:r>
              <a:rPr lang="en-US" dirty="0" smtClean="0"/>
              <a:t>All CSS has been un-nested and renamed, ensuring each class is prefixed with .carousel-.</a:t>
            </a:r>
          </a:p>
          <a:p>
            <a:pPr lvl="1">
              <a:buFont typeface="Arial" charset="0"/>
              <a:buChar char="•"/>
            </a:pPr>
            <a:r>
              <a:rPr lang="en-US" dirty="0" smtClean="0"/>
              <a:t>For carousel items, .next, .</a:t>
            </a:r>
            <a:r>
              <a:rPr lang="en-US" dirty="0" err="1" smtClean="0"/>
              <a:t>prev</a:t>
            </a:r>
            <a:r>
              <a:rPr lang="en-US" dirty="0" smtClean="0"/>
              <a:t>, .left, and .right are now .carousel-item-next, .carousel-item-</a:t>
            </a:r>
            <a:r>
              <a:rPr lang="en-US" dirty="0" err="1" smtClean="0"/>
              <a:t>prev</a:t>
            </a:r>
            <a:r>
              <a:rPr lang="en-US" dirty="0" smtClean="0"/>
              <a:t>, .carousel-item-left, and .carousel-item-right.</a:t>
            </a:r>
          </a:p>
          <a:p>
            <a:pPr lvl="1">
              <a:buFont typeface="Arial" charset="0"/>
              <a:buChar char="•"/>
            </a:pPr>
            <a:r>
              <a:rPr lang="en-US" dirty="0" smtClean="0"/>
              <a:t>.item is also now .carousel-item.</a:t>
            </a:r>
          </a:p>
          <a:p>
            <a:pPr lvl="1">
              <a:buFont typeface="Arial" charset="0"/>
              <a:buChar char="•"/>
            </a:pPr>
            <a:r>
              <a:rPr lang="en-US" dirty="0" smtClean="0"/>
              <a:t>For </a:t>
            </a:r>
            <a:r>
              <a:rPr lang="en-US" dirty="0" err="1" smtClean="0"/>
              <a:t>prev</a:t>
            </a:r>
            <a:r>
              <a:rPr lang="en-US" dirty="0" smtClean="0"/>
              <a:t>/next controls, .carousel-</a:t>
            </a:r>
            <a:r>
              <a:rPr lang="en-US" dirty="0" err="1" smtClean="0"/>
              <a:t>control.right</a:t>
            </a:r>
            <a:r>
              <a:rPr lang="en-US" dirty="0" smtClean="0"/>
              <a:t> and .carousel-</a:t>
            </a:r>
            <a:r>
              <a:rPr lang="en-US" dirty="0" err="1" smtClean="0"/>
              <a:t>control.left</a:t>
            </a:r>
            <a:r>
              <a:rPr lang="en-US" dirty="0" smtClean="0"/>
              <a:t> are now .carousel-control-right and .carousel-control-left, meaning they no longer require a specific base class.</a:t>
            </a:r>
          </a:p>
          <a:p>
            <a:pPr>
              <a:buFont typeface="Arial" charset="0"/>
              <a:buChar char="•"/>
            </a:pPr>
            <a:r>
              <a:rPr lang="en-US" dirty="0" smtClean="0"/>
              <a:t>Removed all responsive styling, deferring to utilities (e.g., showing captions on certain viewports) and custom styles as needed.</a:t>
            </a:r>
          </a:p>
          <a:p>
            <a:pPr>
              <a:buFont typeface="Arial" charset="0"/>
              <a:buChar char="•"/>
            </a:pPr>
            <a:r>
              <a:rPr lang="en-US" dirty="0" smtClean="0"/>
              <a:t>Removed image overrides for images in carousel items, deferring to utilities.</a:t>
            </a:r>
          </a:p>
          <a:p>
            <a:pPr>
              <a:buFont typeface="Arial" charset="0"/>
              <a:buChar char="•"/>
            </a:pPr>
            <a:r>
              <a:rPr lang="en-US" dirty="0" smtClean="0"/>
              <a:t>Tweaked the Carousel example to include the new markup and styles.</a:t>
            </a:r>
          </a:p>
          <a:p>
            <a:endParaRPr lang="en-US" dirty="0"/>
          </a:p>
        </p:txBody>
      </p:sp>
      <p:sp>
        <p:nvSpPr>
          <p:cNvPr id="4" name="Slide Number Placeholder 3"/>
          <p:cNvSpPr>
            <a:spLocks noGrp="1"/>
          </p:cNvSpPr>
          <p:nvPr>
            <p:ph type="sldNum" sz="quarter" idx="10"/>
          </p:nvPr>
        </p:nvSpPr>
        <p:spPr/>
        <p:txBody>
          <a:bodyPr/>
          <a:lstStyle/>
          <a:p>
            <a:fld id="{9C06DB8C-CBCA-ED4A-9610-3BE1E55130C1}" type="slidenum">
              <a:rPr lang="en-US" smtClean="0"/>
              <a:t>40</a:t>
            </a:fld>
            <a:endParaRPr lang="en-US"/>
          </a:p>
        </p:txBody>
      </p:sp>
    </p:spTree>
    <p:extLst>
      <p:ext uri="{BB962C8B-B14F-4D97-AF65-F5344CB8AC3E}">
        <p14:creationId xmlns:p14="http://schemas.microsoft.com/office/powerpoint/2010/main" val="15581436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the media-breakpoint-up(), media-breakpoint-down(), or media-breakpoint-only() Sass </a:t>
            </a:r>
            <a:r>
              <a:rPr lang="en-US" dirty="0" err="1" smtClean="0"/>
              <a:t>mixins</a:t>
            </a:r>
            <a:r>
              <a:rPr lang="en-US" dirty="0" smtClean="0"/>
              <a:t> or the $grid-breakpoints Sass map instead</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Rather than using explicit .visible-* classes, you make an element visible by simply not hiding it at that screen size. You can combine one .hidden-*-up class with one .hidden-*-down class to show an element only on a given interval of screen sizes (e.g. .hidden-</a:t>
            </a:r>
            <a:r>
              <a:rPr lang="en-US" sz="1200" b="0" i="0" kern="1200" dirty="0" err="1" smtClean="0">
                <a:solidFill>
                  <a:schemeClr val="tx1"/>
                </a:solidFill>
                <a:effectLst/>
                <a:latin typeface="+mn-lt"/>
                <a:ea typeface="+mn-ea"/>
                <a:cs typeface="+mn-cs"/>
              </a:rPr>
              <a:t>sm</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down.hidden</a:t>
            </a:r>
            <a:r>
              <a:rPr lang="en-US" sz="1200" b="0" i="0" kern="1200" dirty="0" smtClean="0">
                <a:solidFill>
                  <a:schemeClr val="tx1"/>
                </a:solidFill>
                <a:effectLst/>
                <a:latin typeface="+mn-lt"/>
                <a:ea typeface="+mn-ea"/>
                <a:cs typeface="+mn-cs"/>
              </a:rPr>
              <a:t>-xl-up shows the element only on medium and large devices).</a:t>
            </a:r>
          </a:p>
          <a:p>
            <a:r>
              <a:rPr lang="en-US" sz="1200" b="0" i="0" kern="1200" dirty="0" smtClean="0">
                <a:solidFill>
                  <a:schemeClr val="tx1"/>
                </a:solidFill>
                <a:effectLst/>
                <a:latin typeface="+mn-lt"/>
                <a:ea typeface="+mn-ea"/>
                <a:cs typeface="+mn-cs"/>
              </a:rPr>
              <a:t>Note that the changes to the grid breakpoints in v4 means that you’ll need to go one breakpoint larger to achieve the same results (e.g. .hidden-md is more similar to .hidden-</a:t>
            </a:r>
            <a:r>
              <a:rPr lang="en-US" sz="1200" b="0" i="0" kern="1200" dirty="0" err="1" smtClean="0">
                <a:solidFill>
                  <a:schemeClr val="tx1"/>
                </a:solidFill>
                <a:effectLst/>
                <a:latin typeface="+mn-lt"/>
                <a:ea typeface="+mn-ea"/>
                <a:cs typeface="+mn-cs"/>
              </a:rPr>
              <a:t>lg</a:t>
            </a:r>
            <a:r>
              <a:rPr lang="en-US" sz="1200" b="0" i="0" kern="1200" dirty="0" smtClean="0">
                <a:solidFill>
                  <a:schemeClr val="tx1"/>
                </a:solidFill>
                <a:effectLst/>
                <a:latin typeface="+mn-lt"/>
                <a:ea typeface="+mn-ea"/>
                <a:cs typeface="+mn-cs"/>
              </a:rPr>
              <a:t>-down than to .hidden-md-down). The new responsive utility classes don’t attempt to accommodate less common cases where an element’s visibility can’t be expressed as a single contiguous range of viewport sizes; you will instead need to use custom CSS in such cases.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C06DB8C-CBCA-ED4A-9610-3BE1E55130C1}" type="slidenum">
              <a:rPr lang="en-US" smtClean="0"/>
              <a:t>42</a:t>
            </a:fld>
            <a:endParaRPr lang="en-US"/>
          </a:p>
        </p:txBody>
      </p:sp>
    </p:spTree>
    <p:extLst>
      <p:ext uri="{BB962C8B-B14F-4D97-AF65-F5344CB8AC3E}">
        <p14:creationId xmlns:p14="http://schemas.microsoft.com/office/powerpoint/2010/main" val="1115878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96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tLang="en-US">
              <a:ea typeface="MS PGothic" charset="-128"/>
            </a:endParaRPr>
          </a:p>
        </p:txBody>
      </p:sp>
      <p:sp>
        <p:nvSpPr>
          <p:cNvPr id="696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charset="0"/>
                <a:ea typeface="MS PGothic" charset="-128"/>
              </a:defRPr>
            </a:lvl1pPr>
            <a:lvl2pPr marL="742950" indent="-285750">
              <a:defRPr>
                <a:solidFill>
                  <a:schemeClr val="tx1"/>
                </a:solidFill>
                <a:latin typeface="Century Gothic" charset="0"/>
                <a:ea typeface="MS PGothic" charset="-128"/>
              </a:defRPr>
            </a:lvl2pPr>
            <a:lvl3pPr marL="1143000" indent="-228600">
              <a:defRPr>
                <a:solidFill>
                  <a:schemeClr val="tx1"/>
                </a:solidFill>
                <a:latin typeface="Century Gothic" charset="0"/>
                <a:ea typeface="MS PGothic" charset="-128"/>
              </a:defRPr>
            </a:lvl3pPr>
            <a:lvl4pPr marL="1600200" indent="-228600">
              <a:defRPr>
                <a:solidFill>
                  <a:schemeClr val="tx1"/>
                </a:solidFill>
                <a:latin typeface="Century Gothic" charset="0"/>
                <a:ea typeface="MS PGothic" charset="-128"/>
              </a:defRPr>
            </a:lvl4pPr>
            <a:lvl5pPr marL="2057400" indent="-228600">
              <a:defRPr>
                <a:solidFill>
                  <a:schemeClr val="tx1"/>
                </a:solidFill>
                <a:latin typeface="Century Gothic" charset="0"/>
                <a:ea typeface="MS PGothic" charset="-128"/>
              </a:defRPr>
            </a:lvl5pPr>
            <a:lvl6pPr marL="2514600" indent="-228600" defTabSz="457200" eaLnBrk="0" fontAlgn="base" hangingPunct="0">
              <a:spcBef>
                <a:spcPct val="0"/>
              </a:spcBef>
              <a:spcAft>
                <a:spcPct val="0"/>
              </a:spcAft>
              <a:defRPr>
                <a:solidFill>
                  <a:schemeClr val="tx1"/>
                </a:solidFill>
                <a:latin typeface="Century Gothic" charset="0"/>
                <a:ea typeface="MS PGothic" charset="-128"/>
              </a:defRPr>
            </a:lvl6pPr>
            <a:lvl7pPr marL="2971800" indent="-228600" defTabSz="457200" eaLnBrk="0" fontAlgn="base" hangingPunct="0">
              <a:spcBef>
                <a:spcPct val="0"/>
              </a:spcBef>
              <a:spcAft>
                <a:spcPct val="0"/>
              </a:spcAft>
              <a:defRPr>
                <a:solidFill>
                  <a:schemeClr val="tx1"/>
                </a:solidFill>
                <a:latin typeface="Century Gothic" charset="0"/>
                <a:ea typeface="MS PGothic" charset="-128"/>
              </a:defRPr>
            </a:lvl7pPr>
            <a:lvl8pPr marL="3429000" indent="-228600" defTabSz="457200" eaLnBrk="0" fontAlgn="base" hangingPunct="0">
              <a:spcBef>
                <a:spcPct val="0"/>
              </a:spcBef>
              <a:spcAft>
                <a:spcPct val="0"/>
              </a:spcAft>
              <a:defRPr>
                <a:solidFill>
                  <a:schemeClr val="tx1"/>
                </a:solidFill>
                <a:latin typeface="Century Gothic" charset="0"/>
                <a:ea typeface="MS PGothic" charset="-128"/>
              </a:defRPr>
            </a:lvl8pPr>
            <a:lvl9pPr marL="3886200" indent="-228600" defTabSz="457200" eaLnBrk="0" fontAlgn="base" hangingPunct="0">
              <a:spcBef>
                <a:spcPct val="0"/>
              </a:spcBef>
              <a:spcAft>
                <a:spcPct val="0"/>
              </a:spcAft>
              <a:defRPr>
                <a:solidFill>
                  <a:schemeClr val="tx1"/>
                </a:solidFill>
                <a:latin typeface="Century Gothic" charset="0"/>
                <a:ea typeface="MS PGothic" charset="-128"/>
              </a:defRPr>
            </a:lvl9pPr>
          </a:lstStyle>
          <a:p>
            <a:fld id="{34AAEB47-986D-A249-951F-34ECA09BD393}" type="slidenum">
              <a:rPr lang="en-US" altLang="en-US"/>
              <a:pPr/>
              <a:t>3</a:t>
            </a:fld>
            <a:endParaRPr lang="en-US" altLang="en-US"/>
          </a:p>
        </p:txBody>
      </p:sp>
    </p:spTree>
    <p:extLst>
      <p:ext uri="{BB962C8B-B14F-4D97-AF65-F5344CB8AC3E}">
        <p14:creationId xmlns:p14="http://schemas.microsoft.com/office/powerpoint/2010/main" val="1805718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Flexbox</a:t>
            </a:r>
            <a:endParaRPr lang="en-US" b="0" dirty="0" smtClean="0"/>
          </a:p>
          <a:p>
            <a:r>
              <a:rPr lang="en-US" sz="1200" b="0" i="0" kern="1200" dirty="0" smtClean="0">
                <a:solidFill>
                  <a:schemeClr val="tx1"/>
                </a:solidFill>
                <a:effectLst/>
                <a:latin typeface="+mn-lt"/>
                <a:ea typeface="+mn-ea"/>
                <a:cs typeface="+mn-cs"/>
              </a:rPr>
              <a:t>Quickly manage the layout, alignment, and sizing of grid columns, navigation, components, and more with a full suite of responsive flexbox utilities.</a:t>
            </a:r>
          </a:p>
          <a:p>
            <a:r>
              <a:rPr lang="en-US" b="0" dirty="0" smtClean="0"/>
              <a:t>https://v4-alpha.getbootstrap.com/utilities/flexbox/</a:t>
            </a:r>
          </a:p>
          <a:p>
            <a:endParaRPr lang="en-US" b="0" dirty="0" smtClean="0"/>
          </a:p>
          <a:p>
            <a:r>
              <a:rPr lang="en-US" b="1" dirty="0" smtClean="0"/>
              <a:t>Grid Features</a:t>
            </a:r>
            <a:endParaRPr lang="en-US" b="0" dirty="0" smtClean="0"/>
          </a:p>
          <a:p>
            <a:r>
              <a:rPr lang="en-US" dirty="0" smtClean="0"/>
              <a:t>Extra small &lt;576px	Small ≥576px	</a:t>
            </a:r>
          </a:p>
          <a:p>
            <a:r>
              <a:rPr lang="en-US" dirty="0" smtClean="0"/>
              <a:t>Medium ≥768px	Large ≥992px	Extra large ≥1200px</a:t>
            </a:r>
            <a:endParaRPr lang="en-US" b="0" dirty="0" smtClean="0"/>
          </a:p>
          <a:p>
            <a:endParaRPr lang="en-US" b="0" dirty="0" smtClean="0"/>
          </a:p>
          <a:p>
            <a:r>
              <a:rPr lang="en-US" b="0" dirty="0" smtClean="0"/>
              <a:t>Auto Layout Columns Class=‘col’</a:t>
            </a:r>
          </a:p>
          <a:p>
            <a:r>
              <a:rPr lang="en-US" b="0" dirty="0" smtClean="0"/>
              <a:t>Alignment</a:t>
            </a:r>
          </a:p>
          <a:p>
            <a:endParaRPr lang="en-US" b="0" dirty="0" smtClean="0"/>
          </a:p>
          <a:p>
            <a:r>
              <a:rPr lang="en-US" b="1" dirty="0" smtClean="0"/>
              <a:t>Response Utilities</a:t>
            </a:r>
          </a:p>
          <a:p>
            <a:r>
              <a:rPr lang="en-US" sz="1200" b="0" i="0" kern="1200" dirty="0" smtClean="0">
                <a:solidFill>
                  <a:schemeClr val="tx1"/>
                </a:solidFill>
                <a:effectLst/>
                <a:latin typeface="+mn-lt"/>
                <a:ea typeface="+mn-ea"/>
                <a:cs typeface="+mn-cs"/>
              </a:rPr>
              <a:t>The .hidden-*-up classes hide the element when the viewport is at the given breakpoint or wider. For example, .hidden-md-up hides an element on medium, large, and extra-large viewports.</a:t>
            </a:r>
          </a:p>
          <a:p>
            <a:r>
              <a:rPr lang="en-US" sz="1200" b="0" i="0" kern="1200" dirty="0" smtClean="0">
                <a:solidFill>
                  <a:schemeClr val="tx1"/>
                </a:solidFill>
                <a:effectLst/>
                <a:latin typeface="+mn-lt"/>
                <a:ea typeface="+mn-ea"/>
                <a:cs typeface="+mn-cs"/>
              </a:rPr>
              <a:t>The .hidden-*-down classes hide the element when the viewport is at the given breakpoint or smaller. For example, .hidden-md-down hides an element on extra-small, small, and medium viewports.</a:t>
            </a:r>
          </a:p>
          <a:p>
            <a:endParaRPr lang="en-US" b="1" dirty="0"/>
          </a:p>
        </p:txBody>
      </p:sp>
      <p:sp>
        <p:nvSpPr>
          <p:cNvPr id="4" name="Slide Number Placeholder 3"/>
          <p:cNvSpPr>
            <a:spLocks noGrp="1"/>
          </p:cNvSpPr>
          <p:nvPr>
            <p:ph type="sldNum" sz="quarter" idx="10"/>
          </p:nvPr>
        </p:nvSpPr>
        <p:spPr/>
        <p:txBody>
          <a:bodyPr/>
          <a:lstStyle/>
          <a:p>
            <a:fld id="{9C06DB8C-CBCA-ED4A-9610-3BE1E55130C1}" type="slidenum">
              <a:rPr lang="en-US" smtClean="0"/>
              <a:t>5</a:t>
            </a:fld>
            <a:endParaRPr lang="en-US"/>
          </a:p>
        </p:txBody>
      </p:sp>
    </p:spTree>
    <p:extLst>
      <p:ext uri="{BB962C8B-B14F-4D97-AF65-F5344CB8AC3E}">
        <p14:creationId xmlns:p14="http://schemas.microsoft.com/office/powerpoint/2010/main" val="208621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Reboot</a:t>
            </a:r>
          </a:p>
          <a:p>
            <a:r>
              <a:rPr lang="en-US" sz="1200" b="0" i="0" kern="1200" dirty="0" smtClean="0">
                <a:solidFill>
                  <a:schemeClr val="tx1"/>
                </a:solidFill>
                <a:effectLst/>
                <a:latin typeface="+mn-lt"/>
                <a:ea typeface="+mn-ea"/>
                <a:cs typeface="+mn-cs"/>
              </a:rPr>
              <a:t>Part of Bootstrap’s job is to provide an elegant, consistent, and simple baseline to build upon. We use Reboot, a collection of element-specific CSS changes in a single file, to </a:t>
            </a:r>
            <a:r>
              <a:rPr lang="en-US" sz="1200" b="0" i="0" kern="1200" dirty="0" err="1" smtClean="0">
                <a:solidFill>
                  <a:schemeClr val="tx1"/>
                </a:solidFill>
                <a:effectLst/>
                <a:latin typeface="+mn-lt"/>
                <a:ea typeface="+mn-ea"/>
                <a:cs typeface="+mn-cs"/>
              </a:rPr>
              <a:t>kickstart</a:t>
            </a:r>
            <a:r>
              <a:rPr lang="en-US" sz="1200" b="0" i="0" kern="1200" dirty="0" smtClean="0">
                <a:solidFill>
                  <a:schemeClr val="tx1"/>
                </a:solidFill>
                <a:effectLst/>
                <a:latin typeface="+mn-lt"/>
                <a:ea typeface="+mn-ea"/>
                <a:cs typeface="+mn-cs"/>
              </a:rPr>
              <a:t> that.</a:t>
            </a:r>
          </a:p>
          <a:p>
            <a:r>
              <a:rPr lang="en-US" sz="1200" b="0" i="0" kern="1200" dirty="0" smtClean="0">
                <a:solidFill>
                  <a:schemeClr val="tx1"/>
                </a:solidFill>
                <a:effectLst/>
                <a:latin typeface="+mn-lt"/>
                <a:ea typeface="+mn-ea"/>
                <a:cs typeface="+mn-cs"/>
              </a:rPr>
              <a:t>Reboot builds upon Normalize, providing many HTML elements with somewhat opinionated styles using only element selectors. Additional styling is done only with classes. For example, we reboot some &lt;table&gt; styles for a simpler baseline and later provide .table, .table-bordered, and more.</a:t>
            </a:r>
          </a:p>
          <a:p>
            <a:endParaRPr lang="en-US" dirty="0" smtClean="0"/>
          </a:p>
          <a:p>
            <a:r>
              <a:rPr lang="en-US" b="1" dirty="0" smtClean="0"/>
              <a:t>Native</a:t>
            </a:r>
            <a:r>
              <a:rPr lang="en-US" b="1" baseline="0" dirty="0" smtClean="0"/>
              <a:t> Font Stack</a:t>
            </a:r>
            <a:endParaRPr lang="en-US" b="0" baseline="0" dirty="0" smtClean="0"/>
          </a:p>
          <a:p>
            <a:r>
              <a:rPr lang="en-US" sz="1200" b="0" i="0" kern="1200" dirty="0" smtClean="0">
                <a:solidFill>
                  <a:schemeClr val="tx1"/>
                </a:solidFill>
                <a:effectLst/>
                <a:latin typeface="+mn-lt"/>
                <a:ea typeface="+mn-ea"/>
                <a:cs typeface="+mn-cs"/>
              </a:rPr>
              <a:t>The default web fonts (Helvetica </a:t>
            </a:r>
            <a:r>
              <a:rPr lang="en-US" sz="1200" b="0" i="0" kern="1200" dirty="0" err="1" smtClean="0">
                <a:solidFill>
                  <a:schemeClr val="tx1"/>
                </a:solidFill>
                <a:effectLst/>
                <a:latin typeface="+mn-lt"/>
                <a:ea typeface="+mn-ea"/>
                <a:cs typeface="+mn-cs"/>
              </a:rPr>
              <a:t>Neue</a:t>
            </a:r>
            <a:r>
              <a:rPr lang="en-US" sz="1200" b="0" i="0" kern="1200" dirty="0" smtClean="0">
                <a:solidFill>
                  <a:schemeClr val="tx1"/>
                </a:solidFill>
                <a:effectLst/>
                <a:latin typeface="+mn-lt"/>
                <a:ea typeface="+mn-ea"/>
                <a:cs typeface="+mn-cs"/>
              </a:rPr>
              <a:t>, Helvetica, and Arial) have been dropped in Bootstrap 4 and replaced with a “native font stack” for optimum text rendering on every device and OS.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Click Delay</a:t>
            </a:r>
          </a:p>
          <a:p>
            <a:r>
              <a:rPr lang="en-US" sz="1200" b="0" i="0" kern="1200" dirty="0" smtClean="0">
                <a:solidFill>
                  <a:schemeClr val="tx1"/>
                </a:solidFill>
                <a:effectLst/>
                <a:latin typeface="+mn-lt"/>
                <a:ea typeface="+mn-ea"/>
                <a:cs typeface="+mn-cs"/>
              </a:rPr>
              <a:t>Traditionally, browsers on touchscreen devices have a delay of approximately 300ms between the end of a “tap” – the moment when a finger/stylus is lifted from screen – and the </a:t>
            </a:r>
            <a:r>
              <a:rPr lang="en-US" sz="1200" b="0" i="0" u="none" strike="noStrike" kern="1200" dirty="0" smtClean="0">
                <a:solidFill>
                  <a:schemeClr val="tx1"/>
                </a:solidFill>
                <a:effectLst/>
                <a:latin typeface="+mn-lt"/>
                <a:ea typeface="+mn-ea"/>
                <a:cs typeface="+mn-cs"/>
                <a:hlinkClick r:id="rId3"/>
              </a:rPr>
              <a:t>click event</a:t>
            </a:r>
            <a:r>
              <a:rPr lang="en-US" sz="1200" b="0" i="0" kern="1200" dirty="0" smtClean="0">
                <a:solidFill>
                  <a:schemeClr val="tx1"/>
                </a:solidFill>
                <a:effectLst/>
                <a:latin typeface="+mn-lt"/>
                <a:ea typeface="+mn-ea"/>
                <a:cs typeface="+mn-cs"/>
              </a:rPr>
              <a:t> being fired. This delay is necessary for these browsers to correctly handle “double-tap to zoom” gestures without prematurely triggering actions or links after the first “tap”, but it can make your site feel slightly sluggish and unresponsive.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Display Heading</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Traditional heading elements are designed to work best in the meat of your page content. When you need a heading to stand out, consider using a </a:t>
            </a:r>
            <a:r>
              <a:rPr lang="en-US" sz="1200" b="1" i="0" kern="1200" dirty="0" smtClean="0">
                <a:solidFill>
                  <a:schemeClr val="tx1"/>
                </a:solidFill>
                <a:effectLst/>
                <a:latin typeface="+mn-lt"/>
                <a:ea typeface="+mn-ea"/>
                <a:cs typeface="+mn-cs"/>
              </a:rPr>
              <a:t>display heading</a:t>
            </a:r>
            <a:r>
              <a:rPr lang="en-US" sz="1200" b="0" i="0" kern="1200" dirty="0" smtClean="0">
                <a:solidFill>
                  <a:schemeClr val="tx1"/>
                </a:solidFill>
                <a:effectLst/>
                <a:latin typeface="+mn-lt"/>
                <a:ea typeface="+mn-ea"/>
                <a:cs typeface="+mn-cs"/>
              </a:rPr>
              <a:t>—a larger, slightly more opinionated heading style.</a:t>
            </a:r>
          </a:p>
        </p:txBody>
      </p:sp>
      <p:sp>
        <p:nvSpPr>
          <p:cNvPr id="4" name="Slide Number Placeholder 3"/>
          <p:cNvSpPr>
            <a:spLocks noGrp="1"/>
          </p:cNvSpPr>
          <p:nvPr>
            <p:ph type="sldNum" sz="quarter" idx="10"/>
          </p:nvPr>
        </p:nvSpPr>
        <p:spPr/>
        <p:txBody>
          <a:bodyPr/>
          <a:lstStyle/>
          <a:p>
            <a:fld id="{9C06DB8C-CBCA-ED4A-9610-3BE1E55130C1}" type="slidenum">
              <a:rPr lang="en-US" smtClean="0"/>
              <a:t>8</a:t>
            </a:fld>
            <a:endParaRPr lang="en-US"/>
          </a:p>
        </p:txBody>
      </p:sp>
    </p:spTree>
    <p:extLst>
      <p:ext uri="{BB962C8B-B14F-4D97-AF65-F5344CB8AC3E}">
        <p14:creationId xmlns:p14="http://schemas.microsoft.com/office/powerpoint/2010/main" val="1994710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this</a:t>
            </a:r>
            <a:endParaRPr lang="en-US" dirty="0"/>
          </a:p>
        </p:txBody>
      </p:sp>
      <p:sp>
        <p:nvSpPr>
          <p:cNvPr id="4" name="Slide Number Placeholder 3"/>
          <p:cNvSpPr>
            <a:spLocks noGrp="1"/>
          </p:cNvSpPr>
          <p:nvPr>
            <p:ph type="sldNum" sz="quarter" idx="10"/>
          </p:nvPr>
        </p:nvSpPr>
        <p:spPr/>
        <p:txBody>
          <a:bodyPr/>
          <a:lstStyle/>
          <a:p>
            <a:fld id="{9C06DB8C-CBCA-ED4A-9610-3BE1E55130C1}" type="slidenum">
              <a:rPr lang="en-US" smtClean="0"/>
              <a:t>13</a:t>
            </a:fld>
            <a:endParaRPr lang="en-US"/>
          </a:p>
        </p:txBody>
      </p:sp>
    </p:spTree>
    <p:extLst>
      <p:ext uri="{BB962C8B-B14F-4D97-AF65-F5344CB8AC3E}">
        <p14:creationId xmlns:p14="http://schemas.microsoft.com/office/powerpoint/2010/main" val="1267042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 </a:t>
            </a:r>
            <a:r>
              <a:rPr lang="en-US" sz="1200" b="0" i="0" kern="1200" dirty="0" smtClean="0">
                <a:solidFill>
                  <a:schemeClr val="tx1"/>
                </a:solidFill>
                <a:effectLst/>
                <a:latin typeface="+mn-lt"/>
                <a:ea typeface="+mn-ea"/>
                <a:cs typeface="+mn-cs"/>
              </a:rPr>
              <a:t>Relative to font-size of the root element</a:t>
            </a:r>
            <a:endParaRPr lang="en-US" dirty="0"/>
          </a:p>
        </p:txBody>
      </p:sp>
      <p:sp>
        <p:nvSpPr>
          <p:cNvPr id="4" name="Slide Number Placeholder 3"/>
          <p:cNvSpPr>
            <a:spLocks noGrp="1"/>
          </p:cNvSpPr>
          <p:nvPr>
            <p:ph type="sldNum" sz="quarter" idx="10"/>
          </p:nvPr>
        </p:nvSpPr>
        <p:spPr/>
        <p:txBody>
          <a:bodyPr/>
          <a:lstStyle/>
          <a:p>
            <a:fld id="{9C06DB8C-CBCA-ED4A-9610-3BE1E55130C1}" type="slidenum">
              <a:rPr lang="en-US" smtClean="0"/>
              <a:t>17</a:t>
            </a:fld>
            <a:endParaRPr lang="en-US"/>
          </a:p>
        </p:txBody>
      </p:sp>
    </p:spTree>
    <p:extLst>
      <p:ext uri="{BB962C8B-B14F-4D97-AF65-F5344CB8AC3E}">
        <p14:creationId xmlns:p14="http://schemas.microsoft.com/office/powerpoint/2010/main" val="589730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Added support for flexbox in the grid </a:t>
            </a:r>
            <a:r>
              <a:rPr lang="en-US" sz="1200" b="0" i="0" kern="1200" dirty="0" err="1" smtClean="0">
                <a:solidFill>
                  <a:schemeClr val="tx1"/>
                </a:solidFill>
                <a:effectLst/>
                <a:latin typeface="+mn-lt"/>
                <a:ea typeface="+mn-ea"/>
                <a:cs typeface="+mn-cs"/>
              </a:rPr>
              <a:t>mixins</a:t>
            </a:r>
            <a:r>
              <a:rPr lang="en-US" sz="1200" b="0" i="0" kern="1200" dirty="0" smtClean="0">
                <a:solidFill>
                  <a:schemeClr val="tx1"/>
                </a:solidFill>
                <a:effectLst/>
                <a:latin typeface="+mn-lt"/>
                <a:ea typeface="+mn-ea"/>
                <a:cs typeface="+mn-cs"/>
              </a:rPr>
              <a:t> and predefined classes.</a:t>
            </a:r>
          </a:p>
          <a:p>
            <a:r>
              <a:rPr lang="en-US" sz="1200" b="0" i="0" kern="1200" dirty="0" smtClean="0">
                <a:solidFill>
                  <a:schemeClr val="tx1"/>
                </a:solidFill>
                <a:effectLst/>
                <a:latin typeface="+mn-lt"/>
                <a:ea typeface="+mn-ea"/>
                <a:cs typeface="+mn-cs"/>
              </a:rPr>
              <a:t>As part of flexbox, included support for vertical and horizontal alignment classes.</a:t>
            </a:r>
          </a:p>
          <a:p>
            <a:r>
              <a:rPr lang="en-US" sz="1200" b="0" i="0" kern="1200" dirty="0" smtClean="0">
                <a:solidFill>
                  <a:schemeClr val="tx1"/>
                </a:solidFill>
                <a:effectLst/>
                <a:latin typeface="+mn-lt"/>
                <a:ea typeface="+mn-ea"/>
                <a:cs typeface="+mn-cs"/>
              </a:rPr>
              <a:t>Overhauled grid </a:t>
            </a:r>
            <a:r>
              <a:rPr lang="en-US" sz="1200" b="0" i="0" kern="1200" dirty="0" err="1" smtClean="0">
                <a:solidFill>
                  <a:schemeClr val="tx1"/>
                </a:solidFill>
                <a:effectLst/>
                <a:latin typeface="+mn-lt"/>
                <a:ea typeface="+mn-ea"/>
                <a:cs typeface="+mn-cs"/>
              </a:rPr>
              <a:t>mixins</a:t>
            </a:r>
            <a:r>
              <a:rPr lang="en-US" sz="1200" b="0" i="0" kern="1200" dirty="0" smtClean="0">
                <a:solidFill>
                  <a:schemeClr val="tx1"/>
                </a:solidFill>
                <a:effectLst/>
                <a:latin typeface="+mn-lt"/>
                <a:ea typeface="+mn-ea"/>
                <a:cs typeface="+mn-cs"/>
              </a:rPr>
              <a:t> to merge make-col-span into make-col for a singular </a:t>
            </a:r>
            <a:r>
              <a:rPr lang="en-US" sz="1200" b="0" i="0" kern="1200" dirty="0" err="1" smtClean="0">
                <a:solidFill>
                  <a:schemeClr val="tx1"/>
                </a:solidFill>
                <a:effectLst/>
                <a:latin typeface="+mn-lt"/>
                <a:ea typeface="+mn-ea"/>
                <a:cs typeface="+mn-cs"/>
              </a:rPr>
              <a:t>mixin</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Added a new </a:t>
            </a:r>
            <a:r>
              <a:rPr lang="en-US" sz="1200" b="0" i="0" kern="1200" dirty="0" err="1" smtClean="0">
                <a:solidFill>
                  <a:schemeClr val="tx1"/>
                </a:solidFill>
                <a:effectLst/>
                <a:latin typeface="+mn-lt"/>
                <a:ea typeface="+mn-ea"/>
                <a:cs typeface="+mn-cs"/>
              </a:rPr>
              <a:t>sm</a:t>
            </a:r>
            <a:r>
              <a:rPr lang="en-US" sz="1200" b="0" i="0" kern="1200" dirty="0" smtClean="0">
                <a:solidFill>
                  <a:schemeClr val="tx1"/>
                </a:solidFill>
                <a:effectLst/>
                <a:latin typeface="+mn-lt"/>
                <a:ea typeface="+mn-ea"/>
                <a:cs typeface="+mn-cs"/>
              </a:rPr>
              <a:t> grid tier below 768px for more granular control. We now have </a:t>
            </a:r>
            <a:r>
              <a:rPr lang="en-US" sz="1200" b="0" i="0" kern="1200" dirty="0" err="1" smtClean="0">
                <a:solidFill>
                  <a:schemeClr val="tx1"/>
                </a:solidFill>
                <a:effectLst/>
                <a:latin typeface="+mn-lt"/>
                <a:ea typeface="+mn-ea"/>
                <a:cs typeface="+mn-cs"/>
              </a:rPr>
              <a:t>xs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sm</a:t>
            </a:r>
            <a:r>
              <a:rPr lang="en-US" sz="1200" b="0" i="0" kern="1200" dirty="0" smtClean="0">
                <a:solidFill>
                  <a:schemeClr val="tx1"/>
                </a:solidFill>
                <a:effectLst/>
                <a:latin typeface="+mn-lt"/>
                <a:ea typeface="+mn-ea"/>
                <a:cs typeface="+mn-cs"/>
              </a:rPr>
              <a:t>, md, </a:t>
            </a:r>
            <a:r>
              <a:rPr lang="en-US" sz="1200" b="0" i="0" kern="1200" dirty="0" err="1" smtClean="0">
                <a:solidFill>
                  <a:schemeClr val="tx1"/>
                </a:solidFill>
                <a:effectLst/>
                <a:latin typeface="+mn-lt"/>
                <a:ea typeface="+mn-ea"/>
                <a:cs typeface="+mn-cs"/>
              </a:rPr>
              <a:t>lg</a:t>
            </a:r>
            <a:r>
              <a:rPr lang="en-US" sz="1200" b="0" i="0" kern="1200" dirty="0" smtClean="0">
                <a:solidFill>
                  <a:schemeClr val="tx1"/>
                </a:solidFill>
                <a:effectLst/>
                <a:latin typeface="+mn-lt"/>
                <a:ea typeface="+mn-ea"/>
                <a:cs typeface="+mn-cs"/>
              </a:rPr>
              <a:t>, and xl. This also means every tier has been bumped up one level (so .col-md-6 in v3 is now .col-lg-6 in v4).</a:t>
            </a:r>
          </a:p>
          <a:p>
            <a:r>
              <a:rPr lang="en-US" sz="1200" b="0" i="0" kern="1200" dirty="0" smtClean="0">
                <a:solidFill>
                  <a:schemeClr val="tx1"/>
                </a:solidFill>
                <a:effectLst/>
                <a:latin typeface="+mn-lt"/>
                <a:ea typeface="+mn-ea"/>
                <a:cs typeface="+mn-cs"/>
              </a:rPr>
              <a:t>Changed grid system media query breakpoints and container widths to account for new grid tier and ensure columns are evenly divisible by 12 at their max width.</a:t>
            </a:r>
          </a:p>
          <a:p>
            <a:r>
              <a:rPr lang="en-US" sz="1200" b="0" i="0" kern="1200" dirty="0" smtClean="0">
                <a:solidFill>
                  <a:schemeClr val="tx1"/>
                </a:solidFill>
                <a:effectLst/>
                <a:latin typeface="+mn-lt"/>
                <a:ea typeface="+mn-ea"/>
                <a:cs typeface="+mn-cs"/>
              </a:rPr>
              <a:t>Grid breakpoints and container widths are now handled via Sass maps ($grid-breakpoints and $container-max-widths) instead of a handful of separate variables. These replace the @screen-*variables entirely and allow you to fully customize the grid tiers.</a:t>
            </a:r>
          </a:p>
          <a:p>
            <a:r>
              <a:rPr lang="en-US" sz="1200" b="0" i="0" kern="1200" dirty="0" smtClean="0">
                <a:solidFill>
                  <a:schemeClr val="tx1"/>
                </a:solidFill>
                <a:effectLst/>
                <a:latin typeface="+mn-lt"/>
                <a:ea typeface="+mn-ea"/>
                <a:cs typeface="+mn-cs"/>
              </a:rPr>
              <a:t>Media queries have also changed. Instead of repeating our media query declarations with the same value each time, we now have @include media-breakpoint-up/down/only. Now, instead of writing @media (min-width: @screen-</a:t>
            </a:r>
            <a:r>
              <a:rPr lang="en-US" sz="1200" b="0" i="0" kern="1200" dirty="0" err="1" smtClean="0">
                <a:solidFill>
                  <a:schemeClr val="tx1"/>
                </a:solidFill>
                <a:effectLst/>
                <a:latin typeface="+mn-lt"/>
                <a:ea typeface="+mn-ea"/>
                <a:cs typeface="+mn-cs"/>
              </a:rPr>
              <a:t>sm</a:t>
            </a:r>
            <a:r>
              <a:rPr lang="en-US" sz="1200" b="0" i="0" kern="1200" dirty="0" smtClean="0">
                <a:solidFill>
                  <a:schemeClr val="tx1"/>
                </a:solidFill>
                <a:effectLst/>
                <a:latin typeface="+mn-lt"/>
                <a:ea typeface="+mn-ea"/>
                <a:cs typeface="+mn-cs"/>
              </a:rPr>
              <a:t>-min) { ... }, you can write @include media-breakpoint-up(</a:t>
            </a:r>
            <a:r>
              <a:rPr lang="en-US" sz="1200" b="0" i="0" kern="1200" dirty="0" err="1" smtClean="0">
                <a:solidFill>
                  <a:schemeClr val="tx1"/>
                </a:solidFill>
                <a:effectLst/>
                <a:latin typeface="+mn-lt"/>
                <a:ea typeface="+mn-ea"/>
                <a:cs typeface="+mn-cs"/>
              </a:rPr>
              <a:t>sm</a:t>
            </a:r>
            <a:r>
              <a:rPr lang="en-US" sz="1200" b="0" i="0" kern="1200" dirty="0" smtClean="0">
                <a:solidFill>
                  <a:schemeClr val="tx1"/>
                </a:solidFill>
                <a:effectLst/>
                <a:latin typeface="+mn-lt"/>
                <a:ea typeface="+mn-ea"/>
                <a:cs typeface="+mn-cs"/>
              </a:rPr>
              <a:t>) { ... }.</a:t>
            </a:r>
          </a:p>
          <a:p>
            <a:endParaRPr lang="en-US" dirty="0"/>
          </a:p>
        </p:txBody>
      </p:sp>
      <p:sp>
        <p:nvSpPr>
          <p:cNvPr id="4" name="Slide Number Placeholder 3"/>
          <p:cNvSpPr>
            <a:spLocks noGrp="1"/>
          </p:cNvSpPr>
          <p:nvPr>
            <p:ph type="sldNum" sz="quarter" idx="10"/>
          </p:nvPr>
        </p:nvSpPr>
        <p:spPr/>
        <p:txBody>
          <a:bodyPr/>
          <a:lstStyle/>
          <a:p>
            <a:fld id="{9C06DB8C-CBCA-ED4A-9610-3BE1E55130C1}" type="slidenum">
              <a:rPr lang="en-US" smtClean="0"/>
              <a:t>19</a:t>
            </a:fld>
            <a:endParaRPr lang="en-US"/>
          </a:p>
        </p:txBody>
      </p:sp>
    </p:spTree>
    <p:extLst>
      <p:ext uri="{BB962C8B-B14F-4D97-AF65-F5344CB8AC3E}">
        <p14:creationId xmlns:p14="http://schemas.microsoft.com/office/powerpoint/2010/main" val="688811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charset="0"/>
              <a:buChar char="•"/>
            </a:pPr>
            <a:r>
              <a:rPr lang="en-US" dirty="0" smtClean="0"/>
              <a:t>Moved all .text- utilities to the _</a:t>
            </a:r>
            <a:r>
              <a:rPr lang="en-US" dirty="0" err="1" smtClean="0"/>
              <a:t>utilities.scss</a:t>
            </a:r>
            <a:r>
              <a:rPr lang="en-US" dirty="0" smtClean="0"/>
              <a:t> file.</a:t>
            </a:r>
          </a:p>
          <a:p>
            <a:pPr>
              <a:buFont typeface="Arial" charset="0"/>
              <a:buChar char="•"/>
            </a:pPr>
            <a:r>
              <a:rPr lang="en-US" dirty="0" smtClean="0"/>
              <a:t>Dropped .page-header as, aside from the border, all its styles can be applied via utilities.</a:t>
            </a:r>
          </a:p>
          <a:p>
            <a:pPr>
              <a:buFont typeface="Arial" charset="0"/>
              <a:buChar char="•"/>
            </a:pPr>
            <a:r>
              <a:rPr lang="en-US" dirty="0" smtClean="0"/>
              <a:t>.dl-horizontal has been dropped. Instead, use .row on &lt;dl&gt; and use grid column classes (or </a:t>
            </a:r>
            <a:r>
              <a:rPr lang="en-US" dirty="0" err="1" smtClean="0"/>
              <a:t>mixins</a:t>
            </a:r>
            <a:r>
              <a:rPr lang="en-US" dirty="0" smtClean="0"/>
              <a:t>) on its &lt;</a:t>
            </a:r>
            <a:r>
              <a:rPr lang="en-US" dirty="0" err="1" smtClean="0"/>
              <a:t>dt</a:t>
            </a:r>
            <a:r>
              <a:rPr lang="en-US" dirty="0" smtClean="0"/>
              <a:t>&gt; and &lt;</a:t>
            </a:r>
            <a:r>
              <a:rPr lang="en-US" dirty="0" err="1" smtClean="0"/>
              <a:t>dd</a:t>
            </a:r>
            <a:r>
              <a:rPr lang="en-US" dirty="0" smtClean="0"/>
              <a:t>&gt; children.</a:t>
            </a:r>
          </a:p>
          <a:p>
            <a:pPr>
              <a:buFont typeface="Arial" charset="0"/>
              <a:buChar char="•"/>
            </a:pPr>
            <a:r>
              <a:rPr lang="en-US" dirty="0" smtClean="0"/>
              <a:t>Custom &lt;</a:t>
            </a:r>
            <a:r>
              <a:rPr lang="en-US" dirty="0" err="1" smtClean="0"/>
              <a:t>blockquote</a:t>
            </a:r>
            <a:r>
              <a:rPr lang="en-US" dirty="0" smtClean="0"/>
              <a:t>&gt; styling has moved to classes—.</a:t>
            </a:r>
            <a:r>
              <a:rPr lang="en-US" dirty="0" err="1" smtClean="0"/>
              <a:t>blockquote</a:t>
            </a:r>
            <a:r>
              <a:rPr lang="en-US" dirty="0" smtClean="0"/>
              <a:t> and the .</a:t>
            </a:r>
            <a:r>
              <a:rPr lang="en-US" dirty="0" err="1" smtClean="0"/>
              <a:t>blockquote</a:t>
            </a:r>
            <a:r>
              <a:rPr lang="en-US" dirty="0" smtClean="0"/>
              <a:t>-reverse modifier.</a:t>
            </a:r>
          </a:p>
          <a:p>
            <a:pPr>
              <a:buFont typeface="Arial" charset="0"/>
              <a:buChar char="•"/>
            </a:pPr>
            <a:r>
              <a:rPr lang="en-US" dirty="0" smtClean="0"/>
              <a:t>.list-inline now requires that its children list items have the new .list-inline-item class applied to them.</a:t>
            </a:r>
          </a:p>
          <a:p>
            <a:endParaRPr lang="en-US" dirty="0"/>
          </a:p>
        </p:txBody>
      </p:sp>
      <p:sp>
        <p:nvSpPr>
          <p:cNvPr id="4" name="Slide Number Placeholder 3"/>
          <p:cNvSpPr>
            <a:spLocks noGrp="1"/>
          </p:cNvSpPr>
          <p:nvPr>
            <p:ph type="sldNum" sz="quarter" idx="10"/>
          </p:nvPr>
        </p:nvSpPr>
        <p:spPr/>
        <p:txBody>
          <a:bodyPr/>
          <a:lstStyle/>
          <a:p>
            <a:fld id="{9C06DB8C-CBCA-ED4A-9610-3BE1E55130C1}" type="slidenum">
              <a:rPr lang="en-US" smtClean="0"/>
              <a:t>20</a:t>
            </a:fld>
            <a:endParaRPr lang="en-US"/>
          </a:p>
        </p:txBody>
      </p:sp>
    </p:spTree>
    <p:extLst>
      <p:ext uri="{BB962C8B-B14F-4D97-AF65-F5344CB8AC3E}">
        <p14:creationId xmlns:p14="http://schemas.microsoft.com/office/powerpoint/2010/main" val="2009904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1EBC989-E80C-6E4D-A71D-6F5A52D56624}" type="datetimeFigureOut">
              <a:rPr lang="en-US" smtClean="0"/>
              <a:t>4/24/17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D48DD-7D28-A94C-91FF-A07751F7522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EBC989-E80C-6E4D-A71D-6F5A52D56624}" type="datetimeFigureOut">
              <a:rPr lang="en-US" smtClean="0"/>
              <a:t>4/24/17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D48DD-7D28-A94C-91FF-A07751F7522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EBC989-E80C-6E4D-A71D-6F5A52D56624}" type="datetimeFigureOut">
              <a:rPr lang="en-US" smtClean="0"/>
              <a:t>4/24/17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D48DD-7D28-A94C-91FF-A07751F7522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7075"/>
          </a:xfrm>
        </p:spPr>
        <p:txBody>
          <a:bodyPr/>
          <a:lstStyle>
            <a:lvl1pPr algn="ctr">
              <a:defRPr sz="2800" baseline="0"/>
            </a:lvl1pPr>
          </a:lstStyle>
          <a:p>
            <a:r>
              <a:rPr lang="en-US" dirty="0" smtClean="0"/>
              <a:t>Click to edit Master title style</a:t>
            </a:r>
            <a:endParaRPr lang="en-US" dirty="0"/>
          </a:p>
        </p:txBody>
      </p:sp>
      <p:sp>
        <p:nvSpPr>
          <p:cNvPr id="3" name="Content Placeholder 2"/>
          <p:cNvSpPr>
            <a:spLocks noGrp="1"/>
          </p:cNvSpPr>
          <p:nvPr>
            <p:ph idx="1"/>
          </p:nvPr>
        </p:nvSpPr>
        <p:spPr>
          <a:xfrm>
            <a:off x="838200" y="1092200"/>
            <a:ext cx="10515600" cy="5084763"/>
          </a:xfrm>
        </p:spPr>
        <p:txBody>
          <a:bodyPr anchor="ctr" anchorCtr="1"/>
          <a:lstStyle>
            <a:lvl1pPr marL="0" indent="0" algn="ctr">
              <a:buFontTx/>
              <a:buNone/>
              <a:defRPr/>
            </a:lvl1pPr>
            <a:lvl2pPr marL="457200" indent="0" algn="ctr">
              <a:buFontTx/>
              <a:buNone/>
              <a:defRPr/>
            </a:lvl2pPr>
            <a:lvl3pPr marL="914400" indent="0" algn="ctr">
              <a:buFontTx/>
              <a:buNone/>
              <a:defRPr/>
            </a:lvl3pPr>
            <a:lvl4pPr marL="1371600" indent="0" algn="ctr">
              <a:buFontTx/>
              <a:buNone/>
              <a:defRPr/>
            </a:lvl4pPr>
            <a:lvl5pPr marL="1828800" indent="0" algn="ctr">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1EBC989-E80C-6E4D-A71D-6F5A52D56624}" type="datetimeFigureOut">
              <a:rPr lang="en-US" smtClean="0"/>
              <a:t>4/24/17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D48DD-7D28-A94C-91FF-A07751F7522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EBC989-E80C-6E4D-A71D-6F5A52D56624}" type="datetimeFigureOut">
              <a:rPr lang="en-US" smtClean="0"/>
              <a:t>4/24/17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D48DD-7D28-A94C-91FF-A07751F7522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1EBC989-E80C-6E4D-A71D-6F5A52D56624}" type="datetimeFigureOut">
              <a:rPr lang="en-US" smtClean="0"/>
              <a:t>4/24/17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D48DD-7D28-A94C-91FF-A07751F7522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1EBC989-E80C-6E4D-A71D-6F5A52D56624}" type="datetimeFigureOut">
              <a:rPr lang="en-US" smtClean="0"/>
              <a:t>4/24/17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CD48DD-7D28-A94C-91FF-A07751F7522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1EBC989-E80C-6E4D-A71D-6F5A52D56624}" type="datetimeFigureOut">
              <a:rPr lang="en-US" smtClean="0"/>
              <a:t>4/24/17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CD48DD-7D28-A94C-91FF-A07751F7522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EBC989-E80C-6E4D-A71D-6F5A52D56624}" type="datetimeFigureOut">
              <a:rPr lang="en-US" smtClean="0"/>
              <a:t>4/24/17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CD48DD-7D28-A94C-91FF-A07751F7522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EBC989-E80C-6E4D-A71D-6F5A52D56624}" type="datetimeFigureOut">
              <a:rPr lang="en-US" smtClean="0"/>
              <a:t>4/24/17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D48DD-7D28-A94C-91FF-A07751F7522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EBC989-E80C-6E4D-A71D-6F5A52D56624}" type="datetimeFigureOut">
              <a:rPr lang="en-US" smtClean="0"/>
              <a:t>4/24/17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D48DD-7D28-A94C-91FF-A07751F7522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EBC989-E80C-6E4D-A71D-6F5A52D56624}" type="datetimeFigureOut">
              <a:rPr lang="en-US" smtClean="0"/>
              <a:t>4/24/17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D48DD-7D28-A94C-91FF-A07751F75229}" type="slidenum">
              <a:rPr lang="en-US" smtClean="0"/>
              <a:t>‹#›</a:t>
            </a:fld>
            <a:endParaRPr lang="en-US"/>
          </a:p>
        </p:txBody>
      </p:sp>
    </p:spTree>
    <p:extLst>
      <p:ext uri="{BB962C8B-B14F-4D97-AF65-F5344CB8AC3E}">
        <p14:creationId xmlns:p14="http://schemas.microsoft.com/office/powerpoint/2010/main" val="1239146897"/>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11010900" cy="2387599"/>
          </a:xfrm>
        </p:spPr>
        <p:txBody>
          <a:bodyPr anchor="ctr">
            <a:normAutofit/>
          </a:bodyPr>
          <a:lstStyle/>
          <a:p>
            <a:r>
              <a:rPr lang="en-US" dirty="0" smtClean="0"/>
              <a:t>What’s New in Bootstrap v4</a:t>
            </a:r>
            <a:endParaRPr lang="en-US" dirty="0">
              <a:solidFill>
                <a:schemeClr val="tx2">
                  <a:lumMod val="65000"/>
                  <a:lumOff val="35000"/>
                </a:schemeClr>
              </a:solidFill>
              <a:latin typeface="+mj-lt"/>
              <a:cs typeface="Mangal" pitchFamily="18" charset="0"/>
            </a:endParaRPr>
          </a:p>
        </p:txBody>
      </p:sp>
      <p:sp>
        <p:nvSpPr>
          <p:cNvPr id="7" name="Subtitle 2"/>
          <p:cNvSpPr>
            <a:spLocks noGrp="1"/>
          </p:cNvSpPr>
          <p:nvPr>
            <p:ph type="subTitle" idx="1"/>
          </p:nvPr>
        </p:nvSpPr>
        <p:spPr>
          <a:xfrm>
            <a:off x="622301" y="2806700"/>
            <a:ext cx="10960100" cy="3327399"/>
          </a:xfrm>
        </p:spPr>
        <p:txBody>
          <a:bodyPr anchor="ctr">
            <a:normAutofit/>
          </a:bodyPr>
          <a:lstStyle/>
          <a:p>
            <a:r>
              <a:rPr lang="en-US" sz="5400" dirty="0" smtClean="0"/>
              <a:t>Joseph Guadagno</a:t>
            </a:r>
          </a:p>
          <a:p>
            <a:r>
              <a:rPr lang="en-US" sz="4400" dirty="0" smtClean="0"/>
              <a:t>jguadagno@hotmail.com</a:t>
            </a:r>
          </a:p>
          <a:p>
            <a:r>
              <a:rPr lang="en-US" sz="4400" dirty="0"/>
              <a:t>@</a:t>
            </a:r>
            <a:r>
              <a:rPr lang="en-US" sz="4400" dirty="0" err="1"/>
              <a:t>jguadagno</a:t>
            </a:r>
            <a:endParaRPr lang="en-US" sz="4400" dirty="0"/>
          </a:p>
          <a:p>
            <a:r>
              <a:rPr lang="en-US" sz="4400" dirty="0"/>
              <a:t>http://</a:t>
            </a:r>
            <a:r>
              <a:rPr lang="en-US" sz="4400" dirty="0" err="1" smtClean="0"/>
              <a:t>jjg.me</a:t>
            </a:r>
            <a:r>
              <a:rPr lang="en-US" sz="4400" dirty="0" smtClean="0"/>
              <a:t>/</a:t>
            </a:r>
            <a:r>
              <a:rPr lang="en-US" sz="4400" dirty="0" err="1" smtClean="0"/>
              <a:t>aboutJJG</a:t>
            </a:r>
            <a:endParaRPr lang="en-US" sz="4400" dirty="0"/>
          </a:p>
        </p:txBody>
      </p:sp>
    </p:spTree>
    <p:extLst>
      <p:ext uri="{BB962C8B-B14F-4D97-AF65-F5344CB8AC3E}">
        <p14:creationId xmlns:p14="http://schemas.microsoft.com/office/powerpoint/2010/main" val="179326663"/>
      </p:ext>
    </p:extLst>
  </p:cSld>
  <p:clrMapOvr>
    <a:masterClrMapping/>
  </p:clrMapOvr>
  <mc:AlternateContent xmlns:mc="http://schemas.openxmlformats.org/markup-compatibility/2006" xmlns:p14="http://schemas.microsoft.com/office/powerpoint/2010/main">
    <mc:Choice Requires="p14">
      <p:transition p14:dur="0" advTm="6220"/>
    </mc:Choice>
    <mc:Fallback xmlns="">
      <p:transition advTm="622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3359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to Components</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sz="4000" dirty="0" smtClean="0"/>
              <a:t>Card</a:t>
            </a:r>
            <a:endParaRPr lang="en-US" sz="4000" dirty="0"/>
          </a:p>
        </p:txBody>
      </p:sp>
      <p:pic>
        <p:nvPicPr>
          <p:cNvPr id="5" name="Picture 4"/>
          <p:cNvPicPr>
            <a:picLocks noChangeAspect="1"/>
          </p:cNvPicPr>
          <p:nvPr/>
        </p:nvPicPr>
        <p:blipFill>
          <a:blip r:embed="rId2"/>
          <a:stretch>
            <a:fillRect/>
          </a:stretch>
        </p:blipFill>
        <p:spPr>
          <a:xfrm>
            <a:off x="1879600" y="1693292"/>
            <a:ext cx="8432800" cy="4339208"/>
          </a:xfrm>
          <a:prstGeom prst="rect">
            <a:avLst/>
          </a:prstGeom>
        </p:spPr>
      </p:pic>
    </p:spTree>
    <p:extLst>
      <p:ext uri="{BB962C8B-B14F-4D97-AF65-F5344CB8AC3E}">
        <p14:creationId xmlns:p14="http://schemas.microsoft.com/office/powerpoint/2010/main" val="1196525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Utilities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755819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to Utilities</a:t>
            </a:r>
            <a:endParaRPr lang="en-US" dirty="0"/>
          </a:p>
        </p:txBody>
      </p:sp>
      <p:sp>
        <p:nvSpPr>
          <p:cNvPr id="3" name="Content Placeholder 2"/>
          <p:cNvSpPr>
            <a:spLocks noGrp="1"/>
          </p:cNvSpPr>
          <p:nvPr>
            <p:ph idx="1"/>
          </p:nvPr>
        </p:nvSpPr>
        <p:spPr/>
        <p:txBody>
          <a:bodyPr>
            <a:normAutofit/>
          </a:bodyPr>
          <a:lstStyle/>
          <a:p>
            <a:r>
              <a:rPr lang="en-US" sz="4800" dirty="0" smtClean="0"/>
              <a:t>Display</a:t>
            </a:r>
          </a:p>
          <a:p>
            <a:r>
              <a:rPr lang="en-US" sz="4800" dirty="0" smtClean="0"/>
              <a:t>Typography</a:t>
            </a:r>
          </a:p>
          <a:p>
            <a:r>
              <a:rPr lang="en-US" sz="5200" dirty="0" smtClean="0"/>
              <a:t>Font Weight</a:t>
            </a:r>
          </a:p>
          <a:p>
            <a:r>
              <a:rPr lang="en-US" sz="4800" dirty="0" smtClean="0"/>
              <a:t>Vertical Alignment</a:t>
            </a:r>
            <a:endParaRPr lang="en-US" sz="4800" dirty="0"/>
          </a:p>
        </p:txBody>
      </p:sp>
    </p:spTree>
    <p:extLst>
      <p:ext uri="{BB962C8B-B14F-4D97-AF65-F5344CB8AC3E}">
        <p14:creationId xmlns:p14="http://schemas.microsoft.com/office/powerpoint/2010/main" val="9647541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to Utilities</a:t>
            </a:r>
            <a:endParaRPr lang="en-US" dirty="0"/>
          </a:p>
        </p:txBody>
      </p:sp>
      <p:sp>
        <p:nvSpPr>
          <p:cNvPr id="3" name="Content Placeholder 2"/>
          <p:cNvSpPr>
            <a:spLocks noGrp="1"/>
          </p:cNvSpPr>
          <p:nvPr>
            <p:ph idx="1"/>
          </p:nvPr>
        </p:nvSpPr>
        <p:spPr/>
        <p:txBody>
          <a:bodyPr>
            <a:normAutofit/>
          </a:bodyPr>
          <a:lstStyle/>
          <a:p>
            <a:r>
              <a:rPr lang="en-US" sz="4800" dirty="0" smtClean="0"/>
              <a:t>Border</a:t>
            </a:r>
          </a:p>
          <a:p>
            <a:r>
              <a:rPr lang="en-US" sz="4800" dirty="0" smtClean="0"/>
              <a:t>”Invisible” Content</a:t>
            </a:r>
          </a:p>
          <a:p>
            <a:r>
              <a:rPr lang="en-US" sz="4800" dirty="0" smtClean="0"/>
              <a:t>Position</a:t>
            </a:r>
          </a:p>
          <a:p>
            <a:r>
              <a:rPr lang="en-US" sz="4800" dirty="0" smtClean="0"/>
              <a:t>Sizing</a:t>
            </a:r>
          </a:p>
          <a:p>
            <a:r>
              <a:rPr lang="en-US" sz="4800" dirty="0" smtClean="0"/>
              <a:t>Spacing</a:t>
            </a:r>
          </a:p>
        </p:txBody>
      </p:sp>
    </p:spTree>
    <p:extLst>
      <p:ext uri="{BB962C8B-B14F-4D97-AF65-F5344CB8AC3E}">
        <p14:creationId xmlns:p14="http://schemas.microsoft.com/office/powerpoint/2010/main" val="806858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Migrations</a:t>
            </a:r>
            <a:endParaRPr lang="en-US" dirty="0"/>
          </a:p>
        </p:txBody>
      </p:sp>
      <p:sp>
        <p:nvSpPr>
          <p:cNvPr id="3" name="Text Placeholder 2"/>
          <p:cNvSpPr>
            <a:spLocks noGrp="1"/>
          </p:cNvSpPr>
          <p:nvPr>
            <p:ph type="body" idx="1"/>
          </p:nvPr>
        </p:nvSpPr>
        <p:spPr/>
        <p:txBody>
          <a:bodyPr/>
          <a:lstStyle/>
          <a:p>
            <a:r>
              <a:rPr lang="en-US" dirty="0"/>
              <a:t>https://v4-alpha.getbootstrap.com/migration/</a:t>
            </a:r>
          </a:p>
        </p:txBody>
      </p:sp>
    </p:spTree>
    <p:extLst>
      <p:ext uri="{BB962C8B-B14F-4D97-AF65-F5344CB8AC3E}">
        <p14:creationId xmlns:p14="http://schemas.microsoft.com/office/powerpoint/2010/main" val="9186501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Support</a:t>
            </a:r>
            <a:endParaRPr lang="en-US" dirty="0"/>
          </a:p>
        </p:txBody>
      </p:sp>
      <p:sp>
        <p:nvSpPr>
          <p:cNvPr id="3" name="Content Placeholder 2"/>
          <p:cNvSpPr>
            <a:spLocks noGrp="1"/>
          </p:cNvSpPr>
          <p:nvPr>
            <p:ph idx="1"/>
          </p:nvPr>
        </p:nvSpPr>
        <p:spPr/>
        <p:txBody>
          <a:bodyPr/>
          <a:lstStyle/>
          <a:p>
            <a:r>
              <a:rPr lang="en-US" dirty="0" smtClean="0"/>
              <a:t> </a:t>
            </a:r>
            <a:r>
              <a:rPr lang="en-US" sz="4800" dirty="0" smtClean="0"/>
              <a:t>Not supported anymore</a:t>
            </a:r>
          </a:p>
          <a:p>
            <a:r>
              <a:rPr lang="en-US" sz="3600" dirty="0" smtClean="0"/>
              <a:t>IE8, IE9 and iOS 6</a:t>
            </a:r>
          </a:p>
          <a:p>
            <a:r>
              <a:rPr lang="en-US" sz="4800" dirty="0" smtClean="0"/>
              <a:t>Supported</a:t>
            </a:r>
          </a:p>
          <a:p>
            <a:r>
              <a:rPr lang="en-US" sz="3600" dirty="0" smtClean="0"/>
              <a:t>IE10+, iOS 7+</a:t>
            </a:r>
          </a:p>
          <a:p>
            <a:r>
              <a:rPr lang="en-US" sz="3600" dirty="0" smtClean="0"/>
              <a:t>Android Lollipop Browser and </a:t>
            </a:r>
            <a:r>
              <a:rPr lang="en-US" sz="3600" dirty="0" err="1" smtClean="0"/>
              <a:t>WebView</a:t>
            </a:r>
            <a:r>
              <a:rPr lang="en-US" sz="3600" dirty="0" smtClean="0"/>
              <a:t> (Current)</a:t>
            </a:r>
            <a:endParaRPr lang="en-US" sz="3600" dirty="0"/>
          </a:p>
        </p:txBody>
      </p:sp>
    </p:spTree>
    <p:extLst>
      <p:ext uri="{BB962C8B-B14F-4D97-AF65-F5344CB8AC3E}">
        <p14:creationId xmlns:p14="http://schemas.microsoft.com/office/powerpoint/2010/main" val="99963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Changes</a:t>
            </a:r>
            <a:endParaRPr lang="en-US" dirty="0"/>
          </a:p>
        </p:txBody>
      </p:sp>
      <p:sp>
        <p:nvSpPr>
          <p:cNvPr id="3" name="Content Placeholder 2"/>
          <p:cNvSpPr>
            <a:spLocks noGrp="1"/>
          </p:cNvSpPr>
          <p:nvPr>
            <p:ph idx="1"/>
          </p:nvPr>
        </p:nvSpPr>
        <p:spPr/>
        <p:txBody>
          <a:bodyPr>
            <a:normAutofit/>
          </a:bodyPr>
          <a:lstStyle/>
          <a:p>
            <a:r>
              <a:rPr lang="en-US" sz="4800" dirty="0" smtClean="0"/>
              <a:t>Flexbox Enabled by Default</a:t>
            </a:r>
          </a:p>
          <a:p>
            <a:r>
              <a:rPr lang="en-US" sz="4800" dirty="0" smtClean="0"/>
              <a:t>Switched from Less to Sass</a:t>
            </a:r>
          </a:p>
          <a:p>
            <a:r>
              <a:rPr lang="en-US" sz="4800" dirty="0" smtClean="0"/>
              <a:t>Switched from </a:t>
            </a:r>
            <a:r>
              <a:rPr lang="en-US" sz="4800" dirty="0" err="1" smtClean="0"/>
              <a:t>px</a:t>
            </a:r>
            <a:r>
              <a:rPr lang="en-US" sz="4800" dirty="0" smtClean="0"/>
              <a:t> to rem</a:t>
            </a:r>
          </a:p>
          <a:p>
            <a:r>
              <a:rPr lang="en-US" sz="4800" dirty="0" smtClean="0"/>
              <a:t>Font Size</a:t>
            </a:r>
          </a:p>
          <a:p>
            <a:r>
              <a:rPr lang="en-US" sz="4800" dirty="0" smtClean="0"/>
              <a:t>Uses Native Fonts for the OS (except Linux)</a:t>
            </a:r>
            <a:endParaRPr lang="en-US" sz="4800" dirty="0"/>
          </a:p>
        </p:txBody>
      </p:sp>
    </p:spTree>
    <p:extLst>
      <p:ext uri="{BB962C8B-B14F-4D97-AF65-F5344CB8AC3E}">
        <p14:creationId xmlns:p14="http://schemas.microsoft.com/office/powerpoint/2010/main" val="4427211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Dropped</a:t>
            </a:r>
            <a:endParaRPr lang="en-US" dirty="0"/>
          </a:p>
        </p:txBody>
      </p:sp>
      <p:sp>
        <p:nvSpPr>
          <p:cNvPr id="3" name="Content Placeholder 2"/>
          <p:cNvSpPr>
            <a:spLocks noGrp="1"/>
          </p:cNvSpPr>
          <p:nvPr>
            <p:ph idx="1"/>
          </p:nvPr>
        </p:nvSpPr>
        <p:spPr/>
        <p:txBody>
          <a:bodyPr>
            <a:normAutofit/>
          </a:bodyPr>
          <a:lstStyle/>
          <a:p>
            <a:r>
              <a:rPr lang="en-US" sz="4800" dirty="0" smtClean="0"/>
              <a:t>Panels</a:t>
            </a:r>
          </a:p>
          <a:p>
            <a:r>
              <a:rPr lang="en-US" sz="4800" dirty="0" smtClean="0"/>
              <a:t>Thumbnails</a:t>
            </a:r>
          </a:p>
          <a:p>
            <a:r>
              <a:rPr lang="en-US" sz="4800" dirty="0" smtClean="0"/>
              <a:t>Wells</a:t>
            </a:r>
          </a:p>
          <a:p>
            <a:r>
              <a:rPr lang="en-US" sz="4800" dirty="0" err="1" smtClean="0"/>
              <a:t>Glyphicons</a:t>
            </a:r>
            <a:r>
              <a:rPr lang="en-US" sz="4800" dirty="0" smtClean="0"/>
              <a:t> Icon Font</a:t>
            </a:r>
          </a:p>
          <a:p>
            <a:r>
              <a:rPr lang="en-US" sz="4800" dirty="0" smtClean="0"/>
              <a:t>Affix jQuery plugin</a:t>
            </a:r>
          </a:p>
          <a:p>
            <a:r>
              <a:rPr lang="en-US" sz="4800" dirty="0" smtClean="0"/>
              <a:t>Pager Component</a:t>
            </a:r>
            <a:endParaRPr lang="en-US" sz="4800" dirty="0"/>
          </a:p>
        </p:txBody>
      </p:sp>
    </p:spTree>
    <p:extLst>
      <p:ext uri="{BB962C8B-B14F-4D97-AF65-F5344CB8AC3E}">
        <p14:creationId xmlns:p14="http://schemas.microsoft.com/office/powerpoint/2010/main" val="19244434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System</a:t>
            </a:r>
            <a:endParaRPr lang="en-US" dirty="0"/>
          </a:p>
        </p:txBody>
      </p:sp>
      <p:sp>
        <p:nvSpPr>
          <p:cNvPr id="3" name="Content Placeholder 2"/>
          <p:cNvSpPr>
            <a:spLocks noGrp="1"/>
          </p:cNvSpPr>
          <p:nvPr>
            <p:ph idx="1"/>
          </p:nvPr>
        </p:nvSpPr>
        <p:spPr/>
        <p:txBody>
          <a:bodyPr>
            <a:normAutofit fontScale="92500"/>
          </a:bodyPr>
          <a:lstStyle/>
          <a:p>
            <a:pPr>
              <a:lnSpc>
                <a:spcPct val="150000"/>
              </a:lnSpc>
            </a:pPr>
            <a:r>
              <a:rPr lang="en-US" sz="3200" dirty="0"/>
              <a:t>Added support for flexbox in the </a:t>
            </a:r>
            <a:r>
              <a:rPr lang="en-US" sz="3200" dirty="0" smtClean="0"/>
              <a:t>grid</a:t>
            </a:r>
            <a:endParaRPr lang="en-US" sz="3200" dirty="0"/>
          </a:p>
          <a:p>
            <a:pPr lvl="1">
              <a:lnSpc>
                <a:spcPct val="150000"/>
              </a:lnSpc>
            </a:pPr>
            <a:r>
              <a:rPr lang="en-US" sz="3200" dirty="0" smtClean="0"/>
              <a:t>Included </a:t>
            </a:r>
            <a:r>
              <a:rPr lang="en-US" sz="3200" dirty="0"/>
              <a:t>support for vertical and horizontal alignment classes.</a:t>
            </a:r>
          </a:p>
          <a:p>
            <a:pPr>
              <a:lnSpc>
                <a:spcPct val="150000"/>
              </a:lnSpc>
            </a:pPr>
            <a:r>
              <a:rPr lang="en-US" sz="3200" dirty="0" smtClean="0"/>
              <a:t>Added </a:t>
            </a:r>
            <a:r>
              <a:rPr lang="en-US" sz="3200" dirty="0"/>
              <a:t>a new </a:t>
            </a:r>
            <a:r>
              <a:rPr lang="en-US" sz="3200" b="1" dirty="0" err="1"/>
              <a:t>sm</a:t>
            </a:r>
            <a:r>
              <a:rPr lang="en-US" sz="3200" dirty="0"/>
              <a:t> grid tier below 768px for more granular control. </a:t>
            </a:r>
            <a:endParaRPr lang="en-US" sz="3200" dirty="0" smtClean="0"/>
          </a:p>
          <a:p>
            <a:pPr>
              <a:lnSpc>
                <a:spcPct val="150000"/>
              </a:lnSpc>
            </a:pPr>
            <a:r>
              <a:rPr lang="en-US" sz="3200" dirty="0" smtClean="0"/>
              <a:t>Changed </a:t>
            </a:r>
            <a:r>
              <a:rPr lang="en-US" sz="3200" dirty="0"/>
              <a:t>grid system media query breakpoints and container widths to account for new grid tier and ensure columns are evenly divisible by 12 at their max width</a:t>
            </a:r>
            <a:r>
              <a:rPr lang="en-US" sz="3200" dirty="0" smtClean="0"/>
              <a:t>.</a:t>
            </a:r>
            <a:endParaRPr lang="en-US" sz="3200" dirty="0"/>
          </a:p>
        </p:txBody>
      </p:sp>
    </p:spTree>
    <p:extLst>
      <p:ext uri="{BB962C8B-B14F-4D97-AF65-F5344CB8AC3E}">
        <p14:creationId xmlns:p14="http://schemas.microsoft.com/office/powerpoint/2010/main" val="178398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7075"/>
          </a:xfrm>
        </p:spPr>
        <p:txBody>
          <a:bodyPr>
            <a:normAutofit/>
          </a:bodyPr>
          <a:lstStyle/>
          <a:p>
            <a:pPr algn="ctr"/>
            <a:r>
              <a:rPr lang="en-US" sz="2800" dirty="0" smtClean="0"/>
              <a:t>About Joseph Guadagno</a:t>
            </a:r>
            <a:endParaRPr lang="en-US" sz="2800" dirty="0"/>
          </a:p>
        </p:txBody>
      </p:sp>
      <p:sp>
        <p:nvSpPr>
          <p:cNvPr id="3" name="Content Placeholder 2"/>
          <p:cNvSpPr>
            <a:spLocks noGrp="1"/>
          </p:cNvSpPr>
          <p:nvPr>
            <p:ph idx="1"/>
          </p:nvPr>
        </p:nvSpPr>
        <p:spPr>
          <a:xfrm>
            <a:off x="838200" y="1181100"/>
            <a:ext cx="10515600" cy="4995863"/>
          </a:xfrm>
        </p:spPr>
        <p:txBody>
          <a:bodyPr anchor="ctr">
            <a:normAutofit/>
          </a:bodyPr>
          <a:lstStyle/>
          <a:p>
            <a:pPr marL="0" indent="0" algn="ctr">
              <a:buNone/>
            </a:pPr>
            <a:r>
              <a:rPr lang="en-US" sz="4800" dirty="0" smtClean="0"/>
              <a:t>Team Leader at Quicken Loans</a:t>
            </a:r>
          </a:p>
          <a:p>
            <a:pPr marL="0" indent="0" algn="ctr">
              <a:buNone/>
            </a:pPr>
            <a:r>
              <a:rPr lang="en-US" sz="4800" dirty="0" smtClean="0"/>
              <a:t>Organizer of Desert Code Camp</a:t>
            </a:r>
          </a:p>
          <a:p>
            <a:pPr marL="0" indent="0" algn="ctr">
              <a:buNone/>
            </a:pPr>
            <a:r>
              <a:rPr lang="en-US" sz="4800" dirty="0" smtClean="0"/>
              <a:t>Microsoft .NET MVP</a:t>
            </a:r>
          </a:p>
          <a:p>
            <a:pPr marL="0" indent="0" algn="ctr">
              <a:buNone/>
            </a:pPr>
            <a:r>
              <a:rPr lang="en-US" sz="4800" dirty="0" smtClean="0"/>
              <a:t>“Friend” of </a:t>
            </a:r>
            <a:r>
              <a:rPr lang="en-US" sz="4800" dirty="0" err="1" smtClean="0"/>
              <a:t>Redgate</a:t>
            </a:r>
            <a:endParaRPr lang="en-US" sz="4800" dirty="0" smtClean="0"/>
          </a:p>
          <a:p>
            <a:pPr marL="0" indent="0" algn="ctr">
              <a:buNone/>
            </a:pPr>
            <a:r>
              <a:rPr lang="en-US" sz="4800" dirty="0" smtClean="0"/>
              <a:t>Father of 2, husband to 1</a:t>
            </a:r>
            <a:endParaRPr lang="en-US" sz="4800" dirty="0"/>
          </a:p>
        </p:txBody>
      </p:sp>
    </p:spTree>
    <p:extLst>
      <p:ext uri="{BB962C8B-B14F-4D97-AF65-F5344CB8AC3E}">
        <p14:creationId xmlns:p14="http://schemas.microsoft.com/office/powerpoint/2010/main" val="20922399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Changes - Typography</a:t>
            </a:r>
            <a:endParaRPr lang="en-US" dirty="0"/>
          </a:p>
        </p:txBody>
      </p:sp>
      <p:sp>
        <p:nvSpPr>
          <p:cNvPr id="3" name="Content Placeholder 2"/>
          <p:cNvSpPr>
            <a:spLocks noGrp="1"/>
          </p:cNvSpPr>
          <p:nvPr>
            <p:ph idx="1"/>
          </p:nvPr>
        </p:nvSpPr>
        <p:spPr/>
        <p:txBody>
          <a:bodyPr>
            <a:noAutofit/>
          </a:bodyPr>
          <a:lstStyle/>
          <a:p>
            <a:pPr>
              <a:lnSpc>
                <a:spcPct val="150000"/>
              </a:lnSpc>
            </a:pPr>
            <a:r>
              <a:rPr lang="en-US" sz="3600" dirty="0" smtClean="0"/>
              <a:t>.</a:t>
            </a:r>
            <a:r>
              <a:rPr lang="en-US" sz="3600" dirty="0"/>
              <a:t>dl-horizontal has been dropped. </a:t>
            </a:r>
            <a:endParaRPr lang="en-US" sz="3600" dirty="0" smtClean="0"/>
          </a:p>
          <a:p>
            <a:pPr>
              <a:lnSpc>
                <a:spcPct val="150000"/>
              </a:lnSpc>
            </a:pPr>
            <a:r>
              <a:rPr lang="en-US" sz="3600" dirty="0" smtClean="0"/>
              <a:t>Custom</a:t>
            </a:r>
            <a:r>
              <a:rPr lang="en-US" sz="3600" dirty="0"/>
              <a:t> &lt;</a:t>
            </a:r>
            <a:r>
              <a:rPr lang="en-US" sz="3600" dirty="0" err="1"/>
              <a:t>blockquote</a:t>
            </a:r>
            <a:r>
              <a:rPr lang="en-US" sz="3600" dirty="0"/>
              <a:t>&gt; styling has moved to </a:t>
            </a:r>
            <a:r>
              <a:rPr lang="en-US" sz="3600" dirty="0" smtClean="0"/>
              <a:t>classes</a:t>
            </a:r>
          </a:p>
          <a:p>
            <a:pPr>
              <a:lnSpc>
                <a:spcPct val="150000"/>
              </a:lnSpc>
            </a:pPr>
            <a:r>
              <a:rPr lang="en-US" sz="3600" dirty="0" smtClean="0"/>
              <a:t>.list-inline</a:t>
            </a:r>
            <a:r>
              <a:rPr lang="en-US" sz="3600" dirty="0"/>
              <a:t> now requires that its children list items have the new .list-inline-item class applied to them</a:t>
            </a:r>
            <a:r>
              <a:rPr lang="en-US" sz="3600" dirty="0" smtClean="0"/>
              <a:t>.</a:t>
            </a:r>
            <a:endParaRPr lang="en-US" sz="3600" dirty="0"/>
          </a:p>
        </p:txBody>
      </p:sp>
    </p:spTree>
    <p:extLst>
      <p:ext uri="{BB962C8B-B14F-4D97-AF65-F5344CB8AC3E}">
        <p14:creationId xmlns:p14="http://schemas.microsoft.com/office/powerpoint/2010/main" val="12292280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Changes - Images</a:t>
            </a:r>
            <a:endParaRPr lang="en-US" dirty="0"/>
          </a:p>
        </p:txBody>
      </p:sp>
      <p:sp>
        <p:nvSpPr>
          <p:cNvPr id="3" name="Content Placeholder 2"/>
          <p:cNvSpPr>
            <a:spLocks noGrp="1"/>
          </p:cNvSpPr>
          <p:nvPr>
            <p:ph idx="1"/>
          </p:nvPr>
        </p:nvSpPr>
        <p:spPr/>
        <p:txBody>
          <a:bodyPr/>
          <a:lstStyle/>
          <a:p>
            <a:r>
              <a:rPr lang="en-US" sz="4800" dirty="0"/>
              <a:t>Renamed .</a:t>
            </a:r>
            <a:r>
              <a:rPr lang="en-US" sz="4800" dirty="0" err="1"/>
              <a:t>img</a:t>
            </a:r>
            <a:r>
              <a:rPr lang="en-US" sz="4800" dirty="0"/>
              <a:t>-responsive to .</a:t>
            </a:r>
            <a:r>
              <a:rPr lang="en-US" sz="4800" dirty="0" err="1"/>
              <a:t>img</a:t>
            </a:r>
            <a:r>
              <a:rPr lang="en-US" sz="4800" dirty="0"/>
              <a:t>-fluid.</a:t>
            </a:r>
          </a:p>
          <a:p>
            <a:r>
              <a:rPr lang="en-US" sz="4800" dirty="0"/>
              <a:t>Renamed .</a:t>
            </a:r>
            <a:r>
              <a:rPr lang="en-US" sz="4800" dirty="0" err="1"/>
              <a:t>img</a:t>
            </a:r>
            <a:r>
              <a:rPr lang="en-US" sz="4800" dirty="0"/>
              <a:t>-rounded to .rounded</a:t>
            </a:r>
          </a:p>
          <a:p>
            <a:r>
              <a:rPr lang="en-US" sz="4800" dirty="0"/>
              <a:t>Renamed .</a:t>
            </a:r>
            <a:r>
              <a:rPr lang="en-US" sz="4800" dirty="0" err="1"/>
              <a:t>img</a:t>
            </a:r>
            <a:r>
              <a:rPr lang="en-US" sz="4800" dirty="0"/>
              <a:t>-circle to .rounded-circle</a:t>
            </a:r>
          </a:p>
          <a:p>
            <a:endParaRPr lang="en-US" dirty="0"/>
          </a:p>
        </p:txBody>
      </p:sp>
    </p:spTree>
    <p:extLst>
      <p:ext uri="{BB962C8B-B14F-4D97-AF65-F5344CB8AC3E}">
        <p14:creationId xmlns:p14="http://schemas.microsoft.com/office/powerpoint/2010/main" val="13982732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Changes - Tables</a:t>
            </a:r>
            <a:endParaRPr lang="en-US" dirty="0"/>
          </a:p>
        </p:txBody>
      </p:sp>
      <p:sp>
        <p:nvSpPr>
          <p:cNvPr id="3" name="Content Placeholder 2"/>
          <p:cNvSpPr>
            <a:spLocks noGrp="1"/>
          </p:cNvSpPr>
          <p:nvPr>
            <p:ph idx="1"/>
          </p:nvPr>
        </p:nvSpPr>
        <p:spPr/>
        <p:txBody>
          <a:bodyPr>
            <a:normAutofit fontScale="92500"/>
          </a:bodyPr>
          <a:lstStyle/>
          <a:p>
            <a:pPr>
              <a:lnSpc>
                <a:spcPct val="150000"/>
              </a:lnSpc>
            </a:pPr>
            <a:r>
              <a:rPr lang="en-US" sz="3200" dirty="0" smtClean="0"/>
              <a:t>Responsive </a:t>
            </a:r>
            <a:r>
              <a:rPr lang="en-US" sz="3200" dirty="0"/>
              <a:t>tables no longer require a wrapping element. Instead, just put the .table-responsive right on the &lt;table&gt;.</a:t>
            </a:r>
          </a:p>
          <a:p>
            <a:pPr>
              <a:lnSpc>
                <a:spcPct val="150000"/>
              </a:lnSpc>
            </a:pPr>
            <a:r>
              <a:rPr lang="en-US" sz="3200" dirty="0"/>
              <a:t>Renamed .table-condensed to .table-</a:t>
            </a:r>
            <a:r>
              <a:rPr lang="en-US" sz="3200" dirty="0" err="1"/>
              <a:t>sm</a:t>
            </a:r>
            <a:r>
              <a:rPr lang="en-US" sz="3200" dirty="0"/>
              <a:t> for consistency.</a:t>
            </a:r>
          </a:p>
          <a:p>
            <a:pPr>
              <a:lnSpc>
                <a:spcPct val="150000"/>
              </a:lnSpc>
            </a:pPr>
            <a:r>
              <a:rPr lang="en-US" sz="3200" dirty="0"/>
              <a:t>Added a new .table-inverse option.</a:t>
            </a:r>
          </a:p>
          <a:p>
            <a:pPr>
              <a:lnSpc>
                <a:spcPct val="150000"/>
              </a:lnSpc>
            </a:pPr>
            <a:r>
              <a:rPr lang="en-US" sz="3200" dirty="0"/>
              <a:t>Added table header modifiers: .</a:t>
            </a:r>
            <a:r>
              <a:rPr lang="en-US" sz="3200" dirty="0" err="1"/>
              <a:t>thead</a:t>
            </a:r>
            <a:r>
              <a:rPr lang="en-US" sz="3200" dirty="0"/>
              <a:t>-default and .</a:t>
            </a:r>
            <a:r>
              <a:rPr lang="en-US" sz="3200" dirty="0" err="1"/>
              <a:t>thead</a:t>
            </a:r>
            <a:r>
              <a:rPr lang="en-US" sz="3200" dirty="0"/>
              <a:t>-inverse.</a:t>
            </a:r>
          </a:p>
          <a:p>
            <a:pPr>
              <a:lnSpc>
                <a:spcPct val="150000"/>
              </a:lnSpc>
            </a:pPr>
            <a:r>
              <a:rPr lang="en-US" sz="3200" dirty="0"/>
              <a:t>Renamed contextual classes to have a .table--</a:t>
            </a:r>
            <a:r>
              <a:rPr lang="en-US" sz="3200" dirty="0" smtClean="0"/>
              <a:t>prefix</a:t>
            </a:r>
            <a:endParaRPr lang="en-US" sz="3200" dirty="0"/>
          </a:p>
        </p:txBody>
      </p:sp>
    </p:spTree>
    <p:extLst>
      <p:ext uri="{BB962C8B-B14F-4D97-AF65-F5344CB8AC3E}">
        <p14:creationId xmlns:p14="http://schemas.microsoft.com/office/powerpoint/2010/main" val="13579672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Changes - Forms</a:t>
            </a:r>
            <a:endParaRPr lang="en-US" dirty="0"/>
          </a:p>
        </p:txBody>
      </p:sp>
      <p:sp>
        <p:nvSpPr>
          <p:cNvPr id="3" name="Content Placeholder 2"/>
          <p:cNvSpPr>
            <a:spLocks noGrp="1"/>
          </p:cNvSpPr>
          <p:nvPr>
            <p:ph idx="1"/>
          </p:nvPr>
        </p:nvSpPr>
        <p:spPr/>
        <p:txBody>
          <a:bodyPr>
            <a:normAutofit/>
          </a:bodyPr>
          <a:lstStyle/>
          <a:p>
            <a:pPr>
              <a:lnSpc>
                <a:spcPct val="150000"/>
              </a:lnSpc>
            </a:pPr>
            <a:r>
              <a:rPr lang="en-US" sz="3200" dirty="0" smtClean="0"/>
              <a:t>Renamed</a:t>
            </a:r>
            <a:r>
              <a:rPr lang="en-US" sz="3200" dirty="0"/>
              <a:t> .control-label to .form-control-label.</a:t>
            </a:r>
          </a:p>
          <a:p>
            <a:pPr>
              <a:lnSpc>
                <a:spcPct val="150000"/>
              </a:lnSpc>
            </a:pPr>
            <a:r>
              <a:rPr lang="en-US" sz="3200" dirty="0"/>
              <a:t>Renamed .input-</a:t>
            </a:r>
            <a:r>
              <a:rPr lang="en-US" sz="3200" dirty="0" err="1"/>
              <a:t>lg</a:t>
            </a:r>
            <a:r>
              <a:rPr lang="en-US" sz="3200" dirty="0"/>
              <a:t> and .input-</a:t>
            </a:r>
            <a:r>
              <a:rPr lang="en-US" sz="3200" dirty="0" err="1"/>
              <a:t>sm</a:t>
            </a:r>
            <a:r>
              <a:rPr lang="en-US" sz="3200" dirty="0"/>
              <a:t> to .</a:t>
            </a:r>
            <a:r>
              <a:rPr lang="en-US" sz="3200" dirty="0" smtClean="0"/>
              <a:t>form-control-*</a:t>
            </a:r>
            <a:endParaRPr lang="en-US" sz="3200" dirty="0"/>
          </a:p>
          <a:p>
            <a:pPr>
              <a:lnSpc>
                <a:spcPct val="150000"/>
              </a:lnSpc>
            </a:pPr>
            <a:r>
              <a:rPr lang="en-US" sz="3200" dirty="0"/>
              <a:t>Dropped .form-group-* classes for simplicity’s sake. </a:t>
            </a:r>
          </a:p>
          <a:p>
            <a:pPr>
              <a:lnSpc>
                <a:spcPct val="150000"/>
              </a:lnSpc>
            </a:pPr>
            <a:r>
              <a:rPr lang="en-US" sz="3200" dirty="0"/>
              <a:t>Dropped .help-block and replaced it with .form-text </a:t>
            </a:r>
          </a:p>
          <a:p>
            <a:pPr>
              <a:lnSpc>
                <a:spcPct val="150000"/>
              </a:lnSpc>
            </a:pPr>
            <a:r>
              <a:rPr lang="en-US" sz="3200" dirty="0" smtClean="0"/>
              <a:t>Added </a:t>
            </a:r>
            <a:r>
              <a:rPr lang="en-US" sz="3200" dirty="0"/>
              <a:t>custom forms support (for checkboxes, radios, selects, and file inputs</a:t>
            </a:r>
            <a:r>
              <a:rPr lang="en-US" sz="3200" dirty="0" smtClean="0"/>
              <a:t>).</a:t>
            </a:r>
            <a:endParaRPr lang="en-US" sz="3200" dirty="0"/>
          </a:p>
        </p:txBody>
      </p:sp>
    </p:spTree>
    <p:extLst>
      <p:ext uri="{BB962C8B-B14F-4D97-AF65-F5344CB8AC3E}">
        <p14:creationId xmlns:p14="http://schemas.microsoft.com/office/powerpoint/2010/main" val="1975318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Changes </a:t>
            </a:r>
            <a:r>
              <a:rPr lang="mr-IN" dirty="0" smtClean="0"/>
              <a:t>–</a:t>
            </a:r>
            <a:r>
              <a:rPr lang="en-US" dirty="0" smtClean="0"/>
              <a:t> Forms - Horizontal</a:t>
            </a:r>
            <a:endParaRPr lang="en-US" dirty="0"/>
          </a:p>
        </p:txBody>
      </p:sp>
      <p:sp>
        <p:nvSpPr>
          <p:cNvPr id="3" name="Content Placeholder 2"/>
          <p:cNvSpPr>
            <a:spLocks noGrp="1"/>
          </p:cNvSpPr>
          <p:nvPr>
            <p:ph idx="1"/>
          </p:nvPr>
        </p:nvSpPr>
        <p:spPr/>
        <p:txBody>
          <a:bodyPr>
            <a:normAutofit/>
          </a:bodyPr>
          <a:lstStyle/>
          <a:p>
            <a:pPr lvl="1">
              <a:lnSpc>
                <a:spcPct val="150000"/>
              </a:lnSpc>
            </a:pPr>
            <a:r>
              <a:rPr lang="en-US" sz="3600" dirty="0" smtClean="0"/>
              <a:t>Dropped </a:t>
            </a:r>
            <a:r>
              <a:rPr lang="en-US" sz="3600" dirty="0"/>
              <a:t>the .form-horizontal class requirement.</a:t>
            </a:r>
          </a:p>
          <a:p>
            <a:pPr lvl="1">
              <a:lnSpc>
                <a:spcPct val="150000"/>
              </a:lnSpc>
            </a:pPr>
            <a:r>
              <a:rPr lang="en-US" sz="3600" dirty="0" smtClean="0"/>
              <a:t>. &lt;</a:t>
            </a:r>
            <a:r>
              <a:rPr lang="en-US" sz="3600" dirty="0"/>
              <a:t>div class="form-group row</a:t>
            </a:r>
            <a:r>
              <a:rPr lang="en-US" sz="3600" dirty="0" smtClean="0"/>
              <a:t>"&gt;</a:t>
            </a:r>
            <a:endParaRPr lang="en-US" sz="3600" dirty="0"/>
          </a:p>
          <a:p>
            <a:pPr lvl="1">
              <a:lnSpc>
                <a:spcPct val="150000"/>
              </a:lnSpc>
            </a:pPr>
            <a:r>
              <a:rPr lang="en-US" sz="3600" dirty="0"/>
              <a:t>Added new .form-control-label class to vertically center labels with .form-controls</a:t>
            </a:r>
            <a:r>
              <a:rPr lang="en-US" sz="3600" dirty="0" smtClean="0"/>
              <a:t>. </a:t>
            </a:r>
            <a:endParaRPr lang="en-US" dirty="0"/>
          </a:p>
        </p:txBody>
      </p:sp>
    </p:spTree>
    <p:extLst>
      <p:ext uri="{BB962C8B-B14F-4D97-AF65-F5344CB8AC3E}">
        <p14:creationId xmlns:p14="http://schemas.microsoft.com/office/powerpoint/2010/main" val="9845947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Changes – </a:t>
            </a:r>
            <a:r>
              <a:rPr lang="en-US" dirty="0" smtClean="0"/>
              <a:t>Buttons</a:t>
            </a:r>
            <a:endParaRPr lang="en-US" dirty="0"/>
          </a:p>
        </p:txBody>
      </p:sp>
      <p:sp>
        <p:nvSpPr>
          <p:cNvPr id="3" name="Content Placeholder 2"/>
          <p:cNvSpPr>
            <a:spLocks noGrp="1"/>
          </p:cNvSpPr>
          <p:nvPr>
            <p:ph idx="1"/>
          </p:nvPr>
        </p:nvSpPr>
        <p:spPr/>
        <p:txBody>
          <a:bodyPr>
            <a:normAutofit/>
          </a:bodyPr>
          <a:lstStyle/>
          <a:p>
            <a:pPr lvl="1">
              <a:lnSpc>
                <a:spcPct val="150000"/>
              </a:lnSpc>
            </a:pPr>
            <a:r>
              <a:rPr lang="en-US" sz="3600" dirty="0" smtClean="0"/>
              <a:t>Renamed</a:t>
            </a:r>
            <a:r>
              <a:rPr lang="en-US" sz="3600" dirty="0"/>
              <a:t> .</a:t>
            </a:r>
            <a:r>
              <a:rPr lang="en-US" sz="3600" dirty="0" err="1"/>
              <a:t>btn</a:t>
            </a:r>
            <a:r>
              <a:rPr lang="en-US" sz="3600" dirty="0"/>
              <a:t>-default to .</a:t>
            </a:r>
            <a:r>
              <a:rPr lang="en-US" sz="3600" dirty="0" err="1"/>
              <a:t>btn</a:t>
            </a:r>
            <a:r>
              <a:rPr lang="en-US" sz="3600" dirty="0"/>
              <a:t>-secondary.</a:t>
            </a:r>
          </a:p>
          <a:p>
            <a:pPr lvl="1">
              <a:lnSpc>
                <a:spcPct val="150000"/>
              </a:lnSpc>
            </a:pPr>
            <a:r>
              <a:rPr lang="en-US" sz="3600" dirty="0"/>
              <a:t>Dropped the .</a:t>
            </a:r>
            <a:r>
              <a:rPr lang="en-US" sz="3600" dirty="0" err="1"/>
              <a:t>btn-xs</a:t>
            </a:r>
            <a:r>
              <a:rPr lang="en-US" sz="3600" dirty="0"/>
              <a:t> class entirely </a:t>
            </a:r>
            <a:endParaRPr lang="en-US" sz="3600" dirty="0" smtClean="0"/>
          </a:p>
          <a:p>
            <a:pPr lvl="1">
              <a:lnSpc>
                <a:spcPct val="150000"/>
              </a:lnSpc>
            </a:pPr>
            <a:r>
              <a:rPr lang="en-US" sz="3600" dirty="0" smtClean="0"/>
              <a:t>The</a:t>
            </a:r>
            <a:r>
              <a:rPr lang="en-US" sz="3600" dirty="0"/>
              <a:t> stateful button feature of the </a:t>
            </a:r>
            <a:r>
              <a:rPr lang="en-US" sz="3600" dirty="0" err="1"/>
              <a:t>button.js</a:t>
            </a:r>
            <a:r>
              <a:rPr lang="en-US" sz="3600" dirty="0"/>
              <a:t> jQuery plugin has been dropped. </a:t>
            </a:r>
            <a:endParaRPr lang="en-US" sz="3600" dirty="0" smtClean="0"/>
          </a:p>
        </p:txBody>
      </p:sp>
    </p:spTree>
    <p:extLst>
      <p:ext uri="{BB962C8B-B14F-4D97-AF65-F5344CB8AC3E}">
        <p14:creationId xmlns:p14="http://schemas.microsoft.com/office/powerpoint/2010/main" val="8129806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 History</a:t>
            </a:r>
            <a:endParaRPr lang="en-US" dirty="0"/>
          </a:p>
        </p:txBody>
      </p:sp>
      <p:pic>
        <p:nvPicPr>
          <p:cNvPr id="4" name="Content Placeholder 3"/>
          <p:cNvPicPr>
            <a:picLocks noGrp="1" noChangeAspect="1"/>
          </p:cNvPicPr>
          <p:nvPr>
            <p:ph idx="1"/>
          </p:nvPr>
        </p:nvPicPr>
        <p:blipFill>
          <a:blip r:embed="rId2"/>
          <a:stretch>
            <a:fillRect/>
          </a:stretch>
        </p:blipFill>
        <p:spPr>
          <a:xfrm>
            <a:off x="2612462" y="1825625"/>
            <a:ext cx="6967076" cy="4351338"/>
          </a:xfrm>
          <a:prstGeom prst="rect">
            <a:avLst/>
          </a:prstGeom>
        </p:spPr>
      </p:pic>
    </p:spTree>
    <p:extLst>
      <p:ext uri="{BB962C8B-B14F-4D97-AF65-F5344CB8AC3E}">
        <p14:creationId xmlns:p14="http://schemas.microsoft.com/office/powerpoint/2010/main" val="15253499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Changes – </a:t>
            </a:r>
            <a:r>
              <a:rPr lang="en-US" dirty="0" smtClean="0"/>
              <a:t>Button Groups</a:t>
            </a:r>
            <a:endParaRPr lang="en-US" dirty="0"/>
          </a:p>
        </p:txBody>
      </p:sp>
      <p:sp>
        <p:nvSpPr>
          <p:cNvPr id="3" name="Content Placeholder 2"/>
          <p:cNvSpPr>
            <a:spLocks noGrp="1"/>
          </p:cNvSpPr>
          <p:nvPr>
            <p:ph idx="1"/>
          </p:nvPr>
        </p:nvSpPr>
        <p:spPr/>
        <p:txBody>
          <a:bodyPr>
            <a:noAutofit/>
          </a:bodyPr>
          <a:lstStyle/>
          <a:p>
            <a:pPr lvl="1">
              <a:lnSpc>
                <a:spcPct val="150000"/>
              </a:lnSpc>
            </a:pPr>
            <a:r>
              <a:rPr lang="en-US" sz="3200" dirty="0" smtClean="0"/>
              <a:t>Dropped </a:t>
            </a:r>
            <a:r>
              <a:rPr lang="en-US" sz="3200" dirty="0"/>
              <a:t>the .</a:t>
            </a:r>
            <a:r>
              <a:rPr lang="en-US" sz="3200" dirty="0" err="1"/>
              <a:t>btn</a:t>
            </a:r>
            <a:r>
              <a:rPr lang="en-US" sz="3200" dirty="0"/>
              <a:t>-group-</a:t>
            </a:r>
            <a:r>
              <a:rPr lang="en-US" sz="3200" dirty="0" err="1"/>
              <a:t>xs</a:t>
            </a:r>
            <a:r>
              <a:rPr lang="en-US" sz="3200" dirty="0"/>
              <a:t> class entirely given removal of .</a:t>
            </a:r>
            <a:r>
              <a:rPr lang="en-US" sz="3200" dirty="0" err="1"/>
              <a:t>btn-xs</a:t>
            </a:r>
            <a:r>
              <a:rPr lang="en-US" sz="3200" dirty="0"/>
              <a:t>.</a:t>
            </a:r>
          </a:p>
          <a:p>
            <a:pPr lvl="1">
              <a:lnSpc>
                <a:spcPct val="150000"/>
              </a:lnSpc>
            </a:pPr>
            <a:r>
              <a:rPr lang="en-US" sz="3200" dirty="0"/>
              <a:t>Removed explicit spacing between button groups in button toolbars; use margin utilities now.</a:t>
            </a:r>
          </a:p>
          <a:p>
            <a:pPr lvl="1">
              <a:lnSpc>
                <a:spcPct val="150000"/>
              </a:lnSpc>
            </a:pPr>
            <a:r>
              <a:rPr lang="en-US" sz="3200" dirty="0"/>
              <a:t>Improved documentation for use with other components</a:t>
            </a:r>
            <a:r>
              <a:rPr lang="en-US" sz="3200" dirty="0" smtClean="0"/>
              <a:t>.	</a:t>
            </a:r>
          </a:p>
        </p:txBody>
      </p:sp>
    </p:spTree>
    <p:extLst>
      <p:ext uri="{BB962C8B-B14F-4D97-AF65-F5344CB8AC3E}">
        <p14:creationId xmlns:p14="http://schemas.microsoft.com/office/powerpoint/2010/main" val="4842561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Changes - Dropdowns</a:t>
            </a:r>
            <a:endParaRPr lang="en-US" dirty="0"/>
          </a:p>
        </p:txBody>
      </p:sp>
      <p:sp>
        <p:nvSpPr>
          <p:cNvPr id="3" name="Content Placeholder 2"/>
          <p:cNvSpPr>
            <a:spLocks noGrp="1"/>
          </p:cNvSpPr>
          <p:nvPr>
            <p:ph idx="1"/>
          </p:nvPr>
        </p:nvSpPr>
        <p:spPr/>
        <p:txBody>
          <a:bodyPr>
            <a:normAutofit/>
          </a:bodyPr>
          <a:lstStyle/>
          <a:p>
            <a:pPr>
              <a:lnSpc>
                <a:spcPct val="150000"/>
              </a:lnSpc>
            </a:pPr>
            <a:r>
              <a:rPr lang="en-US" dirty="0" smtClean="0"/>
              <a:t>Dropdowns </a:t>
            </a:r>
            <a:r>
              <a:rPr lang="en-US" dirty="0"/>
              <a:t>can be built with &lt;div&gt;s or &lt;</a:t>
            </a:r>
            <a:r>
              <a:rPr lang="en-US" dirty="0" err="1"/>
              <a:t>ul</a:t>
            </a:r>
            <a:r>
              <a:rPr lang="en-US" dirty="0"/>
              <a:t>&gt;s now.</a:t>
            </a:r>
          </a:p>
          <a:p>
            <a:pPr>
              <a:lnSpc>
                <a:spcPct val="150000"/>
              </a:lnSpc>
            </a:pPr>
            <a:r>
              <a:rPr lang="en-US" dirty="0"/>
              <a:t>Rebuilt dropdown styles and markup to provide easy, built-in support for &lt;a&gt; and &lt;button&gt; based dropdown items.</a:t>
            </a:r>
          </a:p>
          <a:p>
            <a:pPr>
              <a:lnSpc>
                <a:spcPct val="150000"/>
              </a:lnSpc>
            </a:pPr>
            <a:r>
              <a:rPr lang="en-US" dirty="0"/>
              <a:t>Renamed .divider to .dropdown-divider.</a:t>
            </a:r>
          </a:p>
          <a:p>
            <a:pPr>
              <a:lnSpc>
                <a:spcPct val="150000"/>
              </a:lnSpc>
            </a:pPr>
            <a:r>
              <a:rPr lang="en-US" dirty="0"/>
              <a:t>Dropdown items now require .dropdown-item.</a:t>
            </a:r>
          </a:p>
          <a:p>
            <a:pPr>
              <a:lnSpc>
                <a:spcPct val="150000"/>
              </a:lnSpc>
            </a:pPr>
            <a:r>
              <a:rPr lang="en-US" dirty="0"/>
              <a:t>Dropdown toggles no longer require an explicit &lt;span class="caret"&gt;&lt;/</a:t>
            </a:r>
            <a:r>
              <a:rPr lang="en-US" dirty="0" smtClean="0"/>
              <a:t>span&gt;</a:t>
            </a:r>
            <a:endParaRPr lang="en-US" dirty="0"/>
          </a:p>
        </p:txBody>
      </p:sp>
    </p:spTree>
    <p:extLst>
      <p:ext uri="{BB962C8B-B14F-4D97-AF65-F5344CB8AC3E}">
        <p14:creationId xmlns:p14="http://schemas.microsoft.com/office/powerpoint/2010/main" val="7320337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Changes – Grid System</a:t>
            </a:r>
            <a:endParaRPr lang="en-US" dirty="0"/>
          </a:p>
        </p:txBody>
      </p:sp>
      <p:sp>
        <p:nvSpPr>
          <p:cNvPr id="3" name="Content Placeholder 2"/>
          <p:cNvSpPr>
            <a:spLocks noGrp="1"/>
          </p:cNvSpPr>
          <p:nvPr>
            <p:ph idx="1"/>
          </p:nvPr>
        </p:nvSpPr>
        <p:spPr>
          <a:xfrm>
            <a:off x="838200" y="1092200"/>
            <a:ext cx="10515600" cy="3594099"/>
          </a:xfrm>
        </p:spPr>
        <p:txBody>
          <a:bodyPr>
            <a:normAutofit/>
          </a:bodyPr>
          <a:lstStyle/>
          <a:p>
            <a:r>
              <a:rPr lang="en-US" sz="3600" dirty="0"/>
              <a:t>Added a new 576px grid breakpoint as </a:t>
            </a:r>
            <a:r>
              <a:rPr lang="en-US" sz="3600" b="1" dirty="0" err="1"/>
              <a:t>sm</a:t>
            </a:r>
            <a:r>
              <a:rPr lang="en-US" sz="3600" dirty="0"/>
              <a:t>, meaning there are now five total tiers (</a:t>
            </a:r>
            <a:r>
              <a:rPr lang="en-US" sz="3600" b="1" dirty="0" err="1"/>
              <a:t>xs</a:t>
            </a:r>
            <a:r>
              <a:rPr lang="en-US" sz="3600" b="1" dirty="0"/>
              <a:t>, </a:t>
            </a:r>
            <a:r>
              <a:rPr lang="en-US" sz="3600" b="1" dirty="0" err="1"/>
              <a:t>sm</a:t>
            </a:r>
            <a:r>
              <a:rPr lang="en-US" sz="3600" b="1" dirty="0"/>
              <a:t>, md, </a:t>
            </a:r>
            <a:r>
              <a:rPr lang="en-US" sz="3600" b="1" dirty="0" err="1"/>
              <a:t>lg</a:t>
            </a:r>
            <a:r>
              <a:rPr lang="en-US" sz="3600" b="1" dirty="0"/>
              <a:t>, and xl</a:t>
            </a:r>
            <a:r>
              <a:rPr lang="en-US" sz="3600" dirty="0" smtClean="0"/>
              <a:t>).</a:t>
            </a:r>
          </a:p>
          <a:p>
            <a:r>
              <a:rPr lang="en-US" sz="3600" dirty="0"/>
              <a:t>Added flexbox utility classes for grid system and components</a:t>
            </a:r>
            <a:r>
              <a:rPr lang="en-US" sz="3600" dirty="0" smtClean="0"/>
              <a:t>.</a:t>
            </a:r>
          </a:p>
          <a:p>
            <a:r>
              <a:rPr lang="en-US" sz="3600" dirty="0"/>
              <a:t>Renamed the responsive grid modifier classes from</a:t>
            </a:r>
          </a:p>
        </p:txBody>
      </p:sp>
      <p:graphicFrame>
        <p:nvGraphicFramePr>
          <p:cNvPr id="4" name="Table 3"/>
          <p:cNvGraphicFramePr>
            <a:graphicFrameLocks noGrp="1"/>
          </p:cNvGraphicFramePr>
          <p:nvPr>
            <p:extLst>
              <p:ext uri="{D42A27DB-BD31-4B8C-83A1-F6EECF244321}">
                <p14:modId xmlns:p14="http://schemas.microsoft.com/office/powerpoint/2010/main" val="1377987124"/>
              </p:ext>
            </p:extLst>
          </p:nvPr>
        </p:nvGraphicFramePr>
        <p:xfrm>
          <a:off x="622300" y="5052695"/>
          <a:ext cx="10960100" cy="1036320"/>
        </p:xfrm>
        <a:graphic>
          <a:graphicData uri="http://schemas.openxmlformats.org/drawingml/2006/table">
            <a:tbl>
              <a:tblPr firstRow="1" bandRow="1" bandCol="1">
                <a:tableStyleId>{7E9639D4-E3E2-4D34-9284-5A2195B3D0D7}</a:tableStyleId>
              </a:tblPr>
              <a:tblGrid>
                <a:gridCol w="5480050"/>
                <a:gridCol w="5480050"/>
              </a:tblGrid>
              <a:tr h="0">
                <a:tc>
                  <a:txBody>
                    <a:bodyPr/>
                    <a:lstStyle/>
                    <a:p>
                      <a:r>
                        <a:rPr lang="en-US" sz="2800" dirty="0" smtClean="0"/>
                        <a:t> .col-{breakpoint}-{modifier}-{size}</a:t>
                      </a:r>
                      <a:endParaRPr lang="en-US" sz="2800" dirty="0">
                        <a:solidFill>
                          <a:schemeClr val="tx1"/>
                        </a:solidFill>
                      </a:endParaRPr>
                    </a:p>
                  </a:txBody>
                  <a:tcPr/>
                </a:tc>
                <a:tc>
                  <a:txBody>
                    <a:bodyPr/>
                    <a:lstStyle/>
                    <a:p>
                      <a:r>
                        <a:rPr lang="en-US" sz="2800" dirty="0" smtClean="0"/>
                        <a:t>.{modifier}-{breakpoint}-{size}</a:t>
                      </a:r>
                      <a:endParaRPr lang="en-US" sz="2800" dirty="0">
                        <a:solidFill>
                          <a:schemeClr val="tx1"/>
                        </a:solidFill>
                      </a:endParaRPr>
                    </a:p>
                  </a:txBody>
                  <a:tcPr/>
                </a:tc>
              </a:tr>
              <a:tr h="370840">
                <a:tc>
                  <a:txBody>
                    <a:bodyPr/>
                    <a:lstStyle/>
                    <a:p>
                      <a:r>
                        <a:rPr lang="en-US" sz="2800" dirty="0" smtClean="0"/>
                        <a:t>.col-md-3.col-md-push-9</a:t>
                      </a:r>
                      <a:endParaRPr lang="en-US" sz="2800" dirty="0">
                        <a:solidFill>
                          <a:schemeClr val="tx1"/>
                        </a:solidFill>
                      </a:endParaRPr>
                    </a:p>
                  </a:txBody>
                  <a:tcPr/>
                </a:tc>
                <a:tc>
                  <a:txBody>
                    <a:bodyPr/>
                    <a:lstStyle/>
                    <a:p>
                      <a:r>
                        <a:rPr lang="en-US" sz="2800" dirty="0" smtClean="0"/>
                        <a:t>.col-md-3.push-md-9</a:t>
                      </a:r>
                      <a:endParaRPr lang="en-US" sz="2800" dirty="0">
                        <a:solidFill>
                          <a:schemeClr val="tx1"/>
                        </a:solidFill>
                      </a:endParaRPr>
                    </a:p>
                  </a:txBody>
                  <a:tcPr/>
                </a:tc>
              </a:tr>
            </a:tbl>
          </a:graphicData>
        </a:graphic>
      </p:graphicFrame>
    </p:spTree>
    <p:extLst>
      <p:ext uri="{BB962C8B-B14F-4D97-AF65-F5344CB8AC3E}">
        <p14:creationId xmlns:p14="http://schemas.microsoft.com/office/powerpoint/2010/main" val="15107960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838200" y="365125"/>
            <a:ext cx="10515600" cy="727075"/>
          </a:xfrm>
        </p:spPr>
        <p:txBody>
          <a:bodyPr/>
          <a:lstStyle/>
          <a:p>
            <a:pPr algn="ctr"/>
            <a:r>
              <a:rPr lang="en-US" altLang="en-US" sz="2800" dirty="0">
                <a:ea typeface="MS PGothic" charset="-128"/>
              </a:rPr>
              <a:t>Agenda</a:t>
            </a:r>
          </a:p>
        </p:txBody>
      </p:sp>
      <p:sp>
        <p:nvSpPr>
          <p:cNvPr id="3" name="Content Placeholder 2"/>
          <p:cNvSpPr>
            <a:spLocks noGrp="1"/>
          </p:cNvSpPr>
          <p:nvPr>
            <p:ph idx="1"/>
          </p:nvPr>
        </p:nvSpPr>
        <p:spPr/>
        <p:txBody>
          <a:bodyPr anchor="ctr">
            <a:normAutofit/>
          </a:bodyPr>
          <a:lstStyle/>
          <a:p>
            <a:pPr marL="0" indent="0" algn="ctr">
              <a:buNone/>
              <a:defRPr/>
            </a:pPr>
            <a:r>
              <a:rPr lang="en-US" sz="4800" dirty="0" smtClean="0"/>
              <a:t>What’s New with Layouts</a:t>
            </a:r>
          </a:p>
          <a:p>
            <a:pPr marL="0" indent="0" algn="ctr">
              <a:buNone/>
              <a:defRPr/>
            </a:pPr>
            <a:r>
              <a:rPr lang="en-US" sz="4800" dirty="0" smtClean="0"/>
              <a:t>What’s New with Content</a:t>
            </a:r>
          </a:p>
          <a:p>
            <a:pPr marL="0" indent="0" algn="ctr">
              <a:buNone/>
              <a:defRPr/>
            </a:pPr>
            <a:r>
              <a:rPr lang="en-US" sz="4800" dirty="0" smtClean="0"/>
              <a:t>What’s New with Components</a:t>
            </a:r>
          </a:p>
          <a:p>
            <a:pPr marL="0" indent="0" algn="ctr">
              <a:buNone/>
              <a:defRPr/>
            </a:pPr>
            <a:r>
              <a:rPr lang="en-US" sz="4800" dirty="0" smtClean="0"/>
              <a:t>What’s New with Utilities</a:t>
            </a:r>
          </a:p>
          <a:p>
            <a:pPr marL="0" indent="0" algn="ctr">
              <a:buNone/>
              <a:defRPr/>
            </a:pPr>
            <a:r>
              <a:rPr lang="en-US" sz="4800" dirty="0" smtClean="0"/>
              <a:t>Migrations</a:t>
            </a:r>
            <a:endParaRPr lang="en-US" sz="4800" dirty="0"/>
          </a:p>
        </p:txBody>
      </p:sp>
    </p:spTree>
    <p:extLst>
      <p:ext uri="{BB962C8B-B14F-4D97-AF65-F5344CB8AC3E}">
        <p14:creationId xmlns:p14="http://schemas.microsoft.com/office/powerpoint/2010/main" val="1379418795"/>
      </p:ext>
    </p:extLst>
  </p:cSld>
  <p:clrMapOvr>
    <a:masterClrMapping/>
  </p:clrMapOvr>
  <p:transition advTm="34991">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Changes – List Groups</a:t>
            </a:r>
            <a:endParaRPr lang="en-US" dirty="0"/>
          </a:p>
        </p:txBody>
      </p:sp>
      <p:sp>
        <p:nvSpPr>
          <p:cNvPr id="3" name="Content Placeholder 2"/>
          <p:cNvSpPr>
            <a:spLocks noGrp="1"/>
          </p:cNvSpPr>
          <p:nvPr>
            <p:ph idx="1"/>
          </p:nvPr>
        </p:nvSpPr>
        <p:spPr/>
        <p:txBody>
          <a:bodyPr/>
          <a:lstStyle/>
          <a:p>
            <a:pPr>
              <a:lnSpc>
                <a:spcPct val="150000"/>
              </a:lnSpc>
            </a:pPr>
            <a:r>
              <a:rPr lang="en-US" sz="3600" dirty="0"/>
              <a:t>Rewrote component with flexbox.</a:t>
            </a:r>
          </a:p>
          <a:p>
            <a:pPr>
              <a:lnSpc>
                <a:spcPct val="150000"/>
              </a:lnSpc>
            </a:pPr>
            <a:r>
              <a:rPr lang="en-US" sz="3600" dirty="0"/>
              <a:t>Replaced </a:t>
            </a:r>
            <a:r>
              <a:rPr lang="en-US" sz="3600" dirty="0" err="1"/>
              <a:t>a.list</a:t>
            </a:r>
            <a:r>
              <a:rPr lang="en-US" sz="3600" dirty="0"/>
              <a:t>-group-item with an explicit class, .</a:t>
            </a:r>
            <a:r>
              <a:rPr lang="en-US" sz="3600" dirty="0" smtClean="0"/>
              <a:t>list-group-item-action</a:t>
            </a:r>
          </a:p>
          <a:p>
            <a:pPr>
              <a:lnSpc>
                <a:spcPct val="150000"/>
              </a:lnSpc>
            </a:pPr>
            <a:r>
              <a:rPr lang="en-US" sz="3600" dirty="0" smtClean="0"/>
              <a:t>Added</a:t>
            </a:r>
            <a:r>
              <a:rPr lang="en-US" sz="3600" dirty="0"/>
              <a:t> .list-group-flush class for use with </a:t>
            </a:r>
            <a:r>
              <a:rPr lang="en-US" sz="3600" dirty="0" smtClean="0"/>
              <a:t>cards.</a:t>
            </a:r>
            <a:endParaRPr lang="en-US" sz="3600" dirty="0"/>
          </a:p>
          <a:p>
            <a:endParaRPr lang="en-US" dirty="0"/>
          </a:p>
        </p:txBody>
      </p:sp>
    </p:spTree>
    <p:extLst>
      <p:ext uri="{BB962C8B-B14F-4D97-AF65-F5344CB8AC3E}">
        <p14:creationId xmlns:p14="http://schemas.microsoft.com/office/powerpoint/2010/main" val="10635280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Changes – Modal	</a:t>
            </a:r>
            <a:endParaRPr lang="en-US" dirty="0"/>
          </a:p>
        </p:txBody>
      </p:sp>
      <p:sp>
        <p:nvSpPr>
          <p:cNvPr id="3" name="Content Placeholder 2"/>
          <p:cNvSpPr>
            <a:spLocks noGrp="1"/>
          </p:cNvSpPr>
          <p:nvPr>
            <p:ph idx="1"/>
          </p:nvPr>
        </p:nvSpPr>
        <p:spPr/>
        <p:txBody>
          <a:bodyPr>
            <a:normAutofit/>
          </a:bodyPr>
          <a:lstStyle/>
          <a:p>
            <a:pPr>
              <a:lnSpc>
                <a:spcPct val="150000"/>
              </a:lnSpc>
            </a:pPr>
            <a:r>
              <a:rPr lang="en-US" sz="4000" dirty="0" smtClean="0"/>
              <a:t>Alignment </a:t>
            </a:r>
            <a:r>
              <a:rPr lang="en-US" sz="4000" dirty="0"/>
              <a:t>of dismiss icons in the header is </a:t>
            </a:r>
            <a:r>
              <a:rPr lang="en-US" sz="4000" dirty="0" smtClean="0"/>
              <a:t>likely broken </a:t>
            </a:r>
          </a:p>
          <a:p>
            <a:pPr>
              <a:lnSpc>
                <a:spcPct val="150000"/>
              </a:lnSpc>
            </a:pPr>
            <a:r>
              <a:rPr lang="en-US" sz="4000" dirty="0" smtClean="0"/>
              <a:t>The</a:t>
            </a:r>
            <a:r>
              <a:rPr lang="en-US" sz="4000" dirty="0"/>
              <a:t> remote option </a:t>
            </a:r>
            <a:r>
              <a:rPr lang="en-US" sz="4000" dirty="0" smtClean="0"/>
              <a:t>and </a:t>
            </a:r>
            <a:r>
              <a:rPr lang="en-US" sz="4000" dirty="0"/>
              <a:t>the corresponding </a:t>
            </a:r>
            <a:r>
              <a:rPr lang="en-US" sz="4000" dirty="0" err="1"/>
              <a:t>loaded.bs.modal</a:t>
            </a:r>
            <a:r>
              <a:rPr lang="en-US" sz="4000" dirty="0"/>
              <a:t> event were removed</a:t>
            </a:r>
            <a:r>
              <a:rPr lang="en-US" sz="4000" dirty="0" smtClean="0"/>
              <a:t>.</a:t>
            </a:r>
            <a:endParaRPr lang="en-US" sz="4000" dirty="0"/>
          </a:p>
        </p:txBody>
      </p:sp>
    </p:spTree>
    <p:extLst>
      <p:ext uri="{BB962C8B-B14F-4D97-AF65-F5344CB8AC3E}">
        <p14:creationId xmlns:p14="http://schemas.microsoft.com/office/powerpoint/2010/main" val="21145423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Changes – </a:t>
            </a:r>
            <a:r>
              <a:rPr lang="en-US" dirty="0" err="1" smtClean="0"/>
              <a:t>Navs</a:t>
            </a:r>
            <a:r>
              <a:rPr lang="en-US" dirty="0" smtClean="0"/>
              <a:t>	</a:t>
            </a:r>
            <a:endParaRPr lang="en-US" dirty="0"/>
          </a:p>
        </p:txBody>
      </p:sp>
      <p:sp>
        <p:nvSpPr>
          <p:cNvPr id="3" name="Content Placeholder 2"/>
          <p:cNvSpPr>
            <a:spLocks noGrp="1"/>
          </p:cNvSpPr>
          <p:nvPr>
            <p:ph idx="1"/>
          </p:nvPr>
        </p:nvSpPr>
        <p:spPr/>
        <p:txBody>
          <a:bodyPr>
            <a:normAutofit/>
          </a:bodyPr>
          <a:lstStyle/>
          <a:p>
            <a:pPr>
              <a:lnSpc>
                <a:spcPct val="150000"/>
              </a:lnSpc>
            </a:pPr>
            <a:r>
              <a:rPr lang="en-US" sz="3200" dirty="0" smtClean="0"/>
              <a:t>Dropped </a:t>
            </a:r>
            <a:r>
              <a:rPr lang="en-US" sz="3200" dirty="0"/>
              <a:t>nearly all &gt; selectors for simpler styling via un-nested classes.</a:t>
            </a:r>
          </a:p>
          <a:p>
            <a:pPr>
              <a:lnSpc>
                <a:spcPct val="150000"/>
              </a:lnSpc>
            </a:pPr>
            <a:r>
              <a:rPr lang="en-US" sz="3200" dirty="0"/>
              <a:t>Instead of HTML-specific selectors like .</a:t>
            </a:r>
            <a:r>
              <a:rPr lang="en-US" sz="3200" dirty="0" err="1"/>
              <a:t>nav</a:t>
            </a:r>
            <a:r>
              <a:rPr lang="en-US" sz="3200" dirty="0"/>
              <a:t> &gt; li &gt; a, </a:t>
            </a:r>
            <a:r>
              <a:rPr lang="en-US" sz="3200" dirty="0" smtClean="0"/>
              <a:t>they separate </a:t>
            </a:r>
            <a:r>
              <a:rPr lang="en-US" sz="3200" dirty="0"/>
              <a:t>classes for .</a:t>
            </a:r>
            <a:r>
              <a:rPr lang="en-US" sz="3200" dirty="0" err="1"/>
              <a:t>navs</a:t>
            </a:r>
            <a:r>
              <a:rPr lang="en-US" sz="3200" dirty="0"/>
              <a:t>, .</a:t>
            </a:r>
            <a:r>
              <a:rPr lang="en-US" sz="3200" dirty="0" err="1"/>
              <a:t>nav</a:t>
            </a:r>
            <a:r>
              <a:rPr lang="en-US" sz="3200" dirty="0"/>
              <a:t>-items, and .</a:t>
            </a:r>
            <a:r>
              <a:rPr lang="en-US" sz="3200" dirty="0" err="1"/>
              <a:t>nav</a:t>
            </a:r>
            <a:r>
              <a:rPr lang="en-US" sz="3200" dirty="0"/>
              <a:t>-links. This makes your HTML more flexible while bringing along increased extensibility</a:t>
            </a:r>
            <a:r>
              <a:rPr lang="en-US" sz="3200" dirty="0" smtClean="0"/>
              <a:t>.</a:t>
            </a:r>
            <a:endParaRPr lang="en-US" sz="3200" dirty="0"/>
          </a:p>
        </p:txBody>
      </p:sp>
    </p:spTree>
    <p:extLst>
      <p:ext uri="{BB962C8B-B14F-4D97-AF65-F5344CB8AC3E}">
        <p14:creationId xmlns:p14="http://schemas.microsoft.com/office/powerpoint/2010/main" val="8853818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Changes – </a:t>
            </a:r>
            <a:r>
              <a:rPr lang="en-US" dirty="0" err="1" smtClean="0"/>
              <a:t>Navbar</a:t>
            </a:r>
            <a:r>
              <a:rPr lang="en-US" dirty="0" smtClean="0"/>
              <a:t>	</a:t>
            </a:r>
            <a:endParaRPr lang="en-US" dirty="0"/>
          </a:p>
        </p:txBody>
      </p:sp>
      <p:sp>
        <p:nvSpPr>
          <p:cNvPr id="3" name="Content Placeholder 2"/>
          <p:cNvSpPr>
            <a:spLocks noGrp="1"/>
          </p:cNvSpPr>
          <p:nvPr>
            <p:ph idx="1"/>
          </p:nvPr>
        </p:nvSpPr>
        <p:spPr/>
        <p:txBody>
          <a:bodyPr>
            <a:noAutofit/>
          </a:bodyPr>
          <a:lstStyle/>
          <a:p>
            <a:pPr>
              <a:lnSpc>
                <a:spcPct val="150000"/>
              </a:lnSpc>
            </a:pPr>
            <a:r>
              <a:rPr lang="en-US" sz="2000" dirty="0" smtClean="0"/>
              <a:t>Responsive </a:t>
            </a:r>
            <a:r>
              <a:rPr lang="en-US" sz="2000" dirty="0" err="1" smtClean="0"/>
              <a:t>navbar</a:t>
            </a:r>
            <a:r>
              <a:rPr lang="en-US" sz="2000" dirty="0" smtClean="0"/>
              <a:t> behaviors are now applied to the .</a:t>
            </a:r>
            <a:r>
              <a:rPr lang="en-US" sz="2000" dirty="0" err="1" smtClean="0"/>
              <a:t>navbar</a:t>
            </a:r>
            <a:r>
              <a:rPr lang="en-US" sz="2000" dirty="0" smtClean="0"/>
              <a:t> class via the </a:t>
            </a:r>
            <a:r>
              <a:rPr lang="en-US" sz="2000" b="1" dirty="0" err="1" smtClean="0"/>
              <a:t>required</a:t>
            </a:r>
            <a:r>
              <a:rPr lang="en-US" sz="2000" dirty="0" err="1" smtClean="0"/>
              <a:t>.navbar-toggleable</a:t>
            </a:r>
            <a:r>
              <a:rPr lang="en-US" sz="2000" dirty="0" smtClean="0"/>
              <a:t>-{breakpoint} where you choose where to collapse the </a:t>
            </a:r>
            <a:r>
              <a:rPr lang="en-US" sz="2000" dirty="0" err="1" smtClean="0"/>
              <a:t>navbar</a:t>
            </a:r>
            <a:r>
              <a:rPr lang="en-US" sz="2000" dirty="0" smtClean="0"/>
              <a:t>. </a:t>
            </a:r>
          </a:p>
          <a:p>
            <a:pPr>
              <a:lnSpc>
                <a:spcPct val="150000"/>
              </a:lnSpc>
            </a:pPr>
            <a:r>
              <a:rPr lang="en-US" sz="2000" dirty="0" smtClean="0"/>
              <a:t>.</a:t>
            </a:r>
            <a:r>
              <a:rPr lang="en-US" sz="2000" dirty="0" err="1" smtClean="0"/>
              <a:t>navbar</a:t>
            </a:r>
            <a:r>
              <a:rPr lang="en-US" sz="2000" dirty="0" smtClean="0"/>
              <a:t>-default is now .</a:t>
            </a:r>
            <a:r>
              <a:rPr lang="en-US" sz="2000" dirty="0" err="1" smtClean="0"/>
              <a:t>navbar</a:t>
            </a:r>
            <a:r>
              <a:rPr lang="en-US" sz="2000" dirty="0" smtClean="0"/>
              <a:t>-light, though .</a:t>
            </a:r>
            <a:r>
              <a:rPr lang="en-US" sz="2000" dirty="0" err="1" smtClean="0"/>
              <a:t>navbar</a:t>
            </a:r>
            <a:r>
              <a:rPr lang="en-US" sz="2000" dirty="0" smtClean="0"/>
              <a:t>-inverse remains the same. </a:t>
            </a:r>
          </a:p>
          <a:p>
            <a:pPr>
              <a:lnSpc>
                <a:spcPct val="150000"/>
              </a:lnSpc>
            </a:pPr>
            <a:r>
              <a:rPr lang="en-US" sz="2000" dirty="0" err="1" smtClean="0"/>
              <a:t>Navbars</a:t>
            </a:r>
            <a:r>
              <a:rPr lang="en-US" sz="2000" dirty="0" smtClean="0"/>
              <a:t> now require a background declaration of some kind. </a:t>
            </a:r>
          </a:p>
          <a:p>
            <a:pPr>
              <a:lnSpc>
                <a:spcPct val="150000"/>
              </a:lnSpc>
            </a:pPr>
            <a:r>
              <a:rPr lang="en-US" sz="2000" dirty="0" smtClean="0"/>
              <a:t>Given flexbox styles, </a:t>
            </a:r>
            <a:r>
              <a:rPr lang="en-US" sz="2000" dirty="0" err="1" smtClean="0"/>
              <a:t>navbars</a:t>
            </a:r>
            <a:r>
              <a:rPr lang="en-US" sz="2000" dirty="0" smtClean="0"/>
              <a:t> can now use flexbox utilities for easy alignment options.</a:t>
            </a:r>
          </a:p>
          <a:p>
            <a:pPr>
              <a:lnSpc>
                <a:spcPct val="150000"/>
              </a:lnSpc>
            </a:pPr>
            <a:r>
              <a:rPr lang="en-US" sz="2000" dirty="0" smtClean="0"/>
              <a:t>.</a:t>
            </a:r>
            <a:r>
              <a:rPr lang="en-US" sz="2000" dirty="0" err="1" smtClean="0"/>
              <a:t>navbar</a:t>
            </a:r>
            <a:r>
              <a:rPr lang="en-US" sz="2000" dirty="0" smtClean="0"/>
              <a:t>-toggle is now .</a:t>
            </a:r>
            <a:r>
              <a:rPr lang="en-US" sz="2000" dirty="0" err="1" smtClean="0"/>
              <a:t>navbar-toggler</a:t>
            </a:r>
            <a:endParaRPr lang="en-US" sz="2000" dirty="0" smtClean="0"/>
          </a:p>
          <a:p>
            <a:pPr>
              <a:lnSpc>
                <a:spcPct val="150000"/>
              </a:lnSpc>
            </a:pPr>
            <a:r>
              <a:rPr lang="en-US" sz="2000" dirty="0" smtClean="0"/>
              <a:t>Dropped the .</a:t>
            </a:r>
            <a:r>
              <a:rPr lang="en-US" sz="2000" dirty="0" err="1" smtClean="0"/>
              <a:t>navbar</a:t>
            </a:r>
            <a:r>
              <a:rPr lang="en-US" sz="2000" dirty="0" smtClean="0"/>
              <a:t>-form class entirely.</a:t>
            </a:r>
          </a:p>
          <a:p>
            <a:pPr>
              <a:lnSpc>
                <a:spcPct val="150000"/>
              </a:lnSpc>
            </a:pPr>
            <a:r>
              <a:rPr lang="en-US" sz="2000" dirty="0" err="1" smtClean="0"/>
              <a:t>Navbars</a:t>
            </a:r>
            <a:r>
              <a:rPr lang="en-US" sz="2000" dirty="0" smtClean="0"/>
              <a:t> no longer include margin-bottom or border-radius by default. </a:t>
            </a:r>
            <a:endParaRPr lang="en-US" sz="2000" dirty="0"/>
          </a:p>
        </p:txBody>
      </p:sp>
    </p:spTree>
    <p:extLst>
      <p:ext uri="{BB962C8B-B14F-4D97-AF65-F5344CB8AC3E}">
        <p14:creationId xmlns:p14="http://schemas.microsoft.com/office/powerpoint/2010/main" val="451980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Changes – Pagination</a:t>
            </a:r>
            <a:endParaRPr lang="en-US" dirty="0"/>
          </a:p>
        </p:txBody>
      </p:sp>
      <p:sp>
        <p:nvSpPr>
          <p:cNvPr id="3" name="Content Placeholder 2"/>
          <p:cNvSpPr>
            <a:spLocks noGrp="1"/>
          </p:cNvSpPr>
          <p:nvPr>
            <p:ph idx="1"/>
          </p:nvPr>
        </p:nvSpPr>
        <p:spPr/>
        <p:txBody>
          <a:bodyPr>
            <a:normAutofit/>
          </a:bodyPr>
          <a:lstStyle/>
          <a:p>
            <a:r>
              <a:rPr lang="en-US" sz="4000" dirty="0"/>
              <a:t>Rewrote component with </a:t>
            </a:r>
            <a:r>
              <a:rPr lang="en-US" sz="4000" dirty="0" smtClean="0"/>
              <a:t>flexbox</a:t>
            </a:r>
            <a:endParaRPr lang="en-US" sz="4000" dirty="0"/>
          </a:p>
          <a:p>
            <a:r>
              <a:rPr lang="en-US" sz="4000" dirty="0"/>
              <a:t>Explicit classes (.page-item, .page-link) are now required on the descendants of .paginations</a:t>
            </a:r>
          </a:p>
          <a:p>
            <a:r>
              <a:rPr lang="en-US" sz="4000" dirty="0"/>
              <a:t>Dropped the .pager component entirely as it was little more than customized outline </a:t>
            </a:r>
            <a:r>
              <a:rPr lang="en-US" sz="4000" dirty="0" smtClean="0"/>
              <a:t>buttons</a:t>
            </a:r>
            <a:endParaRPr lang="en-US" sz="4000" dirty="0"/>
          </a:p>
        </p:txBody>
      </p:sp>
    </p:spTree>
    <p:extLst>
      <p:ext uri="{BB962C8B-B14F-4D97-AF65-F5344CB8AC3E}">
        <p14:creationId xmlns:p14="http://schemas.microsoft.com/office/powerpoint/2010/main" val="37721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Changes - Breadcrumbs</a:t>
            </a:r>
            <a:endParaRPr lang="en-US" dirty="0"/>
          </a:p>
        </p:txBody>
      </p:sp>
      <p:sp>
        <p:nvSpPr>
          <p:cNvPr id="3" name="Content Placeholder 2"/>
          <p:cNvSpPr>
            <a:spLocks noGrp="1"/>
          </p:cNvSpPr>
          <p:nvPr>
            <p:ph idx="1"/>
          </p:nvPr>
        </p:nvSpPr>
        <p:spPr/>
        <p:txBody>
          <a:bodyPr>
            <a:normAutofit/>
          </a:bodyPr>
          <a:lstStyle/>
          <a:p>
            <a:r>
              <a:rPr lang="en-US" sz="4800" dirty="0"/>
              <a:t>An explicit class, .breadcrumb-item, is now required on the descendants of .</a:t>
            </a:r>
            <a:r>
              <a:rPr lang="en-US" sz="4800" dirty="0" smtClean="0"/>
              <a:t>breadcrumbs</a:t>
            </a:r>
            <a:endParaRPr lang="en-US" sz="4800" dirty="0"/>
          </a:p>
        </p:txBody>
      </p:sp>
    </p:spTree>
    <p:extLst>
      <p:ext uri="{BB962C8B-B14F-4D97-AF65-F5344CB8AC3E}">
        <p14:creationId xmlns:p14="http://schemas.microsoft.com/office/powerpoint/2010/main" val="4724092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Changes – Labels/Badges/Tags</a:t>
            </a:r>
            <a:endParaRPr lang="en-US" dirty="0"/>
          </a:p>
        </p:txBody>
      </p:sp>
      <p:sp>
        <p:nvSpPr>
          <p:cNvPr id="3" name="Content Placeholder 2"/>
          <p:cNvSpPr>
            <a:spLocks noGrp="1"/>
          </p:cNvSpPr>
          <p:nvPr>
            <p:ph idx="1"/>
          </p:nvPr>
        </p:nvSpPr>
        <p:spPr/>
        <p:txBody>
          <a:bodyPr>
            <a:normAutofit/>
          </a:bodyPr>
          <a:lstStyle/>
          <a:p>
            <a:pPr>
              <a:lnSpc>
                <a:spcPct val="150000"/>
              </a:lnSpc>
            </a:pPr>
            <a:r>
              <a:rPr lang="en-US" sz="4000" dirty="0"/>
              <a:t>Renamed .label to .tag </a:t>
            </a:r>
            <a:endParaRPr lang="en-US" sz="4000" dirty="0" smtClean="0"/>
          </a:p>
          <a:p>
            <a:pPr>
              <a:lnSpc>
                <a:spcPct val="150000"/>
              </a:lnSpc>
            </a:pPr>
            <a:r>
              <a:rPr lang="en-US" sz="4000" dirty="0" smtClean="0"/>
              <a:t>Dropped </a:t>
            </a:r>
            <a:r>
              <a:rPr lang="en-US" sz="4000" dirty="0"/>
              <a:t>the .badge </a:t>
            </a:r>
            <a:r>
              <a:rPr lang="en-US" sz="4000" dirty="0" smtClean="0"/>
              <a:t>component</a:t>
            </a:r>
          </a:p>
          <a:p>
            <a:pPr>
              <a:lnSpc>
                <a:spcPct val="150000"/>
              </a:lnSpc>
            </a:pPr>
            <a:r>
              <a:rPr lang="en-US" sz="4000" dirty="0" smtClean="0"/>
              <a:t>Tags </a:t>
            </a:r>
            <a:r>
              <a:rPr lang="en-US" sz="4000" dirty="0"/>
              <a:t>are no longer floated automatically in list groups and other </a:t>
            </a:r>
            <a:r>
              <a:rPr lang="en-US" sz="4000" dirty="0" smtClean="0"/>
              <a:t>components.</a:t>
            </a:r>
            <a:endParaRPr lang="en-US" sz="4000" dirty="0"/>
          </a:p>
        </p:txBody>
      </p:sp>
    </p:spTree>
    <p:extLst>
      <p:ext uri="{BB962C8B-B14F-4D97-AF65-F5344CB8AC3E}">
        <p14:creationId xmlns:p14="http://schemas.microsoft.com/office/powerpoint/2010/main" val="3114269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Component Changes - </a:t>
            </a:r>
            <a:r>
              <a:rPr lang="en-US" dirty="0" smtClean="0"/>
              <a:t>Panels</a:t>
            </a:r>
            <a:r>
              <a:rPr lang="en-US" dirty="0"/>
              <a:t>, thumbnails, and </a:t>
            </a:r>
            <a:r>
              <a:rPr lang="en-US" dirty="0" smtClean="0"/>
              <a:t>wells</a:t>
            </a:r>
            <a:endParaRPr lang="en-US" dirty="0"/>
          </a:p>
        </p:txBody>
      </p:sp>
      <p:sp>
        <p:nvSpPr>
          <p:cNvPr id="3" name="Content Placeholder 2"/>
          <p:cNvSpPr>
            <a:spLocks noGrp="1"/>
          </p:cNvSpPr>
          <p:nvPr>
            <p:ph idx="1"/>
          </p:nvPr>
        </p:nvSpPr>
        <p:spPr/>
        <p:txBody>
          <a:bodyPr>
            <a:normAutofit/>
          </a:bodyPr>
          <a:lstStyle/>
          <a:p>
            <a:pPr>
              <a:lnSpc>
                <a:spcPct val="150000"/>
              </a:lnSpc>
            </a:pPr>
            <a:r>
              <a:rPr lang="en-US" sz="3600" dirty="0"/>
              <a:t>Dropped entirely for the new card component.</a:t>
            </a:r>
          </a:p>
          <a:p>
            <a:pPr>
              <a:lnSpc>
                <a:spcPct val="150000"/>
              </a:lnSpc>
            </a:pPr>
            <a:r>
              <a:rPr lang="en-US" sz="3600" dirty="0"/>
              <a:t>.panel to .card, now built with flexbox.</a:t>
            </a:r>
          </a:p>
          <a:p>
            <a:pPr>
              <a:lnSpc>
                <a:spcPct val="150000"/>
              </a:lnSpc>
            </a:pPr>
            <a:r>
              <a:rPr lang="en-US" sz="3600" dirty="0"/>
              <a:t>.panel-default removed and no replacement.</a:t>
            </a:r>
          </a:p>
          <a:p>
            <a:pPr>
              <a:lnSpc>
                <a:spcPct val="150000"/>
              </a:lnSpc>
            </a:pPr>
            <a:r>
              <a:rPr lang="en-US" sz="3600" dirty="0"/>
              <a:t>.panel-group removed and no replacement. .card-group is not a replacement, it is different</a:t>
            </a:r>
            <a:r>
              <a:rPr lang="en-US" sz="3600" dirty="0" smtClean="0"/>
              <a:t>.</a:t>
            </a:r>
            <a:endParaRPr lang="en-US" sz="3600" dirty="0"/>
          </a:p>
        </p:txBody>
      </p:sp>
    </p:spTree>
    <p:extLst>
      <p:ext uri="{BB962C8B-B14F-4D97-AF65-F5344CB8AC3E}">
        <p14:creationId xmlns:p14="http://schemas.microsoft.com/office/powerpoint/2010/main" val="2317413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 Demo</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612057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Changes – Tooltips/Popovers</a:t>
            </a:r>
            <a:endParaRPr lang="en-US" dirty="0"/>
          </a:p>
        </p:txBody>
      </p:sp>
      <p:sp>
        <p:nvSpPr>
          <p:cNvPr id="3" name="Content Placeholder 2"/>
          <p:cNvSpPr>
            <a:spLocks noGrp="1"/>
          </p:cNvSpPr>
          <p:nvPr>
            <p:ph idx="1"/>
          </p:nvPr>
        </p:nvSpPr>
        <p:spPr/>
        <p:txBody>
          <a:bodyPr/>
          <a:lstStyle/>
          <a:p>
            <a:r>
              <a:rPr lang="en-US" sz="4800" dirty="0"/>
              <a:t>Removed support for auto placement </a:t>
            </a:r>
            <a:r>
              <a:rPr lang="en-US" sz="4800" dirty="0" smtClean="0"/>
              <a:t>options</a:t>
            </a:r>
            <a:endParaRPr lang="en-US" sz="4800" dirty="0"/>
          </a:p>
          <a:p>
            <a:endParaRPr lang="en-US" dirty="0"/>
          </a:p>
        </p:txBody>
      </p:sp>
    </p:spTree>
    <p:extLst>
      <p:ext uri="{BB962C8B-B14F-4D97-AF65-F5344CB8AC3E}">
        <p14:creationId xmlns:p14="http://schemas.microsoft.com/office/powerpoint/2010/main" val="333963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771555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Changes – Carousel	</a:t>
            </a:r>
            <a:endParaRPr lang="en-US" dirty="0"/>
          </a:p>
        </p:txBody>
      </p:sp>
      <p:sp>
        <p:nvSpPr>
          <p:cNvPr id="3" name="Content Placeholder 2"/>
          <p:cNvSpPr>
            <a:spLocks noGrp="1"/>
          </p:cNvSpPr>
          <p:nvPr>
            <p:ph idx="1"/>
          </p:nvPr>
        </p:nvSpPr>
        <p:spPr/>
        <p:txBody>
          <a:bodyPr>
            <a:normAutofit fontScale="85000" lnSpcReduction="10000"/>
          </a:bodyPr>
          <a:lstStyle/>
          <a:p>
            <a:pPr lvl="1">
              <a:lnSpc>
                <a:spcPct val="150000"/>
              </a:lnSpc>
            </a:pPr>
            <a:r>
              <a:rPr lang="en-US" sz="3200" dirty="0" smtClean="0"/>
              <a:t>For </a:t>
            </a:r>
            <a:r>
              <a:rPr lang="en-US" sz="3200" dirty="0"/>
              <a:t>carousel items, .next, .</a:t>
            </a:r>
            <a:r>
              <a:rPr lang="en-US" sz="3200" dirty="0" err="1"/>
              <a:t>prev</a:t>
            </a:r>
            <a:r>
              <a:rPr lang="en-US" sz="3200" dirty="0"/>
              <a:t>, .left, and .right are now .carousel-item-next, .carousel-item-</a:t>
            </a:r>
            <a:r>
              <a:rPr lang="en-US" sz="3200" dirty="0" err="1"/>
              <a:t>prev</a:t>
            </a:r>
            <a:r>
              <a:rPr lang="en-US" sz="3200" dirty="0"/>
              <a:t>, .carousel-item-left, and .carousel-item-right.</a:t>
            </a:r>
          </a:p>
          <a:p>
            <a:pPr lvl="1">
              <a:lnSpc>
                <a:spcPct val="150000"/>
              </a:lnSpc>
            </a:pPr>
            <a:r>
              <a:rPr lang="en-US" sz="3200" dirty="0"/>
              <a:t>.item is also now .carousel-item</a:t>
            </a:r>
            <a:r>
              <a:rPr lang="en-US" sz="3200" dirty="0" smtClean="0"/>
              <a:t>.</a:t>
            </a:r>
          </a:p>
          <a:p>
            <a:pPr lvl="1">
              <a:lnSpc>
                <a:spcPct val="150000"/>
              </a:lnSpc>
            </a:pPr>
            <a:endParaRPr lang="en-US" sz="3200" dirty="0"/>
          </a:p>
          <a:p>
            <a:pPr lvl="1">
              <a:lnSpc>
                <a:spcPct val="150000"/>
              </a:lnSpc>
            </a:pPr>
            <a:r>
              <a:rPr lang="en-US" sz="3200" dirty="0"/>
              <a:t>For </a:t>
            </a:r>
            <a:r>
              <a:rPr lang="en-US" sz="3200" dirty="0" err="1"/>
              <a:t>prev</a:t>
            </a:r>
            <a:r>
              <a:rPr lang="en-US" sz="3200" dirty="0"/>
              <a:t>/next controls, .carousel-</a:t>
            </a:r>
            <a:r>
              <a:rPr lang="en-US" sz="3200" dirty="0" err="1"/>
              <a:t>control.right</a:t>
            </a:r>
            <a:r>
              <a:rPr lang="en-US" sz="3200" dirty="0"/>
              <a:t> and .carousel-</a:t>
            </a:r>
            <a:r>
              <a:rPr lang="en-US" sz="3200" dirty="0" err="1"/>
              <a:t>control.left</a:t>
            </a:r>
            <a:r>
              <a:rPr lang="en-US" sz="3200" dirty="0"/>
              <a:t> are now .carousel-control-right and .carousel-control-left, meaning they no longer require a specific base class</a:t>
            </a:r>
            <a:r>
              <a:rPr lang="en-US" sz="3200" dirty="0" smtClean="0"/>
              <a:t>.</a:t>
            </a:r>
            <a:endParaRPr lang="en-US" sz="3200" dirty="0"/>
          </a:p>
        </p:txBody>
      </p:sp>
    </p:spTree>
    <p:extLst>
      <p:ext uri="{BB962C8B-B14F-4D97-AF65-F5344CB8AC3E}">
        <p14:creationId xmlns:p14="http://schemas.microsoft.com/office/powerpoint/2010/main" val="2710854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Utilities Changes</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dirty="0"/>
              <a:t>Made display utilities responsive (e.g., .d-none and d-{</a:t>
            </a:r>
            <a:r>
              <a:rPr lang="en-US" dirty="0" err="1"/>
              <a:t>sm,md,lg,xl</a:t>
            </a:r>
            <a:r>
              <a:rPr lang="en-US" dirty="0"/>
              <a:t>}-none).</a:t>
            </a:r>
          </a:p>
          <a:p>
            <a:pPr>
              <a:buFont typeface="Arial" charset="0"/>
              <a:buChar char="•"/>
            </a:pPr>
            <a:r>
              <a:rPr lang="en-US" dirty="0"/>
              <a:t>Added .float-{</a:t>
            </a:r>
            <a:r>
              <a:rPr lang="en-US" dirty="0" err="1"/>
              <a:t>sm,md,lg,xl</a:t>
            </a:r>
            <a:r>
              <a:rPr lang="en-US" dirty="0"/>
              <a:t>}-{</a:t>
            </a:r>
            <a:r>
              <a:rPr lang="en-US" dirty="0" err="1"/>
              <a:t>left,right,none</a:t>
            </a:r>
            <a:r>
              <a:rPr lang="en-US" dirty="0"/>
              <a:t>} </a:t>
            </a:r>
            <a:endParaRPr lang="en-US" dirty="0" smtClean="0"/>
          </a:p>
          <a:p>
            <a:pPr>
              <a:buFont typeface="Arial" charset="0"/>
              <a:buChar char="•"/>
            </a:pPr>
            <a:r>
              <a:rPr lang="en-US" dirty="0" smtClean="0"/>
              <a:t>R</a:t>
            </a:r>
            <a:r>
              <a:rPr lang="en-US" dirty="0" smtClean="0"/>
              <a:t>emoved</a:t>
            </a:r>
            <a:r>
              <a:rPr lang="en-US" dirty="0"/>
              <a:t> .pull-left and .</a:t>
            </a:r>
            <a:r>
              <a:rPr lang="en-US" dirty="0" smtClean="0"/>
              <a:t>pull-right</a:t>
            </a:r>
          </a:p>
          <a:p>
            <a:pPr>
              <a:buFont typeface="Arial" charset="0"/>
              <a:buChar char="•"/>
            </a:pPr>
            <a:r>
              <a:rPr lang="en-US" dirty="0" smtClean="0"/>
              <a:t>Added </a:t>
            </a:r>
            <a:r>
              <a:rPr lang="en-US" dirty="0"/>
              <a:t>responsive variations to our text alignment classes .text-{</a:t>
            </a:r>
            <a:r>
              <a:rPr lang="en-US" dirty="0" err="1"/>
              <a:t>sm,md,lg,xl</a:t>
            </a:r>
            <a:r>
              <a:rPr lang="en-US" dirty="0"/>
              <a:t>}-{</a:t>
            </a:r>
            <a:r>
              <a:rPr lang="en-US" dirty="0" err="1"/>
              <a:t>left,center,right</a:t>
            </a:r>
            <a:r>
              <a:rPr lang="en-US" dirty="0"/>
              <a:t>}.</a:t>
            </a:r>
          </a:p>
          <a:p>
            <a:pPr>
              <a:buFont typeface="Arial" charset="0"/>
              <a:buChar char="•"/>
            </a:pPr>
            <a:r>
              <a:rPr lang="en-US" dirty="0"/>
              <a:t>Added new margin auto utilities for all sides, plus vertical and horizontal </a:t>
            </a:r>
            <a:r>
              <a:rPr lang="en-US" dirty="0" err="1"/>
              <a:t>shorthands</a:t>
            </a:r>
            <a:r>
              <a:rPr lang="en-US" dirty="0"/>
              <a:t>.</a:t>
            </a:r>
          </a:p>
          <a:p>
            <a:pPr>
              <a:buFont typeface="Arial" charset="0"/>
              <a:buChar char="•"/>
            </a:pPr>
            <a:r>
              <a:rPr lang="en-US" dirty="0"/>
              <a:t>Added </a:t>
            </a:r>
            <a:r>
              <a:rPr lang="en-US" dirty="0" smtClean="0"/>
              <a:t>of </a:t>
            </a:r>
            <a:r>
              <a:rPr lang="en-US" dirty="0"/>
              <a:t>flexbox utilities.</a:t>
            </a:r>
          </a:p>
          <a:p>
            <a:pPr>
              <a:buFont typeface="Arial" charset="0"/>
              <a:buChar char="•"/>
            </a:pPr>
            <a:r>
              <a:rPr lang="en-US" dirty="0"/>
              <a:t>Dropped .center-block for the new .mx-auto class.</a:t>
            </a:r>
          </a:p>
        </p:txBody>
      </p:sp>
    </p:spTree>
    <p:extLst>
      <p:ext uri="{BB962C8B-B14F-4D97-AF65-F5344CB8AC3E}">
        <p14:creationId xmlns:p14="http://schemas.microsoft.com/office/powerpoint/2010/main" val="3335274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Utilities Changes</a:t>
            </a:r>
            <a:endParaRPr lang="en-US" dirty="0"/>
          </a:p>
        </p:txBody>
      </p:sp>
      <p:sp>
        <p:nvSpPr>
          <p:cNvPr id="3" name="Content Placeholder 2"/>
          <p:cNvSpPr>
            <a:spLocks noGrp="1"/>
          </p:cNvSpPr>
          <p:nvPr>
            <p:ph idx="1"/>
          </p:nvPr>
        </p:nvSpPr>
        <p:spPr/>
        <p:txBody>
          <a:bodyPr>
            <a:normAutofit/>
          </a:bodyPr>
          <a:lstStyle/>
          <a:p>
            <a:r>
              <a:rPr lang="en-US" sz="4800" dirty="0"/>
              <a:t>All @screen- variables have been removed in </a:t>
            </a:r>
            <a:r>
              <a:rPr lang="en-US" sz="4800" dirty="0" smtClean="0"/>
              <a:t>v4.0.0</a:t>
            </a:r>
            <a:endParaRPr lang="en-US" sz="4800" dirty="0"/>
          </a:p>
        </p:txBody>
      </p:sp>
    </p:spTree>
    <p:extLst>
      <p:ext uri="{BB962C8B-B14F-4D97-AF65-F5344CB8AC3E}">
        <p14:creationId xmlns:p14="http://schemas.microsoft.com/office/powerpoint/2010/main" val="5151519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163899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smtClean="0"/>
              <a:t>Bootstrap </a:t>
            </a:r>
            <a:r>
              <a:rPr lang="en-US" dirty="0" smtClean="0"/>
              <a:t>v4 Guide</a:t>
            </a:r>
          </a:p>
          <a:p>
            <a:r>
              <a:rPr lang="en-US" dirty="0"/>
              <a:t>http://bootstrap4.guide/</a:t>
            </a:r>
          </a:p>
          <a:p>
            <a:r>
              <a:rPr lang="en-US" dirty="0" smtClean="0"/>
              <a:t>Cheat </a:t>
            </a:r>
            <a:r>
              <a:rPr lang="en-US" dirty="0"/>
              <a:t>Sheet</a:t>
            </a:r>
            <a:endParaRPr lang="en-US" dirty="0"/>
          </a:p>
          <a:p>
            <a:r>
              <a:rPr lang="en-US" dirty="0" smtClean="0"/>
              <a:t> https</a:t>
            </a:r>
            <a:r>
              <a:rPr lang="en-US" dirty="0"/>
              <a:t>://</a:t>
            </a:r>
            <a:r>
              <a:rPr lang="en-US" dirty="0" smtClean="0"/>
              <a:t>hackerthemes.com/bootstrap-cheatsheet</a:t>
            </a:r>
          </a:p>
          <a:p>
            <a:r>
              <a:rPr lang="en-US" dirty="0" smtClean="0"/>
              <a:t>Migration Guide</a:t>
            </a:r>
          </a:p>
          <a:p>
            <a:r>
              <a:rPr lang="en-US" dirty="0"/>
              <a:t>https://</a:t>
            </a:r>
            <a:r>
              <a:rPr lang="en-US" dirty="0" smtClean="0"/>
              <a:t>v4-alpha.getbootstrap.com/migration</a:t>
            </a:r>
          </a:p>
          <a:p>
            <a:r>
              <a:rPr lang="en-US" dirty="0" smtClean="0"/>
              <a:t>Dashboard</a:t>
            </a:r>
          </a:p>
          <a:p>
            <a:r>
              <a:rPr lang="en-US" dirty="0"/>
              <a:t>http://</a:t>
            </a:r>
            <a:r>
              <a:rPr lang="en-US" dirty="0" err="1"/>
              <a:t>www.codeply.com</a:t>
            </a:r>
            <a:r>
              <a:rPr lang="en-US" dirty="0"/>
              <a:t>/go/KrUO8QpyXP/bootstrap-4-dashboard</a:t>
            </a:r>
          </a:p>
        </p:txBody>
      </p:sp>
    </p:spTree>
    <p:extLst>
      <p:ext uri="{BB962C8B-B14F-4D97-AF65-F5344CB8AC3E}">
        <p14:creationId xmlns:p14="http://schemas.microsoft.com/office/powerpoint/2010/main" val="906030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7075"/>
          </a:xfrm>
        </p:spPr>
        <p:txBody>
          <a:bodyPr>
            <a:normAutofit/>
          </a:bodyPr>
          <a:lstStyle/>
          <a:p>
            <a:pPr algn="ctr"/>
            <a:r>
              <a:rPr lang="en-US" sz="2800" dirty="0" smtClean="0"/>
              <a:t>New to Layout</a:t>
            </a:r>
            <a:endParaRPr lang="en-US" sz="2800" dirty="0"/>
          </a:p>
        </p:txBody>
      </p:sp>
      <p:sp>
        <p:nvSpPr>
          <p:cNvPr id="3" name="Content Placeholder 2"/>
          <p:cNvSpPr>
            <a:spLocks noGrp="1"/>
          </p:cNvSpPr>
          <p:nvPr>
            <p:ph idx="1"/>
          </p:nvPr>
        </p:nvSpPr>
        <p:spPr/>
        <p:txBody>
          <a:bodyPr anchor="ctr">
            <a:normAutofit/>
          </a:bodyPr>
          <a:lstStyle/>
          <a:p>
            <a:pPr marL="0" indent="0" algn="ctr">
              <a:buNone/>
            </a:pPr>
            <a:r>
              <a:rPr lang="en-US" sz="4800" dirty="0" smtClean="0"/>
              <a:t>Flexbox (Utilities)</a:t>
            </a:r>
          </a:p>
          <a:p>
            <a:pPr marL="457200" lvl="1" indent="0" algn="ctr">
              <a:buNone/>
            </a:pPr>
            <a:r>
              <a:rPr lang="en-US" sz="4000" dirty="0"/>
              <a:t>http://</a:t>
            </a:r>
            <a:r>
              <a:rPr lang="en-US" sz="4000" dirty="0" smtClean="0"/>
              <a:t>jjg.me/flexbox-css-tricks</a:t>
            </a:r>
          </a:p>
          <a:p>
            <a:pPr marL="0" indent="0" algn="ctr">
              <a:buNone/>
            </a:pPr>
            <a:r>
              <a:rPr lang="en-US" sz="4800" dirty="0" smtClean="0"/>
              <a:t>Grid Features</a:t>
            </a:r>
          </a:p>
          <a:p>
            <a:pPr marL="0" indent="0" algn="ctr">
              <a:buNone/>
            </a:pPr>
            <a:r>
              <a:rPr lang="en-US" sz="4800" dirty="0" smtClean="0"/>
              <a:t>Responsive Utilities</a:t>
            </a:r>
            <a:endParaRPr lang="en-US" sz="4800" dirty="0"/>
          </a:p>
        </p:txBody>
      </p:sp>
    </p:spTree>
    <p:extLst>
      <p:ext uri="{BB962C8B-B14F-4D97-AF65-F5344CB8AC3E}">
        <p14:creationId xmlns:p14="http://schemas.microsoft.com/office/powerpoint/2010/main" val="19178543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Breakpoints</a:t>
            </a:r>
            <a:endParaRPr lang="en-US" dirty="0"/>
          </a:p>
        </p:txBody>
      </p:sp>
      <p:pic>
        <p:nvPicPr>
          <p:cNvPr id="4" name="Content Placeholder 3"/>
          <p:cNvPicPr>
            <a:picLocks noGrp="1" noChangeAspect="1"/>
          </p:cNvPicPr>
          <p:nvPr>
            <p:ph idx="1"/>
          </p:nvPr>
        </p:nvPicPr>
        <p:blipFill>
          <a:blip r:embed="rId2"/>
          <a:stretch>
            <a:fillRect/>
          </a:stretch>
        </p:blipFill>
        <p:spPr>
          <a:xfrm>
            <a:off x="838200" y="2877329"/>
            <a:ext cx="10515600" cy="1514504"/>
          </a:xfrm>
          <a:prstGeom prst="rect">
            <a:avLst/>
          </a:prstGeom>
        </p:spPr>
      </p:pic>
    </p:spTree>
    <p:extLst>
      <p:ext uri="{BB962C8B-B14F-4D97-AF65-F5344CB8AC3E}">
        <p14:creationId xmlns:p14="http://schemas.microsoft.com/office/powerpoint/2010/main" val="9880481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34191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to Content</a:t>
            </a:r>
            <a:endParaRPr lang="en-US" dirty="0"/>
          </a:p>
        </p:txBody>
      </p:sp>
      <p:sp>
        <p:nvSpPr>
          <p:cNvPr id="3" name="Content Placeholder 2"/>
          <p:cNvSpPr>
            <a:spLocks noGrp="1"/>
          </p:cNvSpPr>
          <p:nvPr>
            <p:ph idx="1"/>
          </p:nvPr>
        </p:nvSpPr>
        <p:spPr/>
        <p:txBody>
          <a:bodyPr>
            <a:normAutofit/>
          </a:bodyPr>
          <a:lstStyle/>
          <a:p>
            <a:r>
              <a:rPr lang="en-US" sz="4800" dirty="0" smtClean="0"/>
              <a:t>“Reboot”</a:t>
            </a:r>
          </a:p>
          <a:p>
            <a:pPr lvl="1"/>
            <a:r>
              <a:rPr lang="en-US" sz="4800" dirty="0" smtClean="0"/>
              <a:t>The Approach</a:t>
            </a:r>
          </a:p>
          <a:p>
            <a:pPr lvl="1"/>
            <a:r>
              <a:rPr lang="en-US" sz="4800" dirty="0" smtClean="0"/>
              <a:t>Native Fonts</a:t>
            </a:r>
          </a:p>
          <a:p>
            <a:pPr lvl="1"/>
            <a:r>
              <a:rPr lang="en-US" sz="4800" dirty="0" smtClean="0"/>
              <a:t>Click Delay Optimizations</a:t>
            </a:r>
          </a:p>
          <a:p>
            <a:pPr lvl="1"/>
            <a:r>
              <a:rPr lang="en-US" sz="4800" dirty="0" smtClean="0"/>
              <a:t>Typography</a:t>
            </a:r>
          </a:p>
          <a:p>
            <a:pPr lvl="1"/>
            <a:r>
              <a:rPr lang="en-US" sz="4800" dirty="0" smtClean="0"/>
              <a:t>Display Heading</a:t>
            </a:r>
            <a:endParaRPr lang="en-US" sz="4800" dirty="0"/>
          </a:p>
        </p:txBody>
      </p:sp>
    </p:spTree>
    <p:extLst>
      <p:ext uri="{BB962C8B-B14F-4D97-AF65-F5344CB8AC3E}">
        <p14:creationId xmlns:p14="http://schemas.microsoft.com/office/powerpoint/2010/main" val="15855765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Fonts</a:t>
            </a:r>
            <a:endParaRPr lang="en-US" dirty="0"/>
          </a:p>
        </p:txBody>
      </p:sp>
      <p:pic>
        <p:nvPicPr>
          <p:cNvPr id="4" name="Content Placeholder 3"/>
          <p:cNvPicPr>
            <a:picLocks noGrp="1" noChangeAspect="1"/>
          </p:cNvPicPr>
          <p:nvPr>
            <p:ph idx="1"/>
          </p:nvPr>
        </p:nvPicPr>
        <p:blipFill>
          <a:blip r:embed="rId2"/>
          <a:stretch>
            <a:fillRect/>
          </a:stretch>
        </p:blipFill>
        <p:spPr>
          <a:xfrm>
            <a:off x="1611875" y="1660525"/>
            <a:ext cx="8968250" cy="4351338"/>
          </a:xfrm>
          <a:prstGeom prst="rect">
            <a:avLst/>
          </a:prstGeom>
        </p:spPr>
      </p:pic>
    </p:spTree>
    <p:extLst>
      <p:ext uri="{BB962C8B-B14F-4D97-AF65-F5344CB8AC3E}">
        <p14:creationId xmlns:p14="http://schemas.microsoft.com/office/powerpoint/2010/main" val="5495670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2675</TotalTime>
  <Words>807</Words>
  <Application>Microsoft Macintosh PowerPoint</Application>
  <PresentationFormat>Widescreen</PresentationFormat>
  <Paragraphs>325</Paragraphs>
  <Slides>44</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Calibri</vt:lpstr>
      <vt:lpstr>Calibri Light</vt:lpstr>
      <vt:lpstr>Century Gothic</vt:lpstr>
      <vt:lpstr>Mangal</vt:lpstr>
      <vt:lpstr>MS PGothic</vt:lpstr>
      <vt:lpstr>Arial</vt:lpstr>
      <vt:lpstr>Office Theme</vt:lpstr>
      <vt:lpstr>What’s New in Bootstrap v4</vt:lpstr>
      <vt:lpstr>About Joseph Guadagno</vt:lpstr>
      <vt:lpstr>Agenda</vt:lpstr>
      <vt:lpstr>Layout</vt:lpstr>
      <vt:lpstr>New to Layout</vt:lpstr>
      <vt:lpstr>Breakpoints</vt:lpstr>
      <vt:lpstr>Content</vt:lpstr>
      <vt:lpstr>New to Content</vt:lpstr>
      <vt:lpstr>Fonts</vt:lpstr>
      <vt:lpstr>Components</vt:lpstr>
      <vt:lpstr>New to Components</vt:lpstr>
      <vt:lpstr>Utilities</vt:lpstr>
      <vt:lpstr>New to Utilities</vt:lpstr>
      <vt:lpstr>New to Utilities</vt:lpstr>
      <vt:lpstr>Migrations</vt:lpstr>
      <vt:lpstr>Browser Support</vt:lpstr>
      <vt:lpstr>Global Changes</vt:lpstr>
      <vt:lpstr>Components Dropped</vt:lpstr>
      <vt:lpstr>Grid System</vt:lpstr>
      <vt:lpstr>Component Changes - Typography</vt:lpstr>
      <vt:lpstr>Component Changes - Images</vt:lpstr>
      <vt:lpstr>Component Changes - Tables</vt:lpstr>
      <vt:lpstr>Component Changes - Forms</vt:lpstr>
      <vt:lpstr>Component Changes – Forms - Horizontal</vt:lpstr>
      <vt:lpstr>Component Changes – Buttons</vt:lpstr>
      <vt:lpstr>Button History</vt:lpstr>
      <vt:lpstr>Component Changes – Button Groups</vt:lpstr>
      <vt:lpstr>Component Changes - Dropdowns</vt:lpstr>
      <vt:lpstr>Component Changes – Grid System</vt:lpstr>
      <vt:lpstr>Component Changes – List Groups</vt:lpstr>
      <vt:lpstr>Component Changes – Modal </vt:lpstr>
      <vt:lpstr>Component Changes – Navs </vt:lpstr>
      <vt:lpstr>Component Changes – Navbar </vt:lpstr>
      <vt:lpstr>Component Changes – Pagination</vt:lpstr>
      <vt:lpstr>Component Changes - Breadcrumbs</vt:lpstr>
      <vt:lpstr>Component Changes – Labels/Badges/Tags</vt:lpstr>
      <vt:lpstr>Component Changes - Panels, thumbnails, and wells</vt:lpstr>
      <vt:lpstr>Card Demo</vt:lpstr>
      <vt:lpstr>Component Changes – Tooltips/Popovers</vt:lpstr>
      <vt:lpstr>Component Changes – Carousel </vt:lpstr>
      <vt:lpstr>Utilities Changes</vt:lpstr>
      <vt:lpstr>Responsive Utilities Changes</vt:lpstr>
      <vt:lpstr>References</vt:lpstr>
      <vt:lpstr>References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New in Bootstrap v4</dc:title>
  <dc:creator>Joseph Guadagno</dc:creator>
  <cp:lastModifiedBy>Joseph Guadagno</cp:lastModifiedBy>
  <cp:revision>41</cp:revision>
  <dcterms:created xsi:type="dcterms:W3CDTF">2017-02-21T03:50:30Z</dcterms:created>
  <dcterms:modified xsi:type="dcterms:W3CDTF">2017-04-24T21:01:39Z</dcterms:modified>
</cp:coreProperties>
</file>