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81C0D-97B8-47A7-B286-2EE765045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DB818-C116-4AB4-BF0F-6FD15BBE5F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6239" y="0"/>
            <a:ext cx="403600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5F41F-1F8D-4F3B-BFE6-724EBF170F5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C322D-A052-49BB-ACD5-994BED6966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4"/>
            <a:ext cx="4036007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8281-D6BB-42CB-9F4B-ABA035E9C2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6239" y="6513514"/>
            <a:ext cx="4036007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613E0-074B-4F2F-9A82-9805AD1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37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6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3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639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9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8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9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Denial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dirty="0"/>
              <a:t>Services(DoS)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9428" y="1229613"/>
            <a:ext cx="27654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Its an </a:t>
            </a:r>
            <a:r>
              <a:rPr sz="2800" spc="-20" dirty="0">
                <a:latin typeface="Calibri"/>
                <a:cs typeface="Calibri"/>
              </a:rPr>
              <a:t>attack to 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5" dirty="0">
                <a:latin typeface="Calibri"/>
                <a:cs typeface="Calibri"/>
              </a:rPr>
              <a:t>a machine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 </a:t>
            </a:r>
            <a:r>
              <a:rPr sz="2800" spc="-15" dirty="0">
                <a:latin typeface="Calibri"/>
                <a:cs typeface="Calibri"/>
              </a:rPr>
              <a:t>network resource  unavailable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its  </a:t>
            </a:r>
            <a:r>
              <a:rPr sz="2800" spc="-15" dirty="0">
                <a:latin typeface="Calibri"/>
                <a:cs typeface="Calibri"/>
              </a:rPr>
              <a:t>intended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143000"/>
            <a:ext cx="102447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4343400"/>
            <a:ext cx="59055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1676400"/>
            <a:ext cx="381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64" y="457200"/>
            <a:ext cx="8378851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1335" marR="5080" indent="-304927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 </a:t>
            </a:r>
            <a:r>
              <a:rPr sz="4000" spc="-25" dirty="0"/>
              <a:t>to </a:t>
            </a:r>
            <a:r>
              <a:rPr sz="4000" spc="-5" dirty="0"/>
              <a:t>do if </a:t>
            </a:r>
            <a:r>
              <a:rPr sz="4000" spc="-25" dirty="0"/>
              <a:t>we </a:t>
            </a:r>
            <a:r>
              <a:rPr sz="4000" spc="-20" dirty="0"/>
              <a:t>are </a:t>
            </a:r>
            <a:r>
              <a:rPr sz="4000" spc="-15" dirty="0"/>
              <a:t>experiencing </a:t>
            </a:r>
            <a:r>
              <a:rPr sz="4000" spc="-10" dirty="0"/>
              <a:t>an  </a:t>
            </a:r>
            <a:r>
              <a:rPr sz="4000" spc="-25" dirty="0"/>
              <a:t>attack?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44103"/>
            <a:ext cx="8064500" cy="22694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contact </a:t>
            </a:r>
            <a:r>
              <a:rPr sz="3200" spc="-10" dirty="0">
                <a:latin typeface="Calibri"/>
                <a:cs typeface="Calibri"/>
              </a:rPr>
              <a:t>your network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administrators.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case </a:t>
            </a:r>
            <a:r>
              <a:rPr sz="3200" spc="-5" dirty="0">
                <a:latin typeface="Calibri"/>
                <a:cs typeface="Calibri"/>
              </a:rPr>
              <a:t>of home </a:t>
            </a:r>
            <a:r>
              <a:rPr sz="3200" spc="-40" dirty="0">
                <a:latin typeface="Calibri"/>
                <a:cs typeface="Calibri"/>
              </a:rPr>
              <a:t>computer, </a:t>
            </a:r>
            <a:r>
              <a:rPr sz="3200" spc="-10" dirty="0">
                <a:latin typeface="Calibri"/>
                <a:cs typeface="Calibri"/>
              </a:rPr>
              <a:t>consider </a:t>
            </a:r>
            <a:r>
              <a:rPr sz="3200" spc="-15" dirty="0">
                <a:latin typeface="Calibri"/>
                <a:cs typeface="Calibri"/>
              </a:rPr>
              <a:t>contacting 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15" dirty="0">
                <a:latin typeface="Calibri"/>
                <a:cs typeface="Calibri"/>
              </a:rPr>
              <a:t>internet </a:t>
            </a:r>
            <a:r>
              <a:rPr sz="3200" dirty="0">
                <a:latin typeface="Calibri"/>
                <a:cs typeface="Calibri"/>
              </a:rPr>
              <a:t>service </a:t>
            </a:r>
            <a:r>
              <a:rPr sz="3200" spc="-15" dirty="0">
                <a:latin typeface="Calibri"/>
                <a:cs typeface="Calibri"/>
              </a:rPr>
              <a:t>provider </a:t>
            </a:r>
            <a:r>
              <a:rPr sz="3200" spc="-10" dirty="0">
                <a:latin typeface="Calibri"/>
                <a:cs typeface="Calibri"/>
              </a:rPr>
              <a:t>(ISP).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Immediatly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spc="-10" dirty="0">
                <a:latin typeface="Calibri"/>
                <a:cs typeface="Calibri"/>
              </a:rPr>
              <a:t>disconnected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internet.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674" y="0"/>
            <a:ext cx="71374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80640" marR="5080" indent="-256857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How </a:t>
            </a:r>
            <a:r>
              <a:rPr sz="4000" spc="-5" dirty="0"/>
              <a:t>do </a:t>
            </a:r>
            <a:r>
              <a:rPr sz="4000" spc="-20" dirty="0"/>
              <a:t>we </a:t>
            </a:r>
            <a:r>
              <a:rPr sz="4000" spc="-30" dirty="0"/>
              <a:t>avoid </a:t>
            </a:r>
            <a:r>
              <a:rPr sz="4000" spc="-10" dirty="0"/>
              <a:t>being </a:t>
            </a:r>
            <a:r>
              <a:rPr sz="4000" spc="-5" dirty="0"/>
              <a:t>part of the  </a:t>
            </a:r>
            <a:r>
              <a:rPr sz="4000" spc="-15" dirty="0"/>
              <a:t>problem?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35940" y="1510635"/>
            <a:ext cx="7884795" cy="50712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Continually installing updates and patches for security updated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well-set network infrastructure with proper installation of firewalls and routers with appropriate policies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Filters incoming traffic on routers or rate-limit certain types of traffic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Monitors continuously incoming and outgoing packets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Network Address Translation (NAT) to hide internal IP addresses.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Implement Honeypots systems, these are the systems in an organization with open security and are separated with internal network to know the attack pattern.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Egress and Ingress filtering (</a:t>
            </a:r>
            <a:r>
              <a:rPr lang="en-US" dirty="0"/>
              <a:t>practice of monitoring and potentially restricting the flow of information outbound from one network to another)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proxy server in between the network so that a request goes via proxy to server and proxy filters it according the rules implemented on it.</a:t>
            </a:r>
          </a:p>
          <a:p>
            <a:pPr marL="457200" marR="556895" indent="-457200" algn="r">
              <a:lnSpc>
                <a:spcPct val="100000"/>
              </a:lnSpc>
              <a:spcBef>
                <a:spcPts val="2225"/>
              </a:spcBef>
              <a:buFont typeface="Arial" panose="020B0604020202020204" pitchFamily="34" charset="0"/>
              <a:buChar char="•"/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985" y="461594"/>
            <a:ext cx="30838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836166"/>
            <a:ext cx="7562215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509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Susceptibility </a:t>
            </a:r>
            <a:r>
              <a:rPr sz="3200" spc="-25" dirty="0">
                <a:latin typeface="Calibri"/>
                <a:cs typeface="Calibri"/>
              </a:rPr>
              <a:t>to attacks </a:t>
            </a:r>
            <a:r>
              <a:rPr sz="3200" spc="-10" dirty="0">
                <a:latin typeface="Calibri"/>
                <a:cs typeface="Calibri"/>
              </a:rPr>
              <a:t>could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alleviated 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20" dirty="0">
                <a:latin typeface="Calibri"/>
                <a:cs typeface="Calibri"/>
              </a:rPr>
              <a:t>better </a:t>
            </a:r>
            <a:r>
              <a:rPr sz="3200" spc="-10" dirty="0">
                <a:latin typeface="Calibri"/>
                <a:cs typeface="Calibri"/>
              </a:rPr>
              <a:t>Internet.</a:t>
            </a:r>
            <a:endParaRPr sz="3200" dirty="0">
              <a:latin typeface="Calibri"/>
              <a:cs typeface="Calibri"/>
            </a:endParaRPr>
          </a:p>
          <a:p>
            <a:pPr marL="355600" marR="37655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Don’t </a:t>
            </a:r>
            <a:r>
              <a:rPr sz="3200" spc="-20" dirty="0">
                <a:latin typeface="Calibri"/>
                <a:cs typeface="Calibri"/>
              </a:rPr>
              <a:t>leave </a:t>
            </a:r>
            <a:r>
              <a:rPr sz="3200" spc="-5" dirty="0">
                <a:latin typeface="Calibri"/>
                <a:cs typeface="Calibri"/>
              </a:rPr>
              <a:t>all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decision making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 machines.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Provide </a:t>
            </a:r>
            <a:r>
              <a:rPr sz="3200" spc="-5" dirty="0">
                <a:latin typeface="Calibri"/>
                <a:cs typeface="Calibri"/>
              </a:rPr>
              <a:t>‘intelligent’ support along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path.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Create </a:t>
            </a:r>
            <a:r>
              <a:rPr sz="3200" spc="-10" dirty="0">
                <a:latin typeface="Calibri"/>
                <a:cs typeface="Calibri"/>
              </a:rPr>
              <a:t>“Hardened”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/>
              <a:t>Denial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dirty="0"/>
              <a:t>Services(DoS)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143000"/>
            <a:ext cx="1024470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6200" y="4343400"/>
            <a:ext cx="59055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1676400"/>
            <a:ext cx="381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1905000"/>
            <a:ext cx="381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1295400"/>
            <a:ext cx="381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9428" y="1229613"/>
            <a:ext cx="27654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Its an </a:t>
            </a:r>
            <a:r>
              <a:rPr sz="2800" spc="-20" dirty="0">
                <a:latin typeface="Calibri"/>
                <a:cs typeface="Calibri"/>
              </a:rPr>
              <a:t>attack to 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5" dirty="0">
                <a:latin typeface="Calibri"/>
                <a:cs typeface="Calibri"/>
              </a:rPr>
              <a:t>a machine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 </a:t>
            </a:r>
            <a:r>
              <a:rPr sz="2800" spc="-15" dirty="0">
                <a:latin typeface="Calibri"/>
                <a:cs typeface="Calibri"/>
              </a:rPr>
              <a:t>network resource  unavailable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its  </a:t>
            </a:r>
            <a:r>
              <a:rPr sz="2800" spc="-15" dirty="0">
                <a:latin typeface="Calibri"/>
                <a:cs typeface="Calibri"/>
              </a:rPr>
              <a:t>intended</a:t>
            </a:r>
            <a:r>
              <a:rPr sz="2800" spc="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862" y="221691"/>
            <a:ext cx="733234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Distributed </a:t>
            </a:r>
            <a:r>
              <a:rPr sz="4000" spc="-5" dirty="0"/>
              <a:t>Denial-of-Service</a:t>
            </a:r>
            <a:r>
              <a:rPr sz="4000" spc="-10" dirty="0"/>
              <a:t> </a:t>
            </a:r>
            <a:r>
              <a:rPr sz="4000" spc="-25" dirty="0"/>
              <a:t>attack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38200" y="1676400"/>
            <a:ext cx="3810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66028" y="1537461"/>
            <a:ext cx="326580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attack to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machine or </a:t>
            </a:r>
            <a:r>
              <a:rPr sz="2400" spc="-10" dirty="0">
                <a:latin typeface="Calibri"/>
                <a:cs typeface="Calibri"/>
              </a:rPr>
              <a:t>network  resource unavailable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  </a:t>
            </a:r>
            <a:r>
              <a:rPr sz="2400" spc="-10" dirty="0">
                <a:latin typeface="Calibri"/>
                <a:cs typeface="Calibri"/>
              </a:rPr>
              <a:t>intended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10" dirty="0">
                <a:latin typeface="Calibri"/>
                <a:cs typeface="Calibri"/>
              </a:rPr>
              <a:t>others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computer.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43000"/>
            <a:ext cx="102447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8800" y="5181600"/>
            <a:ext cx="59055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6000" y="3962400"/>
            <a:ext cx="102447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9400" y="1219200"/>
            <a:ext cx="102447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3200" y="2743200"/>
            <a:ext cx="102447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5105400"/>
            <a:ext cx="102447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5791200"/>
            <a:ext cx="102447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3657600"/>
            <a:ext cx="838200" cy="6560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594" y="2517663"/>
            <a:ext cx="1601470" cy="762000"/>
          </a:xfrm>
          <a:custGeom>
            <a:avLst/>
            <a:gdLst/>
            <a:ahLst/>
            <a:cxnLst/>
            <a:rect l="l" t="t" r="r" b="b"/>
            <a:pathLst>
              <a:path w="1601470" h="762000">
                <a:moveTo>
                  <a:pt x="1024844" y="689467"/>
                </a:moveTo>
                <a:lnTo>
                  <a:pt x="610469" y="689467"/>
                </a:lnTo>
                <a:lnTo>
                  <a:pt x="637413" y="711364"/>
                </a:lnTo>
                <a:lnTo>
                  <a:pt x="669481" y="729773"/>
                </a:lnTo>
                <a:lnTo>
                  <a:pt x="705904" y="744348"/>
                </a:lnTo>
                <a:lnTo>
                  <a:pt x="745914" y="754745"/>
                </a:lnTo>
                <a:lnTo>
                  <a:pt x="802716" y="761440"/>
                </a:lnTo>
                <a:lnTo>
                  <a:pt x="858555" y="759646"/>
                </a:lnTo>
                <a:lnTo>
                  <a:pt x="911559" y="750019"/>
                </a:lnTo>
                <a:lnTo>
                  <a:pt x="959856" y="733215"/>
                </a:lnTo>
                <a:lnTo>
                  <a:pt x="1001574" y="709887"/>
                </a:lnTo>
                <a:lnTo>
                  <a:pt x="1024844" y="689467"/>
                </a:lnTo>
                <a:close/>
              </a:path>
              <a:path w="1601470" h="762000">
                <a:moveTo>
                  <a:pt x="400246" y="66557"/>
                </a:moveTo>
                <a:lnTo>
                  <a:pt x="358615" y="67929"/>
                </a:lnTo>
                <a:lnTo>
                  <a:pt x="302672" y="77178"/>
                </a:lnTo>
                <a:lnTo>
                  <a:pt x="253037" y="93857"/>
                </a:lnTo>
                <a:lnTo>
                  <a:pt x="210996" y="116871"/>
                </a:lnTo>
                <a:lnTo>
                  <a:pt x="177833" y="145128"/>
                </a:lnTo>
                <a:lnTo>
                  <a:pt x="154834" y="177536"/>
                </a:lnTo>
                <a:lnTo>
                  <a:pt x="143284" y="213000"/>
                </a:lnTo>
                <a:lnTo>
                  <a:pt x="144468" y="250428"/>
                </a:lnTo>
                <a:lnTo>
                  <a:pt x="143121" y="252841"/>
                </a:lnTo>
                <a:lnTo>
                  <a:pt x="72517" y="268970"/>
                </a:lnTo>
                <a:lnTo>
                  <a:pt x="20744" y="304149"/>
                </a:lnTo>
                <a:lnTo>
                  <a:pt x="0" y="343501"/>
                </a:lnTo>
                <a:lnTo>
                  <a:pt x="3910" y="383603"/>
                </a:lnTo>
                <a:lnTo>
                  <a:pt x="30624" y="419824"/>
                </a:lnTo>
                <a:lnTo>
                  <a:pt x="78288" y="447532"/>
                </a:lnTo>
                <a:lnTo>
                  <a:pt x="57164" y="465786"/>
                </a:lnTo>
                <a:lnTo>
                  <a:pt x="42783" y="486314"/>
                </a:lnTo>
                <a:lnTo>
                  <a:pt x="35534" y="508343"/>
                </a:lnTo>
                <a:lnTo>
                  <a:pt x="35806" y="531098"/>
                </a:lnTo>
                <a:lnTo>
                  <a:pt x="77869" y="589967"/>
                </a:lnTo>
                <a:lnTo>
                  <a:pt x="116667" y="609754"/>
                </a:lnTo>
                <a:lnTo>
                  <a:pt x="163371" y="621111"/>
                </a:lnTo>
                <a:lnTo>
                  <a:pt x="215029" y="622538"/>
                </a:lnTo>
                <a:lnTo>
                  <a:pt x="216019" y="623681"/>
                </a:lnTo>
                <a:lnTo>
                  <a:pt x="248483" y="653068"/>
                </a:lnTo>
                <a:lnTo>
                  <a:pt x="284793" y="675577"/>
                </a:lnTo>
                <a:lnTo>
                  <a:pt x="325874" y="693314"/>
                </a:lnTo>
                <a:lnTo>
                  <a:pt x="370616" y="706100"/>
                </a:lnTo>
                <a:lnTo>
                  <a:pt x="417913" y="713755"/>
                </a:lnTo>
                <a:lnTo>
                  <a:pt x="466654" y="716099"/>
                </a:lnTo>
                <a:lnTo>
                  <a:pt x="515733" y="712952"/>
                </a:lnTo>
                <a:lnTo>
                  <a:pt x="564041" y="704135"/>
                </a:lnTo>
                <a:lnTo>
                  <a:pt x="610469" y="689467"/>
                </a:lnTo>
                <a:lnTo>
                  <a:pt x="1024844" y="689467"/>
                </a:lnTo>
                <a:lnTo>
                  <a:pt x="1034842" y="680693"/>
                </a:lnTo>
                <a:lnTo>
                  <a:pt x="1057788" y="646287"/>
                </a:lnTo>
                <a:lnTo>
                  <a:pt x="1283399" y="646287"/>
                </a:lnTo>
                <a:lnTo>
                  <a:pt x="1321567" y="627491"/>
                </a:lnTo>
                <a:lnTo>
                  <a:pt x="1355420" y="599569"/>
                </a:lnTo>
                <a:lnTo>
                  <a:pt x="1377440" y="566533"/>
                </a:lnTo>
                <a:lnTo>
                  <a:pt x="1385575" y="529701"/>
                </a:lnTo>
                <a:lnTo>
                  <a:pt x="1417091" y="525432"/>
                </a:lnTo>
                <a:lnTo>
                  <a:pt x="1476122" y="509323"/>
                </a:lnTo>
                <a:lnTo>
                  <a:pt x="1544499" y="471566"/>
                </a:lnTo>
                <a:lnTo>
                  <a:pt x="1574878" y="441003"/>
                </a:lnTo>
                <a:lnTo>
                  <a:pt x="1593780" y="407376"/>
                </a:lnTo>
                <a:lnTo>
                  <a:pt x="1600926" y="372055"/>
                </a:lnTo>
                <a:lnTo>
                  <a:pt x="1596035" y="336407"/>
                </a:lnTo>
                <a:lnTo>
                  <a:pt x="1578828" y="301800"/>
                </a:lnTo>
                <a:lnTo>
                  <a:pt x="1549024" y="269605"/>
                </a:lnTo>
                <a:lnTo>
                  <a:pt x="1552580" y="264144"/>
                </a:lnTo>
                <a:lnTo>
                  <a:pt x="1555628" y="258556"/>
                </a:lnTo>
                <a:lnTo>
                  <a:pt x="1558041" y="252714"/>
                </a:lnTo>
                <a:lnTo>
                  <a:pt x="1564747" y="211891"/>
                </a:lnTo>
                <a:lnTo>
                  <a:pt x="1551945" y="173141"/>
                </a:lnTo>
                <a:lnTo>
                  <a:pt x="1521922" y="139054"/>
                </a:lnTo>
                <a:lnTo>
                  <a:pt x="1476964" y="112221"/>
                </a:lnTo>
                <a:lnTo>
                  <a:pt x="1419357" y="95234"/>
                </a:lnTo>
                <a:lnTo>
                  <a:pt x="1416645" y="88757"/>
                </a:lnTo>
                <a:lnTo>
                  <a:pt x="518775" y="88757"/>
                </a:lnTo>
                <a:lnTo>
                  <a:pt x="481173" y="77055"/>
                </a:lnTo>
                <a:lnTo>
                  <a:pt x="441381" y="69627"/>
                </a:lnTo>
                <a:lnTo>
                  <a:pt x="400246" y="66557"/>
                </a:lnTo>
                <a:close/>
              </a:path>
              <a:path w="1601470" h="762000">
                <a:moveTo>
                  <a:pt x="1283399" y="646287"/>
                </a:moveTo>
                <a:lnTo>
                  <a:pt x="1057788" y="646287"/>
                </a:lnTo>
                <a:lnTo>
                  <a:pt x="1083823" y="655278"/>
                </a:lnTo>
                <a:lnTo>
                  <a:pt x="1111382" y="661828"/>
                </a:lnTo>
                <a:lnTo>
                  <a:pt x="1140084" y="665878"/>
                </a:lnTo>
                <a:lnTo>
                  <a:pt x="1169548" y="667369"/>
                </a:lnTo>
                <a:lnTo>
                  <a:pt x="1226578" y="662710"/>
                </a:lnTo>
                <a:lnTo>
                  <a:pt x="1277936" y="648977"/>
                </a:lnTo>
                <a:lnTo>
                  <a:pt x="1283399" y="646287"/>
                </a:lnTo>
                <a:close/>
              </a:path>
              <a:path w="1601470" h="762000">
                <a:moveTo>
                  <a:pt x="685199" y="20732"/>
                </a:moveTo>
                <a:lnTo>
                  <a:pt x="635400" y="26257"/>
                </a:lnTo>
                <a:lnTo>
                  <a:pt x="589366" y="39772"/>
                </a:lnTo>
                <a:lnTo>
                  <a:pt x="549642" y="60774"/>
                </a:lnTo>
                <a:lnTo>
                  <a:pt x="518775" y="88757"/>
                </a:lnTo>
                <a:lnTo>
                  <a:pt x="1416645" y="88757"/>
                </a:lnTo>
                <a:lnTo>
                  <a:pt x="1411247" y="75864"/>
                </a:lnTo>
                <a:lnTo>
                  <a:pt x="1398196" y="57816"/>
                </a:lnTo>
                <a:lnTo>
                  <a:pt x="1397870" y="57515"/>
                </a:lnTo>
                <a:lnTo>
                  <a:pt x="831817" y="57515"/>
                </a:lnTo>
                <a:lnTo>
                  <a:pt x="821275" y="51208"/>
                </a:lnTo>
                <a:lnTo>
                  <a:pt x="810081" y="45450"/>
                </a:lnTo>
                <a:lnTo>
                  <a:pt x="798277" y="40262"/>
                </a:lnTo>
                <a:lnTo>
                  <a:pt x="785906" y="35671"/>
                </a:lnTo>
                <a:lnTo>
                  <a:pt x="736217" y="23701"/>
                </a:lnTo>
                <a:lnTo>
                  <a:pt x="685199" y="20732"/>
                </a:lnTo>
                <a:close/>
              </a:path>
              <a:path w="1601470" h="762000">
                <a:moveTo>
                  <a:pt x="999245" y="424"/>
                </a:moveTo>
                <a:lnTo>
                  <a:pt x="949289" y="922"/>
                </a:lnTo>
                <a:lnTo>
                  <a:pt x="902350" y="11120"/>
                </a:lnTo>
                <a:lnTo>
                  <a:pt x="862002" y="30242"/>
                </a:lnTo>
                <a:lnTo>
                  <a:pt x="831817" y="57515"/>
                </a:lnTo>
                <a:lnTo>
                  <a:pt x="1397870" y="57515"/>
                </a:lnTo>
                <a:lnTo>
                  <a:pt x="1380549" y="41459"/>
                </a:lnTo>
                <a:lnTo>
                  <a:pt x="1379464" y="40751"/>
                </a:lnTo>
                <a:lnTo>
                  <a:pt x="1105032" y="40751"/>
                </a:lnTo>
                <a:lnTo>
                  <a:pt x="1093007" y="31615"/>
                </a:lnTo>
                <a:lnTo>
                  <a:pt x="1079505" y="23479"/>
                </a:lnTo>
                <a:lnTo>
                  <a:pt x="1064670" y="16390"/>
                </a:lnTo>
                <a:lnTo>
                  <a:pt x="1048644" y="10398"/>
                </a:lnTo>
                <a:lnTo>
                  <a:pt x="999245" y="424"/>
                </a:lnTo>
                <a:close/>
              </a:path>
              <a:path w="1601470" h="762000">
                <a:moveTo>
                  <a:pt x="1227508" y="0"/>
                </a:moveTo>
                <a:lnTo>
                  <a:pt x="1182497" y="6211"/>
                </a:lnTo>
                <a:lnTo>
                  <a:pt x="1140867" y="19839"/>
                </a:lnTo>
                <a:lnTo>
                  <a:pt x="1105032" y="40751"/>
                </a:lnTo>
                <a:lnTo>
                  <a:pt x="1379464" y="40751"/>
                </a:lnTo>
                <a:lnTo>
                  <a:pt x="1358651" y="27162"/>
                </a:lnTo>
                <a:lnTo>
                  <a:pt x="1318001" y="10344"/>
                </a:lnTo>
                <a:lnTo>
                  <a:pt x="1273481" y="1334"/>
                </a:lnTo>
                <a:lnTo>
                  <a:pt x="12275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594" y="2517663"/>
            <a:ext cx="1601470" cy="762000"/>
          </a:xfrm>
          <a:custGeom>
            <a:avLst/>
            <a:gdLst/>
            <a:ahLst/>
            <a:cxnLst/>
            <a:rect l="l" t="t" r="r" b="b"/>
            <a:pathLst>
              <a:path w="1601470" h="762000">
                <a:moveTo>
                  <a:pt x="144468" y="250428"/>
                </a:moveTo>
                <a:lnTo>
                  <a:pt x="154834" y="177536"/>
                </a:lnTo>
                <a:lnTo>
                  <a:pt x="177833" y="145128"/>
                </a:lnTo>
                <a:lnTo>
                  <a:pt x="210996" y="116871"/>
                </a:lnTo>
                <a:lnTo>
                  <a:pt x="253037" y="93857"/>
                </a:lnTo>
                <a:lnTo>
                  <a:pt x="302672" y="77178"/>
                </a:lnTo>
                <a:lnTo>
                  <a:pt x="358615" y="67929"/>
                </a:lnTo>
                <a:lnTo>
                  <a:pt x="400246" y="66557"/>
                </a:lnTo>
                <a:lnTo>
                  <a:pt x="441381" y="69627"/>
                </a:lnTo>
                <a:lnTo>
                  <a:pt x="481173" y="77055"/>
                </a:lnTo>
                <a:lnTo>
                  <a:pt x="518775" y="88757"/>
                </a:lnTo>
                <a:lnTo>
                  <a:pt x="549642" y="60774"/>
                </a:lnTo>
                <a:lnTo>
                  <a:pt x="589366" y="39772"/>
                </a:lnTo>
                <a:lnTo>
                  <a:pt x="635400" y="26257"/>
                </a:lnTo>
                <a:lnTo>
                  <a:pt x="685199" y="20732"/>
                </a:lnTo>
                <a:lnTo>
                  <a:pt x="736217" y="23701"/>
                </a:lnTo>
                <a:lnTo>
                  <a:pt x="785906" y="35671"/>
                </a:lnTo>
                <a:lnTo>
                  <a:pt x="821275" y="51208"/>
                </a:lnTo>
                <a:lnTo>
                  <a:pt x="831817" y="57515"/>
                </a:lnTo>
                <a:lnTo>
                  <a:pt x="862002" y="30242"/>
                </a:lnTo>
                <a:lnTo>
                  <a:pt x="902350" y="11120"/>
                </a:lnTo>
                <a:lnTo>
                  <a:pt x="949289" y="922"/>
                </a:lnTo>
                <a:lnTo>
                  <a:pt x="999245" y="424"/>
                </a:lnTo>
                <a:lnTo>
                  <a:pt x="1048644" y="10398"/>
                </a:lnTo>
                <a:lnTo>
                  <a:pt x="1064670" y="16390"/>
                </a:lnTo>
                <a:lnTo>
                  <a:pt x="1079505" y="23479"/>
                </a:lnTo>
                <a:lnTo>
                  <a:pt x="1093007" y="31615"/>
                </a:lnTo>
                <a:lnTo>
                  <a:pt x="1105032" y="40751"/>
                </a:lnTo>
                <a:lnTo>
                  <a:pt x="1140867" y="19839"/>
                </a:lnTo>
                <a:lnTo>
                  <a:pt x="1182497" y="6211"/>
                </a:lnTo>
                <a:lnTo>
                  <a:pt x="1227508" y="0"/>
                </a:lnTo>
                <a:lnTo>
                  <a:pt x="1273481" y="1334"/>
                </a:lnTo>
                <a:lnTo>
                  <a:pt x="1318001" y="10344"/>
                </a:lnTo>
                <a:lnTo>
                  <a:pt x="1358651" y="27162"/>
                </a:lnTo>
                <a:lnTo>
                  <a:pt x="1398196" y="57816"/>
                </a:lnTo>
                <a:lnTo>
                  <a:pt x="1419357" y="95234"/>
                </a:lnTo>
                <a:lnTo>
                  <a:pt x="1476964" y="112221"/>
                </a:lnTo>
                <a:lnTo>
                  <a:pt x="1521922" y="139054"/>
                </a:lnTo>
                <a:lnTo>
                  <a:pt x="1551945" y="173141"/>
                </a:lnTo>
                <a:lnTo>
                  <a:pt x="1564747" y="211891"/>
                </a:lnTo>
                <a:lnTo>
                  <a:pt x="1558041" y="252714"/>
                </a:lnTo>
                <a:lnTo>
                  <a:pt x="1555628" y="258556"/>
                </a:lnTo>
                <a:lnTo>
                  <a:pt x="1552580" y="264144"/>
                </a:lnTo>
                <a:lnTo>
                  <a:pt x="1549024" y="269605"/>
                </a:lnTo>
                <a:lnTo>
                  <a:pt x="1578828" y="301800"/>
                </a:lnTo>
                <a:lnTo>
                  <a:pt x="1596035" y="336407"/>
                </a:lnTo>
                <a:lnTo>
                  <a:pt x="1600926" y="372055"/>
                </a:lnTo>
                <a:lnTo>
                  <a:pt x="1593780" y="407376"/>
                </a:lnTo>
                <a:lnTo>
                  <a:pt x="1574878" y="441003"/>
                </a:lnTo>
                <a:lnTo>
                  <a:pt x="1544499" y="471566"/>
                </a:lnTo>
                <a:lnTo>
                  <a:pt x="1502923" y="497697"/>
                </a:lnTo>
                <a:lnTo>
                  <a:pt x="1447392" y="518604"/>
                </a:lnTo>
                <a:lnTo>
                  <a:pt x="1385575" y="529701"/>
                </a:lnTo>
                <a:lnTo>
                  <a:pt x="1355420" y="599569"/>
                </a:lnTo>
                <a:lnTo>
                  <a:pt x="1321567" y="627491"/>
                </a:lnTo>
                <a:lnTo>
                  <a:pt x="1277936" y="648977"/>
                </a:lnTo>
                <a:lnTo>
                  <a:pt x="1226578" y="662710"/>
                </a:lnTo>
                <a:lnTo>
                  <a:pt x="1169548" y="667369"/>
                </a:lnTo>
                <a:lnTo>
                  <a:pt x="1140084" y="665878"/>
                </a:lnTo>
                <a:lnTo>
                  <a:pt x="1111382" y="661828"/>
                </a:lnTo>
                <a:lnTo>
                  <a:pt x="1083823" y="655278"/>
                </a:lnTo>
                <a:lnTo>
                  <a:pt x="1057788" y="646287"/>
                </a:lnTo>
                <a:lnTo>
                  <a:pt x="1034842" y="680693"/>
                </a:lnTo>
                <a:lnTo>
                  <a:pt x="1001574" y="709887"/>
                </a:lnTo>
                <a:lnTo>
                  <a:pt x="959856" y="733215"/>
                </a:lnTo>
                <a:lnTo>
                  <a:pt x="911559" y="750019"/>
                </a:lnTo>
                <a:lnTo>
                  <a:pt x="858555" y="759646"/>
                </a:lnTo>
                <a:lnTo>
                  <a:pt x="802716" y="761440"/>
                </a:lnTo>
                <a:lnTo>
                  <a:pt x="745914" y="754745"/>
                </a:lnTo>
                <a:lnTo>
                  <a:pt x="705904" y="744348"/>
                </a:lnTo>
                <a:lnTo>
                  <a:pt x="669481" y="729773"/>
                </a:lnTo>
                <a:lnTo>
                  <a:pt x="637413" y="711364"/>
                </a:lnTo>
                <a:lnTo>
                  <a:pt x="610469" y="689467"/>
                </a:lnTo>
                <a:lnTo>
                  <a:pt x="564041" y="704135"/>
                </a:lnTo>
                <a:lnTo>
                  <a:pt x="515733" y="712952"/>
                </a:lnTo>
                <a:lnTo>
                  <a:pt x="466654" y="716099"/>
                </a:lnTo>
                <a:lnTo>
                  <a:pt x="417913" y="713755"/>
                </a:lnTo>
                <a:lnTo>
                  <a:pt x="370616" y="706100"/>
                </a:lnTo>
                <a:lnTo>
                  <a:pt x="325874" y="693314"/>
                </a:lnTo>
                <a:lnTo>
                  <a:pt x="284793" y="675577"/>
                </a:lnTo>
                <a:lnTo>
                  <a:pt x="248483" y="653068"/>
                </a:lnTo>
                <a:lnTo>
                  <a:pt x="218051" y="625967"/>
                </a:lnTo>
                <a:lnTo>
                  <a:pt x="215029" y="622538"/>
                </a:lnTo>
                <a:lnTo>
                  <a:pt x="163371" y="621111"/>
                </a:lnTo>
                <a:lnTo>
                  <a:pt x="116667" y="609754"/>
                </a:lnTo>
                <a:lnTo>
                  <a:pt x="77869" y="589967"/>
                </a:lnTo>
                <a:lnTo>
                  <a:pt x="49931" y="563248"/>
                </a:lnTo>
                <a:lnTo>
                  <a:pt x="35534" y="508343"/>
                </a:lnTo>
                <a:lnTo>
                  <a:pt x="42783" y="486314"/>
                </a:lnTo>
                <a:lnTo>
                  <a:pt x="57164" y="465786"/>
                </a:lnTo>
                <a:lnTo>
                  <a:pt x="78288" y="447532"/>
                </a:lnTo>
                <a:lnTo>
                  <a:pt x="30624" y="419824"/>
                </a:lnTo>
                <a:lnTo>
                  <a:pt x="3910" y="383603"/>
                </a:lnTo>
                <a:lnTo>
                  <a:pt x="0" y="343501"/>
                </a:lnTo>
                <a:lnTo>
                  <a:pt x="20744" y="304149"/>
                </a:lnTo>
                <a:lnTo>
                  <a:pt x="43621" y="284452"/>
                </a:lnTo>
                <a:lnTo>
                  <a:pt x="72517" y="268970"/>
                </a:lnTo>
                <a:lnTo>
                  <a:pt x="106121" y="258250"/>
                </a:lnTo>
                <a:lnTo>
                  <a:pt x="143121" y="252841"/>
                </a:lnTo>
                <a:lnTo>
                  <a:pt x="144468" y="25042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8609" y="2962275"/>
            <a:ext cx="93980" cy="14604"/>
          </a:xfrm>
          <a:custGeom>
            <a:avLst/>
            <a:gdLst/>
            <a:ahLst/>
            <a:cxnLst/>
            <a:rect l="l" t="t" r="r" b="b"/>
            <a:pathLst>
              <a:path w="93979" h="14605">
                <a:moveTo>
                  <a:pt x="93827" y="14097"/>
                </a:moveTo>
                <a:lnTo>
                  <a:pt x="69339" y="14108"/>
                </a:lnTo>
                <a:lnTo>
                  <a:pt x="45261" y="11715"/>
                </a:lnTo>
                <a:lnTo>
                  <a:pt x="22009" y="698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169" y="3130169"/>
            <a:ext cx="41275" cy="6985"/>
          </a:xfrm>
          <a:custGeom>
            <a:avLst/>
            <a:gdLst/>
            <a:ahLst/>
            <a:cxnLst/>
            <a:rect l="l" t="t" r="r" b="b"/>
            <a:pathLst>
              <a:path w="41275" h="6985">
                <a:moveTo>
                  <a:pt x="41059" y="0"/>
                </a:moveTo>
                <a:lnTo>
                  <a:pt x="31068" y="2355"/>
                </a:lnTo>
                <a:lnTo>
                  <a:pt x="20872" y="4270"/>
                </a:lnTo>
                <a:lnTo>
                  <a:pt x="10505" y="5732"/>
                </a:lnTo>
                <a:lnTo>
                  <a:pt x="0" y="673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235" y="3173348"/>
            <a:ext cx="24765" cy="31115"/>
          </a:xfrm>
          <a:custGeom>
            <a:avLst/>
            <a:gdLst/>
            <a:ahLst/>
            <a:cxnLst/>
            <a:rect l="l" t="t" r="r" b="b"/>
            <a:pathLst>
              <a:path w="24765" h="31114">
                <a:moveTo>
                  <a:pt x="24739" y="30734"/>
                </a:moveTo>
                <a:lnTo>
                  <a:pt x="17614" y="23377"/>
                </a:lnTo>
                <a:lnTo>
                  <a:pt x="11107" y="15795"/>
                </a:lnTo>
                <a:lnTo>
                  <a:pt x="5231" y="7999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6510" y="3127629"/>
            <a:ext cx="10160" cy="33655"/>
          </a:xfrm>
          <a:custGeom>
            <a:avLst/>
            <a:gdLst/>
            <a:ahLst/>
            <a:cxnLst/>
            <a:rect l="l" t="t" r="r" b="b"/>
            <a:pathLst>
              <a:path w="10159" h="33655">
                <a:moveTo>
                  <a:pt x="9906" y="0"/>
                </a:moveTo>
                <a:lnTo>
                  <a:pt x="8429" y="8473"/>
                </a:lnTo>
                <a:lnTo>
                  <a:pt x="6286" y="16922"/>
                </a:lnTo>
                <a:lnTo>
                  <a:pt x="3476" y="25324"/>
                </a:lnTo>
                <a:lnTo>
                  <a:pt x="0" y="33655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92758" y="2919476"/>
            <a:ext cx="120650" cy="126364"/>
          </a:xfrm>
          <a:custGeom>
            <a:avLst/>
            <a:gdLst/>
            <a:ahLst/>
            <a:cxnLst/>
            <a:rect l="l" t="t" r="r" b="b"/>
            <a:pathLst>
              <a:path w="120650" h="126364">
                <a:moveTo>
                  <a:pt x="0" y="0"/>
                </a:moveTo>
                <a:lnTo>
                  <a:pt x="50264" y="22004"/>
                </a:lnTo>
                <a:lnTo>
                  <a:pt x="88360" y="51641"/>
                </a:lnTo>
                <a:lnTo>
                  <a:pt x="112406" y="86921"/>
                </a:lnTo>
                <a:lnTo>
                  <a:pt x="120522" y="125857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3263" y="2785364"/>
            <a:ext cx="53975" cy="47625"/>
          </a:xfrm>
          <a:custGeom>
            <a:avLst/>
            <a:gdLst/>
            <a:ahLst/>
            <a:cxnLst/>
            <a:rect l="l" t="t" r="r" b="b"/>
            <a:pathLst>
              <a:path w="53975" h="47625">
                <a:moveTo>
                  <a:pt x="53593" y="0"/>
                </a:moveTo>
                <a:lnTo>
                  <a:pt x="43398" y="13293"/>
                </a:lnTo>
                <a:lnTo>
                  <a:pt x="30988" y="25669"/>
                </a:lnTo>
                <a:lnTo>
                  <a:pt x="16482" y="37022"/>
                </a:lnTo>
                <a:lnTo>
                  <a:pt x="0" y="47244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48205" y="2610357"/>
            <a:ext cx="3175" cy="22225"/>
          </a:xfrm>
          <a:custGeom>
            <a:avLst/>
            <a:gdLst/>
            <a:ahLst/>
            <a:cxnLst/>
            <a:rect l="l" t="t" r="r" b="b"/>
            <a:pathLst>
              <a:path w="3175" h="22225">
                <a:moveTo>
                  <a:pt x="0" y="0"/>
                </a:moveTo>
                <a:lnTo>
                  <a:pt x="2031" y="7365"/>
                </a:lnTo>
                <a:lnTo>
                  <a:pt x="2920" y="14731"/>
                </a:lnTo>
                <a:lnTo>
                  <a:pt x="2793" y="22225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05686" y="2555875"/>
            <a:ext cx="27940" cy="28575"/>
          </a:xfrm>
          <a:custGeom>
            <a:avLst/>
            <a:gdLst/>
            <a:ahLst/>
            <a:cxnLst/>
            <a:rect l="l" t="t" r="r" b="b"/>
            <a:pathLst>
              <a:path w="27940" h="28575">
                <a:moveTo>
                  <a:pt x="0" y="28448"/>
                </a:moveTo>
                <a:lnTo>
                  <a:pt x="5661" y="20877"/>
                </a:lnTo>
                <a:lnTo>
                  <a:pt x="12144" y="13604"/>
                </a:lnTo>
                <a:lnTo>
                  <a:pt x="19413" y="6641"/>
                </a:lnTo>
                <a:lnTo>
                  <a:pt x="27431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8740" y="2573401"/>
            <a:ext cx="13335" cy="24765"/>
          </a:xfrm>
          <a:custGeom>
            <a:avLst/>
            <a:gdLst/>
            <a:ahLst/>
            <a:cxnLst/>
            <a:rect l="l" t="t" r="r" b="b"/>
            <a:pathLst>
              <a:path w="13334" h="24764">
                <a:moveTo>
                  <a:pt x="0" y="24511"/>
                </a:moveTo>
                <a:lnTo>
                  <a:pt x="2436" y="18180"/>
                </a:lnTo>
                <a:lnTo>
                  <a:pt x="5473" y="11969"/>
                </a:lnTo>
                <a:lnTo>
                  <a:pt x="9101" y="5901"/>
                </a:lnTo>
                <a:lnTo>
                  <a:pt x="13309" y="0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7179" y="2606167"/>
            <a:ext cx="48260" cy="24130"/>
          </a:xfrm>
          <a:custGeom>
            <a:avLst/>
            <a:gdLst/>
            <a:ahLst/>
            <a:cxnLst/>
            <a:rect l="l" t="t" r="r" b="b"/>
            <a:pathLst>
              <a:path w="48259" h="24130">
                <a:moveTo>
                  <a:pt x="0" y="0"/>
                </a:moveTo>
                <a:lnTo>
                  <a:pt x="12857" y="5210"/>
                </a:lnTo>
                <a:lnTo>
                  <a:pt x="25193" y="10922"/>
                </a:lnTo>
                <a:lnTo>
                  <a:pt x="36972" y="17109"/>
                </a:lnTo>
                <a:lnTo>
                  <a:pt x="48158" y="23749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3062" y="2768092"/>
            <a:ext cx="8890" cy="25400"/>
          </a:xfrm>
          <a:custGeom>
            <a:avLst/>
            <a:gdLst/>
            <a:ahLst/>
            <a:cxnLst/>
            <a:rect l="l" t="t" r="r" b="b"/>
            <a:pathLst>
              <a:path w="8889" h="25400">
                <a:moveTo>
                  <a:pt x="8407" y="25019"/>
                </a:moveTo>
                <a:lnTo>
                  <a:pt x="5736" y="18823"/>
                </a:lnTo>
                <a:lnTo>
                  <a:pt x="3441" y="12604"/>
                </a:lnTo>
                <a:lnTo>
                  <a:pt x="1527" y="633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2140" y="2685415"/>
            <a:ext cx="828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00"/>
                </a:solidFill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43000" y="3886200"/>
            <a:ext cx="3810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05200" y="3352800"/>
            <a:ext cx="3810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4200" y="4495800"/>
            <a:ext cx="3810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57400" y="5410200"/>
            <a:ext cx="3810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6477000"/>
            <a:ext cx="3810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1400" y="1905000"/>
            <a:ext cx="3810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186944"/>
            <a:ext cx="73914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big-bang </a:t>
            </a:r>
            <a:r>
              <a:rPr dirty="0"/>
              <a:t>of </a:t>
            </a:r>
            <a:r>
              <a:rPr dirty="0" err="1"/>
              <a:t>DDoS</a:t>
            </a:r>
            <a:r>
              <a:rPr spc="-25" dirty="0" err="1"/>
              <a:t>attack</a:t>
            </a:r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177522" y="1363915"/>
            <a:ext cx="6418845" cy="5374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37629" y="1080261"/>
            <a:ext cx="2111375" cy="56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internet  around </a:t>
            </a:r>
            <a:r>
              <a:rPr sz="2400" dirty="0">
                <a:latin typeface="Calibri"/>
                <a:cs typeface="Calibri"/>
              </a:rPr>
              <a:t>the  whole </a:t>
            </a:r>
            <a:r>
              <a:rPr sz="2400" spc="-10" dirty="0">
                <a:latin typeface="Calibri"/>
                <a:cs typeface="Calibri"/>
              </a:rPr>
              <a:t>world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was  </a:t>
            </a:r>
            <a:r>
              <a:rPr sz="2400" spc="-10" dirty="0">
                <a:latin typeface="Calibri"/>
                <a:cs typeface="Calibri"/>
              </a:rPr>
              <a:t>slowed down </a:t>
            </a:r>
            <a:r>
              <a:rPr sz="2400" spc="-5" dirty="0">
                <a:latin typeface="Calibri"/>
                <a:cs typeface="Calibri"/>
              </a:rPr>
              <a:t>on  27</a:t>
            </a:r>
            <a:r>
              <a:rPr sz="2400" spc="-7" baseline="24305" dirty="0">
                <a:latin typeface="Calibri"/>
                <a:cs typeface="Calibri"/>
              </a:rPr>
              <a:t>th</a:t>
            </a:r>
            <a:r>
              <a:rPr sz="2400" spc="209" baseline="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march.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889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spc="-10" dirty="0">
                <a:latin typeface="Calibri"/>
                <a:cs typeface="Calibri"/>
              </a:rPr>
              <a:t>that  </a:t>
            </a:r>
            <a:r>
              <a:rPr sz="2400" spc="-20" dirty="0">
                <a:latin typeface="Calibri"/>
                <a:cs typeface="Calibri"/>
              </a:rPr>
              <a:t>day </a:t>
            </a:r>
            <a:r>
              <a:rPr sz="2400" spc="-5" dirty="0">
                <a:latin typeface="Calibri"/>
                <a:cs typeface="Calibri"/>
              </a:rPr>
              <a:t>DDoS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attack  took </a:t>
            </a:r>
            <a:r>
              <a:rPr sz="2400" spc="-5" dirty="0">
                <a:latin typeface="Calibri"/>
                <a:cs typeface="Calibri"/>
              </a:rPr>
              <a:t>place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near about 300  Gbps.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738" y="457200"/>
            <a:ext cx="494652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 of</a:t>
            </a:r>
            <a:r>
              <a:rPr spc="-105" dirty="0"/>
              <a:t> </a:t>
            </a:r>
            <a:r>
              <a:rPr spc="-25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19720"/>
            <a:ext cx="6294120" cy="35375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ICMP flood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Calibri"/>
                <a:cs typeface="Calibri"/>
              </a:rPr>
              <a:t>Teardrop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attacks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Permanent </a:t>
            </a:r>
            <a:r>
              <a:rPr sz="3200" spc="-5" dirty="0">
                <a:latin typeface="Calibri"/>
                <a:cs typeface="Calibri"/>
              </a:rPr>
              <a:t>denial-of-service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attacks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Reflected </a:t>
            </a:r>
            <a:r>
              <a:rPr sz="3200" dirty="0">
                <a:latin typeface="Calibri"/>
                <a:cs typeface="Calibri"/>
              </a:rPr>
              <a:t>/ </a:t>
            </a:r>
            <a:r>
              <a:rPr sz="3200" spc="-15" dirty="0">
                <a:latin typeface="Calibri"/>
                <a:cs typeface="Calibri"/>
              </a:rPr>
              <a:t>Spoofed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attack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Low-rate </a:t>
            </a:r>
            <a:r>
              <a:rPr sz="3200" spc="-5" dirty="0">
                <a:latin typeface="Calibri"/>
                <a:cs typeface="Calibri"/>
              </a:rPr>
              <a:t>Denial-of-Service</a:t>
            </a:r>
            <a:r>
              <a:rPr sz="3200" spc="-25" dirty="0">
                <a:latin typeface="Calibri"/>
                <a:cs typeface="Calibri"/>
              </a:rPr>
              <a:t> attacks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Peer-to-peer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attacks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15493"/>
            <a:ext cx="837946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Some </a:t>
            </a:r>
            <a:r>
              <a:rPr spc="-10" dirty="0"/>
              <a:t>best </a:t>
            </a:r>
            <a:r>
              <a:rPr dirty="0"/>
              <a:t>D</a:t>
            </a:r>
            <a:r>
              <a:rPr lang="en-US" dirty="0"/>
              <a:t>D</a:t>
            </a:r>
            <a:r>
              <a:rPr dirty="0"/>
              <a:t>oS </a:t>
            </a:r>
            <a:r>
              <a:rPr spc="-25" dirty="0"/>
              <a:t>attack</a:t>
            </a:r>
            <a:br>
              <a:rPr lang="en-US" spc="-25" dirty="0"/>
            </a:br>
            <a:r>
              <a:rPr spc="-5" dirty="0"/>
              <a:t>method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06973"/>
            <a:ext cx="7896225" cy="5121273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ICMP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flood: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Sends </a:t>
            </a:r>
            <a:r>
              <a:rPr sz="2800" spc="-20" dirty="0">
                <a:latin typeface="Calibri"/>
                <a:cs typeface="Calibri"/>
              </a:rPr>
              <a:t>packets to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computer hosts rather </a:t>
            </a:r>
            <a:r>
              <a:rPr sz="2800" spc="-5" dirty="0">
                <a:latin typeface="Calibri"/>
                <a:cs typeface="Calibri"/>
              </a:rPr>
              <a:t>than a  </a:t>
            </a:r>
            <a:r>
              <a:rPr sz="2800" spc="-10" dirty="0">
                <a:latin typeface="Calibri"/>
                <a:cs typeface="Calibri"/>
              </a:rPr>
              <a:t>specific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45" dirty="0">
                <a:latin typeface="Calibri"/>
                <a:cs typeface="Calibri"/>
              </a:rPr>
              <a:t>Teardrop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attacks:</a:t>
            </a:r>
            <a:endParaRPr sz="3200" dirty="0">
              <a:latin typeface="Calibri"/>
              <a:cs typeface="Calibri"/>
            </a:endParaRPr>
          </a:p>
          <a:p>
            <a:pPr marL="756285" marR="393700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Fragmented over-sized </a:t>
            </a:r>
            <a:r>
              <a:rPr sz="2800" spc="-10" dirty="0">
                <a:latin typeface="Calibri"/>
                <a:cs typeface="Calibri"/>
              </a:rPr>
              <a:t>pay-loads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send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target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Calibri"/>
                <a:cs typeface="Calibri"/>
              </a:rPr>
              <a:t>Permanent </a:t>
            </a:r>
            <a:r>
              <a:rPr sz="3200" b="1" dirty="0">
                <a:latin typeface="Calibri"/>
                <a:cs typeface="Calibri"/>
              </a:rPr>
              <a:t>denial-of-service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attacks: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  <a:tab pos="18415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may	</a:t>
            </a:r>
            <a:r>
              <a:rPr sz="2800" spc="-10" dirty="0">
                <a:latin typeface="Calibri"/>
                <a:cs typeface="Calibri"/>
              </a:rPr>
              <a:t>cause </a:t>
            </a:r>
            <a:r>
              <a:rPr sz="2800" spc="-15" dirty="0">
                <a:latin typeface="Calibri"/>
                <a:cs typeface="Calibri"/>
              </a:rPr>
              <a:t>replacement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hardware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also.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R="568325" algn="r"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498" y="535825"/>
            <a:ext cx="7456551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 </a:t>
            </a:r>
            <a:r>
              <a:rPr spc="-10" dirty="0"/>
              <a:t>best </a:t>
            </a:r>
            <a:r>
              <a:rPr dirty="0"/>
              <a:t>DoS </a:t>
            </a:r>
            <a:r>
              <a:rPr spc="-40" dirty="0"/>
              <a:t>Attack </a:t>
            </a:r>
            <a:r>
              <a:rPr spc="-15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2586"/>
            <a:ext cx="7865109" cy="4489691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000" dirty="0"/>
              <a:t>LOIC (Low Orbit Ion Canon)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000" dirty="0"/>
              <a:t>XOIC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000" dirty="0"/>
              <a:t>DDOSIM—Layer 7 DDOS Simulator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000" dirty="0"/>
              <a:t>R-U-Dead-Yet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000" dirty="0"/>
              <a:t>Tor’s Hammer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PyLoris</a:t>
            </a:r>
            <a:endParaRPr lang="en-US" sz="4000" dirty="0"/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253" y="450545"/>
            <a:ext cx="853884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How </a:t>
            </a:r>
            <a:r>
              <a:rPr sz="4000" spc="-5" dirty="0"/>
              <a:t>do </a:t>
            </a:r>
            <a:r>
              <a:rPr sz="4000" spc="-25" dirty="0"/>
              <a:t>we </a:t>
            </a:r>
            <a:r>
              <a:rPr sz="4000" spc="-5" dirty="0"/>
              <a:t>know an </a:t>
            </a:r>
            <a:r>
              <a:rPr sz="4000" spc="-30" dirty="0"/>
              <a:t>attack </a:t>
            </a:r>
            <a:r>
              <a:rPr sz="4000" spc="-5" dirty="0"/>
              <a:t>is </a:t>
            </a:r>
            <a:r>
              <a:rPr sz="4000" spc="-10" dirty="0"/>
              <a:t>happening?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59966"/>
            <a:ext cx="8046084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unusually slow </a:t>
            </a:r>
            <a:r>
              <a:rPr sz="3200" spc="-10" dirty="0">
                <a:latin typeface="Calibri"/>
                <a:cs typeface="Calibri"/>
              </a:rPr>
              <a:t>network performance </a:t>
            </a:r>
            <a:r>
              <a:rPr sz="3200" spc="-5" dirty="0">
                <a:latin typeface="Calibri"/>
                <a:cs typeface="Calibri"/>
              </a:rPr>
              <a:t>(opening  files or accessing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unavailability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particular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website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inability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access </a:t>
            </a:r>
            <a:r>
              <a:rPr sz="3200" spc="-25" dirty="0">
                <a:latin typeface="Calibri"/>
                <a:cs typeface="Calibri"/>
              </a:rPr>
              <a:t>any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website</a:t>
            </a:r>
            <a:endParaRPr sz="3200">
              <a:latin typeface="Calibri"/>
              <a:cs typeface="Calibri"/>
            </a:endParaRPr>
          </a:p>
          <a:p>
            <a:pPr marL="355600" marR="208279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dramatic </a:t>
            </a:r>
            <a:r>
              <a:rPr sz="3200" spc="-5" dirty="0">
                <a:latin typeface="Calibri"/>
                <a:cs typeface="Calibri"/>
              </a:rPr>
              <a:t>increase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0" dirty="0">
                <a:latin typeface="Calibri"/>
                <a:cs typeface="Calibri"/>
              </a:rPr>
              <a:t>amount </a:t>
            </a:r>
            <a:r>
              <a:rPr sz="3200" spc="-5" dirty="0">
                <a:latin typeface="Calibri"/>
                <a:cs typeface="Calibri"/>
              </a:rPr>
              <a:t>of spam </a:t>
            </a:r>
            <a:r>
              <a:rPr sz="3200" spc="-15" dirty="0">
                <a:latin typeface="Calibri"/>
                <a:cs typeface="Calibri"/>
              </a:rPr>
              <a:t>you  </a:t>
            </a:r>
            <a:r>
              <a:rPr sz="3200" spc="-10" dirty="0">
                <a:latin typeface="Calibri"/>
                <a:cs typeface="Calibri"/>
              </a:rPr>
              <a:t>receive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your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account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1594"/>
            <a:ext cx="853440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10" dirty="0"/>
              <a:t>common </a:t>
            </a:r>
            <a:r>
              <a:rPr spc="-5" dirty="0"/>
              <a:t>message </a:t>
            </a:r>
            <a:r>
              <a:rPr spc="-15" dirty="0"/>
              <a:t>after</a:t>
            </a:r>
            <a:r>
              <a:rPr spc="-40" dirty="0"/>
              <a:t> </a:t>
            </a:r>
            <a:r>
              <a:rPr spc="-5" dirty="0"/>
              <a:t>DoS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600199"/>
            <a:ext cx="9144000" cy="5257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438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Ion</vt:lpstr>
      <vt:lpstr>Denial of Services(DoS)</vt:lpstr>
      <vt:lpstr>Denial of Services(DoS)</vt:lpstr>
      <vt:lpstr>Distributed Denial-of-Service attack</vt:lpstr>
      <vt:lpstr>A big-bang of DDoSattack</vt:lpstr>
      <vt:lpstr>Method of attack</vt:lpstr>
      <vt:lpstr>Some best DDoS attack method</vt:lpstr>
      <vt:lpstr>Some best DoS Attack tools</vt:lpstr>
      <vt:lpstr>How do we know an attack is happening?</vt:lpstr>
      <vt:lpstr>A common message after DoS</vt:lpstr>
      <vt:lpstr>What to do if we are experiencing an  attack?</vt:lpstr>
      <vt:lpstr>How do we avoid being part of the  problem?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Denial of Services(DoS)</dc:title>
  <cp:lastModifiedBy>Ben Hooper</cp:lastModifiedBy>
  <cp:revision>2</cp:revision>
  <cp:lastPrinted>2017-12-05T23:27:29Z</cp:lastPrinted>
  <dcterms:created xsi:type="dcterms:W3CDTF">2017-12-05T23:19:22Z</dcterms:created>
  <dcterms:modified xsi:type="dcterms:W3CDTF">2017-12-05T23:29:26Z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2017-12-05T00:00:00Z</vt:filetime>
  </property>
</Properties>
</file>