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F619-56AC-2C4C-F8A7-F74D39B6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5F6FF-B35B-C0AB-B5D3-78E333BE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725A-224C-C018-BF88-1252498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B003-0265-70BC-A326-CEF3924C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DA2C-45C4-46D4-42C9-43FFDDC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765E-CAD3-CB5F-2690-49213F97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ADF94-01B0-175F-A107-21344843C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03A4-D2BE-CBCD-F779-1CBE4F44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88F1-2620-A852-0782-B5AEB722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ABB0-C128-5B45-4735-26659BBF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5736A-8702-9E4D-214C-16B491449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D905A-D6FD-877F-6945-67663A1B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B99E-9B0B-A182-E599-32297755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96BF-D0C1-28B6-D87D-7887239E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50DF-73D5-C6DA-E493-B18A094A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B639-BF7C-870E-8166-9104A739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4CAB-5183-8674-F6AD-1E8477E2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A021-F323-7AD8-AA28-AB33F6F7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993C6-7DB0-4010-BD1A-862A54B1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7962-7991-F02C-2431-DE4190C0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1E8B-2447-6E82-4A71-3BD27F63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E43A8-7060-0D5F-4E1D-68CC23F8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EEB2-3A03-FA92-307E-717BEC45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46B7-4278-3CEC-C1FB-AEE54CCA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6125-8CBC-FE4C-AE00-E1D13BA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8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A74A-A6C5-DBD5-0A16-FE040634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1FE7-837C-0294-5564-190E577EB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D5EB5-BB41-1307-9165-38EC3E49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8F70-C1B4-9525-A7AE-8F864F06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42A44-4375-FD8E-36F6-6E40043D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2C952-DBF1-948E-4EDE-EE5E5DA9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1EA6-5F3B-3C26-49AB-6DD5868E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4BA85-FD31-BB0B-9E8A-D233CC9C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A2290-B724-80F0-213E-4B768D5F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7BEF9-127B-BD89-30AE-BC73CC70E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36A7F-8429-EFD7-099C-6B08AAE2F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43E08-5C6D-30F1-7AEE-E5839E4D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5909A-73C2-CFD3-8209-9E68EAE3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49637-1D36-ACAA-5BC8-35EC2C5A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F443-9E0D-6A7D-08CC-F27AF3F9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EC2D9-304C-320C-BDF9-DC8A6085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3EB2D-DE44-F950-2828-83D12E8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2B6DF-3BAD-2647-8755-7329EC31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76A30-18CB-B805-87D8-5B6B4C80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62E12-7FB5-7D50-D7F2-D083DCB9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D6F1D-3560-55FA-F2BA-668B5142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4003-3F29-F1CA-5E73-ACBA18E4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A40C-5A13-4791-3A83-4C0E67E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A267-6546-BE7C-8503-17434A89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BB812-8D77-4A55-745F-91417C00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BB60E-5A73-DB1D-EF29-6DB04372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5A2A-3843-FAAF-67B6-679226AB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BF5A-83E4-5088-18CF-B427D17D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7A9E-5CBE-80B5-F0B8-B3A04055D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726EF-DA02-5868-8113-F72CCD17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EA5A-682D-B9F7-B336-2E432A01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E24B-3255-38EB-D22C-B43109EC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88CC-888D-55F4-B3BA-5BE428F0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779A4-0C66-0875-4AC8-91BDBC16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E7B2-A366-1EA8-38A3-3B0EBB7F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64D2-E5F8-21BB-C618-ACFBA9666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921C2-8706-47C7-BC3A-6ED64197FAC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DF5C-515D-ED85-7D74-892472EC3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C9A5-3520-EEC8-C556-56F34DD87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9E5D-8B6F-2B04-9934-0FE33A1E8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Approval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F4D13-EB57-1833-B1B5-19C63F84B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Garcia</a:t>
            </a:r>
          </a:p>
          <a:p>
            <a:r>
              <a:rPr lang="en-US" dirty="0"/>
              <a:t>April 21</a:t>
            </a:r>
            <a:r>
              <a:rPr lang="en-US" baseline="30000" dirty="0"/>
              <a:t>st</a:t>
            </a:r>
            <a:r>
              <a:rPr lang="en-US" dirty="0"/>
              <a:t> 2025</a:t>
            </a:r>
          </a:p>
          <a:p>
            <a:r>
              <a:rPr lang="en-US" dirty="0"/>
              <a:t>University of Central Florida</a:t>
            </a:r>
          </a:p>
        </p:txBody>
      </p:sp>
    </p:spTree>
    <p:extLst>
      <p:ext uri="{BB962C8B-B14F-4D97-AF65-F5344CB8AC3E}">
        <p14:creationId xmlns:p14="http://schemas.microsoft.com/office/powerpoint/2010/main" val="14207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92B-30C2-85FF-7B4C-3E2BCD38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ECD0-DD77-CE6A-1177-94F375B4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same predictors as logistic regression</a:t>
            </a:r>
          </a:p>
          <a:p>
            <a:r>
              <a:rPr lang="en-US" dirty="0"/>
              <a:t>Employment Status had the highest variable importance</a:t>
            </a:r>
          </a:p>
          <a:p>
            <a:r>
              <a:rPr lang="en-US" dirty="0"/>
              <a:t>Accuracy: 99%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AB4E-3F5C-EAEF-4743-AE836E5D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98" y="3342234"/>
            <a:ext cx="4506390" cy="27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642B-6465-DF2B-B01D-0A3493D4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Bayesian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6886-C7A3-9732-A0A5-64F13CD2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scaled continuous variables</a:t>
            </a:r>
          </a:p>
          <a:p>
            <a:r>
              <a:rPr lang="en-US" dirty="0"/>
              <a:t>Used the hill-climbing algorithm </a:t>
            </a:r>
          </a:p>
          <a:p>
            <a:r>
              <a:rPr lang="en-US" dirty="0"/>
              <a:t>MSE: .71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7DA6-A00B-5073-823B-56674EE12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6" y="2148977"/>
            <a:ext cx="3557252" cy="37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7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2926-63DC-799F-96FB-DF3ADB7A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673"/>
            <a:ext cx="10515600" cy="1325563"/>
          </a:xfrm>
        </p:spPr>
        <p:txBody>
          <a:bodyPr/>
          <a:lstStyle/>
          <a:p>
            <a:r>
              <a:rPr lang="en-US" dirty="0"/>
              <a:t>Unsupervised Learning: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F011-4063-8B80-106E-6FFDA82A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K-means clustering for k = 2 and k = 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C2FBBD-3C5E-4803-03F3-B8782724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33" y="3745257"/>
            <a:ext cx="4825066" cy="28982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8B98C-940A-6702-63B7-3BE7669E6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37" y="2292161"/>
            <a:ext cx="1914792" cy="1219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682C8A-EA52-D58C-EF55-67BBBB754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03" y="2311214"/>
            <a:ext cx="286742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4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7D18-82C6-5457-1ADC-D0E5CFEC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23FC-6BA5-145B-7CD9-7B4B64F1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 into approved loan applications and not approved loan applications to see if the words used in the purpose for the loan differed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FB6AF-1CF3-7E43-0E4B-7E61FE6C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87" y="3429000"/>
            <a:ext cx="2331255" cy="2143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B65EA-CFD3-C8A0-6081-DA3AA58F26A4}"/>
              </a:ext>
            </a:extLst>
          </p:cNvPr>
          <p:cNvSpPr txBox="1"/>
          <p:nvPr/>
        </p:nvSpPr>
        <p:spPr>
          <a:xfrm>
            <a:off x="1497204" y="5958673"/>
            <a:ext cx="29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cloud approved loans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D96DD-7884-FF92-5D44-B3CE8EFF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56" y="3429000"/>
            <a:ext cx="2448246" cy="2212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5FC506-4232-23F8-7732-6F9B42B4FF15}"/>
              </a:ext>
            </a:extLst>
          </p:cNvPr>
          <p:cNvSpPr txBox="1"/>
          <p:nvPr/>
        </p:nvSpPr>
        <p:spPr>
          <a:xfrm>
            <a:off x="6812783" y="5958673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cloud not approved loans</a:t>
            </a:r>
          </a:p>
        </p:txBody>
      </p:sp>
    </p:spTree>
    <p:extLst>
      <p:ext uri="{BB962C8B-B14F-4D97-AF65-F5344CB8AC3E}">
        <p14:creationId xmlns:p14="http://schemas.microsoft.com/office/powerpoint/2010/main" val="200904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444E-AAD8-CD67-DF69-065DBCCF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FC632-71B9-B684-A0C2-30189D882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83" y="1977499"/>
            <a:ext cx="5575732" cy="3314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52891-710F-1325-AB78-EBFCD89AD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5" y="2213558"/>
            <a:ext cx="4921988" cy="30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5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6021-1E0E-7C56-D5FB-1C9935A4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0285-F881-DAE8-D594-C4617C21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Bag-of-words did not result in any ability to know if the loan was approved or not</a:t>
            </a:r>
          </a:p>
          <a:p>
            <a:r>
              <a:rPr lang="en-US" dirty="0"/>
              <a:t>Unsupervised learning techniques can help us understand the relationship between the predictors</a:t>
            </a:r>
          </a:p>
          <a:p>
            <a:r>
              <a:rPr lang="en-US" dirty="0"/>
              <a:t>Random forest outperformed logistic regression, but both models had over 90% accuracy in predicting is a loan was approved or not</a:t>
            </a:r>
          </a:p>
          <a:p>
            <a:r>
              <a:rPr lang="en-US" dirty="0"/>
              <a:t>In the various methods used the predictors varied in which were </a:t>
            </a:r>
            <a:r>
              <a:rPr lang="en-US"/>
              <a:t>important for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5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C7A1-576D-5D12-AFCF-ABC0DEEE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0DBB-7146-2F42-2906-69352368B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3131-221E-D447-87D7-2714B4E9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74B-1092-79A2-8EB3-73866A7D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Visualizations &amp; Predictor Analysis</a:t>
            </a:r>
          </a:p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Bag-of-Words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2825-F191-3B50-E035-CFB61F3F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E782-858F-5F9B-0EF3-414C45E7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examined consisted of loan data</a:t>
            </a:r>
          </a:p>
          <a:p>
            <a:endParaRPr lang="en-US" dirty="0"/>
          </a:p>
          <a:p>
            <a:r>
              <a:rPr lang="en-US" dirty="0"/>
              <a:t>Individuals applying for a loan were either rejected or approved</a:t>
            </a:r>
          </a:p>
          <a:p>
            <a:endParaRPr lang="en-US" dirty="0"/>
          </a:p>
          <a:p>
            <a:r>
              <a:rPr lang="en-US" dirty="0"/>
              <a:t>What does the data tell us about the applicants that were approved vs rejected?</a:t>
            </a:r>
          </a:p>
        </p:txBody>
      </p:sp>
    </p:spTree>
    <p:extLst>
      <p:ext uri="{BB962C8B-B14F-4D97-AF65-F5344CB8AC3E}">
        <p14:creationId xmlns:p14="http://schemas.microsoft.com/office/powerpoint/2010/main" val="77641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28C4-4BAA-EA30-4C6A-838101BF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7276-E813-7720-5F5F-EE9A867D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Pulled from Kaggle</a:t>
            </a:r>
          </a:p>
          <a:p>
            <a:endParaRPr lang="en-US" dirty="0"/>
          </a:p>
          <a:p>
            <a:r>
              <a:rPr lang="en-US" dirty="0"/>
              <a:t> The original dataset consisted of 24,000 observations and 7 variables</a:t>
            </a:r>
          </a:p>
          <a:p>
            <a:endParaRPr lang="en-US" dirty="0"/>
          </a:p>
          <a:p>
            <a:r>
              <a:rPr lang="en-US" dirty="0"/>
              <a:t>Variable names include Text, Income, Credit Score, Loan Amount, DTI Ratio, Employment Status, and Approval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5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39A4-6159-C826-7CCA-09B44030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A119-3E60-C8B8-DFF8-9166D2CC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Employment Status and Approval were set to binary 0/1 variables</a:t>
            </a:r>
          </a:p>
          <a:p>
            <a:endParaRPr lang="en-US" dirty="0"/>
          </a:p>
          <a:p>
            <a:r>
              <a:rPr lang="en-US" dirty="0"/>
              <a:t>Class imbalance was corrected for target variable Approval</a:t>
            </a:r>
          </a:p>
          <a:p>
            <a:endParaRPr lang="en-US" dirty="0"/>
          </a:p>
          <a:p>
            <a:r>
              <a:rPr lang="en-US" dirty="0"/>
              <a:t>Continuous variables were scaled</a:t>
            </a:r>
          </a:p>
          <a:p>
            <a:endParaRPr lang="en-US" dirty="0"/>
          </a:p>
          <a:p>
            <a:r>
              <a:rPr lang="en-US" dirty="0"/>
              <a:t>Since not approved was so infrequent, the final dataset consisted of 7,866 observations</a:t>
            </a:r>
          </a:p>
        </p:txBody>
      </p:sp>
    </p:spTree>
    <p:extLst>
      <p:ext uri="{BB962C8B-B14F-4D97-AF65-F5344CB8AC3E}">
        <p14:creationId xmlns:p14="http://schemas.microsoft.com/office/powerpoint/2010/main" val="330550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9778-04E9-023C-83EA-CFFEDB0A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6DD1D-A8A3-B10C-7397-DAE8A88E3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88" y="4186209"/>
            <a:ext cx="3903817" cy="24944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0FD96-FEA5-14F5-434B-90CBCEC41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89" y="4186209"/>
            <a:ext cx="4011133" cy="2473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0FF36-0128-15A6-902A-C013C5E69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88" y="1488796"/>
            <a:ext cx="3903817" cy="2483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64D8AD-17D5-86A2-0658-DF9D5087B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73" y="1690688"/>
            <a:ext cx="3824749" cy="23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6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E420-0CF5-33CF-DCBA-1DEB6BC3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BEE3A-2F60-C7FB-CE21-3D425AB87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37" y="1917788"/>
            <a:ext cx="5662040" cy="35959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66686-D14D-E544-49B8-EE493903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0" y="1584094"/>
            <a:ext cx="5377015" cy="44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A61-5011-CA31-96EC-94236590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30E67-B79A-C528-28D8-A3D0FC033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47" y="4863183"/>
            <a:ext cx="5013230" cy="18229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CA03B-7EF2-1CEA-759A-A83C7175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79" y="1817226"/>
            <a:ext cx="4605746" cy="2758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E6E9A-DACF-A73F-06D7-4F86DB0A4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226"/>
            <a:ext cx="4605747" cy="27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4066-1FF5-6208-1BE7-A7142D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AB60-7D1B-6236-4048-694CBDA2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selection indicated all variables should be left in the model.</a:t>
            </a:r>
          </a:p>
          <a:p>
            <a:r>
              <a:rPr lang="en-US" dirty="0"/>
              <a:t>Employment Status only variable not significant</a:t>
            </a:r>
          </a:p>
          <a:p>
            <a:r>
              <a:rPr lang="en-US" dirty="0"/>
              <a:t>AIC: 2017</a:t>
            </a:r>
          </a:p>
          <a:p>
            <a:r>
              <a:rPr lang="en-US" dirty="0"/>
              <a:t>Accuracy: 91%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57561-A15A-BBAE-7F48-CFE690CF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3429000"/>
            <a:ext cx="4977879" cy="30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329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Loan Approval Project</vt:lpstr>
      <vt:lpstr>Overview</vt:lpstr>
      <vt:lpstr>Introduction</vt:lpstr>
      <vt:lpstr>The Data</vt:lpstr>
      <vt:lpstr>Preprocessing</vt:lpstr>
      <vt:lpstr>Visualizations</vt:lpstr>
      <vt:lpstr>Predictor Analysis</vt:lpstr>
      <vt:lpstr>Predictor Analysis</vt:lpstr>
      <vt:lpstr>Supervised Learning: Logistic Regression</vt:lpstr>
      <vt:lpstr>Supervised Learning: Random Forest</vt:lpstr>
      <vt:lpstr>Unsupervised Learning: Bayesian Model</vt:lpstr>
      <vt:lpstr>Unsupervised Learning: K-means Clustering</vt:lpstr>
      <vt:lpstr>Bag-of-Words</vt:lpstr>
      <vt:lpstr>Bag-of-Words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Garcia</dc:creator>
  <cp:lastModifiedBy>Benjamin Garcia</cp:lastModifiedBy>
  <cp:revision>2</cp:revision>
  <dcterms:created xsi:type="dcterms:W3CDTF">2025-04-22T01:53:05Z</dcterms:created>
  <dcterms:modified xsi:type="dcterms:W3CDTF">2025-05-09T00:22:46Z</dcterms:modified>
</cp:coreProperties>
</file>