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70" r:id="rId9"/>
    <p:sldId id="269" r:id="rId10"/>
    <p:sldId id="264" r:id="rId11"/>
    <p:sldId id="266" r:id="rId12"/>
    <p:sldId id="265" r:id="rId13"/>
    <p:sldId id="267" r:id="rId14"/>
    <p:sldId id="262" r:id="rId15"/>
    <p:sldId id="268" r:id="rId16"/>
    <p:sldId id="271" r:id="rId17"/>
    <p:sldId id="272" r:id="rId18"/>
    <p:sldId id="273" r:id="rId19"/>
    <p:sldId id="27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4812-490F-4499-BE05-968E09DE0CF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70AE5-A939-4D3E-B96C-EB45091C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70AE5-A939-4D3E-B96C-EB45091C85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6AC-FE9E-252B-11B6-830AEF8BA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B0CBB-AD21-FFCF-B2A2-2684B28D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FC92-6CA3-727D-EBC8-36EB3D0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D50A-96C4-2D76-195A-F872674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618D-CDB8-8583-60D4-5BA75C7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772C-7C03-E628-6EF1-E48CEEF2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42C3-B22D-BF7D-E655-BA2C286A8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3BFE-26EF-7B91-EC34-E0BE61AB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1CD7-3CA2-2E13-81F0-F1C72454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731C-E9F7-6652-C372-2379CD3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41EC2-CF6D-E8BA-325C-0940CEA78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4DA5-86F3-4F6A-70FD-6EF73137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6FCF-B68E-1AEE-CC42-110240FB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94D6-3DB6-20CB-07BD-5950FCB3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5EC7-AAB8-AA5A-97A9-85188130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5E-920C-0302-488B-9F9AA0D8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2126-05B9-EBE3-4194-B9A42286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8DE9-F31E-8C1A-078B-F45A4795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1E5F-1F9B-E2B4-7398-874DC9DE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6B40-C7C4-6537-00E9-BB2767FF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6C62-3CCA-597D-C102-F496523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F09B-D474-8EB4-61D2-F8CD5EA3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EF2A-831D-C3BE-6FDB-E0267390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10BA-5FE2-A164-75FB-A928ECC1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CB39-AD92-ABA5-52C6-A52AEC51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F9D8-0ABD-E915-146A-F407EBB5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7CAD-DC23-380E-30F5-7896EE6E8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69DB-77B0-50BD-E5FA-FA458907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297C-695D-9ABD-F11E-8401C03B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6977-5F42-00D6-6671-606EB01C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DAA3-C4E3-42E9-7DBE-120673B2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322C-B715-A77F-B99D-C9877FBC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045B5-FB89-0BB3-2056-6E8D0ECD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68F90-9054-BE8A-FB21-853FEF33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A617B-CB17-F4BA-8ED4-B3C3B4C8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D9921-0C84-794E-76C5-029B2017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B2E66-7DFD-95CD-BE29-407DCFB1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52CCA-E039-4F48-2257-471F9960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EB38D-EFD7-CE88-D9A4-B6DD74B5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639-1D0F-2F5D-A9FD-90BCFBDB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8F0EC-3711-2DA9-71E6-121B973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029EF-AB8A-BDC4-AB74-E13D6A88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251E-056B-EE50-D0B4-E12B9BBB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B70A2-E825-CB0C-EAE2-38E0E24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8427B-CEFF-2C45-A00D-837C5EFE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677C-829B-49DE-7443-D21BD84C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102-CE82-A6C9-FE1C-5F2DA8A5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0D02-4735-B938-5ED7-0E3658F6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C675-9323-D281-26A5-8F70BB7D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A11A-162C-0567-E2FA-736D33E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4E-3727-047B-6931-9126B4E7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31A0-3148-ED1F-A3AB-080692D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62F4-3A8B-9890-5DA0-FA368B53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2D97F-0A3F-2019-89F9-447DA795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73D97-B270-15D0-F394-7696EBE5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8740-BFFE-A00D-21E4-1F3B37F5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85F0-FC3E-E4D4-4E4B-CFB49799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78AB-0CD1-8B65-37DB-C24107A1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74F9A-C9F8-26FA-00E3-DB7CC9B5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42B8-0E05-F9A6-35D9-C3FF559A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43DD-286A-C005-7336-AC3EF1385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4FFF7-FCF5-4019-B7A5-73374C87ABF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5C3C-6BDB-F26A-E939-4D32048E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FC8E-647C-248A-F698-82E1AD9A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526C9-CF2A-4204-8605-3E47ECA6B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4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03CC-9255-C73B-F69C-30D68C10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Varying-Coefficient Model for Interpreting Monthly Hospitalization Rates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59788-A471-1930-96DF-6C9205CB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949"/>
            <a:ext cx="9144000" cy="1655762"/>
          </a:xfrm>
        </p:spPr>
        <p:txBody>
          <a:bodyPr/>
          <a:lstStyle/>
          <a:p>
            <a:r>
              <a:rPr lang="en-US" dirty="0"/>
              <a:t>Benjamin Garcia</a:t>
            </a:r>
          </a:p>
          <a:p>
            <a:r>
              <a:rPr lang="en-US" dirty="0"/>
              <a:t>April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/>
              <a:t>University of Central Florida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65DD-2298-3890-52FC-DBEE0065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Coefficient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295A4-9F79-60DA-569D-4833F0BB1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Varying Coefficient Model or VCM is a model of the form 		   y = X</a:t>
                </a:r>
                <a:r>
                  <a:rPr lang="en-US" baseline="30000" dirty="0"/>
                  <a:t>T  </a:t>
                </a:r>
                <a:r>
                  <a:rPr lang="en-US" dirty="0"/>
                  <a:t>a(U)+ </a:t>
                </a:r>
                <a:r>
                  <a:rPr lang="el-GR" dirty="0"/>
                  <a:t>ε</a:t>
                </a:r>
                <a:r>
                  <a:rPr lang="en-US" dirty="0"/>
                  <a:t> (Fan &amp; Zhang, 2008). </a:t>
                </a:r>
              </a:p>
              <a:p>
                <a:endParaRPr lang="en-US" dirty="0"/>
              </a:p>
              <a:p>
                <a:r>
                  <a:rPr lang="en-US" dirty="0"/>
                  <a:t>The estimator of the coefficients is the a in the following minimizer function.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L(</a:t>
                </a:r>
                <a:r>
                  <a:rPr lang="en-US" dirty="0" err="1"/>
                  <a:t>a,b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(Fan &amp; Zhang, 2008).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295A4-9F79-60DA-569D-4833F0BB1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67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4B91-48E3-2613-84EB-127FED0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Coefficient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591C6-4A33-9433-C07A-6D076789F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the coefficients we must then use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(Fan &amp; Zhang, 2008)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= (X,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,X)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591C6-4A33-9433-C07A-6D076789F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37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59FD-B2FD-8542-6F5D-E18ABBE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Coefficient Model</a:t>
            </a:r>
          </a:p>
        </p:txBody>
      </p:sp>
      <p:pic>
        <p:nvPicPr>
          <p:cNvPr id="5" name="Content Placeholder 4" descr="A graph with blue dots">
            <a:extLst>
              <a:ext uri="{FF2B5EF4-FFF2-40B4-BE49-F238E27FC236}">
                <a16:creationId xmlns:a16="http://schemas.microsoft.com/office/drawing/2014/main" id="{2C59DFFA-646E-58BB-B014-61F2BE502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1866"/>
            <a:ext cx="4413032" cy="2798984"/>
          </a:xfrm>
        </p:spPr>
      </p:pic>
      <p:pic>
        <p:nvPicPr>
          <p:cNvPr id="7" name="Picture 6" descr="A graph with blue dots">
            <a:extLst>
              <a:ext uri="{FF2B5EF4-FFF2-40B4-BE49-F238E27FC236}">
                <a16:creationId xmlns:a16="http://schemas.microsoft.com/office/drawing/2014/main" id="{6DB1AB50-543A-DB5A-06F3-3214F160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338931"/>
            <a:ext cx="4413032" cy="2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0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0D75-EBB3-A7AE-629C-83DB017B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Coefficient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1FAD-7D23-73F7-C8FB-DAB74923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set monthly COVID-19 hospitalization rates as the target.</a:t>
            </a:r>
          </a:p>
          <a:p>
            <a:r>
              <a:rPr lang="en-US" dirty="0"/>
              <a:t>Month from 1 to 60 was the variable that the coefficients were dependent on.</a:t>
            </a:r>
          </a:p>
          <a:p>
            <a:r>
              <a:rPr lang="en-US" dirty="0"/>
              <a:t>Monthly RSV and flu hospitalization rates will be our predictors along with annual and semiannual seasonal effects.</a:t>
            </a:r>
          </a:p>
          <a:p>
            <a:pPr lvl="1"/>
            <a:r>
              <a:rPr lang="en-US" dirty="0"/>
              <a:t>s1 = cos(2 * pi * Month / 12)   </a:t>
            </a:r>
          </a:p>
          <a:p>
            <a:pPr lvl="1"/>
            <a:r>
              <a:rPr lang="en-US" dirty="0"/>
              <a:t>s2 = sin(2 * pi * Month / 12)   </a:t>
            </a:r>
          </a:p>
          <a:p>
            <a:pPr lvl="1"/>
            <a:r>
              <a:rPr lang="en-US" dirty="0"/>
              <a:t>s3 = cos(2 * pi * Month / 6)    </a:t>
            </a:r>
          </a:p>
          <a:p>
            <a:pPr lvl="1"/>
            <a:r>
              <a:rPr lang="en-US" dirty="0"/>
              <a:t>s4 = sin(2 * pi * Month / 6)</a:t>
            </a:r>
          </a:p>
        </p:txBody>
      </p:sp>
    </p:spTree>
    <p:extLst>
      <p:ext uri="{BB962C8B-B14F-4D97-AF65-F5344CB8AC3E}">
        <p14:creationId xmlns:p14="http://schemas.microsoft.com/office/powerpoint/2010/main" val="251022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68C9-D7E0-C847-AFDC-38C0B857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Coefficient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3BC993-776C-A0A3-CF88-C8370041A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27" y="1825625"/>
            <a:ext cx="7268345" cy="4351338"/>
          </a:xfrm>
        </p:spPr>
      </p:pic>
    </p:spTree>
    <p:extLst>
      <p:ext uri="{BB962C8B-B14F-4D97-AF65-F5344CB8AC3E}">
        <p14:creationId xmlns:p14="http://schemas.microsoft.com/office/powerpoint/2010/main" val="45940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BCEA-0E48-5648-C019-BF11F94D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791-3FC8-D9ED-0EE0-7D8752B9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R’s linear model function (Chambers, 1992) </a:t>
            </a:r>
          </a:p>
          <a:p>
            <a:r>
              <a:rPr lang="en-US" dirty="0"/>
              <a:t>Random forest from the </a:t>
            </a:r>
            <a:r>
              <a:rPr lang="en-US" dirty="0" err="1"/>
              <a:t>randomforest</a:t>
            </a:r>
            <a:r>
              <a:rPr lang="en-US" dirty="0"/>
              <a:t> package (</a:t>
            </a:r>
            <a:r>
              <a:rPr lang="en-US" dirty="0" err="1"/>
              <a:t>Breiman</a:t>
            </a:r>
            <a:r>
              <a:rPr lang="en-US" dirty="0"/>
              <a:t>, 2001)</a:t>
            </a:r>
          </a:p>
          <a:p>
            <a:r>
              <a:rPr lang="en-US" dirty="0"/>
              <a:t>A time-varying linear model from the </a:t>
            </a:r>
            <a:r>
              <a:rPr lang="en-US" dirty="0" err="1"/>
              <a:t>tvreg</a:t>
            </a:r>
            <a:r>
              <a:rPr lang="en-US" dirty="0"/>
              <a:t> package (Casas and Fernandez-Casal, 2022)</a:t>
            </a:r>
          </a:p>
          <a:p>
            <a:r>
              <a:rPr lang="en-US" dirty="0"/>
              <a:t>Varying coefficient model in the </a:t>
            </a:r>
            <a:r>
              <a:rPr lang="en-US" dirty="0" err="1"/>
              <a:t>mgcv</a:t>
            </a:r>
            <a:r>
              <a:rPr lang="en-US" dirty="0"/>
              <a:t> package (Wood, 2017)</a:t>
            </a:r>
          </a:p>
          <a:p>
            <a:r>
              <a:rPr lang="en-US" dirty="0"/>
              <a:t>To find the best model, parameter tuning including leave-one-out cross-validation (LOOCV) using multiple bandwidth values was tested.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6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C5FC-458D-1777-C73D-059760C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B5477B-5B71-9C60-2E08-C7B77EB9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LOOCV was used to compute the mean squared error (MSE).</a:t>
            </a:r>
          </a:p>
          <a:p>
            <a:endParaRPr lang="en-US" dirty="0"/>
          </a:p>
          <a:p>
            <a:r>
              <a:rPr lang="en-US" dirty="0"/>
              <a:t>Then the MSE was calculated on all the data.</a:t>
            </a:r>
          </a:p>
        </p:txBody>
      </p:sp>
      <p:pic>
        <p:nvPicPr>
          <p:cNvPr id="8" name="Content Placeholder 4" descr="A screenshot of a computer">
            <a:extLst>
              <a:ext uri="{FF2B5EF4-FFF2-40B4-BE49-F238E27FC236}">
                <a16:creationId xmlns:a16="http://schemas.microsoft.com/office/drawing/2014/main" id="{2E230854-0FF3-BC33-7B17-389C09EE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92" y="3963070"/>
            <a:ext cx="4146965" cy="23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DFF-95FA-0832-BBF2-35D5D7C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of different points">
            <a:extLst>
              <a:ext uri="{FF2B5EF4-FFF2-40B4-BE49-F238E27FC236}">
                <a16:creationId xmlns:a16="http://schemas.microsoft.com/office/drawing/2014/main" id="{CC1B8C5C-7524-F4B3-1C62-CDA113C7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9" y="2242457"/>
            <a:ext cx="5518871" cy="3248116"/>
          </a:xfrm>
        </p:spPr>
      </p:pic>
      <p:pic>
        <p:nvPicPr>
          <p:cNvPr id="7" name="Picture 6" descr="A graph showing a graph">
            <a:extLst>
              <a:ext uri="{FF2B5EF4-FFF2-40B4-BE49-F238E27FC236}">
                <a16:creationId xmlns:a16="http://schemas.microsoft.com/office/drawing/2014/main" id="{8F28FD9D-3106-045A-A1A4-11A14121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543"/>
            <a:ext cx="5350552" cy="3325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025B3-BDBE-95D2-65D3-842E539D53C4}"/>
              </a:ext>
            </a:extLst>
          </p:cNvPr>
          <p:cNvSpPr txBox="1"/>
          <p:nvPr/>
        </p:nvSpPr>
        <p:spPr>
          <a:xfrm>
            <a:off x="6096000" y="5780762"/>
            <a:ext cx="560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Around month 35 is when the Tripledemic occurred.</a:t>
            </a:r>
          </a:p>
        </p:txBody>
      </p:sp>
    </p:spTree>
    <p:extLst>
      <p:ext uri="{BB962C8B-B14F-4D97-AF65-F5344CB8AC3E}">
        <p14:creationId xmlns:p14="http://schemas.microsoft.com/office/powerpoint/2010/main" val="3620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2A42-8391-0F06-6023-E767419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791F-D3C7-55B1-9D83-3CD67800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parameter tuning, the VCM seems to fit the COVID-19 monthly hospitalization rate the best.</a:t>
            </a:r>
          </a:p>
          <a:p>
            <a:endParaRPr lang="en-US" dirty="0"/>
          </a:p>
          <a:p>
            <a:r>
              <a:rPr lang="en-US" dirty="0"/>
              <a:t>Random forest predicts COVID-19 monthly hospitalization rate well when using the data it was trained on but suffers more drastically when new data is introduced.</a:t>
            </a:r>
          </a:p>
          <a:p>
            <a:endParaRPr lang="en-US" dirty="0"/>
          </a:p>
          <a:p>
            <a:r>
              <a:rPr lang="en-US" dirty="0"/>
              <a:t>The seasonality and rates of RSV and the flu hospitalization can inform us about COVID-19 hospitalization within the corresponding surveillance network.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3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9ABC-F5DA-B761-AE21-F94C742E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/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60DC-C529-BA52-BB3B-5375A398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surveillance network used only accounts for a part of the U.S. and may not correspond to rates of the nation as a whole.</a:t>
            </a:r>
          </a:p>
          <a:p>
            <a:endParaRPr lang="en-US" dirty="0"/>
          </a:p>
          <a:p>
            <a:r>
              <a:rPr lang="en-US" dirty="0"/>
              <a:t>The imputed values could vary from the actual values.</a:t>
            </a:r>
          </a:p>
          <a:p>
            <a:endParaRPr lang="en-US" dirty="0"/>
          </a:p>
          <a:p>
            <a:r>
              <a:rPr lang="en-US" dirty="0"/>
              <a:t>Future work on the differences between certain demographic statuses along with further variable selection, could be explored.</a:t>
            </a:r>
          </a:p>
        </p:txBody>
      </p:sp>
    </p:spTree>
    <p:extLst>
      <p:ext uri="{BB962C8B-B14F-4D97-AF65-F5344CB8AC3E}">
        <p14:creationId xmlns:p14="http://schemas.microsoft.com/office/powerpoint/2010/main" val="37432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8CCB-181A-3A27-A931-776BC0B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4A39-CAC6-1698-8B48-EBBDA749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COVID-19 Overview</a:t>
            </a:r>
          </a:p>
          <a:p>
            <a:r>
              <a:rPr lang="en-US" dirty="0"/>
              <a:t>Tripledemic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Varying Coefficient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Limitations/Future Research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63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B049-D8C6-7816-B6B1-AE0848CA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A8CA-E05A-4E03-1B5E-5DCBD7B8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Breiman</a:t>
            </a:r>
            <a:r>
              <a:rPr lang="en-US" dirty="0">
                <a:effectLst/>
              </a:rPr>
              <a:t>, L. (2001), Random Forests, Machine Learning 45(1), 5-32.</a:t>
            </a:r>
          </a:p>
          <a:p>
            <a:pPr>
              <a:buNone/>
            </a:pPr>
            <a:r>
              <a:rPr lang="en-US" dirty="0">
                <a:effectLst/>
              </a:rPr>
              <a:t>Bi, K., Bandekar, S. R., </a:t>
            </a:r>
            <a:r>
              <a:rPr lang="en-US" dirty="0" err="1">
                <a:effectLst/>
              </a:rPr>
              <a:t>Bouchnita</a:t>
            </a:r>
            <a:r>
              <a:rPr lang="en-US" dirty="0">
                <a:effectLst/>
              </a:rPr>
              <a:t>, A., Fox, S. J., &amp; Meyers, L. A. (2025). Annual hospitalizations for covid-19, influenza, and respiratory syncytial virus, United States, 2023–2024. </a:t>
            </a:r>
            <a:r>
              <a:rPr lang="en-US" i="1" dirty="0">
                <a:effectLst/>
              </a:rPr>
              <a:t>Emerging Infectious Diseases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31</a:t>
            </a:r>
            <a:r>
              <a:rPr lang="en-US" dirty="0">
                <a:effectLst/>
              </a:rPr>
              <a:t>(3), 636–638. https://doi.org/10.3201/eid3103.240594 </a:t>
            </a:r>
          </a:p>
          <a:p>
            <a:pPr>
              <a:buNone/>
            </a:pPr>
            <a:r>
              <a:rPr lang="en-US" dirty="0">
                <a:effectLst/>
              </a:rPr>
              <a:t>Casas, I., &amp; Fernández-Casal, R. (2022). </a:t>
            </a:r>
            <a:r>
              <a:rPr lang="en-US" dirty="0" err="1">
                <a:effectLst/>
              </a:rPr>
              <a:t>TvReg</a:t>
            </a:r>
            <a:r>
              <a:rPr lang="en-US" dirty="0">
                <a:effectLst/>
              </a:rPr>
              <a:t>: Time-varying coefficients in multi-equation regression in R. </a:t>
            </a:r>
            <a:r>
              <a:rPr lang="en-US" i="1" dirty="0">
                <a:effectLst/>
              </a:rPr>
              <a:t>The R Journal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14</a:t>
            </a:r>
            <a:r>
              <a:rPr lang="en-US" dirty="0">
                <a:effectLst/>
              </a:rPr>
              <a:t>(1), 79–100. https://doi.org/10.32614/rj-2022-002 </a:t>
            </a:r>
          </a:p>
          <a:p>
            <a:pPr>
              <a:buNone/>
            </a:pPr>
            <a:r>
              <a:rPr lang="en-US" dirty="0">
                <a:effectLst/>
              </a:rPr>
              <a:t>Centers for Disease Control and Prevention. (n.d.). </a:t>
            </a:r>
            <a:r>
              <a:rPr lang="en-US" i="1" dirty="0">
                <a:effectLst/>
              </a:rPr>
              <a:t>Covid-Net</a:t>
            </a:r>
            <a:r>
              <a:rPr lang="en-US" dirty="0">
                <a:effectLst/>
              </a:rPr>
              <a:t>. Centers for Disease Control and Prevention. https://www.cdc.gov/covid/php/covid-net/index.html </a:t>
            </a:r>
          </a:p>
          <a:p>
            <a:pPr>
              <a:buNone/>
            </a:pPr>
            <a:r>
              <a:rPr lang="en-US" dirty="0">
                <a:effectLst/>
              </a:rPr>
              <a:t>Chambers, J. M. (1992) Linear models. Chapter 4 of Statistical Models in S eds J. M. Chambers and T. J. Hastie, Wadsworth &amp; Brooks/Cole.</a:t>
            </a:r>
          </a:p>
          <a:p>
            <a:pPr>
              <a:buNone/>
            </a:pPr>
            <a:r>
              <a:rPr lang="en-US" dirty="0">
                <a:effectLst/>
              </a:rPr>
              <a:t>Cleveland, R. B., Cleveland, W. S., McRae, J. E., &amp; Terpenning, I. (1990). STL: A seasonal-trend decomposition. J. off. Stat, 6(1), 3-73.</a:t>
            </a:r>
          </a:p>
          <a:p>
            <a:pPr>
              <a:buNone/>
            </a:pPr>
            <a:r>
              <a:rPr lang="en-US" dirty="0">
                <a:effectLst/>
              </a:rPr>
              <a:t>den Hartog, G., van </a:t>
            </a:r>
            <a:r>
              <a:rPr lang="en-US" dirty="0" err="1">
                <a:effectLst/>
              </a:rPr>
              <a:t>Kasteren</a:t>
            </a:r>
            <a:r>
              <a:rPr lang="en-US" dirty="0">
                <a:effectLst/>
              </a:rPr>
              <a:t>, P. B., Schepp, R. M., </a:t>
            </a:r>
            <a:r>
              <a:rPr lang="en-US" dirty="0" err="1">
                <a:effectLst/>
              </a:rPr>
              <a:t>Teirlinck</a:t>
            </a:r>
            <a:r>
              <a:rPr lang="en-US" dirty="0">
                <a:effectLst/>
              </a:rPr>
              <a:t>, A. C., van der Klis, F. R., &amp; van </a:t>
            </a:r>
            <a:r>
              <a:rPr lang="en-US" dirty="0" err="1">
                <a:effectLst/>
              </a:rPr>
              <a:t>Binnendijk</a:t>
            </a:r>
            <a:r>
              <a:rPr lang="en-US" dirty="0">
                <a:effectLst/>
              </a:rPr>
              <a:t>, R. S. (2023). Decline of RSV-specific antibodies during the COVID-19 pandemic. </a:t>
            </a:r>
            <a:r>
              <a:rPr lang="en-US" i="1" dirty="0">
                <a:effectLst/>
              </a:rPr>
              <a:t>The Lancet Infectious Diseases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23</a:t>
            </a:r>
            <a:r>
              <a:rPr lang="en-US" dirty="0">
                <a:effectLst/>
              </a:rPr>
              <a:t>(1), 23–25. https://doi.org/10.1016/s1473-3099(22)00763-0 </a:t>
            </a:r>
          </a:p>
          <a:p>
            <a:pPr>
              <a:buNone/>
            </a:pPr>
            <a:r>
              <a:rPr lang="en-US" dirty="0">
                <a:effectLst/>
              </a:rPr>
              <a:t>Fan, J., &amp; Zhang, W. (2008). Statistical methods with varying coefficient models. </a:t>
            </a:r>
            <a:r>
              <a:rPr lang="en-US" i="1" dirty="0">
                <a:effectLst/>
              </a:rPr>
              <a:t>Statistics and Its Interface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</a:t>
            </a:r>
            <a:r>
              <a:rPr lang="en-US" dirty="0">
                <a:effectLst/>
              </a:rPr>
              <a:t>(1), 179–195. https://doi.org/10.4310/sii.2008.v1.n1.a15 </a:t>
            </a:r>
          </a:p>
          <a:p>
            <a:pPr>
              <a:buNone/>
            </a:pPr>
            <a:r>
              <a:rPr lang="en-US" dirty="0">
                <a:effectLst/>
              </a:rPr>
              <a:t>Hastie, T. J., </a:t>
            </a:r>
            <a:r>
              <a:rPr lang="en-US" dirty="0" err="1">
                <a:effectLst/>
              </a:rPr>
              <a:t>Tibshirani</a:t>
            </a:r>
            <a:r>
              <a:rPr lang="en-US" dirty="0">
                <a:effectLst/>
              </a:rPr>
              <a:t>, R., &amp; Friedman, J. (2009). Kernel Smoothing Methods. In </a:t>
            </a:r>
            <a:r>
              <a:rPr lang="en-US" i="1" dirty="0">
                <a:effectLst/>
              </a:rPr>
              <a:t>The Elements of Statistical Learning Data Mining, Inference, and Prediction</a:t>
            </a:r>
            <a:r>
              <a:rPr lang="en-US" dirty="0">
                <a:effectLst/>
              </a:rPr>
              <a:t> (2nd ed., pp. 191–218). essay, Springer. </a:t>
            </a:r>
          </a:p>
          <a:p>
            <a:pPr>
              <a:buNone/>
            </a:pPr>
            <a:r>
              <a:rPr lang="en-US" dirty="0">
                <a:effectLst/>
              </a:rPr>
              <a:t>Hastie, T., &amp; </a:t>
            </a:r>
            <a:r>
              <a:rPr lang="en-US" dirty="0" err="1">
                <a:effectLst/>
              </a:rPr>
              <a:t>Tibshirani</a:t>
            </a:r>
            <a:r>
              <a:rPr lang="en-US" dirty="0">
                <a:effectLst/>
              </a:rPr>
              <a:t>, R. (1993). Varying-coefficient models. </a:t>
            </a:r>
            <a:r>
              <a:rPr lang="en-US" i="1" dirty="0">
                <a:effectLst/>
              </a:rPr>
              <a:t>Journal of the Royal Statistical Society Series B: Statistical Methodology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55</a:t>
            </a:r>
            <a:r>
              <a:rPr lang="en-US" dirty="0">
                <a:effectLst/>
              </a:rPr>
              <a:t>(4), 757–779. https://doi.org/10.1111/j.2517-6161.1993.tb01939.x </a:t>
            </a:r>
          </a:p>
          <a:p>
            <a:pPr>
              <a:buNone/>
            </a:pPr>
            <a:r>
              <a:rPr lang="en-US" dirty="0">
                <a:effectLst/>
              </a:rPr>
              <a:t>Liu, J., Bellows, B., Hu, X. J., Wu, J., Zhou, Z., Soteros, C., &amp; Wang, L. (2023). A new time-varying coefficient regression approach for analyzing infectious disease data. </a:t>
            </a:r>
            <a:r>
              <a:rPr lang="en-US" i="1" dirty="0">
                <a:effectLst/>
              </a:rPr>
              <a:t>Scientific Reports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13</a:t>
            </a:r>
            <a:r>
              <a:rPr lang="en-US" dirty="0">
                <a:effectLst/>
              </a:rPr>
              <a:t>(1). https://doi.org/10.1038/s41598-023-41551-1 </a:t>
            </a:r>
          </a:p>
          <a:p>
            <a:pPr>
              <a:buNone/>
            </a:pPr>
            <a:r>
              <a:rPr lang="en-US" dirty="0">
                <a:effectLst/>
              </a:rPr>
              <a:t>Luo, W., Liu, Q., Zhou, Y., Ran, Y., Liu, Z., Hou, W., Pei, S., &amp; Lai, S. (2023). Spatiotemporal variations of “triple-demic” outbreaks of respiratory infections in the United States in the post-covid-19 era. </a:t>
            </a:r>
            <a:r>
              <a:rPr lang="en-US" i="1" dirty="0">
                <a:effectLst/>
              </a:rPr>
              <a:t>BMC Public Health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23</a:t>
            </a:r>
            <a:r>
              <a:rPr lang="en-US" dirty="0">
                <a:effectLst/>
              </a:rPr>
              <a:t>(1). https://doi.org/10.1186/s12889-023-17406-9 </a:t>
            </a:r>
          </a:p>
          <a:p>
            <a:pPr>
              <a:buNone/>
            </a:pPr>
            <a:r>
              <a:rPr lang="en-US" dirty="0">
                <a:effectLst/>
              </a:rPr>
              <a:t>Park, B. U., Mammen, E., Lee, Y. K., &amp; Lee, E. R. (2013). Varying coefficient regression models: A review and New Developments. </a:t>
            </a:r>
            <a:r>
              <a:rPr lang="en-US" i="1" dirty="0">
                <a:effectLst/>
              </a:rPr>
              <a:t>International Statistical Review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83</a:t>
            </a:r>
            <a:r>
              <a:rPr lang="en-US" dirty="0">
                <a:effectLst/>
              </a:rPr>
              <a:t>(1), 36–64. https://doi.org/10.1111/insr.12029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Wood, S. N. (2017). GAMs in Practice: </a:t>
            </a:r>
            <a:r>
              <a:rPr lang="en-US" dirty="0" err="1">
                <a:effectLst/>
              </a:rPr>
              <a:t>mgcv</a:t>
            </a:r>
            <a:r>
              <a:rPr lang="en-US" dirty="0">
                <a:effectLst/>
              </a:rPr>
              <a:t>. In </a:t>
            </a:r>
            <a:r>
              <a:rPr lang="en-US" i="1" dirty="0">
                <a:effectLst/>
              </a:rPr>
              <a:t>Generalized Additive Models An Introduction with R</a:t>
            </a:r>
            <a:r>
              <a:rPr lang="en-US" dirty="0">
                <a:effectLst/>
              </a:rPr>
              <a:t> (2nd ed., pp. 325–397). essay, CRC Press.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376F-DDD2-DE3C-1DE7-6C5F3D5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AC0-0B18-E376-2693-BEBF6154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March 2020, COVID-19 has been monitored due to its global significance and impact.</a:t>
            </a:r>
          </a:p>
          <a:p>
            <a:endParaRPr lang="en-US" dirty="0"/>
          </a:p>
          <a:p>
            <a:r>
              <a:rPr lang="en-US" dirty="0"/>
              <a:t>Countless methods have been used to retroactively fit and predict COVID-19 rates (cases, deaths, hospitalization, etc.)</a:t>
            </a:r>
          </a:p>
          <a:p>
            <a:endParaRPr lang="en-US" dirty="0"/>
          </a:p>
          <a:p>
            <a:r>
              <a:rPr lang="en-US" dirty="0"/>
              <a:t>Varying-coefficient models, flexible and interpretable in nature, should be considered. </a:t>
            </a:r>
          </a:p>
          <a:p>
            <a:endParaRPr lang="en-US" dirty="0"/>
          </a:p>
          <a:p>
            <a:r>
              <a:rPr lang="en-US" dirty="0"/>
              <a:t>This project aims to model the monthly rate of COVID-19 hospitalizations using a varying-coefficient model and compare its fit to other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C118-36BD-0FEB-D15B-BB01A0E9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D741-BB22-17F4-F1A7-AC88DBD4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was a global pandemic that garnered global attention in the beginning of the 2020s.</a:t>
            </a:r>
          </a:p>
          <a:p>
            <a:endParaRPr lang="en-US" dirty="0"/>
          </a:p>
          <a:p>
            <a:r>
              <a:rPr lang="en-US" dirty="0"/>
              <a:t>Even though COVID-19 is no longer considered a pandemic, the CDC continues to track COVID-19 data from COVID-NET surveillance.</a:t>
            </a:r>
          </a:p>
          <a:p>
            <a:endParaRPr lang="en-US" dirty="0"/>
          </a:p>
          <a:p>
            <a:r>
              <a:rPr lang="en-US" dirty="0"/>
              <a:t>COVID-NET COVID-19 hospitalization rates from March 2020 – February 2025 (60 months) were used for the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0B95-63C1-082D-8297-BE656D26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7379-BB36-D3FF-5522-B2FD7587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early stages of the COVID-19 pandemic, flu rates and </a:t>
            </a:r>
            <a:r>
              <a:rPr lang="en-US" sz="2800" dirty="0">
                <a:effectLst/>
                <a:latin typeface="Calibri" panose="020F0502020204030204" pitchFamily="34" charset="0"/>
              </a:rPr>
              <a:t>Respiratory syncytial virus (RSV) rates were extremely low due to current health protocols (den Hartog et al, 2023).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the winter of 2022, a phenomenon called the ‘Tripledemic’ occurred (Bi et al., 2025).</a:t>
            </a:r>
          </a:p>
          <a:p>
            <a:endParaRPr lang="en-US" dirty="0"/>
          </a:p>
          <a:p>
            <a:r>
              <a:rPr lang="en-US" dirty="0"/>
              <a:t>This meant the rates of COVID-19, </a:t>
            </a:r>
            <a:r>
              <a:rPr lang="en-US" sz="2800" dirty="0">
                <a:effectLst/>
                <a:latin typeface="Calibri" panose="020F0502020204030204" pitchFamily="34" charset="0"/>
              </a:rPr>
              <a:t>Respiratory syncytial virus (RSV), and the flu all increased at similar times.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This put an undue strain on local, national, and global resources.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Being able to model these communicable diseases and understand their relationship could help in future combat against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1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DA24-7A6C-F633-EBCF-E05337A7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8046-2629-2FB1-1E48-626F5231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CDC monitors these diseases using COVID-NET, </a:t>
            </a:r>
            <a:r>
              <a:rPr lang="en-US" dirty="0" err="1"/>
              <a:t>FluSurv</a:t>
            </a:r>
            <a:r>
              <a:rPr lang="en-US" dirty="0"/>
              <a:t>-NET, and RSV-NET which are all apart of Respiratory Virus Hospitalization Surveillance Network (RESP-NET) (CDC.org).</a:t>
            </a:r>
          </a:p>
          <a:p>
            <a:endParaRPr lang="en-US" dirty="0"/>
          </a:p>
          <a:p>
            <a:r>
              <a:rPr lang="en-US" dirty="0"/>
              <a:t>These surveillance platforms cover more than 30 million people and include an estimated 10% of the U.S. population (CDC.org).</a:t>
            </a:r>
          </a:p>
          <a:p>
            <a:endParaRPr lang="en-US" dirty="0"/>
          </a:p>
          <a:p>
            <a:r>
              <a:rPr lang="en-US" dirty="0"/>
              <a:t>The hospitalization rates are defined as the total number of events divided by the population at risk (per 100,000).</a:t>
            </a:r>
          </a:p>
        </p:txBody>
      </p:sp>
    </p:spTree>
    <p:extLst>
      <p:ext uri="{BB962C8B-B14F-4D97-AF65-F5344CB8AC3E}">
        <p14:creationId xmlns:p14="http://schemas.microsoft.com/office/powerpoint/2010/main" val="24038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DF6E-21A2-1652-6F72-813180BA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Tripledemic</a:t>
            </a:r>
          </a:p>
        </p:txBody>
      </p:sp>
      <p:pic>
        <p:nvPicPr>
          <p:cNvPr id="5" name="Content Placeholder 4" descr="A graph of a patient&#10;&#10;AI-generated content may be incorrect.">
            <a:extLst>
              <a:ext uri="{FF2B5EF4-FFF2-40B4-BE49-F238E27FC236}">
                <a16:creationId xmlns:a16="http://schemas.microsoft.com/office/drawing/2014/main" id="{9DA4C0E0-8EFF-45EE-74C5-E28810CB9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16356"/>
            <a:ext cx="4295775" cy="2232514"/>
          </a:xfrm>
        </p:spPr>
      </p:pic>
      <p:pic>
        <p:nvPicPr>
          <p:cNvPr id="7" name="Picture 6" descr="A graph of a number of patients">
            <a:extLst>
              <a:ext uri="{FF2B5EF4-FFF2-40B4-BE49-F238E27FC236}">
                <a16:creationId xmlns:a16="http://schemas.microsoft.com/office/drawing/2014/main" id="{F2113B1B-AF4D-D507-D41B-6E60E23F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1537112"/>
            <a:ext cx="4109222" cy="2422701"/>
          </a:xfrm>
          <a:prstGeom prst="rect">
            <a:avLst/>
          </a:prstGeom>
        </p:spPr>
      </p:pic>
      <p:pic>
        <p:nvPicPr>
          <p:cNvPr id="9" name="Picture 8" descr="A graph of a patient&#10;&#10;AI-generated content may be incorrect.">
            <a:extLst>
              <a:ext uri="{FF2B5EF4-FFF2-40B4-BE49-F238E27FC236}">
                <a16:creationId xmlns:a16="http://schemas.microsoft.com/office/drawing/2014/main" id="{55469BC8-D245-482A-E55D-183BBDCC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4109537"/>
            <a:ext cx="4404030" cy="22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384-2F97-B1F0-F337-7311BE8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6DEC-DC68-197F-02D0-BABB9ACC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 sets for COVID-19, the flu, and RSV hospitalization rates were reported distinctly for state, gender, race, and age.</a:t>
            </a:r>
          </a:p>
          <a:p>
            <a:endParaRPr lang="en-US" dirty="0"/>
          </a:p>
          <a:p>
            <a:r>
              <a:rPr lang="en-US" dirty="0"/>
              <a:t>The data was aggregated over these variables so that an overall average for each month could be used for analysis.</a:t>
            </a:r>
          </a:p>
          <a:p>
            <a:endParaRPr lang="en-US" dirty="0"/>
          </a:p>
          <a:p>
            <a:r>
              <a:rPr lang="en-US" dirty="0"/>
              <a:t>The flu data had to be adjusted from weekly to monthly.</a:t>
            </a:r>
          </a:p>
        </p:txBody>
      </p:sp>
    </p:spTree>
    <p:extLst>
      <p:ext uri="{BB962C8B-B14F-4D97-AF65-F5344CB8AC3E}">
        <p14:creationId xmlns:p14="http://schemas.microsoft.com/office/powerpoint/2010/main" val="199649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AF86-9013-292A-1A0E-19431FB4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735-01BA-9C51-CCD8-F1F4F7B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CDC maintains surveillance and hosts a large amount of communicable disease data, there are gaps present in the data.</a:t>
            </a:r>
          </a:p>
          <a:p>
            <a:endParaRPr lang="en-US" dirty="0"/>
          </a:p>
          <a:p>
            <a:r>
              <a:rPr lang="en-US" dirty="0"/>
              <a:t>This is due to the non-collection of flu and RSV hospitalization rates during their offseason.</a:t>
            </a:r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dirty="0" err="1"/>
              <a:t>na_seadec</a:t>
            </a:r>
            <a:r>
              <a:rPr lang="en-US" dirty="0"/>
              <a:t>() in the </a:t>
            </a:r>
            <a:r>
              <a:rPr lang="en-US" dirty="0" err="1"/>
              <a:t>imputeTS</a:t>
            </a:r>
            <a:r>
              <a:rPr lang="en-US" dirty="0"/>
              <a:t> package (Cleveland et.al, 1990) was used to impute the data that was not reported.</a:t>
            </a:r>
          </a:p>
        </p:txBody>
      </p:sp>
    </p:spTree>
    <p:extLst>
      <p:ext uri="{BB962C8B-B14F-4D97-AF65-F5344CB8AC3E}">
        <p14:creationId xmlns:p14="http://schemas.microsoft.com/office/powerpoint/2010/main" val="156552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1617</Words>
  <Application>Microsoft Office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Office Theme</vt:lpstr>
      <vt:lpstr>Varying-Coefficient Model for Interpreting Monthly Hospitalization Rates of COVID-19</vt:lpstr>
      <vt:lpstr>Overview</vt:lpstr>
      <vt:lpstr>Introduction</vt:lpstr>
      <vt:lpstr>COVID-19 Overview</vt:lpstr>
      <vt:lpstr>Tripledemic</vt:lpstr>
      <vt:lpstr>Tripledemic</vt:lpstr>
      <vt:lpstr>Tripledemic</vt:lpstr>
      <vt:lpstr>Data Preprocessing</vt:lpstr>
      <vt:lpstr>Data Preprocessing</vt:lpstr>
      <vt:lpstr>Varying Coefficient Model</vt:lpstr>
      <vt:lpstr>Varying Coefficient Model</vt:lpstr>
      <vt:lpstr>Varying Coefficient Model</vt:lpstr>
      <vt:lpstr>Varying Coefficient Model</vt:lpstr>
      <vt:lpstr>Varying Coefficient Model</vt:lpstr>
      <vt:lpstr>Results</vt:lpstr>
      <vt:lpstr>Results</vt:lpstr>
      <vt:lpstr>Results</vt:lpstr>
      <vt:lpstr>Conclusion</vt:lpstr>
      <vt:lpstr>Limitations / 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Garcia</dc:creator>
  <cp:lastModifiedBy>Benjamin Garcia</cp:lastModifiedBy>
  <cp:revision>19</cp:revision>
  <dcterms:created xsi:type="dcterms:W3CDTF">2025-04-16T04:53:01Z</dcterms:created>
  <dcterms:modified xsi:type="dcterms:W3CDTF">2025-04-23T11:56:45Z</dcterms:modified>
</cp:coreProperties>
</file>