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334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7" r:id="rId14"/>
    <p:sldId id="352" r:id="rId15"/>
    <p:sldId id="353" r:id="rId16"/>
    <p:sldId id="356" r:id="rId17"/>
    <p:sldId id="359" r:id="rId18"/>
    <p:sldId id="358" r:id="rId19"/>
    <p:sldId id="361" r:id="rId20"/>
    <p:sldId id="362" r:id="rId21"/>
    <p:sldId id="364" r:id="rId22"/>
    <p:sldId id="360" r:id="rId23"/>
    <p:sldId id="365" r:id="rId24"/>
    <p:sldId id="363" r:id="rId25"/>
    <p:sldId id="366" r:id="rId26"/>
    <p:sldId id="381" r:id="rId27"/>
    <p:sldId id="367" r:id="rId28"/>
    <p:sldId id="368" r:id="rId29"/>
    <p:sldId id="369" r:id="rId30"/>
    <p:sldId id="371" r:id="rId31"/>
    <p:sldId id="370" r:id="rId32"/>
    <p:sldId id="372" r:id="rId33"/>
    <p:sldId id="373" r:id="rId34"/>
    <p:sldId id="374" r:id="rId35"/>
    <p:sldId id="375" r:id="rId36"/>
    <p:sldId id="376" r:id="rId37"/>
    <p:sldId id="377" r:id="rId38"/>
    <p:sldId id="380" r:id="rId39"/>
    <p:sldId id="378" r:id="rId40"/>
    <p:sldId id="316" r:id="rId41"/>
    <p:sldId id="317" r:id="rId42"/>
  </p:sldIdLst>
  <p:sldSz cx="12192000" cy="6858000"/>
  <p:notesSz cx="6858000" cy="9144000"/>
  <p:custDataLst>
    <p:tags r:id="rId4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B876642A-CAE4-49D5-8EEE-113F5705A5F2}">
          <p14:sldIdLst>
            <p14:sldId id="334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7"/>
            <p14:sldId id="352"/>
            <p14:sldId id="353"/>
            <p14:sldId id="356"/>
            <p14:sldId id="359"/>
            <p14:sldId id="358"/>
            <p14:sldId id="361"/>
            <p14:sldId id="362"/>
            <p14:sldId id="364"/>
            <p14:sldId id="360"/>
            <p14:sldId id="365"/>
            <p14:sldId id="363"/>
            <p14:sldId id="366"/>
            <p14:sldId id="381"/>
            <p14:sldId id="367"/>
            <p14:sldId id="368"/>
            <p14:sldId id="369"/>
            <p14:sldId id="371"/>
            <p14:sldId id="370"/>
            <p14:sldId id="372"/>
            <p14:sldId id="373"/>
            <p14:sldId id="374"/>
            <p14:sldId id="375"/>
            <p14:sldId id="376"/>
            <p14:sldId id="377"/>
            <p14:sldId id="380"/>
            <p14:sldId id="378"/>
          </p14:sldIdLst>
        </p14:section>
        <p14:section name="Empfohlen" id="{7C158C2B-C8AD-42F3-B142-2CD313E20D57}">
          <p14:sldIdLst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BC8"/>
    <a:srgbClr val="FF0000"/>
    <a:srgbClr val="FF9900"/>
    <a:srgbClr val="00779A"/>
    <a:srgbClr val="FFFFFF"/>
    <a:srgbClr val="1C768F"/>
    <a:srgbClr val="09B2AC"/>
    <a:srgbClr val="014A6B"/>
    <a:srgbClr val="4DC7D2"/>
    <a:srgbClr val="04B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08" autoAdjust="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45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e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3.wmf"/><Relationship Id="rId7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11" Type="http://schemas.openxmlformats.org/officeDocument/2006/relationships/image" Target="../media/image30.emf"/><Relationship Id="rId5" Type="http://schemas.openxmlformats.org/officeDocument/2006/relationships/image" Target="../media/image15.emf"/><Relationship Id="rId10" Type="http://schemas.openxmlformats.org/officeDocument/2006/relationships/image" Target="../media/image29.wmf"/><Relationship Id="rId4" Type="http://schemas.openxmlformats.org/officeDocument/2006/relationships/image" Target="../media/image24.wmf"/><Relationship Id="rId9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4.wmf"/><Relationship Id="rId7" Type="http://schemas.openxmlformats.org/officeDocument/2006/relationships/image" Target="../media/image25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1.wmf"/><Relationship Id="rId11" Type="http://schemas.openxmlformats.org/officeDocument/2006/relationships/image" Target="../media/image29.wmf"/><Relationship Id="rId5" Type="http://schemas.openxmlformats.org/officeDocument/2006/relationships/image" Target="../media/image30.emf"/><Relationship Id="rId10" Type="http://schemas.openxmlformats.org/officeDocument/2006/relationships/image" Target="../media/image28.wmf"/><Relationship Id="rId4" Type="http://schemas.openxmlformats.org/officeDocument/2006/relationships/image" Target="../media/image15.emf"/><Relationship Id="rId9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e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2.wmf"/><Relationship Id="rId1" Type="http://schemas.openxmlformats.org/officeDocument/2006/relationships/image" Target="../media/image60.wmf"/><Relationship Id="rId6" Type="http://schemas.openxmlformats.org/officeDocument/2006/relationships/image" Target="../media/image61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028EFDA-A75E-49AB-9C1C-E96D5D8201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DB3184-593B-4E78-B58C-DA62E4A2A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B798-6D2C-417B-AF46-ECB70983C15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15F87B-7E94-4DDB-9703-3B62B77C5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9CA73-2501-4D43-9D8D-E09D9E3F3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51251-5CB6-4896-AAF1-C5E7C80339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0A665-AB63-487C-A689-A96D5AA0C86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5821" y="1143000"/>
            <a:ext cx="3946358" cy="221982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9F0A-9DE2-44AB-9A84-CC28BAF7B3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kern="1200">
        <a:solidFill>
          <a:schemeClr val="accent1"/>
        </a:solidFill>
        <a:latin typeface="+mj-lt"/>
        <a:ea typeface="+mn-ea"/>
        <a:cs typeface="+mn-cs"/>
      </a:defRPr>
    </a:lvl1pPr>
    <a:lvl2pPr marL="180975" indent="-180975" algn="l" defTabSz="914400" rtl="0" eaLnBrk="1" latinLnBrk="0" hangingPunct="1">
      <a:buClr>
        <a:schemeClr val="accent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8216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490309"/>
            <a:ext cx="11712574" cy="2494566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tx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22349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292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8811"/>
            <a:ext cx="11233150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554D4-061E-46C5-92EC-EDBF599AFDD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967F1D7-8586-4719-919F-FADAE5E82D95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97D65A9-86C3-4B8F-8904-153D2F8CAF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39645EDB-3D22-4E85-8FFE-B7C3CC9CB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097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1824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BAB6549-3007-4962-B8D4-52ECE4823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30FDEE22-4D74-4924-86C5-CF41B7A9F583}"/>
              </a:ext>
            </a:extLst>
          </p:cNvPr>
          <p:cNvSpPr/>
          <p:nvPr userDrawn="1"/>
        </p:nvSpPr>
        <p:spPr bwMode="gray">
          <a:xfrm>
            <a:off x="479425" y="1206230"/>
            <a:ext cx="473886" cy="875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tx1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 b="0">
                <a:solidFill>
                  <a:schemeClr val="tx1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de-DE" dirty="0"/>
              <a:t>Zitat</a:t>
            </a:r>
          </a:p>
          <a:p>
            <a:pPr lvl="1"/>
            <a:r>
              <a:rPr lang="de-DE" dirty="0"/>
              <a:t>Name des Autors</a:t>
            </a:r>
          </a:p>
          <a:p>
            <a:pPr lvl="2"/>
            <a:r>
              <a:rPr lang="de-DE" dirty="0"/>
              <a:t>Position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30F5BB5-7863-4504-94A4-F39A72E20BF2}"/>
              </a:ext>
            </a:extLst>
          </p:cNvPr>
          <p:cNvGrpSpPr/>
          <p:nvPr userDrawn="1"/>
        </p:nvGrpSpPr>
        <p:grpSpPr>
          <a:xfrm>
            <a:off x="479425" y="476249"/>
            <a:ext cx="1266824" cy="1028701"/>
            <a:chOff x="621507" y="476249"/>
            <a:chExt cx="1266824" cy="1028701"/>
          </a:xfrm>
          <a:solidFill>
            <a:schemeClr val="tx1"/>
          </a:solidFill>
        </p:grpSpPr>
        <p:sp>
          <p:nvSpPr>
            <p:cNvPr id="3" name="Pfeil: Chevron 2">
              <a:extLst>
                <a:ext uri="{FF2B5EF4-FFF2-40B4-BE49-F238E27FC236}">
                  <a16:creationId xmlns:a16="http://schemas.microsoft.com/office/drawing/2014/main" id="{80955E3B-8357-4836-8592-3039D01F1391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8245CA0A-C731-43B3-A4D1-99935FA2DE2F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19F7FF-9FD8-4FC6-AE77-A349B0ACD5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A6E5D76-6500-4B86-92C2-61A8E8733027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C8D05E3-CD28-43C1-A7F2-3AD6FBD49D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Copyright Fraunhofer">
            <a:extLst>
              <a:ext uri="{FF2B5EF4-FFF2-40B4-BE49-F238E27FC236}">
                <a16:creationId xmlns:a16="http://schemas.microsoft.com/office/drawing/2014/main" id="{3F2EB0CE-60F9-4044-BB27-D5019BEE9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372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4602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700213"/>
            <a:ext cx="5916612" cy="3450560"/>
          </a:xfrm>
          <a:noFill/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tx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+49 631 31600-XXXX</a:t>
            </a:r>
          </a:p>
          <a:p>
            <a:pPr lvl="2"/>
            <a:r>
              <a:rPr lang="de-DE" dirty="0"/>
              <a:t>vorname.name@itwm.fraunhofer.de</a:t>
            </a:r>
          </a:p>
          <a:p>
            <a:pPr lvl="3"/>
            <a:endParaRPr lang="pt-BR" dirty="0"/>
          </a:p>
          <a:p>
            <a:pPr lvl="3"/>
            <a:r>
              <a:rPr lang="pt-BR" dirty="0"/>
              <a:t>Fraunhofer ITWM</a:t>
            </a:r>
          </a:p>
          <a:p>
            <a:pPr lvl="3"/>
            <a:r>
              <a:rPr lang="pt-BR" dirty="0"/>
              <a:t>Fraunhofer-Platz 1</a:t>
            </a:r>
          </a:p>
          <a:p>
            <a:pPr lvl="3"/>
            <a:r>
              <a:rPr lang="pt-BR" dirty="0"/>
              <a:t>67663 Kaiserslautern</a:t>
            </a:r>
          </a:p>
          <a:p>
            <a:pPr lvl="3"/>
            <a:r>
              <a:rPr lang="pt-BR" dirty="0"/>
              <a:t>www.itwm.fraunhofer.de</a:t>
            </a:r>
          </a:p>
        </p:txBody>
      </p:sp>
    </p:spTree>
    <p:extLst>
      <p:ext uri="{BB962C8B-B14F-4D97-AF65-F5344CB8AC3E}">
        <p14:creationId xmlns:p14="http://schemas.microsoft.com/office/powerpoint/2010/main" val="326534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8471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2255355"/>
            <a:ext cx="11233149" cy="2998000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6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ts val="7200"/>
              </a:lnSpc>
              <a:spcAft>
                <a:spcPts val="1600"/>
              </a:spcAft>
              <a:defRPr sz="8580" b="0">
                <a:solidFill>
                  <a:schemeClr val="tx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ts val="208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Vielen Dank für Ihre Aufmerksamkeit</a:t>
            </a:r>
          </a:p>
          <a:p>
            <a:pPr lvl="1"/>
            <a:r>
              <a:rPr lang="de-DE"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400974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71664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323596"/>
            <a:ext cx="11712575" cy="2661279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tx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tx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1244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8827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3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tx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00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5B9307-B714-4F6E-A2FC-68DD27444F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55CE55-FB14-4252-8735-FF4916096C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pyright Fraunhofer">
            <a:extLst>
              <a:ext uri="{FF2B5EF4-FFF2-40B4-BE49-F238E27FC236}">
                <a16:creationId xmlns:a16="http://schemas.microsoft.com/office/drawing/2014/main" id="{D2DA5D94-464F-4112-92FC-9A4DE373C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996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8186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7pPr>
              <a:buClr>
                <a:schemeClr val="tx1"/>
              </a:buClr>
              <a:defRPr/>
            </a:lvl7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2640595"/>
          </a:xfrm>
        </p:spPr>
        <p:txBody>
          <a:bodyPr/>
          <a:lstStyle>
            <a:lvl4pPr>
              <a:buClr>
                <a:schemeClr val="tx1"/>
              </a:buClr>
              <a:defRPr/>
            </a:lvl4pPr>
            <a:lvl7pPr>
              <a:buClr>
                <a:schemeClr val="tx1"/>
              </a:buClr>
              <a:defRPr/>
            </a:lvl7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2B98C0-CD3B-4858-9EBF-1ABA8A5F485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C5B5A5E-5260-4ADB-9A78-B7522733BFD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797EA48E-676D-4F6C-A5B6-CBC142D3D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542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33CE2A8B-DF0C-4ED8-B188-C82210FB6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2053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33CE2A8B-DF0C-4ED8-B188-C82210FB6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CFAEF65E-2013-4B54-9E56-910C87DFAA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6275388" y="1"/>
            <a:ext cx="5916612" cy="6153149"/>
          </a:xfrm>
          <a:custGeom>
            <a:avLst/>
            <a:gdLst>
              <a:gd name="connsiteX0" fmla="*/ 0 w 5916612"/>
              <a:gd name="connsiteY0" fmla="*/ 0 h 6156325"/>
              <a:gd name="connsiteX1" fmla="*/ 5916612 w 5916612"/>
              <a:gd name="connsiteY1" fmla="*/ 0 h 6156325"/>
              <a:gd name="connsiteX2" fmla="*/ 5916612 w 5916612"/>
              <a:gd name="connsiteY2" fmla="*/ 6156325 h 6156325"/>
              <a:gd name="connsiteX3" fmla="*/ 0 w 5916612"/>
              <a:gd name="connsiteY3" fmla="*/ 6156325 h 615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612" h="6156325">
                <a:moveTo>
                  <a:pt x="0" y="0"/>
                </a:moveTo>
                <a:lnTo>
                  <a:pt x="5916612" y="0"/>
                </a:lnTo>
                <a:lnTo>
                  <a:pt x="5916612" y="6156325"/>
                </a:lnTo>
                <a:lnTo>
                  <a:pt x="0" y="615632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6DB4C6-EB43-4DAF-85FB-3D5502FB7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95588"/>
            <a:ext cx="5437188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38F142-8C02-4935-B629-B6251A26C1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5437188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FD108-BE77-4119-8953-7B3B60E98A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02C48D-A93F-4C6A-B03C-EBD08B60F12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9967109-B16C-44BE-AAA6-3FD25DAD3A1B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781B2-9C61-4882-AD01-A0C987D5BED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20B94C6F-C0A9-4C41-9118-8A29F1628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78808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D3ED57BE-37A9-4D96-8E88-2396C11862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4930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D3ED57BE-37A9-4D96-8E88-2396C11862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74C1AFAD-5D62-4BBC-A0F2-D7498EBFA1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8220075" y="1"/>
            <a:ext cx="3971925" cy="6153149"/>
          </a:xfrm>
          <a:custGeom>
            <a:avLst/>
            <a:gdLst>
              <a:gd name="connsiteX0" fmla="*/ 0 w 3971925"/>
              <a:gd name="connsiteY0" fmla="*/ 0 h 6156325"/>
              <a:gd name="connsiteX1" fmla="*/ 3971925 w 3971925"/>
              <a:gd name="connsiteY1" fmla="*/ 0 h 6156325"/>
              <a:gd name="connsiteX2" fmla="*/ 3971925 w 3971925"/>
              <a:gd name="connsiteY2" fmla="*/ 6156325 h 6156325"/>
              <a:gd name="connsiteX3" fmla="*/ 0 w 3971925"/>
              <a:gd name="connsiteY3" fmla="*/ 6156325 h 615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6156325">
                <a:moveTo>
                  <a:pt x="0" y="0"/>
                </a:moveTo>
                <a:lnTo>
                  <a:pt x="3971925" y="0"/>
                </a:lnTo>
                <a:lnTo>
                  <a:pt x="3971925" y="6156325"/>
                </a:lnTo>
                <a:lnTo>
                  <a:pt x="0" y="615632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CF28B4-14C0-46CF-91E6-E56862CBC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95588"/>
            <a:ext cx="7345363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E1F331-B496-4BC0-8505-F35F3C57A2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7345363" cy="31931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13626-B371-440A-B685-32C7597133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D2D81B-2964-4DEB-9973-66C95A1B00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32288" y="1703388"/>
            <a:ext cx="3492500" cy="261937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A1C435-BE97-4ADF-8F14-C82E03EE035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184A957-F85E-41D7-BEC2-B0F38CF80586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5B9FAE-D08C-4661-B176-A0EAA1428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96F78AFF-BB2C-45C0-8E18-C7E0B202D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584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1440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11233150" cy="2640595"/>
          </a:xfrm>
        </p:spPr>
        <p:txBody>
          <a:bodyPr/>
          <a:lstStyle>
            <a:lvl4pPr>
              <a:buClr>
                <a:schemeClr val="tx1"/>
              </a:buClr>
              <a:defRPr/>
            </a:lvl4pPr>
            <a:lvl5pPr>
              <a:defRPr/>
            </a:lvl5pPr>
            <a:lvl7pPr marL="216000" indent="-216000">
              <a:buClr>
                <a:schemeClr val="tx1"/>
              </a:buClr>
              <a:buFont typeface="+mj-lt"/>
              <a:buAutoNum type="arabicPeriod"/>
              <a:defRPr/>
            </a:lvl7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580799-6CA8-4E79-B6A8-7CEC7DE6B37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03327A-A7EC-4F6E-B615-7A4BBD6748C1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B76B4-FD05-4521-A9B8-94DCF2391F9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pyright Fraunhofer">
            <a:extLst>
              <a:ext uri="{FF2B5EF4-FFF2-40B4-BE49-F238E27FC236}">
                <a16:creationId xmlns:a16="http://schemas.microsoft.com/office/drawing/2014/main" id="{12758EA0-3059-40B9-853B-C41B24BCE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83814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8483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11233150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buClr>
                <a:schemeClr val="tx1"/>
              </a:buCl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D40944-3B70-422E-9A83-B06079C22C6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073A26E-932E-4601-A170-DA47842DA445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632C5-2A5E-486C-A005-3993C40F70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pyright Fraunhofer">
            <a:extLst>
              <a:ext uri="{FF2B5EF4-FFF2-40B4-BE49-F238E27FC236}">
                <a16:creationId xmlns:a16="http://schemas.microsoft.com/office/drawing/2014/main" id="{CA4C20DD-CF32-41E3-8768-08690FFB5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16013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292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8811"/>
            <a:ext cx="11233150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DB3F52-3132-4FCE-9245-400432785EC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AD6CBFC-7EA8-4A59-ADD7-332586C364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F875DADD-3446-4CED-A4BF-EBD253B44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750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07918F-B2AA-4A76-81D6-4E27E906E3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55093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think-cell Folie" r:id="rId17" imgW="344" imgH="345" progId="TCLayout.ActiveDocument.1">
                  <p:embed/>
                </p:oleObj>
              </mc:Choice>
              <mc:Fallback>
                <p:oleObj name="think-cell Folie" r:id="rId17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507918F-B2AA-4A76-81D6-4E27E906E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78C480-B66C-43DB-AAEB-3790EF5A76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Headline,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Bd</a:t>
            </a:r>
            <a:r>
              <a:rPr lang="de-DE" dirty="0"/>
              <a:t>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Kapiteltrenner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ED48EE-75FC-48CE-8886-5B06675925EC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78199" y="1703388"/>
            <a:ext cx="11234376" cy="26405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F9CDF1F4-2065-4A60-8377-ED9014CA8CB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09947" y="6455836"/>
            <a:ext cx="864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D6B40046-1EBF-4FFD-A9E9-142F0C0291C5}" type="datetime1">
              <a:rPr lang="de-DE" noProof="0" smtClean="0"/>
              <a:t>03.11.2022</a:t>
            </a:fld>
            <a:endParaRPr lang="de-DE" noProof="0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D49F1F8-4B89-4B18-B579-CD843138501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79425" y="1245411"/>
            <a:ext cx="360000" cy="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6070D71-EE9E-4293-96A3-C2A0A07F7A62}"/>
              </a:ext>
            </a:extLst>
          </p:cNvPr>
          <p:cNvCxnSpPr/>
          <p:nvPr userDrawn="1"/>
        </p:nvCxnSpPr>
        <p:spPr bwMode="gray">
          <a:xfrm>
            <a:off x="0" y="6146006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ED91C-7E81-4D59-8D3D-748F37283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843" y="6455835"/>
            <a:ext cx="408932" cy="123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E4CF01-6D6F-4B29-B924-0F3D1CED79B9}"/>
              </a:ext>
            </a:extLst>
          </p:cNvPr>
          <p:cNvSpPr txBox="1"/>
          <p:nvPr userDrawn="1"/>
        </p:nvSpPr>
        <p:spPr>
          <a:xfrm>
            <a:off x="479425" y="6455836"/>
            <a:ext cx="2324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 sz="800"/>
              <a:t>Seite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576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1" r:id="rId3"/>
    <p:sldLayoutId id="2147483668" r:id="rId4"/>
    <p:sldLayoutId id="2147483664" r:id="rId5"/>
    <p:sldLayoutId id="2147483667" r:id="rId6"/>
    <p:sldLayoutId id="2147483659" r:id="rId7"/>
    <p:sldLayoutId id="2147483678" r:id="rId8"/>
    <p:sldLayoutId id="2147483679" r:id="rId9"/>
    <p:sldLayoutId id="2147483680" r:id="rId10"/>
    <p:sldLayoutId id="2147483672" r:id="rId11"/>
    <p:sldLayoutId id="2147483676" r:id="rId12"/>
    <p:sldLayoutId id="2147483677" r:id="rId13"/>
  </p:sldLayoutIdLst>
  <p:hf hd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400" b="0" kern="1200">
          <a:solidFill>
            <a:schemeClr val="tx1"/>
          </a:solidFill>
          <a:latin typeface="Frutiger LT Com 65 Bold" panose="020B0803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648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orient="horz" pos="300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orient="horz" pos="3770" userDrawn="1">
          <p15:clr>
            <a:srgbClr val="F26B43"/>
          </p15:clr>
        </p15:guide>
        <p15:guide id="8" orient="horz" pos="1071" userDrawn="1">
          <p15:clr>
            <a:srgbClr val="F26B43"/>
          </p15:clr>
        </p15:guide>
        <p15:guide id="9" orient="horz" pos="38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33.bin"/><Relationship Id="rId3" Type="http://schemas.openxmlformats.org/officeDocument/2006/relationships/image" Target="../media/image31.png"/><Relationship Id="rId21" Type="http://schemas.openxmlformats.org/officeDocument/2006/relationships/image" Target="../media/image28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6.wmf"/><Relationship Id="rId25" Type="http://schemas.openxmlformats.org/officeDocument/2006/relationships/image" Target="../media/image30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36.bin"/><Relationship Id="rId5" Type="http://schemas.openxmlformats.org/officeDocument/2006/relationships/image" Target="../media/image21.wmf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30.emf"/><Relationship Id="rId18" Type="http://schemas.openxmlformats.org/officeDocument/2006/relationships/oleObject" Target="../embeddings/oleObject32.bin"/><Relationship Id="rId3" Type="http://schemas.openxmlformats.org/officeDocument/2006/relationships/image" Target="../media/image32.png"/><Relationship Id="rId21" Type="http://schemas.openxmlformats.org/officeDocument/2006/relationships/image" Target="../media/image27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25.wmf"/><Relationship Id="rId25" Type="http://schemas.openxmlformats.org/officeDocument/2006/relationships/image" Target="../media/image29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15.emf"/><Relationship Id="rId24" Type="http://schemas.openxmlformats.org/officeDocument/2006/relationships/oleObject" Target="../embeddings/oleObject35.bin"/><Relationship Id="rId5" Type="http://schemas.openxmlformats.org/officeDocument/2006/relationships/image" Target="../media/image22.wmf"/><Relationship Id="rId15" Type="http://schemas.openxmlformats.org/officeDocument/2006/relationships/image" Target="../media/image21.wmf"/><Relationship Id="rId23" Type="http://schemas.openxmlformats.org/officeDocument/2006/relationships/image" Target="../media/image28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raud-detection-handbook.github.io/fraud-detection-handbook/Chapter_2_Background/CreditCardFraud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8.png"/><Relationship Id="rId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7.bin"/><Relationship Id="rId3" Type="http://schemas.openxmlformats.org/officeDocument/2006/relationships/image" Target="../media/image59.png"/><Relationship Id="rId21" Type="http://schemas.openxmlformats.org/officeDocument/2006/relationships/image" Target="../media/image58.e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6.emf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oleObject" Target="../embeddings/oleObject55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2.png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image" Target="../media/image61.wmf"/><Relationship Id="rId10" Type="http://schemas.openxmlformats.org/officeDocument/2006/relationships/image" Target="../media/image5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6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3.emf"/><Relationship Id="rId3" Type="http://schemas.openxmlformats.org/officeDocument/2006/relationships/image" Target="../media/image74.png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2.e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7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lg-ulb/creditcardfraud" TargetMode="External"/><Relationship Id="rId2" Type="http://schemas.openxmlformats.org/officeDocument/2006/relationships/hyperlink" Target="https://github.com/benjamin-adrian/fraud_detection_example/blob/main/Fraud_Workbench.ipynb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9.png"/><Relationship Id="rId4" Type="http://schemas.openxmlformats.org/officeDocument/2006/relationships/hyperlink" Target="https://github.com/Fraud-Detection-Handbook/fraud-detection-handbook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7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9.png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7.emf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18.png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3.wmf"/><Relationship Id="rId22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DC082-012F-4E61-858B-C0FB30EFD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11712574" cy="2519317"/>
          </a:xfrm>
        </p:spPr>
        <p:txBody>
          <a:bodyPr/>
          <a:lstStyle/>
          <a:p>
            <a:pPr lvl="0"/>
            <a:r>
              <a:rPr lang="de-DE" dirty="0"/>
              <a:t>Statistik und Wahrscheinlichkeitsrechnung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Dr. Benjamin Adrian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Algorithmen und Technologien für die Betrugserkennung</a:t>
            </a:r>
          </a:p>
        </p:txBody>
      </p:sp>
    </p:spTree>
    <p:extLst>
      <p:ext uri="{BB962C8B-B14F-4D97-AF65-F5344CB8AC3E}">
        <p14:creationId xmlns:p14="http://schemas.microsoft.com/office/powerpoint/2010/main" val="238816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40E31-65AA-471A-AFEB-A9EA829A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 </a:t>
            </a:r>
            <a:r>
              <a:rPr lang="en-US" dirty="0" err="1"/>
              <a:t>Schnelltest</a:t>
            </a:r>
            <a:r>
              <a:rPr lang="en-US" dirty="0"/>
              <a:t>-Center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EA8265-4AC2-40EB-BA78-4A653CE5F8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Betrugstrategien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B210299A-82B9-436D-B67A-41F26D0D02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204144" cy="2950038"/>
          </a:xfrm>
        </p:spPr>
        <p:txBody>
          <a:bodyPr/>
          <a:lstStyle/>
          <a:p>
            <a:r>
              <a:rPr lang="en-US" sz="1800" dirty="0"/>
              <a:t>1. Der naïve </a:t>
            </a:r>
            <a:r>
              <a:rPr lang="en-US" sz="1800" dirty="0" err="1"/>
              <a:t>Betrüger</a:t>
            </a:r>
            <a:r>
              <a:rPr lang="en-US" sz="1800" dirty="0"/>
              <a:t> (zero fraudster)</a:t>
            </a:r>
          </a:p>
          <a:p>
            <a:pPr lvl="1"/>
            <a:r>
              <a:rPr lang="en-US" sz="1600" dirty="0"/>
              <a:t>Die </a:t>
            </a:r>
            <a:r>
              <a:rPr lang="en-US" sz="1600" dirty="0" err="1"/>
              <a:t>Auftrittswahrscheinlichkeit</a:t>
            </a:r>
            <a:r>
              <a:rPr lang="en-US" sz="1600" dirty="0"/>
              <a:t> von 0.0099 </a:t>
            </a:r>
            <a:r>
              <a:rPr lang="en-US" sz="1600" dirty="0" err="1"/>
              <a:t>ist</a:t>
            </a:r>
            <a:r>
              <a:rPr lang="en-US" sz="1600" dirty="0"/>
              <a:t> </a:t>
            </a:r>
            <a:r>
              <a:rPr lang="en-US" sz="1600" dirty="0" err="1"/>
              <a:t>sehr</a:t>
            </a:r>
            <a:r>
              <a:rPr lang="en-US" sz="1600" dirty="0"/>
              <a:t> </a:t>
            </a:r>
            <a:r>
              <a:rPr lang="en-US" sz="1600" dirty="0" err="1"/>
              <a:t>niedrig</a:t>
            </a:r>
            <a:r>
              <a:rPr lang="en-US" sz="1600" dirty="0"/>
              <a:t>. Ich teste </a:t>
            </a:r>
            <a:r>
              <a:rPr lang="en-US" sz="1600" dirty="0" err="1"/>
              <a:t>nicht</a:t>
            </a:r>
            <a:r>
              <a:rPr lang="en-US" sz="1600" dirty="0"/>
              <a:t> </a:t>
            </a:r>
            <a:r>
              <a:rPr lang="en-US" sz="1600" dirty="0" err="1"/>
              <a:t>wirklich</a:t>
            </a:r>
            <a:r>
              <a:rPr lang="en-US" sz="1600" dirty="0"/>
              <a:t> und </a:t>
            </a:r>
            <a:r>
              <a:rPr lang="en-US" sz="1600" dirty="0" err="1"/>
              <a:t>gebe</a:t>
            </a:r>
            <a:r>
              <a:rPr lang="en-US" sz="1600" dirty="0"/>
              <a:t> </a:t>
            </a:r>
            <a:r>
              <a:rPr lang="en-US" sz="1600" b="1" dirty="0"/>
              <a:t>alle </a:t>
            </a:r>
            <a:r>
              <a:rPr lang="en-US" sz="1600" b="1" dirty="0" err="1"/>
              <a:t>Ergebnisse</a:t>
            </a:r>
            <a:r>
              <a:rPr lang="en-US" sz="1600" b="1" dirty="0"/>
              <a:t> </a:t>
            </a:r>
            <a:r>
              <a:rPr lang="en-US" sz="1600" b="1" dirty="0" err="1"/>
              <a:t>als</a:t>
            </a:r>
            <a:r>
              <a:rPr lang="en-US" sz="1600" b="1" dirty="0"/>
              <a:t> negative </a:t>
            </a:r>
            <a:r>
              <a:rPr lang="en-US" sz="1600" dirty="0"/>
              <a:t>an. Das </a:t>
            </a:r>
            <a:r>
              <a:rPr lang="en-US" sz="1600" dirty="0" err="1"/>
              <a:t>merkt</a:t>
            </a:r>
            <a:r>
              <a:rPr lang="en-US" sz="1600" dirty="0"/>
              <a:t> </a:t>
            </a:r>
            <a:r>
              <a:rPr lang="en-US" sz="1600" dirty="0" err="1"/>
              <a:t>doch</a:t>
            </a:r>
            <a:r>
              <a:rPr lang="en-US" sz="1600" dirty="0"/>
              <a:t> </a:t>
            </a:r>
            <a:r>
              <a:rPr lang="en-US" sz="1600" dirty="0" err="1"/>
              <a:t>keiner</a:t>
            </a:r>
            <a:r>
              <a:rPr lang="en-US" sz="1600" dirty="0"/>
              <a:t>.</a:t>
            </a:r>
          </a:p>
          <a:p>
            <a:pPr lvl="1"/>
            <a:r>
              <a:rPr lang="en-US" sz="1800" dirty="0">
                <a:latin typeface="+mj-lt"/>
              </a:rPr>
              <a:t>2. Der </a:t>
            </a:r>
            <a:r>
              <a:rPr lang="en-US" sz="1800" dirty="0" err="1">
                <a:latin typeface="+mj-lt"/>
              </a:rPr>
              <a:t>etwas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klügere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Betrüger</a:t>
            </a:r>
            <a:r>
              <a:rPr lang="en-US" sz="1800" dirty="0">
                <a:latin typeface="+mj-lt"/>
              </a:rPr>
              <a:t> (mean fraudster)</a:t>
            </a:r>
          </a:p>
          <a:p>
            <a:pPr lvl="1"/>
            <a:r>
              <a:rPr lang="en-US" sz="1600" dirty="0" err="1"/>
              <a:t>Wenn</a:t>
            </a:r>
            <a:r>
              <a:rPr lang="en-US" sz="1600" dirty="0"/>
              <a:t> </a:t>
            </a:r>
            <a:r>
              <a:rPr lang="en-US" sz="1600" dirty="0" err="1"/>
              <a:t>geprüft</a:t>
            </a:r>
            <a:r>
              <a:rPr lang="en-US" sz="1600" dirty="0"/>
              <a:t> </a:t>
            </a:r>
            <a:r>
              <a:rPr lang="en-US" sz="1600" dirty="0" err="1"/>
              <a:t>wird</a:t>
            </a:r>
            <a:r>
              <a:rPr lang="en-US" sz="1600" dirty="0"/>
              <a:t>, </a:t>
            </a:r>
            <a:r>
              <a:rPr lang="en-US" sz="1600" dirty="0" err="1"/>
              <a:t>dann</a:t>
            </a:r>
            <a:r>
              <a:rPr lang="en-US" sz="1600" dirty="0"/>
              <a:t> </a:t>
            </a:r>
            <a:r>
              <a:rPr lang="en-US" sz="1600" dirty="0" err="1"/>
              <a:t>bestimmt</a:t>
            </a:r>
            <a:r>
              <a:rPr lang="en-US" sz="1600" dirty="0"/>
              <a:t> </a:t>
            </a:r>
            <a:r>
              <a:rPr lang="en-US" sz="1600" dirty="0" err="1"/>
              <a:t>nur</a:t>
            </a:r>
            <a:r>
              <a:rPr lang="en-US" sz="1600" dirty="0"/>
              <a:t> der </a:t>
            </a:r>
            <a:r>
              <a:rPr lang="en-US" sz="1600" b="1" dirty="0" err="1"/>
              <a:t>Mittelwert</a:t>
            </a:r>
            <a:r>
              <a:rPr lang="en-US" sz="1600" dirty="0"/>
              <a:t>, </a:t>
            </a:r>
            <a:r>
              <a:rPr lang="en-US" sz="1600" dirty="0" err="1"/>
              <a:t>deshalb</a:t>
            </a:r>
            <a:r>
              <a:rPr lang="en-US" sz="1600" dirty="0"/>
              <a:t> </a:t>
            </a:r>
            <a:r>
              <a:rPr lang="en-US" sz="1600" dirty="0" err="1"/>
              <a:t>besorge</a:t>
            </a:r>
            <a:r>
              <a:rPr lang="en-US" sz="1600" dirty="0"/>
              <a:t> ich mir positive </a:t>
            </a:r>
            <a:r>
              <a:rPr lang="en-US" sz="1600" dirty="0" err="1"/>
              <a:t>Ergebnisse</a:t>
            </a:r>
            <a:r>
              <a:rPr lang="en-US" sz="1600" dirty="0"/>
              <a:t> und </a:t>
            </a:r>
            <a:r>
              <a:rPr lang="en-US" sz="1600" dirty="0" err="1"/>
              <a:t>gebe</a:t>
            </a:r>
            <a:r>
              <a:rPr lang="en-US" sz="1600" dirty="0"/>
              <a:t> </a:t>
            </a:r>
            <a:r>
              <a:rPr lang="en-US" sz="1600" dirty="0" err="1"/>
              <a:t>sie</a:t>
            </a:r>
            <a:r>
              <a:rPr lang="en-US" sz="1600" dirty="0"/>
              <a:t> </a:t>
            </a:r>
            <a:r>
              <a:rPr lang="en-US" sz="1600" dirty="0" err="1"/>
              <a:t>nach</a:t>
            </a:r>
            <a:r>
              <a:rPr lang="en-US" sz="1600" dirty="0"/>
              <a:t> </a:t>
            </a:r>
            <a:r>
              <a:rPr lang="en-US" sz="1600" dirty="0" err="1"/>
              <a:t>jedem</a:t>
            </a:r>
            <a:r>
              <a:rPr lang="en-US" sz="1600" dirty="0"/>
              <a:t> 1/0.0099 = 101 Mal an.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3CCD75F1-2066-4053-B14C-F7337E6DCE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2950038"/>
          </a:xfrm>
        </p:spPr>
        <p:txBody>
          <a:bodyPr/>
          <a:lstStyle/>
          <a:p>
            <a:pPr lvl="1"/>
            <a:r>
              <a:rPr lang="en-US" sz="1800" dirty="0">
                <a:latin typeface="+mj-lt"/>
              </a:rPr>
              <a:t>3. Der </a:t>
            </a:r>
            <a:r>
              <a:rPr lang="en-US" sz="1800" dirty="0" err="1">
                <a:latin typeface="+mj-lt"/>
              </a:rPr>
              <a:t>smarte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Betrüger</a:t>
            </a:r>
            <a:r>
              <a:rPr lang="en-US" sz="1800" dirty="0">
                <a:latin typeface="+mj-lt"/>
              </a:rPr>
              <a:t> (copy fraudster)</a:t>
            </a:r>
          </a:p>
          <a:p>
            <a:pPr lvl="1"/>
            <a:r>
              <a:rPr lang="en-US" sz="1600" dirty="0"/>
              <a:t>Ich </a:t>
            </a:r>
            <a:r>
              <a:rPr lang="en-US" sz="1600" dirty="0" err="1"/>
              <a:t>habe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laufende</a:t>
            </a:r>
            <a:r>
              <a:rPr lang="en-US" sz="1600" dirty="0"/>
              <a:t> </a:t>
            </a:r>
            <a:r>
              <a:rPr lang="en-US" sz="1600" dirty="0" err="1"/>
              <a:t>Teststation</a:t>
            </a:r>
            <a:r>
              <a:rPr lang="en-US" sz="1600" dirty="0"/>
              <a:t> in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anderen</a:t>
            </a:r>
            <a:r>
              <a:rPr lang="en-US" sz="1600" dirty="0"/>
              <a:t> Stadt mit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Inzidenz</a:t>
            </a:r>
            <a:r>
              <a:rPr lang="en-US" sz="1600" dirty="0"/>
              <a:t> von 800. Ich </a:t>
            </a:r>
            <a:r>
              <a:rPr lang="en-US" sz="1600" dirty="0" err="1"/>
              <a:t>nehme</a:t>
            </a:r>
            <a:r>
              <a:rPr lang="en-US" sz="1600" dirty="0"/>
              <a:t> </a:t>
            </a:r>
            <a:r>
              <a:rPr lang="en-US" sz="1600" dirty="0" err="1"/>
              <a:t>diese</a:t>
            </a:r>
            <a:r>
              <a:rPr lang="en-US" sz="1600" dirty="0"/>
              <a:t> </a:t>
            </a:r>
            <a:r>
              <a:rPr lang="en-US" sz="1600" dirty="0" err="1"/>
              <a:t>Daten</a:t>
            </a:r>
            <a:r>
              <a:rPr lang="en-US" sz="1600" dirty="0"/>
              <a:t> </a:t>
            </a:r>
            <a:r>
              <a:rPr lang="en-US" sz="1600" dirty="0" err="1"/>
              <a:t>einfach</a:t>
            </a:r>
            <a:r>
              <a:rPr lang="en-US" sz="1600" dirty="0"/>
              <a:t> und </a:t>
            </a:r>
            <a:r>
              <a:rPr lang="en-US" sz="1600" dirty="0" err="1"/>
              <a:t>reiche</a:t>
            </a:r>
            <a:r>
              <a:rPr lang="en-US" sz="1600" dirty="0"/>
              <a:t> die </a:t>
            </a:r>
            <a:r>
              <a:rPr lang="en-US" sz="1600" dirty="0" err="1"/>
              <a:t>Ergebnisse</a:t>
            </a:r>
            <a:r>
              <a:rPr lang="en-US" sz="1600" dirty="0"/>
              <a:t> </a:t>
            </a:r>
            <a:r>
              <a:rPr lang="en-US" sz="1600" dirty="0" err="1"/>
              <a:t>hier</a:t>
            </a:r>
            <a:r>
              <a:rPr lang="en-US" sz="1600" dirty="0"/>
              <a:t> </a:t>
            </a:r>
            <a:r>
              <a:rPr lang="en-US" sz="1600" b="1" dirty="0" err="1"/>
              <a:t>nochmal</a:t>
            </a:r>
            <a:r>
              <a:rPr lang="en-US" sz="1600" b="1" dirty="0"/>
              <a:t> </a:t>
            </a:r>
            <a:r>
              <a:rPr lang="en-US" sz="1600" b="1" dirty="0" err="1"/>
              <a:t>zur</a:t>
            </a:r>
            <a:r>
              <a:rPr lang="en-US" sz="1600" b="1" dirty="0"/>
              <a:t> </a:t>
            </a:r>
            <a:r>
              <a:rPr lang="en-US" sz="1600" b="1" dirty="0" err="1"/>
              <a:t>Abrechnung</a:t>
            </a:r>
            <a:r>
              <a:rPr lang="en-US" sz="1600" b="1" dirty="0"/>
              <a:t> </a:t>
            </a:r>
            <a:r>
              <a:rPr lang="en-US" sz="1600" dirty="0" err="1"/>
              <a:t>ein</a:t>
            </a:r>
            <a:r>
              <a:rPr lang="en-US" sz="1600" dirty="0"/>
              <a:t>.</a:t>
            </a:r>
          </a:p>
          <a:p>
            <a:pPr lvl="1"/>
            <a:r>
              <a:rPr lang="en-US" sz="1800" dirty="0">
                <a:latin typeface="+mj-lt"/>
              </a:rPr>
              <a:t>4. Der </a:t>
            </a:r>
            <a:r>
              <a:rPr lang="en-US" sz="1800" dirty="0" err="1">
                <a:latin typeface="+mj-lt"/>
              </a:rPr>
              <a:t>sehr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smarte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Betrüger</a:t>
            </a:r>
            <a:r>
              <a:rPr lang="en-US" sz="1800" dirty="0">
                <a:latin typeface="+mj-lt"/>
              </a:rPr>
              <a:t> (filling fraudster)</a:t>
            </a:r>
          </a:p>
          <a:p>
            <a:pPr lvl="1"/>
            <a:r>
              <a:rPr lang="en-US" sz="1600" dirty="0"/>
              <a:t>Ich teste </a:t>
            </a:r>
            <a:r>
              <a:rPr lang="en-US" sz="1600" dirty="0" err="1"/>
              <a:t>wirklich</a:t>
            </a:r>
            <a:r>
              <a:rPr lang="en-US" sz="1600" dirty="0"/>
              <a:t>. Aber </a:t>
            </a:r>
            <a:r>
              <a:rPr lang="en-US" sz="1600" dirty="0" err="1"/>
              <a:t>nach</a:t>
            </a:r>
            <a:r>
              <a:rPr lang="en-US" sz="1600" dirty="0"/>
              <a:t> 1000 Tests </a:t>
            </a:r>
            <a:r>
              <a:rPr lang="en-US" sz="1600" dirty="0" err="1"/>
              <a:t>gebe</a:t>
            </a:r>
            <a:r>
              <a:rPr lang="en-US" sz="1600" dirty="0"/>
              <a:t> ich 200 Tests mit </a:t>
            </a:r>
            <a:r>
              <a:rPr lang="en-US" sz="1600" dirty="0" err="1"/>
              <a:t>negativen</a:t>
            </a:r>
            <a:r>
              <a:rPr lang="en-US" sz="1600" dirty="0"/>
              <a:t> </a:t>
            </a:r>
            <a:r>
              <a:rPr lang="en-US" sz="1600" b="1" dirty="0" err="1"/>
              <a:t>Ergebnissen</a:t>
            </a:r>
            <a:r>
              <a:rPr lang="en-US" sz="1600" b="1" dirty="0"/>
              <a:t> </a:t>
            </a:r>
            <a:r>
              <a:rPr lang="en-US" sz="1600" b="1" dirty="0" err="1"/>
              <a:t>dazu</a:t>
            </a:r>
            <a:r>
              <a:rPr lang="en-US" sz="1600" b="1" dirty="0"/>
              <a:t> </a:t>
            </a:r>
            <a:r>
              <a:rPr lang="en-US" sz="1600" dirty="0"/>
              <a:t>und teste </a:t>
            </a:r>
            <a:r>
              <a:rPr lang="en-US" sz="1600" dirty="0" err="1"/>
              <a:t>dann</a:t>
            </a:r>
            <a:r>
              <a:rPr lang="en-US" sz="1600" dirty="0"/>
              <a:t> </a:t>
            </a:r>
            <a:r>
              <a:rPr lang="en-US" sz="1600" dirty="0" err="1"/>
              <a:t>wieder</a:t>
            </a:r>
            <a:r>
              <a:rPr lang="en-US" sz="1600" dirty="0"/>
              <a:t> 800 </a:t>
            </a:r>
            <a:r>
              <a:rPr lang="en-US" sz="1600" dirty="0" err="1"/>
              <a:t>Personen</a:t>
            </a:r>
            <a:r>
              <a:rPr lang="en-US" sz="1600" dirty="0"/>
              <a:t> </a:t>
            </a:r>
            <a:r>
              <a:rPr lang="en-US" sz="1600" dirty="0" err="1"/>
              <a:t>richtig</a:t>
            </a:r>
            <a:r>
              <a:rPr lang="en-US" sz="1600" dirty="0"/>
              <a:t>.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E773494-22AE-43E2-B2FC-9893A3B601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pPr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9812CB-144F-41CF-8198-22BE84BA54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4341DE-213A-4BD4-865C-F2EC55F752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198" y="1999174"/>
            <a:ext cx="7346583" cy="2837252"/>
          </a:xfrm>
        </p:spPr>
        <p:txBody>
          <a:bodyPr/>
          <a:lstStyle/>
          <a:p>
            <a:r>
              <a:rPr lang="en-US" sz="2800" dirty="0" err="1"/>
              <a:t>Algorithmen</a:t>
            </a:r>
            <a:r>
              <a:rPr lang="en-US" sz="2800" dirty="0"/>
              <a:t> und </a:t>
            </a:r>
            <a:r>
              <a:rPr lang="en-US" sz="2800" dirty="0" err="1"/>
              <a:t>Technologien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r>
              <a:rPr lang="en-US" dirty="0" err="1"/>
              <a:t>Deskriptive</a:t>
            </a:r>
            <a:r>
              <a:rPr lang="en-US" dirty="0"/>
              <a:t> </a:t>
            </a:r>
            <a:r>
              <a:rPr lang="en-US" dirty="0" err="1"/>
              <a:t>Analytik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Prädiktive</a:t>
            </a:r>
            <a:r>
              <a:rPr lang="en-US" dirty="0"/>
              <a:t> </a:t>
            </a:r>
            <a:r>
              <a:rPr lang="en-US" dirty="0" err="1"/>
              <a:t>Analytik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7E24753-8C37-4753-A820-8A3F28173B4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4D867-B21E-4805-9EAD-F77DFCCB15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7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9DE14AD-FCB4-4DFF-BD7A-98901404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Deskriptive</a:t>
            </a:r>
            <a:r>
              <a:rPr lang="en-US" dirty="0"/>
              <a:t> </a:t>
            </a:r>
            <a:r>
              <a:rPr lang="en-US" dirty="0" err="1"/>
              <a:t>Analytik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F82FDFD-5DD0-4CE4-A56C-B7ACB60272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Betrugserkennung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D4002A2-7E0E-4D1D-8FB5-646B389FAB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560759"/>
            <a:ext cx="6761130" cy="4568366"/>
          </a:xfrm>
        </p:spPr>
        <p:txBody>
          <a:bodyPr/>
          <a:lstStyle/>
          <a:p>
            <a:r>
              <a:rPr lang="de-DE" sz="1800" dirty="0"/>
              <a:t>Deskriptive Analytik</a:t>
            </a:r>
          </a:p>
          <a:p>
            <a:pPr lvl="1"/>
            <a:r>
              <a:rPr lang="de-DE" sz="1600" dirty="0"/>
              <a:t>Findet </a:t>
            </a:r>
            <a:r>
              <a:rPr lang="de-DE" sz="1600" b="1" dirty="0"/>
              <a:t>anormale Verhaltensweisen </a:t>
            </a:r>
            <a:r>
              <a:rPr lang="de-DE" sz="1600" dirty="0"/>
              <a:t>in Beobachtungen , die vom normalen Verhalten der Grundgesamtheit abweichen.</a:t>
            </a:r>
          </a:p>
          <a:p>
            <a:pPr lvl="3"/>
            <a:r>
              <a:rPr lang="de-DE" sz="1600" dirty="0"/>
              <a:t>Erkennt bislang unbekannte Verdachtsmomente</a:t>
            </a:r>
          </a:p>
          <a:p>
            <a:pPr lvl="3"/>
            <a:r>
              <a:rPr lang="de-DE" sz="1600" dirty="0"/>
              <a:t>Anfällig für Täuschung</a:t>
            </a:r>
          </a:p>
          <a:p>
            <a:pPr lvl="3"/>
            <a:endParaRPr lang="de-DE" sz="1600" dirty="0"/>
          </a:p>
          <a:p>
            <a:pPr marL="0" lvl="3" indent="0">
              <a:buNone/>
            </a:pPr>
            <a:r>
              <a:rPr lang="de-DE" sz="1600" b="1" dirty="0" err="1"/>
              <a:t>Anomalieerkennung</a:t>
            </a:r>
            <a:r>
              <a:rPr lang="de-DE" sz="1600" dirty="0"/>
              <a:t>:</a:t>
            </a:r>
          </a:p>
          <a:p>
            <a:pPr lvl="3"/>
            <a:r>
              <a:rPr lang="de-DE" sz="1600" u="sng" dirty="0"/>
              <a:t>Erkennung von statistischen Ausreißern (diskret)</a:t>
            </a:r>
          </a:p>
          <a:p>
            <a:pPr marL="180000" lvl="4" indent="0">
              <a:buNone/>
            </a:pPr>
            <a:r>
              <a:rPr lang="de-DE" sz="1600" dirty="0"/>
              <a:t>Eine „außen liegende“ Beobachtung oder Ausreißer ist eine, die deutlich </a:t>
            </a:r>
            <a:r>
              <a:rPr lang="de-DE" sz="1600" b="1" dirty="0"/>
              <a:t>von anderen Mitgliedern der Stichprobe abzuweichen </a:t>
            </a:r>
            <a:r>
              <a:rPr lang="de-DE" sz="1600" dirty="0"/>
              <a:t>scheint, in der sie auftritt.</a:t>
            </a:r>
          </a:p>
          <a:p>
            <a:pPr lvl="3"/>
            <a:r>
              <a:rPr lang="de-DE" sz="1600" u="sng" dirty="0"/>
              <a:t>Erkennung von Strukturbrüchen (kontinuierlich)</a:t>
            </a:r>
          </a:p>
          <a:p>
            <a:pPr marL="180000" lvl="4" indent="0">
              <a:buNone/>
            </a:pPr>
            <a:r>
              <a:rPr lang="de-DE" sz="1600" dirty="0"/>
              <a:t>Strukturbrüche in Zeitreihen sind dadurch gekennzeichnet, dass sich das stationäre Verhalten über die Zeit durch eine </a:t>
            </a:r>
            <a:r>
              <a:rPr lang="de-DE" sz="1600" b="1" dirty="0"/>
              <a:t>Veränderung der Varianz oder des Mittelwertes</a:t>
            </a:r>
            <a:r>
              <a:rPr lang="de-DE" sz="1600" dirty="0"/>
              <a:t> darstellt.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26B5670-8AEF-4316-B454-132673B82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3110" y="1560759"/>
            <a:ext cx="4089465" cy="3541098"/>
          </a:xfrm>
        </p:spPr>
        <p:txBody>
          <a:bodyPr/>
          <a:lstStyle/>
          <a:p>
            <a:pPr marL="0" lvl="3" indent="0">
              <a:buNone/>
            </a:pPr>
            <a:r>
              <a:rPr lang="en-US" sz="1800" dirty="0" err="1">
                <a:latin typeface="+mj-lt"/>
              </a:rPr>
              <a:t>Vorgestellte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Methoden</a:t>
            </a:r>
            <a:r>
              <a:rPr lang="en-US" sz="1800" dirty="0">
                <a:latin typeface="+mj-lt"/>
              </a:rPr>
              <a:t>:</a:t>
            </a:r>
          </a:p>
          <a:p>
            <a:pPr marL="0" lvl="3" indent="0">
              <a:buNone/>
            </a:pPr>
            <a:endParaRPr lang="en-US" sz="1800" dirty="0">
              <a:latin typeface="+mj-lt"/>
            </a:endParaRPr>
          </a:p>
          <a:p>
            <a:pPr marL="342900" lvl="3" indent="-342900">
              <a:buFont typeface="+mj-lt"/>
              <a:buAutoNum type="arabicPeriod"/>
            </a:pPr>
            <a:r>
              <a:rPr lang="en-US" sz="1600" dirty="0"/>
              <a:t>Z-Score</a:t>
            </a:r>
          </a:p>
          <a:p>
            <a:pPr marL="342900" lvl="3" indent="-342900">
              <a:buFont typeface="+mj-lt"/>
              <a:buAutoNum type="arabicPeriod"/>
            </a:pPr>
            <a:r>
              <a:rPr lang="en-US" sz="1600" dirty="0" err="1"/>
              <a:t>Statistische</a:t>
            </a:r>
            <a:r>
              <a:rPr lang="en-US" sz="1600" dirty="0"/>
              <a:t> Tests</a:t>
            </a:r>
          </a:p>
          <a:p>
            <a:pPr marL="342900" lvl="3" indent="-342900">
              <a:buFont typeface="+mj-lt"/>
              <a:buAutoNum type="arabicPeriod"/>
            </a:pPr>
            <a:r>
              <a:rPr lang="de-DE" sz="1600" dirty="0" err="1"/>
              <a:t>Binomial</a:t>
            </a:r>
            <a:r>
              <a:rPr lang="de-DE" sz="1600" dirty="0"/>
              <a:t> Proportion Tests</a:t>
            </a:r>
          </a:p>
          <a:p>
            <a:pPr marL="342900" lvl="3" indent="-342900">
              <a:buFont typeface="+mj-lt"/>
              <a:buAutoNum type="arabicPeriod"/>
            </a:pPr>
            <a:r>
              <a:rPr lang="en-US" sz="1600" dirty="0" err="1"/>
              <a:t>Strukturbruch-Analysen</a:t>
            </a:r>
            <a:endParaRPr lang="en-US" sz="1600" dirty="0"/>
          </a:p>
          <a:p>
            <a:pPr marL="342900" lvl="3" indent="-342900">
              <a:buFont typeface="+mj-lt"/>
              <a:buAutoNum type="arabicPeriod"/>
            </a:pPr>
            <a:r>
              <a:rPr lang="en-US" sz="1600" dirty="0"/>
              <a:t>Red Flags</a:t>
            </a:r>
          </a:p>
          <a:p>
            <a:pPr marL="342900" lvl="3" indent="-342900">
              <a:buFont typeface="+mj-lt"/>
              <a:buAutoNum type="arabicPeriod"/>
            </a:pPr>
            <a:endParaRPr lang="en-US" sz="1600" dirty="0"/>
          </a:p>
          <a:p>
            <a:pPr marL="0" lvl="3" indent="0">
              <a:buNone/>
            </a:pPr>
            <a:r>
              <a:rPr lang="en-US" sz="1600" b="1" dirty="0" err="1"/>
              <a:t>Weitere</a:t>
            </a:r>
            <a:r>
              <a:rPr lang="en-US" sz="1600" b="1" dirty="0"/>
              <a:t> </a:t>
            </a:r>
            <a:r>
              <a:rPr lang="en-US" sz="1600" b="1" dirty="0" err="1"/>
              <a:t>Methoden</a:t>
            </a:r>
            <a:r>
              <a:rPr lang="en-US" sz="1600" b="1" dirty="0"/>
              <a:t>:</a:t>
            </a:r>
          </a:p>
          <a:p>
            <a:pPr marL="0" lvl="3" indent="0">
              <a:buNone/>
            </a:pPr>
            <a:endParaRPr lang="en-US" sz="1600" b="1" dirty="0"/>
          </a:p>
          <a:p>
            <a:pPr marL="342900" lvl="3" indent="-342900">
              <a:buFont typeface="+mj-lt"/>
              <a:buAutoNum type="arabicPeriod"/>
            </a:pPr>
            <a:r>
              <a:rPr lang="en-US" sz="1600" dirty="0"/>
              <a:t>Cluster-</a:t>
            </a:r>
            <a:r>
              <a:rPr lang="en-US" sz="1600" dirty="0" err="1"/>
              <a:t>Analysen</a:t>
            </a:r>
            <a:endParaRPr lang="en-US" sz="1600" dirty="0"/>
          </a:p>
          <a:p>
            <a:pPr marL="342900" lvl="3" indent="-342900">
              <a:buFont typeface="+mj-lt"/>
              <a:buAutoNum type="arabicPeriod"/>
            </a:pPr>
            <a:r>
              <a:rPr lang="en-US" sz="1600" dirty="0" err="1"/>
              <a:t>Benfords</a:t>
            </a:r>
            <a:r>
              <a:rPr lang="en-US" sz="1600" dirty="0"/>
              <a:t> Law</a:t>
            </a:r>
          </a:p>
          <a:p>
            <a:pPr marL="0" lvl="3" indent="0">
              <a:buNone/>
            </a:pPr>
            <a:endParaRPr lang="en-US" sz="1600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D98866-83C2-4201-9AE9-05B894EC6A3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19DB42-6477-42E5-A32A-2D13C6E5EB8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17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A457D6D1-103B-47C7-93EE-9C37D21FF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78" y="388445"/>
            <a:ext cx="6734175" cy="6410325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62AE763B-3090-4FF9-8922-AF9AB554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0C2CADC-2DB0-46BE-82D2-F4944BB9A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4876346" cy="318933"/>
          </a:xfrm>
        </p:spPr>
        <p:txBody>
          <a:bodyPr/>
          <a:lstStyle/>
          <a:p>
            <a:r>
              <a:rPr lang="en-US" dirty="0" err="1"/>
              <a:t>Messung</a:t>
            </a:r>
            <a:r>
              <a:rPr lang="en-US" dirty="0"/>
              <a:t> der </a:t>
            </a:r>
            <a:r>
              <a:rPr lang="en-US" dirty="0" err="1"/>
              <a:t>Abweichung</a:t>
            </a:r>
            <a:r>
              <a:rPr lang="en-US" dirty="0"/>
              <a:t> von der Norm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103B66A-F39A-4D88-A1B2-8C9A546033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4307161" cy="3701526"/>
          </a:xfrm>
        </p:spPr>
        <p:txBody>
          <a:bodyPr/>
          <a:lstStyle/>
          <a:p>
            <a:r>
              <a:rPr lang="en-US" sz="1800" dirty="0"/>
              <a:t>Z-Score</a:t>
            </a:r>
          </a:p>
          <a:p>
            <a:pPr lvl="1"/>
            <a:r>
              <a:rPr lang="de-DE" sz="1600" dirty="0"/>
              <a:t>Wenn der Erwartungswert    und die Standardabweichung     einer Zufallsvariablen bekannt sind, wird ein Rohwert     durch folgende Z-Transformation nach     normalisiert. 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    gibt an, die angibt welche Anzahl mal der Standardabweichung eine Beobachtung vom Erwartungswert entfernt ist.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B1972C-2AB4-447D-8C1F-CE6A51CD26D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ACD05-9F66-4BC3-AF67-ED5EEF164DC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A0D7F635-9B9E-4A38-8C3F-0AC87FDD6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408083"/>
              </p:ext>
            </p:extLst>
          </p:nvPr>
        </p:nvGraphicFramePr>
        <p:xfrm>
          <a:off x="1338814" y="3619037"/>
          <a:ext cx="11461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3" name="Equation" r:id="rId4" imgW="685800" imgH="393480" progId="Equation.DSMT4">
                  <p:embed/>
                </p:oleObj>
              </mc:Choice>
              <mc:Fallback>
                <p:oleObj name="Equation" r:id="rId4" imgW="685800" imgH="39348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A0D7F635-9B9E-4A38-8C3F-0AC87FDD65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8814" y="3619037"/>
                        <a:ext cx="1146175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9E013620-380C-437C-8C17-77866D202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21350"/>
              </p:ext>
            </p:extLst>
          </p:nvPr>
        </p:nvGraphicFramePr>
        <p:xfrm>
          <a:off x="11785346" y="2727927"/>
          <a:ext cx="245872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4" name="Equation" r:id="rId6" imgW="203040" imgH="177480" progId="Equation.DSMT4">
                  <p:embed/>
                </p:oleObj>
              </mc:Choice>
              <mc:Fallback>
                <p:oleObj name="Equation" r:id="rId6" imgW="203040" imgH="177480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9E013620-380C-437C-8C17-77866D202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85346" y="2727927"/>
                        <a:ext cx="245872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6A0D064A-3729-487D-A8CC-9B048B940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930164"/>
              </p:ext>
            </p:extLst>
          </p:nvPr>
        </p:nvGraphicFramePr>
        <p:xfrm>
          <a:off x="11785346" y="3010122"/>
          <a:ext cx="276606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5" name="Equation" r:id="rId8" imgW="228600" imgH="177480" progId="Equation.DSMT4">
                  <p:embed/>
                </p:oleObj>
              </mc:Choice>
              <mc:Fallback>
                <p:oleObj name="Equation" r:id="rId8" imgW="228600" imgH="177480" progId="Equation.DSMT4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6A0D064A-3729-487D-A8CC-9B048B940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85346" y="3010122"/>
                        <a:ext cx="276606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5967E533-AF0B-448C-9F35-1081050E9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616528"/>
              </p:ext>
            </p:extLst>
          </p:nvPr>
        </p:nvGraphicFramePr>
        <p:xfrm>
          <a:off x="11785346" y="3292317"/>
          <a:ext cx="261239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6" name="Equation" r:id="rId10" imgW="215640" imgH="177480" progId="Equation.DSMT4">
                  <p:embed/>
                </p:oleObj>
              </mc:Choice>
              <mc:Fallback>
                <p:oleObj name="Equation" r:id="rId10" imgW="215640" imgH="177480" progId="Equation.DSMT4">
                  <p:embed/>
                  <p:pic>
                    <p:nvPicPr>
                      <p:cNvPr id="17" name="Objekt 16">
                        <a:extLst>
                          <a:ext uri="{FF2B5EF4-FFF2-40B4-BE49-F238E27FC236}">
                            <a16:creationId xmlns:a16="http://schemas.microsoft.com/office/drawing/2014/main" id="{5967E533-AF0B-448C-9F35-1081050E9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785346" y="3292317"/>
                        <a:ext cx="261239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17B1015-DA19-4EC1-9A9B-0923F06200E9}"/>
              </a:ext>
            </a:extLst>
          </p:cNvPr>
          <p:cNvCxnSpPr/>
          <p:nvPr/>
        </p:nvCxnSpPr>
        <p:spPr>
          <a:xfrm>
            <a:off x="11394440" y="3017520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717CD6A-CD9A-4669-808D-14B170DFE6D3}"/>
              </a:ext>
            </a:extLst>
          </p:cNvPr>
          <p:cNvCxnSpPr/>
          <p:nvPr/>
        </p:nvCxnSpPr>
        <p:spPr>
          <a:xfrm>
            <a:off x="11391345" y="2783045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1C9A983-E345-493B-8C97-F293330B39E4}"/>
              </a:ext>
            </a:extLst>
          </p:cNvPr>
          <p:cNvCxnSpPr/>
          <p:nvPr/>
        </p:nvCxnSpPr>
        <p:spPr>
          <a:xfrm>
            <a:off x="11388059" y="2552684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>
            <a:extLst>
              <a:ext uri="{FF2B5EF4-FFF2-40B4-BE49-F238E27FC236}">
                <a16:creationId xmlns:a16="http://schemas.microsoft.com/office/drawing/2014/main" id="{5CB89840-A1C6-4EDD-AB06-B3E0B18B7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005624"/>
              </p:ext>
            </p:extLst>
          </p:nvPr>
        </p:nvGraphicFramePr>
        <p:xfrm>
          <a:off x="11828032" y="2261054"/>
          <a:ext cx="191234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7" name="Equation" r:id="rId12" imgW="152315" imgH="171385" progId="Equation.DSMT4">
                  <p:embed/>
                </p:oleObj>
              </mc:Choice>
              <mc:Fallback>
                <p:oleObj name="Equation" r:id="rId12" imgW="152315" imgH="171385" progId="Equation.DSMT4">
                  <p:embed/>
                  <p:pic>
                    <p:nvPicPr>
                      <p:cNvPr id="32" name="Objekt 31">
                        <a:extLst>
                          <a:ext uri="{FF2B5EF4-FFF2-40B4-BE49-F238E27FC236}">
                            <a16:creationId xmlns:a16="http://schemas.microsoft.com/office/drawing/2014/main" id="{5CB89840-A1C6-4EDD-AB06-B3E0B18B7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828032" y="2261054"/>
                        <a:ext cx="191234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2F7F174-673E-4730-8663-48CC4649BC09}"/>
              </a:ext>
            </a:extLst>
          </p:cNvPr>
          <p:cNvCxnSpPr>
            <a:cxnSpLocks/>
          </p:cNvCxnSpPr>
          <p:nvPr/>
        </p:nvCxnSpPr>
        <p:spPr>
          <a:xfrm>
            <a:off x="11408122" y="1927562"/>
            <a:ext cx="377224" cy="390647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Objekt 60">
            <a:extLst>
              <a:ext uri="{FF2B5EF4-FFF2-40B4-BE49-F238E27FC236}">
                <a16:creationId xmlns:a16="http://schemas.microsoft.com/office/drawing/2014/main" id="{5D694FD4-E638-4D7F-958B-E0E8B9C4D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517800"/>
              </p:ext>
            </p:extLst>
          </p:nvPr>
        </p:nvGraphicFramePr>
        <p:xfrm>
          <a:off x="3229423" y="2728475"/>
          <a:ext cx="223128" cy="334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8" name="Equation" r:id="rId14" imgW="152334" imgH="228501" progId="Equation.DSMT4">
                  <p:embed/>
                </p:oleObj>
              </mc:Choice>
              <mc:Fallback>
                <p:oleObj name="Equation" r:id="rId14" imgW="152334" imgH="228501" progId="Equation.DSMT4">
                  <p:embed/>
                  <p:pic>
                    <p:nvPicPr>
                      <p:cNvPr id="61" name="Objekt 60">
                        <a:extLst>
                          <a:ext uri="{FF2B5EF4-FFF2-40B4-BE49-F238E27FC236}">
                            <a16:creationId xmlns:a16="http://schemas.microsoft.com/office/drawing/2014/main" id="{5D694FD4-E638-4D7F-958B-E0E8B9C4D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423" y="2728475"/>
                        <a:ext cx="223128" cy="334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kt 61">
            <a:extLst>
              <a:ext uri="{FF2B5EF4-FFF2-40B4-BE49-F238E27FC236}">
                <a16:creationId xmlns:a16="http://schemas.microsoft.com/office/drawing/2014/main" id="{71EF4F1B-BF69-4615-9569-64DDA2EE8A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530739"/>
              </p:ext>
            </p:extLst>
          </p:nvPr>
        </p:nvGraphicFramePr>
        <p:xfrm>
          <a:off x="415792" y="4520312"/>
          <a:ext cx="249396" cy="417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9" name="Equation" r:id="rId16" imgW="139700" imgH="228600" progId="Equation.DSMT4">
                  <p:embed/>
                </p:oleObj>
              </mc:Choice>
              <mc:Fallback>
                <p:oleObj name="Equation" r:id="rId16" imgW="139700" imgH="228600" progId="Equation.DSMT4">
                  <p:embed/>
                  <p:pic>
                    <p:nvPicPr>
                      <p:cNvPr id="62" name="Objekt 61">
                        <a:extLst>
                          <a:ext uri="{FF2B5EF4-FFF2-40B4-BE49-F238E27FC236}">
                            <a16:creationId xmlns:a16="http://schemas.microsoft.com/office/drawing/2014/main" id="{71EF4F1B-BF69-4615-9569-64DDA2EE8A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92" y="4520312"/>
                        <a:ext cx="249396" cy="4175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kt 62">
            <a:extLst>
              <a:ext uri="{FF2B5EF4-FFF2-40B4-BE49-F238E27FC236}">
                <a16:creationId xmlns:a16="http://schemas.microsoft.com/office/drawing/2014/main" id="{BBAFE537-CBBC-43EB-87FE-910C7466E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166364"/>
              </p:ext>
            </p:extLst>
          </p:nvPr>
        </p:nvGraphicFramePr>
        <p:xfrm>
          <a:off x="3257139" y="3011445"/>
          <a:ext cx="199888" cy="334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0" name="Equation" r:id="rId18" imgW="139700" imgH="228600" progId="Equation.DSMT4">
                  <p:embed/>
                </p:oleObj>
              </mc:Choice>
              <mc:Fallback>
                <p:oleObj name="Equation" r:id="rId18" imgW="139700" imgH="228600" progId="Equation.DSMT4">
                  <p:embed/>
                  <p:pic>
                    <p:nvPicPr>
                      <p:cNvPr id="63" name="Objekt 62">
                        <a:extLst>
                          <a:ext uri="{FF2B5EF4-FFF2-40B4-BE49-F238E27FC236}">
                            <a16:creationId xmlns:a16="http://schemas.microsoft.com/office/drawing/2014/main" id="{BBAFE537-CBBC-43EB-87FE-910C7466E5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139" y="3011445"/>
                        <a:ext cx="199888" cy="334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>
            <a:extLst>
              <a:ext uri="{FF2B5EF4-FFF2-40B4-BE49-F238E27FC236}">
                <a16:creationId xmlns:a16="http://schemas.microsoft.com/office/drawing/2014/main" id="{C859A0E4-FECC-4926-AEFA-CE9139D88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097291"/>
              </p:ext>
            </p:extLst>
          </p:nvPr>
        </p:nvGraphicFramePr>
        <p:xfrm>
          <a:off x="2349068" y="2585793"/>
          <a:ext cx="223128" cy="19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1" name="Equation" r:id="rId20" imgW="152334" imgH="139639" progId="Equation.DSMT4">
                  <p:embed/>
                </p:oleObj>
              </mc:Choice>
              <mc:Fallback>
                <p:oleObj name="Equation" r:id="rId20" imgW="152334" imgH="139639" progId="Equation.DSMT4">
                  <p:embed/>
                  <p:pic>
                    <p:nvPicPr>
                      <p:cNvPr id="64" name="Objekt 63">
                        <a:extLst>
                          <a:ext uri="{FF2B5EF4-FFF2-40B4-BE49-F238E27FC236}">
                            <a16:creationId xmlns:a16="http://schemas.microsoft.com/office/drawing/2014/main" id="{C859A0E4-FECC-4926-AEFA-CE9139D889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068" y="2585793"/>
                        <a:ext cx="223128" cy="19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kt 64">
            <a:extLst>
              <a:ext uri="{FF2B5EF4-FFF2-40B4-BE49-F238E27FC236}">
                <a16:creationId xmlns:a16="http://schemas.microsoft.com/office/drawing/2014/main" id="{297D7FF4-E980-4F09-9EE0-DC7CABA358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667354"/>
              </p:ext>
            </p:extLst>
          </p:nvPr>
        </p:nvGraphicFramePr>
        <p:xfrm>
          <a:off x="2765027" y="2279161"/>
          <a:ext cx="223128" cy="246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2" name="Equation" r:id="rId22" imgW="152268" imgH="164957" progId="Equation.DSMT4">
                  <p:embed/>
                </p:oleObj>
              </mc:Choice>
              <mc:Fallback>
                <p:oleObj name="Equation" r:id="rId22" imgW="152268" imgH="164957" progId="Equation.DSMT4">
                  <p:embed/>
                  <p:pic>
                    <p:nvPicPr>
                      <p:cNvPr id="65" name="Objekt 64">
                        <a:extLst>
                          <a:ext uri="{FF2B5EF4-FFF2-40B4-BE49-F238E27FC236}">
                            <a16:creationId xmlns:a16="http://schemas.microsoft.com/office/drawing/2014/main" id="{297D7FF4-E980-4F09-9EE0-DC7CABA35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027" y="2279161"/>
                        <a:ext cx="223128" cy="2463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42">
            <a:extLst>
              <a:ext uri="{FF2B5EF4-FFF2-40B4-BE49-F238E27FC236}">
                <a16:creationId xmlns:a16="http://schemas.microsoft.com/office/drawing/2014/main" id="{24EC0EF2-8966-48AF-9325-28241A512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44615" y="96730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normalisiert.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45">
            <a:extLst>
              <a:ext uri="{FF2B5EF4-FFF2-40B4-BE49-F238E27FC236}">
                <a16:creationId xmlns:a16="http://schemas.microsoft.com/office/drawing/2014/main" id="{1E893C41-D1D2-469C-9331-5C3A520ED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44615" y="102064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entfernt ist.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2" name="Objekt 71">
            <a:extLst>
              <a:ext uri="{FF2B5EF4-FFF2-40B4-BE49-F238E27FC236}">
                <a16:creationId xmlns:a16="http://schemas.microsoft.com/office/drawing/2014/main" id="{E39FB5DC-9DF9-4561-AE65-C15D53D2F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038775"/>
              </p:ext>
            </p:extLst>
          </p:nvPr>
        </p:nvGraphicFramePr>
        <p:xfrm>
          <a:off x="6027738" y="3313113"/>
          <a:ext cx="136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3" name="Equation" r:id="rId24" imgW="137170" imgH="228608" progId="Equation.DSMT4">
                  <p:embed/>
                </p:oleObj>
              </mc:Choice>
              <mc:Fallback>
                <p:oleObj name="Equation" r:id="rId24" imgW="137170" imgH="228608" progId="Equation.DSMT4">
                  <p:embed/>
                  <p:pic>
                    <p:nvPicPr>
                      <p:cNvPr id="72" name="Objekt 71">
                        <a:extLst>
                          <a:ext uri="{FF2B5EF4-FFF2-40B4-BE49-F238E27FC236}">
                            <a16:creationId xmlns:a16="http://schemas.microsoft.com/office/drawing/2014/main" id="{E39FB5DC-9DF9-4561-AE65-C15D53D2F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27738" y="3313113"/>
                        <a:ext cx="1365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84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CAB7183-1AB0-47E1-8183-39D95FE9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06" y="221613"/>
            <a:ext cx="6377616" cy="6411600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62AE763B-3090-4FF9-8922-AF9AB554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0C2CADC-2DB0-46BE-82D2-F4944BB9A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4876346" cy="318933"/>
          </a:xfrm>
        </p:spPr>
        <p:txBody>
          <a:bodyPr/>
          <a:lstStyle/>
          <a:p>
            <a:r>
              <a:rPr lang="en-US" dirty="0" err="1"/>
              <a:t>Messung</a:t>
            </a:r>
            <a:r>
              <a:rPr lang="en-US" dirty="0"/>
              <a:t> der </a:t>
            </a:r>
            <a:r>
              <a:rPr lang="en-US" dirty="0" err="1"/>
              <a:t>Abweichung</a:t>
            </a:r>
            <a:r>
              <a:rPr lang="en-US" dirty="0"/>
              <a:t> von der Norm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B1972C-2AB4-447D-8C1F-CE6A51CD26D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ACD05-9F66-4BC3-AF67-ED5EEF164DC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9E013620-380C-437C-8C17-77866D202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85346" y="2727927"/>
          <a:ext cx="245872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7" name="Equation" r:id="rId4" imgW="203040" imgH="177480" progId="Equation.DSMT4">
                  <p:embed/>
                </p:oleObj>
              </mc:Choice>
              <mc:Fallback>
                <p:oleObj name="Equation" r:id="rId4" imgW="203040" imgH="177480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9E013620-380C-437C-8C17-77866D202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85346" y="2727927"/>
                        <a:ext cx="245872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6A0D064A-3729-487D-A8CC-9B048B940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85346" y="3010122"/>
          <a:ext cx="276606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8" name="Equation" r:id="rId6" imgW="228600" imgH="177480" progId="Equation.DSMT4">
                  <p:embed/>
                </p:oleObj>
              </mc:Choice>
              <mc:Fallback>
                <p:oleObj name="Equation" r:id="rId6" imgW="228600" imgH="177480" progId="Equation.DSMT4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6A0D064A-3729-487D-A8CC-9B048B940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85346" y="3010122"/>
                        <a:ext cx="276606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5967E533-AF0B-448C-9F35-1081050E9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85346" y="3292317"/>
          <a:ext cx="261239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9" name="Equation" r:id="rId8" imgW="215640" imgH="177480" progId="Equation.DSMT4">
                  <p:embed/>
                </p:oleObj>
              </mc:Choice>
              <mc:Fallback>
                <p:oleObj name="Equation" r:id="rId8" imgW="215640" imgH="177480" progId="Equation.DSMT4">
                  <p:embed/>
                  <p:pic>
                    <p:nvPicPr>
                      <p:cNvPr id="17" name="Objekt 16">
                        <a:extLst>
                          <a:ext uri="{FF2B5EF4-FFF2-40B4-BE49-F238E27FC236}">
                            <a16:creationId xmlns:a16="http://schemas.microsoft.com/office/drawing/2014/main" id="{5967E533-AF0B-448C-9F35-1081050E9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85346" y="3292317"/>
                        <a:ext cx="261239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17B1015-DA19-4EC1-9A9B-0923F06200E9}"/>
              </a:ext>
            </a:extLst>
          </p:cNvPr>
          <p:cNvCxnSpPr/>
          <p:nvPr/>
        </p:nvCxnSpPr>
        <p:spPr>
          <a:xfrm>
            <a:off x="11394440" y="3017520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717CD6A-CD9A-4669-808D-14B170DFE6D3}"/>
              </a:ext>
            </a:extLst>
          </p:cNvPr>
          <p:cNvCxnSpPr/>
          <p:nvPr/>
        </p:nvCxnSpPr>
        <p:spPr>
          <a:xfrm>
            <a:off x="11391345" y="2783045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1C9A983-E345-493B-8C97-F293330B39E4}"/>
              </a:ext>
            </a:extLst>
          </p:cNvPr>
          <p:cNvCxnSpPr/>
          <p:nvPr/>
        </p:nvCxnSpPr>
        <p:spPr>
          <a:xfrm>
            <a:off x="11388059" y="2552684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>
            <a:extLst>
              <a:ext uri="{FF2B5EF4-FFF2-40B4-BE49-F238E27FC236}">
                <a16:creationId xmlns:a16="http://schemas.microsoft.com/office/drawing/2014/main" id="{5CB89840-A1C6-4EDD-AB06-B3E0B18B7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28032" y="2261054"/>
          <a:ext cx="191234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0" name="Equation" r:id="rId10" imgW="152315" imgH="171385" progId="Equation.DSMT4">
                  <p:embed/>
                </p:oleObj>
              </mc:Choice>
              <mc:Fallback>
                <p:oleObj name="Equation" r:id="rId10" imgW="152315" imgH="171385" progId="Equation.DSMT4">
                  <p:embed/>
                  <p:pic>
                    <p:nvPicPr>
                      <p:cNvPr id="32" name="Objekt 31">
                        <a:extLst>
                          <a:ext uri="{FF2B5EF4-FFF2-40B4-BE49-F238E27FC236}">
                            <a16:creationId xmlns:a16="http://schemas.microsoft.com/office/drawing/2014/main" id="{5CB89840-A1C6-4EDD-AB06-B3E0B18B7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28032" y="2261054"/>
                        <a:ext cx="191234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2F7F174-673E-4730-8663-48CC4649BC09}"/>
              </a:ext>
            </a:extLst>
          </p:cNvPr>
          <p:cNvCxnSpPr>
            <a:cxnSpLocks/>
          </p:cNvCxnSpPr>
          <p:nvPr/>
        </p:nvCxnSpPr>
        <p:spPr>
          <a:xfrm>
            <a:off x="11408122" y="1927562"/>
            <a:ext cx="377224" cy="390647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42">
            <a:extLst>
              <a:ext uri="{FF2B5EF4-FFF2-40B4-BE49-F238E27FC236}">
                <a16:creationId xmlns:a16="http://schemas.microsoft.com/office/drawing/2014/main" id="{24EC0EF2-8966-48AF-9325-28241A512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44615" y="96730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normalisiert.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45">
            <a:extLst>
              <a:ext uri="{FF2B5EF4-FFF2-40B4-BE49-F238E27FC236}">
                <a16:creationId xmlns:a16="http://schemas.microsoft.com/office/drawing/2014/main" id="{1E893C41-D1D2-469C-9331-5C3A520ED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44615" y="102064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entfernt ist.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2" name="Objekt 71">
            <a:extLst>
              <a:ext uri="{FF2B5EF4-FFF2-40B4-BE49-F238E27FC236}">
                <a16:creationId xmlns:a16="http://schemas.microsoft.com/office/drawing/2014/main" id="{E39FB5DC-9DF9-4561-AE65-C15D53D2F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7738" y="3313113"/>
          <a:ext cx="136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1" name="Equation" r:id="rId12" imgW="137170" imgH="228608" progId="Equation.DSMT4">
                  <p:embed/>
                </p:oleObj>
              </mc:Choice>
              <mc:Fallback>
                <p:oleObj name="Equation" r:id="rId12" imgW="137170" imgH="228608" progId="Equation.DSMT4">
                  <p:embed/>
                  <p:pic>
                    <p:nvPicPr>
                      <p:cNvPr id="72" name="Objekt 71">
                        <a:extLst>
                          <a:ext uri="{FF2B5EF4-FFF2-40B4-BE49-F238E27FC236}">
                            <a16:creationId xmlns:a16="http://schemas.microsoft.com/office/drawing/2014/main" id="{E39FB5DC-9DF9-4561-AE65-C15D53D2F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27738" y="3313113"/>
                        <a:ext cx="1365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21AD53B-5E57-431A-A95A-73E51E0B3EB8}"/>
              </a:ext>
            </a:extLst>
          </p:cNvPr>
          <p:cNvGrpSpPr/>
          <p:nvPr/>
        </p:nvGrpSpPr>
        <p:grpSpPr>
          <a:xfrm>
            <a:off x="420718" y="1606848"/>
            <a:ext cx="4369568" cy="4486869"/>
            <a:chOff x="-2410186" y="3103085"/>
            <a:chExt cx="4369568" cy="4486869"/>
          </a:xfrm>
        </p:grpSpPr>
        <p:sp>
          <p:nvSpPr>
            <p:cNvPr id="28" name="Textplatzhalter 7">
              <a:extLst>
                <a:ext uri="{FF2B5EF4-FFF2-40B4-BE49-F238E27FC236}">
                  <a16:creationId xmlns:a16="http://schemas.microsoft.com/office/drawing/2014/main" id="{7C381DBD-761C-4861-BD5B-E507E5B7A92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2347779" y="3103085"/>
              <a:ext cx="4307161" cy="4486869"/>
            </a:xfrm>
            <a:prstGeom prst="rect">
              <a:avLst/>
            </a:prstGeom>
          </p:spPr>
          <p:txBody>
            <a:bodyPr vert="horz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900"/>
                </a:spcAft>
                <a:buFont typeface="Arial" panose="020B0604020202020204" pitchFamily="34" charset="0"/>
                <a:buNone/>
                <a:defRPr sz="1600" b="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9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b="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80000" indent="-1800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0000" indent="-1800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40000" indent="-1800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6000" indent="-2160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Clr>
                  <a:schemeClr val="tx1"/>
                </a:buClr>
                <a:buFont typeface="+mj-lt"/>
                <a:buAutoNum type="arabicPeriod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32000" indent="-2160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Clr>
                  <a:schemeClr val="bg2"/>
                </a:buClr>
                <a:buFont typeface="+mj-lt"/>
                <a:buAutoNum type="arabicPeriod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8000" indent="-2160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Clr>
                  <a:schemeClr val="bg2"/>
                </a:buClr>
                <a:buFont typeface="+mj-lt"/>
                <a:buAutoNum type="arabicPeriod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Z-Score</a:t>
              </a:r>
            </a:p>
            <a:p>
              <a:pPr lvl="1"/>
              <a:r>
                <a:rPr lang="de-DE" sz="1600" dirty="0"/>
                <a:t>Wenn der Erwartungswert    und die Standardabweichung     einer Zufallsvariablen bekannt sind, wird ein Rohwert     durch folgende Z-Transformation nach     normalisiert. </a:t>
              </a:r>
            </a:p>
            <a:p>
              <a:pPr lvl="1"/>
              <a:endParaRPr lang="de-DE" sz="1600" dirty="0"/>
            </a:p>
            <a:p>
              <a:pPr lvl="1"/>
              <a:endParaRPr lang="de-DE" sz="1600" dirty="0"/>
            </a:p>
            <a:p>
              <a:pPr lvl="1"/>
              <a:r>
                <a:rPr lang="de-DE" sz="1600" dirty="0"/>
                <a:t>    gibt an, die angibt welche Anzahl mal der Standardabweichung eine Beobachtung vom Erwartungswert entfernt ist.</a:t>
              </a:r>
            </a:p>
            <a:p>
              <a:pPr lvl="1"/>
              <a:r>
                <a:rPr lang="de-DE" sz="1600" dirty="0"/>
                <a:t>Z-Scores größer als 3 gelten als statistische Ausreißer!</a:t>
              </a:r>
            </a:p>
          </p:txBody>
        </p:sp>
        <p:graphicFrame>
          <p:nvGraphicFramePr>
            <p:cNvPr id="29" name="Objekt 28">
              <a:extLst>
                <a:ext uri="{FF2B5EF4-FFF2-40B4-BE49-F238E27FC236}">
                  <a16:creationId xmlns:a16="http://schemas.microsoft.com/office/drawing/2014/main" id="{AFA92007-9327-4730-BCC7-43F0767B5A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1715932"/>
                </p:ext>
              </p:extLst>
            </p:nvPr>
          </p:nvGraphicFramePr>
          <p:xfrm>
            <a:off x="-1487164" y="5018734"/>
            <a:ext cx="1146175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62" name="Equation" r:id="rId14" imgW="685800" imgH="393480" progId="Equation.DSMT4">
                    <p:embed/>
                  </p:oleObj>
                </mc:Choice>
                <mc:Fallback>
                  <p:oleObj name="Equation" r:id="rId14" imgW="685800" imgH="393480" progId="Equation.DSMT4">
                    <p:embed/>
                    <p:pic>
                      <p:nvPicPr>
                        <p:cNvPr id="12" name="Objekt 11">
                          <a:extLst>
                            <a:ext uri="{FF2B5EF4-FFF2-40B4-BE49-F238E27FC236}">
                              <a16:creationId xmlns:a16="http://schemas.microsoft.com/office/drawing/2014/main" id="{A0D7F635-9B9E-4A38-8C3F-0AC87FDD654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-1487164" y="5018734"/>
                          <a:ext cx="1146175" cy="657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kt 29">
              <a:extLst>
                <a:ext uri="{FF2B5EF4-FFF2-40B4-BE49-F238E27FC236}">
                  <a16:creationId xmlns:a16="http://schemas.microsoft.com/office/drawing/2014/main" id="{7D00E46A-39F3-4DD0-ADFE-3820B9BAA7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6988444"/>
                </p:ext>
              </p:extLst>
            </p:nvPr>
          </p:nvGraphicFramePr>
          <p:xfrm>
            <a:off x="403445" y="4128172"/>
            <a:ext cx="223128" cy="334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63" name="Equation" r:id="rId16" imgW="152334" imgH="228501" progId="Equation.DSMT4">
                    <p:embed/>
                  </p:oleObj>
                </mc:Choice>
                <mc:Fallback>
                  <p:oleObj name="Equation" r:id="rId16" imgW="152334" imgH="228501" progId="Equation.DSMT4">
                    <p:embed/>
                    <p:pic>
                      <p:nvPicPr>
                        <p:cNvPr id="61" name="Objekt 60">
                          <a:extLst>
                            <a:ext uri="{FF2B5EF4-FFF2-40B4-BE49-F238E27FC236}">
                              <a16:creationId xmlns:a16="http://schemas.microsoft.com/office/drawing/2014/main" id="{5D694FD4-E638-4D7F-958B-E0E8B9C4D7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445" y="4128172"/>
                          <a:ext cx="223128" cy="3346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kt 30">
              <a:extLst>
                <a:ext uri="{FF2B5EF4-FFF2-40B4-BE49-F238E27FC236}">
                  <a16:creationId xmlns:a16="http://schemas.microsoft.com/office/drawing/2014/main" id="{034076F7-B6F6-4C0D-8FDC-3C9B16A8E9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0827869"/>
                </p:ext>
              </p:extLst>
            </p:nvPr>
          </p:nvGraphicFramePr>
          <p:xfrm>
            <a:off x="-2410186" y="5920009"/>
            <a:ext cx="249396" cy="417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64" name="Equation" r:id="rId18" imgW="139700" imgH="228600" progId="Equation.DSMT4">
                    <p:embed/>
                  </p:oleObj>
                </mc:Choice>
                <mc:Fallback>
                  <p:oleObj name="Equation" r:id="rId18" imgW="139700" imgH="228600" progId="Equation.DSMT4">
                    <p:embed/>
                    <p:pic>
                      <p:nvPicPr>
                        <p:cNvPr id="62" name="Objekt 61">
                          <a:extLst>
                            <a:ext uri="{FF2B5EF4-FFF2-40B4-BE49-F238E27FC236}">
                              <a16:creationId xmlns:a16="http://schemas.microsoft.com/office/drawing/2014/main" id="{71EF4F1B-BF69-4615-9569-64DDA2EE8A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410186" y="5920009"/>
                          <a:ext cx="249396" cy="4175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kt 33">
              <a:extLst>
                <a:ext uri="{FF2B5EF4-FFF2-40B4-BE49-F238E27FC236}">
                  <a16:creationId xmlns:a16="http://schemas.microsoft.com/office/drawing/2014/main" id="{ED5D925D-20E5-4AD0-AA27-BD004F6D5D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2178425"/>
                </p:ext>
              </p:extLst>
            </p:nvPr>
          </p:nvGraphicFramePr>
          <p:xfrm>
            <a:off x="431161" y="4411142"/>
            <a:ext cx="199888" cy="334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65" name="Equation" r:id="rId20" imgW="139700" imgH="228600" progId="Equation.DSMT4">
                    <p:embed/>
                  </p:oleObj>
                </mc:Choice>
                <mc:Fallback>
                  <p:oleObj name="Equation" r:id="rId20" imgW="139700" imgH="228600" progId="Equation.DSMT4">
                    <p:embed/>
                    <p:pic>
                      <p:nvPicPr>
                        <p:cNvPr id="63" name="Objekt 62">
                          <a:extLst>
                            <a:ext uri="{FF2B5EF4-FFF2-40B4-BE49-F238E27FC236}">
                              <a16:creationId xmlns:a16="http://schemas.microsoft.com/office/drawing/2014/main" id="{BBAFE537-CBBC-43EB-87FE-910C7466E5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61" y="4411142"/>
                          <a:ext cx="199888" cy="3346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kt 34">
              <a:extLst>
                <a:ext uri="{FF2B5EF4-FFF2-40B4-BE49-F238E27FC236}">
                  <a16:creationId xmlns:a16="http://schemas.microsoft.com/office/drawing/2014/main" id="{C2AF3F91-2697-4205-B983-2828F56D7D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2384971"/>
                </p:ext>
              </p:extLst>
            </p:nvPr>
          </p:nvGraphicFramePr>
          <p:xfrm>
            <a:off x="-476910" y="3985490"/>
            <a:ext cx="223128" cy="19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66" name="Equation" r:id="rId22" imgW="152334" imgH="139639" progId="Equation.DSMT4">
                    <p:embed/>
                  </p:oleObj>
                </mc:Choice>
                <mc:Fallback>
                  <p:oleObj name="Equation" r:id="rId22" imgW="152334" imgH="139639" progId="Equation.DSMT4">
                    <p:embed/>
                    <p:pic>
                      <p:nvPicPr>
                        <p:cNvPr id="64" name="Objekt 63">
                          <a:extLst>
                            <a:ext uri="{FF2B5EF4-FFF2-40B4-BE49-F238E27FC236}">
                              <a16:creationId xmlns:a16="http://schemas.microsoft.com/office/drawing/2014/main" id="{C859A0E4-FECC-4926-AEFA-CE9139D889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76910" y="3985490"/>
                          <a:ext cx="223128" cy="19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kt 35">
              <a:extLst>
                <a:ext uri="{FF2B5EF4-FFF2-40B4-BE49-F238E27FC236}">
                  <a16:creationId xmlns:a16="http://schemas.microsoft.com/office/drawing/2014/main" id="{CE0F08B6-9321-4C1C-B66D-9E69FA19A8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6884790"/>
                </p:ext>
              </p:extLst>
            </p:nvPr>
          </p:nvGraphicFramePr>
          <p:xfrm>
            <a:off x="-60951" y="3678858"/>
            <a:ext cx="223128" cy="246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67" name="Equation" r:id="rId24" imgW="152268" imgH="164957" progId="Equation.DSMT4">
                    <p:embed/>
                  </p:oleObj>
                </mc:Choice>
                <mc:Fallback>
                  <p:oleObj name="Equation" r:id="rId24" imgW="152268" imgH="164957" progId="Equation.DSMT4">
                    <p:embed/>
                    <p:pic>
                      <p:nvPicPr>
                        <p:cNvPr id="65" name="Objekt 64">
                          <a:extLst>
                            <a:ext uri="{FF2B5EF4-FFF2-40B4-BE49-F238E27FC236}">
                              <a16:creationId xmlns:a16="http://schemas.microsoft.com/office/drawing/2014/main" id="{297D7FF4-E980-4F09-9EE0-DC7CABA358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60951" y="3678858"/>
                          <a:ext cx="223128" cy="2463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9098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9A1CA-4127-4DCC-8F83-F9A39385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auf Signifikanz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C73FEC-E811-40BB-9A6F-DAC60024D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wahrscheinlich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Testverteilung</a:t>
            </a:r>
            <a:r>
              <a:rPr lang="en-US" dirty="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981125-EFAB-4F1D-BF56-7794E5F587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653065"/>
            <a:ext cx="5437188" cy="2583977"/>
          </a:xfrm>
        </p:spPr>
        <p:txBody>
          <a:bodyPr/>
          <a:lstStyle/>
          <a:p>
            <a:r>
              <a:rPr lang="de-DE" sz="1600" dirty="0"/>
              <a:t>Aufsummierte Wahrscheinlichkeiten der Binomialverteilung</a:t>
            </a:r>
            <a:endParaRPr lang="de-DE" sz="1600" dirty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de-DE" sz="1600" dirty="0"/>
              <a:t>Einsatz von Konfidenzintervallen</a:t>
            </a:r>
            <a:endParaRPr lang="de-DE" sz="1600" dirty="0"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9C274D5-D45D-434A-9612-118B4DA9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337" y="408584"/>
            <a:ext cx="6018167" cy="6126407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03FEA3-B551-4D6D-AC58-7FAB2986609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9C7FC-A19F-4BC6-BE02-F9CB7DD3072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DD1F5BA9-6814-475F-B7E6-E0C4310C51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328894"/>
              </p:ext>
            </p:extLst>
          </p:nvPr>
        </p:nvGraphicFramePr>
        <p:xfrm>
          <a:off x="684455" y="2435794"/>
          <a:ext cx="2799359" cy="66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Equation" r:id="rId4" imgW="1930320" imgH="457200" progId="Equation.DSMT4">
                  <p:embed/>
                </p:oleObj>
              </mc:Choice>
              <mc:Fallback>
                <p:oleObj name="Equation" r:id="rId4" imgW="1930320" imgH="457200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DD1F5BA9-6814-475F-B7E6-E0C4310C51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455" y="2435794"/>
                        <a:ext cx="2799359" cy="663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80A2C00C-881F-4C77-9724-9FD2BB107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001285"/>
              </p:ext>
            </p:extLst>
          </p:nvPr>
        </p:nvGraphicFramePr>
        <p:xfrm>
          <a:off x="1552441" y="4081665"/>
          <a:ext cx="1243012" cy="31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Equation" r:id="rId6" imgW="812520" imgH="203040" progId="Equation.DSMT4">
                  <p:embed/>
                </p:oleObj>
              </mc:Choice>
              <mc:Fallback>
                <p:oleObj name="Equation" r:id="rId6" imgW="812520" imgH="20304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80A2C00C-881F-4C77-9724-9FD2BB107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2441" y="4081665"/>
                        <a:ext cx="1243012" cy="310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8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06453-AF1D-4509-B441-AA3D8B1D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Konvergenz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Erwartungswert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D38489-0EDB-4F8B-9764-DCFF645EB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Binomial Proportion Tests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A85CC1-3927-47E4-8F54-7B5C0E2C0C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283737"/>
          </a:xfrm>
        </p:spPr>
        <p:txBody>
          <a:bodyPr/>
          <a:lstStyle/>
          <a:p>
            <a:r>
              <a:rPr lang="en-US" sz="1800" dirty="0"/>
              <a:t>Two-Sample Binomial Proportion Test</a:t>
            </a:r>
          </a:p>
          <a:p>
            <a:r>
              <a:rPr lang="de-DE" dirty="0">
                <a:latin typeface="+mn-lt"/>
              </a:rPr>
              <a:t>Angenommen, wir haben zwei oder mehr Beobachtungen einer gewissen Länge bzw. Zeitbereich. Wir berechnen die positiven Anteile aus diesen Beobachtungen und prüfen, ob  beide Beobachtungen die gleichen Anteile haben oder nicht.
</a:t>
            </a:r>
          </a:p>
          <a:p>
            <a:endParaRPr lang="de-DE" sz="1800" dirty="0"/>
          </a:p>
          <a:p>
            <a:r>
              <a:rPr lang="de-DE" sz="1800" dirty="0"/>
              <a:t>Gesetz der großen Zahlen</a:t>
            </a:r>
          </a:p>
          <a:p>
            <a:r>
              <a:rPr lang="de-DE" dirty="0">
                <a:latin typeface="+mn-lt"/>
              </a:rPr>
              <a:t>Die Häufigkeit mit der ein Zufallsereignis eintritt, nähert sich seiner rechnerischen Wahrscheinlichkeit immer weiter an, je häufiger ein Zufallsexperiment durchgeführt wird.</a:t>
            </a:r>
            <a:endParaRPr lang="en-US" dirty="0"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263EC45-6FA8-4E49-86C7-F880F883432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0BAEB6-50A9-433D-8E38-394888AEAF6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2F04AC-69ED-4F38-9990-D3C7E8919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86" y="914400"/>
            <a:ext cx="5868319" cy="5776307"/>
          </a:xfrm>
          <a:prstGeom prst="rect">
            <a:avLst/>
          </a:prstGeom>
        </p:spPr>
      </p:pic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DF1939B1-7CB3-409C-991D-26E1A49A8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751412"/>
              </p:ext>
            </p:extLst>
          </p:nvPr>
        </p:nvGraphicFramePr>
        <p:xfrm>
          <a:off x="916309" y="3652933"/>
          <a:ext cx="40211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4" imgW="2590560" imgH="393480" progId="Equation.DSMT4">
                  <p:embed/>
                </p:oleObj>
              </mc:Choice>
              <mc:Fallback>
                <p:oleObj name="Equation" r:id="rId4" imgW="2590560" imgH="39348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DF1939B1-7CB3-409C-991D-26E1A49A8B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6309" y="3652933"/>
                        <a:ext cx="4021138" cy="61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45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57E9-29BA-494D-8A11-6F239179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Strukturbruchanalysen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E835F-5578-43FE-968A-BDAE061B68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Erkennung</a:t>
            </a:r>
            <a:r>
              <a:rPr lang="en-US" dirty="0"/>
              <a:t> von </a:t>
            </a:r>
            <a:r>
              <a:rPr lang="en-US" dirty="0" err="1"/>
              <a:t>verdächtigen</a:t>
            </a:r>
            <a:r>
              <a:rPr lang="en-US" dirty="0"/>
              <a:t> </a:t>
            </a:r>
            <a:r>
              <a:rPr lang="en-US" dirty="0" err="1"/>
              <a:t>Veränderungen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Verhalten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2B58D6-D47F-4FD8-8BB9-4B34825C6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592810"/>
            <a:ext cx="5912042" cy="4486869"/>
          </a:xfrm>
        </p:spPr>
        <p:txBody>
          <a:bodyPr/>
          <a:lstStyle/>
          <a:p>
            <a:r>
              <a:rPr lang="de-DE" sz="1800" dirty="0"/>
              <a:t>Stationarität </a:t>
            </a:r>
          </a:p>
          <a:p>
            <a:pPr lvl="1"/>
            <a:r>
              <a:rPr lang="de-DE" sz="1600" dirty="0"/>
              <a:t>Stationarität beschreibt  Eigenschaften von Zeitreihen, </a:t>
            </a:r>
            <a:r>
              <a:rPr lang="de-DE" sz="1600" b="1" dirty="0"/>
              <a:t>die invariant über die Zeit hinweg gültig</a:t>
            </a:r>
            <a:r>
              <a:rPr lang="de-DE" sz="1600" dirty="0"/>
              <a:t> sind. Eine stationäre Zeitreihe hat zu allen Zeitpunkten den </a:t>
            </a:r>
            <a:r>
              <a:rPr lang="de-DE" sz="1600" i="1" u="sng" dirty="0"/>
              <a:t>gleichen Erwartungswert</a:t>
            </a:r>
            <a:r>
              <a:rPr lang="de-DE" sz="1600" b="1" dirty="0"/>
              <a:t> </a:t>
            </a:r>
            <a:r>
              <a:rPr lang="de-DE" sz="1600" dirty="0"/>
              <a:t>und die </a:t>
            </a:r>
            <a:r>
              <a:rPr lang="de-DE" sz="1600" i="1" u="sng" dirty="0"/>
              <a:t>gleiche Varianz</a:t>
            </a:r>
            <a:r>
              <a:rPr lang="de-DE" sz="1600" dirty="0"/>
              <a:t>.</a:t>
            </a:r>
          </a:p>
          <a:p>
            <a:pPr lvl="1"/>
            <a:r>
              <a:rPr lang="de-DE" sz="1600" b="1" dirty="0"/>
              <a:t>Numerische Differentiation</a:t>
            </a:r>
          </a:p>
          <a:p>
            <a:pPr lvl="1"/>
            <a:r>
              <a:rPr lang="de-DE" sz="1600" dirty="0"/>
              <a:t>Um von der  Zeitreihe f der stetig wachsenden aufsummierten positiven Testresultaten eine Zeitreihe f’ ohne ansteigenden Trend zu erhalten, wird die erste numerische Differentiation gebildet.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Auf f’ kann nun der Test auf Stationarität erfolgen. z.B. Dickey-Fuller-Test.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9F7788-8B9B-4B56-BA59-DF7594C6AFC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E198C5-2625-4928-ADD6-81A72621674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B9903B0-5BE5-4511-91D2-A29BDBE2B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27" y="1561624"/>
            <a:ext cx="5381624" cy="4281067"/>
          </a:xfrm>
          <a:prstGeom prst="rect">
            <a:avLst/>
          </a:prstGeom>
        </p:spPr>
      </p:pic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E7F82C36-9F8E-4567-AE72-758B2191A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132063"/>
              </p:ext>
            </p:extLst>
          </p:nvPr>
        </p:nvGraphicFramePr>
        <p:xfrm>
          <a:off x="1629980" y="4976974"/>
          <a:ext cx="2126220" cy="31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4" imgW="1333745" imgH="200189" progId="Equation.DSMT4">
                  <p:embed/>
                </p:oleObj>
              </mc:Choice>
              <mc:Fallback>
                <p:oleObj name="Equation" r:id="rId4" imgW="1333745" imgH="200189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E7F82C36-9F8E-4567-AE72-758B2191AA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9980" y="4976974"/>
                        <a:ext cx="2126220" cy="318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52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57E9-29BA-494D-8A11-6F239179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Strukturbruchanalysen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E835F-5578-43FE-968A-BDAE061B68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4" y="778321"/>
            <a:ext cx="6663055" cy="382733"/>
          </a:xfrm>
        </p:spPr>
        <p:txBody>
          <a:bodyPr/>
          <a:lstStyle/>
          <a:p>
            <a:r>
              <a:rPr lang="en-US" dirty="0" err="1"/>
              <a:t>Erkennung</a:t>
            </a:r>
            <a:r>
              <a:rPr lang="en-US" dirty="0"/>
              <a:t> von </a:t>
            </a:r>
            <a:r>
              <a:rPr lang="en-US" dirty="0" err="1"/>
              <a:t>verdächtigen</a:t>
            </a:r>
            <a:r>
              <a:rPr lang="en-US" dirty="0"/>
              <a:t> </a:t>
            </a:r>
            <a:r>
              <a:rPr lang="en-US" dirty="0" err="1"/>
              <a:t>Veränderungen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Verhalten</a:t>
            </a:r>
            <a:endParaRPr lang="en-US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70B25B0-F1D5-4A9C-A10B-87FE523CC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2533197" cy="2401683"/>
          </a:xfrm>
        </p:spPr>
        <p:txBody>
          <a:bodyPr/>
          <a:lstStyle/>
          <a:p>
            <a:r>
              <a:rPr lang="en-US" sz="1800" dirty="0" err="1"/>
              <a:t>Gleitender</a:t>
            </a:r>
            <a:r>
              <a:rPr lang="en-US" sz="1800" dirty="0"/>
              <a:t> </a:t>
            </a:r>
            <a:r>
              <a:rPr lang="en-US" sz="1800" dirty="0" err="1"/>
              <a:t>Mittelwert</a:t>
            </a:r>
            <a:endParaRPr lang="en-US" sz="1800" dirty="0"/>
          </a:p>
          <a:p>
            <a:pPr lvl="1"/>
            <a:r>
              <a:rPr lang="en-US" sz="1600" u="sng" dirty="0" err="1"/>
              <a:t>Gegeben</a:t>
            </a:r>
            <a:r>
              <a:rPr lang="en-US" sz="1600" dirty="0"/>
              <a:t>:</a:t>
            </a:r>
          </a:p>
          <a:p>
            <a:pPr lvl="3"/>
            <a:r>
              <a:rPr lang="en-US" sz="1600" dirty="0" err="1"/>
              <a:t>Fensterlänge</a:t>
            </a:r>
            <a:r>
              <a:rPr lang="en-US" sz="1600" dirty="0"/>
              <a:t> n</a:t>
            </a:r>
          </a:p>
          <a:p>
            <a:pPr lvl="3"/>
            <a:r>
              <a:rPr lang="en-US" sz="1600" dirty="0" err="1"/>
              <a:t>Zeitreihe</a:t>
            </a:r>
            <a:r>
              <a:rPr lang="en-US" sz="1600" dirty="0"/>
              <a:t> f’</a:t>
            </a:r>
          </a:p>
          <a:p>
            <a:pPr lvl="3"/>
            <a:endParaRPr lang="en-US" sz="1600" dirty="0"/>
          </a:p>
          <a:p>
            <a:pPr lvl="3"/>
            <a:endParaRPr lang="en-US" sz="1600" dirty="0"/>
          </a:p>
          <a:p>
            <a:pPr marL="0" lvl="3" indent="0">
              <a:buNone/>
            </a:pPr>
            <a:endParaRPr lang="en-US" sz="160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9F7788-8B9B-4B56-BA59-DF7594C6AFC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E198C5-2625-4928-ADD6-81A72621674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06979B3-7BA2-41A5-948D-1D00C80D3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614" y="1960162"/>
            <a:ext cx="4291866" cy="383013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10DBE98-B919-4815-AD6E-5C086D61D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802" y="1981198"/>
            <a:ext cx="4409313" cy="3891933"/>
          </a:xfrm>
          <a:prstGeom prst="rect">
            <a:avLst/>
          </a:prstGeom>
        </p:spPr>
      </p:pic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16DAA375-A9A6-4B2E-8A41-F0B55484E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603605"/>
              </p:ext>
            </p:extLst>
          </p:nvPr>
        </p:nvGraphicFramePr>
        <p:xfrm>
          <a:off x="478199" y="3593789"/>
          <a:ext cx="24288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5" imgW="2429476" imgH="666815" progId="Equation.DSMT4">
                  <p:embed/>
                </p:oleObj>
              </mc:Choice>
              <mc:Fallback>
                <p:oleObj name="Equation" r:id="rId5" imgW="2429476" imgH="666815" progId="Equation.DSMT4">
                  <p:embed/>
                  <p:pic>
                    <p:nvPicPr>
                      <p:cNvPr id="16" name="Objekt 15">
                        <a:extLst>
                          <a:ext uri="{FF2B5EF4-FFF2-40B4-BE49-F238E27FC236}">
                            <a16:creationId xmlns:a16="http://schemas.microsoft.com/office/drawing/2014/main" id="{16DAA375-A9A6-4B2E-8A41-F0B55484E4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199" y="3593789"/>
                        <a:ext cx="242887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7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57E9-29BA-494D-8A11-6F239179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Flags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E835F-5578-43FE-968A-BDAE061B68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Regeln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Erkennung</a:t>
            </a:r>
            <a:r>
              <a:rPr lang="en-US" dirty="0"/>
              <a:t> von </a:t>
            </a:r>
            <a:r>
              <a:rPr lang="en-US" dirty="0" err="1"/>
              <a:t>verdächtigen</a:t>
            </a:r>
            <a:r>
              <a:rPr lang="en-US" dirty="0"/>
              <a:t> </a:t>
            </a:r>
            <a:r>
              <a:rPr lang="en-US" dirty="0" err="1"/>
              <a:t>Ausreißern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2B58D6-D47F-4FD8-8BB9-4B34825C6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153171"/>
          </a:xfrm>
        </p:spPr>
        <p:txBody>
          <a:bodyPr/>
          <a:lstStyle/>
          <a:p>
            <a:pPr lvl="1"/>
            <a:r>
              <a:rPr lang="de-DE" sz="1600" dirty="0"/>
              <a:t>Eine </a:t>
            </a:r>
            <a:r>
              <a:rPr lang="de-DE" sz="1600" dirty="0" err="1"/>
              <a:t>Red</a:t>
            </a:r>
            <a:r>
              <a:rPr lang="de-DE" sz="1600" dirty="0"/>
              <a:t> </a:t>
            </a:r>
            <a:r>
              <a:rPr lang="de-DE" sz="1600" dirty="0" err="1"/>
              <a:t>Flag</a:t>
            </a:r>
            <a:r>
              <a:rPr lang="de-DE" sz="1600" dirty="0"/>
              <a:t> ist eine Reihe von Umständen, die ungewöhnlich sind oder von der normalen Aktivität abweichen. Es ist </a:t>
            </a:r>
            <a:r>
              <a:rPr lang="de-DE" sz="1600" b="1" dirty="0"/>
              <a:t>ein Signal, dass etwas ungewöhnlich ist </a:t>
            </a:r>
            <a:r>
              <a:rPr lang="de-DE" sz="1600" dirty="0"/>
              <a:t>und möglicherweise weiter untersucht werden muss.</a:t>
            </a:r>
          </a:p>
          <a:p>
            <a:pPr lvl="1"/>
            <a:r>
              <a:rPr lang="de-DE" sz="1600" dirty="0" err="1"/>
              <a:t>Red</a:t>
            </a:r>
            <a:r>
              <a:rPr lang="de-DE" sz="1600" dirty="0"/>
              <a:t> Flags zeigen weder Schuld oder Unschuld an, sondern stellen lediglich mögliche Warnsignale für Betrug dar. </a:t>
            </a:r>
          </a:p>
          <a:p>
            <a:pPr lvl="1"/>
            <a:r>
              <a:rPr lang="de-DE" sz="1600" b="1" dirty="0"/>
              <a:t>Die zwei Regeln</a:t>
            </a:r>
            <a:r>
              <a:rPr lang="de-DE" sz="1600" dirty="0"/>
              <a:t>:</a:t>
            </a:r>
          </a:p>
          <a:p>
            <a:pPr lvl="6"/>
            <a:r>
              <a:rPr lang="de-DE" sz="1600" dirty="0"/>
              <a:t>„Do not </a:t>
            </a:r>
            <a:r>
              <a:rPr lang="de-DE" sz="1600" dirty="0" err="1"/>
              <a:t>ignore</a:t>
            </a:r>
            <a:r>
              <a:rPr lang="de-DE" sz="1600" dirty="0"/>
              <a:t> a </a:t>
            </a:r>
            <a:r>
              <a:rPr lang="de-DE" sz="1600" dirty="0" err="1"/>
              <a:t>red</a:t>
            </a:r>
            <a:r>
              <a:rPr lang="de-DE" sz="1600" dirty="0"/>
              <a:t> </a:t>
            </a:r>
            <a:r>
              <a:rPr lang="de-DE" sz="1600" dirty="0" err="1"/>
              <a:t>flag</a:t>
            </a:r>
            <a:r>
              <a:rPr lang="de-DE" sz="1600" dirty="0"/>
              <a:t>“</a:t>
            </a:r>
          </a:p>
          <a:p>
            <a:pPr lvl="6"/>
            <a:r>
              <a:rPr lang="en-US" sz="1600" dirty="0"/>
              <a:t>“Sometimes an error is just an error”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C9DF5B-9EDF-4436-AB5F-7B9F88FD9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4627229"/>
          </a:xfrm>
        </p:spPr>
        <p:txBody>
          <a:bodyPr/>
          <a:lstStyle/>
          <a:p>
            <a:r>
              <a:rPr lang="de-DE" sz="1800" dirty="0" err="1"/>
              <a:t>Red</a:t>
            </a:r>
            <a:r>
              <a:rPr lang="de-DE" sz="1800" dirty="0"/>
              <a:t> Flags:</a:t>
            </a:r>
          </a:p>
          <a:p>
            <a:pPr lvl="4"/>
            <a:r>
              <a:rPr lang="de-DE" sz="1600" dirty="0"/>
              <a:t>Anzahl in einer Serie aufeinander folgender negativer Testresultaten darf nicht zu groß werden.</a:t>
            </a:r>
          </a:p>
          <a:p>
            <a:pPr lvl="4"/>
            <a:endParaRPr lang="de-DE" sz="1600" dirty="0"/>
          </a:p>
          <a:p>
            <a:pPr lvl="5"/>
            <a:r>
              <a:rPr lang="de-DE" sz="1600" dirty="0"/>
              <a:t>[0,0,0,0,1,0,0,0,0,0,0,0]</a:t>
            </a:r>
          </a:p>
          <a:p>
            <a:pPr lvl="5"/>
            <a:r>
              <a:rPr lang="de-DE" sz="1600" dirty="0"/>
              <a:t>[    4       ,       7            ]</a:t>
            </a:r>
          </a:p>
          <a:p>
            <a:pPr lvl="4"/>
            <a:endParaRPr lang="de-DE" sz="1600" dirty="0"/>
          </a:p>
          <a:p>
            <a:pPr lvl="4"/>
            <a:r>
              <a:rPr lang="de-DE" sz="1600" dirty="0"/>
              <a:t>Anzahl Serien aufeinander folgender negativer Testresultaten darf in einem Zeitintervall nicht zu klein werden.</a:t>
            </a:r>
          </a:p>
          <a:p>
            <a:pPr lvl="4"/>
            <a:endParaRPr lang="de-DE" sz="1600" dirty="0"/>
          </a:p>
          <a:p>
            <a:pPr lvl="5"/>
            <a:r>
              <a:rPr lang="de-DE" sz="1600" dirty="0"/>
              <a:t>[0,0,0,0,1,0,0,0,0,0,0,0,1,0,0]</a:t>
            </a:r>
          </a:p>
          <a:p>
            <a:pPr lvl="5"/>
            <a:r>
              <a:rPr lang="de-DE" sz="1600" dirty="0"/>
              <a:t>[1            ,2                     ,3   ]</a:t>
            </a:r>
          </a:p>
          <a:p>
            <a:pPr lvl="4"/>
            <a:endParaRPr lang="de-DE" sz="1600" dirty="0"/>
          </a:p>
          <a:p>
            <a:pPr lvl="4"/>
            <a:endParaRPr lang="de-DE" sz="1600" dirty="0"/>
          </a:p>
          <a:p>
            <a:r>
              <a:rPr lang="de-DE" sz="1800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9F7788-8B9B-4B56-BA59-DF7594C6AFC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E198C5-2625-4928-ADD6-81A72621674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114690" name="Picture 2" descr="Red Flag Vector Art, Icons, and Graphics for Free Download">
            <a:extLst>
              <a:ext uri="{FF2B5EF4-FFF2-40B4-BE49-F238E27FC236}">
                <a16:creationId xmlns:a16="http://schemas.microsoft.com/office/drawing/2014/main" id="{DB541DF4-3C70-42E5-B9D5-7FBB481A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879" y="300406"/>
            <a:ext cx="1274762" cy="12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33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019CED2-9140-4920-A8F7-3A645508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Betrugserkennung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4DF856-F3D0-43E9-BBAA-803224F17A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778321"/>
            <a:ext cx="5437188" cy="319318"/>
          </a:xfrm>
        </p:spPr>
        <p:txBody>
          <a:bodyPr/>
          <a:lstStyle/>
          <a:p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8F983F-A2EC-4E72-ADA8-BF15CE055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3427" y="1703388"/>
            <a:ext cx="5437188" cy="3616246"/>
          </a:xfrm>
        </p:spPr>
        <p:txBody>
          <a:bodyPr/>
          <a:lstStyle/>
          <a:p>
            <a:pPr lvl="3"/>
            <a:r>
              <a:rPr lang="de-DE" sz="1800" dirty="0"/>
              <a:t>Was zeichnet Betrug aus?</a:t>
            </a:r>
          </a:p>
          <a:p>
            <a:pPr lvl="4"/>
            <a:r>
              <a:rPr lang="de-DE" sz="1800" dirty="0"/>
              <a:t>Problemstellung</a:t>
            </a:r>
          </a:p>
          <a:p>
            <a:pPr lvl="4"/>
            <a:r>
              <a:rPr lang="de-DE" sz="1800" dirty="0"/>
              <a:t>Generelles Vorgehen</a:t>
            </a:r>
          </a:p>
          <a:p>
            <a:pPr lvl="3"/>
            <a:r>
              <a:rPr lang="de-DE" sz="1800" dirty="0"/>
              <a:t>Beispiel</a:t>
            </a:r>
          </a:p>
          <a:p>
            <a:pPr lvl="3"/>
            <a:r>
              <a:rPr lang="de-DE" sz="1800" dirty="0"/>
              <a:t>Wie erkennt man Betrug?</a:t>
            </a:r>
          </a:p>
          <a:p>
            <a:pPr lvl="4"/>
            <a:r>
              <a:rPr lang="de-DE" sz="1800" dirty="0"/>
              <a:t>Fraud </a:t>
            </a:r>
            <a:r>
              <a:rPr lang="de-DE" sz="1800" dirty="0" err="1"/>
              <a:t>Detection</a:t>
            </a:r>
            <a:endParaRPr lang="de-DE" sz="1800" dirty="0"/>
          </a:p>
          <a:p>
            <a:pPr lvl="4"/>
            <a:r>
              <a:rPr lang="de-DE" sz="1800" dirty="0"/>
              <a:t>Fraud </a:t>
            </a:r>
            <a:r>
              <a:rPr lang="de-DE" sz="1800" dirty="0" err="1"/>
              <a:t>Prediction</a:t>
            </a:r>
            <a:endParaRPr lang="de-DE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3" name="Picture 2" descr="alt text">
            <a:extLst>
              <a:ext uri="{FF2B5EF4-FFF2-40B4-BE49-F238E27FC236}">
                <a16:creationId xmlns:a16="http://schemas.microsoft.com/office/drawing/2014/main" id="{31293111-67A8-48D8-AB5A-D14C0D45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25" y="193137"/>
            <a:ext cx="3953940" cy="24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0128F6-FD00-4CCE-8DEF-FFDA7F29AF63}"/>
              </a:ext>
            </a:extLst>
          </p:cNvPr>
          <p:cNvSpPr txBox="1"/>
          <p:nvPr/>
        </p:nvSpPr>
        <p:spPr>
          <a:xfrm>
            <a:off x="6530159" y="2649096"/>
            <a:ext cx="48705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https://fraud-detection-handbook.github.io/fraud-detection-handbook/Chapter_2_Background/MachineLearningForFraudDetection.html</a:t>
            </a:r>
          </a:p>
        </p:txBody>
      </p:sp>
      <p:pic>
        <p:nvPicPr>
          <p:cNvPr id="8" name="Picture 2" descr="alt text">
            <a:extLst>
              <a:ext uri="{FF2B5EF4-FFF2-40B4-BE49-F238E27FC236}">
                <a16:creationId xmlns:a16="http://schemas.microsoft.com/office/drawing/2014/main" id="{BCCB1649-D604-48E5-B610-846C7F511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25" y="3239656"/>
            <a:ext cx="3953940" cy="24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5BCB128-567C-4FB8-9C20-77010248ED23}"/>
              </a:ext>
            </a:extLst>
          </p:cNvPr>
          <p:cNvSpPr txBox="1"/>
          <p:nvPr/>
        </p:nvSpPr>
        <p:spPr>
          <a:xfrm>
            <a:off x="6783354" y="5715365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https://fraud-detection-handbook.github.io/fraud-detection-handbook/Chapter_2_Background/CreditCardFraud.html</a:t>
            </a:r>
            <a:r>
              <a:rPr lang="en-US" sz="12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B11475B-24F8-45AF-B351-9C706DDAC991}"/>
              </a:ext>
            </a:extLst>
          </p:cNvPr>
          <p:cNvSpPr txBox="1"/>
          <p:nvPr/>
        </p:nvSpPr>
        <p:spPr>
          <a:xfrm>
            <a:off x="463427" y="3846146"/>
            <a:ext cx="623595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+mj-lt"/>
              </a:rPr>
              <a:t>Fakten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Durch Betrug verlieren durchschnittliche Firmen </a:t>
            </a:r>
            <a:br>
              <a:rPr lang="de-DE" dirty="0"/>
            </a:br>
            <a:r>
              <a:rPr lang="de-DE" dirty="0"/>
              <a:t>5% ihres Ertrags.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0.5% aller Kreditkartentransaktionen </a:t>
            </a:r>
            <a:br>
              <a:rPr lang="de-DE" dirty="0"/>
            </a:br>
            <a:r>
              <a:rPr lang="de-DE" dirty="0"/>
              <a:t>gelten als betrügerisch.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Die US kostet Versicherungsbetrug </a:t>
            </a:r>
            <a:br>
              <a:rPr lang="de-DE" dirty="0"/>
            </a:br>
            <a:r>
              <a:rPr lang="de-DE" dirty="0"/>
              <a:t>40 Mrd. $ pro Jahr</a:t>
            </a:r>
          </a:p>
        </p:txBody>
      </p:sp>
    </p:spTree>
    <p:extLst>
      <p:ext uri="{BB962C8B-B14F-4D97-AF65-F5344CB8AC3E}">
        <p14:creationId xmlns:p14="http://schemas.microsoft.com/office/powerpoint/2010/main" val="1480219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C3CFE-FDBD-4D6B-9333-A432E2E0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Flags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8F9311-518A-45EA-9305-8AA82A7102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11233150" cy="319318"/>
          </a:xfrm>
        </p:spPr>
        <p:txBody>
          <a:bodyPr/>
          <a:lstStyle/>
          <a:p>
            <a:r>
              <a:rPr lang="en-US" dirty="0" err="1"/>
              <a:t>Regeln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Erkennung</a:t>
            </a:r>
            <a:r>
              <a:rPr lang="en-US" dirty="0"/>
              <a:t> von </a:t>
            </a:r>
            <a:r>
              <a:rPr lang="en-US" dirty="0" err="1"/>
              <a:t>verdächtigen</a:t>
            </a:r>
            <a:r>
              <a:rPr lang="en-US" dirty="0"/>
              <a:t> </a:t>
            </a:r>
            <a:r>
              <a:rPr lang="en-US" dirty="0" err="1"/>
              <a:t>Ausreißern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DE5926-D246-41BD-AAE3-0B6F3C28276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6988BB-15C4-4FB2-8707-2D78CCC7D3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C567C1E-811F-4739-AE80-BF1533C6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037" y="2113560"/>
            <a:ext cx="5008563" cy="38211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5712532-3637-404B-A6E7-A3EFA3F7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8" y="2223332"/>
            <a:ext cx="4853340" cy="3711378"/>
          </a:xfrm>
          <a:prstGeom prst="rect">
            <a:avLst/>
          </a:prstGeom>
        </p:spPr>
      </p:pic>
      <p:sp>
        <p:nvSpPr>
          <p:cNvPr id="14" name="Teilkreis 13">
            <a:extLst>
              <a:ext uri="{FF2B5EF4-FFF2-40B4-BE49-F238E27FC236}">
                <a16:creationId xmlns:a16="http://schemas.microsoft.com/office/drawing/2014/main" id="{621A8A75-BF07-4C25-A3CD-B1BBF73E3C66}"/>
              </a:ext>
            </a:extLst>
          </p:cNvPr>
          <p:cNvSpPr/>
          <p:nvPr/>
        </p:nvSpPr>
        <p:spPr>
          <a:xfrm>
            <a:off x="8584260" y="3288493"/>
            <a:ext cx="5390880" cy="4413990"/>
          </a:xfrm>
          <a:prstGeom prst="pie">
            <a:avLst>
              <a:gd name="adj1" fmla="val 10808286"/>
              <a:gd name="adj2" fmla="val 16200000"/>
            </a:avLst>
          </a:prstGeom>
          <a:gradFill>
            <a:gsLst>
              <a:gs pos="40000">
                <a:schemeClr val="bg1">
                  <a:alpha val="0"/>
                </a:schemeClr>
              </a:gs>
              <a:gs pos="100000">
                <a:srgbClr val="FF0000"/>
              </a:gs>
            </a:gsLst>
            <a:lin ang="30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2" descr="Red Flag Vector Art, Icons, and Graphics for Free Download">
            <a:extLst>
              <a:ext uri="{FF2B5EF4-FFF2-40B4-BE49-F238E27FC236}">
                <a16:creationId xmlns:a16="http://schemas.microsoft.com/office/drawing/2014/main" id="{EE6AEF2A-0534-4319-8C86-ADBED5EE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518" y="4803937"/>
            <a:ext cx="787082" cy="78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3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57E9-29BA-494D-8A11-6F239179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Clusteranalysen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E835F-5578-43FE-968A-BDAE061B68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199" y="778321"/>
            <a:ext cx="11233150" cy="318933"/>
          </a:xfrm>
        </p:spPr>
        <p:txBody>
          <a:bodyPr/>
          <a:lstStyle/>
          <a:p>
            <a:r>
              <a:rPr lang="en-US" dirty="0" err="1"/>
              <a:t>Gruppierung</a:t>
            </a:r>
            <a:r>
              <a:rPr lang="en-US" dirty="0"/>
              <a:t> </a:t>
            </a:r>
            <a:r>
              <a:rPr lang="en-US" dirty="0" err="1"/>
              <a:t>unverdächtiger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2B58D6-D47F-4FD8-8BB9-4B34825C6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897990"/>
          </a:xfrm>
        </p:spPr>
        <p:txBody>
          <a:bodyPr/>
          <a:lstStyle/>
          <a:p>
            <a:r>
              <a:rPr lang="de-DE" sz="1800" dirty="0">
                <a:latin typeface="+mn-lt"/>
              </a:rPr>
              <a:t>Das Ziel des </a:t>
            </a:r>
            <a:r>
              <a:rPr lang="de-DE" sz="1800" dirty="0" err="1">
                <a:latin typeface="+mn-lt"/>
              </a:rPr>
              <a:t>Clusterings</a:t>
            </a:r>
            <a:r>
              <a:rPr lang="de-DE" sz="1800" dirty="0">
                <a:latin typeface="+mn-lt"/>
              </a:rPr>
              <a:t> ist es, </a:t>
            </a:r>
            <a:r>
              <a:rPr lang="de-DE" sz="1800" b="1" dirty="0">
                <a:latin typeface="+mn-lt"/>
              </a:rPr>
              <a:t>Beobachtungen in Segmente aufzuteilen</a:t>
            </a:r>
            <a:r>
              <a:rPr lang="de-DE" sz="1800" dirty="0">
                <a:latin typeface="+mn-lt"/>
              </a:rPr>
              <a:t>, so dass die </a:t>
            </a:r>
            <a:r>
              <a:rPr lang="de-DE" sz="1800" b="1" dirty="0">
                <a:latin typeface="+mn-lt"/>
              </a:rPr>
              <a:t>Homogenität innerhalb des Segments maximiert</a:t>
            </a:r>
            <a:r>
              <a:rPr lang="de-DE" sz="1800" dirty="0">
                <a:latin typeface="+mn-lt"/>
              </a:rPr>
              <a:t> (kohäsiv) und die </a:t>
            </a:r>
            <a:r>
              <a:rPr lang="de-DE" sz="1800" b="1" dirty="0">
                <a:latin typeface="+mn-lt"/>
              </a:rPr>
              <a:t>Heterogenität zwischen den Segmenten maximiert</a:t>
            </a:r>
            <a:r>
              <a:rPr lang="de-DE" sz="1800" dirty="0">
                <a:latin typeface="+mn-lt"/>
              </a:rPr>
              <a:t> (Kopplung) wird.</a:t>
            </a:r>
          </a:p>
          <a:p>
            <a:pPr lvl="1"/>
            <a:r>
              <a:rPr lang="de-DE" sz="1600" dirty="0"/>
              <a:t>Ein mögliches Ziel des </a:t>
            </a:r>
            <a:r>
              <a:rPr lang="de-DE" sz="1600" dirty="0" err="1"/>
              <a:t>Clusterings</a:t>
            </a:r>
            <a:r>
              <a:rPr lang="de-DE" sz="1600" dirty="0"/>
              <a:t> in der Betrugserkennung ist es, Anomalien in kleine, spärliche Cluster zu gruppieren.</a:t>
            </a:r>
          </a:p>
          <a:p>
            <a:r>
              <a:rPr lang="de-DE" sz="1800" dirty="0"/>
              <a:t>Typische Verfahren:</a:t>
            </a:r>
          </a:p>
          <a:p>
            <a:pPr lvl="3"/>
            <a:r>
              <a:rPr lang="de-DE" sz="1600" dirty="0"/>
              <a:t>K-</a:t>
            </a:r>
            <a:r>
              <a:rPr lang="de-DE" sz="1600" dirty="0" err="1"/>
              <a:t>Means</a:t>
            </a:r>
            <a:r>
              <a:rPr lang="de-DE" sz="1600" dirty="0"/>
              <a:t> Clustering</a:t>
            </a:r>
          </a:p>
          <a:p>
            <a:pPr lvl="3"/>
            <a:r>
              <a:rPr lang="de-DE" sz="1600" dirty="0"/>
              <a:t>Hierarchisches Clustering</a:t>
            </a:r>
          </a:p>
          <a:p>
            <a:pPr lvl="3"/>
            <a:r>
              <a:rPr lang="de-DE" sz="1600" dirty="0"/>
              <a:t>DBSCAN</a:t>
            </a:r>
            <a:endParaRPr lang="en-US" sz="160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9F7788-8B9B-4B56-BA59-DF7594C6AFC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E198C5-2625-4928-ADD6-81A72621674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1AFD48E-E489-4DF7-85FA-EE9AC641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917" y="1703388"/>
            <a:ext cx="5008563" cy="38211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797E18A-1F1E-4199-9CEA-0E9A2FBBB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3" t="10109"/>
          <a:stretch/>
        </p:blipFill>
        <p:spPr>
          <a:xfrm>
            <a:off x="7030720" y="1798319"/>
            <a:ext cx="3502315" cy="2920957"/>
          </a:xfrm>
          <a:prstGeom prst="rect">
            <a:avLst/>
          </a:prstGeom>
        </p:spPr>
      </p:pic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25A941A2-D6DC-469F-AD54-A95FFAB09F67}"/>
              </a:ext>
            </a:extLst>
          </p:cNvPr>
          <p:cNvCxnSpPr>
            <a:cxnSpLocks/>
          </p:cNvCxnSpPr>
          <p:nvPr/>
        </p:nvCxnSpPr>
        <p:spPr>
          <a:xfrm flipV="1">
            <a:off x="9540240" y="4192267"/>
            <a:ext cx="1920240" cy="1859280"/>
          </a:xfrm>
          <a:prstGeom prst="curvedConnector3">
            <a:avLst>
              <a:gd name="adj1" fmla="val 121429"/>
            </a:avLst>
          </a:prstGeom>
          <a:ln w="9525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25885378-960A-4363-A97E-95788D0439E6}"/>
              </a:ext>
            </a:extLst>
          </p:cNvPr>
          <p:cNvCxnSpPr>
            <a:cxnSpLocks/>
          </p:cNvCxnSpPr>
          <p:nvPr/>
        </p:nvCxnSpPr>
        <p:spPr>
          <a:xfrm flipV="1">
            <a:off x="8956197" y="5121907"/>
            <a:ext cx="1031086" cy="957772"/>
          </a:xfrm>
          <a:prstGeom prst="curvedConnector3">
            <a:avLst>
              <a:gd name="adj1" fmla="val 165288"/>
            </a:avLst>
          </a:prstGeom>
          <a:ln w="9525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59A129B-1817-447C-891E-701194AC0760}"/>
              </a:ext>
            </a:extLst>
          </p:cNvPr>
          <p:cNvSpPr txBox="1"/>
          <p:nvPr/>
        </p:nvSpPr>
        <p:spPr>
          <a:xfrm>
            <a:off x="8468884" y="5808098"/>
            <a:ext cx="487313" cy="238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476244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0D372-4ED4-4A62-9E76-B79B700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Benford’s</a:t>
            </a:r>
            <a:r>
              <a:rPr lang="en-US" dirty="0"/>
              <a:t> Law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7CF6B-544A-4D74-A470-0BF42BA52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Verteilung der führenden Ziffern von Zahlen in empirischen Datensätzen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4542DD-3AB9-46F0-B627-803340493D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7" y="1694819"/>
            <a:ext cx="5694003" cy="4310924"/>
          </a:xfrm>
        </p:spPr>
        <p:txBody>
          <a:bodyPr/>
          <a:lstStyle/>
          <a:p>
            <a:r>
              <a:rPr lang="de-DE" sz="1800" dirty="0">
                <a:latin typeface="+mn-lt"/>
              </a:rPr>
              <a:t>Das </a:t>
            </a:r>
            <a:r>
              <a:rPr lang="de-DE" sz="1800" dirty="0" err="1">
                <a:latin typeface="+mn-lt"/>
              </a:rPr>
              <a:t>Benfordsche</a:t>
            </a:r>
            <a:r>
              <a:rPr lang="de-DE" sz="1800" dirty="0">
                <a:latin typeface="+mn-lt"/>
              </a:rPr>
              <a:t> Gesetz beschreibt die Häufigkeits-verteilung der ersten Ziffer in Grundgesamtheiten mit logarithmischen Normalverteilungen</a:t>
            </a:r>
          </a:p>
          <a:p>
            <a:pPr lvl="1"/>
            <a:r>
              <a:rPr lang="de-DE" sz="1600" dirty="0"/>
              <a:t>Logarithmische Normalverteilungen treten typischerweise in mechanischen, medizinischen oder ökonomischen  Systemen mit exponentiellem Wachstums auf.
</a:t>
            </a:r>
            <a:r>
              <a:rPr lang="de-DE" sz="1600" b="1" dirty="0"/>
              <a:t> </a:t>
            </a:r>
            <a:r>
              <a:rPr lang="de-DE" sz="1600" b="1" dirty="0" err="1"/>
              <a:t>Benfordsche</a:t>
            </a:r>
            <a:r>
              <a:rPr lang="de-DE" sz="1600" b="1" dirty="0"/>
              <a:t> Gesetz:</a:t>
            </a:r>
          </a:p>
          <a:p>
            <a:pPr lvl="1"/>
            <a:r>
              <a:rPr lang="de-DE" sz="1600" dirty="0"/>
              <a:t>Je niedriger der zahlenmäßige Wert einer Ziffernsequenz an einer bestimmten Stelle einer Zahl ist, desto wahrscheinlicher ist ihr Auftreten.</a:t>
            </a:r>
          </a:p>
          <a:p>
            <a:pPr lvl="1"/>
            <a:r>
              <a:rPr lang="de-DE" sz="1600" dirty="0"/>
              <a:t>Weichen die Ziffernverteilungen von z.B. Bilanzen von der </a:t>
            </a:r>
            <a:r>
              <a:rPr lang="de-DE" sz="1600" dirty="0" err="1"/>
              <a:t>Benford</a:t>
            </a:r>
            <a:r>
              <a:rPr lang="de-DE" sz="1600" dirty="0"/>
              <a:t>-Verteilung ab, kann dies als </a:t>
            </a:r>
            <a:r>
              <a:rPr lang="de-DE" sz="1600" dirty="0" err="1"/>
              <a:t>Red</a:t>
            </a:r>
            <a:r>
              <a:rPr lang="de-DE" sz="1600" dirty="0"/>
              <a:t> </a:t>
            </a:r>
            <a:r>
              <a:rPr lang="de-DE" sz="1600" dirty="0" err="1"/>
              <a:t>Flag</a:t>
            </a:r>
            <a:r>
              <a:rPr lang="de-DE" sz="1600" dirty="0"/>
              <a:t> definiert werden.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B831AE-9E4D-4DDC-A28A-CA8B6FD9E9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6616" y="1479987"/>
            <a:ext cx="5437187" cy="1207575"/>
          </a:xfrm>
        </p:spPr>
        <p:txBody>
          <a:bodyPr/>
          <a:lstStyle/>
          <a:p>
            <a:r>
              <a:rPr lang="en-US" sz="1200" dirty="0" err="1">
                <a:latin typeface="Consolas" panose="020B0609020204030204" pitchFamily="49" charset="0"/>
              </a:rPr>
              <a:t>benford</a:t>
            </a:r>
            <a:r>
              <a:rPr lang="en-US" sz="1200" dirty="0">
                <a:latin typeface="Consolas" panose="020B0609020204030204" pitchFamily="49" charset="0"/>
              </a:rPr>
              <a:t> = [s[0] for s in </a:t>
            </a:r>
            <a:r>
              <a:rPr lang="en-US" sz="1200" dirty="0" err="1">
                <a:latin typeface="Consolas" panose="020B0609020204030204" pitchFamily="49" charset="0"/>
              </a:rPr>
              <a:t>np.array</a:t>
            </a:r>
            <a:r>
              <a:rPr lang="en-US" sz="1200" dirty="0">
                <a:latin typeface="Consolas" panose="020B0609020204030204" pitchFamily="49" charset="0"/>
              </a:rPr>
              <a:t>( 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[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10**(</a:t>
            </a:r>
            <a:r>
              <a:rPr lang="en-US" sz="1200" dirty="0" err="1">
                <a:latin typeface="Consolas" panose="020B0609020204030204" pitchFamily="49" charset="0"/>
              </a:rPr>
              <a:t>np.random.normal</a:t>
            </a:r>
            <a:r>
              <a:rPr lang="en-US" sz="1200" dirty="0">
                <a:latin typeface="Consolas" panose="020B0609020204030204" pitchFamily="49" charset="0"/>
              </a:rPr>
              <a:t>(0.5,0.5)+</a:t>
            </a:r>
            <a:r>
              <a:rPr lang="en-US" sz="1200" dirty="0" err="1">
                <a:latin typeface="Consolas" panose="020B0609020204030204" pitchFamily="49" charset="0"/>
              </a:rPr>
              <a:t>np.random.randint</a:t>
            </a:r>
            <a:r>
              <a:rPr lang="en-US" sz="1200" dirty="0">
                <a:latin typeface="Consolas" panose="020B0609020204030204" pitchFamily="49" charset="0"/>
              </a:rPr>
              <a:t>(0,20))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   for i in range(1000)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]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).</a:t>
            </a:r>
            <a:r>
              <a:rPr lang="en-US" sz="1200" dirty="0" err="1">
                <a:latin typeface="Consolas" panose="020B0609020204030204" pitchFamily="49" charset="0"/>
              </a:rPr>
              <a:t>astype</a:t>
            </a:r>
            <a:r>
              <a:rPr lang="en-US" sz="1200" dirty="0">
                <a:latin typeface="Consolas" panose="020B0609020204030204" pitchFamily="49" charset="0"/>
              </a:rPr>
              <a:t>(str)]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3B4BEF8-4969-4B19-AA9B-D88A99147DB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B1266E-C1AD-4640-A3AB-7BD0B99E04D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E3FBBC2F-68F7-4340-A6A1-FD0D01A72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918526"/>
              </p:ext>
            </p:extLst>
          </p:nvPr>
        </p:nvGraphicFramePr>
        <p:xfrm>
          <a:off x="2973003" y="3793403"/>
          <a:ext cx="16017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E3FBBC2F-68F7-4340-A6A1-FD0D01A72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003" y="3793403"/>
                        <a:ext cx="1601787" cy="525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B6BC5E0C-86C5-4C59-BBAB-DDAF65F5F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501" y="2900635"/>
            <a:ext cx="4189552" cy="317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3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9DE14AD-FCB4-4DFF-BD7A-98901404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Deskriptive</a:t>
            </a:r>
            <a:r>
              <a:rPr lang="en-US" dirty="0"/>
              <a:t> </a:t>
            </a:r>
            <a:r>
              <a:rPr lang="en-US" dirty="0" err="1"/>
              <a:t>Analytik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F82FDFD-5DD0-4CE4-A56C-B7ACB60272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Betrugserkennung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D4002A2-7E0E-4D1D-8FB5-646B389FAB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560759"/>
            <a:ext cx="6761130" cy="4568366"/>
          </a:xfrm>
        </p:spPr>
        <p:txBody>
          <a:bodyPr/>
          <a:lstStyle/>
          <a:p>
            <a:r>
              <a:rPr lang="de-DE" sz="1800" dirty="0"/>
              <a:t>Deskriptive Analytik</a:t>
            </a:r>
          </a:p>
          <a:p>
            <a:pPr lvl="1"/>
            <a:r>
              <a:rPr lang="de-DE" sz="1600" dirty="0"/>
              <a:t>Findet </a:t>
            </a:r>
            <a:r>
              <a:rPr lang="de-DE" sz="1600" b="1" dirty="0"/>
              <a:t>anormale Verhaltensweisen </a:t>
            </a:r>
            <a:r>
              <a:rPr lang="de-DE" sz="1600" dirty="0"/>
              <a:t>in Beobachtungen , die vom normalen Verhalten der Grundgesamtheit abweichen.</a:t>
            </a:r>
          </a:p>
          <a:p>
            <a:pPr lvl="3"/>
            <a:r>
              <a:rPr lang="de-DE" sz="1600" dirty="0"/>
              <a:t>Erkennt bislang unbekannte Verdachtsmomente</a:t>
            </a:r>
          </a:p>
          <a:p>
            <a:pPr lvl="3"/>
            <a:r>
              <a:rPr lang="de-DE" sz="1600" dirty="0"/>
              <a:t>Anfällig für Täuschung</a:t>
            </a:r>
          </a:p>
          <a:p>
            <a:pPr lvl="3"/>
            <a:endParaRPr lang="de-DE" sz="1600" dirty="0"/>
          </a:p>
          <a:p>
            <a:pPr marL="0" lvl="3" indent="0">
              <a:buNone/>
            </a:pPr>
            <a:r>
              <a:rPr lang="de-DE" sz="1600" b="1" dirty="0" err="1"/>
              <a:t>Anomalieerkennung</a:t>
            </a:r>
            <a:r>
              <a:rPr lang="de-DE" sz="1600" dirty="0"/>
              <a:t>:</a:t>
            </a:r>
          </a:p>
          <a:p>
            <a:pPr lvl="3"/>
            <a:r>
              <a:rPr lang="de-DE" sz="1600" u="sng" dirty="0"/>
              <a:t>Erkennung von statistischen Ausreißern (diskret)</a:t>
            </a:r>
          </a:p>
          <a:p>
            <a:pPr marL="180000" lvl="4" indent="0">
              <a:buNone/>
            </a:pPr>
            <a:r>
              <a:rPr lang="de-DE" sz="1600" dirty="0"/>
              <a:t>Eine „außen liegende“ Beobachtung oder Ausreißer ist eine, die deutlich </a:t>
            </a:r>
            <a:r>
              <a:rPr lang="de-DE" sz="1600" b="1" dirty="0"/>
              <a:t>von anderen Mitgliedern der Stichprobe abzuweichen </a:t>
            </a:r>
            <a:r>
              <a:rPr lang="de-DE" sz="1600" dirty="0"/>
              <a:t>scheint, in der sie auftritt.</a:t>
            </a:r>
          </a:p>
          <a:p>
            <a:pPr lvl="3"/>
            <a:r>
              <a:rPr lang="de-DE" sz="1600" u="sng" dirty="0"/>
              <a:t>Erkennung von Strukturbrüchen (kontinuierlich)</a:t>
            </a:r>
          </a:p>
          <a:p>
            <a:pPr marL="180000" lvl="4" indent="0">
              <a:buNone/>
            </a:pPr>
            <a:r>
              <a:rPr lang="de-DE" sz="1600" dirty="0"/>
              <a:t>Strukturbrüche in Zeitreihen sind dadurch gekennzeichnet, dass sich das stationäre Verhalten über die Zeit durch eine </a:t>
            </a:r>
            <a:r>
              <a:rPr lang="de-DE" sz="1600" b="1" dirty="0"/>
              <a:t>Veränderung der Varianz oder des Mittelwertes</a:t>
            </a:r>
            <a:r>
              <a:rPr lang="de-DE" sz="1600" dirty="0"/>
              <a:t> darstellt.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26B5670-8AEF-4316-B454-132673B82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3110" y="1560759"/>
            <a:ext cx="4089465" cy="3541098"/>
          </a:xfrm>
        </p:spPr>
        <p:txBody>
          <a:bodyPr/>
          <a:lstStyle/>
          <a:p>
            <a:pPr marL="0" lvl="3" indent="0">
              <a:buNone/>
            </a:pPr>
            <a:r>
              <a:rPr lang="en-US" sz="1800" dirty="0" err="1">
                <a:latin typeface="+mj-lt"/>
              </a:rPr>
              <a:t>Vorgestellte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Methoden</a:t>
            </a:r>
            <a:r>
              <a:rPr lang="en-US" sz="1800" dirty="0">
                <a:latin typeface="+mj-lt"/>
              </a:rPr>
              <a:t>:</a:t>
            </a:r>
          </a:p>
          <a:p>
            <a:pPr marL="0" lvl="3" indent="0">
              <a:buNone/>
            </a:pPr>
            <a:endParaRPr lang="en-US" sz="1800" dirty="0">
              <a:latin typeface="+mj-lt"/>
            </a:endParaRPr>
          </a:p>
          <a:p>
            <a:pPr marL="342900" lvl="3" indent="-342900">
              <a:buFont typeface="+mj-lt"/>
              <a:buAutoNum type="arabicPeriod"/>
            </a:pPr>
            <a:r>
              <a:rPr lang="en-US" sz="1600" dirty="0"/>
              <a:t>Z-Score</a:t>
            </a:r>
          </a:p>
          <a:p>
            <a:pPr marL="342900" lvl="3" indent="-342900">
              <a:buFont typeface="+mj-lt"/>
              <a:buAutoNum type="arabicPeriod"/>
            </a:pPr>
            <a:r>
              <a:rPr lang="en-US" sz="1600" dirty="0" err="1"/>
              <a:t>Statistische</a:t>
            </a:r>
            <a:r>
              <a:rPr lang="en-US" sz="1600" dirty="0"/>
              <a:t> Tests</a:t>
            </a:r>
          </a:p>
          <a:p>
            <a:pPr marL="342900" lvl="3" indent="-342900">
              <a:buFont typeface="+mj-lt"/>
              <a:buAutoNum type="arabicPeriod"/>
            </a:pPr>
            <a:r>
              <a:rPr lang="de-DE" sz="1600" dirty="0" err="1"/>
              <a:t>Binomial</a:t>
            </a:r>
            <a:r>
              <a:rPr lang="de-DE" sz="1600" dirty="0"/>
              <a:t> Proportion Tests</a:t>
            </a:r>
          </a:p>
          <a:p>
            <a:pPr marL="342900" lvl="3" indent="-342900">
              <a:buFont typeface="+mj-lt"/>
              <a:buAutoNum type="arabicPeriod"/>
            </a:pPr>
            <a:r>
              <a:rPr lang="en-US" sz="1600" dirty="0" err="1"/>
              <a:t>Strukturbruch-Analysen</a:t>
            </a:r>
            <a:endParaRPr lang="en-US" sz="1600" dirty="0"/>
          </a:p>
          <a:p>
            <a:pPr marL="342900" lvl="3" indent="-342900">
              <a:buFont typeface="+mj-lt"/>
              <a:buAutoNum type="arabicPeriod"/>
            </a:pPr>
            <a:r>
              <a:rPr lang="en-US" sz="1600" dirty="0"/>
              <a:t>Red Flags</a:t>
            </a:r>
          </a:p>
          <a:p>
            <a:pPr marL="342900" lvl="3" indent="-342900">
              <a:buFont typeface="+mj-lt"/>
              <a:buAutoNum type="arabicPeriod"/>
            </a:pPr>
            <a:endParaRPr lang="en-US" sz="1600" dirty="0"/>
          </a:p>
          <a:p>
            <a:pPr marL="0" lvl="3" indent="0">
              <a:buNone/>
            </a:pPr>
            <a:r>
              <a:rPr lang="en-US" sz="1600" b="1" dirty="0" err="1"/>
              <a:t>Weitere</a:t>
            </a:r>
            <a:r>
              <a:rPr lang="en-US" sz="1600" b="1" dirty="0"/>
              <a:t> </a:t>
            </a:r>
            <a:r>
              <a:rPr lang="en-US" sz="1600" b="1" dirty="0" err="1"/>
              <a:t>Methoden</a:t>
            </a:r>
            <a:r>
              <a:rPr lang="en-US" sz="1600" b="1" dirty="0"/>
              <a:t>:</a:t>
            </a:r>
          </a:p>
          <a:p>
            <a:pPr marL="0" lvl="3" indent="0">
              <a:buNone/>
            </a:pPr>
            <a:endParaRPr lang="en-US" sz="1600" b="1" dirty="0"/>
          </a:p>
          <a:p>
            <a:pPr marL="342900" lvl="3" indent="-342900">
              <a:buFont typeface="+mj-lt"/>
              <a:buAutoNum type="arabicPeriod"/>
            </a:pPr>
            <a:r>
              <a:rPr lang="en-US" sz="1600" dirty="0"/>
              <a:t>Cluster-</a:t>
            </a:r>
            <a:r>
              <a:rPr lang="en-US" sz="1600" dirty="0" err="1"/>
              <a:t>Analysen</a:t>
            </a:r>
            <a:endParaRPr lang="en-US" sz="1600" dirty="0"/>
          </a:p>
          <a:p>
            <a:pPr marL="342900" lvl="3" indent="-342900">
              <a:buFont typeface="+mj-lt"/>
              <a:buAutoNum type="arabicPeriod"/>
            </a:pPr>
            <a:r>
              <a:rPr lang="en-US" sz="1600" dirty="0" err="1"/>
              <a:t>Benfords</a:t>
            </a:r>
            <a:r>
              <a:rPr lang="en-US" sz="1600" dirty="0"/>
              <a:t> Law</a:t>
            </a:r>
          </a:p>
          <a:p>
            <a:pPr marL="0" lvl="3" indent="0">
              <a:buNone/>
            </a:pPr>
            <a:endParaRPr lang="en-US" sz="1600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D98866-83C2-4201-9AE9-05B894EC6A3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19DB42-6477-42E5-A32A-2D13C6E5EB8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960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9DE14AD-FCB4-4DFF-BD7A-98901404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28811"/>
            <a:ext cx="11233150" cy="788999"/>
          </a:xfrm>
        </p:spPr>
        <p:txBody>
          <a:bodyPr/>
          <a:lstStyle/>
          <a:p>
            <a:r>
              <a:rPr lang="en-US" dirty="0" err="1"/>
              <a:t>Prädiktive</a:t>
            </a:r>
            <a:r>
              <a:rPr lang="en-US" dirty="0"/>
              <a:t> </a:t>
            </a:r>
            <a:r>
              <a:rPr lang="en-US" dirty="0" err="1"/>
              <a:t>Analytik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F82FDFD-5DD0-4CE4-A56C-B7ACB60272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Betrugserkennung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D4002A2-7E0E-4D1D-8FB5-646B389FAB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214213"/>
          </a:xfrm>
        </p:spPr>
        <p:txBody>
          <a:bodyPr/>
          <a:lstStyle/>
          <a:p>
            <a:r>
              <a:rPr lang="de-DE" sz="1800" dirty="0"/>
              <a:t>Prädiktive Analytik</a:t>
            </a:r>
          </a:p>
          <a:p>
            <a:pPr lvl="1"/>
            <a:r>
              <a:rPr lang="de-DE" sz="1600" dirty="0"/>
              <a:t>Lernt aus den Beobachtungen historischer Betrugsmuster prädiktive Modelle, um zwischen normalen und betrügerischen Verhaltensweisen zu unterscheiden.</a:t>
            </a:r>
          </a:p>
          <a:p>
            <a:pPr lvl="3"/>
            <a:r>
              <a:rPr lang="de-DE" sz="1600" dirty="0"/>
              <a:t>Benötigt historische Beispiele</a:t>
            </a:r>
          </a:p>
          <a:p>
            <a:pPr lvl="3"/>
            <a:r>
              <a:rPr lang="de-DE" sz="1600" dirty="0"/>
              <a:t>Erkennt lediglich bekannte Betrugsmuster</a:t>
            </a:r>
          </a:p>
          <a:p>
            <a:pPr lvl="3"/>
            <a:r>
              <a:rPr lang="de-DE" sz="1600" dirty="0"/>
              <a:t>Robuster gegenüber Täuschung</a:t>
            </a:r>
          </a:p>
          <a:p>
            <a:pPr marL="0" lvl="3" indent="0">
              <a:buNone/>
            </a:pPr>
            <a:endParaRPr lang="de-DE" sz="1600" dirty="0"/>
          </a:p>
          <a:p>
            <a:pPr marL="0" lvl="3" indent="0">
              <a:buNone/>
            </a:pPr>
            <a:endParaRPr lang="en-US" sz="1600" dirty="0"/>
          </a:p>
          <a:p>
            <a:pPr marL="0" lvl="3" indent="0">
              <a:buNone/>
            </a:pPr>
            <a:endParaRPr lang="de-DE" sz="16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26B5670-8AEF-4316-B454-132673B82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1947906"/>
          </a:xfrm>
        </p:spPr>
        <p:txBody>
          <a:bodyPr/>
          <a:lstStyle/>
          <a:p>
            <a:pPr marL="0" lvl="3" indent="0">
              <a:buNone/>
            </a:pPr>
            <a:r>
              <a:rPr lang="en-US" sz="1800" dirty="0" err="1">
                <a:latin typeface="+mj-lt"/>
              </a:rPr>
              <a:t>Vorgestellte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Methoden</a:t>
            </a:r>
            <a:r>
              <a:rPr lang="en-US" sz="1800" dirty="0">
                <a:latin typeface="+mj-lt"/>
              </a:rPr>
              <a:t>:</a:t>
            </a:r>
          </a:p>
          <a:p>
            <a:pPr marL="0" lvl="3" indent="0">
              <a:buNone/>
            </a:pPr>
            <a:endParaRPr lang="en-US" sz="1800" dirty="0">
              <a:latin typeface="+mj-lt"/>
            </a:endParaRPr>
          </a:p>
          <a:p>
            <a:pPr marL="342900" lvl="3" indent="-342900">
              <a:buFont typeface="+mj-lt"/>
              <a:buAutoNum type="arabicPeriod"/>
            </a:pPr>
            <a:r>
              <a:rPr lang="en-US" sz="1600" dirty="0" err="1"/>
              <a:t>Modellansatz</a:t>
            </a:r>
            <a:endParaRPr lang="en-US" sz="1600" dirty="0"/>
          </a:p>
          <a:p>
            <a:pPr marL="342900" lvl="3" indent="-342900">
              <a:buFont typeface="+mj-lt"/>
              <a:buAutoNum type="arabicPeriod"/>
            </a:pPr>
            <a:r>
              <a:rPr lang="en-US" sz="1600" dirty="0" err="1"/>
              <a:t>Lineare</a:t>
            </a:r>
            <a:r>
              <a:rPr lang="en-US" sz="1600" dirty="0"/>
              <a:t> Regression</a:t>
            </a:r>
          </a:p>
          <a:p>
            <a:pPr marL="342900" lvl="3" indent="-342900">
              <a:buFont typeface="+mj-lt"/>
              <a:buAutoNum type="arabicPeriod"/>
            </a:pPr>
            <a:r>
              <a:rPr lang="de-DE" sz="1600" dirty="0"/>
              <a:t>Log. Regression</a:t>
            </a:r>
          </a:p>
          <a:p>
            <a:pPr marL="342900" lvl="3" indent="-342900">
              <a:buFont typeface="+mj-lt"/>
              <a:buAutoNum type="arabicPeriod"/>
            </a:pPr>
            <a:endParaRPr lang="en-US" sz="1600" dirty="0"/>
          </a:p>
          <a:p>
            <a:pPr marL="0" lvl="3" indent="0">
              <a:buNone/>
            </a:pPr>
            <a:endParaRPr lang="en-US" sz="1600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D98866-83C2-4201-9AE9-05B894EC6A3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19DB42-6477-42E5-A32A-2D13C6E5EB8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518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A883F-C930-4DA3-BE6D-2B4C8DF3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Allgemeine </a:t>
            </a:r>
            <a:r>
              <a:rPr lang="en-US" dirty="0" err="1"/>
              <a:t>Vorgehensweise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5CD8FB-FA93-48AF-B990-5EA78E87E6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Datenbasierte</a:t>
            </a:r>
            <a:r>
              <a:rPr lang="en-US" dirty="0"/>
              <a:t> </a:t>
            </a:r>
            <a:r>
              <a:rPr lang="en-US" dirty="0" err="1"/>
              <a:t>Modellierung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BDB60C-E550-46C6-B1D0-0EBE4DCCC9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8" y="1703388"/>
            <a:ext cx="4675693" cy="4420184"/>
          </a:xfrm>
        </p:spPr>
        <p:txBody>
          <a:bodyPr/>
          <a:lstStyle/>
          <a:p>
            <a:r>
              <a:rPr lang="de-DE" dirty="0"/>
              <a:t>Modellansatz</a:t>
            </a:r>
          </a:p>
          <a:p>
            <a:pPr marL="0" lvl="3" indent="0">
              <a:buNone/>
            </a:pPr>
            <a:r>
              <a:rPr lang="de-DE" sz="1600" dirty="0"/>
              <a:t>Formal ist ein Vorhersagemodell eine parametrische Funktion h, auch </a:t>
            </a:r>
            <a:r>
              <a:rPr lang="de-DE" sz="1600" b="1" dirty="0"/>
              <a:t>Hypothese</a:t>
            </a:r>
            <a:r>
              <a:rPr lang="de-DE" sz="1600" dirty="0"/>
              <a:t> genannt, die eine Eingabe aus einer Eingabedomäne X nimmt und eine Vorhersage y ausgibt.</a:t>
            </a:r>
            <a:r>
              <a:rPr lang="de-DE" dirty="0"/>
              <a:t>
</a:t>
            </a:r>
          </a:p>
          <a:p>
            <a:pPr lvl="3">
              <a:lnSpc>
                <a:spcPct val="150000"/>
              </a:lnSpc>
            </a:pPr>
            <a:r>
              <a:rPr lang="de-DE" sz="1600" dirty="0"/>
              <a:t>Parameter:</a:t>
            </a:r>
          </a:p>
          <a:p>
            <a:pPr lvl="3">
              <a:lnSpc>
                <a:spcPct val="150000"/>
              </a:lnSpc>
            </a:pPr>
            <a:r>
              <a:rPr lang="de-DE" sz="1600" dirty="0"/>
              <a:t>Erklärende Variablen:</a:t>
            </a:r>
          </a:p>
          <a:p>
            <a:pPr lvl="3">
              <a:lnSpc>
                <a:spcPct val="150000"/>
              </a:lnSpc>
            </a:pPr>
            <a:r>
              <a:rPr lang="de-DE" sz="1600" dirty="0"/>
              <a:t>Zielvariable:</a:t>
            </a:r>
          </a:p>
          <a:p>
            <a:pPr lvl="3">
              <a:lnSpc>
                <a:spcPct val="150000"/>
              </a:lnSpc>
            </a:pPr>
            <a:r>
              <a:rPr lang="de-DE" sz="1600" dirty="0"/>
              <a:t>Hypothese:</a:t>
            </a:r>
          </a:p>
          <a:p>
            <a:pPr lvl="3">
              <a:lnSpc>
                <a:spcPct val="150000"/>
              </a:lnSpc>
            </a:pPr>
            <a:r>
              <a:rPr lang="de-DE" sz="1600" dirty="0"/>
              <a:t>Prädiktion:</a:t>
            </a:r>
          </a:p>
          <a:p>
            <a:pPr marL="0" lvl="3" indent="0">
              <a:lnSpc>
                <a:spcPct val="100000"/>
              </a:lnSpc>
              <a:buNone/>
            </a:pPr>
            <a:r>
              <a:rPr lang="de-DE" sz="1600" dirty="0"/>
              <a:t>Nimmt die Zielvariable lediglich binäre Werte (0,1) an,</a:t>
            </a:r>
            <a:br>
              <a:rPr lang="de-DE" sz="1600" dirty="0"/>
            </a:br>
            <a:r>
              <a:rPr lang="de-DE" sz="1600" dirty="0"/>
              <a:t>spricht man von </a:t>
            </a:r>
            <a:r>
              <a:rPr lang="de-DE" sz="1600" b="1" dirty="0"/>
              <a:t>Klassifikation</a:t>
            </a:r>
            <a:r>
              <a:rPr lang="de-DE" sz="1600" dirty="0"/>
              <a:t>, sonst von </a:t>
            </a:r>
            <a:r>
              <a:rPr lang="de-DE" sz="1600" b="1" dirty="0"/>
              <a:t>Regression</a:t>
            </a:r>
            <a:r>
              <a:rPr lang="de-DE" sz="1600" dirty="0"/>
              <a:t>.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F1F6484-491E-4C27-AAE7-5AEA4EC1837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81CBB4-0A57-445D-BF64-970E58CFA23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122882" name="Picture 2" descr="alt text">
            <a:extLst>
              <a:ext uri="{FF2B5EF4-FFF2-40B4-BE49-F238E27FC236}">
                <a16:creationId xmlns:a16="http://schemas.microsoft.com/office/drawing/2014/main" id="{5ABE0304-BD00-462C-B9BD-1073B5B56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8"/>
          <a:stretch/>
        </p:blipFill>
        <p:spPr bwMode="auto">
          <a:xfrm>
            <a:off x="5456689" y="1829382"/>
            <a:ext cx="547714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FFDB615-CDDD-4F47-BC67-B4C103582504}"/>
              </a:ext>
            </a:extLst>
          </p:cNvPr>
          <p:cNvSpPr txBox="1"/>
          <p:nvPr/>
        </p:nvSpPr>
        <p:spPr>
          <a:xfrm>
            <a:off x="5607917" y="4544672"/>
            <a:ext cx="61046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https://fraud-detection-handbook.github.io/fraud-detection-handbook/Chapter_2_Background/MachineLearningForFraudDetection.html#</a:t>
            </a: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F537755C-6875-4C94-A6C8-43F782753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621045"/>
              </p:ext>
            </p:extLst>
          </p:nvPr>
        </p:nvGraphicFramePr>
        <p:xfrm>
          <a:off x="2665744" y="3578177"/>
          <a:ext cx="1484085" cy="171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4" imgW="981224" imgH="1133802" progId="Equation.DSMT4">
                  <p:embed/>
                </p:oleObj>
              </mc:Choice>
              <mc:Fallback>
                <p:oleObj name="Equation" r:id="rId4" imgW="981224" imgH="1133802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F537755C-6875-4C94-A6C8-43F782753D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5744" y="3578177"/>
                        <a:ext cx="1484085" cy="1714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033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366212DB-9B7D-4402-A41B-E8332633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15" y="1714561"/>
            <a:ext cx="5467350" cy="40576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5D804A-FCD1-48F4-8CE9-8E7F418E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99" y="750089"/>
            <a:ext cx="11233150" cy="382733"/>
          </a:xfrm>
        </p:spPr>
        <p:txBody>
          <a:bodyPr/>
          <a:lstStyle/>
          <a:p>
            <a:r>
              <a:rPr lang="en-US" dirty="0" err="1"/>
              <a:t>Korrelation</a:t>
            </a:r>
            <a:r>
              <a:rPr lang="en-US" dirty="0"/>
              <a:t> und Regression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B8A4A2-0C92-4051-9E29-A55CCFFD7F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9B2209-1E26-4843-AE6F-5BF81E9D29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360040"/>
          </a:xfrm>
        </p:spPr>
        <p:txBody>
          <a:bodyPr/>
          <a:lstStyle/>
          <a:p>
            <a:r>
              <a:rPr lang="de-DE" dirty="0"/>
              <a:t>Korrelation</a:t>
            </a:r>
          </a:p>
          <a:p>
            <a:pPr lvl="1"/>
            <a:r>
              <a:rPr lang="de-DE" dirty="0"/>
              <a:t>Die Korrelation R (Korrelationskoeffizient von Pearson) beschreibt die </a:t>
            </a:r>
            <a:r>
              <a:rPr lang="de-DE" b="1" dirty="0"/>
              <a:t>lineare Abhängigkeit </a:t>
            </a:r>
            <a:r>
              <a:rPr lang="de-DE" dirty="0"/>
              <a:t>zwischen zwei Merkmalen    und     .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sz="1600" dirty="0">
                <a:latin typeface="+mj-lt"/>
              </a:rPr>
              <a:t>Regression</a:t>
            </a:r>
          </a:p>
          <a:p>
            <a:pPr lvl="1"/>
            <a:r>
              <a:rPr lang="de-DE" dirty="0"/>
              <a:t>Die Lineare Regression beschreibt die </a:t>
            </a:r>
            <a:r>
              <a:rPr lang="de-DE" b="1" dirty="0"/>
              <a:t>funktionale Beziehung </a:t>
            </a:r>
            <a:r>
              <a:rPr lang="de-DE" dirty="0"/>
              <a:t>zwischen zwei Merkmalen     und       über eine Geradengleichung.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Achsenabschnitt (</a:t>
            </a:r>
            <a:r>
              <a:rPr lang="de-DE" dirty="0" err="1"/>
              <a:t>Intercept</a:t>
            </a:r>
            <a:r>
              <a:rPr lang="de-DE" dirty="0"/>
              <a:t>, Offset)</a:t>
            </a:r>
            <a:br>
              <a:rPr lang="de-DE" dirty="0"/>
            </a:br>
            <a:r>
              <a:rPr lang="de-DE" dirty="0"/>
              <a:t>Regressionskoeffizient (</a:t>
            </a:r>
            <a:r>
              <a:rPr lang="de-DE" dirty="0" err="1"/>
              <a:t>Slope</a:t>
            </a:r>
            <a:r>
              <a:rPr lang="de-DE" dirty="0"/>
              <a:t>, Steigung)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72B0E8-F851-4EF6-8912-5459B53280A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C07F26-FF66-4933-B52F-8A2489E7710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01EECA8-140A-4691-80E0-62C085FC5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897" y="2745197"/>
            <a:ext cx="180869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3FFEABD6-B719-46E2-8BEF-9CFE4E9F5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96140"/>
              </p:ext>
            </p:extLst>
          </p:nvPr>
        </p:nvGraphicFramePr>
        <p:xfrm>
          <a:off x="2173947" y="4932582"/>
          <a:ext cx="1387866" cy="43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4" name="Equation" r:id="rId4" imgW="736560" imgH="228600" progId="Equation.DSMT4">
                  <p:embed/>
                </p:oleObj>
              </mc:Choice>
              <mc:Fallback>
                <p:oleObj name="Equation" r:id="rId4" imgW="736560" imgH="228600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3FFEABD6-B719-46E2-8BEF-9CFE4E9F5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947" y="4932582"/>
                        <a:ext cx="1387866" cy="4385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FE65DB45-69B7-42F0-9465-6B35828D6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061472"/>
              </p:ext>
            </p:extLst>
          </p:nvPr>
        </p:nvGraphicFramePr>
        <p:xfrm>
          <a:off x="4264003" y="2384818"/>
          <a:ext cx="232596" cy="34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5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FE65DB45-69B7-42F0-9465-6B35828D6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64003" y="2384818"/>
                        <a:ext cx="232596" cy="348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7656C51C-35A7-4A14-B57A-39EA838FC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639965"/>
              </p:ext>
            </p:extLst>
          </p:nvPr>
        </p:nvGraphicFramePr>
        <p:xfrm>
          <a:off x="3680216" y="5620988"/>
          <a:ext cx="187361" cy="20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6"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7656C51C-35A7-4A14-B57A-39EA838FC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80216" y="5620988"/>
                        <a:ext cx="187361" cy="206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4757F363-8865-4D3D-9A79-84BF03ABB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333189"/>
              </p:ext>
            </p:extLst>
          </p:nvPr>
        </p:nvGraphicFramePr>
        <p:xfrm>
          <a:off x="3657598" y="5755610"/>
          <a:ext cx="232596" cy="380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7" name="Equation" r:id="rId10" imgW="139680" imgH="228600" progId="Equation.DSMT4">
                  <p:embed/>
                </p:oleObj>
              </mc:Choice>
              <mc:Fallback>
                <p:oleObj name="Equation" r:id="rId10" imgW="139680" imgH="228600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4757F363-8865-4D3D-9A79-84BF03ABB0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57598" y="5755610"/>
                        <a:ext cx="232596" cy="380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5FF2BA58-BF81-48CD-80B1-F0634B63F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824169"/>
              </p:ext>
            </p:extLst>
          </p:nvPr>
        </p:nvGraphicFramePr>
        <p:xfrm>
          <a:off x="4769996" y="2367767"/>
          <a:ext cx="232595" cy="34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8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15" name="Objekt 14">
                        <a:extLst>
                          <a:ext uri="{FF2B5EF4-FFF2-40B4-BE49-F238E27FC236}">
                            <a16:creationId xmlns:a16="http://schemas.microsoft.com/office/drawing/2014/main" id="{5FF2BA58-BF81-48CD-80B1-F0634B63F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69996" y="2367767"/>
                        <a:ext cx="232595" cy="348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4814D4A1-569D-42A1-A4AC-CFE11B8011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03238"/>
              </p:ext>
            </p:extLst>
          </p:nvPr>
        </p:nvGraphicFramePr>
        <p:xfrm>
          <a:off x="2500019" y="4564213"/>
          <a:ext cx="232596" cy="34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9" name="Equation" r:id="rId14" imgW="152280" imgH="228600" progId="Equation.DSMT4">
                  <p:embed/>
                </p:oleObj>
              </mc:Choice>
              <mc:Fallback>
                <p:oleObj name="Equation" r:id="rId14" imgW="152280" imgH="228600" progId="Equation.DSMT4">
                  <p:embed/>
                  <p:pic>
                    <p:nvPicPr>
                      <p:cNvPr id="17" name="Objekt 16">
                        <a:extLst>
                          <a:ext uri="{FF2B5EF4-FFF2-40B4-BE49-F238E27FC236}">
                            <a16:creationId xmlns:a16="http://schemas.microsoft.com/office/drawing/2014/main" id="{4814D4A1-569D-42A1-A4AC-CFE11B8011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00019" y="4564213"/>
                        <a:ext cx="232596" cy="348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>
            <a:extLst>
              <a:ext uri="{FF2B5EF4-FFF2-40B4-BE49-F238E27FC236}">
                <a16:creationId xmlns:a16="http://schemas.microsoft.com/office/drawing/2014/main" id="{47D4CDF0-6101-4F10-A9E4-D7FD22A49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000060"/>
              </p:ext>
            </p:extLst>
          </p:nvPr>
        </p:nvGraphicFramePr>
        <p:xfrm>
          <a:off x="3075696" y="4545437"/>
          <a:ext cx="232595" cy="34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0" name="Equation" r:id="rId15" imgW="152280" imgH="228600" progId="Equation.DSMT4">
                  <p:embed/>
                </p:oleObj>
              </mc:Choice>
              <mc:Fallback>
                <p:oleObj name="Equation" r:id="rId15" imgW="152280" imgH="228600" progId="Equation.DSMT4">
                  <p:embed/>
                  <p:pic>
                    <p:nvPicPr>
                      <p:cNvPr id="18" name="Objekt 17">
                        <a:extLst>
                          <a:ext uri="{FF2B5EF4-FFF2-40B4-BE49-F238E27FC236}">
                            <a16:creationId xmlns:a16="http://schemas.microsoft.com/office/drawing/2014/main" id="{47D4CDF0-6101-4F10-A9E4-D7FD22A49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75696" y="4545437"/>
                        <a:ext cx="232595" cy="348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ED46E306-F72E-4FC5-992E-C256D9E79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004660"/>
              </p:ext>
            </p:extLst>
          </p:nvPr>
        </p:nvGraphicFramePr>
        <p:xfrm>
          <a:off x="1365675" y="2712624"/>
          <a:ext cx="2973223" cy="108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1" name="Equation" r:id="rId16" imgW="2515175" imgH="914531" progId="Equation.DSMT4">
                  <p:embed/>
                </p:oleObj>
              </mc:Choice>
              <mc:Fallback>
                <p:oleObj name="Equation" r:id="rId16" imgW="2515175" imgH="914531" progId="Equation.DSMT4">
                  <p:embed/>
                  <p:pic>
                    <p:nvPicPr>
                      <p:cNvPr id="19" name="Objekt 18">
                        <a:extLst>
                          <a:ext uri="{FF2B5EF4-FFF2-40B4-BE49-F238E27FC236}">
                            <a16:creationId xmlns:a16="http://schemas.microsoft.com/office/drawing/2014/main" id="{ED46E306-F72E-4FC5-992E-C256D9E79F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365675" y="2712624"/>
                        <a:ext cx="2973223" cy="1081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Bogen 20">
            <a:extLst>
              <a:ext uri="{FF2B5EF4-FFF2-40B4-BE49-F238E27FC236}">
                <a16:creationId xmlns:a16="http://schemas.microsoft.com/office/drawing/2014/main" id="{DE58503D-095E-43CB-A572-6D55F7B5F9C2}"/>
              </a:ext>
            </a:extLst>
          </p:cNvPr>
          <p:cNvSpPr/>
          <p:nvPr/>
        </p:nvSpPr>
        <p:spPr>
          <a:xfrm>
            <a:off x="10318172" y="3093831"/>
            <a:ext cx="613064" cy="649555"/>
          </a:xfrm>
          <a:prstGeom prst="arc">
            <a:avLst/>
          </a:prstGeom>
          <a:ln w="2857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kt 22">
            <a:extLst>
              <a:ext uri="{FF2B5EF4-FFF2-40B4-BE49-F238E27FC236}">
                <a16:creationId xmlns:a16="http://schemas.microsoft.com/office/drawing/2014/main" id="{52FE710D-7B98-4360-B394-658798E67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29729"/>
              </p:ext>
            </p:extLst>
          </p:nvPr>
        </p:nvGraphicFramePr>
        <p:xfrm>
          <a:off x="10597907" y="3210638"/>
          <a:ext cx="245246" cy="21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2" name="Equation" r:id="rId18" imgW="152280" imgH="139680" progId="Equation.DSMT4">
                  <p:embed/>
                </p:oleObj>
              </mc:Choice>
              <mc:Fallback>
                <p:oleObj name="Equation" r:id="rId18" imgW="152280" imgH="139680" progId="Equation.DSMT4">
                  <p:embed/>
                  <p:pic>
                    <p:nvPicPr>
                      <p:cNvPr id="23" name="Objekt 22">
                        <a:extLst>
                          <a:ext uri="{FF2B5EF4-FFF2-40B4-BE49-F238E27FC236}">
                            <a16:creationId xmlns:a16="http://schemas.microsoft.com/office/drawing/2014/main" id="{52FE710D-7B98-4360-B394-658798E67D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597907" y="3210638"/>
                        <a:ext cx="245246" cy="21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>
            <a:extLst>
              <a:ext uri="{FF2B5EF4-FFF2-40B4-BE49-F238E27FC236}">
                <a16:creationId xmlns:a16="http://schemas.microsoft.com/office/drawing/2014/main" id="{6696338E-3383-46E0-969E-C0AE5C82C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82550"/>
              </p:ext>
            </p:extLst>
          </p:nvPr>
        </p:nvGraphicFramePr>
        <p:xfrm>
          <a:off x="7166264" y="4496086"/>
          <a:ext cx="1996272" cy="665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3" name="Equation" r:id="rId20" imgW="1371914" imgH="457265" progId="Equation.DSMT4">
                  <p:embed/>
                </p:oleObj>
              </mc:Choice>
              <mc:Fallback>
                <p:oleObj name="Equation" r:id="rId20" imgW="1371914" imgH="457265" progId="Equation.DSMT4">
                  <p:embed/>
                  <p:pic>
                    <p:nvPicPr>
                      <p:cNvPr id="25" name="Objekt 24">
                        <a:extLst>
                          <a:ext uri="{FF2B5EF4-FFF2-40B4-BE49-F238E27FC236}">
                            <a16:creationId xmlns:a16="http://schemas.microsoft.com/office/drawing/2014/main" id="{6696338E-3383-46E0-969E-C0AE5C82C5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166264" y="4496086"/>
                        <a:ext cx="1996272" cy="665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930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061F2-C081-4FB8-8A1B-4A332E9E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Klassifikation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C7FF9A-2DC3-4406-9891-DA780424C8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319F15-C9B8-4175-A221-3546859F7D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710228"/>
            <a:ext cx="5437188" cy="3195618"/>
          </a:xfrm>
        </p:spPr>
        <p:txBody>
          <a:bodyPr/>
          <a:lstStyle/>
          <a:p>
            <a:pPr lvl="1"/>
            <a:r>
              <a:rPr lang="de-DE" sz="1800" dirty="0">
                <a:latin typeface="+mj-lt"/>
              </a:rPr>
              <a:t>Klassifikation über Logistische Regression</a:t>
            </a:r>
          </a:p>
          <a:p>
            <a:pPr lvl="1"/>
            <a:r>
              <a:rPr lang="de-DE" dirty="0"/>
              <a:t>Die Logistische Regression beschränkt die funktionale Beziehung zwischen den Merkmalen     und       über die logistische Funktion.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Achsenabschnitt (</a:t>
            </a:r>
            <a:r>
              <a:rPr lang="de-DE" dirty="0" err="1"/>
              <a:t>Intercept</a:t>
            </a:r>
            <a:r>
              <a:rPr lang="de-DE" dirty="0"/>
              <a:t>, Offset)</a:t>
            </a:r>
            <a:br>
              <a:rPr lang="de-DE" dirty="0"/>
            </a:br>
            <a:r>
              <a:rPr lang="de-DE" dirty="0"/>
              <a:t>Regressionskoeffizient (</a:t>
            </a:r>
            <a:r>
              <a:rPr lang="de-DE" dirty="0" err="1"/>
              <a:t>Slope</a:t>
            </a:r>
            <a:r>
              <a:rPr lang="de-DE" dirty="0"/>
              <a:t>, Steigung)</a:t>
            </a:r>
          </a:p>
          <a:p>
            <a:r>
              <a:rPr lang="de-DE" dirty="0"/>
              <a:t>Linearer Klassifikator</a:t>
            </a:r>
          </a:p>
          <a:p>
            <a:pPr lvl="1"/>
            <a:r>
              <a:rPr lang="de-DE" dirty="0"/>
              <a:t>Die logistische Regression beschreibt einen linearen Klassifikator, da :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FFBDCB5-F134-4967-9757-A851EA1B19B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168E07-6E20-464E-9A3C-B929D3DF81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27</a:t>
            </a:fld>
            <a:endParaRPr lang="de-DE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E6D2285C-CFEF-4402-9102-441CA3D4B0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675810"/>
              </p:ext>
            </p:extLst>
          </p:nvPr>
        </p:nvGraphicFramePr>
        <p:xfrm>
          <a:off x="1481138" y="2763838"/>
          <a:ext cx="27765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4" name="Equation" r:id="rId3" imgW="1473120" imgH="253800" progId="Equation.DSMT4">
                  <p:embed/>
                </p:oleObj>
              </mc:Choice>
              <mc:Fallback>
                <p:oleObj name="Equation" r:id="rId3" imgW="1473120" imgH="253800" progId="Equation.DSMT4">
                  <p:embed/>
                  <p:pic>
                    <p:nvPicPr>
                      <p:cNvPr id="9" name="Objekt 8">
                        <a:extLst>
                          <a:ext uri="{FF2B5EF4-FFF2-40B4-BE49-F238E27FC236}">
                            <a16:creationId xmlns:a16="http://schemas.microsoft.com/office/drawing/2014/main" id="{E6D2285C-CFEF-4402-9102-441CA3D4B0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2763838"/>
                        <a:ext cx="2776537" cy="48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1AF1B208-24E8-42EF-AC83-E3A553932B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032496"/>
              </p:ext>
            </p:extLst>
          </p:nvPr>
        </p:nvGraphicFramePr>
        <p:xfrm>
          <a:off x="2477503" y="2418273"/>
          <a:ext cx="232596" cy="34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5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1AF1B208-24E8-42EF-AC83-E3A553932B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7503" y="2418273"/>
                        <a:ext cx="232596" cy="348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58874F51-599E-459D-A198-CA26460F6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50345"/>
              </p:ext>
            </p:extLst>
          </p:nvPr>
        </p:nvGraphicFramePr>
        <p:xfrm>
          <a:off x="3053180" y="2399497"/>
          <a:ext cx="232595" cy="34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6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58874F51-599E-459D-A198-CA26460F6D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3180" y="2399497"/>
                        <a:ext cx="232595" cy="348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9D96E8DC-D509-4477-83AE-FEBDA69E9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699961"/>
              </p:ext>
            </p:extLst>
          </p:nvPr>
        </p:nvGraphicFramePr>
        <p:xfrm>
          <a:off x="3584431" y="3428414"/>
          <a:ext cx="187361" cy="20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7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9D96E8DC-D509-4477-83AE-FEBDA69E9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4431" y="3428414"/>
                        <a:ext cx="187361" cy="206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354CE189-7860-4C3B-AD0F-551CD8F0E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737735"/>
              </p:ext>
            </p:extLst>
          </p:nvPr>
        </p:nvGraphicFramePr>
        <p:xfrm>
          <a:off x="3561813" y="3563036"/>
          <a:ext cx="232596" cy="380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8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354CE189-7860-4C3B-AD0F-551CD8F0E3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61813" y="3563036"/>
                        <a:ext cx="232596" cy="380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D35FC4B3-265A-4696-B8FB-D17241B7A3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86630" y="2178029"/>
            <a:ext cx="4667157" cy="3531235"/>
          </a:xfrm>
          <a:prstGeom prst="rect">
            <a:avLst/>
          </a:prstGeom>
        </p:spPr>
      </p:pic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6B51183F-AEE2-4416-A712-C2650F098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907324"/>
              </p:ext>
            </p:extLst>
          </p:nvPr>
        </p:nvGraphicFramePr>
        <p:xfrm>
          <a:off x="555625" y="5043294"/>
          <a:ext cx="51181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9" name="Equation" r:id="rId14" imgW="3238200" imgH="241200" progId="Equation.DSMT4">
                  <p:embed/>
                </p:oleObj>
              </mc:Choice>
              <mc:Fallback>
                <p:oleObj name="Equation" r:id="rId14" imgW="3238200" imgH="241200" progId="Equation.DSMT4">
                  <p:embed/>
                  <p:pic>
                    <p:nvPicPr>
                      <p:cNvPr id="16" name="Objekt 15">
                        <a:extLst>
                          <a:ext uri="{FF2B5EF4-FFF2-40B4-BE49-F238E27FC236}">
                            <a16:creationId xmlns:a16="http://schemas.microsoft.com/office/drawing/2014/main" id="{6B51183F-AEE2-4416-A712-C2650F098F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5625" y="5043294"/>
                        <a:ext cx="511810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2A247890-DDC8-48B4-80AE-0EF52FE8868E}"/>
              </a:ext>
            </a:extLst>
          </p:cNvPr>
          <p:cNvSpPr txBox="1">
            <a:spLocks/>
          </p:cNvSpPr>
          <p:nvPr/>
        </p:nvSpPr>
        <p:spPr bwMode="gray">
          <a:xfrm>
            <a:off x="8275205" y="5709264"/>
            <a:ext cx="2146877" cy="223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Logistische Funktion</a:t>
            </a:r>
          </a:p>
        </p:txBody>
      </p:sp>
    </p:spTree>
    <p:extLst>
      <p:ext uri="{BB962C8B-B14F-4D97-AF65-F5344CB8AC3E}">
        <p14:creationId xmlns:p14="http://schemas.microsoft.com/office/powerpoint/2010/main" val="863152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0A02846C-C1DA-4851-B45B-FEA53FED79B0}"/>
              </a:ext>
            </a:extLst>
          </p:cNvPr>
          <p:cNvSpPr/>
          <p:nvPr/>
        </p:nvSpPr>
        <p:spPr>
          <a:xfrm>
            <a:off x="1574800" y="3789680"/>
            <a:ext cx="1513840" cy="54864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FF6B06-82A5-445E-BD0D-D2FA6C63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Betrugserkennung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E2D0C-ACB9-49CC-BC36-068199D67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Modellansätze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1C37E-3A46-45E1-B23D-F1EC030A37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703388"/>
            <a:ext cx="5437188" cy="3809761"/>
          </a:xfrm>
        </p:spPr>
        <p:txBody>
          <a:bodyPr/>
          <a:lstStyle/>
          <a:p>
            <a:r>
              <a:rPr lang="de-DE" dirty="0"/>
              <a:t>Vorhersage des potentiellen Verlusts</a:t>
            </a:r>
          </a:p>
          <a:p>
            <a:pPr lvl="1"/>
            <a:r>
              <a:rPr lang="de-DE" sz="1600" dirty="0"/>
              <a:t>Wenn zu einer Beobachtung X eine </a:t>
            </a:r>
            <a:r>
              <a:rPr lang="de-DE" sz="1600" b="1" dirty="0"/>
              <a:t>Wahrscheinlichkeit P</a:t>
            </a:r>
            <a:r>
              <a:rPr lang="de-DE" sz="1600" dirty="0"/>
              <a:t>, dass X ein Betrugsfall ist und eine </a:t>
            </a:r>
            <a:r>
              <a:rPr lang="de-DE" sz="1600" b="1" dirty="0"/>
              <a:t>Verlust L</a:t>
            </a:r>
            <a:r>
              <a:rPr lang="de-DE" sz="1600" dirty="0"/>
              <a:t> durch den Betrug geschätzt werden kann, dann ist </a:t>
            </a:r>
            <a:r>
              <a:rPr lang="de-DE" sz="1600" b="1" dirty="0"/>
              <a:t>E der erwarteter Verlust durch Betrug</a:t>
            </a:r>
            <a:r>
              <a:rPr lang="de-DE" sz="1600" dirty="0"/>
              <a:t>:</a:t>
            </a:r>
          </a:p>
          <a:p>
            <a:pPr lvl="1"/>
            <a:endParaRPr lang="de-DE" dirty="0"/>
          </a:p>
          <a:p>
            <a:pPr lvl="1"/>
            <a:endParaRPr lang="de-DE" sz="1400" dirty="0"/>
          </a:p>
          <a:p>
            <a:pPr lvl="1"/>
            <a:endParaRPr lang="de-DE" sz="1400" dirty="0"/>
          </a:p>
          <a:p>
            <a:pPr lvl="1"/>
            <a:r>
              <a:rPr lang="de-DE" sz="1600" dirty="0"/>
              <a:t>Schätzung der potentiellen Verlusts durch betrügerisches Potential in den Beobachtungen.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5AA846-3DC4-4902-8AF8-F97071D688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255134"/>
          </a:xfrm>
        </p:spPr>
        <p:txBody>
          <a:bodyPr/>
          <a:lstStyle/>
          <a:p>
            <a:r>
              <a:rPr lang="en-US" dirty="0" err="1"/>
              <a:t>Modellansätze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9CD2952-BE9A-4326-8FFC-85B1D597DAC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20924C-4906-488C-9AB7-1FDF870A225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28</a:t>
            </a:fld>
            <a:endParaRPr lang="de-DE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51B3396E-34E7-4A01-983C-6DBB76224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644436"/>
              </p:ext>
            </p:extLst>
          </p:nvPr>
        </p:nvGraphicFramePr>
        <p:xfrm>
          <a:off x="710712" y="3870791"/>
          <a:ext cx="4298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5" name="Equation" r:id="rId3" imgW="2298600" imgH="228600" progId="Equation.DSMT4">
                  <p:embed/>
                </p:oleObj>
              </mc:Choice>
              <mc:Fallback>
                <p:oleObj name="Equation" r:id="rId3" imgW="2298600" imgH="228600" progId="Equation.DSMT4">
                  <p:embed/>
                  <p:pic>
                    <p:nvPicPr>
                      <p:cNvPr id="9" name="Objekt 8">
                        <a:extLst>
                          <a:ext uri="{FF2B5EF4-FFF2-40B4-BE49-F238E27FC236}">
                            <a16:creationId xmlns:a16="http://schemas.microsoft.com/office/drawing/2014/main" id="{51B3396E-34E7-4A01-983C-6DBB76224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712" y="3870791"/>
                        <a:ext cx="42989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B09B9F32-D37C-4C3D-9A10-E1F5513B6E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631197"/>
              </p:ext>
            </p:extLst>
          </p:nvPr>
        </p:nvGraphicFramePr>
        <p:xfrm>
          <a:off x="6507600" y="3595632"/>
          <a:ext cx="591589" cy="36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6" name="Equation" r:id="rId5" imgW="330120" imgH="203040" progId="Equation.DSMT4">
                  <p:embed/>
                </p:oleObj>
              </mc:Choice>
              <mc:Fallback>
                <p:oleObj name="Equation" r:id="rId5" imgW="330120" imgH="20304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B09B9F32-D37C-4C3D-9A10-E1F5513B6E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7600" y="3595632"/>
                        <a:ext cx="591589" cy="36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9DE060B2-7736-4227-9AA4-B1DE251AEE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266172"/>
              </p:ext>
            </p:extLst>
          </p:nvPr>
        </p:nvGraphicFramePr>
        <p:xfrm>
          <a:off x="6516544" y="2595049"/>
          <a:ext cx="591591" cy="36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7" name="Equation" r:id="rId7" imgW="330120" imgH="203040" progId="Equation.DSMT4">
                  <p:embed/>
                </p:oleObj>
              </mc:Choice>
              <mc:Fallback>
                <p:oleObj name="Equation" r:id="rId7" imgW="330120" imgH="20304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9DE060B2-7736-4227-9AA4-B1DE251AEE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6544" y="2595049"/>
                        <a:ext cx="591591" cy="36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89C5A4D4-8A8C-4FC7-8E3A-D7188C0976D9}"/>
              </a:ext>
            </a:extLst>
          </p:cNvPr>
          <p:cNvSpPr txBox="1"/>
          <p:nvPr/>
        </p:nvSpPr>
        <p:spPr>
          <a:xfrm>
            <a:off x="7219085" y="2550366"/>
            <a:ext cx="4181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Schätzung der Höhe des Verlusts durch  Regression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9EE622-4D0C-4852-9895-00F3FD6F1F87}"/>
              </a:ext>
            </a:extLst>
          </p:cNvPr>
          <p:cNvSpPr txBox="1"/>
          <p:nvPr/>
        </p:nvSpPr>
        <p:spPr>
          <a:xfrm>
            <a:off x="7219085" y="3547626"/>
            <a:ext cx="4013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Erkennung von Betrug duch Klassifikationsansatz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127D264-4603-4F58-A9E6-8BE4D42BBCF1}"/>
              </a:ext>
            </a:extLst>
          </p:cNvPr>
          <p:cNvSpPr/>
          <p:nvPr/>
        </p:nvSpPr>
        <p:spPr>
          <a:xfrm>
            <a:off x="3413760" y="3779520"/>
            <a:ext cx="1513840" cy="54864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F47B450-A34D-4744-9D82-64F5458AADAC}"/>
              </a:ext>
            </a:extLst>
          </p:cNvPr>
          <p:cNvSpPr/>
          <p:nvPr/>
        </p:nvSpPr>
        <p:spPr>
          <a:xfrm>
            <a:off x="6406689" y="2436883"/>
            <a:ext cx="4994157" cy="75981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5DFCD66-16E7-4062-BB00-44921F18B9F4}"/>
              </a:ext>
            </a:extLst>
          </p:cNvPr>
          <p:cNvSpPr/>
          <p:nvPr/>
        </p:nvSpPr>
        <p:spPr>
          <a:xfrm>
            <a:off x="6402216" y="3505199"/>
            <a:ext cx="4994157" cy="68875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36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D7FC2-3B72-4AEC-BA29-265C2BD3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Aufbau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Trainingsdatensatzes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21852-AB1B-4AAF-B9AA-84674C104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Historische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5FF0C5-53DF-4CFA-BC51-2CBF47E6D6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701526"/>
          </a:xfrm>
        </p:spPr>
        <p:txBody>
          <a:bodyPr/>
          <a:lstStyle/>
          <a:p>
            <a:r>
              <a:rPr lang="de-DE" sz="1800" dirty="0"/>
              <a:t>Weitere Trainingsdaten:</a:t>
            </a:r>
          </a:p>
          <a:p>
            <a:pPr lvl="2"/>
            <a:r>
              <a:rPr lang="de-DE" sz="1600" dirty="0"/>
              <a:t>100 ehrliche Teststationen</a:t>
            </a:r>
          </a:p>
          <a:p>
            <a:pPr lvl="1"/>
            <a:r>
              <a:rPr lang="de-DE" sz="1600" dirty="0"/>
              <a:t>Grundgesamtheit: 10000 Tests</a:t>
            </a:r>
          </a:p>
          <a:p>
            <a:pPr lvl="2"/>
            <a:r>
              <a:rPr lang="de-DE" sz="1600" dirty="0"/>
              <a:t>10 bekannte betrügerische Teststationen</a:t>
            </a:r>
          </a:p>
          <a:p>
            <a:pPr lvl="1"/>
            <a:r>
              <a:rPr lang="de-DE" sz="1600" dirty="0"/>
              <a:t>Nach 1000 Tests werden 210-300 erfundene Tests mit negativen Ergebnissen dazu gemischt, danach werden wieder 700-790 Personen richtig getestet.</a:t>
            </a:r>
          </a:p>
          <a:p>
            <a:pPr lvl="1"/>
            <a:r>
              <a:rPr lang="de-DE" sz="1600" dirty="0"/>
              <a:t>Höhe des Verlusts über Anzahl erfundener Tests:</a:t>
            </a:r>
          </a:p>
          <a:p>
            <a:pPr lvl="1"/>
            <a:r>
              <a:rPr lang="de-DE" sz="1600" dirty="0"/>
              <a:t>L = [2100, 2200, 2300, 2400, 2500, 2600, </a:t>
            </a:r>
            <a:br>
              <a:rPr lang="de-DE" sz="1600" dirty="0"/>
            </a:br>
            <a:r>
              <a:rPr lang="de-DE" sz="1600" dirty="0"/>
              <a:t>       2700, 2800, 2900, 3000]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94F503-67ED-407D-AEF8-F3F70004D2D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24E380-CF56-479B-8D92-C6C02277058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03649B-3D44-46D6-AF49-AED6E894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1703388"/>
            <a:ext cx="53721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4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A1A7EC8-5C82-41DD-A039-4C70FBAC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zeichnet Betrug und Betrüger aus?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0B952C5-D9B6-4456-A584-C1DD639DC6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8563BC4-08AF-41ED-BBA3-EB81A2C2EA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029373"/>
          </a:xfrm>
        </p:spPr>
        <p:txBody>
          <a:bodyPr/>
          <a:lstStyle/>
          <a:p>
            <a:r>
              <a:rPr lang="de-DE" sz="1800" dirty="0"/>
              <a:t>Betrug</a:t>
            </a:r>
          </a:p>
          <a:p>
            <a:pPr lvl="1"/>
            <a:r>
              <a:rPr lang="de-DE" sz="1600" dirty="0"/>
              <a:t>Betrug ist ein </a:t>
            </a:r>
            <a:r>
              <a:rPr lang="de-DE" sz="1600" b="1" dirty="0"/>
              <a:t>ungewöhnliches</a:t>
            </a:r>
            <a:r>
              <a:rPr lang="de-DE" sz="1600" dirty="0"/>
              <a:t>, gut </a:t>
            </a:r>
            <a:r>
              <a:rPr lang="de-DE" sz="1600" b="1" dirty="0"/>
              <a:t>durchdachtes</a:t>
            </a:r>
            <a:r>
              <a:rPr lang="de-DE" sz="1600" dirty="0"/>
              <a:t>, unmerklich </a:t>
            </a:r>
            <a:r>
              <a:rPr lang="de-DE" sz="1600" b="1" dirty="0"/>
              <a:t>verborgenes</a:t>
            </a:r>
            <a:r>
              <a:rPr lang="de-DE" sz="1600" dirty="0"/>
              <a:t>, sich mit der Zeit </a:t>
            </a:r>
            <a:r>
              <a:rPr lang="de-DE" sz="1600" b="1" dirty="0"/>
              <a:t>entwickelndes</a:t>
            </a:r>
            <a:r>
              <a:rPr lang="de-DE" sz="1600" dirty="0"/>
              <a:t> und oft sorgfältig </a:t>
            </a:r>
            <a:r>
              <a:rPr lang="de-DE" sz="1600" b="1" dirty="0"/>
              <a:t>organisiertes</a:t>
            </a:r>
            <a:r>
              <a:rPr lang="de-DE" sz="1600" dirty="0"/>
              <a:t> Verbrechen, das in den </a:t>
            </a:r>
            <a:r>
              <a:rPr lang="de-DE" sz="1600" b="1" dirty="0"/>
              <a:t>unterschiedlichsten Formen </a:t>
            </a:r>
            <a:r>
              <a:rPr lang="de-DE" sz="1600" dirty="0"/>
              <a:t>auftritt.</a:t>
            </a:r>
          </a:p>
          <a:p>
            <a:r>
              <a:rPr lang="de-DE" sz="1800" dirty="0"/>
              <a:t>Betrüger</a:t>
            </a:r>
          </a:p>
          <a:p>
            <a:pPr lvl="1"/>
            <a:r>
              <a:rPr lang="de-DE" sz="1600" dirty="0"/>
              <a:t>… </a:t>
            </a:r>
            <a:r>
              <a:rPr lang="de-DE" sz="1600" b="1" dirty="0"/>
              <a:t>lernen</a:t>
            </a:r>
            <a:r>
              <a:rPr lang="de-DE" sz="1600" dirty="0"/>
              <a:t> bestehende Unternehmensregeln</a:t>
            </a:r>
            <a:br>
              <a:rPr lang="de-DE" sz="1600" dirty="0"/>
            </a:br>
            <a:r>
              <a:rPr lang="de-DE" sz="1600" dirty="0"/>
              <a:t>… </a:t>
            </a:r>
            <a:r>
              <a:rPr lang="de-DE" sz="1600" b="1" dirty="0"/>
              <a:t>teilen</a:t>
            </a:r>
            <a:r>
              <a:rPr lang="de-DE" sz="1600" dirty="0"/>
              <a:t> ihr Wissen</a:t>
            </a:r>
          </a:p>
          <a:p>
            <a:pPr lvl="3"/>
            <a:r>
              <a:rPr lang="de-DE" sz="1050" dirty="0" err="1"/>
              <a:t>Baesens</a:t>
            </a:r>
            <a:r>
              <a:rPr lang="de-DE" sz="1050" dirty="0"/>
              <a:t>, B., Van </a:t>
            </a:r>
            <a:r>
              <a:rPr lang="de-DE" sz="1050" dirty="0" err="1"/>
              <a:t>Vlasselaer</a:t>
            </a:r>
            <a:r>
              <a:rPr lang="de-DE" sz="1050" dirty="0"/>
              <a:t>, V., </a:t>
            </a:r>
            <a:r>
              <a:rPr lang="de-DE" sz="1050" dirty="0" err="1"/>
              <a:t>Verbeke</a:t>
            </a:r>
            <a:r>
              <a:rPr lang="de-DE" sz="1050" dirty="0"/>
              <a:t>, W. (2015). Fraud Analytics </a:t>
            </a:r>
            <a:r>
              <a:rPr lang="de-DE" sz="1050" dirty="0" err="1"/>
              <a:t>Using</a:t>
            </a:r>
            <a:r>
              <a:rPr lang="de-DE" sz="1050" dirty="0"/>
              <a:t> </a:t>
            </a:r>
            <a:r>
              <a:rPr lang="de-DE" sz="1050" dirty="0" err="1"/>
              <a:t>Descriptive</a:t>
            </a:r>
            <a:r>
              <a:rPr lang="de-DE" sz="1050" dirty="0"/>
              <a:t>, </a:t>
            </a:r>
            <a:r>
              <a:rPr lang="de-DE" sz="1050" dirty="0" err="1"/>
              <a:t>Predictive</a:t>
            </a:r>
            <a:r>
              <a:rPr lang="de-DE" sz="1050" dirty="0"/>
              <a:t>, and </a:t>
            </a:r>
            <a:r>
              <a:rPr lang="de-DE" sz="1050" dirty="0" err="1"/>
              <a:t>Social</a:t>
            </a:r>
            <a:r>
              <a:rPr lang="de-DE" sz="1050" dirty="0"/>
              <a:t> Network </a:t>
            </a:r>
            <a:r>
              <a:rPr lang="de-DE" sz="1050" dirty="0" err="1"/>
              <a:t>Techniques</a:t>
            </a:r>
            <a:r>
              <a:rPr lang="de-DE" sz="1050" dirty="0"/>
              <a:t>: A Guide </a:t>
            </a:r>
            <a:r>
              <a:rPr lang="de-DE" sz="1050" dirty="0" err="1"/>
              <a:t>to</a:t>
            </a:r>
            <a:r>
              <a:rPr lang="de-DE" sz="1050" dirty="0"/>
              <a:t> Data Science </a:t>
            </a:r>
            <a:r>
              <a:rPr lang="de-DE" sz="1050" dirty="0" err="1"/>
              <a:t>for</a:t>
            </a:r>
            <a:r>
              <a:rPr lang="de-DE" sz="1050" dirty="0"/>
              <a:t> Fraud </a:t>
            </a:r>
            <a:r>
              <a:rPr lang="de-DE" sz="1050" dirty="0" err="1"/>
              <a:t>Detection</a:t>
            </a:r>
            <a:r>
              <a:rPr lang="de-DE" sz="1050" dirty="0"/>
              <a:t>. Vereinigtes Königreich: Wiley.</a:t>
            </a:r>
          </a:p>
          <a:p>
            <a:endParaRPr lang="de-DE" sz="1800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B4EC74B-75EC-4B99-860A-B3A522EC8B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2799036"/>
          </a:xfrm>
        </p:spPr>
        <p:txBody>
          <a:bodyPr/>
          <a:lstStyle/>
          <a:p>
            <a:pPr marL="0" lvl="3" indent="0">
              <a:buNone/>
            </a:pPr>
            <a:r>
              <a:rPr lang="de-DE" sz="1800" dirty="0">
                <a:latin typeface="+mj-lt"/>
              </a:rPr>
              <a:t>Einige Betrugskategorien</a:t>
            </a:r>
          </a:p>
          <a:p>
            <a:pPr marL="0" lvl="3" indent="0">
              <a:buNone/>
            </a:pPr>
            <a:endParaRPr lang="de-DE" sz="1800" dirty="0">
              <a:latin typeface="+mj-lt"/>
            </a:endParaRPr>
          </a:p>
          <a:p>
            <a:pPr lvl="3"/>
            <a:r>
              <a:rPr lang="de-DE" sz="1600" dirty="0">
                <a:latin typeface="+mn-lt"/>
              </a:rPr>
              <a:t>Kreditkartenbetrug:	z.B. Identitätsdiebstahl</a:t>
            </a:r>
          </a:p>
          <a:p>
            <a:pPr lvl="3"/>
            <a:r>
              <a:rPr lang="de-DE" sz="1600" dirty="0">
                <a:latin typeface="+mn-lt"/>
              </a:rPr>
              <a:t>Versicherungsbetrug:	z.B. gefälschte Rezepte</a:t>
            </a:r>
          </a:p>
          <a:p>
            <a:pPr lvl="3"/>
            <a:r>
              <a:rPr lang="de-DE" sz="1600" dirty="0">
                <a:latin typeface="+mn-lt"/>
              </a:rPr>
              <a:t>Steuerhinterziehung:	z.B. Cum-Ex</a:t>
            </a:r>
          </a:p>
          <a:p>
            <a:pPr lvl="3"/>
            <a:r>
              <a:rPr lang="de-DE" sz="1600" dirty="0">
                <a:latin typeface="+mn-lt"/>
              </a:rPr>
              <a:t>Geldwäsche:		z.B. gefälschte Abrechnungen </a:t>
            </a:r>
          </a:p>
          <a:p>
            <a:pPr lvl="3"/>
            <a:r>
              <a:rPr lang="de-DE" sz="1600" dirty="0">
                <a:latin typeface="+mn-lt"/>
              </a:rPr>
              <a:t>Bilanzfälschung:		z.B. Wirecard</a:t>
            </a:r>
          </a:p>
          <a:p>
            <a:endParaRPr lang="de-DE" sz="1800" dirty="0"/>
          </a:p>
          <a:p>
            <a:endParaRPr lang="en-US" sz="180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ECFEE6E-C969-4DF0-8AC4-CEA9AD45FF7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967109-B16C-44BE-AAA6-3FD25DAD3A1B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B5949D-E893-4E07-9843-D028E97677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511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07D7C-A77D-41E7-ACCD-B1AD9BD5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Merkmalskonstruktion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7A70F0-7DED-4A3B-9021-DE71A1FC23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Aufbau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Trainingsdatensatzes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3D737-A233-4A1B-B8F2-AC5A32516E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1853328"/>
          </a:xfrm>
        </p:spPr>
        <p:txBody>
          <a:bodyPr/>
          <a:lstStyle/>
          <a:p>
            <a:pPr lvl="1"/>
            <a:r>
              <a:rPr lang="de-DE" sz="1600" dirty="0"/>
              <a:t>Die Konstruktion der </a:t>
            </a:r>
            <a:r>
              <a:rPr lang="de-DE" sz="1600" dirty="0" err="1"/>
              <a:t>Red</a:t>
            </a:r>
            <a:r>
              <a:rPr lang="de-DE" sz="1600" dirty="0"/>
              <a:t> Flags zeigte zwei Merkmale mit hinreichend guter Beschreibung zur Erkennung von Betrügern.</a:t>
            </a:r>
          </a:p>
          <a:p>
            <a:pPr lvl="3"/>
            <a:r>
              <a:rPr lang="de-DE" sz="1600" b="1" dirty="0"/>
              <a:t>Anzahl der Serien mit negative Testergebnissen</a:t>
            </a:r>
          </a:p>
          <a:p>
            <a:pPr lvl="3"/>
            <a:r>
              <a:rPr lang="de-DE" sz="1600" b="1" dirty="0"/>
              <a:t>Mittlere Länge der negative Serien</a:t>
            </a:r>
          </a:p>
          <a:p>
            <a:pPr marL="0" lvl="3" indent="0">
              <a:buNone/>
            </a:pPr>
            <a:endParaRPr lang="de-DE" sz="1600" dirty="0"/>
          </a:p>
          <a:p>
            <a:pPr marL="0" lvl="3" indent="0">
              <a:buNone/>
            </a:pPr>
            <a:r>
              <a:rPr lang="de-DE" sz="1600" dirty="0"/>
              <a:t>Betrachtung der Abhängigkeitsstruktur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24A55B0-89D6-480C-9DAE-6EDE03ED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88" y="2071539"/>
            <a:ext cx="5353050" cy="4057650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7721882-82FB-44BA-8D75-194A1A8B78F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0246B6-18CD-4236-BC86-5663C0BD50A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30</a:t>
            </a:fld>
            <a:endParaRPr lang="de-DE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902A087-C553-47DD-B83C-AAF21428B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30335"/>
              </p:ext>
            </p:extLst>
          </p:nvPr>
        </p:nvGraphicFramePr>
        <p:xfrm>
          <a:off x="478199" y="3614452"/>
          <a:ext cx="41923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28353">
                  <a:extLst>
                    <a:ext uri="{9D8B030D-6E8A-4147-A177-3AD203B41FA5}">
                      <a16:colId xmlns:a16="http://schemas.microsoft.com/office/drawing/2014/main" val="1580153247"/>
                    </a:ext>
                  </a:extLst>
                </a:gridCol>
                <a:gridCol w="1428353">
                  <a:extLst>
                    <a:ext uri="{9D8B030D-6E8A-4147-A177-3AD203B41FA5}">
                      <a16:colId xmlns:a16="http://schemas.microsoft.com/office/drawing/2014/main" val="3592553413"/>
                    </a:ext>
                  </a:extLst>
                </a:gridCol>
                <a:gridCol w="723610">
                  <a:extLst>
                    <a:ext uri="{9D8B030D-6E8A-4147-A177-3AD203B41FA5}">
                      <a16:colId xmlns:a16="http://schemas.microsoft.com/office/drawing/2014/main" val="128093845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009137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 dirty="0" err="1">
                          <a:effectLst/>
                        </a:rPr>
                        <a:t>correlation</a:t>
                      </a:r>
                      <a:endParaRPr lang="de-DE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mean</a:t>
                      </a:r>
                      <a:r>
                        <a:rPr lang="de-DE" sz="1400" b="0" i="1" dirty="0">
                          <a:effectLst/>
                        </a:rPr>
                        <a:t> </a:t>
                      </a:r>
                      <a:r>
                        <a:rPr lang="de-DE" sz="1400" b="0" i="1" dirty="0" err="1">
                          <a:effectLst/>
                        </a:rPr>
                        <a:t>length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count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loss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298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mean</a:t>
                      </a:r>
                      <a:r>
                        <a:rPr lang="de-DE" sz="1400" b="0" i="1" dirty="0">
                          <a:effectLst/>
                        </a:rPr>
                        <a:t> </a:t>
                      </a:r>
                      <a:r>
                        <a:rPr lang="de-DE" sz="1400" b="0" i="1" dirty="0" err="1">
                          <a:effectLst/>
                        </a:rPr>
                        <a:t>length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-0.996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847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count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-0.996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-0.27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15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loss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-0.27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793209"/>
                  </a:ext>
                </a:extLst>
              </a:tr>
            </a:tbl>
          </a:graphicData>
        </a:graphic>
      </p:graphicFrame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B7A0BC3-8836-44A1-8FD9-FA97E0227A93}"/>
              </a:ext>
            </a:extLst>
          </p:cNvPr>
          <p:cNvSpPr/>
          <p:nvPr/>
        </p:nvSpPr>
        <p:spPr>
          <a:xfrm>
            <a:off x="563562" y="5053475"/>
            <a:ext cx="408932" cy="479272"/>
          </a:xfrm>
          <a:prstGeom prst="rightArrow">
            <a:avLst/>
          </a:prstGeom>
          <a:solidFill>
            <a:srgbClr val="FF0000"/>
          </a:solidFill>
          <a:ln w="9525">
            <a:solidFill>
              <a:srgbClr val="BB0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0D829F-BD03-4767-9696-2D6021663C65}"/>
              </a:ext>
            </a:extLst>
          </p:cNvPr>
          <p:cNvSpPr txBox="1"/>
          <p:nvPr/>
        </p:nvSpPr>
        <p:spPr>
          <a:xfrm>
            <a:off x="1209265" y="4925656"/>
            <a:ext cx="41923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/>
              <a:t>Achtung! Die Merkmale „</a:t>
            </a:r>
            <a:r>
              <a:rPr lang="de-DE" sz="1600" dirty="0" err="1"/>
              <a:t>mean</a:t>
            </a:r>
            <a:r>
              <a:rPr lang="de-DE" sz="1600" dirty="0"/>
              <a:t> </a:t>
            </a:r>
            <a:r>
              <a:rPr lang="de-DE" sz="1600" dirty="0" err="1"/>
              <a:t>length</a:t>
            </a:r>
            <a:r>
              <a:rPr lang="de-DE" sz="1600" dirty="0"/>
              <a:t>“ und „</a:t>
            </a:r>
            <a:r>
              <a:rPr lang="de-DE" sz="1600" dirty="0" err="1"/>
              <a:t>count</a:t>
            </a:r>
            <a:r>
              <a:rPr lang="de-DE" sz="1600" dirty="0"/>
              <a:t>“ sind linear voneinander abhängig.</a:t>
            </a:r>
          </a:p>
          <a:p>
            <a:r>
              <a:rPr lang="de-DE" sz="1600" dirty="0"/>
              <a:t>Es liegt eine </a:t>
            </a:r>
            <a:r>
              <a:rPr lang="de-DE" sz="1600" b="1" dirty="0"/>
              <a:t>Ko-Linearität</a:t>
            </a:r>
            <a:r>
              <a:rPr lang="de-DE" sz="1600" dirty="0"/>
              <a:t> vor. Beide Merkmale beeinflussen sich gegenseitig.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7443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07D7C-A77D-41E7-ACCD-B1AD9BD5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Merkmalskonstruktion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7A70F0-7DED-4A3B-9021-DE71A1FC23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Aufbau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Trainingsdatensatzes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3D737-A233-4A1B-B8F2-AC5A32516E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209357"/>
          </a:xfrm>
        </p:spPr>
        <p:txBody>
          <a:bodyPr/>
          <a:lstStyle/>
          <a:p>
            <a:pPr lvl="1"/>
            <a:r>
              <a:rPr lang="de-DE" sz="1600" dirty="0"/>
              <a:t>Die Konstruktion der </a:t>
            </a:r>
            <a:r>
              <a:rPr lang="de-DE" sz="1600" dirty="0" err="1"/>
              <a:t>Red</a:t>
            </a:r>
            <a:r>
              <a:rPr lang="de-DE" sz="1600" dirty="0"/>
              <a:t> Flags zeigte zwei Merkmale mit hinreichend guter Beschreibung zur Erkennung von Betrügern.</a:t>
            </a:r>
          </a:p>
          <a:p>
            <a:pPr lvl="3"/>
            <a:r>
              <a:rPr lang="de-DE" sz="1600" b="1" dirty="0"/>
              <a:t>Anzahl der Serien mit negative Testergebnissen</a:t>
            </a:r>
          </a:p>
          <a:p>
            <a:pPr lvl="3"/>
            <a:r>
              <a:rPr lang="de-DE" sz="1600" b="1" dirty="0"/>
              <a:t>Mittlere Länge der negative Serien</a:t>
            </a:r>
          </a:p>
          <a:p>
            <a:pPr lvl="3"/>
            <a:endParaRPr lang="de-DE" sz="1600" dirty="0"/>
          </a:p>
          <a:p>
            <a:pPr lvl="1"/>
            <a:r>
              <a:rPr lang="de-DE" sz="1600" dirty="0"/>
              <a:t>Modellierung des erwarteten Verlusts durch Betrugspotential: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L:	Regression der Verlusthöhe durch x als </a:t>
            </a:r>
            <a:br>
              <a:rPr lang="de-DE" sz="1600" dirty="0"/>
            </a:br>
            <a:r>
              <a:rPr lang="de-DE" sz="1600" dirty="0"/>
              <a:t>	Mittlere Länge der negative Serien</a:t>
            </a:r>
          </a:p>
          <a:p>
            <a:pPr lvl="1"/>
            <a:r>
              <a:rPr lang="de-DE" sz="1600" dirty="0"/>
              <a:t>P	Klassifikation durch </a:t>
            </a:r>
            <a:br>
              <a:rPr lang="de-DE" sz="1600" dirty="0"/>
            </a:br>
            <a:r>
              <a:rPr lang="de-DE" sz="1600" dirty="0"/>
              <a:t>	x1: Mittlere Länge der negative Serien</a:t>
            </a:r>
            <a:br>
              <a:rPr lang="de-DE" sz="1600" dirty="0"/>
            </a:br>
            <a:r>
              <a:rPr lang="de-DE" sz="1600" dirty="0"/>
              <a:t>	x2: Anzahl der Serien mit negative Testergebnissen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24A55B0-89D6-480C-9DAE-6EDE03ED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8" y="2071539"/>
            <a:ext cx="5353050" cy="4057650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7721882-82FB-44BA-8D75-194A1A8B78F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0246B6-18CD-4236-BC86-5663C0BD50A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31</a:t>
            </a:fld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3C4A148D-538B-447B-8D28-F0B2960E9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861" y="3644514"/>
          <a:ext cx="4298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4" imgW="4299441" imgH="428415" progId="Equation.DSMT4">
                  <p:embed/>
                </p:oleObj>
              </mc:Choice>
              <mc:Fallback>
                <p:oleObj name="Equation" r:id="rId4" imgW="4299441" imgH="428415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3C4A148D-538B-447B-8D28-F0B2960E94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8861" y="3644514"/>
                        <a:ext cx="42989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89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6974FEC-75E4-42E9-9D37-9E0F90BF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13" y="1487438"/>
            <a:ext cx="5772150" cy="48482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D9EF0C-CA06-471B-BCED-CA5328DA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der </a:t>
            </a:r>
            <a:r>
              <a:rPr lang="en-US" dirty="0" err="1"/>
              <a:t>Verlusthöhe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37A33B-D60B-41DC-B7FC-CD69D3A12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F2BE02-3E33-4851-833E-0E8CD8F74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042004"/>
          </a:xfrm>
        </p:spPr>
        <p:txBody>
          <a:bodyPr/>
          <a:lstStyle/>
          <a:p>
            <a:r>
              <a:rPr lang="de-DE" dirty="0">
                <a:latin typeface="+mn-lt"/>
              </a:rPr>
              <a:t>Regressionsgleichung der Verlusthöhe L durch x als mittlere Länge der negative Serien:</a:t>
            </a:r>
          </a:p>
          <a:p>
            <a:endParaRPr lang="de-DE" dirty="0">
              <a:latin typeface="+mn-lt"/>
            </a:endParaRPr>
          </a:p>
          <a:p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Training (Schätzung der Parameter </a:t>
            </a:r>
            <a:r>
              <a:rPr lang="de-DE" dirty="0" err="1">
                <a:latin typeface="+mn-lt"/>
              </a:rPr>
              <a:t>a,b</a:t>
            </a:r>
            <a:r>
              <a:rPr lang="de-DE" dirty="0">
                <a:latin typeface="+mn-lt"/>
              </a:rPr>
              <a:t>) erfolgt mit der Methode der kleinsten Quadrate (</a:t>
            </a:r>
            <a:r>
              <a:rPr lang="de-DE" dirty="0" err="1">
                <a:latin typeface="+mn-lt"/>
              </a:rPr>
              <a:t>ordinary</a:t>
            </a:r>
            <a:r>
              <a:rPr lang="de-DE" dirty="0">
                <a:latin typeface="+mn-lt"/>
              </a:rPr>
              <a:t> least </a:t>
            </a:r>
            <a:r>
              <a:rPr lang="de-DE" dirty="0" err="1">
                <a:latin typeface="+mn-lt"/>
              </a:rPr>
              <a:t>squares</a:t>
            </a:r>
            <a:r>
              <a:rPr lang="de-DE" dirty="0">
                <a:latin typeface="+mn-lt"/>
              </a:rPr>
              <a:t>, OLS) über die Minimierung der Summe aller Fehlerquadrate.</a:t>
            </a:r>
          </a:p>
          <a:p>
            <a:br>
              <a:rPr lang="de-DE" sz="1400" dirty="0">
                <a:latin typeface="+mn-lt"/>
              </a:rPr>
            </a:br>
            <a:endParaRPr lang="de-DE" sz="1400" dirty="0">
              <a:latin typeface="+mn-lt"/>
            </a:endParaRPr>
          </a:p>
          <a:p>
            <a:r>
              <a:rPr lang="de-DE" sz="1400" b="1" dirty="0">
                <a:latin typeface="+mn-lt"/>
              </a:rPr>
              <a:t>Resultat</a:t>
            </a:r>
            <a:r>
              <a:rPr lang="de-DE" sz="1400" dirty="0">
                <a:latin typeface="+mn-lt"/>
              </a:rPr>
              <a:t>      			(Training) = 274.2</a:t>
            </a:r>
            <a:br>
              <a:rPr lang="de-DE" sz="1400" dirty="0">
                <a:latin typeface="+mn-lt"/>
              </a:rPr>
            </a:br>
            <a:r>
              <a:rPr lang="de-DE" sz="1400" dirty="0">
                <a:latin typeface="+mn-lt"/>
              </a:rPr>
              <a:t>         </a:t>
            </a:r>
            <a:br>
              <a:rPr lang="de-DE" sz="1400" dirty="0">
                <a:latin typeface="+mn-lt"/>
              </a:rPr>
            </a:br>
            <a:r>
              <a:rPr lang="de-DE" sz="1400" dirty="0">
                <a:latin typeface="+mn-lt"/>
              </a:rPr>
              <a:t>         				(Test) = 299.7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B68B4E5-CCB5-4528-AE93-B4CA66F1F2F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C20F2A-9222-4B43-ACC7-F67B229ACC1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32</a:t>
            </a:fld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D9A2DFD5-F8A8-4F77-8960-2F76C785BD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426341"/>
              </p:ext>
            </p:extLst>
          </p:nvPr>
        </p:nvGraphicFramePr>
        <p:xfrm>
          <a:off x="1314680" y="5263620"/>
          <a:ext cx="1410085" cy="48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Equation" r:id="rId4" imgW="1244520" imgH="431640" progId="Equation.DSMT4">
                  <p:embed/>
                </p:oleObj>
              </mc:Choice>
              <mc:Fallback>
                <p:oleObj name="Equation" r:id="rId4" imgW="1244520" imgH="431640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D9A2DFD5-F8A8-4F77-8960-2F76C785BD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4680" y="5263620"/>
                        <a:ext cx="1410085" cy="48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6B31B9A2-7F1F-4F78-B756-6448F16BE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343769"/>
              </p:ext>
            </p:extLst>
          </p:nvPr>
        </p:nvGraphicFramePr>
        <p:xfrm>
          <a:off x="1250950" y="2470150"/>
          <a:ext cx="28733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Equation" r:id="rId6" imgW="1854000" imgH="241200" progId="Equation.DSMT4">
                  <p:embed/>
                </p:oleObj>
              </mc:Choice>
              <mc:Fallback>
                <p:oleObj name="Equation" r:id="rId6" imgW="1854000" imgH="24120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6B31B9A2-7F1F-4F78-B756-6448F16BE8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0950" y="2470150"/>
                        <a:ext cx="28733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72069CC2-0F89-4102-A2E4-98BA933A31AF}"/>
              </a:ext>
            </a:extLst>
          </p:cNvPr>
          <p:cNvSpPr/>
          <p:nvPr/>
        </p:nvSpPr>
        <p:spPr>
          <a:xfrm>
            <a:off x="10232971" y="2445722"/>
            <a:ext cx="380005" cy="380005"/>
          </a:xfrm>
          <a:prstGeom prst="rect">
            <a:avLst/>
          </a:prstGeom>
          <a:noFill/>
          <a:ln w="9525">
            <a:solidFill>
              <a:srgbClr val="BB00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3AEC14F-DD3D-41A4-88B0-21E97DB36925}"/>
              </a:ext>
            </a:extLst>
          </p:cNvPr>
          <p:cNvSpPr/>
          <p:nvPr/>
        </p:nvSpPr>
        <p:spPr>
          <a:xfrm>
            <a:off x="9831200" y="3279144"/>
            <a:ext cx="177276" cy="177276"/>
          </a:xfrm>
          <a:prstGeom prst="rect">
            <a:avLst/>
          </a:prstGeom>
          <a:noFill/>
          <a:ln w="9525">
            <a:solidFill>
              <a:srgbClr val="BB00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F6001389-E6F3-41AB-B8C6-AF3F25D81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958579"/>
              </p:ext>
            </p:extLst>
          </p:nvPr>
        </p:nvGraphicFramePr>
        <p:xfrm>
          <a:off x="478199" y="4144766"/>
          <a:ext cx="1930591" cy="612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Equation" r:id="rId8" imgW="3124795" imgH="990862" progId="Equation.DSMT4">
                  <p:embed/>
                </p:oleObj>
              </mc:Choice>
              <mc:Fallback>
                <p:oleObj name="Equation" r:id="rId8" imgW="3124795" imgH="9908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199" y="4144766"/>
                        <a:ext cx="1930591" cy="612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686DA19C-3B12-477B-8472-F09B100CF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156300"/>
              </p:ext>
            </p:extLst>
          </p:nvPr>
        </p:nvGraphicFramePr>
        <p:xfrm>
          <a:off x="3522550" y="4941882"/>
          <a:ext cx="677733" cy="31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Equation" r:id="rId10" imgW="485751" imgH="228633" progId="Equation.DSMT4">
                  <p:embed/>
                </p:oleObj>
              </mc:Choice>
              <mc:Fallback>
                <p:oleObj name="Equation" r:id="rId10" imgW="485751" imgH="22863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22550" y="4941882"/>
                        <a:ext cx="677733" cy="318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06C97BB4-FA50-439A-B8F4-DFD1164AF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762871"/>
              </p:ext>
            </p:extLst>
          </p:nvPr>
        </p:nvGraphicFramePr>
        <p:xfrm>
          <a:off x="3522420" y="5375596"/>
          <a:ext cx="6778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Equation" r:id="rId12" imgW="678291" imgH="320051" progId="Equation.DSMT4">
                  <p:embed/>
                </p:oleObj>
              </mc:Choice>
              <mc:Fallback>
                <p:oleObj name="Equation" r:id="rId12" imgW="678291" imgH="3200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22420" y="5375596"/>
                        <a:ext cx="677863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727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974D4-CB1F-4962-9B2D-38BE01B3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Klassifikation</a:t>
            </a:r>
            <a:r>
              <a:rPr lang="en-US" dirty="0"/>
              <a:t> der </a:t>
            </a:r>
            <a:r>
              <a:rPr lang="en-US" dirty="0" err="1"/>
              <a:t>Betrugserkennung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90ED99-EB54-4F08-82FB-28CC7E7BE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0CA556-2692-4AC3-8027-B010DB9BBF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692994"/>
            <a:ext cx="5437188" cy="4353371"/>
          </a:xfrm>
        </p:spPr>
        <p:txBody>
          <a:bodyPr/>
          <a:lstStyle/>
          <a:p>
            <a:r>
              <a:rPr lang="de-DE" sz="1600" dirty="0">
                <a:latin typeface="+mn-lt"/>
              </a:rPr>
              <a:t>Klassifikation der Betrugswahrscheinlichkeit durch x als mittlere Länge der negative Serien:</a:t>
            </a:r>
          </a:p>
          <a:p>
            <a:endParaRPr lang="en-US" dirty="0"/>
          </a:p>
          <a:p>
            <a:br>
              <a:rPr lang="de-DE" sz="1600" dirty="0">
                <a:latin typeface="+mn-lt"/>
              </a:rPr>
            </a:br>
            <a:r>
              <a:rPr lang="de-DE" sz="1600" dirty="0">
                <a:latin typeface="+mn-lt"/>
              </a:rPr>
              <a:t>Training (Schätzung der Parameter a, b</a:t>
            </a:r>
            <a:r>
              <a:rPr lang="de-DE" sz="1600" baseline="-25000" dirty="0">
                <a:latin typeface="+mn-lt"/>
              </a:rPr>
              <a:t>1</a:t>
            </a:r>
            <a:r>
              <a:rPr lang="de-DE" sz="1600" dirty="0">
                <a:latin typeface="+mn-lt"/>
              </a:rPr>
              <a:t>, b</a:t>
            </a:r>
            <a:r>
              <a:rPr lang="de-DE" sz="1600" baseline="-25000" dirty="0">
                <a:latin typeface="+mn-lt"/>
              </a:rPr>
              <a:t>2</a:t>
            </a:r>
            <a:r>
              <a:rPr lang="de-DE" sz="1600" dirty="0">
                <a:latin typeface="+mn-lt"/>
              </a:rPr>
              <a:t>) erfolgt mit der Methode der Maximum </a:t>
            </a:r>
            <a:r>
              <a:rPr lang="de-DE" sz="1600" dirty="0" err="1">
                <a:latin typeface="+mn-lt"/>
              </a:rPr>
              <a:t>Likelihood</a:t>
            </a:r>
            <a:r>
              <a:rPr lang="de-DE" sz="1600" dirty="0">
                <a:latin typeface="+mn-lt"/>
              </a:rPr>
              <a:t> Schätzung.</a:t>
            </a:r>
          </a:p>
          <a:p>
            <a:endParaRPr lang="de-DE" dirty="0">
              <a:latin typeface="+mn-lt"/>
            </a:endParaRPr>
          </a:p>
          <a:p>
            <a:br>
              <a:rPr lang="de-DE" dirty="0">
                <a:latin typeface="+mn-lt"/>
              </a:rPr>
            </a:br>
            <a:r>
              <a:rPr lang="en-US" b="1" dirty="0" err="1">
                <a:latin typeface="+mn-lt"/>
              </a:rPr>
              <a:t>Genauigkeiten</a:t>
            </a:r>
            <a:endParaRPr lang="en-US" b="1" dirty="0">
              <a:latin typeface="+mn-lt"/>
            </a:endParaRPr>
          </a:p>
          <a:p>
            <a:pPr lvl="3"/>
            <a:r>
              <a:rPr lang="en-US" dirty="0">
                <a:latin typeface="+mn-lt"/>
              </a:rPr>
              <a:t>Gut			=  0.97</a:t>
            </a:r>
          </a:p>
          <a:p>
            <a:pPr lvl="3"/>
            <a:r>
              <a:rPr lang="en-US" dirty="0" err="1">
                <a:latin typeface="+mn-lt"/>
              </a:rPr>
              <a:t>Bekannte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Betrüger</a:t>
            </a:r>
            <a:r>
              <a:rPr lang="en-US" dirty="0">
                <a:latin typeface="+mn-lt"/>
              </a:rPr>
              <a:t>		=  0.7</a:t>
            </a:r>
          </a:p>
          <a:p>
            <a:pPr lvl="3"/>
            <a:r>
              <a:rPr lang="en-US" dirty="0" err="1">
                <a:latin typeface="+mn-lt"/>
              </a:rPr>
              <a:t>Unbekannte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Betrüger</a:t>
            </a:r>
            <a:r>
              <a:rPr lang="en-US" dirty="0">
                <a:latin typeface="+mn-lt"/>
              </a:rPr>
              <a:t>		=  0.8</a:t>
            </a:r>
            <a:endParaRPr lang="de-DE" dirty="0"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9E9E71C-C285-458E-9706-2C48CF0A0FB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8458A-D9E3-4665-84CD-F33BA926625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33</a:t>
            </a:fld>
            <a:endParaRPr lang="de-DE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09DB5C1A-9F5D-4CE2-A89E-C486036FB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999386"/>
              </p:ext>
            </p:extLst>
          </p:nvPr>
        </p:nvGraphicFramePr>
        <p:xfrm>
          <a:off x="1120775" y="2485363"/>
          <a:ext cx="31845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2" name="Equation" r:id="rId3" imgW="1688760" imgH="253800" progId="Equation.DSMT4">
                  <p:embed/>
                </p:oleObj>
              </mc:Choice>
              <mc:Fallback>
                <p:oleObj name="Equation" r:id="rId3" imgW="1688760" imgH="253800" progId="Equation.DSMT4">
                  <p:embed/>
                  <p:pic>
                    <p:nvPicPr>
                      <p:cNvPr id="9" name="Objekt 8">
                        <a:extLst>
                          <a:ext uri="{FF2B5EF4-FFF2-40B4-BE49-F238E27FC236}">
                            <a16:creationId xmlns:a16="http://schemas.microsoft.com/office/drawing/2014/main" id="{09DB5C1A-9F5D-4CE2-A89E-C486036FB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485363"/>
                        <a:ext cx="3184525" cy="48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999A76A2-D36D-4D3F-B01C-6487AC991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95939"/>
              </p:ext>
            </p:extLst>
          </p:nvPr>
        </p:nvGraphicFramePr>
        <p:xfrm>
          <a:off x="2996482" y="3885276"/>
          <a:ext cx="2359025" cy="84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3" name="Equation" r:id="rId5" imgW="1879560" imgH="672840" progId="Equation.DSMT4">
                  <p:embed/>
                </p:oleObj>
              </mc:Choice>
              <mc:Fallback>
                <p:oleObj name="Equation" r:id="rId5" imgW="1879560" imgH="672840" progId="Equation.DSMT4">
                  <p:embed/>
                  <p:pic>
                    <p:nvPicPr>
                      <p:cNvPr id="16" name="Objekt 15">
                        <a:extLst>
                          <a:ext uri="{FF2B5EF4-FFF2-40B4-BE49-F238E27FC236}">
                            <a16:creationId xmlns:a16="http://schemas.microsoft.com/office/drawing/2014/main" id="{999A76A2-D36D-4D3F-B01C-6487AC9911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6482" y="3885276"/>
                        <a:ext cx="2359025" cy="84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3FE3FC07-D72F-46B2-B770-7B1BF74E6F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117" y="1692994"/>
            <a:ext cx="53911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12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885E579-04FA-4796-8D9A-DEB01352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2755"/>
            <a:ext cx="5924550" cy="48577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E6314D2-36DD-4553-81A5-949F99F7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Erkennung</a:t>
            </a:r>
            <a:r>
              <a:rPr lang="en-US" dirty="0"/>
              <a:t> und </a:t>
            </a:r>
            <a:r>
              <a:rPr lang="en-US" dirty="0" err="1"/>
              <a:t>Bewertung</a:t>
            </a:r>
            <a:r>
              <a:rPr lang="en-US" dirty="0"/>
              <a:t> von </a:t>
            </a:r>
            <a:r>
              <a:rPr lang="en-US" dirty="0" err="1"/>
              <a:t>Betrug</a:t>
            </a:r>
            <a:r>
              <a:rPr lang="en-US" dirty="0"/>
              <a:t> in Corona-</a:t>
            </a:r>
            <a:r>
              <a:rPr lang="en-US" dirty="0" err="1"/>
              <a:t>Teststationen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6E7AD-C346-4F80-B625-2A16733648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BD1776-9B97-4D44-849D-5D6048DB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572855"/>
          </a:xfrm>
        </p:spPr>
        <p:txBody>
          <a:bodyPr/>
          <a:lstStyle/>
          <a:p>
            <a:pPr lvl="1"/>
            <a:r>
              <a:rPr lang="de-DE" sz="1600" dirty="0"/>
              <a:t>Schätzung des erwarteten Verlusts durch Betrugspotential in beobachteten Teststationen:</a:t>
            </a:r>
          </a:p>
          <a:p>
            <a:endParaRPr lang="de-DE" sz="1800" dirty="0"/>
          </a:p>
          <a:p>
            <a:br>
              <a:rPr lang="de-DE" b="1" dirty="0">
                <a:latin typeface="+mn-lt"/>
              </a:rPr>
            </a:br>
            <a:r>
              <a:rPr lang="de-DE" b="1" dirty="0">
                <a:latin typeface="+mn-lt"/>
              </a:rPr>
              <a:t>Erkenntnisse eines Testlaufs:</a:t>
            </a:r>
          </a:p>
          <a:p>
            <a:pPr lvl="3"/>
            <a:r>
              <a:rPr lang="de-DE" sz="1600" dirty="0"/>
              <a:t>Nicht alle betrügerischen Stationen werden erkannt</a:t>
            </a:r>
          </a:p>
          <a:p>
            <a:pPr lvl="3"/>
            <a:r>
              <a:rPr lang="de-DE" sz="1600" dirty="0"/>
              <a:t>Nicht alle nicht betrügerischen Stationen werden erkannt</a:t>
            </a:r>
          </a:p>
          <a:p>
            <a:pPr lvl="3"/>
            <a:endParaRPr lang="de-DE" sz="1600" dirty="0"/>
          </a:p>
          <a:p>
            <a:pPr marL="0" lvl="3" indent="0">
              <a:buNone/>
            </a:pPr>
            <a:r>
              <a:rPr lang="de-DE" sz="1600" b="1" dirty="0"/>
              <a:t>Nächste Schritte</a:t>
            </a:r>
          </a:p>
          <a:p>
            <a:pPr marL="0" lvl="3" indent="0">
              <a:buNone/>
            </a:pPr>
            <a:endParaRPr lang="de-DE" sz="1600" b="1" dirty="0"/>
          </a:p>
          <a:p>
            <a:pPr lvl="3"/>
            <a:r>
              <a:rPr lang="de-DE" sz="1600" dirty="0"/>
              <a:t>Hinzugabe weiterer Trainingsdaten</a:t>
            </a:r>
          </a:p>
          <a:p>
            <a:pPr lvl="3"/>
            <a:r>
              <a:rPr lang="de-DE" sz="1600" dirty="0"/>
              <a:t>Modellierung besserer Merkmale</a:t>
            </a:r>
          </a:p>
          <a:p>
            <a:pPr lvl="3"/>
            <a:r>
              <a:rPr lang="de-DE" sz="1600" dirty="0"/>
              <a:t>Evaluation komplexerer Modellklassen</a:t>
            </a:r>
          </a:p>
          <a:p>
            <a:endParaRPr lang="de-DE" sz="180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1AEA956-90F1-4FC0-979B-EA0590C4EE7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D8D290-8C6C-41DD-B069-4054F172A30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34</a:t>
            </a:fld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1E9F9AA9-E103-4D4B-ACD4-0A31934F1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085536"/>
              </p:ext>
            </p:extLst>
          </p:nvPr>
        </p:nvGraphicFramePr>
        <p:xfrm>
          <a:off x="711843" y="2529553"/>
          <a:ext cx="4298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4" imgW="4299441" imgH="428415" progId="Equation.DSMT4">
                  <p:embed/>
                </p:oleObj>
              </mc:Choice>
              <mc:Fallback>
                <p:oleObj name="Equation" r:id="rId4" imgW="4299441" imgH="428415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1E9F9AA9-E103-4D4B-ACD4-0A31934F11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1843" y="2529553"/>
                        <a:ext cx="42989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70FA67F-82D6-4227-BA61-D7826507AB45}"/>
              </a:ext>
            </a:extLst>
          </p:cNvPr>
          <p:cNvCxnSpPr/>
          <p:nvPr/>
        </p:nvCxnSpPr>
        <p:spPr>
          <a:xfrm>
            <a:off x="6896100" y="3581400"/>
            <a:ext cx="4724400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834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9DE14AD-FCB4-4DFF-BD7A-98901404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28811"/>
            <a:ext cx="11233150" cy="788999"/>
          </a:xfrm>
        </p:spPr>
        <p:txBody>
          <a:bodyPr/>
          <a:lstStyle/>
          <a:p>
            <a:r>
              <a:rPr lang="en-US" dirty="0" err="1"/>
              <a:t>Prädiktive</a:t>
            </a:r>
            <a:r>
              <a:rPr lang="en-US" dirty="0"/>
              <a:t> </a:t>
            </a:r>
            <a:r>
              <a:rPr lang="en-US" dirty="0" err="1"/>
              <a:t>Analytik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F82FDFD-5DD0-4CE4-A56C-B7ACB60272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Betrugserkennung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D4002A2-7E0E-4D1D-8FB5-646B389FAB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214213"/>
          </a:xfrm>
        </p:spPr>
        <p:txBody>
          <a:bodyPr/>
          <a:lstStyle/>
          <a:p>
            <a:r>
              <a:rPr lang="de-DE" sz="1800" dirty="0"/>
              <a:t>Prädiktive Analytik</a:t>
            </a:r>
          </a:p>
          <a:p>
            <a:pPr lvl="1"/>
            <a:r>
              <a:rPr lang="de-DE" sz="1600" dirty="0"/>
              <a:t>Lernt aus den Beobachtungen historischer Betrugsmuster prädiktive Modelle, um zwischen normalen und betrügerischen Verhaltensweisen zu unterscheiden.</a:t>
            </a:r>
          </a:p>
          <a:p>
            <a:pPr lvl="3"/>
            <a:r>
              <a:rPr lang="de-DE" sz="1600" dirty="0"/>
              <a:t>Benötigt historische Beispiele</a:t>
            </a:r>
          </a:p>
          <a:p>
            <a:pPr lvl="3"/>
            <a:r>
              <a:rPr lang="de-DE" sz="1600" dirty="0"/>
              <a:t>Erkennt lediglich bekannte Betrugsmuster</a:t>
            </a:r>
          </a:p>
          <a:p>
            <a:pPr lvl="3"/>
            <a:r>
              <a:rPr lang="de-DE" sz="1600" dirty="0"/>
              <a:t>Robuster gegenüber Täuschung</a:t>
            </a:r>
          </a:p>
          <a:p>
            <a:pPr marL="0" lvl="3" indent="0">
              <a:buNone/>
            </a:pPr>
            <a:endParaRPr lang="de-DE" sz="1600" dirty="0"/>
          </a:p>
          <a:p>
            <a:pPr marL="0" lvl="3" indent="0">
              <a:buNone/>
            </a:pPr>
            <a:endParaRPr lang="en-US" sz="1600" dirty="0"/>
          </a:p>
          <a:p>
            <a:pPr marL="0" lvl="3" indent="0">
              <a:buNone/>
            </a:pPr>
            <a:endParaRPr lang="de-DE" sz="16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26B5670-8AEF-4316-B454-132673B82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1947906"/>
          </a:xfrm>
        </p:spPr>
        <p:txBody>
          <a:bodyPr/>
          <a:lstStyle/>
          <a:p>
            <a:pPr marL="0" lvl="3" indent="0">
              <a:buNone/>
            </a:pPr>
            <a:r>
              <a:rPr lang="en-US" sz="1800" dirty="0" err="1">
                <a:latin typeface="+mj-lt"/>
              </a:rPr>
              <a:t>Vorgestellte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Methoden</a:t>
            </a:r>
            <a:r>
              <a:rPr lang="en-US" sz="1800" dirty="0">
                <a:latin typeface="+mj-lt"/>
              </a:rPr>
              <a:t>:</a:t>
            </a:r>
          </a:p>
          <a:p>
            <a:pPr marL="0" lvl="3" indent="0">
              <a:buNone/>
            </a:pPr>
            <a:endParaRPr lang="en-US" sz="1800" dirty="0">
              <a:latin typeface="+mj-lt"/>
            </a:endParaRPr>
          </a:p>
          <a:p>
            <a:pPr marL="342900" lvl="3" indent="-342900">
              <a:buFont typeface="+mj-lt"/>
              <a:buAutoNum type="arabicPeriod"/>
            </a:pPr>
            <a:r>
              <a:rPr lang="en-US" sz="1600" dirty="0" err="1"/>
              <a:t>Modellansatz</a:t>
            </a:r>
            <a:endParaRPr lang="en-US" sz="1600" dirty="0"/>
          </a:p>
          <a:p>
            <a:pPr marL="342900" lvl="3" indent="-342900">
              <a:buFont typeface="+mj-lt"/>
              <a:buAutoNum type="arabicPeriod"/>
            </a:pPr>
            <a:r>
              <a:rPr lang="en-US" sz="1600" dirty="0" err="1"/>
              <a:t>Lineare</a:t>
            </a:r>
            <a:r>
              <a:rPr lang="en-US" sz="1600" dirty="0"/>
              <a:t> Regression</a:t>
            </a:r>
          </a:p>
          <a:p>
            <a:pPr marL="342900" lvl="3" indent="-342900">
              <a:buFont typeface="+mj-lt"/>
              <a:buAutoNum type="arabicPeriod"/>
            </a:pPr>
            <a:r>
              <a:rPr lang="de-DE" sz="1600" dirty="0"/>
              <a:t>Log. Regression</a:t>
            </a:r>
          </a:p>
          <a:p>
            <a:pPr marL="342900" lvl="3" indent="-342900">
              <a:buFont typeface="+mj-lt"/>
              <a:buAutoNum type="arabicPeriod"/>
            </a:pPr>
            <a:endParaRPr lang="en-US" sz="1600" dirty="0"/>
          </a:p>
          <a:p>
            <a:pPr marL="0" lvl="3" indent="0">
              <a:buNone/>
            </a:pPr>
            <a:endParaRPr lang="en-US" sz="1600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D98866-83C2-4201-9AE9-05B894EC6A3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19DB42-6477-42E5-A32A-2D13C6E5EB8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941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96530-4E2E-4F16-9A14-DB7C5F10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28811"/>
            <a:ext cx="11233150" cy="788999"/>
          </a:xfrm>
        </p:spPr>
        <p:txBody>
          <a:bodyPr/>
          <a:lstStyle/>
          <a:p>
            <a:r>
              <a:rPr lang="en-US" dirty="0" err="1"/>
              <a:t>Quellen</a:t>
            </a:r>
            <a:r>
              <a:rPr lang="en-US" dirty="0"/>
              <a:t> und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Ressourcen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C7311C-154F-4A26-B006-1ED709730D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6FACB5-BD1F-45BD-A699-6E4F17AF4D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095865"/>
          </a:xfrm>
        </p:spPr>
        <p:txBody>
          <a:bodyPr/>
          <a:lstStyle/>
          <a:p>
            <a:r>
              <a:rPr lang="en-US" dirty="0" err="1"/>
              <a:t>Interaktive</a:t>
            </a:r>
            <a:r>
              <a:rPr lang="en-US" dirty="0"/>
              <a:t> Codebase</a:t>
            </a:r>
          </a:p>
          <a:p>
            <a:pPr lvl="1"/>
            <a:r>
              <a:rPr lang="en-US" dirty="0">
                <a:hlinkClick r:id="rId2"/>
              </a:rPr>
              <a:t>https://github.com/benjamin-adrian/fraud_detection_example/blob/main/Fraud_Workbench.ipynb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Weiterer</a:t>
            </a:r>
            <a:r>
              <a:rPr lang="en-US" b="1" dirty="0"/>
              <a:t> </a:t>
            </a:r>
            <a:r>
              <a:rPr lang="en-US" b="1" dirty="0" err="1"/>
              <a:t>Datensatz</a:t>
            </a:r>
            <a:endParaRPr lang="en-US" b="1" dirty="0"/>
          </a:p>
          <a:p>
            <a:pPr lvl="1"/>
            <a:r>
              <a:rPr lang="en-US" dirty="0">
                <a:hlinkClick r:id="rId3"/>
              </a:rPr>
              <a:t>https://www.kaggle.com/datasets/mlg-ulb/creditcardfraud</a:t>
            </a:r>
            <a:endParaRPr lang="en-US" dirty="0"/>
          </a:p>
          <a:p>
            <a:pPr lvl="1"/>
            <a:r>
              <a:rPr lang="en-US" b="1" dirty="0" err="1"/>
              <a:t>Weiterer</a:t>
            </a:r>
            <a:r>
              <a:rPr lang="en-US" b="1" dirty="0"/>
              <a:t> Fraud-Simulator</a:t>
            </a:r>
          </a:p>
          <a:p>
            <a:pPr lvl="1"/>
            <a:r>
              <a:rPr lang="en-US" dirty="0">
                <a:hlinkClick r:id="rId4"/>
              </a:rPr>
              <a:t>https://github.com/Fraud-Detection-Handbook/fraud-detection-handbook</a:t>
            </a:r>
            <a:r>
              <a:rPr lang="en-US" dirty="0"/>
              <a:t>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9545E8-40D0-43D6-9DD9-6D3C561354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4601965"/>
          </a:xfrm>
        </p:spPr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  <a:p>
            <a:pPr lvl="3"/>
            <a:r>
              <a:rPr lang="en-US" dirty="0"/>
              <a:t>Reproducible Machine Learning for Credit Card Fraud Detection - Practical Handbook; Le Borgne, Yann-</a:t>
            </a:r>
            <a:r>
              <a:rPr lang="en-US" dirty="0" err="1"/>
              <a:t>Ael</a:t>
            </a:r>
            <a:r>
              <a:rPr lang="en-US" dirty="0"/>
              <a:t> and </a:t>
            </a:r>
            <a:r>
              <a:rPr lang="en-US" dirty="0" err="1"/>
              <a:t>Siblini</a:t>
            </a:r>
            <a:r>
              <a:rPr lang="en-US" dirty="0"/>
              <a:t>, Wissam and </a:t>
            </a:r>
            <a:r>
              <a:rPr lang="en-US" dirty="0" err="1"/>
              <a:t>Lebichot</a:t>
            </a:r>
            <a:r>
              <a:rPr lang="en-US" dirty="0"/>
              <a:t>, Bertrand and </a:t>
            </a:r>
            <a:r>
              <a:rPr lang="en-US" dirty="0" err="1"/>
              <a:t>Bontempi</a:t>
            </a:r>
            <a:r>
              <a:rPr lang="en-US" dirty="0"/>
              <a:t>, Gianluca, https://github.com/Fraud-Detection-Handbook/fraud-detection-handbook, 2022, Université Libre de </a:t>
            </a:r>
            <a:r>
              <a:rPr lang="en-US" dirty="0" err="1"/>
              <a:t>Bruxelles</a:t>
            </a:r>
            <a:endParaRPr lang="en-US" dirty="0"/>
          </a:p>
          <a:p>
            <a:pPr lvl="3"/>
            <a:r>
              <a:rPr lang="en-US" dirty="0"/>
              <a:t>Fraud Analytics Using Descriptive, Predictive, and Social Network Techniques : A Guide to Data Science for Fraud Detection; </a:t>
            </a:r>
            <a:r>
              <a:rPr lang="en-US" dirty="0" err="1"/>
              <a:t>Baesens</a:t>
            </a:r>
            <a:r>
              <a:rPr lang="en-US" dirty="0"/>
              <a:t>, Bart and Van </a:t>
            </a:r>
            <a:r>
              <a:rPr lang="en-US" dirty="0" err="1"/>
              <a:t>Vlasselaer</a:t>
            </a:r>
            <a:r>
              <a:rPr lang="en-US" dirty="0"/>
              <a:t>, Veronique and Verbeke, </a:t>
            </a:r>
            <a:r>
              <a:rPr lang="en-US" dirty="0" err="1"/>
              <a:t>Wouter</a:t>
            </a:r>
            <a:r>
              <a:rPr lang="en-US" dirty="0"/>
              <a:t>, ISBN 10: 1119133122 / ISBN 13: 9781119133124, 2015, Wiley</a:t>
            </a:r>
          </a:p>
          <a:p>
            <a:pPr lvl="3"/>
            <a:r>
              <a:rPr lang="de-DE" dirty="0"/>
              <a:t>Angewandte Statistik: Methodensammlung mit R. Sachs, Lothar and Hedderich, Jürgen; </a:t>
            </a:r>
            <a:r>
              <a:rPr lang="en-US" dirty="0"/>
              <a:t> ISBN 10: </a:t>
            </a:r>
            <a:r>
              <a:rPr lang="de-DE" dirty="0"/>
              <a:t>9783540321613 / </a:t>
            </a:r>
            <a:r>
              <a:rPr lang="en-US" dirty="0"/>
              <a:t>ISBN 13:</a:t>
            </a:r>
            <a:r>
              <a:rPr lang="de-DE" dirty="0"/>
              <a:t>3540321616Springer Berlin Heidelberg, 2006.</a:t>
            </a:r>
          </a:p>
          <a:p>
            <a:pPr lvl="3"/>
            <a:r>
              <a:rPr lang="en-US" dirty="0"/>
              <a:t>Fraud and Fraud Detection, + Website: A Data Analytics Approach; Gee, Sunder, 2014; Wiley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6DAB27A-C068-4606-B045-D6EACA8141D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C12CFA-D3C8-4487-B016-7B27D25510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041940-6D39-4E61-9306-E38F8E6E2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460" y="2762865"/>
            <a:ext cx="2944263" cy="11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2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386BF06-4FE5-4ECB-9E48-683B65D8E9F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836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386BF06-4FE5-4ECB-9E48-683B65D8E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7DBD4C-23EA-4997-B274-B0674ADF0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425" y="1700213"/>
            <a:ext cx="5916612" cy="3213572"/>
          </a:xfrm>
        </p:spPr>
        <p:txBody>
          <a:bodyPr/>
          <a:lstStyle/>
          <a:p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Dr. Benjamin Adrian</a:t>
            </a:r>
          </a:p>
          <a:p>
            <a:pPr lvl="2"/>
            <a:r>
              <a:rPr lang="de-DE" dirty="0"/>
              <a:t>Systemanalyse, Prognose und Regelung</a:t>
            </a:r>
          </a:p>
          <a:p>
            <a:pPr lvl="2"/>
            <a:r>
              <a:rPr lang="de-DE" dirty="0"/>
              <a:t>benjamin.adrian@itwm.fraunhofer.de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Fraunhofer ITWM</a:t>
            </a:r>
          </a:p>
          <a:p>
            <a:pPr lvl="3"/>
            <a:r>
              <a:rPr lang="de-DE" dirty="0"/>
              <a:t>Fraunhofer-Platz 1</a:t>
            </a:r>
          </a:p>
          <a:p>
            <a:pPr lvl="3"/>
            <a:r>
              <a:rPr lang="de-DE" dirty="0"/>
              <a:t>67663 Kaiserslautern</a:t>
            </a:r>
          </a:p>
          <a:p>
            <a:pPr lvl="3"/>
            <a:r>
              <a:rPr lang="de-DE" dirty="0"/>
              <a:t>www.itwm.fraunhofer.de</a:t>
            </a:r>
          </a:p>
        </p:txBody>
      </p:sp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E800C514-9862-48AC-9661-B897344E7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0107" y="1040875"/>
            <a:ext cx="2542887" cy="25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52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69FAB3-F139-4D43-A7C4-4D804D9FD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9425" y="2255355"/>
            <a:ext cx="11233149" cy="3039294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  <a:p>
            <a:pPr lvl="1"/>
            <a:r>
              <a:rPr lang="de-DE"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137689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253FC-90C3-48A0-A977-AC196A23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Betrugserkennungszyklus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A0F6E0-D878-4742-8D52-2CCBB90F8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EEF485D-D523-49EF-9EFE-06A3E1D0F61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09D25F-56C6-45BC-847B-C3EBA686252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CC4C6C1-164C-4308-8F07-5050C4B79B96}"/>
              </a:ext>
            </a:extLst>
          </p:cNvPr>
          <p:cNvCxnSpPr>
            <a:cxnSpLocks/>
          </p:cNvCxnSpPr>
          <p:nvPr/>
        </p:nvCxnSpPr>
        <p:spPr>
          <a:xfrm>
            <a:off x="297222" y="2740883"/>
            <a:ext cx="109341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B5D08F3-5B0F-45DC-BE72-7693C905D266}"/>
              </a:ext>
            </a:extLst>
          </p:cNvPr>
          <p:cNvCxnSpPr>
            <a:cxnSpLocks/>
            <a:stCxn id="12" idx="1"/>
          </p:cNvCxnSpPr>
          <p:nvPr/>
        </p:nvCxnSpPr>
        <p:spPr>
          <a:xfrm>
            <a:off x="1413658" y="3953601"/>
            <a:ext cx="981772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70F6F9A-4A56-4D3F-930D-BEC2977F0579}"/>
              </a:ext>
            </a:extLst>
          </p:cNvPr>
          <p:cNvCxnSpPr>
            <a:cxnSpLocks/>
          </p:cNvCxnSpPr>
          <p:nvPr/>
        </p:nvCxnSpPr>
        <p:spPr>
          <a:xfrm>
            <a:off x="297222" y="5214533"/>
            <a:ext cx="109341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B028F0ED-4D4D-46D6-AC37-D7D78B2DFFF9}"/>
              </a:ext>
            </a:extLst>
          </p:cNvPr>
          <p:cNvSpPr/>
          <p:nvPr/>
        </p:nvSpPr>
        <p:spPr>
          <a:xfrm>
            <a:off x="1413658" y="2902583"/>
            <a:ext cx="1796150" cy="2102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3235354-EB53-4E04-9D90-9E5499331A4D}"/>
              </a:ext>
            </a:extLst>
          </p:cNvPr>
          <p:cNvSpPr/>
          <p:nvPr/>
        </p:nvSpPr>
        <p:spPr>
          <a:xfrm>
            <a:off x="1569397" y="1686833"/>
            <a:ext cx="1460091" cy="863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Fraud detection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2E74E17-110C-4DCF-A459-153F28534A82}"/>
              </a:ext>
            </a:extLst>
          </p:cNvPr>
          <p:cNvSpPr/>
          <p:nvPr/>
        </p:nvSpPr>
        <p:spPr>
          <a:xfrm>
            <a:off x="1569397" y="3029528"/>
            <a:ext cx="1460091" cy="6489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Fraud investigation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DF3448D-179A-4DB1-AE4A-2AC04121DAAD}"/>
              </a:ext>
            </a:extLst>
          </p:cNvPr>
          <p:cNvSpPr/>
          <p:nvPr/>
        </p:nvSpPr>
        <p:spPr>
          <a:xfrm>
            <a:off x="1569397" y="4264824"/>
            <a:ext cx="1460091" cy="6489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Fraud confirmation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D2BCB1-F66C-4B70-8976-4E1194667288}"/>
              </a:ext>
            </a:extLst>
          </p:cNvPr>
          <p:cNvSpPr/>
          <p:nvPr/>
        </p:nvSpPr>
        <p:spPr>
          <a:xfrm>
            <a:off x="1569397" y="5501153"/>
            <a:ext cx="1460091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Fraud prevention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5F19AD6-E7FA-4BE6-87C5-DDC085118F32}"/>
              </a:ext>
            </a:extLst>
          </p:cNvPr>
          <p:cNvSpPr/>
          <p:nvPr/>
        </p:nvSpPr>
        <p:spPr>
          <a:xfrm>
            <a:off x="3365546" y="1686834"/>
            <a:ext cx="1460091" cy="863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Automated detection algorithm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C5ABACE1-0768-4D85-B904-D8C3CCBD80B0}"/>
              </a:ext>
            </a:extLst>
          </p:cNvPr>
          <p:cNvCxnSpPr>
            <a:cxnSpLocks/>
            <a:stCxn id="15" idx="3"/>
            <a:endCxn id="17" idx="3"/>
          </p:cNvCxnSpPr>
          <p:nvPr/>
        </p:nvCxnSpPr>
        <p:spPr>
          <a:xfrm flipV="1">
            <a:off x="3029488" y="2118696"/>
            <a:ext cx="1796149" cy="2470593"/>
          </a:xfrm>
          <a:prstGeom prst="bentConnector3">
            <a:avLst>
              <a:gd name="adj1" fmla="val 11272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A7A4610-F724-4347-994B-8DC08154B50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299443" y="2550559"/>
            <a:ext cx="0" cy="4789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9A97157-83CF-41B8-8152-0BE279FEF12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299443" y="3678457"/>
            <a:ext cx="0" cy="586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BBF3BE3-2BA6-4147-AFD4-9707D536B58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299443" y="4913753"/>
            <a:ext cx="0" cy="587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86">
            <a:extLst>
              <a:ext uri="{FF2B5EF4-FFF2-40B4-BE49-F238E27FC236}">
                <a16:creationId xmlns:a16="http://schemas.microsoft.com/office/drawing/2014/main" id="{CC3D2659-5E7B-4D5D-80D1-2E50AD49F4A2}"/>
              </a:ext>
            </a:extLst>
          </p:cNvPr>
          <p:cNvSpPr txBox="1">
            <a:spLocks/>
          </p:cNvSpPr>
          <p:nvPr/>
        </p:nvSpPr>
        <p:spPr>
          <a:xfrm>
            <a:off x="5509337" y="1863333"/>
            <a:ext cx="5844462" cy="3797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latin typeface="+mn-lt"/>
              </a:rPr>
              <a:t>Analysen</a:t>
            </a:r>
            <a:r>
              <a:rPr lang="en-US" sz="1800" dirty="0">
                <a:latin typeface="+mn-lt"/>
              </a:rPr>
              <a:t> von </a:t>
            </a:r>
            <a:r>
              <a:rPr lang="en-US" sz="1800" dirty="0" err="1">
                <a:latin typeface="+mn-lt"/>
              </a:rPr>
              <a:t>neuen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unbekannten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Verdachtsmustern</a:t>
            </a:r>
            <a:endParaRPr lang="en-US" sz="1800" dirty="0">
              <a:latin typeface="+mn-lt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8F75EE9-E151-4F22-8CC5-3D31D9F5CE97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>
            <a:off x="3029488" y="2118696"/>
            <a:ext cx="3360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387C36E-7669-48B0-B1AA-66857F4E8A9F}"/>
              </a:ext>
            </a:extLst>
          </p:cNvPr>
          <p:cNvSpPr txBox="1"/>
          <p:nvPr/>
        </p:nvSpPr>
        <p:spPr>
          <a:xfrm>
            <a:off x="161808" y="1957769"/>
            <a:ext cx="1251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Ex post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90780A0-F235-4ECD-A58D-96108FB817B9}"/>
              </a:ext>
            </a:extLst>
          </p:cNvPr>
          <p:cNvSpPr txBox="1"/>
          <p:nvPr/>
        </p:nvSpPr>
        <p:spPr>
          <a:xfrm>
            <a:off x="161808" y="5640951"/>
            <a:ext cx="1251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Ex ante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EA274ED-2A0D-4465-AFC1-B2C356251D76}"/>
              </a:ext>
            </a:extLst>
          </p:cNvPr>
          <p:cNvSpPr txBox="1"/>
          <p:nvPr/>
        </p:nvSpPr>
        <p:spPr>
          <a:xfrm>
            <a:off x="5509337" y="4365338"/>
            <a:ext cx="5844462" cy="377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Kennzeichnen</a:t>
            </a:r>
            <a:r>
              <a:rPr lang="en-US" dirty="0"/>
              <a:t> von </a:t>
            </a:r>
            <a:r>
              <a:rPr lang="en-US" dirty="0" err="1"/>
              <a:t>bestätigten</a:t>
            </a:r>
            <a:r>
              <a:rPr lang="en-US" dirty="0"/>
              <a:t> </a:t>
            </a:r>
            <a:r>
              <a:rPr lang="en-US" dirty="0" err="1"/>
              <a:t>Betrugsfällen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91FE475-6487-478D-BB3D-CD5589EEF330}"/>
              </a:ext>
            </a:extLst>
          </p:cNvPr>
          <p:cNvSpPr txBox="1"/>
          <p:nvPr/>
        </p:nvSpPr>
        <p:spPr>
          <a:xfrm>
            <a:off x="5555681" y="3149356"/>
            <a:ext cx="5798118" cy="377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Experten</a:t>
            </a:r>
            <a:r>
              <a:rPr lang="en-US" dirty="0"/>
              <a:t> </a:t>
            </a:r>
            <a:r>
              <a:rPr lang="en-US" dirty="0" err="1"/>
              <a:t>untersuchen</a:t>
            </a:r>
            <a:r>
              <a:rPr lang="en-US" dirty="0"/>
              <a:t> </a:t>
            </a:r>
            <a:r>
              <a:rPr lang="en-US" dirty="0" err="1"/>
              <a:t>Verdachtsmomente</a:t>
            </a:r>
            <a:endParaRPr lang="en-US" dirty="0"/>
          </a:p>
        </p:txBody>
      </p:sp>
      <p:pic>
        <p:nvPicPr>
          <p:cNvPr id="28" name="Inhaltsplatzhalter 14" descr="Programmiererin Silhouette">
            <a:extLst>
              <a:ext uri="{FF2B5EF4-FFF2-40B4-BE49-F238E27FC236}">
                <a16:creationId xmlns:a16="http://schemas.microsoft.com/office/drawing/2014/main" id="{EA7F7623-7C46-441C-9270-C35F9523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389" y="3440520"/>
            <a:ext cx="914400" cy="9144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52A46D55-B688-4CA8-9217-12F03A15E240}"/>
              </a:ext>
            </a:extLst>
          </p:cNvPr>
          <p:cNvSpPr txBox="1"/>
          <p:nvPr/>
        </p:nvSpPr>
        <p:spPr>
          <a:xfrm>
            <a:off x="5484591" y="5575977"/>
            <a:ext cx="6116322" cy="377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Umsetzung</a:t>
            </a:r>
            <a:r>
              <a:rPr lang="en-US" dirty="0"/>
              <a:t> von Vermeidungsstrategien</a:t>
            </a:r>
          </a:p>
        </p:txBody>
      </p:sp>
    </p:spTree>
    <p:extLst>
      <p:ext uri="{BB962C8B-B14F-4D97-AF65-F5344CB8AC3E}">
        <p14:creationId xmlns:p14="http://schemas.microsoft.com/office/powerpoint/2010/main" val="207700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C2FCA65-1870-43DC-8312-38BDEDB4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5437188" cy="382733"/>
          </a:xfrm>
        </p:spPr>
        <p:txBody>
          <a:bodyPr/>
          <a:lstStyle/>
          <a:p>
            <a:r>
              <a:rPr lang="de-DE" dirty="0"/>
              <a:t>RKI soll Coronatest-Betrug aufdecken</a:t>
            </a:r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DB5A9B9-E756-4C23-85DA-F1255D0439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Beispiel</a:t>
            </a:r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57CB9BB-4EBD-47F0-B103-6A51510F35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4556788" cy="3180038"/>
          </a:xfrm>
        </p:spPr>
        <p:txBody>
          <a:bodyPr/>
          <a:lstStyle/>
          <a:p>
            <a:r>
              <a:rPr lang="de-DE" dirty="0"/>
              <a:t>Stand: 17.08.2022 17:59 Uhr</a:t>
            </a:r>
          </a:p>
          <a:p>
            <a:r>
              <a:rPr lang="de-DE" dirty="0">
                <a:latin typeface="+mn-lt"/>
              </a:rPr>
              <a:t>[…] Demnach soll das RKI künftig die Abrechnungsdaten analysieren, "</a:t>
            </a:r>
            <a:r>
              <a:rPr lang="de-DE" b="1" dirty="0">
                <a:latin typeface="+mn-lt"/>
              </a:rPr>
              <a:t>statistische Ausreißer</a:t>
            </a:r>
            <a:r>
              <a:rPr lang="de-DE" dirty="0">
                <a:latin typeface="+mn-lt"/>
              </a:rPr>
              <a:t>" identifizieren, […] wie die </a:t>
            </a:r>
            <a:r>
              <a:rPr lang="de-DE" b="1" dirty="0">
                <a:latin typeface="+mn-lt"/>
              </a:rPr>
              <a:t>Positivrate der Schnelltests</a:t>
            </a:r>
            <a:r>
              <a:rPr lang="de-DE" dirty="0">
                <a:latin typeface="+mn-lt"/>
              </a:rPr>
              <a:t>. Entdecke das RKI Unregelmäßigkeiten, solle es die örtlichen Gesundheitsämter und die zuständige Kassenärztliche Vereinigung unterrichten, so der Plan des Ministeriums. </a:t>
            </a:r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7F18B28-8AFE-49B0-A0D2-B6E8FD7B2FE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F19951-F1AE-43F1-AD3A-566AE49D3CD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3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BC00B2-DE99-4527-853B-F045FBC8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5804604" y="3099449"/>
            <a:ext cx="6253211" cy="1631950"/>
          </a:xfrm>
          <a:prstGeom prst="rect">
            <a:avLst/>
          </a:prstGeom>
        </p:spPr>
      </p:pic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065FF1-C75A-4AF3-BACA-0CA1AB7AB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05" y="1281763"/>
            <a:ext cx="6253211" cy="16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3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1E61C43-F580-44AD-98EA-39A7F727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 </a:t>
            </a:r>
            <a:r>
              <a:rPr lang="en-US" dirty="0" err="1"/>
              <a:t>Schnelltest</a:t>
            </a:r>
            <a:r>
              <a:rPr lang="en-US" dirty="0"/>
              <a:t>-Center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8979B97-2D4E-45DC-B23D-052C6B7B5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Konkrete</a:t>
            </a:r>
            <a:r>
              <a:rPr lang="en-US" dirty="0"/>
              <a:t> </a:t>
            </a:r>
            <a:r>
              <a:rPr lang="en-US" dirty="0" err="1"/>
              <a:t>Zahlen</a:t>
            </a:r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DBEED6C-FDB9-47D9-BFE2-62A8B4CB86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543453"/>
          </a:xfrm>
        </p:spPr>
        <p:txBody>
          <a:bodyPr/>
          <a:lstStyle/>
          <a:p>
            <a:r>
              <a:rPr lang="de-DE" sz="2000" dirty="0"/>
              <a:t>Szenario:</a:t>
            </a:r>
          </a:p>
          <a:p>
            <a:pPr lvl="1"/>
            <a:r>
              <a:rPr lang="de-DE" sz="1800" dirty="0"/>
              <a:t>In einem Kreis wurde eine Inzidenz von </a:t>
            </a:r>
            <a:br>
              <a:rPr lang="de-DE" sz="1800" dirty="0"/>
            </a:br>
            <a:r>
              <a:rPr lang="de-DE" sz="1800" dirty="0"/>
              <a:t>990 (Infizierte pro 100.000 Einwohner) festgestellt. </a:t>
            </a:r>
          </a:p>
          <a:p>
            <a:pPr lvl="1"/>
            <a:r>
              <a:rPr lang="de-DE" sz="1800" dirty="0"/>
              <a:t>Von mehreren Schnellteststationen wurden in einem Zeitraum die Zahlen von 10.000 Testresultate gesichtet.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E8B9858-7EF0-4082-952D-ED3DA644A9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769634"/>
          </a:xfrm>
        </p:spPr>
        <p:txBody>
          <a:bodyPr/>
          <a:lstStyle/>
          <a:p>
            <a:r>
              <a:rPr lang="en-US" dirty="0" err="1"/>
              <a:t>Gegeben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847C3F-A253-4F63-9AC5-0DEEBFA15F2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967109-B16C-44BE-AAA6-3FD25DAD3A1B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C801FB-9F36-4B3F-AEE6-E99B481C099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6</a:t>
            </a:fld>
            <a:endParaRPr lang="de-DE"/>
          </a:p>
        </p:txBody>
      </p: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C9FFFB97-0694-400E-9488-C45DD0963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752364"/>
              </p:ext>
            </p:extLst>
          </p:nvPr>
        </p:nvGraphicFramePr>
        <p:xfrm>
          <a:off x="6275388" y="2334349"/>
          <a:ext cx="2154887" cy="1763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3" imgW="1152624" imgH="942975" progId="Equation.DSMT4">
                  <p:embed/>
                </p:oleObj>
              </mc:Choice>
              <mc:Fallback>
                <p:oleObj name="Equation" r:id="rId3" imgW="1152624" imgH="942975" progId="Equation.DSMT4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C9FFFB97-0694-400E-9488-C45DD09631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5388" y="2334349"/>
                        <a:ext cx="2154887" cy="1763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167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1E61C43-F580-44AD-98EA-39A7F727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 </a:t>
            </a:r>
            <a:r>
              <a:rPr lang="en-US" dirty="0" err="1"/>
              <a:t>Schnelltest</a:t>
            </a:r>
            <a:r>
              <a:rPr lang="en-US" dirty="0"/>
              <a:t>-Center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8979B97-2D4E-45DC-B23D-052C6B7B5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/>
              <a:t>Modellierung</a:t>
            </a:r>
            <a:r>
              <a:rPr lang="en-US" sz="2000" dirty="0"/>
              <a:t> von </a:t>
            </a:r>
            <a:r>
              <a:rPr lang="en-US" sz="2000" dirty="0" err="1"/>
              <a:t>Coronatests</a:t>
            </a:r>
            <a:r>
              <a:rPr lang="en-US" sz="2000" dirty="0"/>
              <a:t> mit </a:t>
            </a:r>
            <a:r>
              <a:rPr lang="en-US" sz="2000" dirty="0" err="1"/>
              <a:t>Binomialverteilung</a:t>
            </a:r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E8B9858-7EF0-4082-952D-ED3DA644A9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4922" y="1703388"/>
            <a:ext cx="7927653" cy="5102615"/>
          </a:xfrm>
        </p:spPr>
        <p:txBody>
          <a:bodyPr/>
          <a:lstStyle/>
          <a:p>
            <a:r>
              <a:rPr lang="de-DE" sz="2000" dirty="0"/>
              <a:t>Definition: Bernoulli-Versuch </a:t>
            </a:r>
          </a:p>
          <a:p>
            <a:pPr lvl="1"/>
            <a:r>
              <a:rPr lang="de-DE" sz="1800" dirty="0"/>
              <a:t>Ein Bernoulli-Versuch (oder Binomialversuch) ist ein Zufallsexperiment mit genau </a:t>
            </a:r>
            <a:r>
              <a:rPr lang="de-DE" sz="1800" b="1" dirty="0"/>
              <a:t>zwei möglichen Ergebnissen</a:t>
            </a:r>
            <a:r>
              <a:rPr lang="de-DE" sz="1800" dirty="0"/>
              <a:t>, bei dem die Erfolgswahrscheinlichkeit bei jeder Durchführung des Experiments gleich ist.</a:t>
            </a:r>
          </a:p>
          <a:p>
            <a:pPr lvl="1"/>
            <a:endParaRPr lang="de-DE" sz="1800" dirty="0"/>
          </a:p>
          <a:p>
            <a:r>
              <a:rPr lang="de-DE" sz="2000" dirty="0"/>
              <a:t>Definition: Binomialverteilung </a:t>
            </a:r>
          </a:p>
          <a:p>
            <a:pPr lvl="1"/>
            <a:r>
              <a:rPr lang="de-DE" sz="1800" dirty="0"/>
              <a:t>Die Binomialverteilung 𝐵(𝑛,𝑝)  ist eine diskrete Verteilung und beschreibt die </a:t>
            </a:r>
            <a:r>
              <a:rPr lang="de-DE" sz="1800" b="1" dirty="0"/>
              <a:t>Anzahl der Erfolge k </a:t>
            </a:r>
            <a:r>
              <a:rPr lang="de-DE" sz="1800" dirty="0"/>
              <a:t>in einer Serie  von gleichartigen und </a:t>
            </a:r>
            <a:r>
              <a:rPr lang="de-DE" sz="1800" b="1" dirty="0"/>
              <a:t>unabhängigen Zufallsexperimenten n </a:t>
            </a:r>
            <a:r>
              <a:rPr lang="de-DE" sz="1800" dirty="0"/>
              <a:t>mit </a:t>
            </a:r>
            <a:r>
              <a:rPr lang="de-DE" sz="1800" b="1" dirty="0"/>
              <a:t>Erfolgswahrscheinlichkeit p</a:t>
            </a:r>
            <a:r>
              <a:rPr lang="de-DE" sz="1800" dirty="0"/>
              <a:t>, die jeweils genau zwei mögliche Ergebnisse haben.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847C3F-A253-4F63-9AC5-0DEEBFA15F2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967109-B16C-44BE-AAA6-3FD25DAD3A1B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C801FB-9F36-4B3F-AEE6-E99B481C099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C9FFFB97-0694-400E-9488-C45DD0963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543785"/>
              </p:ext>
            </p:extLst>
          </p:nvPr>
        </p:nvGraphicFramePr>
        <p:xfrm>
          <a:off x="478199" y="2322774"/>
          <a:ext cx="2154887" cy="1763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3" imgW="1152624" imgH="942975" progId="Equation.DSMT4">
                  <p:embed/>
                </p:oleObj>
              </mc:Choice>
              <mc:Fallback>
                <p:oleObj name="Equation" r:id="rId3" imgW="1152624" imgH="942975" progId="Equation.DSMT4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C9FFFB97-0694-400E-9488-C45DD09631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199" y="2322774"/>
                        <a:ext cx="2154887" cy="1763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2C815-AC90-4AC9-9729-2B64C734AD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55134"/>
          </a:xfrm>
        </p:spPr>
        <p:txBody>
          <a:bodyPr/>
          <a:lstStyle/>
          <a:p>
            <a:r>
              <a:rPr lang="en-US" dirty="0" err="1"/>
              <a:t>Gegeben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1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1E61C43-F580-44AD-98EA-39A7F727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 </a:t>
            </a:r>
            <a:r>
              <a:rPr lang="en-US" dirty="0" err="1"/>
              <a:t>Schnelltest</a:t>
            </a:r>
            <a:r>
              <a:rPr lang="en-US" dirty="0"/>
              <a:t>-Center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8979B97-2D4E-45DC-B23D-052C6B7B5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Modellierung</a:t>
            </a:r>
            <a:r>
              <a:rPr lang="en-US" dirty="0"/>
              <a:t> von </a:t>
            </a:r>
            <a:r>
              <a:rPr lang="en-US" dirty="0" err="1"/>
              <a:t>Coronatests</a:t>
            </a:r>
            <a:r>
              <a:rPr lang="en-US" dirty="0"/>
              <a:t> mit </a:t>
            </a:r>
            <a:r>
              <a:rPr lang="en-US" dirty="0" err="1"/>
              <a:t>Binomialverteilung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2C815-AC90-4AC9-9729-2B64C734AD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55134"/>
          </a:xfrm>
        </p:spPr>
        <p:txBody>
          <a:bodyPr/>
          <a:lstStyle/>
          <a:p>
            <a:r>
              <a:rPr lang="en-US" dirty="0" err="1"/>
              <a:t>Gegeben</a:t>
            </a:r>
            <a:r>
              <a:rPr lang="en-US" dirty="0"/>
              <a:t>: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E8B9858-7EF0-4082-952D-ED3DA644A9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22503" y="1695292"/>
            <a:ext cx="5437187" cy="2827954"/>
          </a:xfrm>
        </p:spPr>
        <p:txBody>
          <a:bodyPr/>
          <a:lstStyle/>
          <a:p>
            <a:r>
              <a:rPr lang="en-US" dirty="0" err="1"/>
              <a:t>Binomialverteilung</a:t>
            </a:r>
            <a:r>
              <a:rPr lang="en-US" dirty="0"/>
              <a:t>:</a:t>
            </a:r>
          </a:p>
          <a:p>
            <a:r>
              <a:rPr lang="en-US" dirty="0" err="1">
                <a:latin typeface="+mn-lt"/>
              </a:rPr>
              <a:t>Verteilung</a:t>
            </a:r>
            <a:r>
              <a:rPr lang="en-US" dirty="0">
                <a:latin typeface="+mn-lt"/>
              </a:rPr>
              <a:t>:</a:t>
            </a:r>
          </a:p>
          <a:p>
            <a:r>
              <a:rPr lang="en-US" dirty="0" err="1">
                <a:latin typeface="+mn-lt"/>
              </a:rPr>
              <a:t>Wahrscheinlichkeit</a:t>
            </a:r>
            <a:r>
              <a:rPr lang="en-US" dirty="0">
                <a:latin typeface="+mn-lt"/>
              </a:rPr>
              <a:t>:</a:t>
            </a:r>
          </a:p>
          <a:p>
            <a:r>
              <a:rPr lang="en-US" dirty="0" err="1">
                <a:latin typeface="+mn-lt"/>
              </a:rPr>
              <a:t>Erwartungswert</a:t>
            </a:r>
            <a:r>
              <a:rPr lang="en-US" dirty="0">
                <a:latin typeface="+mn-lt"/>
              </a:rPr>
              <a:t>:</a:t>
            </a:r>
          </a:p>
          <a:p>
            <a:r>
              <a:rPr lang="en-US" dirty="0" err="1">
                <a:latin typeface="+mn-lt"/>
              </a:rPr>
              <a:t>Varianz</a:t>
            </a:r>
            <a:r>
              <a:rPr lang="en-US" dirty="0">
                <a:latin typeface="+mn-lt"/>
              </a:rPr>
              <a:t>:</a:t>
            </a:r>
          </a:p>
          <a:p>
            <a:r>
              <a:rPr lang="en-US" dirty="0" err="1">
                <a:latin typeface="+mn-lt"/>
              </a:rPr>
              <a:t>Standardabweichung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847C3F-A253-4F63-9AC5-0DEEBFA15F2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967109-B16C-44BE-AAA6-3FD25DAD3A1B}" type="datetime1">
              <a:rPr lang="de-DE" noProof="0" smtClean="0"/>
              <a:pPr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C801FB-9F36-4B3F-AEE6-E99B481C099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C9FFFB97-0694-400E-9488-C45DD0963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99" y="2322774"/>
          <a:ext cx="2154887" cy="1763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" name="Equation" r:id="rId3" imgW="1152624" imgH="942975" progId="Equation.DSMT4">
                  <p:embed/>
                </p:oleObj>
              </mc:Choice>
              <mc:Fallback>
                <p:oleObj name="Equation" r:id="rId3" imgW="1152624" imgH="942975" progId="Equation.DSMT4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C9FFFB97-0694-400E-9488-C45DD09631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199" y="2322774"/>
                        <a:ext cx="2154887" cy="1763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kt 33">
            <a:extLst>
              <a:ext uri="{FF2B5EF4-FFF2-40B4-BE49-F238E27FC236}">
                <a16:creationId xmlns:a16="http://schemas.microsoft.com/office/drawing/2014/main" id="{89DBE8DD-52DC-4B3D-96ED-834B1B879F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927956"/>
              </p:ext>
            </p:extLst>
          </p:nvPr>
        </p:nvGraphicFramePr>
        <p:xfrm>
          <a:off x="5098412" y="2181311"/>
          <a:ext cx="829149" cy="345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" name="Equation" r:id="rId5" imgW="494870" imgH="203024" progId="Equation.DSMT4">
                  <p:embed/>
                </p:oleObj>
              </mc:Choice>
              <mc:Fallback>
                <p:oleObj name="Equation" r:id="rId5" imgW="494870" imgH="203024" progId="Equation.DSMT4">
                  <p:embed/>
                  <p:pic>
                    <p:nvPicPr>
                      <p:cNvPr id="34" name="Objekt 33">
                        <a:extLst>
                          <a:ext uri="{FF2B5EF4-FFF2-40B4-BE49-F238E27FC236}">
                            <a16:creationId xmlns:a16="http://schemas.microsoft.com/office/drawing/2014/main" id="{89DBE8DD-52DC-4B3D-96ED-834B1B879F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8412" y="2181311"/>
                        <a:ext cx="829149" cy="345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kt 34">
            <a:extLst>
              <a:ext uri="{FF2B5EF4-FFF2-40B4-BE49-F238E27FC236}">
                <a16:creationId xmlns:a16="http://schemas.microsoft.com/office/drawing/2014/main" id="{2C731C1D-F64B-4DDD-A66B-D33ED5B22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188388"/>
              </p:ext>
            </p:extLst>
          </p:nvPr>
        </p:nvGraphicFramePr>
        <p:xfrm>
          <a:off x="5098412" y="2486218"/>
          <a:ext cx="3018916" cy="79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0" name="Equation" r:id="rId7" imgW="1739900" imgH="457200" progId="Equation.DSMT4">
                  <p:embed/>
                </p:oleObj>
              </mc:Choice>
              <mc:Fallback>
                <p:oleObj name="Equation" r:id="rId7" imgW="1739900" imgH="457200" progId="Equation.DSMT4">
                  <p:embed/>
                  <p:pic>
                    <p:nvPicPr>
                      <p:cNvPr id="35" name="Objekt 34">
                        <a:extLst>
                          <a:ext uri="{FF2B5EF4-FFF2-40B4-BE49-F238E27FC236}">
                            <a16:creationId xmlns:a16="http://schemas.microsoft.com/office/drawing/2014/main" id="{2C731C1D-F64B-4DDD-A66B-D33ED5B22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8412" y="2486218"/>
                        <a:ext cx="3018916" cy="794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kt 35">
            <a:extLst>
              <a:ext uri="{FF2B5EF4-FFF2-40B4-BE49-F238E27FC236}">
                <a16:creationId xmlns:a16="http://schemas.microsoft.com/office/drawing/2014/main" id="{2117CC28-6D15-4B7B-976F-3301AA9B3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254513"/>
              </p:ext>
            </p:extLst>
          </p:nvPr>
        </p:nvGraphicFramePr>
        <p:xfrm>
          <a:off x="5076571" y="3221102"/>
          <a:ext cx="1346825" cy="36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" name="Equation" r:id="rId9" imgW="761669" imgH="203112" progId="Equation.DSMT4">
                  <p:embed/>
                </p:oleObj>
              </mc:Choice>
              <mc:Fallback>
                <p:oleObj name="Equation" r:id="rId9" imgW="761669" imgH="203112" progId="Equation.DSMT4">
                  <p:embed/>
                  <p:pic>
                    <p:nvPicPr>
                      <p:cNvPr id="36" name="Objekt 35">
                        <a:extLst>
                          <a:ext uri="{FF2B5EF4-FFF2-40B4-BE49-F238E27FC236}">
                            <a16:creationId xmlns:a16="http://schemas.microsoft.com/office/drawing/2014/main" id="{2117CC28-6D15-4B7B-976F-3301AA9B33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571" y="3221102"/>
                        <a:ext cx="1346825" cy="364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kt 36">
            <a:extLst>
              <a:ext uri="{FF2B5EF4-FFF2-40B4-BE49-F238E27FC236}">
                <a16:creationId xmlns:a16="http://schemas.microsoft.com/office/drawing/2014/main" id="{C0C89B04-EA35-48E9-990D-EC2248D7E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410109"/>
              </p:ext>
            </p:extLst>
          </p:nvPr>
        </p:nvGraphicFramePr>
        <p:xfrm>
          <a:off x="5076571" y="3691553"/>
          <a:ext cx="26209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2" name="Equation" r:id="rId11" imgW="1562040" imgH="228600" progId="Equation.DSMT4">
                  <p:embed/>
                </p:oleObj>
              </mc:Choice>
              <mc:Fallback>
                <p:oleObj name="Equation" r:id="rId11" imgW="1562040" imgH="228600" progId="Equation.DSMT4">
                  <p:embed/>
                  <p:pic>
                    <p:nvPicPr>
                      <p:cNvPr id="37" name="Objekt 36">
                        <a:extLst>
                          <a:ext uri="{FF2B5EF4-FFF2-40B4-BE49-F238E27FC236}">
                            <a16:creationId xmlns:a16="http://schemas.microsoft.com/office/drawing/2014/main" id="{C0C89B04-EA35-48E9-990D-EC2248D7E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571" y="3691553"/>
                        <a:ext cx="2620963" cy="38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kt 37">
            <a:extLst>
              <a:ext uri="{FF2B5EF4-FFF2-40B4-BE49-F238E27FC236}">
                <a16:creationId xmlns:a16="http://schemas.microsoft.com/office/drawing/2014/main" id="{E623C64F-6BA2-4219-9E3A-E577DDF55E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036378"/>
              </p:ext>
            </p:extLst>
          </p:nvPr>
        </p:nvGraphicFramePr>
        <p:xfrm>
          <a:off x="5098412" y="4250538"/>
          <a:ext cx="825708" cy="29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" name="Equation" r:id="rId13" imgW="494870" imgH="177646" progId="Equation.DSMT4">
                  <p:embed/>
                </p:oleObj>
              </mc:Choice>
              <mc:Fallback>
                <p:oleObj name="Equation" r:id="rId13" imgW="494870" imgH="177646" progId="Equation.DSMT4">
                  <p:embed/>
                  <p:pic>
                    <p:nvPicPr>
                      <p:cNvPr id="38" name="Objekt 37">
                        <a:extLst>
                          <a:ext uri="{FF2B5EF4-FFF2-40B4-BE49-F238E27FC236}">
                            <a16:creationId xmlns:a16="http://schemas.microsoft.com/office/drawing/2014/main" id="{E623C64F-6BA2-4219-9E3A-E577DDF55E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8412" y="4250538"/>
                        <a:ext cx="825708" cy="291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feld 40">
            <a:extLst>
              <a:ext uri="{FF2B5EF4-FFF2-40B4-BE49-F238E27FC236}">
                <a16:creationId xmlns:a16="http://schemas.microsoft.com/office/drawing/2014/main" id="{A6C89C1F-AFCD-44F7-9328-85529F04F0C6}"/>
              </a:ext>
            </a:extLst>
          </p:cNvPr>
          <p:cNvSpPr txBox="1"/>
          <p:nvPr/>
        </p:nvSpPr>
        <p:spPr>
          <a:xfrm>
            <a:off x="8282731" y="530767"/>
            <a:ext cx="3429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+mj-lt"/>
              </a:rPr>
              <a:t>Dichte</a:t>
            </a:r>
            <a:r>
              <a:rPr lang="en-US" sz="1600" dirty="0">
                <a:latin typeface="+mj-lt"/>
              </a:rPr>
              <a:t>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8AA169F-2917-4975-9873-7ECCB983D7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58126" y="888691"/>
            <a:ext cx="3354449" cy="258523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8836B15-C9E1-458B-84E7-C8DE78A7692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3087" y="3930047"/>
            <a:ext cx="3243088" cy="2585237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F1E578B3-6871-4B29-BCB9-4DF432B01659}"/>
              </a:ext>
            </a:extLst>
          </p:cNvPr>
          <p:cNvSpPr txBox="1"/>
          <p:nvPr/>
        </p:nvSpPr>
        <p:spPr>
          <a:xfrm>
            <a:off x="8389709" y="3495106"/>
            <a:ext cx="3429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+mj-lt"/>
              </a:rPr>
              <a:t>Kumulierte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Dichte</a:t>
            </a:r>
            <a:r>
              <a:rPr lang="en-US" sz="1600" dirty="0">
                <a:latin typeface="+mj-lt"/>
              </a:rPr>
              <a:t>:</a:t>
            </a:r>
          </a:p>
        </p:txBody>
      </p:sp>
      <p:graphicFrame>
        <p:nvGraphicFramePr>
          <p:cNvPr id="21" name="Objekt 20">
            <a:extLst>
              <a:ext uri="{FF2B5EF4-FFF2-40B4-BE49-F238E27FC236}">
                <a16:creationId xmlns:a16="http://schemas.microsoft.com/office/drawing/2014/main" id="{E1E2CD44-CC5F-40E0-9095-2796DF0FC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353313"/>
              </p:ext>
            </p:extLst>
          </p:nvPr>
        </p:nvGraphicFramePr>
        <p:xfrm>
          <a:off x="10486752" y="1790999"/>
          <a:ext cx="292100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4" name="Equation" r:id="rId17" imgW="241200" imgH="152280" progId="Equation.DSMT4">
                  <p:embed/>
                </p:oleObj>
              </mc:Choice>
              <mc:Fallback>
                <p:oleObj name="Equation" r:id="rId17" imgW="241200" imgH="152280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9E013620-380C-437C-8C17-77866D202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486752" y="1790999"/>
                        <a:ext cx="292100" cy="18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>
            <a:extLst>
              <a:ext uri="{FF2B5EF4-FFF2-40B4-BE49-F238E27FC236}">
                <a16:creationId xmlns:a16="http://schemas.microsoft.com/office/drawing/2014/main" id="{09A4D4E4-407A-496D-8786-3C55E88AF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2421"/>
              </p:ext>
            </p:extLst>
          </p:nvPr>
        </p:nvGraphicFramePr>
        <p:xfrm>
          <a:off x="10206621" y="1050873"/>
          <a:ext cx="191234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" name="Equation" r:id="rId19" imgW="152315" imgH="171385" progId="Equation.DSMT4">
                  <p:embed/>
                </p:oleObj>
              </mc:Choice>
              <mc:Fallback>
                <p:oleObj name="Equation" r:id="rId19" imgW="152315" imgH="171385" progId="Equation.DSMT4">
                  <p:embed/>
                  <p:pic>
                    <p:nvPicPr>
                      <p:cNvPr id="32" name="Objekt 31">
                        <a:extLst>
                          <a:ext uri="{FF2B5EF4-FFF2-40B4-BE49-F238E27FC236}">
                            <a16:creationId xmlns:a16="http://schemas.microsoft.com/office/drawing/2014/main" id="{5CB89840-A1C6-4EDD-AB06-B3E0B18B7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206621" y="1050873"/>
                        <a:ext cx="191234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EDBCB1EE-B830-47EC-8AF3-53493234D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669929"/>
              </p:ext>
            </p:extLst>
          </p:nvPr>
        </p:nvGraphicFramePr>
        <p:xfrm>
          <a:off x="9553029" y="1768847"/>
          <a:ext cx="317127" cy="18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6" name="Equation" r:id="rId21" imgW="241200" imgH="139680" progId="Equation.DSMT4">
                  <p:embed/>
                </p:oleObj>
              </mc:Choice>
              <mc:Fallback>
                <p:oleObj name="Equation" r:id="rId21" imgW="24120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553029" y="1768847"/>
                        <a:ext cx="317127" cy="18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06E9B310-E78E-452B-AC53-9FB51902B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632120"/>
              </p:ext>
            </p:extLst>
          </p:nvPr>
        </p:nvGraphicFramePr>
        <p:xfrm>
          <a:off x="10206621" y="5222115"/>
          <a:ext cx="19208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7" name="Equation" r:id="rId23" imgW="192254" imgH="214928" progId="Equation.DSMT4">
                  <p:embed/>
                </p:oleObj>
              </mc:Choice>
              <mc:Fallback>
                <p:oleObj name="Equation" r:id="rId23" imgW="192254" imgH="21492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206621" y="5222115"/>
                        <a:ext cx="192087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67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A77DC-45D5-43D2-AF53-CCE0CF81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Datenlage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EFDF7-9B01-4F84-AB6C-434EEB7BB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Zeitreihen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018D4A-0E31-406C-9FD6-77E65AA217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9"/>
            <a:ext cx="5381625" cy="5617115"/>
          </a:xfrm>
        </p:spPr>
        <p:txBody>
          <a:bodyPr/>
          <a:lstStyle/>
          <a:p>
            <a:pPr lvl="1"/>
            <a:r>
              <a:rPr lang="de-DE" sz="1600" dirty="0"/>
              <a:t>Aufsummierte Ergebnisse der Bernoulli Zufallsexperimente innerhalb eines Bernoulli-Prozesses (</a:t>
            </a:r>
            <a:r>
              <a:rPr lang="de-DE" sz="1600" dirty="0" err="1"/>
              <a:t>random</a:t>
            </a:r>
            <a:r>
              <a:rPr lang="de-DE" sz="1600" dirty="0"/>
              <a:t> </a:t>
            </a:r>
            <a:r>
              <a:rPr lang="de-DE" sz="1600" dirty="0" err="1"/>
              <a:t>walk</a:t>
            </a:r>
            <a:r>
              <a:rPr lang="de-DE" sz="1600" dirty="0"/>
              <a:t>)</a:t>
            </a:r>
            <a:r>
              <a:rPr lang="de-DE" sz="1600" dirty="0">
                <a:latin typeface="Cambria Math" panose="02040503050406030204" pitchFamily="18" charset="0"/>
              </a:rPr>
              <a:t>:</a:t>
            </a:r>
          </a:p>
          <a:p>
            <a:pPr lvl="1"/>
            <a:r>
              <a:rPr lang="en-US" sz="1000" b="1" dirty="0">
                <a:latin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scipy.stats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binom</a:t>
            </a:r>
            <a:br>
              <a:rPr lang="en-US" sz="1000" dirty="0">
                <a:latin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</a:rPr>
              <a:t>p_i</a:t>
            </a:r>
            <a:r>
              <a:rPr lang="en-US" sz="1000" dirty="0">
                <a:latin typeface="Consolas" panose="020B0609020204030204" pitchFamily="49" charset="0"/>
              </a:rPr>
              <a:t>=0.0099</a:t>
            </a:r>
            <a:br>
              <a:rPr lang="en-US" sz="1000" dirty="0">
                <a:latin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</a:rPr>
              <a:t>number_tests</a:t>
            </a:r>
            <a:r>
              <a:rPr lang="en-US" sz="1000" dirty="0">
                <a:latin typeface="Consolas" panose="020B0609020204030204" pitchFamily="49" charset="0"/>
              </a:rPr>
              <a:t>=10000</a:t>
            </a:r>
            <a:br>
              <a:rPr lang="en-US" sz="1000" dirty="0">
                <a:latin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</a:rPr>
              <a:t>good_stations</a:t>
            </a:r>
            <a:r>
              <a:rPr lang="en-US" sz="1000" dirty="0">
                <a:latin typeface="Consolas" panose="020B0609020204030204" pitchFamily="49" charset="0"/>
              </a:rPr>
              <a:t> = 20</a:t>
            </a:r>
            <a:br>
              <a:rPr lang="de-DE" sz="1000" dirty="0">
                <a:latin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</a:rPr>
              <a:t>positive_counts_good_station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np.array</a:t>
            </a:r>
            <a:r>
              <a:rPr lang="en-US" sz="1000" dirty="0">
                <a:latin typeface="Consolas" panose="020B0609020204030204" pitchFamily="49" charset="0"/>
              </a:rPr>
              <a:t>([0 for </a:t>
            </a:r>
            <a:r>
              <a:rPr lang="en-US" sz="1000" dirty="0" err="1">
                <a:latin typeface="Consolas" panose="020B0609020204030204" pitchFamily="49" charset="0"/>
              </a:rPr>
              <a:t>good_station</a:t>
            </a:r>
            <a:r>
              <a:rPr lang="en-US" sz="1000" dirty="0">
                <a:latin typeface="Consolas" panose="020B0609020204030204" pitchFamily="49" charset="0"/>
              </a:rPr>
              <a:t> in range(</a:t>
            </a:r>
            <a:r>
              <a:rPr lang="en-US" sz="1000" dirty="0" err="1">
                <a:latin typeface="Consolas" panose="020B0609020204030204" pitchFamily="49" charset="0"/>
              </a:rPr>
              <a:t>good_stations</a:t>
            </a:r>
            <a:r>
              <a:rPr lang="en-US" sz="1000" dirty="0">
                <a:latin typeface="Consolas" panose="020B0609020204030204" pitchFamily="49" charset="0"/>
              </a:rPr>
              <a:t>)])</a:t>
            </a:r>
            <a:endParaRPr lang="de-DE" sz="1000" dirty="0">
              <a:latin typeface="Consolas" panose="020B0609020204030204" pitchFamily="49" charset="0"/>
            </a:endParaRPr>
          </a:p>
          <a:p>
            <a:pPr lvl="1"/>
            <a:r>
              <a:rPr lang="en-US" sz="1000" b="1" dirty="0">
                <a:latin typeface="Consolas" panose="020B0609020204030204" pitchFamily="49" charset="0"/>
              </a:rPr>
              <a:t>for</a:t>
            </a:r>
            <a:r>
              <a:rPr lang="en-US" sz="1000" dirty="0">
                <a:latin typeface="Consolas" panose="020B0609020204030204" pitchFamily="49" charset="0"/>
              </a:rPr>
              <a:t> i </a:t>
            </a:r>
            <a:r>
              <a:rPr lang="en-US" sz="1000" b="1" dirty="0">
                <a:latin typeface="Consolas" panose="020B0609020204030204" pitchFamily="49" charset="0"/>
              </a:rPr>
              <a:t>in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</a:rPr>
              <a:t>range</a:t>
            </a:r>
            <a:r>
              <a:rPr lang="en-US" sz="1000" dirty="0">
                <a:latin typeface="Consolas" panose="020B0609020204030204" pitchFamily="49" charset="0"/>
              </a:rPr>
              <a:t>(1, number_tests+1):</a:t>
            </a:r>
            <a:br>
              <a:rPr lang="en-US" sz="1000" dirty="0">
                <a:latin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</a:rPr>
              <a:t>   </a:t>
            </a:r>
            <a:r>
              <a:rPr lang="en-US" sz="1000" dirty="0" err="1">
                <a:latin typeface="Consolas" panose="020B0609020204030204" pitchFamily="49" charset="0"/>
              </a:rPr>
              <a:t>positive_counts_good_station</a:t>
            </a:r>
            <a:r>
              <a:rPr lang="en-US" sz="1000" dirty="0">
                <a:latin typeface="Consolas" panose="020B0609020204030204" pitchFamily="49" charset="0"/>
              </a:rPr>
              <a:t> += </a:t>
            </a:r>
            <a:r>
              <a:rPr lang="en-US" sz="1000" dirty="0" err="1">
                <a:latin typeface="Consolas" panose="020B0609020204030204" pitchFamily="49" charset="0"/>
              </a:rPr>
              <a:t>binom.rvs</a:t>
            </a:r>
            <a:r>
              <a:rPr lang="en-US" sz="1000" dirty="0">
                <a:latin typeface="Consolas" panose="020B0609020204030204" pitchFamily="49" charset="0"/>
              </a:rPr>
              <a:t>(1, </a:t>
            </a:r>
            <a:r>
              <a:rPr lang="en-US" sz="1000" dirty="0" err="1">
                <a:latin typeface="Consolas" panose="020B0609020204030204" pitchFamily="49" charset="0"/>
              </a:rPr>
              <a:t>p_i</a:t>
            </a:r>
            <a:r>
              <a:rPr lang="en-US" sz="1000" dirty="0">
                <a:latin typeface="Consolas" panose="020B0609020204030204" pitchFamily="49" charset="0"/>
              </a:rPr>
              <a:t>, size=</a:t>
            </a:r>
            <a:r>
              <a:rPr lang="en-US" sz="1000" dirty="0" err="1">
                <a:latin typeface="Consolas" panose="020B0609020204030204" pitchFamily="49" charset="0"/>
              </a:rPr>
              <a:t>good_stations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000" dirty="0" err="1">
                <a:latin typeface="Consolas" panose="020B0609020204030204" pitchFamily="49" charset="0"/>
              </a:rPr>
              <a:t>cases_sum.append</a:t>
            </a:r>
            <a:r>
              <a:rPr lang="en-US" sz="1000" dirty="0">
                <a:latin typeface="Consolas" panose="020B0609020204030204" pitchFamily="49" charset="0"/>
              </a:rPr>
              <a:t>([i] + </a:t>
            </a:r>
            <a:r>
              <a:rPr lang="en-US" sz="1000" dirty="0" err="1">
                <a:latin typeface="Consolas" panose="020B0609020204030204" pitchFamily="49" charset="0"/>
              </a:rPr>
              <a:t>positive_counts_good_station.tolist</a:t>
            </a:r>
            <a:r>
              <a:rPr lang="en-US" sz="1000" dirty="0">
                <a:latin typeface="Consolas" panose="020B0609020204030204" pitchFamily="49" charset="0"/>
              </a:rPr>
              <a:t>())</a:t>
            </a:r>
            <a:endParaRPr lang="de-DE" sz="1000" dirty="0">
              <a:latin typeface="Consolas" panose="020B0609020204030204" pitchFamily="49" charset="0"/>
            </a:endParaRPr>
          </a:p>
          <a:p>
            <a:pPr lvl="1"/>
            <a:r>
              <a:rPr lang="de-DE" sz="1400" dirty="0"/>
              <a:t>Betrug ist ein </a:t>
            </a:r>
            <a:r>
              <a:rPr lang="de-DE" sz="1400" b="1" dirty="0"/>
              <a:t>ungewöhnliches</a:t>
            </a:r>
            <a:r>
              <a:rPr lang="de-DE" sz="1400" dirty="0"/>
              <a:t>, gut </a:t>
            </a:r>
            <a:r>
              <a:rPr lang="de-DE" sz="1400" b="1" dirty="0"/>
              <a:t>durchdachtes</a:t>
            </a:r>
            <a:r>
              <a:rPr lang="de-DE" sz="1400" dirty="0"/>
              <a:t>, unmerklich </a:t>
            </a:r>
            <a:r>
              <a:rPr lang="de-DE" sz="1400" b="1" dirty="0"/>
              <a:t>verborgenes</a:t>
            </a:r>
            <a:r>
              <a:rPr lang="de-DE" sz="1400" dirty="0"/>
              <a:t>, sich mit der Zeit </a:t>
            </a:r>
            <a:r>
              <a:rPr lang="de-DE" sz="1400" b="1" dirty="0"/>
              <a:t>entwickelndes</a:t>
            </a:r>
            <a:r>
              <a:rPr lang="de-DE" sz="1400" dirty="0"/>
              <a:t> und oft sorgfältig </a:t>
            </a:r>
            <a:r>
              <a:rPr lang="de-DE" sz="1400" b="1" dirty="0"/>
              <a:t>organisiertes</a:t>
            </a:r>
            <a:r>
              <a:rPr lang="de-DE" sz="1400" dirty="0"/>
              <a:t> Verbrechen, das in den </a:t>
            </a:r>
            <a:r>
              <a:rPr lang="de-DE" sz="1400" b="1" dirty="0"/>
              <a:t>unterschiedlichsten Formen </a:t>
            </a:r>
            <a:r>
              <a:rPr lang="de-DE" sz="1400" dirty="0"/>
              <a:t>auftritt.</a:t>
            </a:r>
          </a:p>
          <a:p>
            <a:pPr lvl="1"/>
            <a:endParaRPr lang="de-DE" dirty="0">
              <a:latin typeface="Cambria Math" panose="02040503050406030204" pitchFamily="18" charset="0"/>
            </a:endParaRPr>
          </a:p>
          <a:p>
            <a:pPr lvl="1"/>
            <a:endParaRPr lang="de-DE" dirty="0"/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5F434EA-DFE7-4443-B77A-BAF91E96E89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03.11.2022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D3B0B2-34E4-4E8B-96EC-E0869F18C78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9D2C640-4B2D-4733-9C3B-AC92307A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147" y="395588"/>
            <a:ext cx="53816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994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raunhofer_Master_16-9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DEE5"/>
        </a:solidFill>
        <a:ln w="9525">
          <a:noFill/>
        </a:ln>
      </a:spPr>
      <a:bodyPr lIns="108000" tIns="108000" rIns="108000" bIns="108000" rtlCol="0" anchor="ctr"/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 smtClean="0"/>
        </a:defPPr>
      </a:lstStyle>
    </a:txDef>
  </a:objectDefaults>
  <a:extraClrSchemeLst/>
  <a:custClrLst>
    <a:custClr>
      <a:srgbClr val="179C7D"/>
    </a:custClr>
    <a:custClr>
      <a:srgbClr val="005B7F"/>
    </a:custClr>
    <a:custClr>
      <a:srgbClr val="A6BBC8"/>
    </a:custClr>
    <a:custClr>
      <a:srgbClr val="F58220"/>
    </a:custClr>
    <a:custClr>
      <a:srgbClr val="FFFFFF"/>
    </a:custClr>
    <a:custClr>
      <a:srgbClr val="337C99"/>
    </a:custClr>
    <a:custClr>
      <a:srgbClr val="669DB2"/>
    </a:custClr>
    <a:custClr>
      <a:srgbClr val="99BDCC"/>
    </a:custClr>
    <a:custClr>
      <a:srgbClr val="CCDEE5"/>
    </a:custClr>
    <a:custClr>
      <a:srgbClr val="E5EEF2"/>
    </a:custClr>
    <a:custClr>
      <a:srgbClr val="1C3F52"/>
    </a:custClr>
    <a:custClr>
      <a:srgbClr val="D3C7AE"/>
    </a:custClr>
    <a:custClr>
      <a:srgbClr val="008598"/>
    </a:custClr>
    <a:custClr>
      <a:srgbClr val="39C1CD"/>
    </a:custClr>
    <a:custClr>
      <a:srgbClr val="B2D235"/>
    </a:custClr>
    <a:custClr>
      <a:srgbClr val="FDB913"/>
    </a:custClr>
    <a:custClr>
      <a:srgbClr val="BB0056"/>
    </a:custClr>
    <a:custClr>
      <a:srgbClr val="7C154D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räsentation2" id="{7D39C129-EF83-4B8C-9494-4B1B355C369B}" vid="{FE652F1C-E031-4466-91C5-43A07596AF05}"/>
    </a:ext>
  </a:extLst>
</a:theme>
</file>

<file path=ppt/theme/theme2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1A48BD27137F4AB839C0A4A641F230" ma:contentTypeVersion="20" ma:contentTypeDescription="Ein neues Dokument erstellen." ma:contentTypeScope="" ma:versionID="b7b89836d61c5c485c14f43c78cd7a2b">
  <xsd:schema xmlns:xsd="http://www.w3.org/2001/XMLSchema" xmlns:xs="http://www.w3.org/2001/XMLSchema" xmlns:p="http://schemas.microsoft.com/office/2006/metadata/properties" xmlns:ns2="021e6479-67b1-4ffe-9fba-60aa2db3380c" xmlns:ns3="e14eabbf-085b-423c-adff-d7b7c479b5df" targetNamespace="http://schemas.microsoft.com/office/2006/metadata/properties" ma:root="true" ma:fieldsID="063e5fbc2436fbd0a56f6f85e8d38b00" ns2:_="" ns3:_="">
    <xsd:import namespace="021e6479-67b1-4ffe-9fba-60aa2db3380c"/>
    <xsd:import namespace="e14eabbf-085b-423c-adff-d7b7c479b5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o90571e0c2504f6087062653c1feab14" minOccurs="0"/>
                <xsd:element ref="ns3:TaxCatchAll" minOccurs="0"/>
                <xsd:element ref="ns2:j3be57c0cc33447993dea9adf22e17aa" minOccurs="0"/>
                <xsd:element ref="ns3:SharedWithUsers" minOccurs="0"/>
                <xsd:element ref="ns3:SharedWithDetail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e6479-67b1-4ffe-9fba-60aa2db33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o90571e0c2504f6087062653c1feab14" ma:index="18" nillable="true" ma:taxonomy="true" ma:internalName="o90571e0c2504f6087062653c1feab14" ma:taxonomyFieldName="Teams" ma:displayName="Teams" ma:default="" ma:fieldId="{890571e0-c250-4f60-8706-2653c1feab14}" ma:taxonomyMulti="true" ma:sspId="6eb20c4f-c5c2-492b-9954-d638c64bfe97" ma:termSetId="54bf849d-5951-4e41-b237-143abed8ec9d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j3be57c0cc33447993dea9adf22e17aa" ma:index="21" nillable="true" ma:taxonomy="true" ma:internalName="j3be57c0cc33447993dea9adf22e17aa" ma:taxonomyFieldName="Themen" ma:displayName="Themen" ma:default="" ma:fieldId="{33be57c0-cc33-4479-93de-a9adf22e17aa}" ma:taxonomyMulti="true" ma:sspId="6eb20c4f-c5c2-492b-9954-d638c64bfe97" ma:termSetId="f58a0d1a-dc4a-4cfc-84d1-620bedd8b978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lcf76f155ced4ddcb4097134ff3c332f" ma:index="25" nillable="true" ma:taxonomy="true" ma:internalName="lcf76f155ced4ddcb4097134ff3c332f" ma:taxonomyFieldName="MediaServiceImageTags" ma:displayName="Bildmarkierungen" ma:readOnly="false" ma:fieldId="{5cf76f15-5ced-4ddc-b409-7134ff3c332f}" ma:taxonomyMulti="true" ma:sspId="6eb20c4f-c5c2-492b-9954-d638c64bfe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eabbf-085b-423c-adff-d7b7c479b5df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cf68e5c4-a290-436a-aa25-8f6d383ba6eb}" ma:internalName="TaxCatchAll" ma:showField="CatchAllData" ma:web="e14eabbf-085b-423c-adff-d7b7c479b5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21e6479-67b1-4ffe-9fba-60aa2db3380c">
      <Terms xmlns="http://schemas.microsoft.com/office/infopath/2007/PartnerControls"/>
    </lcf76f155ced4ddcb4097134ff3c332f>
    <j3be57c0cc33447993dea9adf22e17aa xmlns="021e6479-67b1-4ffe-9fba-60aa2db3380c">
      <Terms xmlns="http://schemas.microsoft.com/office/infopath/2007/PartnerControls"/>
    </j3be57c0cc33447993dea9adf22e17aa>
    <o90571e0c2504f6087062653c1feab14 xmlns="021e6479-67b1-4ffe-9fba-60aa2db3380c">
      <Terms xmlns="http://schemas.microsoft.com/office/infopath/2007/PartnerControls"/>
    </o90571e0c2504f6087062653c1feab14>
    <TaxCatchAll xmlns="e14eabbf-085b-423c-adff-d7b7c479b5d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581F44-AA4C-4AE6-B92C-9E36A4EC2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1e6479-67b1-4ffe-9fba-60aa2db3380c"/>
    <ds:schemaRef ds:uri="e14eabbf-085b-423c-adff-d7b7c479b5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2C50B6-1067-417A-81FE-D1A41986C17E}">
  <ds:schemaRefs>
    <ds:schemaRef ds:uri="http://www.w3.org/XML/1998/namespace"/>
    <ds:schemaRef ds:uri="021e6479-67b1-4ffe-9fba-60aa2db3380c"/>
    <ds:schemaRef ds:uri="e14eabbf-085b-423c-adff-d7b7c479b5df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3EE7905-1AE4-483A-8087-5A84576BC5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2727</Words>
  <Application>Microsoft Office PowerPoint</Application>
  <PresentationFormat>Breitbild</PresentationFormat>
  <Paragraphs>467</Paragraphs>
  <Slides>38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38</vt:i4>
      </vt:variant>
    </vt:vector>
  </HeadingPairs>
  <TitlesOfParts>
    <vt:vector size="49" baseType="lpstr">
      <vt:lpstr>Arial</vt:lpstr>
      <vt:lpstr>Calibri</vt:lpstr>
      <vt:lpstr>Cambria Math</vt:lpstr>
      <vt:lpstr>Consolas</vt:lpstr>
      <vt:lpstr>Frutiger LT Com 45 Light</vt:lpstr>
      <vt:lpstr>Frutiger LT Com 65 Bold</vt:lpstr>
      <vt:lpstr>Frutiger LT Com 75 Black</vt:lpstr>
      <vt:lpstr>Wingdings</vt:lpstr>
      <vt:lpstr>Fraunhofer_Master_16-9</vt:lpstr>
      <vt:lpstr>think-cell Folie</vt:lpstr>
      <vt:lpstr>Equation</vt:lpstr>
      <vt:lpstr>PowerPoint-Präsentation</vt:lpstr>
      <vt:lpstr>Betrugserkennung</vt:lpstr>
      <vt:lpstr>Was zeichnet Betrug und Betrüger aus?</vt:lpstr>
      <vt:lpstr>Betrugserkennungszyklus</vt:lpstr>
      <vt:lpstr>RKI soll Coronatest-Betrug aufdecken</vt:lpstr>
      <vt:lpstr>Corona Schnelltest-Center</vt:lpstr>
      <vt:lpstr>Corona Schnelltest-Center</vt:lpstr>
      <vt:lpstr>Corona Schnelltest-Center</vt:lpstr>
      <vt:lpstr>Datenlage</vt:lpstr>
      <vt:lpstr>Corona Schnelltest-Center </vt:lpstr>
      <vt:lpstr>PowerPoint-Präsentation</vt:lpstr>
      <vt:lpstr>Deskriptive Analytik </vt:lpstr>
      <vt:lpstr>Z-Score</vt:lpstr>
      <vt:lpstr>Z-Score</vt:lpstr>
      <vt:lpstr>Test auf Signifikanz</vt:lpstr>
      <vt:lpstr>Konvergenz zum Erwartungswert</vt:lpstr>
      <vt:lpstr>Strukturbruchanalysen</vt:lpstr>
      <vt:lpstr>Strukturbruchanalysen</vt:lpstr>
      <vt:lpstr>Red Flags</vt:lpstr>
      <vt:lpstr>Red Flags</vt:lpstr>
      <vt:lpstr>Clusteranalysen</vt:lpstr>
      <vt:lpstr>Benford’s Law</vt:lpstr>
      <vt:lpstr>Deskriptive Analytik </vt:lpstr>
      <vt:lpstr>Prädiktive Analytik </vt:lpstr>
      <vt:lpstr>Allgemeine Vorgehensweise</vt:lpstr>
      <vt:lpstr>Korrelation und Regression</vt:lpstr>
      <vt:lpstr>Klassifikation</vt:lpstr>
      <vt:lpstr>Betrugserkennung</vt:lpstr>
      <vt:lpstr>Aufbau eines Trainingsdatensatzes</vt:lpstr>
      <vt:lpstr>Merkmalskonstruktion</vt:lpstr>
      <vt:lpstr>Merkmalskonstruktion</vt:lpstr>
      <vt:lpstr>Regression der Verlusthöhe</vt:lpstr>
      <vt:lpstr>Klassifikation der Betrugserkennung</vt:lpstr>
      <vt:lpstr>Erkennung und Bewertung von Betrug in Corona-Teststationen</vt:lpstr>
      <vt:lpstr>Prädiktive Analytik </vt:lpstr>
      <vt:lpstr>Quellen und weitere Ressourcen 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Adrian, Benjamin</dc:creator>
  <cp:lastModifiedBy>Adrian, Benjamin</cp:lastModifiedBy>
  <cp:revision>59</cp:revision>
  <dcterms:created xsi:type="dcterms:W3CDTF">2022-10-28T07:51:18Z</dcterms:created>
  <dcterms:modified xsi:type="dcterms:W3CDTF">2022-11-03T21:19:36Z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0x010100191A48BD27137F4AB839C0A4A641F230</vt:lpwstr>
  </property>
</Properties>
</file>