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8" r:id="rId7"/>
    <p:sldId id="272" r:id="rId8"/>
    <p:sldId id="273" r:id="rId9"/>
    <p:sldId id="274" r:id="rId10"/>
    <p:sldId id="276" r:id="rId11"/>
    <p:sldId id="277" r:id="rId12"/>
    <p:sldId id="27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>
      <p:cViewPr>
        <p:scale>
          <a:sx n="84" d="100"/>
          <a:sy n="84" d="100"/>
        </p:scale>
        <p:origin x="407" y="6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320708"/>
            <a:ext cx="8735325" cy="1015999"/>
          </a:xfrm>
        </p:spPr>
        <p:txBody>
          <a:bodyPr/>
          <a:lstStyle/>
          <a:p>
            <a:r>
              <a:rPr lang="en-US" dirty="0"/>
              <a:t>Systems II 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7012" y="5334000"/>
            <a:ext cx="8830789" cy="653774"/>
          </a:xfrm>
        </p:spPr>
        <p:txBody>
          <a:bodyPr/>
          <a:lstStyle/>
          <a:p>
            <a:r>
              <a:rPr lang="en-US" cap="none" dirty="0"/>
              <a:t>                     By: Ben Harki and Ben Chavez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6D2CE-2EB5-4A54-BC51-9DA33DBA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1650815"/>
            <a:ext cx="373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Problem 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-O2 compiles a particular .</a:t>
            </a:r>
            <a:r>
              <a:rPr lang="en-US" dirty="0" err="1"/>
              <a:t>cpp</a:t>
            </a:r>
            <a:r>
              <a:rPr lang="en-US" dirty="0"/>
              <a:t> file that runs faster than –O3</a:t>
            </a:r>
          </a:p>
          <a:p>
            <a:r>
              <a:rPr lang="en-US" dirty="0"/>
              <a:t>-O2 and –O3 are collections of optimizations enabled by flags</a:t>
            </a:r>
          </a:p>
          <a:p>
            <a:r>
              <a:rPr lang="en-US" dirty="0"/>
              <a:t>Compiled with more recent compiler GCC 9.3 vs GCC 4.9 </a:t>
            </a:r>
          </a:p>
          <a:p>
            <a:r>
              <a:rPr lang="en-US" dirty="0"/>
              <a:t>Compiled with –O2 flags and found an added flag from –O3 that slows runtime</a:t>
            </a:r>
          </a:p>
          <a:p>
            <a:r>
              <a:rPr lang="en-US" dirty="0"/>
              <a:t>Disassemble to assembly instructions</a:t>
            </a:r>
          </a:p>
          <a:p>
            <a:r>
              <a:rPr lang="en-US" dirty="0"/>
              <a:t>Created a Makefile to help organize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4200-7AB7-4A03-8737-B3C36FC1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44563"/>
          </a:xfrm>
        </p:spPr>
        <p:txBody>
          <a:bodyPr/>
          <a:lstStyle/>
          <a:p>
            <a:r>
              <a:rPr lang="en-US" dirty="0"/>
              <a:t>Assembly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324-19FF-4C10-8DDF-B1B8EB92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Suffixes of </a:t>
            </a:r>
            <a:r>
              <a:rPr lang="en-US" dirty="0" err="1"/>
              <a:t>b,l,w,q</a:t>
            </a:r>
            <a:r>
              <a:rPr lang="en-US" dirty="0"/>
              <a:t> are byte, word, double word, quad word</a:t>
            </a:r>
          </a:p>
          <a:p>
            <a:r>
              <a:rPr lang="en-US" dirty="0"/>
              <a:t>mov S, D    is S -&gt; D, move S into D </a:t>
            </a:r>
          </a:p>
          <a:p>
            <a:r>
              <a:rPr lang="en-US" dirty="0" err="1"/>
              <a:t>cmp</a:t>
            </a:r>
            <a:r>
              <a:rPr lang="en-US" dirty="0"/>
              <a:t> S, D    is  D : S</a:t>
            </a:r>
          </a:p>
          <a:p>
            <a:r>
              <a:rPr lang="en-US" dirty="0"/>
              <a:t>je  L             is if </a:t>
            </a:r>
            <a:r>
              <a:rPr lang="en-US" dirty="0" err="1"/>
              <a:t>cmp</a:t>
            </a:r>
            <a:r>
              <a:rPr lang="en-US" dirty="0"/>
              <a:t> = 0 jump to L 		</a:t>
            </a:r>
          </a:p>
          <a:p>
            <a:r>
              <a:rPr lang="en-US" dirty="0" err="1"/>
              <a:t>jl</a:t>
            </a:r>
            <a:r>
              <a:rPr lang="en-US" dirty="0"/>
              <a:t>  L	      &lt; </a:t>
            </a:r>
          </a:p>
          <a:p>
            <a:r>
              <a:rPr lang="en-US" dirty="0" err="1"/>
              <a:t>jle</a:t>
            </a:r>
            <a:r>
              <a:rPr lang="en-US" dirty="0"/>
              <a:t> L          &lt;=</a:t>
            </a:r>
          </a:p>
          <a:p>
            <a:r>
              <a:rPr lang="en-US" dirty="0" err="1"/>
              <a:t>jne</a:t>
            </a:r>
            <a:r>
              <a:rPr lang="en-US" dirty="0"/>
              <a:t> L	     !=0</a:t>
            </a:r>
          </a:p>
          <a:p>
            <a:r>
              <a:rPr lang="en-US" dirty="0"/>
              <a:t>cmov S, D   is  if comparison then mov 	</a:t>
            </a:r>
          </a:p>
          <a:p>
            <a:r>
              <a:rPr lang="en-US" dirty="0"/>
              <a:t>add S, D   is D = D+S</a:t>
            </a:r>
          </a:p>
        </p:txBody>
      </p:sp>
    </p:spTree>
    <p:extLst>
      <p:ext uri="{BB962C8B-B14F-4D97-AF65-F5344CB8AC3E}">
        <p14:creationId xmlns:p14="http://schemas.microsoft.com/office/powerpoint/2010/main" val="4957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68363"/>
          </a:xfrm>
        </p:spPr>
        <p:txBody>
          <a:bodyPr/>
          <a:lstStyle/>
          <a:p>
            <a:r>
              <a:rPr lang="en-US" dirty="0"/>
              <a:t>Recreate Slow Runtime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with GCC 9.3, little difference between –O2, -O3</a:t>
            </a:r>
          </a:p>
          <a:p>
            <a:r>
              <a:rPr lang="en-US" dirty="0"/>
              <a:t>Downloaded GCC version 4.9</a:t>
            </a:r>
          </a:p>
          <a:p>
            <a:r>
              <a:rPr lang="en-US" dirty="0"/>
              <a:t>Tested on GCC 4.9 and reproduced the runtime difference</a:t>
            </a:r>
          </a:p>
          <a:p>
            <a:r>
              <a:rPr lang="en-US" dirty="0"/>
              <a:t>Look at assembly: -O2 vs –O3</a:t>
            </a:r>
          </a:p>
          <a:p>
            <a:r>
              <a:rPr lang="en-US" dirty="0"/>
              <a:t>Noticed differences in assembly in nested loop</a:t>
            </a:r>
          </a:p>
        </p:txBody>
      </p:sp>
    </p:spTree>
    <p:extLst>
      <p:ext uri="{BB962C8B-B14F-4D97-AF65-F5344CB8AC3E}">
        <p14:creationId xmlns:p14="http://schemas.microsoft.com/office/powerpoint/2010/main" val="31860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C802-EA18-4461-9B88-1E12FF75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CF60-F272-439C-89C1-888E4CDE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3600"/>
            <a:ext cx="10360501" cy="3556003"/>
          </a:xfrm>
        </p:spPr>
        <p:txBody>
          <a:bodyPr/>
          <a:lstStyle/>
          <a:p>
            <a:r>
              <a:rPr lang="en-US" dirty="0"/>
              <a:t>Find Optimization flags added by –O3 on top of –O2</a:t>
            </a:r>
          </a:p>
          <a:p>
            <a:r>
              <a:rPr lang="en-US" dirty="0"/>
              <a:t>otwo.txt and othree.txt show enabled/disabled flags</a:t>
            </a:r>
          </a:p>
          <a:p>
            <a:r>
              <a:rPr lang="en-US" dirty="0"/>
              <a:t>Compiled with –</a:t>
            </a:r>
            <a:r>
              <a:rPr lang="en-US" dirty="0" err="1"/>
              <a:t>ftree</a:t>
            </a:r>
            <a:r>
              <a:rPr lang="en-US" dirty="0"/>
              <a:t>-vectorize vs all others added</a:t>
            </a:r>
          </a:p>
          <a:p>
            <a:r>
              <a:rPr lang="en-US" dirty="0"/>
              <a:t>Assembly shows this same issue</a:t>
            </a:r>
          </a:p>
        </p:txBody>
      </p:sp>
    </p:spTree>
    <p:extLst>
      <p:ext uri="{BB962C8B-B14F-4D97-AF65-F5344CB8AC3E}">
        <p14:creationId xmlns:p14="http://schemas.microsoft.com/office/powerpoint/2010/main" val="11239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C802-EA18-4461-9B88-1E12FF75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with –</a:t>
            </a:r>
            <a:r>
              <a:rPr lang="en-US" dirty="0" err="1"/>
              <a:t>ftree</a:t>
            </a:r>
            <a:r>
              <a:rPr lang="en-US" dirty="0"/>
              <a:t>-vectorize flag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CF60-F272-439C-89C1-888E4CDE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286000"/>
            <a:ext cx="10360501" cy="3937003"/>
          </a:xfrm>
        </p:spPr>
        <p:txBody>
          <a:bodyPr/>
          <a:lstStyle/>
          <a:p>
            <a:r>
              <a:rPr lang="en-US" dirty="0"/>
              <a:t>Can we write code to force optimization and  reduce issue in runtime, while using –O3?</a:t>
            </a:r>
          </a:p>
          <a:p>
            <a:endParaRPr lang="en-US" dirty="0"/>
          </a:p>
          <a:p>
            <a:r>
              <a:rPr lang="en-US" dirty="0"/>
              <a:t>Sorted (original file), unsorted, reverse sort, traverse list in reverse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CF60-F272-439C-89C1-888E4CDE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981200"/>
            <a:ext cx="10360501" cy="4462272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ftree</a:t>
            </a:r>
            <a:r>
              <a:rPr lang="en-US" dirty="0"/>
              <a:t>-vectorize attempts to perform “branchy” loops</a:t>
            </a:r>
          </a:p>
          <a:p>
            <a:r>
              <a:rPr lang="en-US" dirty="0"/>
              <a:t>-</a:t>
            </a:r>
            <a:r>
              <a:rPr lang="en-US" dirty="0" err="1"/>
              <a:t>fopt</a:t>
            </a:r>
            <a:r>
              <a:rPr lang="en-US" dirty="0"/>
              <a:t>-info-</a:t>
            </a:r>
            <a:r>
              <a:rPr lang="en-US" dirty="0" err="1"/>
              <a:t>vec</a:t>
            </a:r>
            <a:r>
              <a:rPr lang="en-US" dirty="0"/>
              <a:t>-missed outputs missed opportunities in vectorize optimization </a:t>
            </a:r>
          </a:p>
          <a:p>
            <a:r>
              <a:rPr lang="en-US" dirty="0"/>
              <a:t>vectorize.txt shows this output</a:t>
            </a:r>
          </a:p>
          <a:p>
            <a:r>
              <a:rPr lang="en-US" dirty="0"/>
              <a:t>CMOV causing slowdown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5EB622-136B-4955-8A55-2A89D8CC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304800"/>
            <a:ext cx="10360501" cy="1223963"/>
          </a:xfrm>
        </p:spPr>
        <p:txBody>
          <a:bodyPr/>
          <a:lstStyle/>
          <a:p>
            <a:r>
              <a:rPr lang="en-US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310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02C9-C0BC-4C4A-831A-2ABA78E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44563"/>
          </a:xfrm>
        </p:spPr>
        <p:txBody>
          <a:bodyPr/>
          <a:lstStyle/>
          <a:p>
            <a:r>
              <a:rPr lang="en-US" dirty="0"/>
              <a:t>Branchy vs Branchless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DE5D-531B-4AD1-8C53-17D4EE78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4452983"/>
            <a:ext cx="10360501" cy="1694759"/>
          </a:xfrm>
        </p:spPr>
        <p:txBody>
          <a:bodyPr/>
          <a:lstStyle/>
          <a:p>
            <a:r>
              <a:rPr lang="en-US" dirty="0"/>
              <a:t>Instruction pipelining: instruction-level parallelism on a single processor</a:t>
            </a:r>
          </a:p>
          <a:p>
            <a:r>
              <a:rPr lang="en-US" dirty="0"/>
              <a:t>Simple examples of </a:t>
            </a:r>
            <a:r>
              <a:rPr lang="en-US" dirty="0" err="1"/>
              <a:t>brancy</a:t>
            </a:r>
            <a:r>
              <a:rPr lang="en-US" dirty="0"/>
              <a:t> vs branchless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75C517-D007-4779-95B6-F30C767C3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1657165"/>
            <a:ext cx="4724400" cy="184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4F921F-0F8D-4691-A135-9EDC79B7D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271402"/>
            <a:ext cx="5943600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1E90A46-C701-47D9-AA3A-05D461AD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5" y="1657165"/>
            <a:ext cx="4756027" cy="184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8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C802-EA18-4461-9B88-1E12FF75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CF60-F272-439C-89C1-888E4CDE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209800"/>
            <a:ext cx="10360501" cy="3687763"/>
          </a:xfrm>
        </p:spPr>
        <p:txBody>
          <a:bodyPr/>
          <a:lstStyle/>
          <a:p>
            <a:r>
              <a:rPr lang="en-US" dirty="0"/>
              <a:t> Can review assembly to see differences</a:t>
            </a:r>
          </a:p>
          <a:p>
            <a:r>
              <a:rPr lang="en-US" dirty="0"/>
              <a:t>Optimizations may not always work as intended depending on the code and compiler version</a:t>
            </a:r>
          </a:p>
          <a:p>
            <a:r>
              <a:rPr lang="en-US" dirty="0"/>
              <a:t>Can we write better code, to improve the optimization chance?</a:t>
            </a:r>
          </a:p>
          <a:p>
            <a:r>
              <a:rPr lang="en-US" dirty="0"/>
              <a:t>Did later versions of GCC fix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181</TotalTime>
  <Words>375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 16x9</vt:lpstr>
      <vt:lpstr>Systems II Presentation</vt:lpstr>
      <vt:lpstr>Problem Summary</vt:lpstr>
      <vt:lpstr>Assembly Review</vt:lpstr>
      <vt:lpstr>Recreate Slow Runtime</vt:lpstr>
      <vt:lpstr>Differences in Flags</vt:lpstr>
      <vt:lpstr>Compilation with –ftree-vectorize flag</vt:lpstr>
      <vt:lpstr>Vectorization</vt:lpstr>
      <vt:lpstr>Branchy vs Branchless Code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II Presentation</dc:title>
  <dc:creator>Harki, Ben</dc:creator>
  <cp:lastModifiedBy>Harki, Ben</cp:lastModifiedBy>
  <cp:revision>7</cp:revision>
  <dcterms:created xsi:type="dcterms:W3CDTF">2021-11-06T23:04:12Z</dcterms:created>
  <dcterms:modified xsi:type="dcterms:W3CDTF">2021-11-07T17:43:01Z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