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2" r:id="rId11"/>
  </p:sldIdLst>
  <p:sldSz cx="13004800" cy="9753600"/>
  <p:notesSz cx="6858000" cy="9144000"/>
  <p:defaultTextStyle>
    <a:defPPr marL="0" marR="0" indent="0" algn="l" defTabSz="91380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451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6902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354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3805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2257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0708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599160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7611" algn="ctr" defTabSz="5838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68" y="-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5987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451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6902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354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3805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257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0708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160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7611" defTabSz="45690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00220" y="1950720"/>
            <a:ext cx="11704320" cy="2600960"/>
          </a:xfrm>
        </p:spPr>
        <p:txBody>
          <a:bodyPr vert="horz" lIns="65023" tIns="0" rIns="65023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6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950720" y="4738415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30" y="2586567"/>
            <a:ext cx="9429750" cy="6286501"/>
          </a:xfrm>
          <a:prstGeom prst="rect">
            <a:avLst/>
          </a:prstGeom>
        </p:spPr>
        <p:txBody>
          <a:bodyPr lIns="91381" tIns="45688" rIns="91381" bIns="45688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6" y="2590800"/>
            <a:ext cx="5334000" cy="6286500"/>
          </a:xfrm>
          <a:prstGeom prst="rect">
            <a:avLst/>
          </a:prstGeom>
        </p:spPr>
        <p:txBody>
          <a:bodyPr/>
          <a:lstStyle>
            <a:lvl1pPr marL="342678" indent="-342678">
              <a:spcBef>
                <a:spcPts val="3199"/>
              </a:spcBef>
              <a:defRPr sz="2700"/>
            </a:lvl1pPr>
            <a:lvl2pPr marL="685354" indent="-342678">
              <a:spcBef>
                <a:spcPts val="3199"/>
              </a:spcBef>
              <a:defRPr sz="2700"/>
            </a:lvl2pPr>
            <a:lvl3pPr marL="1028033" indent="-342678">
              <a:spcBef>
                <a:spcPts val="3199"/>
              </a:spcBef>
              <a:defRPr sz="2700"/>
            </a:lvl3pPr>
            <a:lvl4pPr marL="1370708" indent="-342678">
              <a:spcBef>
                <a:spcPts val="3199"/>
              </a:spcBef>
              <a:defRPr sz="2700"/>
            </a:lvl4pPr>
            <a:lvl5pPr marL="1713385" indent="-342678">
              <a:spcBef>
                <a:spcPts val="3199"/>
              </a:spcBef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41762" y="9296406"/>
            <a:ext cx="514506" cy="34875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5840" y="866987"/>
            <a:ext cx="10078720" cy="260096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5840" y="3566629"/>
            <a:ext cx="10078720" cy="2147146"/>
          </a:xfrm>
        </p:spPr>
        <p:txBody>
          <a:bodyPr anchor="t"/>
          <a:lstStyle>
            <a:lvl1pPr marL="104037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70827" y="9125938"/>
            <a:ext cx="1083733" cy="519289"/>
          </a:xfrm>
        </p:spPr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240" y="2183271"/>
            <a:ext cx="5746045" cy="1067928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606259" y="2183271"/>
            <a:ext cx="5748302" cy="1067928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50240" y="3359574"/>
            <a:ext cx="5746045" cy="535319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6259" y="3359574"/>
            <a:ext cx="5748302" cy="535319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1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50241" y="2167468"/>
            <a:ext cx="4278490" cy="6545298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3100"/>
            </a:lvl3pPr>
            <a:lvl4pPr>
              <a:defRPr sz="2800"/>
            </a:lvl4pPr>
            <a:lvl5pPr>
              <a:defRPr sz="2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00960" y="866986"/>
            <a:ext cx="7802880" cy="742810"/>
          </a:xfrm>
        </p:spPr>
        <p:txBody>
          <a:bodyPr lIns="65023" rIns="65023" bIns="0" anchor="b">
            <a:sp3d prstMaterial="softEdge"/>
          </a:bodyPr>
          <a:lstStyle>
            <a:lvl1pPr algn="ctr">
              <a:buNone/>
              <a:defRPr sz="2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600960" y="2605476"/>
            <a:ext cx="7802880" cy="5635413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46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00960" y="1659431"/>
            <a:ext cx="7802880" cy="754278"/>
          </a:xfrm>
        </p:spPr>
        <p:txBody>
          <a:bodyPr lIns="65023" tIns="65023" rIns="65023" anchor="t"/>
          <a:lstStyle>
            <a:lvl1pPr marL="0" indent="0" algn="ct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A3C5-BE82-4DD7-926B-0702CEEB287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D21-F41E-4501-A2F6-80089B728F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697472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0240" y="9125938"/>
            <a:ext cx="3034453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defTabSz="1092287" hangingPunct="1"/>
            <a:fld id="{0CB6A3C5-BE82-4DD7-926B-0702CEEB287C}" type="datetimeFigureOut">
              <a:rPr lang="de-DE" b="0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1092287" hangingPunct="1"/>
              <a:t>23.03.2020</a:t>
            </a:fld>
            <a:endParaRPr lang="de-DE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443307" y="9125938"/>
            <a:ext cx="4118187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ct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defTabSz="1092287" hangingPunct="1"/>
            <a:endParaRPr lang="de-DE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1270827" y="9125938"/>
            <a:ext cx="1083733" cy="519289"/>
          </a:xfrm>
          <a:prstGeom prst="rect">
            <a:avLst/>
          </a:prstGeom>
        </p:spPr>
        <p:txBody>
          <a:bodyPr vert="horz" lIns="0" tIns="65023" rIns="0" bIns="65023" anchor="b"/>
          <a:lstStyle>
            <a:lvl1pPr algn="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defTabSz="1092287" hangingPunct="1"/>
            <a:fld id="{46B94D21-F41E-4501-A2F6-80089B728F2D}" type="slidenum">
              <a:rPr lang="de-DE" b="0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1092287" hangingPunct="1"/>
              <a:t>‹Nr.›</a:t>
            </a:fld>
            <a:endParaRPr lang="de-DE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xStyles>
    <p:titleStyle>
      <a:lvl1pPr algn="ctr" rtl="0" eaLnBrk="1" latinLnBrk="0" hangingPunct="1">
        <a:spcBef>
          <a:spcPct val="0"/>
        </a:spcBef>
        <a:buNone/>
        <a:defRPr kumimoji="0" sz="58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780276" indent="-585207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35437" indent="-403143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12570" indent="-32511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924680" indent="-260092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7777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887" indent="-260092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988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082089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91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griffskläru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Begriffsklärung</a:t>
            </a:r>
          </a:p>
        </p:txBody>
      </p:sp>
      <p:sp>
        <p:nvSpPr>
          <p:cNvPr id="120" name="Ladung Q: Eigenschaft von Stoffen, Anziehung oder Abstoßung hervorzurufen, Q = n • 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464" indent="-386464" defTabSz="507925">
              <a:spcBef>
                <a:spcPts val="3598"/>
              </a:spcBef>
              <a:defRPr sz="2784"/>
            </a:pPr>
            <a:r>
              <a:rPr b="1"/>
              <a:t>Ladung Q</a:t>
            </a:r>
            <a:r>
              <a:t>: Eigenschaft von Stoffen, Anziehung oder Abstoßung hervorzurufen, Q = n • e</a:t>
            </a:r>
          </a:p>
          <a:p>
            <a:pPr marL="386464" indent="-386464" defTabSz="507925">
              <a:spcBef>
                <a:spcPts val="3598"/>
              </a:spcBef>
              <a:defRPr sz="2784"/>
            </a:pPr>
            <a:r>
              <a:rPr b="1"/>
              <a:t>Spannung U</a:t>
            </a:r>
            <a:r>
              <a:t>: wird durch Ladungstrennung erzeugt, </a:t>
            </a:r>
            <a:br/>
            <a:r>
              <a:t>U = W/Q</a:t>
            </a:r>
          </a:p>
          <a:p>
            <a:pPr marL="386464" indent="-386464" defTabSz="507925">
              <a:spcBef>
                <a:spcPts val="3598"/>
              </a:spcBef>
              <a:defRPr sz="2784"/>
            </a:pPr>
            <a:r>
              <a:rPr b="1"/>
              <a:t>Potential φ</a:t>
            </a:r>
            <a:r>
              <a:t>: Quotient aus der potentiellen Energie einer Ladung ihrem Wert q, φ = E</a:t>
            </a:r>
            <a:r>
              <a:rPr baseline="-5999"/>
              <a:t>pot</a:t>
            </a:r>
            <a:r>
              <a:t>/q</a:t>
            </a:r>
          </a:p>
          <a:p>
            <a:pPr marL="386464" indent="-386464" defTabSz="507925">
              <a:spcBef>
                <a:spcPts val="3598"/>
              </a:spcBef>
              <a:defRPr sz="2784"/>
            </a:pPr>
            <a:r>
              <a:rPr b="1"/>
              <a:t>Stromstärke I</a:t>
            </a:r>
            <a:r>
              <a:t>: durch einen Leiterquerschnitt bewegte Ladung Q pro Zeit t, I = Q/t</a:t>
            </a:r>
          </a:p>
          <a:p>
            <a:pPr marL="386464" indent="-386464" defTabSz="507925">
              <a:spcBef>
                <a:spcPts val="3598"/>
              </a:spcBef>
              <a:defRPr sz="2784"/>
            </a:pPr>
            <a:r>
              <a:rPr b="1"/>
              <a:t>Widerstand R</a:t>
            </a:r>
            <a:r>
              <a:t>: Hinderung der freien Elektronen in ihrer Bewegung durch einen Leiter mit Leitwert G, R = 1/G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0DC56391-95F4-47B4-BC75-E96B996E74E5}"/>
              </a:ext>
            </a:extLst>
          </p:cNvPr>
          <p:cNvSpPr txBox="1"/>
          <p:nvPr/>
        </p:nvSpPr>
        <p:spPr>
          <a:xfrm>
            <a:off x="2453641" y="387051"/>
            <a:ext cx="8097520" cy="925894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defTabSz="1092156" hangingPunct="1"/>
            <a:r>
              <a:rPr lang="de-DE" sz="5300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Bauformen</a:t>
            </a:r>
          </a:p>
        </p:txBody>
      </p:sp>
      <p:pic>
        <p:nvPicPr>
          <p:cNvPr id="4" name="Grafik 3" descr="Ein Bild, das sitzend, klein, Flasche, weiß enthält.&#10;&#10;Automatisch generierte Beschreibung">
            <a:extLst>
              <a:ext uri="{FF2B5EF4-FFF2-40B4-BE49-F238E27FC236}">
                <a16:creationId xmlns:a16="http://schemas.microsoft.com/office/drawing/2014/main" xmlns="" id="{B0EC1FE2-1545-4FEA-A8D8-961F2BBEC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29" y="4246699"/>
            <a:ext cx="1300480" cy="4389120"/>
          </a:xfrm>
          <a:prstGeom prst="rect">
            <a:avLst/>
          </a:prstGeom>
        </p:spPr>
      </p:pic>
      <p:pic>
        <p:nvPicPr>
          <p:cNvPr id="6" name="Grafik 5" descr="Ein Bild, das drinnen, Tisch, Mobiltelefon, sitzend enthält.&#10;&#10;Automatisch generierte Beschreibung">
            <a:extLst>
              <a:ext uri="{FF2B5EF4-FFF2-40B4-BE49-F238E27FC236}">
                <a16:creationId xmlns:a16="http://schemas.microsoft.com/office/drawing/2014/main" xmlns="" id="{45D5F633-666F-4621-A869-860EA981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33" y="4876800"/>
            <a:ext cx="2898987" cy="37590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D75074E1-B451-40A5-B567-283BD3FB3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11" y="4561744"/>
            <a:ext cx="5456917" cy="43484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32D058-60B5-4412-9944-BFDE1C1E9EC9}"/>
              </a:ext>
            </a:extLst>
          </p:cNvPr>
          <p:cNvSpPr txBox="1"/>
          <p:nvPr/>
        </p:nvSpPr>
        <p:spPr>
          <a:xfrm>
            <a:off x="589280" y="2102912"/>
            <a:ext cx="2468880" cy="479617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defTabSz="1092156" hangingPunct="1"/>
            <a:r>
              <a:rPr lang="de-DE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Feinsicherung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11C8E5A-6F32-4F93-864F-20A56A7D74F3}"/>
              </a:ext>
            </a:extLst>
          </p:cNvPr>
          <p:cNvSpPr txBox="1"/>
          <p:nvPr/>
        </p:nvSpPr>
        <p:spPr>
          <a:xfrm>
            <a:off x="3380656" y="2095499"/>
            <a:ext cx="5545601" cy="479617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defTabSz="1092156" hangingPunct="1"/>
            <a:r>
              <a:rPr lang="de-DE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Flachstecksicherung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D0789A8-6D97-4D4D-BED8-093FA78C7F3F}"/>
              </a:ext>
            </a:extLst>
          </p:cNvPr>
          <p:cNvSpPr txBox="1"/>
          <p:nvPr/>
        </p:nvSpPr>
        <p:spPr>
          <a:xfrm>
            <a:off x="9618135" y="2095500"/>
            <a:ext cx="2997200" cy="479617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defTabSz="1092156" hangingPunct="1"/>
            <a:r>
              <a:rPr lang="de-DE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Blocksicherung</a:t>
            </a:r>
          </a:p>
        </p:txBody>
      </p:sp>
    </p:spTree>
    <p:extLst>
      <p:ext uri="{BB962C8B-B14F-4D97-AF65-F5344CB8AC3E}">
        <p14:creationId xmlns:p14="http://schemas.microsoft.com/office/powerpoint/2010/main" val="29718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220px-CoulombsLaw.svg.png" descr="220px-CoulombsLaw.svg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196" r="3196" b="23758"/>
          <a:stretch>
            <a:fillRect/>
          </a:stretch>
        </p:blipFill>
        <p:spPr>
          <a:xfrm>
            <a:off x="5876930" y="3150148"/>
            <a:ext cx="7016688" cy="4572001"/>
          </a:xfrm>
          <a:prstGeom prst="rect">
            <a:avLst/>
          </a:prstGeom>
        </p:spPr>
      </p:pic>
      <p:sp>
        <p:nvSpPr>
          <p:cNvPr id="123" name="Kraftwirkungen elektrischer Ladungsträ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Kraftwirkungen elektrischer Ladungsträger</a:t>
            </a:r>
          </a:p>
        </p:txBody>
      </p:sp>
      <p:sp>
        <p:nvSpPr>
          <p:cNvPr id="124" name="zwischen zwei geladenen Körpern wirkende Kraft = Coulomb-Kraf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zwischen zwei geladenen Körpern wirkende Kraft = Coulomb-Kraft</a:t>
            </a:r>
          </a:p>
          <a:p>
            <a:r>
              <a:t>ist proportional zu Ladungsmengen, indirekt proportional zum Quadrat des Abstands beider Ladungen</a:t>
            </a:r>
          </a:p>
          <a:p>
            <a:r>
              <a:t>Gewichtskraft kann vernachlässigt werden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Kraftwirkungen elektrischer Ladungsträ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 defTabSz="484571">
              <a:defRPr sz="6640"/>
            </a:pPr>
            <a:r>
              <a:t>Kraftwirkungen elektrischer Ladungsträger</a:t>
            </a:r>
          </a:p>
        </p:txBody>
      </p:sp>
      <p:sp>
        <p:nvSpPr>
          <p:cNvPr id="127" name="Vorzeichen beider Ladungen gleich: wirkende Kraft positiv, Ladungen stoßen sich ab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Vorzeichen beider Ladungen gleich: wirkende Kraft positiv, Ladungen stoßen sich ab</a:t>
            </a:r>
          </a:p>
          <a:p>
            <a:r>
              <a:t>unterschiedliche Vorzeichen, Coulomb-Kraft negativ, Ladungen ziehen sich an</a:t>
            </a:r>
          </a:p>
          <a:p>
            <a:r>
              <a:t>Berührung zweier Ladungsträger mit gleich großer entgegengesetzter Ladung: Ladungsausgleich</a:t>
            </a:r>
          </a:p>
          <a:p>
            <a:r>
              <a:t>sind nach Kontakt elektrisch neutral, Kraftwirkung verschwindet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csm_ElFeld_fe0fb02d71.jpg" descr="csm_ElFeld_fe0fb02d7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74" r="74"/>
          <a:stretch>
            <a:fillRect/>
          </a:stretch>
        </p:blipFill>
        <p:spPr>
          <a:xfrm>
            <a:off x="6758780" y="2910427"/>
            <a:ext cx="5253205" cy="5261059"/>
          </a:xfrm>
          <a:prstGeom prst="rect">
            <a:avLst/>
          </a:prstGeom>
        </p:spPr>
      </p:pic>
      <p:sp>
        <p:nvSpPr>
          <p:cNvPr id="130" name="Kraftwirkungen elektrischer Ladungsträ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Kraftwirkungen elektrischer Ladungsträger</a:t>
            </a:r>
          </a:p>
        </p:txBody>
      </p:sp>
      <p:sp>
        <p:nvSpPr>
          <p:cNvPr id="131" name="Kräfte von Ladungen wirken auf andere Ladungen im Raum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25542" indent="-325542" defTabSz="554628">
              <a:spcBef>
                <a:spcPts val="2999"/>
              </a:spcBef>
              <a:defRPr sz="2660"/>
            </a:pPr>
            <a:r>
              <a:t>Kräfte von Ladungen wirken auf andere Ladungen im Raum </a:t>
            </a:r>
          </a:p>
          <a:p>
            <a:pPr marL="325542" indent="-325542" defTabSz="554628">
              <a:spcBef>
                <a:spcPts val="2999"/>
              </a:spcBef>
              <a:defRPr sz="2660"/>
            </a:pPr>
            <a:r>
              <a:t>bewirken physikalische Zustandsänderung des Raumes = elektrisches Feld</a:t>
            </a:r>
          </a:p>
          <a:p>
            <a:pPr marL="325542" indent="-325542" defTabSz="554628">
              <a:spcBef>
                <a:spcPts val="2999"/>
              </a:spcBef>
              <a:defRPr sz="2660"/>
            </a:pPr>
            <a:r>
              <a:t>Eigenschaften: elektrische Feldstärke, Gerichtetheit, Ausbreitungsgeschwindigkeit (c = 300000 km/s) </a:t>
            </a:r>
          </a:p>
          <a:p>
            <a:pPr marL="325542" indent="-325542" defTabSz="554628">
              <a:spcBef>
                <a:spcPts val="2999"/>
              </a:spcBef>
              <a:defRPr sz="2660"/>
            </a:pPr>
            <a:r>
              <a:t>zeitliche Veränderung eines elektrischen Feldes ruft magnetisches Feld hervor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92" y="5740896"/>
            <a:ext cx="561199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Spannungen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551792" y="2325161"/>
            <a:ext cx="496855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defTabSz="584170"/>
            <a:r>
              <a:rPr lang="de-DE" dirty="0"/>
              <a:t>Wechselspannung</a:t>
            </a:r>
          </a:p>
          <a:p>
            <a:pPr defTabSz="584170"/>
            <a:endParaRPr lang="de-DE" dirty="0"/>
          </a:p>
          <a:p>
            <a:pPr marL="342882" indent="-342882" algn="l" defTabSz="584170">
              <a:buFontTx/>
              <a:buChar char="-"/>
            </a:pPr>
            <a:r>
              <a:rPr lang="de-DE" b="0" dirty="0"/>
              <a:t>Wechselt stets ihre Polung</a:t>
            </a:r>
          </a:p>
          <a:p>
            <a:pPr algn="l" defTabSz="584170"/>
            <a:endParaRPr lang="de-DE" b="0" dirty="0" smtClean="0"/>
          </a:p>
          <a:p>
            <a:pPr algn="l" defTabSz="584170"/>
            <a:r>
              <a:rPr lang="de-DE" b="0" dirty="0" smtClean="0"/>
              <a:t>Symbol:</a:t>
            </a:r>
            <a:endParaRPr lang="de-DE" b="0" dirty="0"/>
          </a:p>
          <a:p>
            <a:pPr marL="342882" indent="-342882" algn="l" defTabSz="584170">
              <a:buFontTx/>
              <a:buChar char="-"/>
            </a:pPr>
            <a:endParaRPr lang="de-DE" b="0" dirty="0"/>
          </a:p>
        </p:txBody>
      </p:sp>
      <p:sp>
        <p:nvSpPr>
          <p:cNvPr id="7" name="Textfeld 6"/>
          <p:cNvSpPr txBox="1"/>
          <p:nvPr/>
        </p:nvSpPr>
        <p:spPr>
          <a:xfrm>
            <a:off x="1029793" y="2325161"/>
            <a:ext cx="4968552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defTabSz="584170"/>
            <a:r>
              <a:rPr lang="de-DE" dirty="0"/>
              <a:t>Gleichspannung</a:t>
            </a:r>
          </a:p>
          <a:p>
            <a:pPr defTabSz="584170"/>
            <a:endParaRPr lang="de-DE" dirty="0" smtClean="0"/>
          </a:p>
          <a:p>
            <a:pPr marL="342882" indent="-342882" algn="l" defTabSz="584170">
              <a:buFontTx/>
              <a:buChar char="-"/>
            </a:pPr>
            <a:r>
              <a:rPr lang="de-DE" b="0" dirty="0" smtClean="0"/>
              <a:t>Strom fließt mit gleicher Polung</a:t>
            </a:r>
          </a:p>
          <a:p>
            <a:pPr marL="342882" indent="-342882" algn="l" defTabSz="584170">
              <a:buFontTx/>
              <a:buChar char="-"/>
            </a:pPr>
            <a:r>
              <a:rPr lang="de-DE" b="0" dirty="0" smtClean="0"/>
              <a:t>Strom fließt mit gleicher Stärke</a:t>
            </a:r>
            <a:endParaRPr lang="de-DE" b="0" dirty="0"/>
          </a:p>
          <a:p>
            <a:pPr algn="l" defTabSz="584170"/>
            <a:r>
              <a:rPr lang="de-DE" b="0" dirty="0"/>
              <a:t>Symbol:</a:t>
            </a:r>
          </a:p>
        </p:txBody>
      </p:sp>
      <p:pic>
        <p:nvPicPr>
          <p:cNvPr id="9" name="Grafik 8" descr="Wechselspannu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017" y="3914374"/>
            <a:ext cx="432048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Gleichspannu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6" y="3914942"/>
            <a:ext cx="718939" cy="359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1029793" y="6181701"/>
            <a:ext cx="534197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defTabSz="584170"/>
            <a:r>
              <a:rPr lang="de-DE" dirty="0" smtClean="0"/>
              <a:t>Mischspannung</a:t>
            </a:r>
          </a:p>
          <a:p>
            <a:pPr algn="l" defTabSz="584170"/>
            <a:r>
              <a:rPr lang="de-DE" b="0" dirty="0"/>
              <a:t>- Entsteht bei Überlagerung von Gleich-</a:t>
            </a:r>
            <a:r>
              <a:rPr lang="de-DE" b="0" dirty="0" smtClean="0"/>
              <a:t> und Wechselspannung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328463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Kenngrößen der Wechselspannung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97745" y="3150736"/>
            <a:ext cx="280831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defTabSz="584170"/>
            <a:r>
              <a:rPr lang="de-DE" dirty="0"/>
              <a:t>Amplitude</a:t>
            </a:r>
          </a:p>
          <a:p>
            <a:pPr defTabSz="584170"/>
            <a:endParaRPr lang="de-DE" dirty="0"/>
          </a:p>
          <a:p>
            <a:pPr algn="l" defTabSz="584170"/>
            <a:r>
              <a:rPr lang="de-DE" b="0" dirty="0"/>
              <a:t>Größter Ausschlag einer Schwingung</a:t>
            </a:r>
            <a:endParaRPr lang="de-DE" b="0" dirty="0"/>
          </a:p>
        </p:txBody>
      </p:sp>
      <p:sp>
        <p:nvSpPr>
          <p:cNvPr id="6" name="Textfeld 5"/>
          <p:cNvSpPr txBox="1"/>
          <p:nvPr/>
        </p:nvSpPr>
        <p:spPr>
          <a:xfrm>
            <a:off x="4615425" y="3150735"/>
            <a:ext cx="216024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defTabSz="584170"/>
            <a:r>
              <a:rPr lang="de-DE" dirty="0" smtClean="0"/>
              <a:t>Frequenz</a:t>
            </a:r>
          </a:p>
          <a:p>
            <a:pPr defTabSz="584170"/>
            <a:endParaRPr lang="de-DE" dirty="0"/>
          </a:p>
          <a:p>
            <a:pPr algn="l" defTabSz="584170"/>
            <a:r>
              <a:rPr lang="de-DE" b="0" dirty="0" smtClean="0"/>
              <a:t>Anzahl der Änderung der Polung in einer Bestimmten Zeit</a:t>
            </a:r>
            <a:endParaRPr lang="de-DE" b="0" dirty="0"/>
          </a:p>
        </p:txBody>
      </p:sp>
      <p:sp>
        <p:nvSpPr>
          <p:cNvPr id="8" name="Textfeld 7"/>
          <p:cNvSpPr txBox="1"/>
          <p:nvPr/>
        </p:nvSpPr>
        <p:spPr>
          <a:xfrm>
            <a:off x="7942560" y="3150736"/>
            <a:ext cx="4248472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defTabSz="584170"/>
            <a:r>
              <a:rPr lang="de-DE" dirty="0" smtClean="0"/>
              <a:t>Phasenverschiebung</a:t>
            </a:r>
          </a:p>
          <a:p>
            <a:pPr defTabSz="584170"/>
            <a:endParaRPr lang="de-DE" dirty="0"/>
          </a:p>
          <a:p>
            <a:pPr algn="l" defTabSz="584170"/>
            <a:r>
              <a:rPr lang="de-DE" b="0" dirty="0" smtClean="0"/>
              <a:t>Differenz zweier Schwingungen gleicher Frequenz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20881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Wirkung des elektrischen Stroms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893889" y="2750046"/>
            <a:ext cx="4464496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7" tIns="50797" rIns="50797" bIns="50797" numCol="1" spcCol="38098" rtlCol="0" anchor="ctr">
            <a:spAutoFit/>
          </a:bodyPr>
          <a:lstStyle/>
          <a:p>
            <a:pPr marL="342882" indent="-342882" algn="l" defTabSz="584170">
              <a:buFontTx/>
              <a:buChar char="-"/>
            </a:pPr>
            <a:r>
              <a:rPr lang="de-DE" b="0" dirty="0" smtClean="0"/>
              <a:t>Gefahren</a:t>
            </a:r>
            <a:endParaRPr lang="de-DE" b="0" dirty="0"/>
          </a:p>
          <a:p>
            <a:pPr marL="342882" indent="-342882" algn="l" defTabSz="584170">
              <a:buFontTx/>
              <a:buChar char="-"/>
            </a:pPr>
            <a:r>
              <a:rPr lang="de-DE" b="0" dirty="0"/>
              <a:t>Leuchtwirkung</a:t>
            </a:r>
          </a:p>
          <a:p>
            <a:pPr marL="342882" indent="-342882" algn="l" defTabSz="584170">
              <a:buFontTx/>
              <a:buChar char="-"/>
            </a:pPr>
            <a:r>
              <a:rPr lang="de-DE" b="0" dirty="0" smtClean="0"/>
              <a:t>Magnetische Wirkung</a:t>
            </a:r>
            <a:endParaRPr lang="de-DE" b="0" dirty="0"/>
          </a:p>
          <a:p>
            <a:pPr marL="342882" indent="-342882" algn="l" defTabSz="584170">
              <a:buFontTx/>
              <a:buChar char="-"/>
            </a:pPr>
            <a:r>
              <a:rPr lang="de-DE" b="0" dirty="0" smtClean="0"/>
              <a:t>Chemische Wirkung</a:t>
            </a:r>
          </a:p>
          <a:p>
            <a:pPr marL="342882" indent="-342882" algn="l" defTabSz="584170">
              <a:buFontTx/>
              <a:buChar char="-"/>
            </a:pPr>
            <a:r>
              <a:rPr lang="de-DE" b="0" dirty="0"/>
              <a:t>Wärmewirkung</a:t>
            </a:r>
            <a:endParaRPr lang="de-DE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45" y="2750046"/>
            <a:ext cx="3919536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Bildergebnis für lic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4" y="6179047"/>
            <a:ext cx="48990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892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3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6375" y="669760"/>
            <a:ext cx="4673077" cy="8379881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9150" tIns="54576" rIns="109150" bIns="54576" rtlCol="0" anchor="ctr">
            <a:noAutofit/>
          </a:bodyPr>
          <a:lstStyle/>
          <a:p>
            <a:pPr defTabSz="545751" hangingPunct="1">
              <a:defRPr/>
            </a:pPr>
            <a:endParaRPr lang="en-US" sz="2100" b="0" kern="1200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84D9BF8A-7A01-43FA-A0AF-F30471E0F3CF}"/>
              </a:ext>
            </a:extLst>
          </p:cNvPr>
          <p:cNvSpPr txBox="1"/>
          <p:nvPr/>
        </p:nvSpPr>
        <p:spPr>
          <a:xfrm>
            <a:off x="920564" y="1439294"/>
            <a:ext cx="3061557" cy="6820136"/>
          </a:xfrm>
          <a:prstGeom prst="rect">
            <a:avLst/>
          </a:prstGeom>
        </p:spPr>
        <p:txBody>
          <a:bodyPr vert="horz" lIns="109150" tIns="54576" rIns="109150" bIns="54576" rtlCol="0" anchor="ctr">
            <a:normAutofit/>
          </a:bodyPr>
          <a:lstStyle/>
          <a:p>
            <a:pPr algn="l" defTabSz="1091503" hangingPunct="1">
              <a:lnSpc>
                <a:spcPct val="90000"/>
              </a:lnSpc>
              <a:spcBef>
                <a:spcPct val="0"/>
              </a:spcBef>
              <a:spcAft>
                <a:spcPts val="717"/>
              </a:spcAft>
            </a:pPr>
            <a:r>
              <a:rPr lang="en-US" sz="5300" b="0" kern="1200" dirty="0" err="1">
                <a:solidFill>
                  <a:srgbClr val="FFFFFF"/>
                </a:solidFill>
                <a:latin typeface="Calibri Light" panose="020F0302020204030204"/>
                <a:ea typeface="+mn-ea"/>
                <a:cs typeface="+mn-cs"/>
              </a:rPr>
              <a:t>Schmelz-sicherung</a:t>
            </a:r>
            <a:endParaRPr lang="en-US" sz="5300" b="0" kern="1200" dirty="0">
              <a:solidFill>
                <a:srgbClr val="FFFFFF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96" y="663918"/>
            <a:ext cx="6950075" cy="837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9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6B536446-F22F-4FC8-B630-78E1B02E21E2}"/>
              </a:ext>
            </a:extLst>
          </p:cNvPr>
          <p:cNvSpPr txBox="1"/>
          <p:nvPr/>
        </p:nvSpPr>
        <p:spPr>
          <a:xfrm>
            <a:off x="3088640" y="582508"/>
            <a:ext cx="6583680" cy="925858"/>
          </a:xfrm>
          <a:prstGeom prst="rect">
            <a:avLst/>
          </a:prstGeom>
          <a:noFill/>
        </p:spPr>
        <p:txBody>
          <a:bodyPr wrap="square" lIns="109177" tIns="54590" rIns="109177" bIns="54590" rtlCol="0">
            <a:spAutoFit/>
          </a:bodyPr>
          <a:lstStyle/>
          <a:p>
            <a:pPr defTabSz="1091763" hangingPunct="1"/>
            <a:r>
              <a:rPr lang="de-DE" sz="5300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Aufbau und Funktion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210864AF-4680-4C21-8B2E-9014946CC428}"/>
              </a:ext>
            </a:extLst>
          </p:cNvPr>
          <p:cNvSpPr txBox="1"/>
          <p:nvPr/>
        </p:nvSpPr>
        <p:spPr>
          <a:xfrm>
            <a:off x="631662" y="2474854"/>
            <a:ext cx="5870738" cy="1218246"/>
          </a:xfrm>
          <a:prstGeom prst="rect">
            <a:avLst/>
          </a:prstGeom>
          <a:noFill/>
        </p:spPr>
        <p:txBody>
          <a:bodyPr wrap="square" lIns="109177" tIns="54590" rIns="109177" bIns="54590" rtlCol="0">
            <a:spAutoFit/>
          </a:bodyPr>
          <a:lstStyle/>
          <a:p>
            <a:pPr algn="l" defTabSz="1091763" hangingPunct="1"/>
            <a:r>
              <a:rPr lang="de-DE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Wird die Schmelzsicherung ausgelöst wird der Schmelzleiter zerstört und die Sicherung muss ausgetauscht werden 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xmlns="" id="{972C3E31-1E8C-40FF-A910-178DC243A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21" y="1129672"/>
            <a:ext cx="4968240" cy="4890611"/>
          </a:xfrm>
          <a:prstGeom prst="rect">
            <a:avLst/>
          </a:prstGeom>
        </p:spPr>
      </p:pic>
      <p:pic>
        <p:nvPicPr>
          <p:cNvPr id="7" name="Grafik 6" descr="Ein Bild, das drinnen, Tisch, sitzend, Zähler enthält.&#10;&#10;Automatisch generierte Beschreibung">
            <a:extLst>
              <a:ext uri="{FF2B5EF4-FFF2-40B4-BE49-F238E27FC236}">
                <a16:creationId xmlns:a16="http://schemas.microsoft.com/office/drawing/2014/main" xmlns="" id="{A3883A80-DFE6-429C-A71F-A29BAD7F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56" y="6421122"/>
            <a:ext cx="3608553" cy="25191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4D2FA95-886E-43B5-8748-162981C54EC6}"/>
              </a:ext>
            </a:extLst>
          </p:cNvPr>
          <p:cNvSpPr txBox="1"/>
          <p:nvPr/>
        </p:nvSpPr>
        <p:spPr>
          <a:xfrm>
            <a:off x="701045" y="5066454"/>
            <a:ext cx="6289040" cy="2326242"/>
          </a:xfrm>
          <a:prstGeom prst="rect">
            <a:avLst/>
          </a:prstGeom>
          <a:noFill/>
        </p:spPr>
        <p:txBody>
          <a:bodyPr wrap="square" lIns="109177" tIns="54590" rIns="109177" bIns="54590" rtlCol="0">
            <a:spAutoFit/>
          </a:bodyPr>
          <a:lstStyle/>
          <a:p>
            <a:pPr algn="l" defTabSz="1091763" hangingPunct="1"/>
            <a:r>
              <a:rPr lang="de-DE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Beim Abschalten eines Stromkreises entsteht ein Lichtbogen dessen Stärke vom abzuschaltendem Strom abhängt</a:t>
            </a:r>
          </a:p>
          <a:p>
            <a:pPr algn="l" defTabSz="1091763" hangingPunct="1"/>
            <a:endParaRPr lang="de-DE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algn="l" defTabSz="1091763" hangingPunct="1"/>
            <a:r>
              <a:rPr lang="de-DE" b="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 einem Kurzschluss ist dieser um ein Vielfacher größer als der Nennstrom </a:t>
            </a:r>
          </a:p>
        </p:txBody>
      </p:sp>
    </p:spTree>
    <p:extLst>
      <p:ext uri="{BB962C8B-B14F-4D97-AF65-F5344CB8AC3E}">
        <p14:creationId xmlns:p14="http://schemas.microsoft.com/office/powerpoint/2010/main" val="389541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246</Words>
  <Application>Microsoft Office PowerPoint</Application>
  <PresentationFormat>Benutzerdefiniert</PresentationFormat>
  <Paragraphs>59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Ananke</vt:lpstr>
      <vt:lpstr>Begriffsklärung</vt:lpstr>
      <vt:lpstr>Kraftwirkungen elektrischer Ladungsträger</vt:lpstr>
      <vt:lpstr>Kraftwirkungen elektrischer Ladungsträger</vt:lpstr>
      <vt:lpstr>Kraftwirkungen elektrischer Ladungsträger</vt:lpstr>
      <vt:lpstr>Arten von Spannungen</vt:lpstr>
      <vt:lpstr>Kenngrößen der Wechselspannung</vt:lpstr>
      <vt:lpstr>Wirkung des elektrischen Stroms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Begriffsklärung</dc:title>
  <dc:creator>Chaoscamper</dc:creator>
  <cp:lastModifiedBy>Chaoscamper</cp:lastModifiedBy>
  <cp:revision>5</cp:revision>
  <dcterms:modified xsi:type="dcterms:W3CDTF">2020-03-23T15:41:54Z</dcterms:modified>
</cp:coreProperties>
</file>