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griffskläru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Begriffsklärung</a:t>
            </a:r>
          </a:p>
        </p:txBody>
      </p:sp>
      <p:sp>
        <p:nvSpPr>
          <p:cNvPr id="120" name="Elekrotechnische Grundgröß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Elekrotechnische Grundgrößen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 defTabSz="484886">
              <a:defRPr sz="6640"/>
            </a:pPr>
            <a:r>
              <a:t>Kraftwirkungen elektrischer Ladungsträger</a:t>
            </a:r>
          </a:p>
        </p:txBody>
      </p:sp>
      <p:sp>
        <p:nvSpPr>
          <p:cNvPr id="150" name="Vorzeichen beider Ladungen gleich: wirkende Kraft positiv, Ladungen stoßen sich 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Vorzeichen beider Ladungen gleich: wirkende Kraft positiv, Ladungen stoßen sich ab</a:t>
            </a:r>
          </a:p>
          <a:p>
            <a:pPr/>
            <a:r>
              <a:t>unterschiedliche Vorzeichen, Coulomb-Kraft negativ, Ladungen ziehen sich an</a:t>
            </a:r>
          </a:p>
          <a:p>
            <a:pPr/>
            <a:r>
              <a:t>Berührung zweier Ladungsträger mit gleich großer entgegengesetzter Ladung: Ladungsausgleich</a:t>
            </a:r>
          </a:p>
          <a:p>
            <a:pPr/>
            <a:r>
              <a:t>sind nach Kontakt elektrisch neutral, Kraftwirkung verschwindet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csm_ElFeld_fe0fb02d71.jpg" descr="csm_ElFeld_fe0fb02d7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4" t="0" r="74" b="0"/>
          <a:stretch>
            <a:fillRect/>
          </a:stretch>
        </p:blipFill>
        <p:spPr>
          <a:xfrm>
            <a:off x="6758781" y="2910426"/>
            <a:ext cx="5253206" cy="5261059"/>
          </a:xfrm>
          <a:prstGeom prst="rect">
            <a:avLst/>
          </a:prstGeom>
        </p:spPr>
      </p:pic>
      <p:sp>
        <p:nvSpPr>
          <p:cNvPr id="153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Kraftwirkungen elektrischer Ladungsträger</a:t>
            </a:r>
          </a:p>
        </p:txBody>
      </p:sp>
      <p:sp>
        <p:nvSpPr>
          <p:cNvPr id="154" name="Kräfte von Ladungen wirken auf andere Ladungen im Rau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554990">
              <a:spcBef>
                <a:spcPts val="3000"/>
              </a:spcBef>
              <a:defRPr sz="2660"/>
            </a:pPr>
            <a:r>
              <a:t>Kräfte von Ladungen wirken auf andere Ladungen im Raum 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bewirken physikalische Zustandsänderung des Raumes = elektrisches Feld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Eigenschaften: elektrische Feldstärke, Gerichtetheit, Ausbreitungsgeschwindigkeit (c = 300000 km/s) </a:t>
            </a:r>
          </a:p>
          <a:p>
            <a:pPr marL="325754" indent="-325754" defTabSz="554990">
              <a:spcBef>
                <a:spcPts val="3000"/>
              </a:spcBef>
              <a:defRPr sz="2660"/>
            </a:pPr>
            <a:r>
              <a:t>zeitliche Veränderung eines elektrischen Feldes ruft magnetisches Feld hervor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Kraftwirkungen elektrischer Ladungsträger</a:t>
            </a:r>
          </a:p>
        </p:txBody>
      </p:sp>
      <p:sp>
        <p:nvSpPr>
          <p:cNvPr id="157" name="räumliche Verschiebung elektrischer Ladungen durch Einwirkung eines elektrischen Feldes = Influenz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räumliche Verschiebung elektrischer Ladungen durch Einwirkung eines elektrischen Feldes = Influenz</a:t>
            </a:r>
          </a:p>
          <a:p>
            <a:pPr/>
            <a:r>
              <a:t>elektrostatische Felder: elektrische Felder, die sich zeitlich nicht verändern</a:t>
            </a:r>
          </a:p>
          <a:p>
            <a:pPr/>
            <a:r>
              <a:t>ruhende Ladungen stets von elektrostatischem Feld umgeben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kisspng-ion-electric-charge-symbol-lithium-atom-5b0849e62e5ed8.43788331152726986219.jpg" descr="kisspng-ion-electric-charge-symbol-lithium-atom-5b0849e62e5ed8.43788331152726986219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490" t="0" r="13232" b="0"/>
          <a:stretch>
            <a:fillRect/>
          </a:stretch>
        </p:blipFill>
        <p:spPr>
          <a:xfrm>
            <a:off x="6229262" y="2590800"/>
            <a:ext cx="5823039" cy="6286500"/>
          </a:xfrm>
          <a:prstGeom prst="rect">
            <a:avLst/>
          </a:prstGeom>
        </p:spPr>
      </p:pic>
      <p:sp>
        <p:nvSpPr>
          <p:cNvPr id="123" name="Lad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Ladung</a:t>
            </a:r>
          </a:p>
        </p:txBody>
      </p:sp>
      <p:sp>
        <p:nvSpPr>
          <p:cNvPr id="124" name="Eigenschaft von Stoffen, Anziehung oder Abstoßung hervorzurufe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Eigenschaft von Stoffen, Anziehung oder Abstoßung hervorzurufen</a:t>
            </a:r>
          </a:p>
          <a:p>
            <a:pPr/>
            <a:r>
              <a:t>Formelzeichen Q, Einheit Coloumb C</a:t>
            </a:r>
          </a:p>
          <a:p>
            <a:pPr/>
            <a:r>
              <a:t>Berechnung: Q = n • e</a:t>
            </a:r>
          </a:p>
          <a:p>
            <a:pPr/>
            <a:r>
              <a:t>n = Anzahl der Elementarladungen</a:t>
            </a:r>
          </a:p>
          <a:p>
            <a:pPr/>
            <a:r>
              <a:t>e = Elementarladung mit dem Wert 1,602 x 10</a:t>
            </a:r>
            <a:r>
              <a:rPr baseline="31999"/>
              <a:t>-19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pann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Spannung</a:t>
            </a:r>
          </a:p>
        </p:txBody>
      </p:sp>
      <p:sp>
        <p:nvSpPr>
          <p:cNvPr id="127" name="wird durch Ladungstrennung erzeug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wird durch Ladungstrennung erzeugt</a:t>
            </a:r>
          </a:p>
          <a:p>
            <a:pPr/>
            <a:r>
              <a:t>Formelzeichen U, Einheit Volt V</a:t>
            </a:r>
          </a:p>
          <a:p>
            <a:pPr/>
            <a:r>
              <a:t>Berechnung: U = W/Q</a:t>
            </a:r>
          </a:p>
          <a:p>
            <a:pPr/>
            <a:r>
              <a:t>W = bei Ladungsverschiebung aufgewendete Arbeit</a:t>
            </a:r>
          </a:p>
          <a:p>
            <a:pPr/>
            <a:r>
              <a:t>Q = Ladung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otent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Potential</a:t>
            </a:r>
          </a:p>
        </p:txBody>
      </p:sp>
      <p:sp>
        <p:nvSpPr>
          <p:cNvPr id="130" name="Quotient aus der potentiellen Energie einer Ladung ihrem Wert q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Quotient aus der potentiellen Energie einer Ladung ihrem Wert q</a:t>
            </a:r>
          </a:p>
          <a:p>
            <a:pPr/>
            <a:r>
              <a:t>Formelzeichen φ, Einheit 1V</a:t>
            </a:r>
          </a:p>
          <a:p>
            <a:pPr/>
            <a:r>
              <a:t>Berechnung: φ = E</a:t>
            </a:r>
            <a:r>
              <a:rPr baseline="-5999"/>
              <a:t>pot</a:t>
            </a:r>
            <a:r>
              <a:t>/q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elektrische-stromstaerke-df.jpg" descr="elektrische-stromstaerke-df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75" t="0" r="475" b="0"/>
          <a:stretch>
            <a:fillRect/>
          </a:stretch>
        </p:blipFill>
        <p:spPr>
          <a:xfrm>
            <a:off x="5659849" y="3353974"/>
            <a:ext cx="7082602" cy="4326084"/>
          </a:xfrm>
          <a:prstGeom prst="rect">
            <a:avLst/>
          </a:prstGeom>
        </p:spPr>
      </p:pic>
      <p:sp>
        <p:nvSpPr>
          <p:cNvPr id="133" name="Str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Strom</a:t>
            </a:r>
          </a:p>
        </p:txBody>
      </p:sp>
      <p:sp>
        <p:nvSpPr>
          <p:cNvPr id="134" name="Strom: die gerichtete Bewegung von Elektrone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Strom: die gerichtete Bewegung von Elektronen</a:t>
            </a:r>
          </a:p>
          <a:p>
            <a:pPr/>
            <a:r>
              <a:t>Stromstärke: durch einen Leiterquerschnitt bewegte Ladung Q pro Zeit t</a:t>
            </a:r>
          </a:p>
          <a:p>
            <a:pPr/>
            <a:r>
              <a:t>Formelzeichen I, Einheit Ampere A</a:t>
            </a:r>
          </a:p>
          <a:p>
            <a:pPr/>
            <a:r>
              <a:t>Berechnung: I = Q/t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iderst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Widerstand</a:t>
            </a:r>
          </a:p>
        </p:txBody>
      </p:sp>
      <p:sp>
        <p:nvSpPr>
          <p:cNvPr id="137" name="Hinderung der freien Elektronen in ihrer Bewegung durch einen Lei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Hinderung der freien Elektronen in ihrer Bewegung durch einen Leiter</a:t>
            </a:r>
          </a:p>
          <a:p>
            <a:pPr/>
            <a:r>
              <a:t>Grund: Schwingung der Atome des Leiters um ihre Ruhelage</a:t>
            </a:r>
          </a:p>
          <a:p>
            <a:pPr/>
            <a:r>
              <a:t>Formelzeichen R, Einheit Ohm Ω</a:t>
            </a:r>
          </a:p>
          <a:p>
            <a:pPr/>
            <a:r>
              <a:t>Widerstandswert S, Leitwert G</a:t>
            </a:r>
          </a:p>
          <a:p>
            <a:pPr/>
            <a:r>
              <a:t>Berechnung: R = 1/G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Kraftwirkungen elektrischer Ladungsträg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3" defTabSz="502412">
              <a:defRPr sz="6880"/>
            </a:pPr>
            <a:r>
              <a:t>Kraftwirkungen elektrischer Ladungsträger</a:t>
            </a:r>
          </a:p>
        </p:txBody>
      </p:sp>
      <p:sp>
        <p:nvSpPr>
          <p:cNvPr id="140" name="Elektrotechnische Grundgröße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Elektrotechnische Grundgrößen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 defTabSz="484886">
              <a:defRPr sz="6640"/>
            </a:pPr>
            <a:r>
              <a:t>Kraftwirkungen elektrischer Ladungsträger</a:t>
            </a:r>
          </a:p>
        </p:txBody>
      </p:sp>
      <p:sp>
        <p:nvSpPr>
          <p:cNvPr id="143" name="Atom besteht aus Kern (Protonen und Neutronen) und  Elektronenhülle (Elektrone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Atom besteht aus Kern (Protonen und Neutronen) und  Elektronenhülle (Elektronen)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Elektron trägt negative elektrische Elementarladung ( -1,602 • 10</a:t>
            </a:r>
            <a:r>
              <a:rPr baseline="31999"/>
              <a:t>-19</a:t>
            </a:r>
            <a:r>
              <a:t>)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Proton trägt positive elektrische Elementarladung ( -1,602 • 10</a:t>
            </a:r>
            <a:r>
              <a:rPr baseline="31999"/>
              <a:t>-19</a:t>
            </a:r>
            <a:r>
              <a:t>)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Neutron ist elektrisch neutral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mehr Protonen als Elektronen -&gt; Atom positiv geladen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mehr Elektronen als Protonen -&gt; Atom negativ geladen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220px-CoulombsLaw.svg.png" descr="220px-CoulombsLaw.svg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96" t="0" r="3196" b="23758"/>
          <a:stretch>
            <a:fillRect/>
          </a:stretch>
        </p:blipFill>
        <p:spPr>
          <a:xfrm>
            <a:off x="5876924" y="3150146"/>
            <a:ext cx="7016689" cy="4572001"/>
          </a:xfrm>
          <a:prstGeom prst="rect">
            <a:avLst/>
          </a:prstGeom>
        </p:spPr>
      </p:pic>
      <p:sp>
        <p:nvSpPr>
          <p:cNvPr id="146" name="Kraftwirkungen elektrischer Ladungsträ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Kraftwirkungen elektrischer Ladungsträger</a:t>
            </a:r>
          </a:p>
        </p:txBody>
      </p:sp>
      <p:sp>
        <p:nvSpPr>
          <p:cNvPr id="147" name="zwischen zwei geladenen Körpern wirkende Kraft = Coulomb-Kraf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zwischen zwei geladenen Körpern wirkende Kraft = Coulomb-Kraft</a:t>
            </a:r>
          </a:p>
          <a:p>
            <a:pPr/>
            <a:r>
              <a:t>ist proportional zu Ladungsmengen, indirekt proportional zum Quadrat des Abstands beider Ladungen</a:t>
            </a:r>
          </a:p>
          <a:p>
            <a:pPr/>
            <a:r>
              <a:t>Gewichtskraft kann vernachlässigt werden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