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88163"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DF68E2-58F2-4D09-BE8B-E3BD06533059}" type="datetimeFigureOut">
              <a:rPr lang="en-US" smtClean="0"/>
              <a:t>6/11/2020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‹Nr.›</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31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8624D31-43A5-475A-80CF-332C9F6DCF35}" type="datetimeFigureOut">
              <a:rPr lang="en-US" smtClean="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1591763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8624D31-43A5-475A-80CF-332C9F6DCF35}"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5038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8624D31-43A5-475A-80CF-332C9F6DCF35}"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54286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8624D31-43A5-475A-80CF-332C9F6DCF35}"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1924895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8624D31-43A5-475A-80CF-332C9F6DCF35}"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6550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8624D31-43A5-475A-80CF-332C9F6DCF35}"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427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885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6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‹Nr.›</a:t>
            </a:fld>
            <a:endParaRPr lang="en-US" dirty="0"/>
          </a:p>
        </p:txBody>
      </p:sp>
    </p:spTree>
    <p:extLst>
      <p:ext uri="{BB962C8B-B14F-4D97-AF65-F5344CB8AC3E}">
        <p14:creationId xmlns:p14="http://schemas.microsoft.com/office/powerpoint/2010/main" val="214784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0EBB0C4-6273-4C6E-B9BD-2EDC30F1CD52}"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97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414941426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57774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284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52309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2ABBEA6-7C60-4B02-AE87-00D78D8422AF}" type="datetimeFigureOut">
              <a:rPr lang="en-US" smtClean="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‹Nr.›</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70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9CAD897-D46E-4AD2-BD9B-49DD3E640873}" type="datetimeFigureOut">
              <a:rPr lang="en-US" smtClean="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04854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624D31-43A5-475A-80CF-332C9F6DCF35}" type="datetimeFigureOut">
              <a:rPr lang="en-US" smtClean="0"/>
              <a:t>6/11/2020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7030459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0AED3-FAA5-4397-9A5F-932A9CAD223D}"/>
              </a:ext>
            </a:extLst>
          </p:cNvPr>
          <p:cNvSpPr>
            <a:spLocks noGrp="1"/>
          </p:cNvSpPr>
          <p:nvPr>
            <p:ph type="ctrTitle"/>
          </p:nvPr>
        </p:nvSpPr>
        <p:spPr/>
        <p:txBody>
          <a:bodyPr/>
          <a:lstStyle/>
          <a:p>
            <a:r>
              <a:rPr lang="de-DE" b="1" dirty="0"/>
              <a:t>Lernfeld 5</a:t>
            </a:r>
          </a:p>
        </p:txBody>
      </p:sp>
      <p:sp>
        <p:nvSpPr>
          <p:cNvPr id="3" name="Untertitel 2">
            <a:extLst>
              <a:ext uri="{FF2B5EF4-FFF2-40B4-BE49-F238E27FC236}">
                <a16:creationId xmlns:a16="http://schemas.microsoft.com/office/drawing/2014/main" id="{734A6DA8-14DD-49CD-8574-7DFBF1DB4647}"/>
              </a:ext>
            </a:extLst>
          </p:cNvPr>
          <p:cNvSpPr>
            <a:spLocks noGrp="1"/>
          </p:cNvSpPr>
          <p:nvPr>
            <p:ph type="subTitle" idx="1"/>
          </p:nvPr>
        </p:nvSpPr>
        <p:spPr/>
        <p:txBody>
          <a:bodyPr>
            <a:noAutofit/>
          </a:bodyPr>
          <a:lstStyle/>
          <a:p>
            <a:r>
              <a:rPr lang="de-DE" sz="3600" b="1" dirty="0"/>
              <a:t>Mediation</a:t>
            </a:r>
          </a:p>
        </p:txBody>
      </p:sp>
    </p:spTree>
    <p:extLst>
      <p:ext uri="{BB962C8B-B14F-4D97-AF65-F5344CB8AC3E}">
        <p14:creationId xmlns:p14="http://schemas.microsoft.com/office/powerpoint/2010/main" val="224237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AFC61-41E7-49CC-B1A0-84992E240B78}"/>
              </a:ext>
            </a:extLst>
          </p:cNvPr>
          <p:cNvSpPr>
            <a:spLocks noGrp="1"/>
          </p:cNvSpPr>
          <p:nvPr>
            <p:ph type="title"/>
          </p:nvPr>
        </p:nvSpPr>
        <p:spPr/>
        <p:txBody>
          <a:bodyPr/>
          <a:lstStyle/>
          <a:p>
            <a:r>
              <a:rPr lang="de-DE" dirty="0"/>
              <a:t>A </a:t>
            </a:r>
            <a:r>
              <a:rPr lang="de-DE" dirty="0" err="1"/>
              <a:t>mediation</a:t>
            </a:r>
            <a:r>
              <a:rPr lang="de-DE" dirty="0"/>
              <a:t> </a:t>
            </a:r>
            <a:r>
              <a:rPr lang="de-DE" dirty="0" err="1"/>
              <a:t>is</a:t>
            </a:r>
            <a:r>
              <a:rPr lang="de-DE" dirty="0"/>
              <a:t> NOT …</a:t>
            </a:r>
          </a:p>
        </p:txBody>
      </p:sp>
      <p:sp>
        <p:nvSpPr>
          <p:cNvPr id="3" name="Inhaltsplatzhalter 2">
            <a:extLst>
              <a:ext uri="{FF2B5EF4-FFF2-40B4-BE49-F238E27FC236}">
                <a16:creationId xmlns:a16="http://schemas.microsoft.com/office/drawing/2014/main" id="{7B8462B8-2B06-430B-AC3C-C8E18455156A}"/>
              </a:ext>
            </a:extLst>
          </p:cNvPr>
          <p:cNvSpPr>
            <a:spLocks noGrp="1"/>
          </p:cNvSpPr>
          <p:nvPr>
            <p:ph idx="1"/>
          </p:nvPr>
        </p:nvSpPr>
        <p:spPr/>
        <p:txBody>
          <a:bodyPr>
            <a:normAutofit/>
          </a:bodyPr>
          <a:lstStyle/>
          <a:p>
            <a:r>
              <a:rPr lang="de-DE" sz="3200" dirty="0"/>
              <a:t>a </a:t>
            </a:r>
            <a:r>
              <a:rPr lang="de-DE" sz="3200" dirty="0" err="1"/>
              <a:t>summary</a:t>
            </a:r>
            <a:endParaRPr lang="de-DE" sz="3200" dirty="0"/>
          </a:p>
          <a:p>
            <a:r>
              <a:rPr lang="de-DE" sz="3200" dirty="0"/>
              <a:t>a </a:t>
            </a:r>
            <a:r>
              <a:rPr lang="de-DE" sz="3200" dirty="0" err="1"/>
              <a:t>translation</a:t>
            </a:r>
            <a:endParaRPr lang="de-DE" sz="3200" dirty="0"/>
          </a:p>
          <a:p>
            <a:r>
              <a:rPr lang="de-DE" sz="3200" dirty="0"/>
              <a:t>a </a:t>
            </a:r>
            <a:r>
              <a:rPr lang="de-DE" sz="3200" dirty="0" err="1"/>
              <a:t>creative</a:t>
            </a:r>
            <a:r>
              <a:rPr lang="de-DE" sz="3200" dirty="0"/>
              <a:t> </a:t>
            </a:r>
            <a:r>
              <a:rPr lang="de-DE" sz="3200" dirty="0" err="1"/>
              <a:t>task</a:t>
            </a:r>
            <a:endParaRPr lang="de-DE" sz="3200" dirty="0"/>
          </a:p>
          <a:p>
            <a:r>
              <a:rPr lang="de-DE" sz="3200" dirty="0"/>
              <a:t>a </a:t>
            </a:r>
            <a:r>
              <a:rPr lang="de-DE" sz="3200" dirty="0" err="1"/>
              <a:t>comment</a:t>
            </a:r>
            <a:endParaRPr lang="de-DE" sz="3200" dirty="0"/>
          </a:p>
        </p:txBody>
      </p:sp>
    </p:spTree>
    <p:extLst>
      <p:ext uri="{BB962C8B-B14F-4D97-AF65-F5344CB8AC3E}">
        <p14:creationId xmlns:p14="http://schemas.microsoft.com/office/powerpoint/2010/main" val="86123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6271CA-4405-456F-B4F2-89AEBBAC1C57}"/>
              </a:ext>
            </a:extLst>
          </p:cNvPr>
          <p:cNvSpPr>
            <a:spLocks noGrp="1"/>
          </p:cNvSpPr>
          <p:nvPr>
            <p:ph type="title"/>
          </p:nvPr>
        </p:nvSpPr>
        <p:spPr/>
        <p:txBody>
          <a:bodyPr>
            <a:normAutofit/>
          </a:bodyPr>
          <a:lstStyle/>
          <a:p>
            <a:r>
              <a:rPr lang="de-DE" b="1" dirty="0"/>
              <a:t>Mediation</a:t>
            </a:r>
          </a:p>
        </p:txBody>
      </p:sp>
      <p:sp>
        <p:nvSpPr>
          <p:cNvPr id="3" name="Inhaltsplatzhalter 2">
            <a:extLst>
              <a:ext uri="{FF2B5EF4-FFF2-40B4-BE49-F238E27FC236}">
                <a16:creationId xmlns:a16="http://schemas.microsoft.com/office/drawing/2014/main" id="{47508C73-123F-4C05-9620-FAC620B5F1E4}"/>
              </a:ext>
            </a:extLst>
          </p:cNvPr>
          <p:cNvSpPr>
            <a:spLocks noGrp="1"/>
          </p:cNvSpPr>
          <p:nvPr>
            <p:ph idx="1"/>
          </p:nvPr>
        </p:nvSpPr>
        <p:spPr/>
        <p:txBody>
          <a:bodyPr>
            <a:normAutofit fontScale="70000" lnSpcReduction="20000"/>
          </a:bodyPr>
          <a:lstStyle/>
          <a:p>
            <a:r>
              <a:rPr lang="de-DE" sz="4600" dirty="0" err="1"/>
              <a:t>media</a:t>
            </a:r>
            <a:r>
              <a:rPr lang="de-DE" sz="4600" dirty="0"/>
              <a:t> / medium </a:t>
            </a:r>
            <a:r>
              <a:rPr lang="de-DE" sz="4600" dirty="0">
                <a:sym typeface="Wingdings" panose="05000000000000000000" pitchFamily="2" charset="2"/>
              </a:rPr>
              <a:t> (</a:t>
            </a:r>
            <a:r>
              <a:rPr lang="de-DE" sz="4600" dirty="0" err="1">
                <a:sym typeface="Wingdings" panose="05000000000000000000" pitchFamily="2" charset="2"/>
              </a:rPr>
              <a:t>to</a:t>
            </a:r>
            <a:r>
              <a:rPr lang="de-DE" sz="4600" dirty="0">
                <a:sym typeface="Wingdings" panose="05000000000000000000" pitchFamily="2" charset="2"/>
              </a:rPr>
              <a:t>) mediate (</a:t>
            </a:r>
            <a:r>
              <a:rPr lang="de-DE" sz="4600" dirty="0" err="1">
                <a:sym typeface="Wingdings" panose="05000000000000000000" pitchFamily="2" charset="2"/>
              </a:rPr>
              <a:t>dt</a:t>
            </a:r>
            <a:r>
              <a:rPr lang="de-DE" sz="4600" dirty="0">
                <a:sym typeface="Wingdings" panose="05000000000000000000" pitchFamily="2" charset="2"/>
              </a:rPr>
              <a:t>: „vermitteln)</a:t>
            </a:r>
          </a:p>
          <a:p>
            <a:r>
              <a:rPr lang="de-DE" sz="4600" dirty="0"/>
              <a:t>… a </a:t>
            </a:r>
            <a:r>
              <a:rPr lang="de-DE" sz="4600" dirty="0" err="1"/>
              <a:t>piece</a:t>
            </a:r>
            <a:r>
              <a:rPr lang="de-DE" sz="4600" dirty="0"/>
              <a:t> </a:t>
            </a:r>
            <a:r>
              <a:rPr lang="de-DE" sz="4600" dirty="0" err="1"/>
              <a:t>of</a:t>
            </a:r>
            <a:r>
              <a:rPr lang="de-DE" sz="4600" dirty="0"/>
              <a:t> </a:t>
            </a:r>
            <a:r>
              <a:rPr lang="de-DE" sz="4600" dirty="0" err="1"/>
              <a:t>information</a:t>
            </a:r>
            <a:r>
              <a:rPr lang="de-DE" sz="4600" dirty="0"/>
              <a:t> </a:t>
            </a:r>
            <a:r>
              <a:rPr lang="de-DE" sz="4600" dirty="0" err="1"/>
              <a:t>to</a:t>
            </a:r>
            <a:r>
              <a:rPr lang="de-DE" sz="4600" dirty="0"/>
              <a:t> </a:t>
            </a:r>
            <a:r>
              <a:rPr lang="de-DE" sz="4600" dirty="0" err="1"/>
              <a:t>another</a:t>
            </a:r>
            <a:r>
              <a:rPr lang="de-DE" sz="4600" dirty="0"/>
              <a:t> </a:t>
            </a:r>
            <a:r>
              <a:rPr lang="de-DE" sz="4600" dirty="0" err="1"/>
              <a:t>person</a:t>
            </a:r>
            <a:r>
              <a:rPr lang="de-DE" sz="4600" dirty="0"/>
              <a:t> </a:t>
            </a:r>
            <a:r>
              <a:rPr lang="de-DE" sz="4600" dirty="0" err="1"/>
              <a:t>or</a:t>
            </a:r>
            <a:r>
              <a:rPr lang="de-DE" sz="4600" dirty="0"/>
              <a:t> </a:t>
            </a:r>
            <a:r>
              <a:rPr lang="de-DE" sz="4600" dirty="0" err="1"/>
              <a:t>text</a:t>
            </a:r>
            <a:r>
              <a:rPr lang="de-DE" sz="4600" dirty="0"/>
              <a:t> form</a:t>
            </a:r>
          </a:p>
          <a:p>
            <a:r>
              <a:rPr lang="de-DE" sz="4600" dirty="0"/>
              <a:t>real </a:t>
            </a:r>
            <a:r>
              <a:rPr lang="de-DE" sz="4600" dirty="0" err="1"/>
              <a:t>life</a:t>
            </a:r>
            <a:r>
              <a:rPr lang="de-DE" sz="4600" dirty="0"/>
              <a:t> </a:t>
            </a:r>
            <a:r>
              <a:rPr lang="de-DE" sz="4600" dirty="0" err="1"/>
              <a:t>skill</a:t>
            </a:r>
            <a:r>
              <a:rPr lang="de-DE" sz="4600" dirty="0"/>
              <a:t> – </a:t>
            </a:r>
            <a:r>
              <a:rPr lang="de-DE" sz="4600" dirty="0" err="1"/>
              <a:t>examples</a:t>
            </a:r>
            <a:r>
              <a:rPr lang="de-DE" sz="4600" dirty="0"/>
              <a:t>:</a:t>
            </a:r>
          </a:p>
          <a:p>
            <a:pPr lvl="1">
              <a:buFont typeface="Courier New" panose="02070309020205020404" pitchFamily="49" charset="0"/>
              <a:buChar char="o"/>
            </a:pPr>
            <a:r>
              <a:rPr lang="de-DE" sz="4000" dirty="0"/>
              <a:t>on </a:t>
            </a:r>
            <a:r>
              <a:rPr lang="de-DE" sz="4000" dirty="0" err="1"/>
              <a:t>vacation</a:t>
            </a:r>
            <a:r>
              <a:rPr lang="de-DE" sz="4000" dirty="0"/>
              <a:t> </a:t>
            </a:r>
            <a:r>
              <a:rPr lang="de-DE" sz="4000" dirty="0" err="1"/>
              <a:t>with</a:t>
            </a:r>
            <a:r>
              <a:rPr lang="de-DE" sz="4000" dirty="0"/>
              <a:t> </a:t>
            </a:r>
            <a:r>
              <a:rPr lang="de-DE" sz="4000" dirty="0" err="1"/>
              <a:t>your</a:t>
            </a:r>
            <a:r>
              <a:rPr lang="de-DE" sz="4000" dirty="0"/>
              <a:t> </a:t>
            </a:r>
            <a:r>
              <a:rPr lang="de-DE" sz="4000" dirty="0" err="1"/>
              <a:t>family</a:t>
            </a:r>
            <a:endParaRPr lang="de-DE" sz="4000" dirty="0"/>
          </a:p>
          <a:p>
            <a:pPr lvl="1">
              <a:buFont typeface="Courier New" panose="02070309020205020404" pitchFamily="49" charset="0"/>
              <a:buChar char="o"/>
            </a:pPr>
            <a:r>
              <a:rPr lang="de-DE" sz="4000" dirty="0" err="1"/>
              <a:t>foreign</a:t>
            </a:r>
            <a:r>
              <a:rPr lang="de-DE" sz="4000" dirty="0"/>
              <a:t> </a:t>
            </a:r>
            <a:r>
              <a:rPr lang="de-DE" sz="4000" dirty="0" err="1"/>
              <a:t>business</a:t>
            </a:r>
            <a:r>
              <a:rPr lang="de-DE" sz="4000" dirty="0"/>
              <a:t> </a:t>
            </a:r>
            <a:r>
              <a:rPr lang="de-DE" sz="4000" dirty="0" err="1"/>
              <a:t>partner</a:t>
            </a:r>
            <a:endParaRPr lang="de-DE" sz="4000" dirty="0"/>
          </a:p>
          <a:p>
            <a:pPr lvl="1">
              <a:buFont typeface="Courier New" panose="02070309020205020404" pitchFamily="49" charset="0"/>
              <a:buChar char="o"/>
            </a:pPr>
            <a:r>
              <a:rPr lang="de-DE" sz="4000" dirty="0" err="1"/>
              <a:t>journalist</a:t>
            </a:r>
            <a:r>
              <a:rPr lang="de-DE" sz="4000" dirty="0"/>
              <a:t> </a:t>
            </a:r>
            <a:r>
              <a:rPr lang="de-DE" sz="4000" dirty="0" err="1"/>
              <a:t>of</a:t>
            </a:r>
            <a:r>
              <a:rPr lang="de-DE" sz="4000" dirty="0"/>
              <a:t> Tagesschau</a:t>
            </a:r>
          </a:p>
          <a:p>
            <a:pPr>
              <a:buFontTx/>
              <a:buChar char="-"/>
            </a:pPr>
            <a:endParaRPr lang="de-DE" dirty="0"/>
          </a:p>
        </p:txBody>
      </p:sp>
    </p:spTree>
    <p:extLst>
      <p:ext uri="{BB962C8B-B14F-4D97-AF65-F5344CB8AC3E}">
        <p14:creationId xmlns:p14="http://schemas.microsoft.com/office/powerpoint/2010/main" val="398850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25B330-3EFF-4F9C-83FA-2DBE764223E3}"/>
              </a:ext>
            </a:extLst>
          </p:cNvPr>
          <p:cNvSpPr>
            <a:spLocks noGrp="1"/>
          </p:cNvSpPr>
          <p:nvPr>
            <p:ph type="title"/>
          </p:nvPr>
        </p:nvSpPr>
        <p:spPr/>
        <p:txBody>
          <a:bodyPr/>
          <a:lstStyle/>
          <a:p>
            <a:r>
              <a:rPr lang="de-DE" dirty="0"/>
              <a:t>Mediation</a:t>
            </a:r>
          </a:p>
        </p:txBody>
      </p:sp>
      <p:sp>
        <p:nvSpPr>
          <p:cNvPr id="3" name="Inhaltsplatzhalter 2">
            <a:extLst>
              <a:ext uri="{FF2B5EF4-FFF2-40B4-BE49-F238E27FC236}">
                <a16:creationId xmlns:a16="http://schemas.microsoft.com/office/drawing/2014/main" id="{3E478CE9-BDBA-409E-8D16-30DB96A6FE10}"/>
              </a:ext>
            </a:extLst>
          </p:cNvPr>
          <p:cNvSpPr>
            <a:spLocks noGrp="1"/>
          </p:cNvSpPr>
          <p:nvPr>
            <p:ph idx="1"/>
          </p:nvPr>
        </p:nvSpPr>
        <p:spPr/>
        <p:txBody>
          <a:bodyPr>
            <a:normAutofit/>
          </a:bodyPr>
          <a:lstStyle/>
          <a:p>
            <a:pPr>
              <a:buFont typeface="Arial" panose="020B0604020202020204" pitchFamily="34" charset="0"/>
              <a:buChar char="•"/>
            </a:pPr>
            <a:r>
              <a:rPr lang="de-DE" sz="3200" dirty="0"/>
              <a:t>Follow </a:t>
            </a:r>
            <a:r>
              <a:rPr lang="de-DE" sz="3200" dirty="0" err="1"/>
              <a:t>three</a:t>
            </a:r>
            <a:r>
              <a:rPr lang="de-DE" sz="3200" dirty="0"/>
              <a:t> </a:t>
            </a:r>
            <a:r>
              <a:rPr lang="de-DE" sz="3200" dirty="0" err="1"/>
              <a:t>steps</a:t>
            </a:r>
            <a:r>
              <a:rPr lang="de-DE" sz="3200" dirty="0"/>
              <a:t>:</a:t>
            </a:r>
          </a:p>
          <a:p>
            <a:pPr marL="0" indent="0">
              <a:buNone/>
            </a:pPr>
            <a:r>
              <a:rPr lang="de-DE" sz="3200" dirty="0"/>
              <a:t>	1. Read </a:t>
            </a:r>
            <a:r>
              <a:rPr lang="de-DE" sz="3200" dirty="0" err="1"/>
              <a:t>the</a:t>
            </a:r>
            <a:r>
              <a:rPr lang="de-DE" sz="3200" dirty="0"/>
              <a:t> </a:t>
            </a:r>
            <a:r>
              <a:rPr lang="de-DE" sz="3200" dirty="0" err="1"/>
              <a:t>task</a:t>
            </a:r>
            <a:r>
              <a:rPr lang="de-DE" sz="3200" dirty="0"/>
              <a:t>!</a:t>
            </a:r>
          </a:p>
          <a:p>
            <a:pPr marL="0" indent="0">
              <a:buNone/>
            </a:pPr>
            <a:r>
              <a:rPr lang="de-DE" sz="3200" dirty="0"/>
              <a:t>	2. Read </a:t>
            </a:r>
            <a:r>
              <a:rPr lang="de-DE" sz="3200" dirty="0" err="1"/>
              <a:t>the</a:t>
            </a:r>
            <a:r>
              <a:rPr lang="de-DE" sz="3200" dirty="0"/>
              <a:t> </a:t>
            </a:r>
            <a:r>
              <a:rPr lang="de-DE" sz="3200" dirty="0" err="1"/>
              <a:t>text</a:t>
            </a:r>
            <a:r>
              <a:rPr lang="de-DE" sz="3200" dirty="0"/>
              <a:t>!</a:t>
            </a:r>
          </a:p>
          <a:p>
            <a:pPr marL="0" indent="0">
              <a:buNone/>
            </a:pPr>
            <a:r>
              <a:rPr lang="de-DE" sz="3200" dirty="0"/>
              <a:t>	3. Write </a:t>
            </a:r>
            <a:r>
              <a:rPr lang="de-DE" sz="3200" dirty="0" err="1"/>
              <a:t>your</a:t>
            </a:r>
            <a:r>
              <a:rPr lang="de-DE" sz="3200" dirty="0"/>
              <a:t> </a:t>
            </a:r>
            <a:r>
              <a:rPr lang="de-DE" sz="3200" dirty="0" err="1"/>
              <a:t>text</a:t>
            </a:r>
            <a:r>
              <a:rPr lang="de-DE" sz="3200" dirty="0"/>
              <a:t>!</a:t>
            </a:r>
          </a:p>
        </p:txBody>
      </p:sp>
    </p:spTree>
    <p:extLst>
      <p:ext uri="{BB962C8B-B14F-4D97-AF65-F5344CB8AC3E}">
        <p14:creationId xmlns:p14="http://schemas.microsoft.com/office/powerpoint/2010/main" val="16672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4F06F3-FFB6-41BA-8B5E-98C420DE16D8}"/>
              </a:ext>
            </a:extLst>
          </p:cNvPr>
          <p:cNvSpPr>
            <a:spLocks noGrp="1"/>
          </p:cNvSpPr>
          <p:nvPr>
            <p:ph type="title"/>
          </p:nvPr>
        </p:nvSpPr>
        <p:spPr/>
        <p:txBody>
          <a:bodyPr/>
          <a:lstStyle/>
          <a:p>
            <a:r>
              <a:rPr lang="de-DE" dirty="0"/>
              <a:t>Read </a:t>
            </a:r>
            <a:r>
              <a:rPr lang="de-DE" dirty="0" err="1"/>
              <a:t>the</a:t>
            </a:r>
            <a:r>
              <a:rPr lang="de-DE" dirty="0"/>
              <a:t> </a:t>
            </a:r>
            <a:r>
              <a:rPr lang="de-DE" dirty="0" err="1"/>
              <a:t>task</a:t>
            </a:r>
            <a:r>
              <a:rPr lang="de-DE" dirty="0"/>
              <a:t>!</a:t>
            </a:r>
          </a:p>
        </p:txBody>
      </p:sp>
      <p:sp>
        <p:nvSpPr>
          <p:cNvPr id="3" name="Inhaltsplatzhalter 2">
            <a:extLst>
              <a:ext uri="{FF2B5EF4-FFF2-40B4-BE49-F238E27FC236}">
                <a16:creationId xmlns:a16="http://schemas.microsoft.com/office/drawing/2014/main" id="{45E7308E-0F72-48F7-8CAD-EA2D282CF39E}"/>
              </a:ext>
            </a:extLst>
          </p:cNvPr>
          <p:cNvSpPr>
            <a:spLocks noGrp="1"/>
          </p:cNvSpPr>
          <p:nvPr>
            <p:ph idx="1"/>
          </p:nvPr>
        </p:nvSpPr>
        <p:spPr/>
        <p:txBody>
          <a:bodyPr>
            <a:normAutofit/>
          </a:bodyPr>
          <a:lstStyle/>
          <a:p>
            <a:r>
              <a:rPr lang="de-DE" sz="3200" dirty="0" err="1"/>
              <a:t>Which</a:t>
            </a:r>
            <a:r>
              <a:rPr lang="de-DE" sz="3200" dirty="0"/>
              <a:t> </a:t>
            </a:r>
            <a:r>
              <a:rPr lang="de-DE" sz="3200" b="1" u="sng" dirty="0" err="1"/>
              <a:t>text</a:t>
            </a:r>
            <a:r>
              <a:rPr lang="de-DE" sz="3200" b="1" u="sng" dirty="0"/>
              <a:t> type </a:t>
            </a:r>
            <a:r>
              <a:rPr lang="de-DE" sz="3200" dirty="0"/>
              <a:t>do </a:t>
            </a:r>
            <a:r>
              <a:rPr lang="de-DE" sz="3200" dirty="0" err="1"/>
              <a:t>you</a:t>
            </a:r>
            <a:r>
              <a:rPr lang="de-DE" sz="3200" dirty="0"/>
              <a:t> </a:t>
            </a:r>
            <a:r>
              <a:rPr lang="de-DE" sz="3200" dirty="0" err="1"/>
              <a:t>need</a:t>
            </a:r>
            <a:r>
              <a:rPr lang="de-DE" sz="3200" dirty="0"/>
              <a:t> </a:t>
            </a:r>
            <a:r>
              <a:rPr lang="de-DE" sz="3200" dirty="0" err="1"/>
              <a:t>to</a:t>
            </a:r>
            <a:r>
              <a:rPr lang="de-DE" sz="3200" dirty="0"/>
              <a:t> </a:t>
            </a:r>
            <a:r>
              <a:rPr lang="de-DE" sz="3200" dirty="0" err="1"/>
              <a:t>write</a:t>
            </a:r>
            <a:r>
              <a:rPr lang="de-DE" sz="3200" dirty="0"/>
              <a:t>?</a:t>
            </a:r>
          </a:p>
          <a:p>
            <a:r>
              <a:rPr lang="de-DE" sz="3200" dirty="0"/>
              <a:t>Who </a:t>
            </a:r>
            <a:r>
              <a:rPr lang="de-DE" sz="3200" dirty="0" err="1"/>
              <a:t>are</a:t>
            </a:r>
            <a:r>
              <a:rPr lang="de-DE" sz="3200" dirty="0"/>
              <a:t> </a:t>
            </a:r>
            <a:r>
              <a:rPr lang="de-DE" sz="3200" dirty="0" err="1"/>
              <a:t>you</a:t>
            </a:r>
            <a:r>
              <a:rPr lang="de-DE" sz="3200" dirty="0"/>
              <a:t> </a:t>
            </a:r>
            <a:r>
              <a:rPr lang="de-DE" sz="3200" dirty="0" err="1"/>
              <a:t>writing</a:t>
            </a:r>
            <a:r>
              <a:rPr lang="de-DE" sz="3200" dirty="0"/>
              <a:t> </a:t>
            </a:r>
            <a:r>
              <a:rPr lang="de-DE" sz="3200" dirty="0" err="1"/>
              <a:t>to</a:t>
            </a:r>
            <a:r>
              <a:rPr lang="de-DE" sz="3200" dirty="0"/>
              <a:t>? </a:t>
            </a:r>
            <a:r>
              <a:rPr lang="de-DE" sz="3200" dirty="0" err="1"/>
              <a:t>Which</a:t>
            </a:r>
            <a:r>
              <a:rPr lang="de-DE" sz="3200" dirty="0"/>
              <a:t> </a:t>
            </a:r>
            <a:r>
              <a:rPr lang="de-DE" sz="3200" b="1" u="sng" dirty="0"/>
              <a:t>style</a:t>
            </a:r>
            <a:r>
              <a:rPr lang="de-DE" sz="3200" dirty="0"/>
              <a:t> </a:t>
            </a:r>
            <a:r>
              <a:rPr lang="de-DE" sz="3200" dirty="0" err="1"/>
              <a:t>is</a:t>
            </a:r>
            <a:r>
              <a:rPr lang="de-DE" sz="3200" dirty="0"/>
              <a:t> </a:t>
            </a:r>
            <a:r>
              <a:rPr lang="de-DE" sz="3200" dirty="0" err="1"/>
              <a:t>appropriate</a:t>
            </a:r>
            <a:r>
              <a:rPr lang="de-DE" sz="3200" dirty="0"/>
              <a:t>?</a:t>
            </a:r>
          </a:p>
          <a:p>
            <a:r>
              <a:rPr lang="de-DE" sz="3200" dirty="0" err="1"/>
              <a:t>What</a:t>
            </a:r>
            <a:r>
              <a:rPr lang="de-DE" sz="3200" dirty="0"/>
              <a:t> </a:t>
            </a:r>
            <a:r>
              <a:rPr lang="de-DE" sz="3200" b="1" u="sng" dirty="0" err="1"/>
              <a:t>information</a:t>
            </a:r>
            <a:r>
              <a:rPr lang="de-DE" sz="3200" b="1" u="sng" dirty="0"/>
              <a:t> </a:t>
            </a:r>
            <a:r>
              <a:rPr lang="de-DE" sz="3200" dirty="0" err="1"/>
              <a:t>should</a:t>
            </a:r>
            <a:r>
              <a:rPr lang="de-DE" sz="3200" dirty="0"/>
              <a:t> </a:t>
            </a:r>
            <a:r>
              <a:rPr lang="de-DE" sz="3200" dirty="0" err="1"/>
              <a:t>be</a:t>
            </a:r>
            <a:r>
              <a:rPr lang="de-DE" sz="3200" dirty="0"/>
              <a:t> </a:t>
            </a:r>
            <a:r>
              <a:rPr lang="de-DE" sz="3200" dirty="0" err="1"/>
              <a:t>included</a:t>
            </a:r>
            <a:r>
              <a:rPr lang="de-DE" sz="3200" dirty="0"/>
              <a:t>?</a:t>
            </a:r>
          </a:p>
        </p:txBody>
      </p:sp>
    </p:spTree>
    <p:extLst>
      <p:ext uri="{BB962C8B-B14F-4D97-AF65-F5344CB8AC3E}">
        <p14:creationId xmlns:p14="http://schemas.microsoft.com/office/powerpoint/2010/main" val="262925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20D37E-B55F-4F95-A661-CE3B2B0BB12C}"/>
              </a:ext>
            </a:extLst>
          </p:cNvPr>
          <p:cNvSpPr>
            <a:spLocks noGrp="1"/>
          </p:cNvSpPr>
          <p:nvPr>
            <p:ph type="title"/>
          </p:nvPr>
        </p:nvSpPr>
        <p:spPr/>
        <p:txBody>
          <a:bodyPr/>
          <a:lstStyle/>
          <a:p>
            <a:r>
              <a:rPr lang="de-DE" dirty="0"/>
              <a:t>Read </a:t>
            </a:r>
            <a:r>
              <a:rPr lang="de-DE" dirty="0" err="1"/>
              <a:t>the</a:t>
            </a:r>
            <a:r>
              <a:rPr lang="de-DE" dirty="0"/>
              <a:t> </a:t>
            </a:r>
            <a:r>
              <a:rPr lang="de-DE" dirty="0" err="1"/>
              <a:t>task</a:t>
            </a:r>
            <a:r>
              <a:rPr lang="de-DE" dirty="0"/>
              <a:t>!</a:t>
            </a:r>
          </a:p>
        </p:txBody>
      </p:sp>
      <p:sp>
        <p:nvSpPr>
          <p:cNvPr id="3" name="Inhaltsplatzhalter 2">
            <a:extLst>
              <a:ext uri="{FF2B5EF4-FFF2-40B4-BE49-F238E27FC236}">
                <a16:creationId xmlns:a16="http://schemas.microsoft.com/office/drawing/2014/main" id="{B9D7578D-C607-421D-89E6-93E204DB454A}"/>
              </a:ext>
            </a:extLst>
          </p:cNvPr>
          <p:cNvSpPr>
            <a:spLocks noGrp="1"/>
          </p:cNvSpPr>
          <p:nvPr>
            <p:ph idx="1"/>
          </p:nvPr>
        </p:nvSpPr>
        <p:spPr/>
        <p:txBody>
          <a:bodyPr>
            <a:normAutofit fontScale="85000" lnSpcReduction="10000"/>
          </a:bodyPr>
          <a:lstStyle/>
          <a:p>
            <a:r>
              <a:rPr lang="de-DE" sz="3300" b="1" u="sng" dirty="0" err="1"/>
              <a:t>Example</a:t>
            </a:r>
            <a:r>
              <a:rPr lang="de-DE" sz="3300" b="1" u="sng" dirty="0"/>
              <a:t>: </a:t>
            </a:r>
          </a:p>
          <a:p>
            <a:pPr marL="0" indent="0">
              <a:buNone/>
            </a:pPr>
            <a:endParaRPr lang="de-DE" sz="3300" b="1" i="1" dirty="0"/>
          </a:p>
          <a:p>
            <a:pPr marL="0" indent="0">
              <a:buNone/>
            </a:pPr>
            <a:r>
              <a:rPr lang="de-DE" sz="3300" b="1" i="1" dirty="0"/>
              <a:t>Ein Freund von Ihnen wird in Kürze eine Ausbildungsstelle antreten. Er hat eine englische Website mit nützlichen Tipps für den ersten Arbeitstag entdeckt und bereitet sich auf seinen ersten Arbeitstag vor. Er bittet Sie bei einem gemeinsamen Treffen um Unterstützung.</a:t>
            </a:r>
            <a:endParaRPr lang="de-DE" sz="3300" dirty="0"/>
          </a:p>
          <a:p>
            <a:endParaRPr lang="de-DE" dirty="0"/>
          </a:p>
        </p:txBody>
      </p:sp>
    </p:spTree>
    <p:extLst>
      <p:ext uri="{BB962C8B-B14F-4D97-AF65-F5344CB8AC3E}">
        <p14:creationId xmlns:p14="http://schemas.microsoft.com/office/powerpoint/2010/main" val="20082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20D37E-B55F-4F95-A661-CE3B2B0BB12C}"/>
              </a:ext>
            </a:extLst>
          </p:cNvPr>
          <p:cNvSpPr>
            <a:spLocks noGrp="1"/>
          </p:cNvSpPr>
          <p:nvPr>
            <p:ph type="title"/>
          </p:nvPr>
        </p:nvSpPr>
        <p:spPr/>
        <p:txBody>
          <a:bodyPr/>
          <a:lstStyle/>
          <a:p>
            <a:r>
              <a:rPr lang="de-DE" dirty="0"/>
              <a:t>Read </a:t>
            </a:r>
            <a:r>
              <a:rPr lang="de-DE" dirty="0" err="1"/>
              <a:t>the</a:t>
            </a:r>
            <a:r>
              <a:rPr lang="de-DE" dirty="0"/>
              <a:t> </a:t>
            </a:r>
            <a:r>
              <a:rPr lang="de-DE" dirty="0" err="1"/>
              <a:t>task</a:t>
            </a:r>
            <a:r>
              <a:rPr lang="de-DE" dirty="0"/>
              <a:t>!</a:t>
            </a:r>
          </a:p>
        </p:txBody>
      </p:sp>
      <p:sp>
        <p:nvSpPr>
          <p:cNvPr id="3" name="Inhaltsplatzhalter 2">
            <a:extLst>
              <a:ext uri="{FF2B5EF4-FFF2-40B4-BE49-F238E27FC236}">
                <a16:creationId xmlns:a16="http://schemas.microsoft.com/office/drawing/2014/main" id="{B9D7578D-C607-421D-89E6-93E204DB454A}"/>
              </a:ext>
            </a:extLst>
          </p:cNvPr>
          <p:cNvSpPr>
            <a:spLocks noGrp="1"/>
          </p:cNvSpPr>
          <p:nvPr>
            <p:ph idx="1"/>
          </p:nvPr>
        </p:nvSpPr>
        <p:spPr/>
        <p:txBody>
          <a:bodyPr>
            <a:normAutofit fontScale="70000" lnSpcReduction="20000"/>
          </a:bodyPr>
          <a:lstStyle/>
          <a:p>
            <a:r>
              <a:rPr lang="de-DE" sz="4100" dirty="0" err="1"/>
              <a:t>Example</a:t>
            </a:r>
            <a:r>
              <a:rPr lang="de-DE" sz="4100" dirty="0"/>
              <a:t>: </a:t>
            </a:r>
          </a:p>
          <a:p>
            <a:pPr marL="0" indent="0">
              <a:buNone/>
            </a:pPr>
            <a:endParaRPr lang="de-DE" sz="4100" b="1" i="1" dirty="0"/>
          </a:p>
          <a:p>
            <a:pPr marL="0" indent="0">
              <a:buNone/>
            </a:pPr>
            <a:r>
              <a:rPr lang="de-DE" sz="4100" b="1" i="1" dirty="0">
                <a:highlight>
                  <a:srgbClr val="FFFF00"/>
                </a:highlight>
              </a:rPr>
              <a:t>Ein Freund </a:t>
            </a:r>
            <a:r>
              <a:rPr lang="de-DE" sz="4100" b="1" i="1" dirty="0"/>
              <a:t>von Ihnen wird in Kürze eine Ausbildungsstelle antreten. 	Er hat eine englische Website mit </a:t>
            </a:r>
            <a:r>
              <a:rPr lang="de-DE" sz="4100" b="1" i="1" dirty="0">
                <a:highlight>
                  <a:srgbClr val="00FFFF"/>
                </a:highlight>
              </a:rPr>
              <a:t>nützlichen Tipps für den ersten Arbeitstag</a:t>
            </a:r>
            <a:r>
              <a:rPr lang="de-DE" sz="4100" b="1" i="1" dirty="0"/>
              <a:t> entdeckt und bereitet sich auf seinen ersten Arbeitstag 	vor. Er bittet Sie </a:t>
            </a:r>
            <a:r>
              <a:rPr lang="de-DE" sz="4100" b="1" i="1" dirty="0">
                <a:highlight>
                  <a:srgbClr val="00FF00"/>
                </a:highlight>
              </a:rPr>
              <a:t>bei einem </a:t>
            </a:r>
            <a:r>
              <a:rPr lang="de-DE" sz="4100" b="1" i="1" dirty="0">
                <a:solidFill>
                  <a:schemeClr val="tx1">
                    <a:lumMod val="95000"/>
                    <a:lumOff val="5000"/>
                  </a:schemeClr>
                </a:solidFill>
                <a:highlight>
                  <a:srgbClr val="00FF00"/>
                </a:highlight>
              </a:rPr>
              <a:t>gemeinsamen Treffen </a:t>
            </a:r>
            <a:r>
              <a:rPr lang="de-DE" sz="4100" b="1" i="1" dirty="0"/>
              <a:t>um Unterstützung.</a:t>
            </a:r>
            <a:endParaRPr lang="de-DE" sz="4100" dirty="0"/>
          </a:p>
          <a:p>
            <a:endParaRPr lang="de-DE" dirty="0"/>
          </a:p>
        </p:txBody>
      </p:sp>
    </p:spTree>
    <p:extLst>
      <p:ext uri="{BB962C8B-B14F-4D97-AF65-F5344CB8AC3E}">
        <p14:creationId xmlns:p14="http://schemas.microsoft.com/office/powerpoint/2010/main" val="41288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0590D7-3D70-4A85-BFF3-29774284BDA7}"/>
              </a:ext>
            </a:extLst>
          </p:cNvPr>
          <p:cNvSpPr>
            <a:spLocks noGrp="1"/>
          </p:cNvSpPr>
          <p:nvPr>
            <p:ph type="title"/>
          </p:nvPr>
        </p:nvSpPr>
        <p:spPr/>
        <p:txBody>
          <a:bodyPr/>
          <a:lstStyle/>
          <a:p>
            <a:r>
              <a:rPr lang="de-DE" dirty="0"/>
              <a:t>Read </a:t>
            </a:r>
            <a:r>
              <a:rPr lang="de-DE" dirty="0" err="1"/>
              <a:t>the</a:t>
            </a:r>
            <a:r>
              <a:rPr lang="de-DE" dirty="0"/>
              <a:t> </a:t>
            </a:r>
            <a:r>
              <a:rPr lang="de-DE" dirty="0" err="1"/>
              <a:t>text</a:t>
            </a:r>
            <a:r>
              <a:rPr lang="de-DE" dirty="0"/>
              <a:t>!</a:t>
            </a:r>
          </a:p>
        </p:txBody>
      </p:sp>
      <p:sp>
        <p:nvSpPr>
          <p:cNvPr id="3" name="Inhaltsplatzhalter 2">
            <a:extLst>
              <a:ext uri="{FF2B5EF4-FFF2-40B4-BE49-F238E27FC236}">
                <a16:creationId xmlns:a16="http://schemas.microsoft.com/office/drawing/2014/main" id="{DA732D90-6DB8-4011-8DFF-92F70627D1D9}"/>
              </a:ext>
            </a:extLst>
          </p:cNvPr>
          <p:cNvSpPr>
            <a:spLocks noGrp="1"/>
          </p:cNvSpPr>
          <p:nvPr>
            <p:ph idx="1"/>
          </p:nvPr>
        </p:nvSpPr>
        <p:spPr/>
        <p:txBody>
          <a:bodyPr/>
          <a:lstStyle/>
          <a:p>
            <a:r>
              <a:rPr lang="de-DE" sz="3200" dirty="0" err="1"/>
              <a:t>read</a:t>
            </a:r>
            <a:r>
              <a:rPr lang="de-DE" sz="3200" dirty="0"/>
              <a:t> </a:t>
            </a:r>
            <a:r>
              <a:rPr lang="de-DE" sz="3200" dirty="0" err="1"/>
              <a:t>the</a:t>
            </a:r>
            <a:r>
              <a:rPr lang="de-DE" sz="3200" dirty="0"/>
              <a:t> </a:t>
            </a:r>
            <a:r>
              <a:rPr lang="de-DE" sz="3200" dirty="0" err="1"/>
              <a:t>text</a:t>
            </a:r>
            <a:endParaRPr lang="de-DE" sz="3200" dirty="0"/>
          </a:p>
          <a:p>
            <a:r>
              <a:rPr lang="de-DE" sz="3200" dirty="0" err="1"/>
              <a:t>mark</a:t>
            </a:r>
            <a:r>
              <a:rPr lang="de-DE" sz="3200" dirty="0"/>
              <a:t> </a:t>
            </a:r>
            <a:r>
              <a:rPr lang="de-DE" sz="3200" dirty="0" err="1"/>
              <a:t>keywords</a:t>
            </a:r>
            <a:r>
              <a:rPr lang="de-DE" sz="3200" dirty="0"/>
              <a:t> and </a:t>
            </a:r>
            <a:r>
              <a:rPr lang="de-DE" sz="3200" dirty="0" err="1"/>
              <a:t>paragraphs</a:t>
            </a:r>
            <a:r>
              <a:rPr lang="de-DE" sz="3200" dirty="0"/>
              <a:t> </a:t>
            </a:r>
            <a:r>
              <a:rPr lang="de-DE" sz="3200" dirty="0" err="1"/>
              <a:t>which</a:t>
            </a:r>
            <a:r>
              <a:rPr lang="de-DE" sz="3200" dirty="0"/>
              <a:t> </a:t>
            </a:r>
            <a:r>
              <a:rPr lang="de-DE" sz="3200" dirty="0" err="1"/>
              <a:t>are</a:t>
            </a:r>
            <a:r>
              <a:rPr lang="de-DE" sz="3200" dirty="0"/>
              <a:t> relevant</a:t>
            </a:r>
          </a:p>
          <a:p>
            <a:r>
              <a:rPr lang="de-DE" sz="3200" dirty="0" err="1"/>
              <a:t>take</a:t>
            </a:r>
            <a:r>
              <a:rPr lang="de-DE" sz="3200" dirty="0"/>
              <a:t> </a:t>
            </a:r>
            <a:r>
              <a:rPr lang="de-DE" sz="3200" dirty="0" err="1"/>
              <a:t>notes</a:t>
            </a:r>
            <a:r>
              <a:rPr lang="de-DE" sz="3200" dirty="0"/>
              <a:t> (in </a:t>
            </a:r>
            <a:r>
              <a:rPr lang="de-DE" sz="3200" dirty="0" err="1"/>
              <a:t>the</a:t>
            </a:r>
            <a:r>
              <a:rPr lang="de-DE" sz="3200" dirty="0"/>
              <a:t> </a:t>
            </a:r>
            <a:r>
              <a:rPr lang="de-DE" sz="3200" dirty="0" err="1"/>
              <a:t>target</a:t>
            </a:r>
            <a:r>
              <a:rPr lang="de-DE" sz="3200" dirty="0"/>
              <a:t> </a:t>
            </a:r>
            <a:r>
              <a:rPr lang="de-DE" sz="3200" dirty="0" err="1"/>
              <a:t>language</a:t>
            </a:r>
            <a:r>
              <a:rPr lang="de-DE" sz="3200" dirty="0"/>
              <a:t>)</a:t>
            </a:r>
          </a:p>
          <a:p>
            <a:r>
              <a:rPr lang="de-DE" sz="3200" dirty="0" err="1"/>
              <a:t>decide</a:t>
            </a:r>
            <a:r>
              <a:rPr lang="de-DE" sz="3200" dirty="0"/>
              <a:t> </a:t>
            </a:r>
            <a:r>
              <a:rPr lang="de-DE" sz="3200" dirty="0" err="1"/>
              <a:t>how</a:t>
            </a:r>
            <a:r>
              <a:rPr lang="de-DE" sz="3200" dirty="0"/>
              <a:t> </a:t>
            </a:r>
            <a:r>
              <a:rPr lang="de-DE" sz="3200" dirty="0" err="1"/>
              <a:t>best</a:t>
            </a:r>
            <a:r>
              <a:rPr lang="de-DE" sz="3200" dirty="0"/>
              <a:t> </a:t>
            </a:r>
            <a:r>
              <a:rPr lang="de-DE" sz="3200" dirty="0" err="1"/>
              <a:t>to</a:t>
            </a:r>
            <a:r>
              <a:rPr lang="de-DE" sz="3200" dirty="0"/>
              <a:t> </a:t>
            </a:r>
            <a:r>
              <a:rPr lang="de-DE" sz="3200" dirty="0" err="1"/>
              <a:t>describe</a:t>
            </a:r>
            <a:r>
              <a:rPr lang="de-DE" sz="3200" dirty="0"/>
              <a:t> </a:t>
            </a:r>
            <a:r>
              <a:rPr lang="de-DE" sz="3200" dirty="0" err="1"/>
              <a:t>the</a:t>
            </a:r>
            <a:r>
              <a:rPr lang="de-DE" sz="3200" dirty="0"/>
              <a:t> </a:t>
            </a:r>
            <a:r>
              <a:rPr lang="de-DE" sz="3200" dirty="0" err="1"/>
              <a:t>key</a:t>
            </a:r>
            <a:r>
              <a:rPr lang="de-DE" sz="3200" dirty="0"/>
              <a:t> </a:t>
            </a:r>
            <a:r>
              <a:rPr lang="de-DE" sz="3200" dirty="0" err="1"/>
              <a:t>concept</a:t>
            </a:r>
            <a:endParaRPr lang="de-DE" sz="3200" dirty="0"/>
          </a:p>
          <a:p>
            <a:endParaRPr lang="de-DE" dirty="0"/>
          </a:p>
        </p:txBody>
      </p:sp>
    </p:spTree>
    <p:extLst>
      <p:ext uri="{BB962C8B-B14F-4D97-AF65-F5344CB8AC3E}">
        <p14:creationId xmlns:p14="http://schemas.microsoft.com/office/powerpoint/2010/main" val="143129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EB82D1-8821-4ADE-A121-1AE905B95947}"/>
              </a:ext>
            </a:extLst>
          </p:cNvPr>
          <p:cNvSpPr>
            <a:spLocks noGrp="1"/>
          </p:cNvSpPr>
          <p:nvPr>
            <p:ph type="title"/>
          </p:nvPr>
        </p:nvSpPr>
        <p:spPr/>
        <p:txBody>
          <a:bodyPr/>
          <a:lstStyle/>
          <a:p>
            <a:r>
              <a:rPr lang="de-DE" dirty="0"/>
              <a:t>Write </a:t>
            </a:r>
            <a:r>
              <a:rPr lang="de-DE" dirty="0" err="1"/>
              <a:t>the</a:t>
            </a:r>
            <a:r>
              <a:rPr lang="de-DE" dirty="0"/>
              <a:t> </a:t>
            </a:r>
            <a:r>
              <a:rPr lang="de-DE" dirty="0" err="1"/>
              <a:t>text</a:t>
            </a:r>
            <a:r>
              <a:rPr lang="de-DE" dirty="0"/>
              <a:t>!</a:t>
            </a:r>
          </a:p>
        </p:txBody>
      </p:sp>
      <p:sp>
        <p:nvSpPr>
          <p:cNvPr id="3" name="Inhaltsplatzhalter 2">
            <a:extLst>
              <a:ext uri="{FF2B5EF4-FFF2-40B4-BE49-F238E27FC236}">
                <a16:creationId xmlns:a16="http://schemas.microsoft.com/office/drawing/2014/main" id="{60446E5B-B37C-437D-8742-030A9238CD7D}"/>
              </a:ext>
            </a:extLst>
          </p:cNvPr>
          <p:cNvSpPr>
            <a:spLocks noGrp="1"/>
          </p:cNvSpPr>
          <p:nvPr>
            <p:ph idx="1"/>
          </p:nvPr>
        </p:nvSpPr>
        <p:spPr/>
        <p:txBody>
          <a:bodyPr>
            <a:normAutofit/>
          </a:bodyPr>
          <a:lstStyle/>
          <a:p>
            <a:r>
              <a:rPr lang="de-DE" sz="3200" dirty="0"/>
              <a:t>stick </a:t>
            </a:r>
            <a:r>
              <a:rPr lang="de-DE" sz="3200" dirty="0" err="1"/>
              <a:t>to</a:t>
            </a:r>
            <a:r>
              <a:rPr lang="de-DE" sz="3200" dirty="0"/>
              <a:t> </a:t>
            </a:r>
            <a:r>
              <a:rPr lang="de-DE" sz="3200" dirty="0" err="1"/>
              <a:t>the</a:t>
            </a:r>
            <a:r>
              <a:rPr lang="de-DE" sz="3200" dirty="0"/>
              <a:t> </a:t>
            </a:r>
            <a:r>
              <a:rPr lang="de-DE" sz="3200" dirty="0" err="1"/>
              <a:t>text</a:t>
            </a:r>
            <a:r>
              <a:rPr lang="de-DE" sz="3200" dirty="0"/>
              <a:t> form </a:t>
            </a:r>
            <a:r>
              <a:rPr lang="de-DE" sz="3200" dirty="0" err="1"/>
              <a:t>you</a:t>
            </a:r>
            <a:r>
              <a:rPr lang="de-DE" sz="3200" dirty="0"/>
              <a:t> </a:t>
            </a:r>
            <a:r>
              <a:rPr lang="de-DE" sz="3200" dirty="0" err="1"/>
              <a:t>need</a:t>
            </a:r>
            <a:r>
              <a:rPr lang="de-DE" sz="3200" dirty="0"/>
              <a:t> </a:t>
            </a:r>
            <a:r>
              <a:rPr lang="de-DE" sz="3200" dirty="0" err="1"/>
              <a:t>to</a:t>
            </a:r>
            <a:r>
              <a:rPr lang="de-DE" sz="3200" dirty="0"/>
              <a:t> </a:t>
            </a:r>
            <a:r>
              <a:rPr lang="de-DE" sz="3200" dirty="0" err="1"/>
              <a:t>produce</a:t>
            </a:r>
            <a:r>
              <a:rPr lang="de-DE" sz="3200" dirty="0"/>
              <a:t> (e.g. </a:t>
            </a:r>
            <a:r>
              <a:rPr lang="de-DE" sz="3200" dirty="0" err="1"/>
              <a:t>e-mail</a:t>
            </a:r>
            <a:r>
              <a:rPr lang="de-DE" sz="3200" dirty="0"/>
              <a:t>, </a:t>
            </a:r>
            <a:r>
              <a:rPr lang="de-DE" sz="3200" dirty="0" err="1"/>
              <a:t>newspaper</a:t>
            </a:r>
            <a:r>
              <a:rPr lang="de-DE" sz="3200" dirty="0"/>
              <a:t> </a:t>
            </a:r>
            <a:r>
              <a:rPr lang="de-DE" sz="3200" dirty="0" err="1"/>
              <a:t>article</a:t>
            </a:r>
            <a:r>
              <a:rPr lang="de-DE" sz="3200" dirty="0"/>
              <a:t>, </a:t>
            </a:r>
            <a:r>
              <a:rPr lang="de-DE" sz="3200" dirty="0" err="1"/>
              <a:t>letter</a:t>
            </a:r>
            <a:r>
              <a:rPr lang="de-DE" sz="3200" dirty="0"/>
              <a:t>, </a:t>
            </a:r>
            <a:r>
              <a:rPr lang="de-DE" sz="3200" dirty="0" err="1"/>
              <a:t>manual</a:t>
            </a:r>
            <a:r>
              <a:rPr lang="de-DE" sz="3200" dirty="0"/>
              <a:t>, …)</a:t>
            </a:r>
          </a:p>
          <a:p>
            <a:r>
              <a:rPr lang="de-DE" sz="3200" dirty="0" err="1"/>
              <a:t>remember</a:t>
            </a:r>
            <a:r>
              <a:rPr lang="de-DE" sz="3200" dirty="0"/>
              <a:t> </a:t>
            </a:r>
            <a:r>
              <a:rPr lang="de-DE" sz="3200" dirty="0" err="1"/>
              <a:t>who</a:t>
            </a:r>
            <a:r>
              <a:rPr lang="de-DE" sz="3200" dirty="0"/>
              <a:t> </a:t>
            </a:r>
            <a:r>
              <a:rPr lang="de-DE" sz="3200" dirty="0" err="1"/>
              <a:t>you</a:t>
            </a:r>
            <a:r>
              <a:rPr lang="de-DE" sz="3200" dirty="0"/>
              <a:t> </a:t>
            </a:r>
            <a:r>
              <a:rPr lang="de-DE" sz="3200" dirty="0" err="1"/>
              <a:t>are</a:t>
            </a:r>
            <a:r>
              <a:rPr lang="de-DE" sz="3200" dirty="0"/>
              <a:t> </a:t>
            </a:r>
            <a:r>
              <a:rPr lang="de-DE" sz="3200" dirty="0" err="1"/>
              <a:t>addressing</a:t>
            </a:r>
            <a:endParaRPr lang="de-DE" sz="3200" dirty="0"/>
          </a:p>
          <a:p>
            <a:r>
              <a:rPr lang="de-DE" sz="3200" dirty="0" err="1"/>
              <a:t>explain</a:t>
            </a:r>
            <a:r>
              <a:rPr lang="de-DE" sz="3200" dirty="0"/>
              <a:t> </a:t>
            </a:r>
            <a:r>
              <a:rPr lang="de-DE" sz="3200" dirty="0" err="1"/>
              <a:t>cultural</a:t>
            </a:r>
            <a:r>
              <a:rPr lang="de-DE" sz="3200" dirty="0"/>
              <a:t> </a:t>
            </a:r>
            <a:r>
              <a:rPr lang="de-DE" sz="3200" dirty="0" err="1"/>
              <a:t>concepts</a:t>
            </a:r>
            <a:endParaRPr lang="de-DE" sz="3200" dirty="0"/>
          </a:p>
          <a:p>
            <a:r>
              <a:rPr lang="de-DE" sz="3200" dirty="0"/>
              <a:t>Focus on </a:t>
            </a:r>
            <a:r>
              <a:rPr lang="de-DE" sz="3200" dirty="0" err="1"/>
              <a:t>specific</a:t>
            </a:r>
            <a:r>
              <a:rPr lang="de-DE" sz="3200" dirty="0"/>
              <a:t> </a:t>
            </a:r>
            <a:r>
              <a:rPr lang="de-DE" sz="3200" dirty="0" err="1"/>
              <a:t>information</a:t>
            </a:r>
            <a:r>
              <a:rPr lang="de-DE" sz="3200" dirty="0"/>
              <a:t> (</a:t>
            </a:r>
            <a:r>
              <a:rPr lang="de-DE" sz="3200" dirty="0" err="1"/>
              <a:t>no</a:t>
            </a:r>
            <a:r>
              <a:rPr lang="de-DE" sz="3200" dirty="0"/>
              <a:t> </a:t>
            </a:r>
            <a:r>
              <a:rPr lang="de-DE" sz="3200" dirty="0" err="1"/>
              <a:t>summary</a:t>
            </a:r>
            <a:r>
              <a:rPr lang="de-DE" sz="3200" dirty="0"/>
              <a:t>)</a:t>
            </a:r>
          </a:p>
        </p:txBody>
      </p:sp>
    </p:spTree>
    <p:extLst>
      <p:ext uri="{BB962C8B-B14F-4D97-AF65-F5344CB8AC3E}">
        <p14:creationId xmlns:p14="http://schemas.microsoft.com/office/powerpoint/2010/main" val="126410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1C397-4E45-4AFC-AD3D-9B5A2DAB8CDF}"/>
              </a:ext>
            </a:extLst>
          </p:cNvPr>
          <p:cNvSpPr>
            <a:spLocks noGrp="1"/>
          </p:cNvSpPr>
          <p:nvPr>
            <p:ph type="title"/>
          </p:nvPr>
        </p:nvSpPr>
        <p:spPr/>
        <p:txBody>
          <a:bodyPr/>
          <a:lstStyle/>
          <a:p>
            <a:r>
              <a:rPr lang="de-DE" dirty="0"/>
              <a:t>Write </a:t>
            </a:r>
            <a:r>
              <a:rPr lang="de-DE" dirty="0" err="1"/>
              <a:t>your</a:t>
            </a:r>
            <a:r>
              <a:rPr lang="de-DE" dirty="0"/>
              <a:t> </a:t>
            </a:r>
            <a:r>
              <a:rPr lang="de-DE" dirty="0" err="1"/>
              <a:t>text</a:t>
            </a:r>
            <a:r>
              <a:rPr lang="de-DE" dirty="0"/>
              <a:t>!</a:t>
            </a:r>
          </a:p>
        </p:txBody>
      </p:sp>
      <p:sp>
        <p:nvSpPr>
          <p:cNvPr id="3" name="Inhaltsplatzhalter 2">
            <a:extLst>
              <a:ext uri="{FF2B5EF4-FFF2-40B4-BE49-F238E27FC236}">
                <a16:creationId xmlns:a16="http://schemas.microsoft.com/office/drawing/2014/main" id="{AB688A41-D3D3-4754-B72D-A563DAA709E0}"/>
              </a:ext>
            </a:extLst>
          </p:cNvPr>
          <p:cNvSpPr>
            <a:spLocks noGrp="1"/>
          </p:cNvSpPr>
          <p:nvPr>
            <p:ph idx="1"/>
          </p:nvPr>
        </p:nvSpPr>
        <p:spPr/>
        <p:txBody>
          <a:bodyPr>
            <a:normAutofit lnSpcReduction="10000"/>
          </a:bodyPr>
          <a:lstStyle/>
          <a:p>
            <a:r>
              <a:rPr lang="de-DE" sz="3600" dirty="0"/>
              <a:t>Language:</a:t>
            </a:r>
          </a:p>
          <a:p>
            <a:pPr lvl="1"/>
            <a:r>
              <a:rPr lang="de-DE" sz="3200" dirty="0"/>
              <a:t>do not check </a:t>
            </a:r>
            <a:r>
              <a:rPr lang="de-DE" sz="3200" dirty="0" err="1"/>
              <a:t>the</a:t>
            </a:r>
            <a:r>
              <a:rPr lang="de-DE" sz="3200" dirty="0"/>
              <a:t> original </a:t>
            </a:r>
            <a:r>
              <a:rPr lang="de-DE" sz="3200" dirty="0" err="1"/>
              <a:t>text</a:t>
            </a:r>
            <a:r>
              <a:rPr lang="de-DE" sz="3200" dirty="0"/>
              <a:t> </a:t>
            </a:r>
            <a:r>
              <a:rPr lang="de-DE" sz="3200" dirty="0" err="1"/>
              <a:t>too</a:t>
            </a:r>
            <a:r>
              <a:rPr lang="de-DE" sz="3200" dirty="0"/>
              <a:t> </a:t>
            </a:r>
            <a:r>
              <a:rPr lang="de-DE" sz="3200" dirty="0" err="1"/>
              <a:t>often</a:t>
            </a:r>
            <a:endParaRPr lang="de-DE" sz="3200" dirty="0"/>
          </a:p>
          <a:p>
            <a:pPr lvl="1"/>
            <a:r>
              <a:rPr lang="de-DE" sz="3200" dirty="0" err="1"/>
              <a:t>use</a:t>
            </a:r>
            <a:r>
              <a:rPr lang="de-DE" sz="3200" dirty="0"/>
              <a:t> </a:t>
            </a:r>
            <a:r>
              <a:rPr lang="de-DE" sz="3200" dirty="0" err="1"/>
              <a:t>paragraphes</a:t>
            </a:r>
            <a:r>
              <a:rPr lang="de-DE" sz="3200" dirty="0"/>
              <a:t> </a:t>
            </a:r>
            <a:r>
              <a:rPr lang="de-DE" sz="3200" dirty="0" err="1"/>
              <a:t>to</a:t>
            </a:r>
            <a:r>
              <a:rPr lang="de-DE" sz="3200" dirty="0"/>
              <a:t> </a:t>
            </a:r>
            <a:r>
              <a:rPr lang="de-DE" sz="3200" dirty="0" err="1"/>
              <a:t>structure</a:t>
            </a:r>
            <a:r>
              <a:rPr lang="de-DE" sz="3200" dirty="0"/>
              <a:t> </a:t>
            </a:r>
            <a:r>
              <a:rPr lang="de-DE" sz="3200" dirty="0" err="1"/>
              <a:t>your</a:t>
            </a:r>
            <a:r>
              <a:rPr lang="de-DE" sz="3200" dirty="0"/>
              <a:t> </a:t>
            </a:r>
            <a:r>
              <a:rPr lang="de-DE" sz="3200" dirty="0" err="1"/>
              <a:t>text</a:t>
            </a:r>
            <a:endParaRPr lang="de-DE" sz="3200" dirty="0"/>
          </a:p>
          <a:p>
            <a:pPr lvl="1"/>
            <a:r>
              <a:rPr lang="de-DE" sz="3200" dirty="0" err="1"/>
              <a:t>consider</a:t>
            </a:r>
            <a:r>
              <a:rPr lang="de-DE" sz="3200" dirty="0"/>
              <a:t> </a:t>
            </a:r>
            <a:r>
              <a:rPr lang="de-DE" sz="3200" dirty="0" err="1"/>
              <a:t>the</a:t>
            </a:r>
            <a:r>
              <a:rPr lang="de-DE" sz="3200" dirty="0"/>
              <a:t> </a:t>
            </a:r>
            <a:r>
              <a:rPr lang="de-DE" sz="3200" dirty="0" err="1"/>
              <a:t>appropriate</a:t>
            </a:r>
            <a:r>
              <a:rPr lang="de-DE" sz="3200" dirty="0"/>
              <a:t> </a:t>
            </a:r>
            <a:r>
              <a:rPr lang="de-DE" sz="3200" dirty="0" err="1"/>
              <a:t>tense</a:t>
            </a:r>
            <a:endParaRPr lang="de-DE" sz="3200" dirty="0"/>
          </a:p>
          <a:p>
            <a:pPr lvl="1"/>
            <a:r>
              <a:rPr lang="de-DE" sz="3200" dirty="0" err="1"/>
              <a:t>simplify</a:t>
            </a:r>
            <a:r>
              <a:rPr lang="de-DE" sz="3200" dirty="0"/>
              <a:t> </a:t>
            </a:r>
            <a:r>
              <a:rPr lang="de-DE" sz="3200" dirty="0" err="1"/>
              <a:t>the</a:t>
            </a:r>
            <a:r>
              <a:rPr lang="de-DE" sz="3200" dirty="0"/>
              <a:t> </a:t>
            </a:r>
            <a:r>
              <a:rPr lang="de-DE" sz="3200" dirty="0" err="1"/>
              <a:t>text</a:t>
            </a:r>
            <a:endParaRPr lang="de-DE" sz="3200" dirty="0"/>
          </a:p>
          <a:p>
            <a:pPr lvl="1"/>
            <a:endParaRPr lang="de-DE" dirty="0"/>
          </a:p>
        </p:txBody>
      </p:sp>
    </p:spTree>
    <p:extLst>
      <p:ext uri="{BB962C8B-B14F-4D97-AF65-F5344CB8AC3E}">
        <p14:creationId xmlns:p14="http://schemas.microsoft.com/office/powerpoint/2010/main" val="28062510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sch">
  <a:themeElements>
    <a:clrScheme name="Organisch">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sch">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sch">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317</Words>
  <Application>Microsoft Office PowerPoint</Application>
  <PresentationFormat>Breitbild</PresentationFormat>
  <Paragraphs>47</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Courier New</vt:lpstr>
      <vt:lpstr>Garamond</vt:lpstr>
      <vt:lpstr>Organisch</vt:lpstr>
      <vt:lpstr>Lernfeld 5</vt:lpstr>
      <vt:lpstr>Mediation</vt:lpstr>
      <vt:lpstr>Mediation</vt:lpstr>
      <vt:lpstr>Read the task!</vt:lpstr>
      <vt:lpstr>Read the task!</vt:lpstr>
      <vt:lpstr>Read the task!</vt:lpstr>
      <vt:lpstr>Read the text!</vt:lpstr>
      <vt:lpstr>Write the text!</vt:lpstr>
      <vt:lpstr>Write your text!</vt:lpstr>
      <vt:lpstr>A mediation is NOT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Lernfeld 2</dc:title>
  <dc:creator>Hendrik Overkamp</dc:creator>
  <cp:lastModifiedBy>Hendrik Overkamp</cp:lastModifiedBy>
  <cp:revision>42</cp:revision>
  <cp:lastPrinted>2020-06-11T20:05:26Z</cp:lastPrinted>
  <dcterms:created xsi:type="dcterms:W3CDTF">2020-06-03T14:51:57Z</dcterms:created>
  <dcterms:modified xsi:type="dcterms:W3CDTF">2020-06-11T20:17:58Z</dcterms:modified>
</cp:coreProperties>
</file>