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801" r:id="rId3"/>
    <p:sldMasterId id="2147483789" r:id="rId4"/>
    <p:sldMasterId id="2147483686" r:id="rId5"/>
  </p:sldMasterIdLst>
  <p:notesMasterIdLst>
    <p:notesMasterId r:id="rId138"/>
  </p:notesMasterIdLst>
  <p:handoutMasterIdLst>
    <p:handoutMasterId r:id="rId139"/>
  </p:handoutMasterIdLst>
  <p:sldIdLst>
    <p:sldId id="381" r:id="rId6"/>
    <p:sldId id="602" r:id="rId7"/>
    <p:sldId id="603" r:id="rId8"/>
    <p:sldId id="611" r:id="rId9"/>
    <p:sldId id="612" r:id="rId10"/>
    <p:sldId id="613" r:id="rId11"/>
    <p:sldId id="614" r:id="rId12"/>
    <p:sldId id="609" r:id="rId13"/>
    <p:sldId id="608" r:id="rId14"/>
    <p:sldId id="346" r:id="rId15"/>
    <p:sldId id="457" r:id="rId16"/>
    <p:sldId id="353" r:id="rId17"/>
    <p:sldId id="460" r:id="rId18"/>
    <p:sldId id="311" r:id="rId19"/>
    <p:sldId id="354" r:id="rId20"/>
    <p:sldId id="347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521" r:id="rId30"/>
    <p:sldId id="520" r:id="rId31"/>
    <p:sldId id="315" r:id="rId32"/>
    <p:sldId id="326" r:id="rId33"/>
    <p:sldId id="327" r:id="rId34"/>
    <p:sldId id="328" r:id="rId35"/>
    <p:sldId id="431" r:id="rId36"/>
    <p:sldId id="329" r:id="rId37"/>
    <p:sldId id="330" r:id="rId38"/>
    <p:sldId id="331" r:id="rId39"/>
    <p:sldId id="685" r:id="rId40"/>
    <p:sldId id="432" r:id="rId41"/>
    <p:sldId id="433" r:id="rId42"/>
    <p:sldId id="434" r:id="rId43"/>
    <p:sldId id="332" r:id="rId44"/>
    <p:sldId id="333" r:id="rId45"/>
    <p:sldId id="359" r:id="rId46"/>
    <p:sldId id="356" r:id="rId47"/>
    <p:sldId id="357" r:id="rId48"/>
    <p:sldId id="358" r:id="rId49"/>
    <p:sldId id="376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70" r:id="rId60"/>
    <p:sldId id="371" r:id="rId61"/>
    <p:sldId id="372" r:id="rId62"/>
    <p:sldId id="373" r:id="rId63"/>
    <p:sldId id="374" r:id="rId64"/>
    <p:sldId id="375" r:id="rId65"/>
    <p:sldId id="377" r:id="rId66"/>
    <p:sldId id="380" r:id="rId67"/>
    <p:sldId id="379" r:id="rId68"/>
    <p:sldId id="378" r:id="rId69"/>
    <p:sldId id="630" r:id="rId70"/>
    <p:sldId id="631" r:id="rId71"/>
    <p:sldId id="632" r:id="rId72"/>
    <p:sldId id="633" r:id="rId73"/>
    <p:sldId id="634" r:id="rId74"/>
    <p:sldId id="635" r:id="rId75"/>
    <p:sldId id="636" r:id="rId76"/>
    <p:sldId id="683" r:id="rId77"/>
    <p:sldId id="656" r:id="rId78"/>
    <p:sldId id="657" r:id="rId79"/>
    <p:sldId id="658" r:id="rId80"/>
    <p:sldId id="659" r:id="rId81"/>
    <p:sldId id="660" r:id="rId82"/>
    <p:sldId id="661" r:id="rId83"/>
    <p:sldId id="662" r:id="rId84"/>
    <p:sldId id="663" r:id="rId85"/>
    <p:sldId id="664" r:id="rId86"/>
    <p:sldId id="665" r:id="rId87"/>
    <p:sldId id="666" r:id="rId88"/>
    <p:sldId id="667" r:id="rId89"/>
    <p:sldId id="668" r:id="rId90"/>
    <p:sldId id="669" r:id="rId91"/>
    <p:sldId id="670" r:id="rId92"/>
    <p:sldId id="671" r:id="rId93"/>
    <p:sldId id="672" r:id="rId94"/>
    <p:sldId id="673" r:id="rId95"/>
    <p:sldId id="674" r:id="rId96"/>
    <p:sldId id="675" r:id="rId97"/>
    <p:sldId id="676" r:id="rId98"/>
    <p:sldId id="677" r:id="rId99"/>
    <p:sldId id="678" r:id="rId100"/>
    <p:sldId id="679" r:id="rId101"/>
    <p:sldId id="680" r:id="rId102"/>
    <p:sldId id="681" r:id="rId103"/>
    <p:sldId id="682" r:id="rId104"/>
    <p:sldId id="637" r:id="rId105"/>
    <p:sldId id="638" r:id="rId106"/>
    <p:sldId id="641" r:id="rId107"/>
    <p:sldId id="642" r:id="rId108"/>
    <p:sldId id="643" r:id="rId109"/>
    <p:sldId id="644" r:id="rId110"/>
    <p:sldId id="645" r:id="rId111"/>
    <p:sldId id="648" r:id="rId112"/>
    <p:sldId id="649" r:id="rId113"/>
    <p:sldId id="650" r:id="rId114"/>
    <p:sldId id="651" r:id="rId115"/>
    <p:sldId id="652" r:id="rId116"/>
    <p:sldId id="653" r:id="rId117"/>
    <p:sldId id="654" r:id="rId118"/>
    <p:sldId id="655" r:id="rId119"/>
    <p:sldId id="639" r:id="rId120"/>
    <p:sldId id="640" r:id="rId121"/>
    <p:sldId id="348" r:id="rId122"/>
    <p:sldId id="414" r:id="rId123"/>
    <p:sldId id="415" r:id="rId124"/>
    <p:sldId id="426" r:id="rId125"/>
    <p:sldId id="486" r:id="rId126"/>
    <p:sldId id="487" r:id="rId127"/>
    <p:sldId id="418" r:id="rId128"/>
    <p:sldId id="419" r:id="rId129"/>
    <p:sldId id="498" r:id="rId130"/>
    <p:sldId id="420" r:id="rId131"/>
    <p:sldId id="421" r:id="rId132"/>
    <p:sldId id="427" r:id="rId133"/>
    <p:sldId id="422" r:id="rId134"/>
    <p:sldId id="424" r:id="rId135"/>
    <p:sldId id="425" r:id="rId136"/>
    <p:sldId id="684" r:id="rId137"/>
  </p:sldIdLst>
  <p:sldSz cx="9144000" cy="6858000" type="screen4x3"/>
  <p:notesSz cx="6805613" cy="99441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969">
          <p15:clr>
            <a:srgbClr val="A4A3A4"/>
          </p15:clr>
        </p15:guide>
        <p15:guide id="4" orient="horz" pos="3612">
          <p15:clr>
            <a:srgbClr val="A4A3A4"/>
          </p15:clr>
        </p15:guide>
        <p15:guide id="5" orient="horz" pos="124">
          <p15:clr>
            <a:srgbClr val="A4A3A4"/>
          </p15:clr>
        </p15:guide>
        <p15:guide id="6" pos="3107">
          <p15:clr>
            <a:srgbClr val="A4A3A4"/>
          </p15:clr>
        </p15:guide>
        <p15:guide id="7" pos="748">
          <p15:clr>
            <a:srgbClr val="A4A3A4"/>
          </p15:clr>
        </p15:guide>
        <p15:guide id="8" pos="5329">
          <p15:clr>
            <a:srgbClr val="A4A3A4"/>
          </p15:clr>
        </p15:guide>
        <p15:guide id="9" pos="2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dervan-Zwijnenburg, M.A.J. (Mariëlle)" initials="ZM(" lastIdx="3" clrIdx="0"/>
  <p:cmAuthor id="2" name="Sanne Smid" initials="SC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6A2"/>
    <a:srgbClr val="89E0FF"/>
    <a:srgbClr val="000000"/>
    <a:srgbClr val="21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Stijl, donker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ijl, donker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Stijl, thema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6" autoAdjust="0"/>
    <p:restoredTop sz="57661" autoAdjust="0"/>
  </p:normalViewPr>
  <p:slideViewPr>
    <p:cSldViewPr>
      <p:cViewPr varScale="1">
        <p:scale>
          <a:sx n="54" d="100"/>
          <a:sy n="54" d="100"/>
        </p:scale>
        <p:origin x="1650" y="27"/>
      </p:cViewPr>
      <p:guideLst>
        <p:guide orient="horz" pos="1570"/>
        <p:guide orient="horz" pos="4020"/>
        <p:guide orient="horz" pos="969"/>
        <p:guide orient="horz" pos="3612"/>
        <p:guide orient="horz" pos="124"/>
        <p:guide pos="3107"/>
        <p:guide pos="748"/>
        <p:guide pos="5329"/>
        <p:guide pos="2971"/>
      </p:guideLst>
    </p:cSldViewPr>
  </p:slideViewPr>
  <p:outlineViewPr>
    <p:cViewPr>
      <p:scale>
        <a:sx n="33" d="100"/>
        <a:sy n="33" d="100"/>
      </p:scale>
      <p:origin x="0" y="-69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96"/>
      </p:cViewPr>
      <p:guideLst>
        <p:guide orient="horz" pos="313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63" Type="http://schemas.openxmlformats.org/officeDocument/2006/relationships/slide" Target="slides/slide58.xml"/><Relationship Id="rId84" Type="http://schemas.openxmlformats.org/officeDocument/2006/relationships/slide" Target="slides/slide79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handoutMaster" Target="handoutMasters/handoutMaster1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4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7" Type="http://schemas.openxmlformats.org/officeDocument/2006/relationships/slide" Target="slides/slide42.xml"/><Relationship Id="rId68" Type="http://schemas.openxmlformats.org/officeDocument/2006/relationships/slide" Target="slides/slide63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6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 dirty="0"/>
              <a:t>Introduction Week – Day 1 –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AAACB-CEC1-44CA-B375-F0CCD4F92F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0565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302" cy="496665"/>
          </a:xfrm>
          <a:prstGeom prst="rect">
            <a:avLst/>
          </a:prstGeom>
        </p:spPr>
        <p:txBody>
          <a:bodyPr vert="horz" lIns="95700" tIns="47850" rIns="95700" bIns="4785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4790" y="1"/>
            <a:ext cx="2949302" cy="496665"/>
          </a:xfrm>
          <a:prstGeom prst="rect">
            <a:avLst/>
          </a:prstGeom>
        </p:spPr>
        <p:txBody>
          <a:bodyPr vert="horz" lIns="95700" tIns="47850" rIns="95700" bIns="4785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5F111CDB-3C51-4D9C-98B2-67D62EB9DBF7}" type="datetimeFigureOut">
              <a:rPr lang="nl-NL"/>
              <a:pPr>
                <a:defRPr/>
              </a:pPr>
              <a:t>5-7-2021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00" tIns="47850" rIns="95700" bIns="4785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0258" y="4722946"/>
            <a:ext cx="5445099" cy="4474614"/>
          </a:xfrm>
          <a:prstGeom prst="rect">
            <a:avLst/>
          </a:prstGeom>
        </p:spPr>
        <p:txBody>
          <a:bodyPr vert="horz" lIns="95700" tIns="47850" rIns="95700" bIns="4785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5893"/>
            <a:ext cx="2949302" cy="496665"/>
          </a:xfrm>
          <a:prstGeom prst="rect">
            <a:avLst/>
          </a:prstGeom>
        </p:spPr>
        <p:txBody>
          <a:bodyPr vert="horz" lIns="95700" tIns="47850" rIns="95700" bIns="4785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4790" y="9445893"/>
            <a:ext cx="2949302" cy="496665"/>
          </a:xfrm>
          <a:prstGeom prst="rect">
            <a:avLst/>
          </a:prstGeom>
        </p:spPr>
        <p:txBody>
          <a:bodyPr vert="horz" lIns="95700" tIns="47850" rIns="95700" bIns="4785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545924A-1FC7-44C8-8133-5AF4179649B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2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2daf/dcc9587e92be3bef0a91d9caf11b14733767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E3E972-CF00-4F78-BDA1-5F08F3677217}" type="datetime1">
              <a:rPr lang="en-US">
                <a:solidFill>
                  <a:srgbClr val="1F497D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7/5/2021</a:t>
            </a:fld>
            <a:endParaRPr lang="en-US">
              <a:solidFill>
                <a:srgbClr val="1F497D"/>
              </a:solidFill>
              <a:cs typeface="Arial" charset="0"/>
            </a:endParaRPr>
          </a:p>
        </p:txBody>
      </p:sp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6F3B7B-C1DD-41D5-A297-B54274F231BE}" type="slidenum">
              <a:rPr lang="en-US">
                <a:solidFill>
                  <a:srgbClr val="1F497D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solidFill>
                <a:srgbClr val="1F497D"/>
              </a:solidFill>
              <a:cs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27"/>
          <p:cNvSpPr txBox="1">
            <a:spLocks noGrp="1" noChangeArrowheads="1"/>
          </p:cNvSpPr>
          <p:nvPr/>
        </p:nvSpPr>
        <p:spPr bwMode="auto">
          <a:xfrm>
            <a:off x="3857834" y="1"/>
            <a:ext cx="2947780" cy="49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5" tIns="46097" rIns="92195" bIns="46097"/>
          <a:lstStyle/>
          <a:p>
            <a:pPr algn="r" defTabSz="920306" eaLnBrk="0" hangingPunct="0"/>
            <a:fld id="{0AD30084-386A-4896-A97F-D98CC2620F93}" type="datetime1">
              <a:rPr lang="en-US" sz="1200">
                <a:latin typeface="Times New Roman" pitchFamily="18" charset="0"/>
              </a:rPr>
              <a:pPr algn="r" defTabSz="920306" eaLnBrk="0" hangingPunct="0"/>
              <a:t>7/5/2021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2466" name="Rectangle 1031"/>
          <p:cNvSpPr txBox="1">
            <a:spLocks noGrp="1" noChangeArrowheads="1"/>
          </p:cNvSpPr>
          <p:nvPr/>
        </p:nvSpPr>
        <p:spPr bwMode="auto">
          <a:xfrm>
            <a:off x="3857834" y="9445892"/>
            <a:ext cx="2947780" cy="49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95" tIns="46097" rIns="92195" bIns="46097" anchor="b"/>
          <a:lstStyle/>
          <a:p>
            <a:pPr algn="r" defTabSz="920306" eaLnBrk="0" hangingPunct="0"/>
            <a:fld id="{F5E66D81-F794-4EC2-8A60-93C58B7179A2}" type="slidenum">
              <a:rPr lang="en-US" sz="1200">
                <a:latin typeface="Times New Roman" pitchFamily="18" charset="0"/>
              </a:rPr>
              <a:pPr algn="r" defTabSz="920306" eaLnBrk="0" hangingPunct="0"/>
              <a:t>11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6125"/>
            <a:ext cx="4973638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7009" y="4724489"/>
            <a:ext cx="4991595" cy="4473071"/>
          </a:xfrm>
          <a:noFill/>
        </p:spPr>
        <p:txBody>
          <a:bodyPr wrap="square" lIns="92195" tIns="46097" rIns="92195" bIns="46097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Sem</a:t>
            </a:r>
            <a:r>
              <a:rPr lang="en-US" dirty="0"/>
              <a:t> models</a:t>
            </a:r>
            <a:r>
              <a:rPr lang="en-US" baseline="0" dirty="0"/>
              <a:t> are usually expressed graphically, and before you run your model, it can be very helpful to draw it first.</a:t>
            </a:r>
          </a:p>
          <a:p>
            <a:r>
              <a:rPr lang="en-US" baseline="0" dirty="0"/>
              <a:t>These are the elements of a SEM model</a:t>
            </a:r>
          </a:p>
          <a:p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* If someone tells you he is going to do a regression model – you know what he is going to do.</a:t>
            </a:r>
            <a:br>
              <a:rPr lang="en-US" baseline="0" dirty="0"/>
            </a:br>
            <a:r>
              <a:rPr lang="en-US" baseline="0" dirty="0"/>
              <a:t>but </a:t>
            </a:r>
            <a:r>
              <a:rPr lang="en-US" baseline="0" dirty="0" err="1"/>
              <a:t>sem</a:t>
            </a:r>
            <a:r>
              <a:rPr lang="en-US" baseline="0" dirty="0"/>
              <a:t> covers a lot of different models, so what we mostly do is draw the SEM so we know the model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circle arrow = variance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by Duco: Replaced term causal by directed following </a:t>
            </a:r>
            <a:r>
              <a:rPr lang="nl-NL" dirty="0">
                <a:hlinkClick r:id="rId3"/>
              </a:rPr>
              <a:t>https://pdfs.semanticscholar.org/2daf/dcc9587e92be3bef0a91d9caf11b14733767.pdf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182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It could be that you intended this to do</a:t>
            </a:r>
            <a:br>
              <a:rPr lang="en-US" dirty="0"/>
            </a:br>
            <a:r>
              <a:rPr lang="en-US" dirty="0"/>
              <a:t>* It finds</a:t>
            </a:r>
            <a:r>
              <a:rPr lang="en-US" baseline="0" dirty="0"/>
              <a:t> that what you specify is a baseline model; strange to do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often occurs that you didn’t specify the </a:t>
            </a:r>
            <a:r>
              <a:rPr lang="en-US" baseline="0" dirty="0" err="1"/>
              <a:t>usevariables</a:t>
            </a:r>
            <a:r>
              <a:rPr lang="en-US" baseline="0" dirty="0"/>
              <a:t> command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103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224257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</a:t>
            </a:r>
            <a:r>
              <a:rPr lang="en-US" baseline="0" dirty="0"/>
              <a:t> concerns some variables, you may forgotten the </a:t>
            </a:r>
            <a:r>
              <a:rPr lang="en-US" baseline="0" dirty="0" err="1"/>
              <a:t>usevariables</a:t>
            </a:r>
            <a:r>
              <a:rPr lang="en-US" baseline="0" dirty="0"/>
              <a:t> syntax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104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1175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105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280404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You can write long names – but only okay if the first 8 characters are different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106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506930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107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288611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Maybe you didn’t use</a:t>
            </a:r>
            <a:r>
              <a:rPr lang="en-US" baseline="0" dirty="0"/>
              <a:t> it in the </a:t>
            </a:r>
            <a:r>
              <a:rPr lang="en-US" baseline="0" dirty="0" err="1"/>
              <a:t>usevariables</a:t>
            </a:r>
            <a:r>
              <a:rPr lang="en-US" baseline="0" dirty="0"/>
              <a:t>; or a typo (should be d1-d3 for example)</a:t>
            </a:r>
            <a:br>
              <a:rPr lang="en-US" baseline="0" dirty="0"/>
            </a:br>
            <a:r>
              <a:rPr lang="en-US" baseline="0" dirty="0"/>
              <a:t>* warnings give you often a good indication of where you should look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108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06700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If you for</a:t>
            </a:r>
            <a:r>
              <a:rPr lang="en-US" baseline="0" dirty="0"/>
              <a:t> example have a value of .3 in your data; that’s strange for a categorical variable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109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497595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513913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get errors and warnings, check the following: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add: open data file within </a:t>
            </a:r>
            <a:r>
              <a:rPr lang="en-US" dirty="0" err="1"/>
              <a:t>mplus</a:t>
            </a:r>
            <a:r>
              <a:rPr lang="en-US" dirty="0"/>
              <a:t> to check the data file (strange symbols</a:t>
            </a:r>
            <a:r>
              <a:rPr lang="en-US" baseline="0" dirty="0"/>
              <a:t> in the left upper corner)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1035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baseline="0" dirty="0"/>
              <a:t> If you did everything correctly, this will be the first sentence of your output file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important: read the warnings; don’t ignore them </a:t>
            </a:r>
            <a:r>
              <a:rPr lang="en-US" baseline="0" dirty="0">
                <a:sym typeface="Wingdings" panose="05000000000000000000" pitchFamily="2" charset="2"/>
              </a:rPr>
              <a:t> try to keep reading the warnings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626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These</a:t>
            </a:r>
            <a:r>
              <a:rPr lang="en-US" baseline="0" dirty="0"/>
              <a:t> are some path models. They are the structural relations in a </a:t>
            </a:r>
            <a:r>
              <a:rPr lang="en-US" baseline="0" dirty="0" err="1"/>
              <a:t>sem</a:t>
            </a:r>
            <a:r>
              <a:rPr lang="en-US" baseline="0" dirty="0"/>
              <a:t> model. Which one can you do in SPSS?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----- </a:t>
            </a:r>
            <a:r>
              <a:rPr lang="en-US" dirty="0" err="1"/>
              <a:t>Notulen</a:t>
            </a:r>
            <a:r>
              <a:rPr lang="en-US" dirty="0"/>
              <a:t> (6/12/13 08:06) -----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only 2 is possible in SPSS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* Only multiple</a:t>
            </a:r>
            <a:r>
              <a:rPr lang="en-US" baseline="0" dirty="0"/>
              <a:t> regression can you do in </a:t>
            </a:r>
            <a:r>
              <a:rPr lang="en-US" baseline="0" dirty="0" err="1"/>
              <a:t>spss</a:t>
            </a:r>
            <a:r>
              <a:rPr lang="en-US" baseline="0" dirty="0"/>
              <a:t> (ask question who knows which ones can we do in </a:t>
            </a:r>
            <a:r>
              <a:rPr lang="en-US" baseline="0" dirty="0" err="1"/>
              <a:t>spss</a:t>
            </a:r>
            <a:r>
              <a:rPr lang="en-US" baseline="0" dirty="0"/>
              <a:t>)</a:t>
            </a:r>
            <a:br>
              <a:rPr lang="en-US" baseline="0" dirty="0"/>
            </a:br>
            <a:r>
              <a:rPr lang="en-US" baseline="0" dirty="0"/>
              <a:t>* in </a:t>
            </a:r>
            <a:r>
              <a:rPr lang="en-US" baseline="0" dirty="0" err="1"/>
              <a:t>sem</a:t>
            </a:r>
            <a:r>
              <a:rPr lang="en-US" baseline="0" dirty="0"/>
              <a:t> we can do all of them, (you can do almost any model, but of course it has to make sense)</a:t>
            </a:r>
            <a:endParaRPr lang="en-US" dirty="0"/>
          </a:p>
        </p:txBody>
      </p:sp>
      <p:sp>
        <p:nvSpPr>
          <p:cNvPr id="6041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80FBF6-7BDD-44D4-91C7-C4C8190F4093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72580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Sometimes</a:t>
            </a:r>
            <a:r>
              <a:rPr lang="en-US" baseline="0" dirty="0"/>
              <a:t> it seems that everything looks okay but something goes wrong (it can still happen you </a:t>
            </a:r>
            <a:r>
              <a:rPr lang="en-US" baseline="0" dirty="0" err="1"/>
              <a:t>misspecified</a:t>
            </a:r>
            <a:r>
              <a:rPr lang="en-US" baseline="0" dirty="0"/>
              <a:t> the columns; or </a:t>
            </a:r>
            <a:r>
              <a:rPr lang="en-US" baseline="0" dirty="0" err="1"/>
              <a:t>mplus</a:t>
            </a:r>
            <a:r>
              <a:rPr lang="en-US" baseline="0" dirty="0"/>
              <a:t> didn’t estimate everything you want to)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700590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230FC5-822E-42A2-AC92-D9CD83BFD9F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114</a:t>
            </a:fld>
            <a:endParaRPr lang="en-US">
              <a:cs typeface="Arial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* Nice help of </a:t>
            </a:r>
            <a:r>
              <a:rPr lang="en-US" dirty="0" err="1"/>
              <a:t>mplus</a:t>
            </a:r>
            <a:br>
              <a:rPr lang="en-US" dirty="0"/>
            </a:br>
            <a:r>
              <a:rPr lang="en-US" dirty="0"/>
              <a:t>* Maybe you’re really afraid of blank</a:t>
            </a:r>
            <a:r>
              <a:rPr lang="en-US" baseline="0" dirty="0"/>
              <a:t> space/ input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2681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598753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010956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DEF3C5-0B01-4B60-857E-232634318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117</a:t>
            </a:fld>
            <a:endParaRPr lang="en-US">
              <a:cs typeface="Arial" charset="0"/>
            </a:endParaRPr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We have looked at</a:t>
            </a:r>
            <a:r>
              <a:rPr lang="en-US" baseline="0" dirty="0"/>
              <a:t> some basic analyses and their results, but what is often interesting in SEM models is model fit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we could look at the model fit; if you’re ready (let me know if we’re going to fast) </a:t>
            </a:r>
            <a:r>
              <a:rPr lang="en-US" baseline="0" dirty="0">
                <a:sym typeface="Wingdings" panose="05000000000000000000" pitchFamily="2" charset="2"/>
              </a:rPr>
              <a:t> coffee break (11.12-11.18)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0697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0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301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Fit of the data given the parameter</a:t>
            </a:r>
            <a:r>
              <a:rPr lang="en-US" baseline="0" dirty="0"/>
              <a:t> estimates</a:t>
            </a:r>
          </a:p>
          <a:p>
            <a:pPr eaLnBrk="1" hangingPunct="1">
              <a:spcBef>
                <a:spcPct val="0"/>
              </a:spcBef>
            </a:pPr>
            <a:endParaRPr lang="en-US" baseline="0" dirty="0"/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Root mean squared error of approximation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Comparative fit index / tucker </a:t>
            </a:r>
            <a:r>
              <a:rPr lang="en-US" baseline="0" dirty="0" err="1"/>
              <a:t>lewis</a:t>
            </a:r>
            <a:r>
              <a:rPr lang="en-US" baseline="0" dirty="0"/>
              <a:t> index</a:t>
            </a:r>
          </a:p>
          <a:p>
            <a:pPr eaLnBrk="1" hangingPunct="1">
              <a:spcBef>
                <a:spcPct val="0"/>
              </a:spcBef>
            </a:pPr>
            <a:endParaRPr lang="en-US" baseline="0" dirty="0"/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Standardized root mean square residual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err="1"/>
              <a:t>Akaike</a:t>
            </a:r>
            <a:r>
              <a:rPr lang="en-US" baseline="0" dirty="0"/>
              <a:t> information criterion / Bayesian information criterion</a:t>
            </a:r>
          </a:p>
          <a:p>
            <a:pPr eaLnBrk="1" hangingPunct="1">
              <a:spcBef>
                <a:spcPct val="0"/>
              </a:spcBef>
            </a:pPr>
            <a:br>
              <a:rPr lang="en-US" dirty="0"/>
            </a:br>
            <a:r>
              <a:rPr lang="en-US" dirty="0"/>
              <a:t>* error in</a:t>
            </a:r>
            <a:r>
              <a:rPr lang="en-US" baseline="0" dirty="0"/>
              <a:t> the model (</a:t>
            </a:r>
            <a:r>
              <a:rPr lang="en-US" baseline="0" dirty="0" err="1"/>
              <a:t>e_i</a:t>
            </a:r>
            <a:r>
              <a:rPr lang="en-US" baseline="0" dirty="0"/>
              <a:t>) in model on whiteboard </a:t>
            </a:r>
            <a:r>
              <a:rPr lang="en-US" baseline="0" dirty="0">
                <a:sym typeface="Wingdings" panose="05000000000000000000" pitchFamily="2" charset="2"/>
              </a:rPr>
              <a:t> important part of model fit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there are 100 or even 1000 fit indices; here we provide 8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</a:t>
            </a:r>
            <a:r>
              <a:rPr lang="en-US" baseline="0" dirty="0" err="1">
                <a:sym typeface="Wingdings" panose="05000000000000000000" pitchFamily="2" charset="2"/>
              </a:rPr>
              <a:t>mplus</a:t>
            </a:r>
            <a:r>
              <a:rPr lang="en-US" baseline="0" dirty="0">
                <a:sym typeface="Wingdings" panose="05000000000000000000" pitchFamily="2" charset="2"/>
              </a:rPr>
              <a:t> provides 10 fit indices – it makes the selection for you of what it thinks is useful [say something about this differs per estimator]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can choose to not look at the formulas but just listen how to interpret the model fit</a:t>
            </a:r>
            <a:endParaRPr lang="en-US" dirty="0"/>
          </a:p>
        </p:txBody>
      </p:sp>
      <p:sp>
        <p:nvSpPr>
          <p:cNvPr id="41984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0B88CC-6162-45DB-B927-1480D301537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44968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505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Saturated versus Baseline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Saturated</a:t>
            </a:r>
            <a:r>
              <a:rPr lang="en-US" baseline="0" dirty="0"/>
              <a:t> perfect: variables are somehow related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Baseline: variables are completely unrelated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Compare the fit of the data with your own model to the fit of the data with the perfect or worst model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we want that a good fit </a:t>
            </a:r>
            <a:r>
              <a:rPr lang="en-US" baseline="0" dirty="0" err="1"/>
              <a:t>indix</a:t>
            </a:r>
            <a:r>
              <a:rPr lang="en-US" baseline="0" dirty="0"/>
              <a:t> .. (3 things on slide)</a:t>
            </a:r>
            <a:br>
              <a:rPr lang="en-US" baseline="0" dirty="0"/>
            </a:br>
            <a:r>
              <a:rPr lang="en-US" baseline="0" dirty="0"/>
              <a:t>* you can always make a perfect model, this is not hard; if you include all predictors in the model; it is not very interesting if we have a model with 100 variables and everything correlates with everything somehow; that’s not really interesting - </a:t>
            </a:r>
            <a:br>
              <a:rPr lang="en-US" baseline="0" dirty="0"/>
            </a:br>
            <a:r>
              <a:rPr lang="en-US" baseline="0" dirty="0"/>
              <a:t>* its good to give credits for being parsimonious</a:t>
            </a:r>
            <a:br>
              <a:rPr lang="en-US" baseline="0" dirty="0"/>
            </a:br>
            <a:r>
              <a:rPr lang="en-US" baseline="0" dirty="0"/>
              <a:t>* and besides; you don’t want to </a:t>
            </a:r>
            <a:r>
              <a:rPr lang="en-US" baseline="0" dirty="0" err="1"/>
              <a:t>overfit</a:t>
            </a:r>
            <a:r>
              <a:rPr lang="en-US" baseline="0" dirty="0"/>
              <a:t> the data; you can predict the data set you have perfectly, but there can be error in your data – there can be some measurement error, or some randomness; you might be over interpreting the data you have (you’re predicting all noise) ; even if the fit is a bit less good because of this</a:t>
            </a:r>
            <a:br>
              <a:rPr lang="en-US" baseline="0" dirty="0"/>
            </a:br>
            <a:r>
              <a:rPr lang="en-US" baseline="0" dirty="0"/>
              <a:t>* that’s what we want in fit index</a:t>
            </a:r>
            <a:endParaRPr lang="en-US" dirty="0"/>
          </a:p>
        </p:txBody>
      </p:sp>
      <p:sp>
        <p:nvSpPr>
          <p:cNvPr id="42189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7575BE-1896-4ED8-975F-181B2FF95B1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0686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710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----- </a:t>
            </a:r>
            <a:r>
              <a:rPr lang="en-US" dirty="0" err="1"/>
              <a:t>Notulen</a:t>
            </a:r>
            <a:r>
              <a:rPr lang="en-US" dirty="0"/>
              <a:t> (6/12/13 08:42) -----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do we want to find p &gt; or &lt; than .05?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The note: does it refer to not-ML</a:t>
            </a:r>
            <a:r>
              <a:rPr lang="en-US" baseline="0" dirty="0"/>
              <a:t> fit indices? </a:t>
            </a:r>
          </a:p>
          <a:p>
            <a:pPr eaLnBrk="1" hangingPunct="1">
              <a:spcBef>
                <a:spcPct val="0"/>
              </a:spcBef>
            </a:pPr>
            <a:endParaRPr lang="en-US" baseline="0" dirty="0"/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* Misfit</a:t>
            </a:r>
            <a:br>
              <a:rPr lang="en-US" baseline="0" dirty="0"/>
            </a:br>
            <a:r>
              <a:rPr lang="en-US" baseline="0" dirty="0"/>
              <a:t>* Follows a chi-square distribution; with this information we can test whether the misfit is significant</a:t>
            </a:r>
            <a:br>
              <a:rPr lang="en-US" baseline="0" dirty="0"/>
            </a:br>
            <a:r>
              <a:rPr lang="en-US" baseline="0" dirty="0"/>
              <a:t>* chi square value = 0 = zero misfit</a:t>
            </a:r>
            <a:br>
              <a:rPr lang="en-US" baseline="0" dirty="0"/>
            </a:br>
            <a:r>
              <a:rPr lang="en-US" baseline="0" dirty="0"/>
              <a:t>* in this case we didn’t want a significant chi square – this indicates a bad fit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large sample size; “what is large” </a:t>
            </a:r>
            <a:r>
              <a:rPr lang="en-US" baseline="0" dirty="0">
                <a:sym typeface="Wingdings" panose="05000000000000000000" pitchFamily="2" charset="2"/>
              </a:rPr>
              <a:t> couple of 100 observations; you will often see it is significant; even your model is pretty okay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disadvantage of this fit index</a:t>
            </a:r>
          </a:p>
          <a:p>
            <a:pPr eaLnBrk="1" hangingPunct="1">
              <a:spcBef>
                <a:spcPct val="0"/>
              </a:spcBef>
            </a:pPr>
            <a:br>
              <a:rPr lang="en-US" dirty="0"/>
            </a:br>
            <a:r>
              <a:rPr lang="en-US" dirty="0"/>
              <a:t>* delete note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not very important</a:t>
            </a:r>
            <a:endParaRPr lang="en-US" dirty="0"/>
          </a:p>
        </p:txBody>
      </p:sp>
      <p:sp>
        <p:nvSpPr>
          <p:cNvPr id="42393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835DD8-3B28-4866-920C-4B3881202AF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1544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back: short</a:t>
            </a:r>
            <a:r>
              <a:rPr lang="en-US" baseline="0" dirty="0"/>
              <a:t> look at variance-covariance matrices.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correlation matrix – behind many of fit indices</a:t>
            </a:r>
            <a:br>
              <a:rPr lang="en-US" baseline="0" dirty="0"/>
            </a:br>
            <a:r>
              <a:rPr lang="en-US" baseline="0" dirty="0"/>
              <a:t>* in covariance matrix – you can always summarize your data </a:t>
            </a:r>
            <a:r>
              <a:rPr lang="en-US" baseline="0" dirty="0">
                <a:sym typeface="Wingdings" panose="05000000000000000000" pitchFamily="2" charset="2"/>
              </a:rPr>
              <a:t> if you use all these information, perfect fit (everything correlates with everything)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P (P+1)/ 2 = size of covariance matrix; number of elements in covariance matrix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interesting to know because it can help to count degrees of freedom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If we use all variables  we have no degrees of freedom left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but if we model no relation between </a:t>
            </a:r>
            <a:r>
              <a:rPr lang="en-US" baseline="0" dirty="0" err="1">
                <a:sym typeface="Wingdings" panose="05000000000000000000" pitchFamily="2" charset="2"/>
              </a:rPr>
              <a:t>b&amp;c</a:t>
            </a:r>
            <a:r>
              <a:rPr lang="en-US" baseline="0" dirty="0">
                <a:sym typeface="Wingdings" panose="05000000000000000000" pitchFamily="2" charset="2"/>
              </a:rPr>
              <a:t>; we lose a bit of our good fit, but we get 1 degree of freedom</a:t>
            </a:r>
            <a:br>
              <a:rPr lang="en-US" baseline="0" dirty="0"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82688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2924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measurement</a:t>
            </a:r>
            <a:r>
              <a:rPr lang="en-US" baseline="0" dirty="0"/>
              <a:t> part of the model. I hope it is familiar to everyone.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02263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017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Index of the amount of misfit per degree of freedom in the model. The amount of misfit </a:t>
            </a:r>
            <a:r>
              <a:rPr lang="en-US" baseline="0" dirty="0"/>
              <a:t>(</a:t>
            </a:r>
            <a:r>
              <a:rPr lang="en-US" baseline="0" dirty="0" err="1"/>
              <a:t>noncentrality</a:t>
            </a:r>
            <a:r>
              <a:rPr lang="en-US" baseline="0" dirty="0"/>
              <a:t> parameter)</a:t>
            </a:r>
            <a:r>
              <a:rPr lang="en-US" dirty="0"/>
              <a:t> is the value of the chi-square</a:t>
            </a:r>
            <a:r>
              <a:rPr lang="en-US" baseline="0" dirty="0"/>
              <a:t> above and beyond the expected value (</a:t>
            </a:r>
            <a:r>
              <a:rPr lang="en-US" baseline="0" dirty="0" err="1"/>
              <a:t>df</a:t>
            </a:r>
            <a:r>
              <a:rPr lang="en-US" baseline="0" dirty="0"/>
              <a:t>). This is divided by n-1 to remove the effect of sample size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p-close = p-value of test for close fit.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Interesting about the RMSEA is that it does assume that even in the population there will be a discrepancy between model and data. </a:t>
            </a:r>
            <a:r>
              <a:rPr lang="en-US" i="1" dirty="0"/>
              <a:t>No model ever fits perfectly</a:t>
            </a:r>
            <a:r>
              <a:rPr lang="en-US" dirty="0"/>
              <a:t>. So we don</a:t>
            </a:r>
            <a:r>
              <a:rPr lang="ja-JP" altLang="en-US" dirty="0"/>
              <a:t>’</a:t>
            </a:r>
            <a:r>
              <a:rPr lang="en-US" dirty="0"/>
              <a:t>t test whether RMSEA is significantly larger than zero (Amos computes this test too, reports it as the </a:t>
            </a:r>
            <a:r>
              <a:rPr lang="en-US" i="1" dirty="0"/>
              <a:t>p</a:t>
            </a:r>
            <a:r>
              <a:rPr lang="en-US" dirty="0"/>
              <a:t>-value of the RMSEA), but whether it is smaller than some small number 0.05, which is taken as an indication of close fit (Amos labels the </a:t>
            </a:r>
            <a:r>
              <a:rPr lang="en-US" i="1" dirty="0"/>
              <a:t>p</a:t>
            </a:r>
            <a:r>
              <a:rPr lang="en-US" dirty="0"/>
              <a:t>-value from this test as </a:t>
            </a:r>
            <a:r>
              <a:rPr lang="en-US" i="1" dirty="0"/>
              <a:t>p-close</a:t>
            </a:r>
            <a:r>
              <a:rPr lang="en-US" dirty="0"/>
              <a:t>).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Note: if chi-square &lt; </a:t>
            </a:r>
            <a:r>
              <a:rPr lang="en-US" i="1" dirty="0" err="1"/>
              <a:t>df</a:t>
            </a:r>
            <a:r>
              <a:rPr lang="en-US" dirty="0"/>
              <a:t>  then RMSEA is set to zero. 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* More</a:t>
            </a:r>
            <a:r>
              <a:rPr lang="en-US" baseline="0" dirty="0"/>
              <a:t> misfit with more degrees of freedom</a:t>
            </a:r>
            <a:br>
              <a:rPr lang="en-US" baseline="0" dirty="0"/>
            </a:br>
            <a:r>
              <a:rPr lang="en-US" baseline="0" dirty="0"/>
              <a:t>* You may have some misfit, but we correct for the degrees of freedom you have left (some correction)</a:t>
            </a:r>
            <a:br>
              <a:rPr lang="en-US" baseline="0" dirty="0"/>
            </a:br>
            <a:r>
              <a:rPr lang="en-US" baseline="0" dirty="0"/>
              <a:t>* you want this to be small; it compares to the perfect model and we want this to be a small difference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less suitable with small samples </a:t>
            </a:r>
            <a:r>
              <a:rPr lang="en-US" baseline="0" dirty="0">
                <a:sym typeface="Wingdings" panose="05000000000000000000" pitchFamily="2" charset="2"/>
              </a:rPr>
              <a:t> minor disadvantage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references – rule of thumb  I cannot give you one reference for this, often used in a lot of text book; quite common knowledge; I think you don’t really need references for this; common used.</a:t>
            </a:r>
            <a:endParaRPr lang="en-US" dirty="0"/>
          </a:p>
        </p:txBody>
      </p:sp>
      <p:sp>
        <p:nvSpPr>
          <p:cNvPr id="4270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01D381-4EDC-4981-A8FE-00934113DF4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4702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222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Sum over residuals divided by number of sample statistics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not</a:t>
            </a:r>
            <a:r>
              <a:rPr lang="en-US" baseline="0" dirty="0"/>
              <a:t> including </a:t>
            </a:r>
            <a:r>
              <a:rPr lang="en-US" baseline="0" dirty="0" err="1"/>
              <a:t>df</a:t>
            </a:r>
            <a:r>
              <a:rPr lang="en-US" baseline="0" dirty="0"/>
              <a:t> in this model </a:t>
            </a:r>
            <a:r>
              <a:rPr lang="en-US" baseline="0" dirty="0">
                <a:sym typeface="Wingdings" panose="05000000000000000000" pitchFamily="2" charset="2"/>
              </a:rPr>
              <a:t> insensitive to model complexity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what are the positive sides of this measure???? {look this up}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 but its not a great fit measure; sometimes it is used; and </a:t>
            </a:r>
            <a:r>
              <a:rPr lang="en-US" baseline="0" dirty="0" err="1">
                <a:sym typeface="Wingdings" panose="05000000000000000000" pitchFamily="2" charset="2"/>
              </a:rPr>
              <a:t>mplus</a:t>
            </a:r>
            <a:r>
              <a:rPr lang="en-US" baseline="0" dirty="0">
                <a:sym typeface="Wingdings" panose="05000000000000000000" pitchFamily="2" charset="2"/>
              </a:rPr>
              <a:t> thinks its worthy to put it in the output file</a:t>
            </a:r>
            <a:endParaRPr lang="en-US" dirty="0"/>
          </a:p>
        </p:txBody>
      </p:sp>
      <p:sp>
        <p:nvSpPr>
          <p:cNvPr id="42905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AB5D5E-62A0-4360-9FCD-87A1D60E06E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14305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065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How many </a:t>
            </a:r>
            <a:r>
              <a:rPr lang="en-US" dirty="0" err="1"/>
              <a:t>df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we can also compare to the worst model (instead of the perfect model)</a:t>
            </a:r>
            <a:br>
              <a:rPr lang="en-US" dirty="0"/>
            </a:br>
            <a:r>
              <a:rPr lang="en-US" dirty="0"/>
              <a:t>* worst model = all variables</a:t>
            </a:r>
            <a:r>
              <a:rPr lang="en-US" baseline="0" dirty="0"/>
              <a:t> are uncorrelated</a:t>
            </a:r>
            <a:br>
              <a:rPr lang="en-US" baseline="0" dirty="0"/>
            </a:br>
            <a:r>
              <a:rPr lang="en-US" baseline="0" dirty="0"/>
              <a:t>* and we want to see how much better we do with our interesting model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if the </a:t>
            </a:r>
            <a:r>
              <a:rPr lang="en-US" baseline="0" dirty="0" err="1"/>
              <a:t>covariances</a:t>
            </a:r>
            <a:r>
              <a:rPr lang="en-US" baseline="0" dirty="0"/>
              <a:t> are really small in the data set; the worst model doesn’t do much worse than the specified model</a:t>
            </a:r>
            <a:br>
              <a:rPr lang="en-US" baseline="0" dirty="0"/>
            </a:br>
            <a:endParaRPr lang="en-US" dirty="0"/>
          </a:p>
        </p:txBody>
      </p:sp>
      <p:sp>
        <p:nvSpPr>
          <p:cNvPr id="57037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75E14E-61EF-4A39-B5B1-F4A9CD2BA10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4390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3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427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Worst model is not always that bad, depends on the strength of the correlations between variables in the model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they use the same elements but do it a different way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df</a:t>
            </a:r>
            <a:r>
              <a:rPr lang="en-US" baseline="0" dirty="0"/>
              <a:t> are added to give credits for parsimonious models</a:t>
            </a:r>
            <a:br>
              <a:rPr lang="en-US" baseline="0" dirty="0"/>
            </a:br>
            <a:br>
              <a:rPr lang="en-US" baseline="0"/>
            </a:br>
            <a:r>
              <a:rPr lang="en-US" baseline="0"/>
              <a:t>* </a:t>
            </a:r>
            <a:endParaRPr lang="en-US" dirty="0"/>
          </a:p>
        </p:txBody>
      </p:sp>
      <p:sp>
        <p:nvSpPr>
          <p:cNvPr id="431107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E36937-C141-4353-9F16-6A92C29D589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9585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aware</a:t>
            </a:r>
            <a:r>
              <a:rPr lang="en-US" baseline="0" dirty="0"/>
              <a:t> that the indices are indications of general fit: there may be local differences.</a:t>
            </a:r>
          </a:p>
          <a:p>
            <a:r>
              <a:rPr lang="en-US" baseline="0" dirty="0"/>
              <a:t>Evaluate fitted residuals, modification indices, and standard errors.  (Todd Little)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what do we want to report - we use a bit of everything</a:t>
            </a:r>
            <a:br>
              <a:rPr lang="en-US" baseline="0" dirty="0"/>
            </a:br>
            <a:r>
              <a:rPr lang="en-US" baseline="0" dirty="0"/>
              <a:t>* not a large problem when chi square is significant; report it (people want to see it), but its not a big problem when this is significant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what you can do is improve the model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mplus</a:t>
            </a:r>
            <a:r>
              <a:rPr lang="en-US" baseline="0" dirty="0">
                <a:sym typeface="Wingdings" panose="05000000000000000000" pitchFamily="2" charset="2"/>
              </a:rPr>
              <a:t> can give you hints about this (by modification indices) where it says e.g. if you add x1 with x2, your model will improve with … ; chi square value will more or less decrease with …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 very </a:t>
            </a:r>
            <a:r>
              <a:rPr lang="en-US" baseline="0" dirty="0" err="1">
                <a:sym typeface="Wingdings" panose="05000000000000000000" pitchFamily="2" charset="2"/>
              </a:rPr>
              <a:t>very</a:t>
            </a:r>
            <a:r>
              <a:rPr lang="en-US" baseline="0" dirty="0">
                <a:sym typeface="Wingdings" panose="05000000000000000000" pitchFamily="2" charset="2"/>
              </a:rPr>
              <a:t> important that it makes sense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 and mention it is exploratory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this is important to write down; you’re improving the fit; you might be overfitting the data (it could happen it looks interesting and makes sense theoretically; but then it is important for people to know this has to be cross validated in another sample) 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* questions?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[11.38]</a:t>
            </a:r>
            <a:br>
              <a:rPr lang="en-US" baseline="0" dirty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63858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734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----- </a:t>
            </a:r>
            <a:r>
              <a:rPr lang="en-US" dirty="0" err="1"/>
              <a:t>Notulen</a:t>
            </a:r>
            <a:r>
              <a:rPr lang="en-US" dirty="0"/>
              <a:t> (6/12/13 08:42) -----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what is better: lower or higher?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relative indices – AIC</a:t>
            </a:r>
            <a:r>
              <a:rPr lang="en-US" baseline="0" dirty="0"/>
              <a:t> and BIC</a:t>
            </a:r>
            <a:br>
              <a:rPr lang="en-US" baseline="0" dirty="0"/>
            </a:br>
            <a:r>
              <a:rPr lang="en-US" baseline="0" dirty="0"/>
              <a:t>* combination of fit and parsimony (penalty for adding extra parameters)</a:t>
            </a:r>
            <a:br>
              <a:rPr lang="en-US" baseline="0" dirty="0"/>
            </a:br>
            <a:r>
              <a:rPr lang="en-US" baseline="0" dirty="0"/>
              <a:t>* but you can only use them in comparison to other models with the same number of variables and same data!</a:t>
            </a:r>
            <a:br>
              <a:rPr lang="en-US" baseline="0" dirty="0"/>
            </a:br>
            <a:r>
              <a:rPr lang="en-US" baseline="0" dirty="0"/>
              <a:t>* they have to be based on the same variance-covariance matrix; that is really important!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no rule of thumb; values depend on actual data set; can only use this if you have more than 1 model to test</a:t>
            </a:r>
            <a:br>
              <a:rPr lang="en-US" baseline="0" dirty="0"/>
            </a:br>
            <a:r>
              <a:rPr lang="en-US" baseline="0" dirty="0"/>
              <a:t>* lower is better</a:t>
            </a:r>
            <a:endParaRPr lang="en-US" dirty="0"/>
          </a:p>
        </p:txBody>
      </p:sp>
      <p:sp>
        <p:nvSpPr>
          <p:cNvPr id="55705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D8D547-2251-4B2A-8982-01ED0669568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7690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3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939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1 </a:t>
            </a:r>
            <a:r>
              <a:rPr lang="en-US" dirty="0" err="1"/>
              <a:t>df</a:t>
            </a:r>
            <a:r>
              <a:rPr lang="en-US" dirty="0"/>
              <a:t> = 3.84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*chi square can only be used with nested models</a:t>
            </a:r>
            <a:br>
              <a:rPr lang="en-US" dirty="0"/>
            </a:br>
            <a:r>
              <a:rPr lang="en-US" dirty="0"/>
              <a:t>* AIC</a:t>
            </a:r>
            <a:r>
              <a:rPr lang="en-US" baseline="0" dirty="0"/>
              <a:t> and BIC can also be used with </a:t>
            </a:r>
            <a:r>
              <a:rPr lang="en-US" baseline="0" dirty="0" err="1"/>
              <a:t>nonnested</a:t>
            </a:r>
            <a:r>
              <a:rPr lang="en-US" baseline="0" dirty="0"/>
              <a:t> models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>
                <a:sym typeface="Wingdings" panose="05000000000000000000" pitchFamily="2" charset="2"/>
              </a:rPr>
              <a:t> maybe explain what nested models are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endParaRPr lang="en-US" baseline="0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baseline="0" dirty="0">
                <a:sym typeface="Wingdings" panose="05000000000000000000" pitchFamily="2" charset="2"/>
              </a:rPr>
              <a:t>* question: </a:t>
            </a:r>
            <a:r>
              <a:rPr lang="en-US" baseline="0" dirty="0" err="1">
                <a:sym typeface="Wingdings" panose="05000000000000000000" pitchFamily="2" charset="2"/>
              </a:rPr>
              <a:t>df</a:t>
            </a:r>
            <a:r>
              <a:rPr lang="en-US" baseline="0" dirty="0">
                <a:sym typeface="Wingdings" panose="05000000000000000000" pitchFamily="2" charset="2"/>
              </a:rPr>
              <a:t> of nested model m1  is this 2 or 4?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The model improved; this means we added an additional parameter, we can only improve fit if we estimate more parameters from the variance-</a:t>
            </a:r>
            <a:r>
              <a:rPr lang="en-US" baseline="0" dirty="0" err="1">
                <a:sym typeface="Wingdings" panose="05000000000000000000" pitchFamily="2" charset="2"/>
              </a:rPr>
              <a:t>cov</a:t>
            </a:r>
            <a:r>
              <a:rPr lang="en-US" baseline="0" dirty="0">
                <a:sym typeface="Wingdings" panose="05000000000000000000" pitchFamily="2" charset="2"/>
              </a:rPr>
              <a:t> matrix. 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therefore we lost 1 </a:t>
            </a:r>
            <a:r>
              <a:rPr lang="en-US" baseline="0" dirty="0" err="1">
                <a:sym typeface="Wingdings" panose="05000000000000000000" pitchFamily="2" charset="2"/>
              </a:rPr>
              <a:t>df</a:t>
            </a:r>
            <a:r>
              <a:rPr lang="en-US" baseline="0" dirty="0">
                <a:sym typeface="Wingdings" panose="05000000000000000000" pitchFamily="2" charset="2"/>
              </a:rPr>
              <a:t>.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question about </a:t>
            </a:r>
            <a:r>
              <a:rPr lang="en-US" baseline="0" dirty="0" err="1">
                <a:sym typeface="Wingdings" panose="05000000000000000000" pitchFamily="2" charset="2"/>
              </a:rPr>
              <a:t>df</a:t>
            </a:r>
            <a:r>
              <a:rPr lang="en-US" baseline="0" dirty="0">
                <a:sym typeface="Wingdings" panose="05000000000000000000" pitchFamily="2" charset="2"/>
              </a:rPr>
              <a:t> and penalty (</a:t>
            </a:r>
            <a:r>
              <a:rPr lang="en-US" baseline="0" dirty="0" err="1">
                <a:sym typeface="Wingdings" panose="05000000000000000000" pitchFamily="2" charset="2"/>
              </a:rPr>
              <a:t>df</a:t>
            </a:r>
            <a:r>
              <a:rPr lang="en-US" baseline="0" dirty="0">
                <a:sym typeface="Wingdings" panose="05000000000000000000" pitchFamily="2" charset="2"/>
              </a:rPr>
              <a:t> is good, penalty is bad; if you add a parameter the fit goes up, the estimated parameters goes up, </a:t>
            </a:r>
            <a:r>
              <a:rPr lang="en-US" baseline="0" dirty="0" err="1">
                <a:sym typeface="Wingdings" panose="05000000000000000000" pitchFamily="2" charset="2"/>
              </a:rPr>
              <a:t>df</a:t>
            </a:r>
            <a:r>
              <a:rPr lang="en-US" baseline="0" dirty="0">
                <a:sym typeface="Wingdings" panose="05000000000000000000" pitchFamily="2" charset="2"/>
              </a:rPr>
              <a:t> go down; adding parameters is often a thing where you receive a penalty for (AIC/BIC)  you want to look for an optimum)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you want a good fit for the data; but you don’t want that your overfitting/ estimate the noise in the model; fit indices help with this, but there not perfect)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 machine learning; cross validation is always better (but you need to be able to do that; large data set; and is not something </a:t>
            </a:r>
            <a:r>
              <a:rPr lang="en-US" baseline="0" dirty="0" err="1">
                <a:sym typeface="Wingdings" panose="05000000000000000000" pitchFamily="2" charset="2"/>
              </a:rPr>
              <a:t>mplus</a:t>
            </a:r>
            <a:r>
              <a:rPr lang="en-US" baseline="0" dirty="0">
                <a:sym typeface="Wingdings" panose="05000000000000000000" pitchFamily="2" charset="2"/>
              </a:rPr>
              <a:t> will help you do this)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start with the AIC/ BIC: lowest one is the best model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chi-square difference test; an extra parameter gave us a significant decrease in misfit; and that’s a good thing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 therefore we choose the less parsimonious model [model with 2 degrees of freedom]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[confusion about this slide  maybe in two slides; with pictures?]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not a problem if this is not totally clear at the moment</a:t>
            </a:r>
            <a:br>
              <a:rPr lang="en-US" baseline="0" dirty="0"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559107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523349-A0D3-433F-A3A1-574553C97A5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6456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 model comparison with nested models.. </a:t>
            </a:r>
          </a:p>
          <a:p>
            <a:r>
              <a:rPr lang="en-US" dirty="0"/>
              <a:t>If you do model comparison with non-nested</a:t>
            </a:r>
            <a:r>
              <a:rPr lang="en-US" baseline="0" dirty="0"/>
              <a:t> models.. </a:t>
            </a:r>
          </a:p>
          <a:p>
            <a:endParaRPr lang="en-US" baseline="0" dirty="0"/>
          </a:p>
          <a:p>
            <a:r>
              <a:rPr lang="en-US" dirty="0"/>
              <a:t>* Nested models</a:t>
            </a:r>
            <a:br>
              <a:rPr lang="en-US" dirty="0"/>
            </a:br>
            <a:r>
              <a:rPr lang="en-US" dirty="0"/>
              <a:t>*</a:t>
            </a:r>
            <a:r>
              <a:rPr lang="en-US" baseline="0" dirty="0"/>
              <a:t> In the left model we say that q196 on age @ 0; in this one we are very specific (when you don’t draw an arrow, you might feel like you’re saying nothing but actually you specify this parameter to be zero)</a:t>
            </a:r>
            <a:br>
              <a:rPr lang="en-US" baseline="0" dirty="0"/>
            </a:br>
            <a:r>
              <a:rPr lang="en-US" baseline="0" dirty="0"/>
              <a:t>right model we say there is a path between age and q916. the left one is a special case of the right one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897499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3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451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* Upper</a:t>
            </a:r>
            <a:r>
              <a:rPr lang="en-US" baseline="0" dirty="0"/>
              <a:t> left and upper right </a:t>
            </a:r>
            <a:r>
              <a:rPr lang="en-US" baseline="0" dirty="0">
                <a:sym typeface="Wingdings" panose="05000000000000000000" pitchFamily="2" charset="2"/>
              </a:rPr>
              <a:t></a:t>
            </a:r>
            <a:r>
              <a:rPr lang="en-US" dirty="0"/>
              <a:t> Not nested,</a:t>
            </a:r>
            <a:r>
              <a:rPr lang="en-US" baseline="0" dirty="0"/>
              <a:t> but do have the same variance covariance matrix; so we can compare AIC/BIC but not chi square [</a:t>
            </a:r>
            <a:r>
              <a:rPr lang="en-US" baseline="0" dirty="0">
                <a:sym typeface="Wingdings" panose="05000000000000000000" pitchFamily="2" charset="2"/>
              </a:rPr>
              <a:t> check whether this is the case]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left upper and left low </a:t>
            </a:r>
            <a:r>
              <a:rPr lang="en-US" baseline="0" dirty="0">
                <a:sym typeface="Wingdings" panose="05000000000000000000" pitchFamily="2" charset="2"/>
              </a:rPr>
              <a:t></a:t>
            </a:r>
            <a:r>
              <a:rPr lang="en-US" baseline="0" dirty="0"/>
              <a:t> cannot compare them (even not with AIC/BIC) because there is another variable included, so </a:t>
            </a:r>
            <a:r>
              <a:rPr lang="en-US" baseline="0" dirty="0" err="1"/>
              <a:t>var-cov</a:t>
            </a:r>
            <a:r>
              <a:rPr lang="en-US" baseline="0" dirty="0"/>
              <a:t> matrix is different.</a:t>
            </a:r>
            <a:endParaRPr lang="en-US" dirty="0"/>
          </a:p>
        </p:txBody>
      </p:sp>
      <p:sp>
        <p:nvSpPr>
          <p:cNvPr id="564227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2C299-CE2A-4A24-91D8-7DD6E0DDA94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89963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230FC5-822E-42A2-AC92-D9CD83BFD9F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132</a:t>
            </a:fld>
            <a:endParaRPr lang="en-US">
              <a:cs typeface="Arial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5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77026" eaLnBrk="1" hangingPunct="1">
              <a:spcBef>
                <a:spcPct val="0"/>
              </a:spcBef>
            </a:pPr>
            <a:r>
              <a:rPr lang="en-US" sz="1300" dirty="0"/>
              <a:t>Translate your theory and expectations into a model</a:t>
            </a:r>
          </a:p>
          <a:p>
            <a:pPr defTabSz="477026" eaLnBrk="1" hangingPunct="1">
              <a:spcBef>
                <a:spcPct val="0"/>
              </a:spcBef>
            </a:pPr>
            <a:r>
              <a:rPr lang="en-US" dirty="0"/>
              <a:t>Square is observed variable, circle is latent construct, one headed arrow is causal effect, two headed arrow is covariance (no causal hypothesis)</a:t>
            </a:r>
          </a:p>
          <a:p>
            <a:pPr defTabSz="477026" eaLnBrk="1" hangingPunct="1">
              <a:spcBef>
                <a:spcPct val="0"/>
              </a:spcBef>
            </a:pPr>
            <a:endParaRPr lang="en-US" dirty="0"/>
          </a:p>
          <a:p>
            <a:pPr defTabSz="477026" eaLnBrk="1" hangingPunct="1">
              <a:spcBef>
                <a:spcPct val="0"/>
              </a:spcBef>
            </a:pPr>
            <a:r>
              <a:rPr lang="en-US" dirty="0"/>
              <a:t>* Compare different models</a:t>
            </a:r>
            <a:br>
              <a:rPr lang="en-US" dirty="0"/>
            </a:br>
            <a:r>
              <a:rPr lang="en-US" dirty="0"/>
              <a:t>* No very clear difference is made between structural and measurement</a:t>
            </a:r>
            <a:r>
              <a:rPr lang="en-US" baseline="0" dirty="0"/>
              <a:t> part of model</a:t>
            </a:r>
            <a:endParaRPr lang="en-US" dirty="0"/>
          </a:p>
        </p:txBody>
      </p:sp>
      <p:sp>
        <p:nvSpPr>
          <p:cNvPr id="6451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63AB35-91F9-46D8-B95A-E1D2A5DA2339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8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----- </a:t>
            </a:r>
            <a:r>
              <a:rPr lang="en-US" dirty="0" err="1"/>
              <a:t>Notulen</a:t>
            </a:r>
            <a:r>
              <a:rPr lang="en-US" dirty="0"/>
              <a:t> (6/12/13 08:06) -----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unplanned is not </a:t>
            </a:r>
            <a:r>
              <a:rPr lang="en-US" dirty="0" err="1"/>
              <a:t>neccesarily</a:t>
            </a:r>
            <a:r>
              <a:rPr lang="en-US" dirty="0"/>
              <a:t> wrong, just unplanned</a:t>
            </a:r>
          </a:p>
        </p:txBody>
      </p:sp>
      <p:sp>
        <p:nvSpPr>
          <p:cNvPr id="62467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FCCA52-3520-4B1B-9FF8-941C18FA1943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98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BF9A73-F67C-475E-AD01-2F6AF554C11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Today, all</a:t>
            </a:r>
            <a:r>
              <a:rPr lang="en-US" baseline="0" dirty="0"/>
              <a:t> examples in the lectures will be based on the same example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65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77026" eaLnBrk="1" hangingPunct="1">
              <a:spcBef>
                <a:spcPct val="0"/>
              </a:spcBef>
            </a:pPr>
            <a:r>
              <a:rPr lang="nl-NL" sz="1300" dirty="0"/>
              <a:t>The South African Personality Inventory (SAPI) project aims to develop an indigenous personality measure for all 11 official languages in South Africa. </a:t>
            </a:r>
            <a:endParaRPr lang="nl-NL" dirty="0"/>
          </a:p>
          <a:p>
            <a:pPr defTabSz="477026" eaLnBrk="1" hangingPunct="1">
              <a:spcBef>
                <a:spcPct val="0"/>
              </a:spcBef>
            </a:pPr>
            <a:endParaRPr lang="nl-NL" dirty="0"/>
          </a:p>
          <a:p>
            <a:pPr defTabSz="477026" eaLnBrk="1" hangingPunct="1">
              <a:spcBef>
                <a:spcPct val="0"/>
              </a:spcBef>
            </a:pPr>
            <a:r>
              <a:rPr lang="en-US" dirty="0"/>
              <a:t>* Use this data to</a:t>
            </a:r>
            <a:r>
              <a:rPr lang="en-US" baseline="0" dirty="0"/>
              <a:t> show all these steps</a:t>
            </a:r>
            <a:endParaRPr lang="en-US" dirty="0"/>
          </a:p>
        </p:txBody>
      </p:sp>
      <p:sp>
        <p:nvSpPr>
          <p:cNvPr id="686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C18C24-069C-4D30-9C1A-5A54F90DF8DC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196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11 different languages </a:t>
            </a:r>
            <a:r>
              <a:rPr lang="en-US" dirty="0">
                <a:sym typeface="Wingdings" panose="05000000000000000000" pitchFamily="2" charset="2"/>
              </a:rPr>
              <a:t> research</a:t>
            </a:r>
            <a:r>
              <a:rPr lang="en-US" baseline="0" dirty="0">
                <a:sym typeface="Wingdings" panose="05000000000000000000" pitchFamily="2" charset="2"/>
              </a:rPr>
              <a:t> question: (not sure…) same results/ interpretation for 11 languages?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5862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 this in SPSS</a:t>
            </a:r>
          </a:p>
          <a:p>
            <a:r>
              <a:rPr lang="en-US" dirty="0"/>
              <a:t>Who uses </a:t>
            </a:r>
            <a:r>
              <a:rPr lang="en-US" dirty="0" err="1"/>
              <a:t>spss</a:t>
            </a:r>
            <a:r>
              <a:rPr lang="en-US" dirty="0"/>
              <a:t>?</a:t>
            </a:r>
          </a:p>
          <a:p>
            <a:r>
              <a:rPr lang="en-US" dirty="0"/>
              <a:t>Excel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We</a:t>
            </a:r>
            <a:r>
              <a:rPr lang="en-US" baseline="0" dirty="0"/>
              <a:t> show </a:t>
            </a:r>
            <a:r>
              <a:rPr lang="en-US" baseline="0" dirty="0" err="1"/>
              <a:t>spss</a:t>
            </a:r>
            <a:r>
              <a:rPr lang="en-US" baseline="0" dirty="0"/>
              <a:t> in this lecture, exercise prepared for excel as well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794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* Do use </a:t>
            </a:r>
            <a:r>
              <a:rPr lang="en-US" baseline="0" dirty="0" err="1"/>
              <a:t>spss</a:t>
            </a:r>
            <a:r>
              <a:rPr lang="en-US" baseline="0" dirty="0"/>
              <a:t>? (a lot of people that we meet are familiar with </a:t>
            </a:r>
            <a:r>
              <a:rPr lang="en-US" baseline="0" dirty="0" err="1"/>
              <a:t>spss</a:t>
            </a:r>
            <a:r>
              <a:rPr lang="en-US" baseline="0" dirty="0"/>
              <a:t>, so that’s why we show examples in </a:t>
            </a:r>
            <a:r>
              <a:rPr lang="en-US" baseline="0" dirty="0" err="1"/>
              <a:t>spss</a:t>
            </a:r>
            <a:r>
              <a:rPr lang="en-US" baseline="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* It should be a numerical variable, no string variables (labeling is fine)</a:t>
            </a:r>
            <a:br>
              <a:rPr lang="en-US" baseline="0" dirty="0"/>
            </a:br>
            <a:r>
              <a:rPr lang="en-US" baseline="0" dirty="0"/>
              <a:t>* you don’t want any text in the </a:t>
            </a:r>
            <a:r>
              <a:rPr lang="en-US" baseline="0" dirty="0" err="1"/>
              <a:t>mplus</a:t>
            </a:r>
            <a:r>
              <a:rPr lang="en-US" baseline="0" dirty="0"/>
              <a:t> data file, just numbers</a:t>
            </a:r>
            <a:br>
              <a:rPr lang="en-US" baseline="0" dirty="0"/>
            </a:br>
            <a:br>
              <a:rPr lang="en-US" baseline="0" dirty="0"/>
            </a:b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068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167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Default for missing are dots, check in your own file what is used, it can be any value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* </a:t>
            </a:r>
            <a:r>
              <a:rPr lang="en-US" baseline="0" dirty="0"/>
              <a:t>all missing values need to be indicated with a real value, e.g. -999 or some other value that is not naturally occurring in your data set</a:t>
            </a:r>
            <a:endParaRPr lang="en-US" dirty="0"/>
          </a:p>
        </p:txBody>
      </p:sp>
      <p:sp>
        <p:nvSpPr>
          <p:cNvPr id="737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B386CA-7734-4970-9DC7-564FFE3A1FA0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09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6884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6985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This also shows that Mplus cannot read your data, it cannot see the difference between age and gender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* Also in this place,</a:t>
            </a:r>
            <a:r>
              <a:rPr lang="en-US" baseline="0" dirty="0"/>
              <a:t> </a:t>
            </a:r>
            <a:r>
              <a:rPr lang="en-US" baseline="0" dirty="0" err="1"/>
              <a:t>mplus</a:t>
            </a:r>
            <a:r>
              <a:rPr lang="en-US" baseline="0" dirty="0"/>
              <a:t> doesn’t want variable names in the data file; only columns with numbers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7827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C380DF-BACB-481F-A702-C9E11862F91E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8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* Same</a:t>
            </a:r>
            <a:r>
              <a:rPr lang="nl-NL" baseline="0" dirty="0"/>
              <a:t> order is used in the file – but no variable names are included</a:t>
            </a:r>
            <a:br>
              <a:rPr lang="nl-NL" baseline="0" dirty="0"/>
            </a:br>
            <a:r>
              <a:rPr lang="nl-NL" baseline="0" dirty="0"/>
              <a:t>* When you look to the mplus data file you cannot see it </a:t>
            </a:r>
            <a:r>
              <a:rPr lang="nl-NL" baseline="0" dirty="0">
                <a:sym typeface="Wingdings" panose="05000000000000000000" pitchFamily="2" charset="2"/>
              </a:rPr>
              <a:t> tricky part </a:t>
            </a:r>
            <a:br>
              <a:rPr lang="nl-NL" baseline="0" dirty="0">
                <a:sym typeface="Wingdings" panose="05000000000000000000" pitchFamily="2" charset="2"/>
              </a:rPr>
            </a:br>
            <a:r>
              <a:rPr lang="nl-NL" baseline="0" dirty="0">
                <a:sym typeface="Wingdings" panose="05000000000000000000" pitchFamily="2" charset="2"/>
              </a:rPr>
              <a:t>* later on; we tell mplus which column is which data; but if you make a mistake Mplus doesn’t know it, so in that case the analysis is carried out with the wrong variables</a:t>
            </a:r>
          </a:p>
          <a:p>
            <a:endParaRPr lang="nl-NL" dirty="0"/>
          </a:p>
          <a:p>
            <a:r>
              <a:rPr lang="nl-NL" dirty="0"/>
              <a:t>* sometimes, strange</a:t>
            </a:r>
            <a:r>
              <a:rPr lang="nl-NL" baseline="0" dirty="0"/>
              <a:t> symbols occur in the upper left corner of the data file; delete this; mplus gives a warning when this happens</a:t>
            </a:r>
            <a:br>
              <a:rPr lang="nl-NL" baseline="0" dirty="0"/>
            </a:br>
            <a:br>
              <a:rPr lang="nl-NL" baseline="0" dirty="0"/>
            </a:br>
            <a:r>
              <a:rPr lang="nl-NL" baseline="0" dirty="0"/>
              <a:t>* we have this data file, ready to go, want mplus run it for 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2746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*</a:t>
            </a:r>
            <a:r>
              <a:rPr lang="en-US" baseline="0" dirty="0"/>
              <a:t> Most people get a bit afraid</a:t>
            </a:r>
            <a:br>
              <a:rPr lang="en-US" baseline="0" dirty="0"/>
            </a:br>
            <a:r>
              <a:rPr lang="en-US" baseline="0" dirty="0"/>
              <a:t>* It shows you just a blank file; you have to make a SEM model in it</a:t>
            </a:r>
            <a:br>
              <a:rPr lang="en-US" baseline="0" dirty="0"/>
            </a:br>
            <a:r>
              <a:rPr lang="en-US" baseline="0" dirty="0"/>
              <a:t>* we do it step by step</a:t>
            </a:r>
            <a:br>
              <a:rPr lang="en-US" baseline="0" dirty="0"/>
            </a:br>
            <a:r>
              <a:rPr lang="en-US" baseline="0" dirty="0"/>
              <a:t>* we start with this blank space</a:t>
            </a:r>
            <a:endParaRPr lang="en-US" dirty="0"/>
          </a:p>
        </p:txBody>
      </p:sp>
      <p:sp>
        <p:nvSpPr>
          <p:cNvPr id="8089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9BBF1B-C7F8-4C38-AD07-172DB5E4537D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09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Commands</a:t>
            </a:r>
            <a:r>
              <a:rPr lang="en-US" baseline="0" dirty="0"/>
              <a:t> – semicolons are really important ; otherwise it reads everything at one line</a:t>
            </a:r>
            <a:br>
              <a:rPr lang="en-US" baseline="0" dirty="0"/>
            </a:br>
            <a:r>
              <a:rPr lang="en-US" baseline="0" dirty="0"/>
              <a:t>* at some point you will forget it; always good to check this when you get a (strange) warning</a:t>
            </a:r>
            <a:br>
              <a:rPr lang="en-US" baseline="0" dirty="0"/>
            </a:br>
            <a:r>
              <a:rPr lang="en-US" baseline="0" dirty="0"/>
              <a:t>* only it is not obligatory with title; but it’s a good habit, title command is not obligatory but it good be nice for your own documentation</a:t>
            </a:r>
            <a:br>
              <a:rPr lang="en-US" baseline="0" dirty="0"/>
            </a:br>
            <a:r>
              <a:rPr lang="en-US" baseline="0" dirty="0"/>
              <a:t>* data command – need full path if data and model is not in same folder; best to save the input and data file in same place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089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at the first 2 commands: title</a:t>
            </a:r>
            <a:r>
              <a:rPr lang="en-US" baseline="0" dirty="0"/>
              <a:t> and data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</a:t>
            </a:r>
            <a:r>
              <a:rPr lang="en-US" baseline="0" dirty="0" err="1"/>
              <a:t>mplus</a:t>
            </a:r>
            <a:r>
              <a:rPr lang="en-US" baseline="0" dirty="0"/>
              <a:t> doesn’t care about capitals and grammar (is/are)</a:t>
            </a:r>
          </a:p>
          <a:p>
            <a:endParaRPr lang="en-US" baseline="0" dirty="0"/>
          </a:p>
          <a:p>
            <a:r>
              <a:rPr lang="en-US" baseline="0" dirty="0"/>
              <a:t>Capitals are useful to read </a:t>
            </a:r>
            <a:r>
              <a:rPr lang="en-US" baseline="0" dirty="0" err="1"/>
              <a:t>mplus</a:t>
            </a:r>
            <a:r>
              <a:rPr lang="en-US" baseline="0" dirty="0"/>
              <a:t> files written </a:t>
            </a:r>
            <a:r>
              <a:rPr lang="en-US" baseline="0"/>
              <a:t>by others. </a:t>
            </a: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2671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----- </a:t>
            </a:r>
            <a:r>
              <a:rPr lang="en-US" dirty="0" err="1"/>
              <a:t>Notulen</a:t>
            </a:r>
            <a:r>
              <a:rPr lang="en-US" dirty="0"/>
              <a:t> (6/11/13 13:05) -----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names should be in the order of the file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They don’t have to be real names,</a:t>
            </a:r>
            <a:r>
              <a:rPr lang="en-US" baseline="0" dirty="0"/>
              <a:t> the difference between names should be in the first 8 characters, </a:t>
            </a:r>
            <a:r>
              <a:rPr lang="en-US" baseline="0" dirty="0" err="1"/>
              <a:t>mplus</a:t>
            </a:r>
            <a:r>
              <a:rPr lang="en-US" baseline="0" dirty="0"/>
              <a:t> will only display those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here we tell </a:t>
            </a:r>
            <a:r>
              <a:rPr lang="en-US" baseline="0" dirty="0" err="1"/>
              <a:t>mplus</a:t>
            </a:r>
            <a:r>
              <a:rPr lang="en-US" baseline="0" dirty="0"/>
              <a:t> which variable is in which column</a:t>
            </a:r>
            <a:br>
              <a:rPr lang="en-US" baseline="0" dirty="0"/>
            </a:br>
            <a:r>
              <a:rPr lang="en-US" baseline="0" dirty="0"/>
              <a:t>* var1 = 1</a:t>
            </a:r>
            <a:r>
              <a:rPr lang="en-US" baseline="30000" dirty="0"/>
              <a:t>st</a:t>
            </a:r>
            <a:r>
              <a:rPr lang="en-US" baseline="0" dirty="0"/>
              <a:t> column, x1-x6 = 6 columns at once </a:t>
            </a:r>
            <a:br>
              <a:rPr lang="en-US" baseline="0" dirty="0"/>
            </a:br>
            <a:r>
              <a:rPr lang="en-US" baseline="0" dirty="0"/>
              <a:t>* names = need to specify all variables included in data file; also if you don’t want to use these variables in your analysis</a:t>
            </a:r>
            <a:br>
              <a:rPr lang="en-US" baseline="0" dirty="0"/>
            </a:br>
            <a:r>
              <a:rPr lang="en-US" baseline="0" dirty="0"/>
              <a:t>* names = names you came up with, </a:t>
            </a:r>
            <a:r>
              <a:rPr lang="en-US" baseline="0" dirty="0" err="1"/>
              <a:t>mplus</a:t>
            </a:r>
            <a:r>
              <a:rPr lang="en-US" baseline="0" dirty="0"/>
              <a:t> can only read the first 8 characters of a variable name</a:t>
            </a:r>
            <a:br>
              <a:rPr lang="en-US" baseline="0" dirty="0"/>
            </a:br>
            <a:r>
              <a:rPr lang="en-US" baseline="0" dirty="0"/>
              <a:t>* missing = for all variables we used (-999), but you can also specify it for every variable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categorical/ count – need to specify this information, these variables follow a different distribution</a:t>
            </a:r>
            <a:br>
              <a:rPr lang="en-US" baseline="0" dirty="0"/>
            </a:br>
            <a:r>
              <a:rPr lang="en-US" baseline="0" dirty="0"/>
              <a:t>* continuous is default, so we don’t need to specify this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are there questions?</a:t>
            </a:r>
            <a:br>
              <a:rPr lang="en-US" baseline="0" dirty="0"/>
            </a:br>
            <a:r>
              <a:rPr lang="en-US" baseline="0" dirty="0"/>
              <a:t>- names = what are differences within the names of the variables </a:t>
            </a:r>
            <a:r>
              <a:rPr lang="en-US" baseline="0" dirty="0">
                <a:sym typeface="Wingdings" panose="05000000000000000000" pitchFamily="2" charset="2"/>
              </a:rPr>
              <a:t> can just come up with them yourself</a:t>
            </a:r>
            <a:br>
              <a:rPr lang="en-US" baseline="0" dirty="0"/>
            </a:br>
            <a:r>
              <a:rPr lang="en-US" baseline="0" dirty="0"/>
              <a:t>- search button within </a:t>
            </a:r>
            <a:r>
              <a:rPr lang="en-US" baseline="0" dirty="0" err="1"/>
              <a:t>mplus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read </a:t>
            </a:r>
            <a:r>
              <a:rPr lang="en-US" baseline="0" dirty="0" err="1">
                <a:sym typeface="Wingdings" panose="05000000000000000000" pitchFamily="2" charset="2"/>
              </a:rPr>
              <a:t>mplus</a:t>
            </a:r>
            <a:r>
              <a:rPr lang="en-US" baseline="0" dirty="0">
                <a:sym typeface="Wingdings" panose="05000000000000000000" pitchFamily="2" charset="2"/>
              </a:rPr>
              <a:t> users guide</a:t>
            </a:r>
            <a:br>
              <a:rPr lang="en-US" baseline="0" dirty="0"/>
            </a:br>
            <a:endParaRPr lang="en-US" dirty="0"/>
          </a:p>
        </p:txBody>
      </p:sp>
      <p:sp>
        <p:nvSpPr>
          <p:cNvPr id="8499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B049E6-92DD-4F89-A32B-AB2C68321E81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357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----- </a:t>
            </a:r>
            <a:r>
              <a:rPr lang="en-US" dirty="0" err="1"/>
              <a:t>Notulen</a:t>
            </a:r>
            <a:r>
              <a:rPr lang="en-US" dirty="0"/>
              <a:t> (6/11/13 13:05) -----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names should be in the order of the file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* You can just copy paste the variable list from </a:t>
            </a:r>
            <a:r>
              <a:rPr lang="en-US" dirty="0" err="1"/>
              <a:t>spss</a:t>
            </a:r>
            <a:r>
              <a:rPr lang="en-US" dirty="0"/>
              <a:t> (or other program) to </a:t>
            </a:r>
            <a:r>
              <a:rPr lang="en-US" dirty="0" err="1"/>
              <a:t>mplus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trick to do your coding</a:t>
            </a:r>
            <a:r>
              <a:rPr lang="en-US" baseline="0" dirty="0">
                <a:sym typeface="Wingdings" panose="05000000000000000000" pitchFamily="2" charset="2"/>
              </a:rPr>
              <a:t> correctly</a:t>
            </a:r>
            <a:br>
              <a:rPr lang="en-US" dirty="0"/>
            </a:br>
            <a:r>
              <a:rPr lang="en-US" dirty="0"/>
              <a:t>* as</a:t>
            </a:r>
            <a:r>
              <a:rPr lang="en-US" baseline="0" dirty="0"/>
              <a:t> long as you end with the semicolon it is fine</a:t>
            </a:r>
            <a:endParaRPr lang="en-US" dirty="0"/>
          </a:p>
        </p:txBody>
      </p:sp>
      <p:sp>
        <p:nvSpPr>
          <p:cNvPr id="8704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D0C4E6-F370-4B48-A5CB-F555127C0265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8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638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ML default, WLSMV what SPSS works with (we think), Bayes = Bayesian statistics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Wlsmv</a:t>
            </a:r>
            <a:r>
              <a:rPr lang="en-US" dirty="0"/>
              <a:t> = weighted least</a:t>
            </a:r>
            <a:r>
              <a:rPr lang="en-US" baseline="0" dirty="0"/>
              <a:t> </a:t>
            </a:r>
            <a:r>
              <a:rPr lang="en-US" baseline="0" dirty="0" err="1"/>
              <a:t>squres</a:t>
            </a:r>
            <a:r>
              <a:rPr lang="en-US" baseline="0" dirty="0"/>
              <a:t> means and variances adjusted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ML is default one, you can specify other estimators</a:t>
            </a:r>
            <a:br>
              <a:rPr lang="en-US" baseline="0" dirty="0"/>
            </a:br>
            <a:r>
              <a:rPr lang="en-US" baseline="0" dirty="0"/>
              <a:t>* if you have categorical data, it might switch by default to another estimator </a:t>
            </a:r>
            <a:r>
              <a:rPr lang="en-US" baseline="0" dirty="0">
                <a:sym typeface="Wingdings" panose="05000000000000000000" pitchFamily="2" charset="2"/>
              </a:rPr>
              <a:t> this will be shown in output file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I would first let </a:t>
            </a:r>
            <a:r>
              <a:rPr lang="en-US" baseline="0" dirty="0" err="1">
                <a:sym typeface="Wingdings" panose="05000000000000000000" pitchFamily="2" charset="2"/>
              </a:rPr>
              <a:t>mplus</a:t>
            </a:r>
            <a:r>
              <a:rPr lang="en-US" baseline="0" dirty="0">
                <a:sym typeface="Wingdings" panose="05000000000000000000" pitchFamily="2" charset="2"/>
              </a:rPr>
              <a:t> decide which estimator to use, see what happens and if it makes sense</a:t>
            </a:r>
            <a:endParaRPr lang="en-US" dirty="0"/>
          </a:p>
        </p:txBody>
      </p:sp>
      <p:sp>
        <p:nvSpPr>
          <p:cNvPr id="8909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E3EE4-C218-461C-9C2C-50024AE43897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65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baseline="0" dirty="0"/>
              <a:t> </a:t>
            </a:r>
            <a:r>
              <a:rPr lang="en-US" baseline="0" dirty="0" err="1"/>
              <a:t>covarying</a:t>
            </a:r>
            <a:r>
              <a:rPr lang="en-US" baseline="0" dirty="0"/>
              <a:t> with..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BY, ON, WITH </a:t>
            </a:r>
            <a:r>
              <a:rPr lang="en-US" baseline="0" dirty="0">
                <a:sym typeface="Wingdings" panose="05000000000000000000" pitchFamily="2" charset="2"/>
              </a:rPr>
              <a:t> we can make a lot of models with these three words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exclamation mark – everything behind it is ignored, so you can make notes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make sure you write the ; before the ! Otherwise this is also ignored 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we don’t need this * very often; can free some constrained parameters, or for starting values 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show all this with an example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88626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Exercise – draw</a:t>
            </a:r>
            <a:r>
              <a:rPr lang="en-US" baseline="0" dirty="0"/>
              <a:t> this model based on the syntax, 30 sec. [10.38]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draw it together on the whiteboard</a:t>
            </a:r>
            <a:br>
              <a:rPr lang="en-US" baseline="0" dirty="0"/>
            </a:br>
            <a:r>
              <a:rPr lang="en-US" baseline="0" dirty="0"/>
              <a:t>* syntax </a:t>
            </a:r>
            <a:r>
              <a:rPr lang="en-US" baseline="0" dirty="0">
                <a:sym typeface="Wingdings" panose="05000000000000000000" pitchFamily="2" charset="2"/>
              </a:rPr>
              <a:t> y2 on x1 x2, short cut, you could also write y2 on x1; y2 on x2;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there is more estimated than we see in the model input 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</a:t>
            </a:r>
            <a:r>
              <a:rPr lang="en-US" baseline="0" dirty="0" err="1">
                <a:sym typeface="Wingdings" panose="05000000000000000000" pitchFamily="2" charset="2"/>
              </a:rPr>
              <a:t>mplus</a:t>
            </a:r>
            <a:r>
              <a:rPr lang="en-US" baseline="0" dirty="0">
                <a:sym typeface="Wingdings" panose="05000000000000000000" pitchFamily="2" charset="2"/>
              </a:rPr>
              <a:t> will also estimate the residual error for y2, and for x1 and x2 there will be variance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if we don’t write down x1 with x2, </a:t>
            </a:r>
            <a:r>
              <a:rPr lang="en-US" baseline="0" dirty="0" err="1">
                <a:sym typeface="Wingdings" panose="05000000000000000000" pitchFamily="2" charset="2"/>
              </a:rPr>
              <a:t>mplus</a:t>
            </a:r>
            <a:r>
              <a:rPr lang="en-US" baseline="0" dirty="0">
                <a:sym typeface="Wingdings" panose="05000000000000000000" pitchFamily="2" charset="2"/>
              </a:rPr>
              <a:t> will also estimate the correlation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good to be aware of these default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9070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Exercise – draw</a:t>
            </a:r>
            <a:r>
              <a:rPr lang="en-US" baseline="0" dirty="0"/>
              <a:t> this model based on the syntax, 30 sec. [10.38]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draw it together on the whiteboard</a:t>
            </a:r>
            <a:br>
              <a:rPr lang="en-US" baseline="0" dirty="0"/>
            </a:br>
            <a:r>
              <a:rPr lang="en-US" baseline="0" dirty="0"/>
              <a:t>* syntax </a:t>
            </a:r>
            <a:r>
              <a:rPr lang="en-US" baseline="0" dirty="0">
                <a:sym typeface="Wingdings" panose="05000000000000000000" pitchFamily="2" charset="2"/>
              </a:rPr>
              <a:t> y2 on x1 x2, short cut, you could also write y2 on x1; y2 on x2;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there is more estimated than we see in the model input 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</a:t>
            </a:r>
            <a:r>
              <a:rPr lang="en-US" baseline="0" dirty="0" err="1">
                <a:sym typeface="Wingdings" panose="05000000000000000000" pitchFamily="2" charset="2"/>
              </a:rPr>
              <a:t>mplus</a:t>
            </a:r>
            <a:r>
              <a:rPr lang="en-US" baseline="0" dirty="0">
                <a:sym typeface="Wingdings" panose="05000000000000000000" pitchFamily="2" charset="2"/>
              </a:rPr>
              <a:t> will also estimate the residual error for y2, and for x1 and x2 there will be variance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if we don’t write down x1 with x2, </a:t>
            </a:r>
            <a:r>
              <a:rPr lang="en-US" baseline="0" dirty="0" err="1">
                <a:sym typeface="Wingdings" panose="05000000000000000000" pitchFamily="2" charset="2"/>
              </a:rPr>
              <a:t>mplus</a:t>
            </a:r>
            <a:r>
              <a:rPr lang="en-US" baseline="0" dirty="0">
                <a:sym typeface="Wingdings" panose="05000000000000000000" pitchFamily="2" charset="2"/>
              </a:rPr>
              <a:t> will also estimate the correlation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good to be aware of these default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637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These are all things we don’t</a:t>
            </a:r>
            <a:r>
              <a:rPr lang="en-US" baseline="0" dirty="0"/>
              <a:t> need to specify them, </a:t>
            </a:r>
            <a:r>
              <a:rPr lang="en-US" baseline="0" dirty="0" err="1"/>
              <a:t>mplus</a:t>
            </a:r>
            <a:r>
              <a:rPr lang="en-US" baseline="0" dirty="0"/>
              <a:t> estimates it </a:t>
            </a:r>
            <a:r>
              <a:rPr lang="en-US" baseline="0" dirty="0" err="1"/>
              <a:t>byd</a:t>
            </a:r>
            <a:r>
              <a:rPr lang="en-US" baseline="0" dirty="0"/>
              <a:t> </a:t>
            </a:r>
            <a:r>
              <a:rPr lang="en-US" baseline="0" dirty="0" err="1"/>
              <a:t>efault</a:t>
            </a:r>
            <a:br>
              <a:rPr lang="en-US" baseline="0" dirty="0"/>
            </a:br>
            <a:r>
              <a:rPr lang="en-US" baseline="0" dirty="0"/>
              <a:t>* but it won’t show everything in the output</a:t>
            </a:r>
            <a:br>
              <a:rPr lang="en-US" baseline="0" dirty="0"/>
            </a:br>
            <a:r>
              <a:rPr lang="en-US" baseline="0" dirty="0"/>
              <a:t>* it won’t show by default variances of x1 and x2; add it to the input when you want to see it in the input</a:t>
            </a:r>
            <a:br>
              <a:rPr lang="en-US" baseline="0" dirty="0"/>
            </a:br>
            <a:r>
              <a:rPr lang="en-US" baseline="0" dirty="0"/>
              <a:t>* you may write down what you want to see in the output if you want to be in control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99354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Constrain</a:t>
            </a:r>
            <a:r>
              <a:rPr lang="en-US" baseline="0" dirty="0"/>
              <a:t> relation x1 with x2 to be zero; then </a:t>
            </a:r>
            <a:r>
              <a:rPr lang="en-US" baseline="0" dirty="0" err="1"/>
              <a:t>mplus</a:t>
            </a:r>
            <a:r>
              <a:rPr lang="en-US" baseline="0" dirty="0"/>
              <a:t> will let go its default; but this constrained is not recommended in regression models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5988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Starting values;</a:t>
            </a:r>
            <a:r>
              <a:rPr lang="en-US" baseline="0" dirty="0"/>
              <a:t> not very important, doesn’t change a lot in this case here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84956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sampstat</a:t>
            </a:r>
            <a:r>
              <a:rPr lang="en-US" dirty="0"/>
              <a:t>;</a:t>
            </a:r>
            <a:r>
              <a:rPr lang="en-US" baseline="0" dirty="0"/>
              <a:t> can be a nice check because it will show all the means (age = -20, you know something went wrong, e.g. with names, missing data value or order of variables)</a:t>
            </a:r>
            <a:br>
              <a:rPr lang="en-US" baseline="0" dirty="0"/>
            </a:br>
            <a:r>
              <a:rPr lang="en-US" baseline="0" dirty="0"/>
              <a:t>* </a:t>
            </a:r>
            <a:r>
              <a:rPr lang="en-US" baseline="0" dirty="0" err="1"/>
              <a:t>stdyx</a:t>
            </a:r>
            <a:r>
              <a:rPr lang="en-US" baseline="0" dirty="0"/>
              <a:t>; for example this one, but there are also other types of standardized variables</a:t>
            </a:r>
            <a:br>
              <a:rPr lang="en-US" baseline="0" dirty="0"/>
            </a:br>
            <a:r>
              <a:rPr lang="en-US" baseline="0" dirty="0"/>
              <a:t>* tech1; shows the number of parameters </a:t>
            </a:r>
            <a:r>
              <a:rPr lang="en-US" baseline="0" dirty="0">
                <a:sym typeface="Wingdings" panose="05000000000000000000" pitchFamily="2" charset="2"/>
              </a:rPr>
              <a:t> explain how much parameters there are estimated in example on whiteboard, you can check this in tech1 [if we have some additional time today we can address this topic; there is some information on the slides anyway]</a:t>
            </a:r>
          </a:p>
          <a:p>
            <a:br>
              <a:rPr lang="en-US" dirty="0"/>
            </a:br>
            <a:r>
              <a:rPr lang="en-US" dirty="0"/>
              <a:t>* MOD;</a:t>
            </a:r>
            <a:r>
              <a:rPr lang="en-US" baseline="0" dirty="0"/>
              <a:t> exploratory!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these are only some of the output commands; there are many more – most important are shown here; you can find all commands in the </a:t>
            </a:r>
            <a:r>
              <a:rPr lang="en-US" baseline="0" dirty="0" err="1"/>
              <a:t>mplus</a:t>
            </a:r>
            <a:r>
              <a:rPr lang="en-US" baseline="0" dirty="0"/>
              <a:t> users guide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96724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Shortly recap of all commands;</a:t>
            </a:r>
            <a:r>
              <a:rPr lang="en-US" baseline="0" dirty="0"/>
              <a:t> what we see here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Do need the analysis line even If we don’t use it (??)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basically we have our first input file; went from blank space to this</a:t>
            </a:r>
            <a:br>
              <a:rPr lang="en-US" baseline="0" dirty="0"/>
            </a:br>
            <a:r>
              <a:rPr lang="en-US" baseline="0" dirty="0"/>
              <a:t>* any questions so far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4340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230FC5-822E-42A2-AC92-D9CD83BFD9F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>
              <a:cs typeface="Arial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* Nice help of </a:t>
            </a:r>
            <a:r>
              <a:rPr lang="en-US" dirty="0" err="1"/>
              <a:t>mplus</a:t>
            </a:r>
            <a:br>
              <a:rPr lang="en-US" dirty="0"/>
            </a:br>
            <a:r>
              <a:rPr lang="en-US" dirty="0"/>
              <a:t>* Maybe you’re really afraid of blank</a:t>
            </a:r>
            <a:r>
              <a:rPr lang="en-US" baseline="0" dirty="0"/>
              <a:t> space/ input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1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01F6E9-784E-484E-853F-F0015F993EE7}" type="slidenum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* You get a few new friends</a:t>
            </a:r>
            <a:r>
              <a:rPr lang="en-US" baseline="0" dirty="0"/>
              <a:t> today </a:t>
            </a:r>
            <a:r>
              <a:rPr lang="en-US" baseline="0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69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To check what you actually estimated (makes tech 1 unnecessary)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Default it shows unstandardized values for relations between variables and variances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You can ask for standardized values in view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different ways to use the </a:t>
            </a:r>
            <a:r>
              <a:rPr lang="en-US" dirty="0" err="1"/>
              <a:t>diagrammer</a:t>
            </a:r>
            <a:br>
              <a:rPr lang="en-US" dirty="0"/>
            </a:br>
            <a:r>
              <a:rPr lang="en-US" dirty="0"/>
              <a:t>* could be a nice check to see what</a:t>
            </a:r>
            <a:r>
              <a:rPr lang="en-US" baseline="0" dirty="0"/>
              <a:t> </a:t>
            </a:r>
            <a:r>
              <a:rPr lang="en-US" baseline="0" dirty="0" err="1"/>
              <a:t>mplus</a:t>
            </a:r>
            <a:r>
              <a:rPr lang="en-US" baseline="0" dirty="0"/>
              <a:t> did with your input</a:t>
            </a:r>
            <a:br>
              <a:rPr lang="en-US" baseline="0" dirty="0"/>
            </a:br>
            <a:r>
              <a:rPr lang="en-US" baseline="0" dirty="0"/>
              <a:t>* this is a nice function</a:t>
            </a:r>
            <a:endParaRPr lang="en-US" dirty="0"/>
          </a:p>
        </p:txBody>
      </p:sp>
      <p:sp>
        <p:nvSpPr>
          <p:cNvPr id="10035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21D3CA-9AAE-4232-879D-5E5AD254301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195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If you have trouble with the commands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Can you specify</a:t>
            </a:r>
            <a:r>
              <a:rPr lang="en-US" baseline="0" dirty="0"/>
              <a:t> what the model commands look like for this model?</a:t>
            </a:r>
          </a:p>
          <a:p>
            <a:pPr eaLnBrk="1" hangingPunct="1">
              <a:spcBef>
                <a:spcPct val="0"/>
              </a:spcBef>
            </a:pPr>
            <a:endParaRPr lang="en-US" baseline="0" dirty="0"/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Y on z x;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X on z;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Z on a;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X with a; 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Y with a; 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you could also start with the </a:t>
            </a:r>
            <a:r>
              <a:rPr lang="en-US" baseline="0" dirty="0" err="1"/>
              <a:t>diagrammer</a:t>
            </a:r>
            <a:r>
              <a:rPr lang="en-US" baseline="0" dirty="0"/>
              <a:t>; draw the model, and </a:t>
            </a:r>
            <a:r>
              <a:rPr lang="en-US" baseline="0" dirty="0" err="1"/>
              <a:t>mplus</a:t>
            </a:r>
            <a:r>
              <a:rPr lang="en-US" baseline="0" dirty="0"/>
              <a:t> makes the syntax file</a:t>
            </a:r>
            <a:endParaRPr lang="en-US" dirty="0"/>
          </a:p>
        </p:txBody>
      </p:sp>
      <p:sp>
        <p:nvSpPr>
          <p:cNvPr id="10240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B5126B-B985-4106-8716-0EE3FFDB078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240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To see if you</a:t>
            </a:r>
            <a:r>
              <a:rPr lang="fr-FR" dirty="0"/>
              <a:t>’</a:t>
            </a:r>
            <a:r>
              <a:rPr lang="en-US" dirty="0"/>
              <a:t>re on the right track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if you don’t have data/ don’t want to analyze the model yet; get the diagram without analysis(no</a:t>
            </a:r>
            <a:r>
              <a:rPr lang="en-US" baseline="0" dirty="0"/>
              <a:t> data)</a:t>
            </a:r>
            <a:br>
              <a:rPr lang="en-US" baseline="0" dirty="0"/>
            </a:br>
            <a:r>
              <a:rPr lang="en-US" baseline="0" dirty="0"/>
              <a:t>* you can use it, doesn’t have to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</a:t>
            </a:r>
            <a:r>
              <a:rPr lang="en-US" baseline="0" dirty="0" err="1"/>
              <a:t>mplus</a:t>
            </a:r>
            <a:r>
              <a:rPr lang="en-US" baseline="0" dirty="0"/>
              <a:t> (</a:t>
            </a:r>
            <a:r>
              <a:rPr lang="en-US" baseline="0" dirty="0" err="1"/>
              <a:t>muthen</a:t>
            </a:r>
            <a:r>
              <a:rPr lang="en-US" baseline="0" dirty="0"/>
              <a:t> and Asparouhov) – didn’t want to build a </a:t>
            </a:r>
            <a:r>
              <a:rPr lang="en-US" baseline="0" dirty="0" err="1"/>
              <a:t>diagrammer</a:t>
            </a:r>
            <a:r>
              <a:rPr lang="en-US" baseline="0" dirty="0"/>
              <a:t>; but many people want to have it</a:t>
            </a:r>
            <a:br>
              <a:rPr lang="en-US" baseline="0" dirty="0"/>
            </a:br>
            <a:r>
              <a:rPr lang="en-US" baseline="0" dirty="0"/>
              <a:t>* son/ nephew build the </a:t>
            </a:r>
            <a:r>
              <a:rPr lang="en-US" baseline="0" dirty="0" err="1"/>
              <a:t>diagrammer</a:t>
            </a:r>
            <a:r>
              <a:rPr lang="en-US" baseline="0" dirty="0"/>
              <a:t>; its not always updated – for very simple things it works fine (with complex models </a:t>
            </a:r>
            <a:r>
              <a:rPr lang="en-US" baseline="0" dirty="0" err="1"/>
              <a:t>diagrammer</a:t>
            </a:r>
            <a:r>
              <a:rPr lang="en-US" baseline="0" dirty="0"/>
              <a:t> is not always available)</a:t>
            </a:r>
            <a:br>
              <a:rPr lang="en-US" baseline="0" dirty="0"/>
            </a:br>
            <a:r>
              <a:rPr lang="en-US" baseline="0" dirty="0"/>
              <a:t>* it’s a very nice tool but don’t expect too much from it; but it is nice to start with it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questions about the </a:t>
            </a:r>
            <a:r>
              <a:rPr lang="en-US" baseline="0" dirty="0" err="1"/>
              <a:t>diagrammer</a:t>
            </a:r>
            <a:r>
              <a:rPr lang="en-US" baseline="0" dirty="0"/>
              <a:t>?</a:t>
            </a:r>
            <a:br>
              <a:rPr lang="en-US" baseline="0" dirty="0"/>
            </a:br>
            <a:r>
              <a:rPr lang="en-US" baseline="0" dirty="0"/>
              <a:t>[10.53]</a:t>
            </a:r>
            <a:endParaRPr lang="en-US" dirty="0"/>
          </a:p>
        </p:txBody>
      </p:sp>
      <p:sp>
        <p:nvSpPr>
          <p:cNvPr id="10445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220633-85A9-458E-8E42-3B83668D012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750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763337-EB45-45F9-B617-944C132DCE6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>
              <a:cs typeface="Arial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Analyze three simple models, to give</a:t>
            </a:r>
            <a:r>
              <a:rPr lang="en-US" baseline="0" dirty="0"/>
              <a:t> you an idea of how it works and what the output looks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85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2 variables from the </a:t>
            </a:r>
            <a:r>
              <a:rPr lang="en-US" dirty="0" err="1"/>
              <a:t>sapi</a:t>
            </a:r>
            <a:r>
              <a:rPr lang="en-US" baseline="0" dirty="0"/>
              <a:t> data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98461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Note grey area between categorical and continuous data for 5-point </a:t>
            </a:r>
            <a:r>
              <a:rPr lang="en-US" dirty="0" err="1"/>
              <a:t>likert</a:t>
            </a:r>
            <a:r>
              <a:rPr lang="en-US" dirty="0"/>
              <a:t> scale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Note the correlation, note the sample size (changing)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Note that bootstrap correlation is the same, n is the same as before (first part is just the same)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Bootstrap bias is zero -&gt; Bias is the difference between the average value of this statistic across the bootstrap samples and the value in the Statistic column.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We get a standard error and a confidence interval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* Many dots are positioned at the same position</a:t>
            </a:r>
            <a:br>
              <a:rPr lang="en-US" dirty="0"/>
            </a:br>
            <a:r>
              <a:rPr lang="en-US" dirty="0"/>
              <a:t>* categorical/</a:t>
            </a:r>
            <a:r>
              <a:rPr lang="en-US" baseline="0" dirty="0"/>
              <a:t> continuous discussion – it is cat, but we want it to be continuous – assume it as </a:t>
            </a:r>
            <a:r>
              <a:rPr lang="en-US" baseline="0" dirty="0" err="1"/>
              <a:t>cont</a:t>
            </a:r>
            <a:r>
              <a:rPr lang="en-US" baseline="0" dirty="0"/>
              <a:t> here</a:t>
            </a:r>
            <a:br>
              <a:rPr lang="en-US" baseline="0" dirty="0"/>
            </a:br>
            <a:r>
              <a:rPr lang="en-US" baseline="0" dirty="0"/>
              <a:t>* </a:t>
            </a:r>
            <a:r>
              <a:rPr lang="en-US" baseline="0" dirty="0" err="1"/>
              <a:t>spss</a:t>
            </a:r>
            <a:r>
              <a:rPr lang="en-US" baseline="0" dirty="0"/>
              <a:t>; by default uses </a:t>
            </a:r>
            <a:r>
              <a:rPr lang="en-US" baseline="0" dirty="0" err="1"/>
              <a:t>listwise</a:t>
            </a:r>
            <a:r>
              <a:rPr lang="en-US" baseline="0" dirty="0"/>
              <a:t> deletion </a:t>
            </a:r>
            <a:r>
              <a:rPr lang="en-US" baseline="0" dirty="0">
                <a:sym typeface="Wingdings" panose="05000000000000000000" pitchFamily="2" charset="2"/>
              </a:rPr>
              <a:t> n = 983 participants only have both cases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bootstrap, get a 95% CI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we can do this in </a:t>
            </a:r>
            <a:r>
              <a:rPr lang="en-US" baseline="0" dirty="0" err="1">
                <a:sym typeface="Wingdings" panose="05000000000000000000" pitchFamily="2" charset="2"/>
              </a:rPr>
              <a:t>mplus</a:t>
            </a:r>
            <a:r>
              <a:rPr lang="en-US" baseline="0" dirty="0">
                <a:sym typeface="Wingdings" panose="05000000000000000000" pitchFamily="2" charset="2"/>
              </a:rPr>
              <a:t> as well</a:t>
            </a:r>
            <a:endParaRPr lang="en-US" dirty="0"/>
          </a:p>
        </p:txBody>
      </p:sp>
      <p:sp>
        <p:nvSpPr>
          <p:cNvPr id="10957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D8C799-D42A-46B1-B6B6-53B02E7FCBD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819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WITH actually asks for the covariance, that’s why we need to ask for standardized results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Why do we ask for </a:t>
            </a:r>
            <a:r>
              <a:rPr lang="en-US" dirty="0" err="1"/>
              <a:t>sampstat</a:t>
            </a:r>
            <a:r>
              <a:rPr lang="en-US" dirty="0"/>
              <a:t>, CI and tech1? -&gt; </a:t>
            </a:r>
            <a:r>
              <a:rPr lang="en-US" dirty="0" err="1"/>
              <a:t>dubbelcheck</a:t>
            </a:r>
            <a:r>
              <a:rPr lang="en-US" dirty="0"/>
              <a:t> + CI is always good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we use with; </a:t>
            </a:r>
            <a:br>
              <a:rPr lang="en-US" dirty="0"/>
            </a:br>
            <a:r>
              <a:rPr lang="en-US" dirty="0"/>
              <a:t>* question: can</a:t>
            </a:r>
            <a:r>
              <a:rPr lang="en-US" baseline="0" dirty="0"/>
              <a:t> you recall what with statement means? </a:t>
            </a:r>
            <a:r>
              <a:rPr lang="en-US" baseline="0" dirty="0">
                <a:sym typeface="Wingdings" panose="05000000000000000000" pitchFamily="2" charset="2"/>
              </a:rPr>
              <a:t></a:t>
            </a:r>
            <a:r>
              <a:rPr lang="en-US" baseline="0" dirty="0"/>
              <a:t> </a:t>
            </a:r>
            <a:r>
              <a:rPr lang="en-US" baseline="0" dirty="0" err="1"/>
              <a:t>covarying</a:t>
            </a:r>
            <a:r>
              <a:rPr lang="en-US" baseline="0" dirty="0"/>
              <a:t> with</a:t>
            </a:r>
            <a:br>
              <a:rPr lang="en-US" baseline="0" dirty="0"/>
            </a:br>
            <a:r>
              <a:rPr lang="en-US" baseline="0" dirty="0"/>
              <a:t>* interested in correlation – you have to look at the standardized output</a:t>
            </a: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11161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3F2395-5289-4744-A204-AAE4C45AB61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460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In the summary we find 1000 observations..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 variables and the measurement scale we gave them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Estimator is ML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Missing data is observed too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input reading </a:t>
            </a:r>
            <a:r>
              <a:rPr lang="en-US" dirty="0" err="1"/>
              <a:t>termin</a:t>
            </a:r>
            <a:r>
              <a:rPr lang="en-US" dirty="0"/>
              <a:t>…. </a:t>
            </a:r>
            <a:r>
              <a:rPr lang="en-US" dirty="0">
                <a:sym typeface="Wingdings" panose="05000000000000000000" pitchFamily="2" charset="2"/>
              </a:rPr>
              <a:t> good; if you made a mistake there is something else up here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* tells about number of groups, observations  summary of model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* information</a:t>
            </a:r>
            <a:r>
              <a:rPr lang="en-US" baseline="0" dirty="0">
                <a:sym typeface="Wingdings" panose="05000000000000000000" pitchFamily="2" charset="2"/>
              </a:rPr>
              <a:t> about estimator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there are 3 missing data patterns  you can also find this information in your output file; explain what missing data patterns are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here we see 1000 observations; </a:t>
            </a:r>
            <a:r>
              <a:rPr lang="en-US" baseline="0" dirty="0" err="1">
                <a:sym typeface="Wingdings" panose="05000000000000000000" pitchFamily="2" charset="2"/>
              </a:rPr>
              <a:t>mplus</a:t>
            </a:r>
            <a:r>
              <a:rPr lang="en-US" baseline="0" dirty="0">
                <a:sym typeface="Wingdings" panose="05000000000000000000" pitchFamily="2" charset="2"/>
              </a:rPr>
              <a:t> doesn’t do complete cases analysis; if possible Mplus will use full information ML; it uses all information it can use. It probably won’t use it for independent variables [maybe later today; very last part of the slides]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</a:t>
            </a:r>
            <a:r>
              <a:rPr lang="en-US" baseline="0" dirty="0" err="1">
                <a:sym typeface="Wingdings" panose="05000000000000000000" pitchFamily="2" charset="2"/>
              </a:rPr>
              <a:t>mplus</a:t>
            </a:r>
            <a:r>
              <a:rPr lang="en-US" baseline="0" dirty="0">
                <a:sym typeface="Wingdings" panose="05000000000000000000" pitchFamily="2" charset="2"/>
              </a:rPr>
              <a:t> tells which estimator is used; and how many observations are used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questions about </a:t>
            </a:r>
            <a:r>
              <a:rPr lang="en-US" baseline="0" dirty="0" err="1">
                <a:sym typeface="Wingdings" panose="05000000000000000000" pitchFamily="2" charset="2"/>
              </a:rPr>
              <a:t>fiml</a:t>
            </a:r>
            <a:r>
              <a:rPr lang="en-US" baseline="0" dirty="0">
                <a:sym typeface="Wingdings" panose="05000000000000000000" pitchFamily="2" charset="2"/>
              </a:rPr>
              <a:t>  this covariance; </a:t>
            </a:r>
            <a:r>
              <a:rPr lang="en-US" baseline="0" dirty="0" err="1">
                <a:sym typeface="Wingdings" panose="05000000000000000000" pitchFamily="2" charset="2"/>
              </a:rPr>
              <a:t>mplus</a:t>
            </a:r>
            <a:r>
              <a:rPr lang="en-US" baseline="0" dirty="0">
                <a:sym typeface="Wingdings" panose="05000000000000000000" pitchFamily="2" charset="2"/>
              </a:rPr>
              <a:t> sees x1 and x2 as dependent variables (because of the covariance), so therefore we could use </a:t>
            </a:r>
            <a:r>
              <a:rPr lang="en-US" baseline="0" dirty="0" err="1">
                <a:sym typeface="Wingdings" panose="05000000000000000000" pitchFamily="2" charset="2"/>
              </a:rPr>
              <a:t>fiml</a:t>
            </a:r>
            <a:r>
              <a:rPr lang="en-US" baseline="0" dirty="0">
                <a:sym typeface="Wingdings" panose="05000000000000000000" pitchFamily="2" charset="2"/>
              </a:rPr>
              <a:t> here (</a:t>
            </a:r>
            <a:r>
              <a:rPr lang="en-US" baseline="0" dirty="0" err="1">
                <a:sym typeface="Wingdings" panose="05000000000000000000" pitchFamily="2" charset="2"/>
              </a:rPr>
              <a:t>mplus</a:t>
            </a:r>
            <a:r>
              <a:rPr lang="en-US" baseline="0" dirty="0">
                <a:sym typeface="Wingdings" panose="05000000000000000000" pitchFamily="2" charset="2"/>
              </a:rPr>
              <a:t> thinks a latent variable is causing them)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113667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B45578-5E26-4359-9E7B-C671AF99255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3982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Sample statistics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Final result? The results are</a:t>
            </a:r>
            <a:r>
              <a:rPr lang="en-US" baseline="0" dirty="0"/>
              <a:t> equal to the results that you are looking for, but this is just the place for </a:t>
            </a:r>
            <a:r>
              <a:rPr lang="en-US" baseline="0" dirty="0" err="1"/>
              <a:t>Mplus</a:t>
            </a:r>
            <a:r>
              <a:rPr lang="en-US" baseline="0" dirty="0"/>
              <a:t> to provide simple sample statistics, They are provided for you to double check whether everything is fine: an extreme mean could indicate that a missing value number is considered a real number, or maybe some variables got mixed up.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What you want to evaluate your model is the real model output (with indications of SE and significance of the estimate)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model results - .. With .. Covariance</a:t>
            </a:r>
            <a:br>
              <a:rPr lang="en-US" baseline="0" dirty="0"/>
            </a:br>
            <a:r>
              <a:rPr lang="en-US" baseline="0" dirty="0"/>
              <a:t>* in standardized results – correlation; and we can check for its statistically significant</a:t>
            </a:r>
            <a:endParaRPr lang="en-US" dirty="0"/>
          </a:p>
        </p:txBody>
      </p:sp>
      <p:sp>
        <p:nvSpPr>
          <p:cNvPr id="11571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2F5095-AEF5-4805-B75D-587C87844FC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026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Where can we find the correlation?</a:t>
            </a:r>
          </a:p>
        </p:txBody>
      </p:sp>
      <p:sp>
        <p:nvSpPr>
          <p:cNvPr id="11776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BCBAA8-4F93-4CE3-B556-2630BC7F6A5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1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Examples in it; shows input file; practice</a:t>
            </a:r>
            <a:r>
              <a:rPr lang="en-US" baseline="0" dirty="0"/>
              <a:t> with the examples; they saved the data file and input file; you can experiment with it</a:t>
            </a:r>
            <a:br>
              <a:rPr lang="en-US" baseline="0" dirty="0"/>
            </a:br>
            <a:r>
              <a:rPr lang="en-US" baseline="0" dirty="0"/>
              <a:t>* all options are in the users guide (latent class, multilevel) </a:t>
            </a:r>
            <a:br>
              <a:rPr lang="en-US" baseline="0" dirty="0"/>
            </a:br>
            <a:r>
              <a:rPr lang="en-US" baseline="0" dirty="0"/>
              <a:t>* it gives you a nice basic set up – you don’t have to start from scratch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422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95% CI</a:t>
            </a:r>
          </a:p>
        </p:txBody>
      </p:sp>
      <p:sp>
        <p:nvSpPr>
          <p:cNvPr id="1198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7B193B-84E5-4BD5-A119-6D2199700B3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094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R^2 is effect size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After our</a:t>
            </a:r>
            <a:r>
              <a:rPr lang="en-US" baseline="0" dirty="0"/>
              <a:t> very first </a:t>
            </a:r>
            <a:r>
              <a:rPr lang="en-US" baseline="0" dirty="0" err="1"/>
              <a:t>mplus</a:t>
            </a:r>
            <a:r>
              <a:rPr lang="en-US" baseline="0" dirty="0"/>
              <a:t> analysis: do you have any questions?</a:t>
            </a:r>
            <a:endParaRPr lang="en-US" dirty="0"/>
          </a:p>
        </p:txBody>
      </p:sp>
      <p:sp>
        <p:nvSpPr>
          <p:cNvPr id="12185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DA0DE7-F34B-4749-B731-388A8245EB7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420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Start at 11.01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3756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Write down regression equation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Q77_i = B_0 + </a:t>
            </a:r>
            <a:r>
              <a:rPr lang="en-US" dirty="0" err="1"/>
              <a:t>Age_i</a:t>
            </a:r>
            <a:r>
              <a:rPr lang="en-US" dirty="0"/>
              <a:t>*B1 + e. 	e~ N(0,sigma^2)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Q77_hat = B_0 + </a:t>
            </a:r>
            <a:r>
              <a:rPr lang="en-US" dirty="0" err="1"/>
              <a:t>Age_i</a:t>
            </a:r>
            <a:r>
              <a:rPr lang="en-US" dirty="0"/>
              <a:t>*B1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* whether</a:t>
            </a:r>
            <a:r>
              <a:rPr lang="en-US" baseline="0" dirty="0"/>
              <a:t> age predicts enjoy telling funny stories</a:t>
            </a:r>
            <a:endParaRPr lang="en-US" dirty="0"/>
          </a:p>
        </p:txBody>
      </p:sp>
      <p:sp>
        <p:nvSpPr>
          <p:cNvPr id="1249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A0861A-6C67-4C40-8517-D1488C0E301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386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----- </a:t>
            </a:r>
            <a:r>
              <a:rPr lang="en-US" dirty="0" err="1"/>
              <a:t>Notulen</a:t>
            </a:r>
            <a:r>
              <a:rPr lang="en-US" dirty="0"/>
              <a:t> (6/12/13 08:04) -----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fill in equation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younger persons enjoy telling funny stories</a:t>
            </a:r>
            <a:r>
              <a:rPr lang="en-US" baseline="0" dirty="0"/>
              <a:t> more than older people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we’re predicting fun for person i </a:t>
            </a:r>
            <a:r>
              <a:rPr lang="en-US" baseline="0" dirty="0">
                <a:sym typeface="Wingdings" panose="05000000000000000000" pitchFamily="2" charset="2"/>
              </a:rPr>
              <a:t>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(write on whiteboard)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 err="1">
                <a:sym typeface="Wingdings" panose="05000000000000000000" pitchFamily="2" charset="2"/>
              </a:rPr>
              <a:t>fun_i</a:t>
            </a:r>
            <a:r>
              <a:rPr lang="en-US" baseline="0" dirty="0">
                <a:sym typeface="Wingdings" panose="05000000000000000000" pitchFamily="2" charset="2"/>
              </a:rPr>
              <a:t> = </a:t>
            </a:r>
            <a:r>
              <a:rPr lang="en-US" baseline="0" dirty="0" err="1">
                <a:sym typeface="Wingdings" panose="05000000000000000000" pitchFamily="2" charset="2"/>
              </a:rPr>
              <a:t>int</a:t>
            </a:r>
            <a:r>
              <a:rPr lang="en-US" baseline="0" dirty="0">
                <a:sym typeface="Wingdings" panose="05000000000000000000" pitchFamily="2" charset="2"/>
              </a:rPr>
              <a:t> + </a:t>
            </a:r>
            <a:r>
              <a:rPr lang="en-US" baseline="0" dirty="0" err="1">
                <a:sym typeface="Wingdings" panose="05000000000000000000" pitchFamily="2" charset="2"/>
              </a:rPr>
              <a:t>age_i</a:t>
            </a:r>
            <a:r>
              <a:rPr lang="en-US" baseline="0" dirty="0">
                <a:sym typeface="Wingdings" panose="05000000000000000000" pitchFamily="2" charset="2"/>
              </a:rPr>
              <a:t> * B + </a:t>
            </a:r>
            <a:r>
              <a:rPr lang="en-US" baseline="0" dirty="0" err="1">
                <a:sym typeface="Wingdings" panose="05000000000000000000" pitchFamily="2" charset="2"/>
              </a:rPr>
              <a:t>e_i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we don’t know the error yet, so let’s say we want to estimate the modelled version of fun: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 ^fun = 4.275 + </a:t>
            </a:r>
            <a:r>
              <a:rPr lang="en-US" baseline="0" dirty="0" err="1">
                <a:sym typeface="Wingdings" panose="05000000000000000000" pitchFamily="2" charset="2"/>
              </a:rPr>
              <a:t>age_i</a:t>
            </a:r>
            <a:r>
              <a:rPr lang="en-US" baseline="0" dirty="0">
                <a:sym typeface="Wingdings" panose="05000000000000000000" pitchFamily="2" charset="2"/>
              </a:rPr>
              <a:t> * -0.022 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we can also look at the residuals in </a:t>
            </a:r>
            <a:r>
              <a:rPr lang="en-US" baseline="0" dirty="0" err="1">
                <a:sym typeface="Wingdings" panose="05000000000000000000" pitchFamily="2" charset="2"/>
              </a:rPr>
              <a:t>spss</a:t>
            </a:r>
            <a:br>
              <a:rPr lang="en-US" baseline="0" dirty="0"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12697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83811A-EEBD-4F16-8474-920983258FB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738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In </a:t>
            </a:r>
            <a:r>
              <a:rPr lang="en-US" dirty="0" err="1"/>
              <a:t>spss</a:t>
            </a:r>
            <a:r>
              <a:rPr lang="en-US" dirty="0"/>
              <a:t> you can look at the residuals; </a:t>
            </a:r>
            <a:r>
              <a:rPr lang="en-US" dirty="0" err="1"/>
              <a:t>mplus</a:t>
            </a:r>
            <a:r>
              <a:rPr lang="en-US" dirty="0"/>
              <a:t> is a great tool</a:t>
            </a:r>
            <a:r>
              <a:rPr lang="en-US" baseline="0" dirty="0"/>
              <a:t> – you can build great models with it</a:t>
            </a:r>
            <a:br>
              <a:rPr lang="en-US" baseline="0" dirty="0"/>
            </a:br>
            <a:r>
              <a:rPr lang="en-US" baseline="0" dirty="0"/>
              <a:t>* but you cannot check assumptions in </a:t>
            </a:r>
            <a:r>
              <a:rPr lang="en-US" baseline="0" dirty="0" err="1"/>
              <a:t>mplus</a:t>
            </a:r>
            <a:br>
              <a:rPr lang="en-US" baseline="0" dirty="0"/>
            </a:br>
            <a:r>
              <a:rPr lang="en-US" baseline="0" dirty="0"/>
              <a:t>* you have to be aware of this</a:t>
            </a:r>
            <a:br>
              <a:rPr lang="en-US" baseline="0" dirty="0"/>
            </a:br>
            <a:r>
              <a:rPr lang="en-US" baseline="0" dirty="0"/>
              <a:t>* </a:t>
            </a:r>
            <a:r>
              <a:rPr lang="en-US" baseline="0" dirty="0" err="1"/>
              <a:t>mplus</a:t>
            </a:r>
            <a:r>
              <a:rPr lang="en-US" baseline="0" dirty="0"/>
              <a:t> is not a tool to explore your data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07238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Input in </a:t>
            </a:r>
            <a:r>
              <a:rPr lang="en-US" dirty="0" err="1"/>
              <a:t>mplus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4187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Then the warnings follow</a:t>
            </a:r>
            <a:br>
              <a:rPr lang="en-US" dirty="0"/>
            </a:br>
            <a:r>
              <a:rPr lang="en-US" dirty="0"/>
              <a:t>* It makes sense </a:t>
            </a:r>
            <a:r>
              <a:rPr lang="en-US" dirty="0" err="1"/>
              <a:t>mplus</a:t>
            </a:r>
            <a:r>
              <a:rPr lang="en-US" dirty="0"/>
              <a:t> cannot estimate cases with missing values on all variables </a:t>
            </a:r>
            <a:r>
              <a:rPr lang="en-US" dirty="0">
                <a:sym typeface="Wingdings" panose="05000000000000000000" pitchFamily="2" charset="2"/>
              </a:rPr>
              <a:t> ignore this warning</a:t>
            </a:r>
            <a:br>
              <a:rPr lang="en-US" dirty="0"/>
            </a:br>
            <a:r>
              <a:rPr lang="en-US" dirty="0"/>
              <a:t>* independent</a:t>
            </a:r>
            <a:r>
              <a:rPr lang="en-US" baseline="0" dirty="0"/>
              <a:t> variable, it doesn’t apply </a:t>
            </a:r>
            <a:r>
              <a:rPr lang="en-US" baseline="0" dirty="0" err="1"/>
              <a:t>fiml</a:t>
            </a:r>
            <a:r>
              <a:rPr lang="en-US" baseline="0" dirty="0"/>
              <a:t> estimation technique on </a:t>
            </a:r>
            <a:r>
              <a:rPr lang="en-US" baseline="0" dirty="0">
                <a:sym typeface="Wingdings" panose="05000000000000000000" pitchFamily="2" charset="2"/>
              </a:rPr>
              <a:t> so we only have 615 observations in this case (number of observations)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59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4989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Equation </a:t>
            </a:r>
            <a:r>
              <a:rPr lang="en-US" dirty="0" err="1"/>
              <a:t>invullen</a:t>
            </a:r>
            <a:r>
              <a:rPr lang="en-US" dirty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Note: 2-tailed p-value is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varianties</a:t>
            </a:r>
            <a:r>
              <a:rPr lang="en-US" dirty="0"/>
              <a:t> mal, </a:t>
            </a:r>
            <a:r>
              <a:rPr lang="en-US" dirty="0" err="1"/>
              <a:t>liever</a:t>
            </a:r>
            <a:r>
              <a:rPr lang="en-US" dirty="0"/>
              <a:t> </a:t>
            </a:r>
            <a:r>
              <a:rPr lang="en-US" dirty="0" err="1"/>
              <a:t>eenzijdig</a:t>
            </a:r>
            <a:r>
              <a:rPr lang="en-US" dirty="0"/>
              <a:t> </a:t>
            </a:r>
            <a:r>
              <a:rPr lang="en-US" dirty="0" err="1"/>
              <a:t>toetsen</a:t>
            </a:r>
            <a:r>
              <a:rPr lang="en-US" dirty="0"/>
              <a:t>!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And now we have our regression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-0.022 is the same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int</a:t>
            </a:r>
            <a:r>
              <a:rPr lang="en-US" dirty="0"/>
              <a:t> is also the same</a:t>
            </a:r>
            <a:br>
              <a:rPr lang="en-US" dirty="0"/>
            </a:br>
            <a:r>
              <a:rPr lang="en-US" dirty="0"/>
              <a:t>* but also tells about</a:t>
            </a:r>
            <a:r>
              <a:rPr lang="en-US" baseline="0" dirty="0"/>
              <a:t> res variance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r square is also given in </a:t>
            </a:r>
            <a:r>
              <a:rPr lang="en-US" baseline="0" dirty="0" err="1"/>
              <a:t>spss</a:t>
            </a:r>
            <a:br>
              <a:rPr lang="en-US" baseline="0" dirty="0"/>
            </a:br>
            <a:r>
              <a:rPr lang="en-US" baseline="0" dirty="0"/>
              <a:t>* results are similar to </a:t>
            </a:r>
            <a:r>
              <a:rPr lang="en-US" baseline="0" dirty="0" err="1"/>
              <a:t>spss</a:t>
            </a:r>
            <a:r>
              <a:rPr lang="en-US" baseline="0" dirty="0"/>
              <a:t>; because </a:t>
            </a:r>
            <a:r>
              <a:rPr lang="en-US" baseline="0" dirty="0" err="1"/>
              <a:t>mplus</a:t>
            </a:r>
            <a:r>
              <a:rPr lang="en-US" baseline="0" dirty="0"/>
              <a:t> doesn’t used </a:t>
            </a:r>
            <a:r>
              <a:rPr lang="en-US" baseline="0" dirty="0" err="1"/>
              <a:t>fiml</a:t>
            </a:r>
            <a:r>
              <a:rPr lang="en-US" baseline="0" dirty="0"/>
              <a:t>, so it also used </a:t>
            </a:r>
            <a:r>
              <a:rPr lang="en-US" baseline="0" dirty="0" err="1"/>
              <a:t>listwise</a:t>
            </a:r>
            <a:r>
              <a:rPr lang="en-US" baseline="0" dirty="0"/>
              <a:t> deletion just as in </a:t>
            </a:r>
            <a:r>
              <a:rPr lang="en-US" baseline="0" dirty="0" err="1"/>
              <a:t>spss</a:t>
            </a:r>
            <a:r>
              <a:rPr lang="en-US" baseline="0" dirty="0"/>
              <a:t> [question about the number of observations – equal to </a:t>
            </a:r>
            <a:r>
              <a:rPr lang="en-US" baseline="0" dirty="0" err="1"/>
              <a:t>spss</a:t>
            </a:r>
            <a:r>
              <a:rPr lang="en-US" baseline="0" dirty="0"/>
              <a:t> (before a different number was shown, this causes some confusion)]</a:t>
            </a:r>
            <a:endParaRPr lang="en-US" dirty="0"/>
          </a:p>
        </p:txBody>
      </p:sp>
      <p:sp>
        <p:nvSpPr>
          <p:cNvPr id="13209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A2691E-AD55-4BE8-B859-DCC325F3D49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053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4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cs typeface="Courier New"/>
              </a:rPr>
              <a:t>Q77:    I enjoy telling funny stories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cs typeface="Courier New"/>
              </a:rPr>
              <a:t>Q196: I make others laugh 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----- </a:t>
            </a:r>
            <a:r>
              <a:rPr lang="en-US" dirty="0" err="1"/>
              <a:t>Notulen</a:t>
            </a:r>
            <a:r>
              <a:rPr lang="en-US" dirty="0"/>
              <a:t> (6/12/13 08:06) -----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draw the model together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* Write</a:t>
            </a:r>
            <a:r>
              <a:rPr lang="en-US" baseline="0" dirty="0"/>
              <a:t> down the syntax yourself (and don’t peak on the next slide)</a:t>
            </a:r>
            <a:br>
              <a:rPr lang="en-US" baseline="0" dirty="0"/>
            </a:br>
            <a:r>
              <a:rPr lang="en-US" baseline="0" dirty="0"/>
              <a:t>* Think about the required input and optional input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[1-2 min time to write this down]</a:t>
            </a:r>
            <a:endParaRPr lang="en-US" dirty="0"/>
          </a:p>
        </p:txBody>
      </p:sp>
      <p:sp>
        <p:nvSpPr>
          <p:cNvPr id="134147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1FD202-BABA-420B-BBC8-A13FB1061F8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54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Linda &amp;</a:t>
            </a:r>
            <a:r>
              <a:rPr lang="en-US" baseline="0" dirty="0"/>
              <a:t> </a:t>
            </a:r>
            <a:r>
              <a:rPr lang="en-US" baseline="0" dirty="0" err="1"/>
              <a:t>bengt</a:t>
            </a:r>
            <a:r>
              <a:rPr lang="en-US" baseline="0" dirty="0"/>
              <a:t> – they are a couple; they actually respond quite often and quick to this forum; quite willing to help you</a:t>
            </a:r>
            <a:br>
              <a:rPr lang="en-US" baseline="0" dirty="0"/>
            </a:br>
            <a:r>
              <a:rPr lang="en-US" baseline="0" dirty="0"/>
              <a:t>* a lot of your questions will be on the forum (and answers)</a:t>
            </a:r>
            <a:br>
              <a:rPr lang="en-US" baseline="0" dirty="0"/>
            </a:br>
            <a:r>
              <a:rPr lang="en-US" baseline="0" dirty="0"/>
              <a:t>* they preferably help you when you have a license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011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----- </a:t>
            </a:r>
            <a:r>
              <a:rPr lang="en-US" dirty="0" err="1"/>
              <a:t>Notulen</a:t>
            </a:r>
            <a:r>
              <a:rPr lang="en-US" dirty="0"/>
              <a:t> (6/12/13 08:06) -----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draw the model together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* This is what you really need</a:t>
            </a:r>
            <a:br>
              <a:rPr lang="en-US" dirty="0"/>
            </a:br>
            <a:r>
              <a:rPr lang="en-US" dirty="0"/>
              <a:t>* You could indeed also add the variances</a:t>
            </a:r>
            <a:r>
              <a:rPr lang="en-US" baseline="0" dirty="0"/>
              <a:t> of the three variables to get the variances and residual variances</a:t>
            </a:r>
            <a:br>
              <a:rPr lang="en-US" baseline="0" dirty="0"/>
            </a:br>
            <a:r>
              <a:rPr lang="en-US" baseline="0" dirty="0"/>
              <a:t>* and you could also ask for the intercept of age, because this is not shown (it is shown for q77 and q196)</a:t>
            </a:r>
            <a:endParaRPr lang="en-US" dirty="0"/>
          </a:p>
        </p:txBody>
      </p:sp>
      <p:sp>
        <p:nvSpPr>
          <p:cNvPr id="13619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C072BE-1871-4900-AFC7-8ED317FDC4F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877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----- </a:t>
            </a:r>
            <a:r>
              <a:rPr lang="en-US" dirty="0" err="1"/>
              <a:t>Notulen</a:t>
            </a:r>
            <a:r>
              <a:rPr lang="en-US" dirty="0"/>
              <a:t> (6/12/13 08:06) -----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draw the model together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the mean and variance of age is not given,</a:t>
            </a:r>
            <a:r>
              <a:rPr lang="en-US" baseline="0" dirty="0"/>
              <a:t> </a:t>
            </a:r>
            <a:r>
              <a:rPr lang="en-US" baseline="0" dirty="0" err="1"/>
              <a:t>mplus</a:t>
            </a:r>
            <a:r>
              <a:rPr lang="en-US" baseline="0" dirty="0"/>
              <a:t> thinks this is not important for you</a:t>
            </a:r>
            <a:endParaRPr lang="en-US" dirty="0"/>
          </a:p>
        </p:txBody>
      </p:sp>
      <p:sp>
        <p:nvSpPr>
          <p:cNvPr id="13824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AB73B6-1AE5-4200-A3C3-C5F2272CD4D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6435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Standardized output</a:t>
            </a:r>
            <a:br>
              <a:rPr lang="en-US" dirty="0"/>
            </a:br>
            <a:r>
              <a:rPr lang="en-US" dirty="0"/>
              <a:t>* What I like about the standardized</a:t>
            </a:r>
            <a:r>
              <a:rPr lang="en-US" baseline="0" dirty="0"/>
              <a:t> 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R squared = 1 – residual variance ;  they always add up so that it nice feature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64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0661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230FC5-822E-42A2-AC92-D9CD83BFD9F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>
              <a:cs typeface="Arial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* Nice help of </a:t>
            </a:r>
            <a:r>
              <a:rPr lang="en-US" dirty="0" err="1"/>
              <a:t>mplus</a:t>
            </a:r>
            <a:br>
              <a:rPr lang="en-US" dirty="0"/>
            </a:br>
            <a:r>
              <a:rPr lang="en-US" dirty="0"/>
              <a:t>* Maybe you’re really afraid of blank</a:t>
            </a:r>
            <a:r>
              <a:rPr lang="en-US" baseline="0" dirty="0"/>
              <a:t> space/ input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462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08093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67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31298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5004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69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5068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70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65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71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3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Google will often redirect you to this forum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695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230FC5-822E-42A2-AC92-D9CD83BFD9F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>
              <a:cs typeface="Arial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* Nice help of </a:t>
            </a:r>
            <a:r>
              <a:rPr lang="en-US" dirty="0" err="1"/>
              <a:t>mplus</a:t>
            </a:r>
            <a:br>
              <a:rPr lang="en-US" dirty="0"/>
            </a:br>
            <a:r>
              <a:rPr lang="en-US" dirty="0"/>
              <a:t>* Maybe you’re really afraid of blank</a:t>
            </a:r>
            <a:r>
              <a:rPr lang="en-US" baseline="0" dirty="0"/>
              <a:t> space/ input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093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</a:t>
            </a:r>
            <a:r>
              <a:rPr lang="en-US" baseline="0" dirty="0"/>
              <a:t> discussed SEM graphics, and some SEM models, how to prepare data for </a:t>
            </a:r>
            <a:r>
              <a:rPr lang="en-US" baseline="0" dirty="0" err="1"/>
              <a:t>Mplus</a:t>
            </a:r>
            <a:r>
              <a:rPr lang="en-US" baseline="0" dirty="0"/>
              <a:t>, the </a:t>
            </a:r>
            <a:r>
              <a:rPr lang="en-US" baseline="0" dirty="0" err="1"/>
              <a:t>Mplus</a:t>
            </a:r>
            <a:r>
              <a:rPr lang="en-US" baseline="0" dirty="0"/>
              <a:t> commands, we’ve looked at some simple models in </a:t>
            </a:r>
            <a:r>
              <a:rPr lang="en-US" baseline="0" dirty="0" err="1"/>
              <a:t>Mplus</a:t>
            </a:r>
            <a:r>
              <a:rPr lang="en-US" baseline="0" dirty="0"/>
              <a:t> and </a:t>
            </a:r>
            <a:r>
              <a:rPr lang="en-US" baseline="0" dirty="0" err="1"/>
              <a:t>Spss</a:t>
            </a:r>
            <a:r>
              <a:rPr lang="en-US" baseline="0" dirty="0"/>
              <a:t>, we explored </a:t>
            </a:r>
            <a:r>
              <a:rPr lang="en-US" baseline="0" dirty="0" err="1"/>
              <a:t>Mplus</a:t>
            </a:r>
            <a:r>
              <a:rPr lang="en-US" baseline="0" dirty="0"/>
              <a:t> model fit indices and model comparisons. From this point on you can run Mplus models, but to understand outcomes and Mplus output it is good to have a little look behind the scenes</a:t>
            </a:r>
          </a:p>
          <a:p>
            <a:endParaRPr lang="en-US" baseline="0" dirty="0"/>
          </a:p>
          <a:p>
            <a:r>
              <a:rPr lang="en-US" baseline="0" dirty="0"/>
              <a:t>* Continue with the behind scenes part</a:t>
            </a:r>
            <a:br>
              <a:rPr lang="en-US" baseline="0" dirty="0"/>
            </a:br>
            <a:r>
              <a:rPr lang="en-US" baseline="0" dirty="0"/>
              <a:t>* Bit technical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73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0091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74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4441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Refer to day 2 where</a:t>
            </a:r>
            <a:r>
              <a:rPr lang="nl-NL" baseline="0" dirty="0"/>
              <a:t> Peter will tell more about FIML</a:t>
            </a:r>
          </a:p>
          <a:p>
            <a:endParaRPr lang="nl-NL" baseline="0" dirty="0"/>
          </a:p>
          <a:p>
            <a:r>
              <a:rPr lang="nl-NL" baseline="0" dirty="0"/>
              <a:t>* It’s nice if you can find out what parameter 13 is</a:t>
            </a:r>
            <a:br>
              <a:rPr lang="nl-NL" baseline="0" dirty="0"/>
            </a:br>
            <a:r>
              <a:rPr lang="nl-NL" baseline="0" dirty="0"/>
              <a:t>(still could be nice to see a statistican at some point}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75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70942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Basic equation with respect to the data, your</a:t>
            </a:r>
            <a:r>
              <a:rPr lang="nl-NL" baseline="0" dirty="0"/>
              <a:t> model and tech 1 / the df in the model fit</a:t>
            </a:r>
          </a:p>
          <a:p>
            <a:endParaRPr lang="nl-NL" baseline="0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76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74622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* Ask</a:t>
            </a:r>
            <a:r>
              <a:rPr lang="nl-NL" baseline="0" dirty="0"/>
              <a:t> how much unique elements; model; df</a:t>
            </a:r>
            <a:br>
              <a:rPr lang="nl-NL" baseline="0" dirty="0"/>
            </a:br>
            <a:br>
              <a:rPr lang="nl-NL" dirty="0"/>
            </a:br>
            <a:r>
              <a:rPr lang="nl-NL" dirty="0"/>
              <a:t>Data: 10+4 </a:t>
            </a:r>
            <a:r>
              <a:rPr lang="nl-NL" dirty="0">
                <a:sym typeface="Wingdings" panose="05000000000000000000" pitchFamily="2" charset="2"/>
              </a:rPr>
              <a:t> 10 elements</a:t>
            </a:r>
            <a:endParaRPr lang="nl-NL" dirty="0"/>
          </a:p>
          <a:p>
            <a:r>
              <a:rPr lang="nl-NL" dirty="0"/>
              <a:t>Model: 14 </a:t>
            </a:r>
            <a:r>
              <a:rPr lang="nl-NL" dirty="0">
                <a:sym typeface="Wingdings" panose="05000000000000000000" pitchFamily="2" charset="2"/>
              </a:rPr>
              <a:t> 10; 6 cross relations; 4 variances</a:t>
            </a:r>
            <a:endParaRPr lang="nl-NL" dirty="0"/>
          </a:p>
          <a:p>
            <a:r>
              <a:rPr lang="nl-NL" dirty="0"/>
              <a:t>Df: 0 </a:t>
            </a:r>
          </a:p>
          <a:p>
            <a:endParaRPr lang="nl-NL" dirty="0"/>
          </a:p>
          <a:p>
            <a:r>
              <a:rPr lang="nl-NL" dirty="0"/>
              <a:t>* We have perfect fit, but 0 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77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390239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577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Saturated model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How many </a:t>
            </a:r>
            <a:r>
              <a:rPr lang="en-US" dirty="0" err="1"/>
              <a:t>df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model = 10, estimated parameters</a:t>
            </a:r>
            <a:r>
              <a:rPr lang="en-US" baseline="0" dirty="0"/>
              <a:t> =10 and this is true</a:t>
            </a:r>
            <a:br>
              <a:rPr lang="en-US" baseline="0" dirty="0"/>
            </a:br>
            <a:r>
              <a:rPr lang="en-US" baseline="0" dirty="0"/>
              <a:t>BUT</a:t>
            </a:r>
            <a:br>
              <a:rPr lang="en-US" dirty="0"/>
            </a:br>
            <a:r>
              <a:rPr lang="en-US" dirty="0"/>
              <a:t>* if you’re also interested in mean structure of data </a:t>
            </a:r>
            <a:r>
              <a:rPr lang="en-US" dirty="0">
                <a:sym typeface="Wingdings" panose="05000000000000000000" pitchFamily="2" charset="2"/>
              </a:rPr>
              <a:t> p(p+1)/2 + mean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Mplus shows it in vector</a:t>
            </a:r>
            <a:r>
              <a:rPr lang="en-US" baseline="0" dirty="0">
                <a:sym typeface="Wingdings" panose="05000000000000000000" pitchFamily="2" charset="2"/>
              </a:rPr>
              <a:t> nu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* not the estimate, mean age is not 1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this is an indicator </a:t>
            </a:r>
            <a:r>
              <a:rPr lang="en-US" baseline="0" dirty="0" err="1">
                <a:sym typeface="Wingdings" panose="05000000000000000000" pitchFamily="2" charset="2"/>
              </a:rPr>
              <a:t>mplus</a:t>
            </a:r>
            <a:r>
              <a:rPr lang="en-US" baseline="0" dirty="0">
                <a:sym typeface="Wingdings" panose="05000000000000000000" pitchFamily="2" charset="2"/>
              </a:rPr>
              <a:t> uses for this mean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warning </a:t>
            </a:r>
            <a:r>
              <a:rPr lang="en-US" baseline="0" dirty="0" err="1">
                <a:sym typeface="Wingdings" panose="05000000000000000000" pitchFamily="2" charset="2"/>
              </a:rPr>
              <a:t>mplus</a:t>
            </a:r>
            <a:r>
              <a:rPr lang="en-US" baseline="0" dirty="0">
                <a:sym typeface="Wingdings" panose="05000000000000000000" pitchFamily="2" charset="2"/>
              </a:rPr>
              <a:t> about parameter 1, it is about mean of age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theta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var-</a:t>
            </a:r>
            <a:r>
              <a:rPr lang="en-US" baseline="0" dirty="0" err="1">
                <a:sym typeface="Wingdings" panose="05000000000000000000" pitchFamily="2" charset="2"/>
              </a:rPr>
              <a:t>cov</a:t>
            </a:r>
            <a:r>
              <a:rPr lang="en-US" baseline="0" dirty="0">
                <a:sym typeface="Wingdings" panose="05000000000000000000" pitchFamily="2" charset="2"/>
              </a:rPr>
              <a:t> residuals 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from the name we know whether it is a latent/ </a:t>
            </a:r>
            <a:r>
              <a:rPr lang="en-US" baseline="0" dirty="0" err="1">
                <a:sym typeface="Wingdings" panose="05000000000000000000" pitchFamily="2" charset="2"/>
              </a:rPr>
              <a:t>obverved</a:t>
            </a:r>
            <a:r>
              <a:rPr lang="en-US" baseline="0" dirty="0">
                <a:sym typeface="Wingdings" panose="05000000000000000000" pitchFamily="2" charset="2"/>
              </a:rPr>
              <a:t> variables</a:t>
            </a: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nu and theta  observed variables</a:t>
            </a:r>
            <a:br>
              <a:rPr lang="en-US" baseline="0" dirty="0">
                <a:sym typeface="Wingdings" panose="05000000000000000000" pitchFamily="2" charset="2"/>
              </a:rPr>
            </a:br>
            <a:br>
              <a:rPr lang="en-US" baseline="0" dirty="0">
                <a:sym typeface="Wingdings" panose="05000000000000000000" pitchFamily="2" charset="2"/>
              </a:rPr>
            </a:br>
            <a:r>
              <a:rPr lang="en-US" baseline="0" dirty="0">
                <a:sym typeface="Wingdings" panose="05000000000000000000" pitchFamily="2" charset="2"/>
              </a:rPr>
              <a:t> we estimated all variances and covariances + means = 14</a:t>
            </a:r>
            <a:br>
              <a:rPr lang="en-US" baseline="0" dirty="0"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57549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F41470-AD28-4295-8E7D-5EAE591D7AE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409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* Model fit </a:t>
            </a:r>
            <a:br>
              <a:rPr lang="nl-NL" dirty="0"/>
            </a:br>
            <a:r>
              <a:rPr lang="nl-NL" dirty="0"/>
              <a:t>* Number of free parameters</a:t>
            </a:r>
            <a:r>
              <a:rPr lang="nl-NL" baseline="0" dirty="0"/>
              <a:t> = mplus saying I estimated 14 parameters</a:t>
            </a:r>
          </a:p>
          <a:p>
            <a:r>
              <a:rPr lang="nl-NL" dirty="0"/>
              <a:t>* Log H0 and H1 are the same = estimated and observed model have</a:t>
            </a:r>
            <a:r>
              <a:rPr lang="nl-NL" baseline="0" dirty="0"/>
              <a:t> the same fit; makes sense because we estimated the same model</a:t>
            </a:r>
            <a:br>
              <a:rPr lang="nl-NL" baseline="0" dirty="0"/>
            </a:br>
            <a:br>
              <a:rPr lang="nl-NL" baseline="0" dirty="0"/>
            </a:br>
            <a:r>
              <a:rPr lang="nl-NL" baseline="0" dirty="0"/>
              <a:t>* chi square = 0; because we had perfect fit; we had 0 df, because of this saturated model; p value is not a serious p value, ignore this, we have perfect fit</a:t>
            </a:r>
            <a:br>
              <a:rPr lang="nl-NL" baseline="0" dirty="0"/>
            </a:br>
            <a:r>
              <a:rPr lang="nl-NL" baseline="0" dirty="0"/>
              <a:t>* RMSEA = also 0; perfect model</a:t>
            </a:r>
            <a:br>
              <a:rPr lang="nl-NL" baseline="0" dirty="0"/>
            </a:br>
            <a:r>
              <a:rPr lang="nl-NL" baseline="0" dirty="0"/>
              <a:t>* TLI and CFI = exactly 1 ; perfect model</a:t>
            </a:r>
          </a:p>
          <a:p>
            <a:br>
              <a:rPr lang="nl-NL" dirty="0"/>
            </a:br>
            <a:r>
              <a:rPr lang="nl-NL" dirty="0">
                <a:sym typeface="Wingdings" panose="05000000000000000000" pitchFamily="2" charset="2"/>
              </a:rPr>
              <a:t> this is what you will see for a saturated</a:t>
            </a:r>
            <a:r>
              <a:rPr lang="nl-NL" baseline="0" dirty="0">
                <a:sym typeface="Wingdings" panose="05000000000000000000" pitchFamily="2" charset="2"/>
              </a:rPr>
              <a:t> model(loglik could be different and AIC/BIC)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79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462266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065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How many </a:t>
            </a:r>
            <a:r>
              <a:rPr lang="en-US" dirty="0" err="1"/>
              <a:t>df</a:t>
            </a:r>
            <a:r>
              <a:rPr lang="en-US" dirty="0"/>
              <a:t>?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Graph</a:t>
            </a:r>
            <a:r>
              <a:rPr lang="en-US" baseline="0" dirty="0"/>
              <a:t> is just an illustration of ‘unrelated’ variables, because we have one extra variable</a:t>
            </a:r>
          </a:p>
          <a:p>
            <a:pPr eaLnBrk="1" hangingPunct="1">
              <a:spcBef>
                <a:spcPct val="0"/>
              </a:spcBef>
            </a:pPr>
            <a:endParaRPr lang="en-US" baseline="0" dirty="0"/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* question: In case of 5 variables, how many unique elements: 5(5+1)/2 + 5 = 20</a:t>
            </a:r>
            <a:br>
              <a:rPr lang="en-US" baseline="0" dirty="0"/>
            </a:br>
            <a:r>
              <a:rPr lang="en-US" baseline="0" dirty="0"/>
              <a:t>* but in baseline model, all parameters are uncorrelated: question – do you know how much parameters will be estimated?</a:t>
            </a:r>
            <a:br>
              <a:rPr lang="en-US" baseline="0" dirty="0"/>
            </a:br>
            <a:r>
              <a:rPr lang="en-US" baseline="0" dirty="0"/>
              <a:t>5 variances and 5 means = 10 parameters</a:t>
            </a:r>
            <a:br>
              <a:rPr lang="en-US" baseline="0" dirty="0"/>
            </a:br>
            <a:r>
              <a:rPr lang="en-US" baseline="0" dirty="0"/>
              <a:t>* </a:t>
            </a:r>
            <a:r>
              <a:rPr lang="en-US" baseline="0" dirty="0" err="1"/>
              <a:t>df</a:t>
            </a:r>
            <a:r>
              <a:rPr lang="en-US" baseline="0" dirty="0"/>
              <a:t> = 20-10=10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and we get this warning</a:t>
            </a: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57037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AB9579-800A-4AF3-BC48-03E9B207A39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08972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37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Baseline model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How many </a:t>
            </a:r>
            <a:r>
              <a:rPr lang="en-US" dirty="0" err="1"/>
              <a:t>df</a:t>
            </a:r>
            <a:r>
              <a:rPr lang="en-US" dirty="0"/>
              <a:t>?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* Discuss nu and theta</a:t>
            </a:r>
          </a:p>
        </p:txBody>
      </p:sp>
      <p:sp>
        <p:nvSpPr>
          <p:cNvPr id="57344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B27478-8EF2-40A1-A0C1-4A41933351B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58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79A993-EDD1-4624-8026-69754BB1B1C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413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* We don’t deviate from the baseline model, because we estimated the baseline model </a:t>
            </a:r>
            <a:r>
              <a:rPr lang="nl-NL" dirty="0">
                <a:sym typeface="Wingdings" panose="05000000000000000000" pitchFamily="2" charset="2"/>
              </a:rPr>
              <a:t> CFI and TLI =0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82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58384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82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How many elements?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How many estimated parameters?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How many </a:t>
            </a:r>
            <a:r>
              <a:rPr lang="en-US" dirty="0" err="1"/>
              <a:t>df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*[skipped question about how</a:t>
            </a:r>
            <a:r>
              <a:rPr lang="en-US" baseline="0" dirty="0"/>
              <a:t> many elements/ </a:t>
            </a:r>
            <a:r>
              <a:rPr lang="en-US" baseline="0" dirty="0" err="1"/>
              <a:t>param</a:t>
            </a:r>
            <a:r>
              <a:rPr lang="en-US" baseline="0" dirty="0"/>
              <a:t>/ </a:t>
            </a:r>
            <a:r>
              <a:rPr lang="en-US" baseline="0" dirty="0" err="1"/>
              <a:t>df</a:t>
            </a:r>
            <a:r>
              <a:rPr lang="en-US" baseline="0" dirty="0"/>
              <a:t>]</a:t>
            </a:r>
            <a:br>
              <a:rPr lang="en-US" baseline="0" dirty="0"/>
            </a:br>
            <a:r>
              <a:rPr lang="en-US" dirty="0"/>
              <a:t>* No relation between A and C </a:t>
            </a:r>
            <a:r>
              <a:rPr lang="en-US" dirty="0">
                <a:sym typeface="Wingdings" panose="05000000000000000000" pitchFamily="2" charset="2"/>
              </a:rPr>
              <a:t> zero in theta matrix</a:t>
            </a:r>
            <a:endParaRPr lang="en-US" dirty="0"/>
          </a:p>
        </p:txBody>
      </p:sp>
      <p:sp>
        <p:nvSpPr>
          <p:cNvPr id="57753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0EE60-3574-4E36-A406-81E7D2BDD14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311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Sometimes </a:t>
            </a:r>
            <a:r>
              <a:rPr lang="en-US" dirty="0" err="1"/>
              <a:t>mplus</a:t>
            </a:r>
            <a:r>
              <a:rPr lang="en-US" dirty="0"/>
              <a:t> estimates</a:t>
            </a:r>
            <a:r>
              <a:rPr lang="en-US" baseline="0" dirty="0"/>
              <a:t> more parameters</a:t>
            </a:r>
            <a:br>
              <a:rPr lang="en-US" baseline="0" dirty="0"/>
            </a:br>
            <a:r>
              <a:rPr lang="en-US" baseline="0" dirty="0"/>
              <a:t>* You can only find this by calculating the </a:t>
            </a:r>
            <a:r>
              <a:rPr lang="en-US" baseline="0" dirty="0" err="1"/>
              <a:t>df</a:t>
            </a:r>
            <a:r>
              <a:rPr lang="en-US" baseline="0" dirty="0"/>
              <a:t> yourself</a:t>
            </a:r>
            <a:br>
              <a:rPr lang="en-US" baseline="0" dirty="0"/>
            </a:br>
            <a:r>
              <a:rPr lang="en-US" dirty="0"/>
              <a:t>* and check this with</a:t>
            </a:r>
            <a:r>
              <a:rPr lang="en-US" baseline="0" dirty="0"/>
              <a:t> the number of </a:t>
            </a:r>
            <a:r>
              <a:rPr lang="en-US" baseline="0" dirty="0" err="1"/>
              <a:t>df</a:t>
            </a:r>
            <a:r>
              <a:rPr lang="en-US" baseline="0" dirty="0"/>
              <a:t> given in fit index 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I don’t like it when </a:t>
            </a:r>
            <a:r>
              <a:rPr lang="en-US" baseline="0" dirty="0" err="1"/>
              <a:t>mplus</a:t>
            </a:r>
            <a:r>
              <a:rPr lang="en-US" baseline="0" dirty="0"/>
              <a:t> don’t tell me what it does; but its not a big problem</a:t>
            </a:r>
            <a:br>
              <a:rPr lang="en-US" baseline="0" dirty="0"/>
            </a:br>
            <a:r>
              <a:rPr lang="en-US" baseline="0" dirty="0"/>
              <a:t>If an extra parameter was estimated, it would be nice if you get the results (you paid for it with a degree of freedom)</a:t>
            </a:r>
            <a:br>
              <a:rPr lang="en-US" baseline="0" dirty="0"/>
            </a:br>
            <a:endParaRPr lang="en-US" baseline="0" dirty="0"/>
          </a:p>
          <a:p>
            <a:r>
              <a:rPr lang="en-US" dirty="0">
                <a:sym typeface="Wingdings" panose="05000000000000000000" pitchFamily="2" charset="2"/>
              </a:rPr>
              <a:t> Not clear</a:t>
            </a:r>
            <a:r>
              <a:rPr lang="en-US" baseline="0" dirty="0">
                <a:sym typeface="Wingdings" panose="05000000000000000000" pitchFamily="2" charset="2"/>
              </a:rPr>
              <a:t> to me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85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68960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*technical things that play</a:t>
            </a:r>
            <a:r>
              <a:rPr lang="en-US" baseline="0" dirty="0"/>
              <a:t> in the background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86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554053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* Sometimes</a:t>
            </a:r>
            <a:r>
              <a:rPr lang="nl-NL" baseline="0" dirty="0"/>
              <a:t> you think something will happend in antoher way than expected</a:t>
            </a:r>
          </a:p>
          <a:p>
            <a:r>
              <a:rPr lang="nl-NL" baseline="0" dirty="0">
                <a:sym typeface="Wingdings" panose="05000000000000000000" pitchFamily="2" charset="2"/>
              </a:rPr>
              <a:t> Changed the matrix the parameters are within</a:t>
            </a:r>
            <a:br>
              <a:rPr lang="nl-NL" baseline="0" dirty="0"/>
            </a:br>
            <a:br>
              <a:rPr lang="nl-NL" baseline="0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87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10669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5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2946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Alpha = intercept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Beta = slope – regression coefficients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Psi = residual variance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* When things are latent (and here on the background </a:t>
            </a:r>
            <a:r>
              <a:rPr lang="en-US" dirty="0" err="1"/>
              <a:t>mplus</a:t>
            </a:r>
            <a:r>
              <a:rPr lang="en-US" dirty="0"/>
              <a:t> makes it latent)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58265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D4AADD-07F9-4DF3-A1BB-6704677B2E5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8859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With this default specification, we have almost 400</a:t>
            </a:r>
            <a:r>
              <a:rPr lang="nl-NL" baseline="0" dirty="0"/>
              <a:t> missings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89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335277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</a:t>
            </a:r>
            <a:r>
              <a:rPr lang="en-US" baseline="0" dirty="0"/>
              <a:t> the </a:t>
            </a:r>
            <a:r>
              <a:rPr lang="en-US" baseline="0" dirty="0" err="1"/>
              <a:t>dafaults</a:t>
            </a:r>
            <a:r>
              <a:rPr lang="en-US" baseline="0" dirty="0"/>
              <a:t> ourselves and add the mean and variance of (F)A</a:t>
            </a:r>
          </a:p>
          <a:p>
            <a:endParaRPr lang="en-US" baseline="0" dirty="0"/>
          </a:p>
          <a:p>
            <a:r>
              <a:rPr lang="en-US" baseline="0" dirty="0"/>
              <a:t>* Can specify everything yourself; but this is not necessary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90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512787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1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42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Alpha = intercept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Beta = slope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Psi = residual variance</a:t>
            </a:r>
          </a:p>
        </p:txBody>
      </p:sp>
      <p:sp>
        <p:nvSpPr>
          <p:cNvPr id="58675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F5629B-92E0-4798-945A-F7C29C9148F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8272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* No fiml used</a:t>
            </a:r>
            <a:r>
              <a:rPr lang="nl-NL" baseline="0" dirty="0"/>
              <a:t> I guess??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92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34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79A993-EDD1-4624-8026-69754BB1B1C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cs typeface="Arial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227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true anymore</a:t>
            </a:r>
            <a:r>
              <a:rPr lang="en-US" baseline="0" dirty="0"/>
              <a:t>? As much </a:t>
            </a:r>
            <a:r>
              <a:rPr lang="en-US" baseline="0" dirty="0" err="1"/>
              <a:t>fiml</a:t>
            </a:r>
            <a:r>
              <a:rPr lang="en-US" baseline="0" dirty="0"/>
              <a:t> with as without this statement?!!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* we just ask for the variance of A, then </a:t>
            </a:r>
            <a:r>
              <a:rPr lang="en-US" baseline="0" dirty="0" err="1"/>
              <a:t>mplus</a:t>
            </a:r>
            <a:r>
              <a:rPr lang="en-US" baseline="0" dirty="0"/>
              <a:t> makes it latent and uses FIML as well</a:t>
            </a:r>
            <a:br>
              <a:rPr lang="en-US" baseline="0" dirty="0"/>
            </a:br>
            <a:r>
              <a:rPr lang="en-US" baseline="0" dirty="0"/>
              <a:t>* this is extra now </a:t>
            </a:r>
          </a:p>
          <a:p>
            <a:endParaRPr lang="en-US" baseline="0" dirty="0"/>
          </a:p>
          <a:p>
            <a:r>
              <a:rPr lang="en-US" baseline="0" dirty="0"/>
              <a:t>[skip other slides until take home message]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93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362824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8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909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Means of dependent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7 more estimated? Variances independents?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Expliciet opvragen expliciet op 0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880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4A382E-369C-46F9-81D6-372FB336AF2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54397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113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Means of dependent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7 more estimated? Variances independents?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Expliciet opvragen expliciet op 0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085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3F3918-F43C-403E-866F-0B2643861E1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7772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96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234233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But the more complex your model will become, the more of this will happen by default</a:t>
            </a:r>
            <a:br>
              <a:rPr lang="en-US" dirty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97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102270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Also shortly pointed</a:t>
            </a:r>
            <a:r>
              <a:rPr lang="en-US" baseline="0" dirty="0"/>
              <a:t> out</a:t>
            </a:r>
          </a:p>
          <a:p>
            <a:r>
              <a:rPr lang="en-US"/>
              <a:t>[13.00]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98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88215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230FC5-822E-42A2-AC92-D9CD83BFD9F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99</a:t>
            </a:fld>
            <a:endParaRPr lang="en-US">
              <a:cs typeface="Arial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* Nice help of </a:t>
            </a:r>
            <a:r>
              <a:rPr lang="en-US" dirty="0" err="1"/>
              <a:t>mplus</a:t>
            </a:r>
            <a:br>
              <a:rPr lang="en-US" dirty="0"/>
            </a:br>
            <a:r>
              <a:rPr lang="en-US" dirty="0"/>
              <a:t>* Maybe you’re really afraid of blank</a:t>
            </a:r>
            <a:r>
              <a:rPr lang="en-US" baseline="0" dirty="0"/>
              <a:t> space/ input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679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it. Maybe consider FIML, or MI.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100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52293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101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89761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033351-B681-421F-9F87-9BE98D4A142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102</a:t>
            </a:fld>
            <a:endParaRPr lang="en-US">
              <a:cs typeface="Arial" charset="0"/>
            </a:endParaRPr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* Mplus is also famous because of</a:t>
            </a:r>
            <a:r>
              <a:rPr lang="en-US" baseline="0" dirty="0"/>
              <a:t> it errors/ warnings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1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gee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13" descr="UU_titel_geel_zonder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UU_titel_geel alleen logo.em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88000" y="1834998"/>
            <a:ext cx="6372000" cy="1470025"/>
          </a:xfrm>
        </p:spPr>
        <p:txBody>
          <a:bodyPr/>
          <a:lstStyle>
            <a:lvl1pPr algn="l">
              <a:defRPr sz="4200"/>
            </a:lvl1pPr>
          </a:lstStyle>
          <a:p>
            <a:r>
              <a:rPr lang="de-DE" dirty="0"/>
              <a:t>Titelmasterformat durch Klicken bearbeiten</a:t>
            </a:r>
            <a:endParaRPr 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 bwMode="hidden">
          <a:xfrm>
            <a:off x="10152063" y="7534275"/>
            <a:ext cx="36512" cy="36513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nl-NL"/>
              <a:t>Via Invoegen | Koptekst en Voettekst invoegen Subafdeling&lt;2spaties&gt;|&lt;2spaties&gt;Titel van de presentatie</a:t>
            </a:r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6"/>
          </p:nvPr>
        </p:nvSpPr>
        <p:spPr bwMode="hidden">
          <a:xfrm>
            <a:off x="10152063" y="7534275"/>
            <a:ext cx="36512" cy="36513"/>
          </a:xfrm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21727DC-EC1B-4C2C-85F3-6C020DDEDDC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2E86B8-F06F-4579-BE83-30DB0B180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8D1D13-2DF4-4022-AC4F-7746D2739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A2A61D-E149-4F2C-A2E8-699A0E03F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FA83F8-0025-449E-9549-6DA9FE588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C5530E4-76A2-4F6B-883C-016DA5BB1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630F1F-B933-4CD7-937E-3FE70E251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E75183A-2D79-4C0C-B505-73D9DB012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67F90E-A00D-4871-BC0C-2DC8134DD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370CD2-DACE-485E-B1F2-0B06ADEA9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6003A-280B-4F83-B7B4-5E6E136A4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13" descr="UU_titel_zwart_zonder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ep 176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ltGray">
            <a:xfrm>
              <a:off x="0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868363" y="0"/>
              <a:ext cx="1063625" cy="6858000"/>
            </a:xfrm>
            <a:custGeom>
              <a:avLst/>
              <a:gdLst/>
              <a:ahLst/>
              <a:cxnLst>
                <a:cxn ang="0">
                  <a:pos x="40" y="3673"/>
                </a:cxn>
                <a:cxn ang="0">
                  <a:pos x="119" y="0"/>
                </a:cxn>
                <a:cxn ang="0">
                  <a:pos x="79" y="0"/>
                </a:cxn>
                <a:cxn ang="0">
                  <a:pos x="0" y="3673"/>
                </a:cxn>
                <a:cxn ang="0">
                  <a:pos x="4725" y="30720"/>
                </a:cxn>
                <a:cxn ang="0">
                  <a:pos x="4767" y="30720"/>
                </a:cxn>
                <a:cxn ang="0">
                  <a:pos x="40" y="3673"/>
                </a:cxn>
              </a:cxnLst>
              <a:rect l="0" t="0" r="r" b="b"/>
              <a:pathLst>
                <a:path w="4767" h="30720">
                  <a:moveTo>
                    <a:pt x="40" y="3673"/>
                  </a:moveTo>
                  <a:cubicBezTo>
                    <a:pt x="40" y="2482"/>
                    <a:pt x="67" y="1200"/>
                    <a:pt x="11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27" y="1200"/>
                    <a:pt x="0" y="2482"/>
                    <a:pt x="0" y="3673"/>
                  </a:cubicBezTo>
                  <a:cubicBezTo>
                    <a:pt x="0" y="12930"/>
                    <a:pt x="1589" y="22030"/>
                    <a:pt x="4725" y="30720"/>
                  </a:cubicBezTo>
                  <a:cubicBezTo>
                    <a:pt x="4767" y="30720"/>
                    <a:pt x="4767" y="30720"/>
                    <a:pt x="4767" y="30720"/>
                  </a:cubicBezTo>
                  <a:cubicBezTo>
                    <a:pt x="1630" y="22030"/>
                    <a:pt x="40" y="12930"/>
                    <a:pt x="40" y="3673"/>
                  </a:cubicBezTo>
                </a:path>
              </a:pathLst>
            </a:custGeom>
            <a:solidFill>
              <a:srgbClr val="FF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white">
            <a:xfrm>
              <a:off x="1295400" y="720725"/>
              <a:ext cx="174625" cy="144463"/>
            </a:xfrm>
            <a:custGeom>
              <a:avLst/>
              <a:gdLst/>
              <a:ahLst/>
              <a:cxnLst>
                <a:cxn ang="0">
                  <a:pos x="516" y="0"/>
                </a:cxn>
                <a:cxn ang="0">
                  <a:pos x="783" y="0"/>
                </a:cxn>
                <a:cxn ang="0">
                  <a:pos x="783" y="40"/>
                </a:cxn>
                <a:cxn ang="0">
                  <a:pos x="775" y="40"/>
                </a:cxn>
                <a:cxn ang="0">
                  <a:pos x="681" y="125"/>
                </a:cxn>
                <a:cxn ang="0">
                  <a:pos x="681" y="381"/>
                </a:cxn>
                <a:cxn ang="0">
                  <a:pos x="392" y="653"/>
                </a:cxn>
                <a:cxn ang="0">
                  <a:pos x="90" y="416"/>
                </a:cxn>
                <a:cxn ang="0">
                  <a:pos x="90" y="110"/>
                </a:cxn>
                <a:cxn ang="0">
                  <a:pos x="18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322" y="0"/>
                </a:cxn>
                <a:cxn ang="0">
                  <a:pos x="322" y="40"/>
                </a:cxn>
                <a:cxn ang="0">
                  <a:pos x="305" y="40"/>
                </a:cxn>
                <a:cxn ang="0">
                  <a:pos x="232" y="110"/>
                </a:cxn>
                <a:cxn ang="0">
                  <a:pos x="232" y="416"/>
                </a:cxn>
                <a:cxn ang="0">
                  <a:pos x="418" y="585"/>
                </a:cxn>
                <a:cxn ang="0">
                  <a:pos x="619" y="395"/>
                </a:cxn>
                <a:cxn ang="0">
                  <a:pos x="619" y="146"/>
                </a:cxn>
                <a:cxn ang="0">
                  <a:pos x="535" y="40"/>
                </a:cxn>
                <a:cxn ang="0">
                  <a:pos x="516" y="40"/>
                </a:cxn>
                <a:cxn ang="0">
                  <a:pos x="516" y="0"/>
                </a:cxn>
              </a:cxnLst>
              <a:rect l="0" t="0" r="r" b="b"/>
              <a:pathLst>
                <a:path w="783" h="653">
                  <a:moveTo>
                    <a:pt x="516" y="0"/>
                  </a:moveTo>
                  <a:cubicBezTo>
                    <a:pt x="783" y="0"/>
                    <a:pt x="783" y="0"/>
                    <a:pt x="783" y="0"/>
                  </a:cubicBezTo>
                  <a:cubicBezTo>
                    <a:pt x="783" y="40"/>
                    <a:pt x="783" y="40"/>
                    <a:pt x="783" y="40"/>
                  </a:cubicBezTo>
                  <a:cubicBezTo>
                    <a:pt x="775" y="40"/>
                    <a:pt x="775" y="40"/>
                    <a:pt x="775" y="40"/>
                  </a:cubicBezTo>
                  <a:cubicBezTo>
                    <a:pt x="693" y="40"/>
                    <a:pt x="681" y="76"/>
                    <a:pt x="681" y="125"/>
                  </a:cubicBezTo>
                  <a:cubicBezTo>
                    <a:pt x="681" y="381"/>
                    <a:pt x="681" y="381"/>
                    <a:pt x="681" y="381"/>
                  </a:cubicBezTo>
                  <a:cubicBezTo>
                    <a:pt x="681" y="610"/>
                    <a:pt x="514" y="653"/>
                    <a:pt x="392" y="653"/>
                  </a:cubicBezTo>
                  <a:cubicBezTo>
                    <a:pt x="207" y="653"/>
                    <a:pt x="90" y="573"/>
                    <a:pt x="90" y="416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58"/>
                    <a:pt x="75" y="40"/>
                    <a:pt x="1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05" y="40"/>
                    <a:pt x="305" y="40"/>
                    <a:pt x="305" y="40"/>
                  </a:cubicBezTo>
                  <a:cubicBezTo>
                    <a:pt x="261" y="40"/>
                    <a:pt x="232" y="59"/>
                    <a:pt x="232" y="110"/>
                  </a:cubicBezTo>
                  <a:cubicBezTo>
                    <a:pt x="232" y="416"/>
                    <a:pt x="232" y="416"/>
                    <a:pt x="232" y="416"/>
                  </a:cubicBezTo>
                  <a:cubicBezTo>
                    <a:pt x="232" y="542"/>
                    <a:pt x="324" y="585"/>
                    <a:pt x="418" y="585"/>
                  </a:cubicBezTo>
                  <a:cubicBezTo>
                    <a:pt x="553" y="585"/>
                    <a:pt x="619" y="509"/>
                    <a:pt x="619" y="395"/>
                  </a:cubicBezTo>
                  <a:cubicBezTo>
                    <a:pt x="619" y="146"/>
                    <a:pt x="619" y="146"/>
                    <a:pt x="619" y="146"/>
                  </a:cubicBezTo>
                  <a:cubicBezTo>
                    <a:pt x="619" y="73"/>
                    <a:pt x="599" y="40"/>
                    <a:pt x="535" y="40"/>
                  </a:cubicBezTo>
                  <a:cubicBezTo>
                    <a:pt x="516" y="40"/>
                    <a:pt x="516" y="40"/>
                    <a:pt x="516" y="40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white">
            <a:xfrm>
              <a:off x="1466850" y="763588"/>
              <a:ext cx="123825" cy="98425"/>
            </a:xfrm>
            <a:custGeom>
              <a:avLst/>
              <a:gdLst/>
              <a:ahLst/>
              <a:cxnLst>
                <a:cxn ang="0">
                  <a:pos x="494" y="349"/>
                </a:cxn>
                <a:cxn ang="0">
                  <a:pos x="552" y="409"/>
                </a:cxn>
                <a:cxn ang="0">
                  <a:pos x="552" y="442"/>
                </a:cxn>
                <a:cxn ang="0">
                  <a:pos x="310" y="442"/>
                </a:cxn>
                <a:cxn ang="0">
                  <a:pos x="310" y="409"/>
                </a:cxn>
                <a:cxn ang="0">
                  <a:pos x="368" y="293"/>
                </a:cxn>
                <a:cxn ang="0">
                  <a:pos x="368" y="204"/>
                </a:cxn>
                <a:cxn ang="0">
                  <a:pos x="305" y="89"/>
                </a:cxn>
                <a:cxn ang="0">
                  <a:pos x="195" y="135"/>
                </a:cxn>
                <a:cxn ang="0">
                  <a:pos x="195" y="343"/>
                </a:cxn>
                <a:cxn ang="0">
                  <a:pos x="256" y="409"/>
                </a:cxn>
                <a:cxn ang="0">
                  <a:pos x="265" y="409"/>
                </a:cxn>
                <a:cxn ang="0">
                  <a:pos x="265" y="442"/>
                </a:cxn>
                <a:cxn ang="0">
                  <a:pos x="5" y="442"/>
                </a:cxn>
                <a:cxn ang="0">
                  <a:pos x="5" y="409"/>
                </a:cxn>
                <a:cxn ang="0">
                  <a:pos x="11" y="409"/>
                </a:cxn>
                <a:cxn ang="0">
                  <a:pos x="70" y="337"/>
                </a:cxn>
                <a:cxn ang="0">
                  <a:pos x="70" y="137"/>
                </a:cxn>
                <a:cxn ang="0">
                  <a:pos x="22" y="91"/>
                </a:cxn>
                <a:cxn ang="0">
                  <a:pos x="0" y="84"/>
                </a:cxn>
                <a:cxn ang="0">
                  <a:pos x="0" y="60"/>
                </a:cxn>
                <a:cxn ang="0">
                  <a:pos x="176" y="0"/>
                </a:cxn>
                <a:cxn ang="0">
                  <a:pos x="195" y="0"/>
                </a:cxn>
                <a:cxn ang="0">
                  <a:pos x="195" y="92"/>
                </a:cxn>
                <a:cxn ang="0">
                  <a:pos x="386" y="11"/>
                </a:cxn>
                <a:cxn ang="0">
                  <a:pos x="494" y="188"/>
                </a:cxn>
                <a:cxn ang="0">
                  <a:pos x="494" y="349"/>
                </a:cxn>
              </a:cxnLst>
              <a:rect l="0" t="0" r="r" b="b"/>
              <a:pathLst>
                <a:path w="552" h="442">
                  <a:moveTo>
                    <a:pt x="494" y="349"/>
                  </a:moveTo>
                  <a:cubicBezTo>
                    <a:pt x="494" y="399"/>
                    <a:pt x="512" y="409"/>
                    <a:pt x="552" y="409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310" y="442"/>
                    <a:pt x="310" y="442"/>
                    <a:pt x="310" y="442"/>
                  </a:cubicBezTo>
                  <a:cubicBezTo>
                    <a:pt x="310" y="409"/>
                    <a:pt x="310" y="409"/>
                    <a:pt x="310" y="409"/>
                  </a:cubicBezTo>
                  <a:cubicBezTo>
                    <a:pt x="352" y="406"/>
                    <a:pt x="368" y="377"/>
                    <a:pt x="368" y="293"/>
                  </a:cubicBezTo>
                  <a:cubicBezTo>
                    <a:pt x="368" y="204"/>
                    <a:pt x="368" y="204"/>
                    <a:pt x="368" y="204"/>
                  </a:cubicBezTo>
                  <a:cubicBezTo>
                    <a:pt x="368" y="121"/>
                    <a:pt x="346" y="89"/>
                    <a:pt x="305" y="89"/>
                  </a:cubicBezTo>
                  <a:cubicBezTo>
                    <a:pt x="273" y="89"/>
                    <a:pt x="239" y="105"/>
                    <a:pt x="195" y="135"/>
                  </a:cubicBezTo>
                  <a:cubicBezTo>
                    <a:pt x="195" y="343"/>
                    <a:pt x="195" y="343"/>
                    <a:pt x="195" y="343"/>
                  </a:cubicBezTo>
                  <a:cubicBezTo>
                    <a:pt x="195" y="390"/>
                    <a:pt x="215" y="409"/>
                    <a:pt x="256" y="409"/>
                  </a:cubicBezTo>
                  <a:cubicBezTo>
                    <a:pt x="265" y="409"/>
                    <a:pt x="265" y="409"/>
                    <a:pt x="265" y="409"/>
                  </a:cubicBezTo>
                  <a:cubicBezTo>
                    <a:pt x="265" y="442"/>
                    <a:pt x="265" y="442"/>
                    <a:pt x="265" y="442"/>
                  </a:cubicBezTo>
                  <a:cubicBezTo>
                    <a:pt x="5" y="442"/>
                    <a:pt x="5" y="442"/>
                    <a:pt x="5" y="442"/>
                  </a:cubicBezTo>
                  <a:cubicBezTo>
                    <a:pt x="5" y="409"/>
                    <a:pt x="5" y="409"/>
                    <a:pt x="5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55" y="409"/>
                    <a:pt x="70" y="391"/>
                    <a:pt x="70" y="337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70" y="114"/>
                    <a:pt x="58" y="101"/>
                    <a:pt x="22" y="9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92"/>
                    <a:pt x="195" y="92"/>
                    <a:pt x="195" y="92"/>
                  </a:cubicBezTo>
                  <a:cubicBezTo>
                    <a:pt x="270" y="42"/>
                    <a:pt x="336" y="11"/>
                    <a:pt x="386" y="11"/>
                  </a:cubicBezTo>
                  <a:cubicBezTo>
                    <a:pt x="461" y="11"/>
                    <a:pt x="494" y="65"/>
                    <a:pt x="494" y="188"/>
                  </a:cubicBezTo>
                  <a:lnTo>
                    <a:pt x="494" y="3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white">
            <a:xfrm>
              <a:off x="1604963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6" y="233"/>
                </a:cxn>
                <a:cxn ang="0">
                  <a:pos x="195" y="233"/>
                </a:cxn>
                <a:cxn ang="0">
                  <a:pos x="195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9" y="70"/>
                </a:cxn>
                <a:cxn ang="0">
                  <a:pos x="128" y="140"/>
                </a:cxn>
                <a:cxn ang="0">
                  <a:pos x="46" y="70"/>
                </a:cxn>
                <a:cxn ang="0">
                  <a:pos x="128" y="0"/>
                </a:cxn>
                <a:cxn ang="0">
                  <a:pos x="209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4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95" y="233"/>
                    <a:pt x="195" y="233"/>
                    <a:pt x="195" y="233"/>
                  </a:cubicBezTo>
                  <a:cubicBezTo>
                    <a:pt x="195" y="578"/>
                    <a:pt x="195" y="578"/>
                    <a:pt x="195" y="578"/>
                  </a:cubicBezTo>
                  <a:cubicBezTo>
                    <a:pt x="195" y="620"/>
                    <a:pt x="212" y="642"/>
                    <a:pt x="257" y="642"/>
                  </a:cubicBezTo>
                  <a:lnTo>
                    <a:pt x="257" y="675"/>
                  </a:lnTo>
                  <a:close/>
                  <a:moveTo>
                    <a:pt x="209" y="70"/>
                  </a:moveTo>
                  <a:cubicBezTo>
                    <a:pt x="209" y="111"/>
                    <a:pt x="170" y="140"/>
                    <a:pt x="128" y="140"/>
                  </a:cubicBezTo>
                  <a:cubicBezTo>
                    <a:pt x="80" y="140"/>
                    <a:pt x="46" y="110"/>
                    <a:pt x="46" y="70"/>
                  </a:cubicBezTo>
                  <a:cubicBezTo>
                    <a:pt x="46" y="33"/>
                    <a:pt x="85" y="0"/>
                    <a:pt x="128" y="0"/>
                  </a:cubicBezTo>
                  <a:cubicBezTo>
                    <a:pt x="175" y="0"/>
                    <a:pt x="209" y="31"/>
                    <a:pt x="209" y="7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white">
            <a:xfrm>
              <a:off x="1665288" y="768350"/>
              <a:ext cx="1174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33"/>
                </a:cxn>
                <a:cxn ang="0">
                  <a:pos x="226" y="33"/>
                </a:cxn>
                <a:cxn ang="0">
                  <a:pos x="212" y="90"/>
                </a:cxn>
                <a:cxn ang="0">
                  <a:pos x="304" y="295"/>
                </a:cxn>
                <a:cxn ang="0">
                  <a:pos x="384" y="114"/>
                </a:cxn>
                <a:cxn ang="0">
                  <a:pos x="323" y="33"/>
                </a:cxn>
                <a:cxn ang="0">
                  <a:pos x="323" y="0"/>
                </a:cxn>
                <a:cxn ang="0">
                  <a:pos x="528" y="0"/>
                </a:cxn>
                <a:cxn ang="0">
                  <a:pos x="528" y="33"/>
                </a:cxn>
                <a:cxn ang="0">
                  <a:pos x="441" y="94"/>
                </a:cxn>
                <a:cxn ang="0">
                  <a:pos x="295" y="426"/>
                </a:cxn>
                <a:cxn ang="0">
                  <a:pos x="233" y="426"/>
                </a:cxn>
                <a:cxn ang="0">
                  <a:pos x="80" y="96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528" h="426">
                  <a:moveTo>
                    <a:pt x="0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2" y="33"/>
                    <a:pt x="262" y="33"/>
                    <a:pt x="262" y="33"/>
                  </a:cubicBezTo>
                  <a:cubicBezTo>
                    <a:pt x="226" y="33"/>
                    <a:pt x="226" y="33"/>
                    <a:pt x="226" y="33"/>
                  </a:cubicBezTo>
                  <a:cubicBezTo>
                    <a:pt x="204" y="33"/>
                    <a:pt x="195" y="52"/>
                    <a:pt x="212" y="90"/>
                  </a:cubicBezTo>
                  <a:cubicBezTo>
                    <a:pt x="304" y="295"/>
                    <a:pt x="304" y="295"/>
                    <a:pt x="304" y="295"/>
                  </a:cubicBezTo>
                  <a:cubicBezTo>
                    <a:pt x="384" y="114"/>
                    <a:pt x="384" y="114"/>
                    <a:pt x="384" y="114"/>
                  </a:cubicBezTo>
                  <a:cubicBezTo>
                    <a:pt x="408" y="60"/>
                    <a:pt x="395" y="40"/>
                    <a:pt x="323" y="33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474" y="38"/>
                    <a:pt x="461" y="51"/>
                    <a:pt x="441" y="94"/>
                  </a:cubicBezTo>
                  <a:cubicBezTo>
                    <a:pt x="295" y="426"/>
                    <a:pt x="295" y="426"/>
                    <a:pt x="295" y="426"/>
                  </a:cubicBezTo>
                  <a:cubicBezTo>
                    <a:pt x="233" y="426"/>
                    <a:pt x="233" y="426"/>
                    <a:pt x="233" y="42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60" y="54"/>
                    <a:pt x="46" y="38"/>
                    <a:pt x="0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white">
            <a:xfrm>
              <a:off x="1784350" y="766763"/>
              <a:ext cx="93663" cy="98425"/>
            </a:xfrm>
            <a:custGeom>
              <a:avLst/>
              <a:gdLst/>
              <a:ahLst/>
              <a:cxnLst>
                <a:cxn ang="0">
                  <a:pos x="408" y="312"/>
                </a:cxn>
                <a:cxn ang="0">
                  <a:pos x="188" y="442"/>
                </a:cxn>
                <a:cxn ang="0">
                  <a:pos x="0" y="232"/>
                </a:cxn>
                <a:cxn ang="0">
                  <a:pos x="220" y="0"/>
                </a:cxn>
                <a:cxn ang="0">
                  <a:pos x="349" y="50"/>
                </a:cxn>
                <a:cxn ang="0">
                  <a:pos x="417" y="187"/>
                </a:cxn>
                <a:cxn ang="0">
                  <a:pos x="417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4" y="292"/>
                </a:cxn>
                <a:cxn ang="0">
                  <a:pos x="408" y="312"/>
                </a:cxn>
                <a:cxn ang="0">
                  <a:pos x="275" y="176"/>
                </a:cxn>
                <a:cxn ang="0">
                  <a:pos x="202" y="49"/>
                </a:cxn>
                <a:cxn ang="0">
                  <a:pos x="129" y="176"/>
                </a:cxn>
                <a:cxn ang="0">
                  <a:pos x="275" y="176"/>
                </a:cxn>
              </a:cxnLst>
              <a:rect l="0" t="0" r="r" b="b"/>
              <a:pathLst>
                <a:path w="417" h="442">
                  <a:moveTo>
                    <a:pt x="408" y="312"/>
                  </a:moveTo>
                  <a:cubicBezTo>
                    <a:pt x="350" y="393"/>
                    <a:pt x="267" y="442"/>
                    <a:pt x="188" y="442"/>
                  </a:cubicBezTo>
                  <a:cubicBezTo>
                    <a:pt x="76" y="442"/>
                    <a:pt x="0" y="356"/>
                    <a:pt x="0" y="232"/>
                  </a:cubicBezTo>
                  <a:cubicBezTo>
                    <a:pt x="0" y="96"/>
                    <a:pt x="92" y="0"/>
                    <a:pt x="220" y="0"/>
                  </a:cubicBezTo>
                  <a:cubicBezTo>
                    <a:pt x="275" y="0"/>
                    <a:pt x="317" y="18"/>
                    <a:pt x="349" y="50"/>
                  </a:cubicBezTo>
                  <a:cubicBezTo>
                    <a:pt x="410" y="110"/>
                    <a:pt x="381" y="168"/>
                    <a:pt x="417" y="187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2"/>
                    <a:pt x="198" y="366"/>
                    <a:pt x="259" y="366"/>
                  </a:cubicBezTo>
                  <a:cubicBezTo>
                    <a:pt x="297" y="366"/>
                    <a:pt x="334" y="345"/>
                    <a:pt x="384" y="292"/>
                  </a:cubicBezTo>
                  <a:lnTo>
                    <a:pt x="408" y="312"/>
                  </a:lnTo>
                  <a:close/>
                  <a:moveTo>
                    <a:pt x="275" y="176"/>
                  </a:moveTo>
                  <a:cubicBezTo>
                    <a:pt x="275" y="97"/>
                    <a:pt x="247" y="49"/>
                    <a:pt x="202" y="49"/>
                  </a:cubicBezTo>
                  <a:cubicBezTo>
                    <a:pt x="160" y="49"/>
                    <a:pt x="122" y="103"/>
                    <a:pt x="129" y="176"/>
                  </a:cubicBezTo>
                  <a:lnTo>
                    <a:pt x="275" y="1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white">
            <a:xfrm>
              <a:off x="1889125" y="763588"/>
              <a:ext cx="85725" cy="98425"/>
            </a:xfrm>
            <a:custGeom>
              <a:avLst/>
              <a:gdLst/>
              <a:ahLst/>
              <a:cxnLst>
                <a:cxn ang="0">
                  <a:pos x="286" y="442"/>
                </a:cxn>
                <a:cxn ang="0">
                  <a:pos x="0" y="442"/>
                </a:cxn>
                <a:cxn ang="0">
                  <a:pos x="0" y="409"/>
                </a:cxn>
                <a:cxn ang="0">
                  <a:pos x="7" y="409"/>
                </a:cxn>
                <a:cxn ang="0">
                  <a:pos x="65" y="337"/>
                </a:cxn>
                <a:cxn ang="0">
                  <a:pos x="65" y="170"/>
                </a:cxn>
                <a:cxn ang="0">
                  <a:pos x="27" y="101"/>
                </a:cxn>
                <a:cxn ang="0">
                  <a:pos x="0" y="89"/>
                </a:cxn>
                <a:cxn ang="0">
                  <a:pos x="0" y="64"/>
                </a:cxn>
                <a:cxn ang="0">
                  <a:pos x="168" y="0"/>
                </a:cxn>
                <a:cxn ang="0">
                  <a:pos x="190" y="0"/>
                </a:cxn>
                <a:cxn ang="0">
                  <a:pos x="190" y="115"/>
                </a:cxn>
                <a:cxn ang="0">
                  <a:pos x="192" y="115"/>
                </a:cxn>
                <a:cxn ang="0">
                  <a:pos x="282" y="11"/>
                </a:cxn>
                <a:cxn ang="0">
                  <a:pos x="302" y="14"/>
                </a:cxn>
                <a:cxn ang="0">
                  <a:pos x="383" y="44"/>
                </a:cxn>
                <a:cxn ang="0">
                  <a:pos x="334" y="153"/>
                </a:cxn>
                <a:cxn ang="0">
                  <a:pos x="251" y="128"/>
                </a:cxn>
                <a:cxn ang="0">
                  <a:pos x="190" y="174"/>
                </a:cxn>
                <a:cxn ang="0">
                  <a:pos x="190" y="340"/>
                </a:cxn>
                <a:cxn ang="0">
                  <a:pos x="259" y="409"/>
                </a:cxn>
                <a:cxn ang="0">
                  <a:pos x="286" y="409"/>
                </a:cxn>
                <a:cxn ang="0">
                  <a:pos x="286" y="442"/>
                </a:cxn>
              </a:cxnLst>
              <a:rect l="0" t="0" r="r" b="b"/>
              <a:pathLst>
                <a:path w="383" h="442">
                  <a:moveTo>
                    <a:pt x="286" y="442"/>
                  </a:moveTo>
                  <a:cubicBezTo>
                    <a:pt x="0" y="442"/>
                    <a:pt x="0" y="442"/>
                    <a:pt x="0" y="442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7" y="409"/>
                    <a:pt x="7" y="409"/>
                    <a:pt x="7" y="409"/>
                  </a:cubicBezTo>
                  <a:cubicBezTo>
                    <a:pt x="49" y="409"/>
                    <a:pt x="65" y="391"/>
                    <a:pt x="65" y="337"/>
                  </a:cubicBezTo>
                  <a:cubicBezTo>
                    <a:pt x="65" y="170"/>
                    <a:pt x="65" y="170"/>
                    <a:pt x="65" y="170"/>
                  </a:cubicBezTo>
                  <a:cubicBezTo>
                    <a:pt x="65" y="123"/>
                    <a:pt x="58" y="113"/>
                    <a:pt x="27" y="10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15"/>
                    <a:pt x="190" y="115"/>
                    <a:pt x="190" y="115"/>
                  </a:cubicBezTo>
                  <a:cubicBezTo>
                    <a:pt x="192" y="115"/>
                    <a:pt x="192" y="115"/>
                    <a:pt x="192" y="115"/>
                  </a:cubicBezTo>
                  <a:cubicBezTo>
                    <a:pt x="230" y="41"/>
                    <a:pt x="247" y="11"/>
                    <a:pt x="282" y="11"/>
                  </a:cubicBezTo>
                  <a:cubicBezTo>
                    <a:pt x="289" y="11"/>
                    <a:pt x="297" y="12"/>
                    <a:pt x="302" y="14"/>
                  </a:cubicBezTo>
                  <a:cubicBezTo>
                    <a:pt x="383" y="44"/>
                    <a:pt x="383" y="44"/>
                    <a:pt x="383" y="44"/>
                  </a:cubicBezTo>
                  <a:cubicBezTo>
                    <a:pt x="371" y="87"/>
                    <a:pt x="354" y="124"/>
                    <a:pt x="334" y="153"/>
                  </a:cubicBezTo>
                  <a:cubicBezTo>
                    <a:pt x="302" y="141"/>
                    <a:pt x="264" y="128"/>
                    <a:pt x="251" y="128"/>
                  </a:cubicBezTo>
                  <a:cubicBezTo>
                    <a:pt x="230" y="128"/>
                    <a:pt x="213" y="142"/>
                    <a:pt x="190" y="174"/>
                  </a:cubicBezTo>
                  <a:cubicBezTo>
                    <a:pt x="190" y="340"/>
                    <a:pt x="190" y="340"/>
                    <a:pt x="190" y="340"/>
                  </a:cubicBezTo>
                  <a:cubicBezTo>
                    <a:pt x="190" y="390"/>
                    <a:pt x="205" y="409"/>
                    <a:pt x="259" y="409"/>
                  </a:cubicBezTo>
                  <a:cubicBezTo>
                    <a:pt x="286" y="409"/>
                    <a:pt x="286" y="409"/>
                    <a:pt x="286" y="409"/>
                  </a:cubicBezTo>
                  <a:lnTo>
                    <a:pt x="286" y="44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white">
            <a:xfrm>
              <a:off x="1989138" y="766763"/>
              <a:ext cx="68262" cy="98425"/>
            </a:xfrm>
            <a:custGeom>
              <a:avLst/>
              <a:gdLst/>
              <a:ahLst/>
              <a:cxnLst>
                <a:cxn ang="0">
                  <a:pos x="0" y="310"/>
                </a:cxn>
                <a:cxn ang="0">
                  <a:pos x="33" y="310"/>
                </a:cxn>
                <a:cxn ang="0">
                  <a:pos x="140" y="398"/>
                </a:cxn>
                <a:cxn ang="0">
                  <a:pos x="193" y="351"/>
                </a:cxn>
                <a:cxn ang="0">
                  <a:pos x="0" y="131"/>
                </a:cxn>
                <a:cxn ang="0">
                  <a:pos x="161" y="0"/>
                </a:cxn>
                <a:cxn ang="0">
                  <a:pos x="277" y="22"/>
                </a:cxn>
                <a:cxn ang="0">
                  <a:pos x="279" y="132"/>
                </a:cxn>
                <a:cxn ang="0">
                  <a:pos x="246" y="132"/>
                </a:cxn>
                <a:cxn ang="0">
                  <a:pos x="149" y="45"/>
                </a:cxn>
                <a:cxn ang="0">
                  <a:pos x="102" y="84"/>
                </a:cxn>
                <a:cxn ang="0">
                  <a:pos x="304" y="312"/>
                </a:cxn>
                <a:cxn ang="0">
                  <a:pos x="171" y="441"/>
                </a:cxn>
                <a:cxn ang="0">
                  <a:pos x="62" y="427"/>
                </a:cxn>
                <a:cxn ang="0">
                  <a:pos x="41" y="440"/>
                </a:cxn>
                <a:cxn ang="0">
                  <a:pos x="11" y="440"/>
                </a:cxn>
                <a:cxn ang="0">
                  <a:pos x="0" y="310"/>
                </a:cxn>
              </a:cxnLst>
              <a:rect l="0" t="0" r="r" b="b"/>
              <a:pathLst>
                <a:path w="304" h="441">
                  <a:moveTo>
                    <a:pt x="0" y="310"/>
                  </a:moveTo>
                  <a:cubicBezTo>
                    <a:pt x="33" y="310"/>
                    <a:pt x="33" y="310"/>
                    <a:pt x="33" y="310"/>
                  </a:cubicBezTo>
                  <a:cubicBezTo>
                    <a:pt x="51" y="367"/>
                    <a:pt x="96" y="398"/>
                    <a:pt x="140" y="398"/>
                  </a:cubicBezTo>
                  <a:cubicBezTo>
                    <a:pt x="169" y="398"/>
                    <a:pt x="193" y="377"/>
                    <a:pt x="193" y="351"/>
                  </a:cubicBezTo>
                  <a:cubicBezTo>
                    <a:pt x="193" y="280"/>
                    <a:pt x="0" y="255"/>
                    <a:pt x="0" y="131"/>
                  </a:cubicBezTo>
                  <a:cubicBezTo>
                    <a:pt x="0" y="53"/>
                    <a:pt x="65" y="0"/>
                    <a:pt x="161" y="0"/>
                  </a:cubicBezTo>
                  <a:cubicBezTo>
                    <a:pt x="200" y="0"/>
                    <a:pt x="233" y="6"/>
                    <a:pt x="277" y="22"/>
                  </a:cubicBezTo>
                  <a:cubicBezTo>
                    <a:pt x="279" y="132"/>
                    <a:pt x="279" y="132"/>
                    <a:pt x="279" y="132"/>
                  </a:cubicBezTo>
                  <a:cubicBezTo>
                    <a:pt x="246" y="132"/>
                    <a:pt x="246" y="132"/>
                    <a:pt x="246" y="132"/>
                  </a:cubicBezTo>
                  <a:cubicBezTo>
                    <a:pt x="227" y="75"/>
                    <a:pt x="193" y="45"/>
                    <a:pt x="149" y="45"/>
                  </a:cubicBezTo>
                  <a:cubicBezTo>
                    <a:pt x="122" y="45"/>
                    <a:pt x="102" y="61"/>
                    <a:pt x="102" y="84"/>
                  </a:cubicBezTo>
                  <a:cubicBezTo>
                    <a:pt x="102" y="168"/>
                    <a:pt x="304" y="171"/>
                    <a:pt x="304" y="312"/>
                  </a:cubicBezTo>
                  <a:cubicBezTo>
                    <a:pt x="304" y="388"/>
                    <a:pt x="250" y="441"/>
                    <a:pt x="171" y="441"/>
                  </a:cubicBezTo>
                  <a:cubicBezTo>
                    <a:pt x="100" y="441"/>
                    <a:pt x="76" y="427"/>
                    <a:pt x="62" y="427"/>
                  </a:cubicBezTo>
                  <a:cubicBezTo>
                    <a:pt x="56" y="427"/>
                    <a:pt x="50" y="431"/>
                    <a:pt x="41" y="440"/>
                  </a:cubicBezTo>
                  <a:cubicBezTo>
                    <a:pt x="11" y="440"/>
                    <a:pt x="11" y="440"/>
                    <a:pt x="11" y="440"/>
                  </a:cubicBezTo>
                  <a:lnTo>
                    <a:pt x="0" y="3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white">
            <a:xfrm>
              <a:off x="2076450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5" y="233"/>
                </a:cxn>
                <a:cxn ang="0">
                  <a:pos x="194" y="233"/>
                </a:cxn>
                <a:cxn ang="0">
                  <a:pos x="194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8" y="70"/>
                </a:cxn>
                <a:cxn ang="0">
                  <a:pos x="127" y="140"/>
                </a:cxn>
                <a:cxn ang="0">
                  <a:pos x="45" y="70"/>
                </a:cxn>
                <a:cxn ang="0">
                  <a:pos x="127" y="0"/>
                </a:cxn>
                <a:cxn ang="0">
                  <a:pos x="208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3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578"/>
                    <a:pt x="194" y="578"/>
                    <a:pt x="194" y="578"/>
                  </a:cubicBezTo>
                  <a:cubicBezTo>
                    <a:pt x="194" y="620"/>
                    <a:pt x="211" y="642"/>
                    <a:pt x="257" y="642"/>
                  </a:cubicBezTo>
                  <a:lnTo>
                    <a:pt x="257" y="675"/>
                  </a:lnTo>
                  <a:close/>
                  <a:moveTo>
                    <a:pt x="208" y="70"/>
                  </a:moveTo>
                  <a:cubicBezTo>
                    <a:pt x="208" y="111"/>
                    <a:pt x="169" y="140"/>
                    <a:pt x="127" y="140"/>
                  </a:cubicBezTo>
                  <a:cubicBezTo>
                    <a:pt x="80" y="140"/>
                    <a:pt x="45" y="110"/>
                    <a:pt x="45" y="70"/>
                  </a:cubicBezTo>
                  <a:cubicBezTo>
                    <a:pt x="45" y="33"/>
                    <a:pt x="84" y="0"/>
                    <a:pt x="127" y="0"/>
                  </a:cubicBezTo>
                  <a:cubicBezTo>
                    <a:pt x="174" y="0"/>
                    <a:pt x="208" y="31"/>
                    <a:pt x="208" y="7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white">
            <a:xfrm>
              <a:off x="2146300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8"/>
                </a:cxn>
                <a:cxn ang="0">
                  <a:pos x="306" y="437"/>
                </a:cxn>
                <a:cxn ang="0">
                  <a:pos x="320" y="466"/>
                </a:cxn>
                <a:cxn ang="0">
                  <a:pos x="171" y="559"/>
                </a:cxn>
                <a:cxn ang="0">
                  <a:pos x="55" y="432"/>
                </a:cxn>
                <a:cxn ang="0">
                  <a:pos x="55" y="185"/>
                </a:cxn>
                <a:cxn ang="0">
                  <a:pos x="0" y="185"/>
                </a:cxn>
                <a:cxn ang="0">
                  <a:pos x="0" y="158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5" y="129"/>
                </a:cxn>
                <a:cxn ang="0">
                  <a:pos x="299" y="185"/>
                </a:cxn>
                <a:cxn ang="0">
                  <a:pos x="180" y="185"/>
                </a:cxn>
                <a:cxn ang="0">
                  <a:pos x="180" y="434"/>
                </a:cxn>
              </a:cxnLst>
              <a:rect l="0" t="0" r="r" b="b"/>
              <a:pathLst>
                <a:path w="320" h="559">
                  <a:moveTo>
                    <a:pt x="180" y="434"/>
                  </a:moveTo>
                  <a:cubicBezTo>
                    <a:pt x="180" y="472"/>
                    <a:pt x="198" y="488"/>
                    <a:pt x="227" y="488"/>
                  </a:cubicBezTo>
                  <a:cubicBezTo>
                    <a:pt x="252" y="488"/>
                    <a:pt x="275" y="473"/>
                    <a:pt x="306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1"/>
                    <a:pt x="227" y="559"/>
                    <a:pt x="171" y="559"/>
                  </a:cubicBezTo>
                  <a:cubicBezTo>
                    <a:pt x="101" y="559"/>
                    <a:pt x="55" y="520"/>
                    <a:pt x="55" y="432"/>
                  </a:cubicBezTo>
                  <a:cubicBezTo>
                    <a:pt x="55" y="185"/>
                    <a:pt x="55" y="185"/>
                    <a:pt x="55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2" y="133"/>
                    <a:pt x="132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5" y="129"/>
                    <a:pt x="315" y="129"/>
                    <a:pt x="315" y="129"/>
                  </a:cubicBezTo>
                  <a:cubicBezTo>
                    <a:pt x="299" y="185"/>
                    <a:pt x="299" y="185"/>
                    <a:pt x="299" y="185"/>
                  </a:cubicBezTo>
                  <a:cubicBezTo>
                    <a:pt x="180" y="185"/>
                    <a:pt x="180" y="185"/>
                    <a:pt x="180" y="185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white">
            <a:xfrm>
              <a:off x="2228850" y="766763"/>
              <a:ext cx="93663" cy="98425"/>
            </a:xfrm>
            <a:custGeom>
              <a:avLst/>
              <a:gdLst/>
              <a:ahLst/>
              <a:cxnLst>
                <a:cxn ang="0">
                  <a:pos x="408" y="312"/>
                </a:cxn>
                <a:cxn ang="0">
                  <a:pos x="188" y="442"/>
                </a:cxn>
                <a:cxn ang="0">
                  <a:pos x="0" y="232"/>
                </a:cxn>
                <a:cxn ang="0">
                  <a:pos x="220" y="0"/>
                </a:cxn>
                <a:cxn ang="0">
                  <a:pos x="350" y="50"/>
                </a:cxn>
                <a:cxn ang="0">
                  <a:pos x="418" y="187"/>
                </a:cxn>
                <a:cxn ang="0">
                  <a:pos x="418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5" y="292"/>
                </a:cxn>
                <a:cxn ang="0">
                  <a:pos x="408" y="312"/>
                </a:cxn>
                <a:cxn ang="0">
                  <a:pos x="276" y="176"/>
                </a:cxn>
                <a:cxn ang="0">
                  <a:pos x="203" y="49"/>
                </a:cxn>
                <a:cxn ang="0">
                  <a:pos x="130" y="176"/>
                </a:cxn>
                <a:cxn ang="0">
                  <a:pos x="276" y="176"/>
                </a:cxn>
              </a:cxnLst>
              <a:rect l="0" t="0" r="r" b="b"/>
              <a:pathLst>
                <a:path w="418" h="442">
                  <a:moveTo>
                    <a:pt x="408" y="312"/>
                  </a:moveTo>
                  <a:cubicBezTo>
                    <a:pt x="351" y="393"/>
                    <a:pt x="267" y="442"/>
                    <a:pt x="188" y="442"/>
                  </a:cubicBezTo>
                  <a:cubicBezTo>
                    <a:pt x="76" y="442"/>
                    <a:pt x="0" y="356"/>
                    <a:pt x="0" y="232"/>
                  </a:cubicBezTo>
                  <a:cubicBezTo>
                    <a:pt x="0" y="96"/>
                    <a:pt x="92" y="0"/>
                    <a:pt x="220" y="0"/>
                  </a:cubicBezTo>
                  <a:cubicBezTo>
                    <a:pt x="275" y="0"/>
                    <a:pt x="318" y="18"/>
                    <a:pt x="350" y="50"/>
                  </a:cubicBezTo>
                  <a:cubicBezTo>
                    <a:pt x="410" y="110"/>
                    <a:pt x="382" y="168"/>
                    <a:pt x="418" y="187"/>
                  </a:cubicBezTo>
                  <a:cubicBezTo>
                    <a:pt x="418" y="216"/>
                    <a:pt x="418" y="216"/>
                    <a:pt x="418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2"/>
                    <a:pt x="199" y="366"/>
                    <a:pt x="259" y="366"/>
                  </a:cubicBezTo>
                  <a:cubicBezTo>
                    <a:pt x="297" y="366"/>
                    <a:pt x="334" y="345"/>
                    <a:pt x="385" y="292"/>
                  </a:cubicBezTo>
                  <a:lnTo>
                    <a:pt x="408" y="312"/>
                  </a:lnTo>
                  <a:close/>
                  <a:moveTo>
                    <a:pt x="276" y="176"/>
                  </a:moveTo>
                  <a:cubicBezTo>
                    <a:pt x="275" y="97"/>
                    <a:pt x="247" y="49"/>
                    <a:pt x="203" y="49"/>
                  </a:cubicBezTo>
                  <a:cubicBezTo>
                    <a:pt x="161" y="49"/>
                    <a:pt x="123" y="103"/>
                    <a:pt x="130" y="176"/>
                  </a:cubicBezTo>
                  <a:lnTo>
                    <a:pt x="276" y="1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white">
            <a:xfrm>
              <a:off x="2332038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6" y="233"/>
                </a:cxn>
                <a:cxn ang="0">
                  <a:pos x="194" y="233"/>
                </a:cxn>
                <a:cxn ang="0">
                  <a:pos x="194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9" y="70"/>
                </a:cxn>
                <a:cxn ang="0">
                  <a:pos x="128" y="140"/>
                </a:cxn>
                <a:cxn ang="0">
                  <a:pos x="45" y="70"/>
                </a:cxn>
                <a:cxn ang="0">
                  <a:pos x="128" y="0"/>
                </a:cxn>
                <a:cxn ang="0">
                  <a:pos x="209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4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578"/>
                    <a:pt x="194" y="578"/>
                    <a:pt x="194" y="578"/>
                  </a:cubicBezTo>
                  <a:cubicBezTo>
                    <a:pt x="194" y="620"/>
                    <a:pt x="212" y="642"/>
                    <a:pt x="257" y="642"/>
                  </a:cubicBezTo>
                  <a:lnTo>
                    <a:pt x="257" y="675"/>
                  </a:lnTo>
                  <a:close/>
                  <a:moveTo>
                    <a:pt x="209" y="70"/>
                  </a:moveTo>
                  <a:cubicBezTo>
                    <a:pt x="209" y="111"/>
                    <a:pt x="170" y="140"/>
                    <a:pt x="128" y="140"/>
                  </a:cubicBezTo>
                  <a:cubicBezTo>
                    <a:pt x="80" y="140"/>
                    <a:pt x="45" y="110"/>
                    <a:pt x="45" y="70"/>
                  </a:cubicBezTo>
                  <a:cubicBezTo>
                    <a:pt x="45" y="33"/>
                    <a:pt x="84" y="0"/>
                    <a:pt x="128" y="0"/>
                  </a:cubicBezTo>
                  <a:cubicBezTo>
                    <a:pt x="175" y="0"/>
                    <a:pt x="209" y="31"/>
                    <a:pt x="209" y="7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white">
            <a:xfrm>
              <a:off x="2401888" y="739775"/>
              <a:ext cx="71437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8"/>
                </a:cxn>
                <a:cxn ang="0">
                  <a:pos x="305" y="437"/>
                </a:cxn>
                <a:cxn ang="0">
                  <a:pos x="319" y="466"/>
                </a:cxn>
                <a:cxn ang="0">
                  <a:pos x="170" y="559"/>
                </a:cxn>
                <a:cxn ang="0">
                  <a:pos x="54" y="432"/>
                </a:cxn>
                <a:cxn ang="0">
                  <a:pos x="54" y="185"/>
                </a:cxn>
                <a:cxn ang="0">
                  <a:pos x="0" y="185"/>
                </a:cxn>
                <a:cxn ang="0">
                  <a:pos x="0" y="158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8" y="185"/>
                </a:cxn>
                <a:cxn ang="0">
                  <a:pos x="180" y="185"/>
                </a:cxn>
                <a:cxn ang="0">
                  <a:pos x="180" y="434"/>
                </a:cxn>
              </a:cxnLst>
              <a:rect l="0" t="0" r="r" b="b"/>
              <a:pathLst>
                <a:path w="319" h="559">
                  <a:moveTo>
                    <a:pt x="180" y="434"/>
                  </a:moveTo>
                  <a:cubicBezTo>
                    <a:pt x="180" y="472"/>
                    <a:pt x="197" y="488"/>
                    <a:pt x="227" y="488"/>
                  </a:cubicBezTo>
                  <a:cubicBezTo>
                    <a:pt x="251" y="488"/>
                    <a:pt x="275" y="473"/>
                    <a:pt x="305" y="437"/>
                  </a:cubicBezTo>
                  <a:cubicBezTo>
                    <a:pt x="319" y="466"/>
                    <a:pt x="319" y="466"/>
                    <a:pt x="319" y="466"/>
                  </a:cubicBezTo>
                  <a:cubicBezTo>
                    <a:pt x="288" y="521"/>
                    <a:pt x="227" y="559"/>
                    <a:pt x="170" y="559"/>
                  </a:cubicBezTo>
                  <a:cubicBezTo>
                    <a:pt x="100" y="559"/>
                    <a:pt x="54" y="520"/>
                    <a:pt x="54" y="432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8" y="185"/>
                    <a:pt x="298" y="185"/>
                    <a:pt x="298" y="185"/>
                  </a:cubicBezTo>
                  <a:cubicBezTo>
                    <a:pt x="180" y="185"/>
                    <a:pt x="180" y="185"/>
                    <a:pt x="180" y="185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white">
            <a:xfrm>
              <a:off x="2530475" y="719138"/>
              <a:ext cx="174625" cy="146050"/>
            </a:xfrm>
            <a:custGeom>
              <a:avLst/>
              <a:gdLst/>
              <a:ahLst/>
              <a:cxnLst>
                <a:cxn ang="0">
                  <a:pos x="516" y="0"/>
                </a:cxn>
                <a:cxn ang="0">
                  <a:pos x="782" y="0"/>
                </a:cxn>
                <a:cxn ang="0">
                  <a:pos x="782" y="40"/>
                </a:cxn>
                <a:cxn ang="0">
                  <a:pos x="775" y="40"/>
                </a:cxn>
                <a:cxn ang="0">
                  <a:pos x="681" y="125"/>
                </a:cxn>
                <a:cxn ang="0">
                  <a:pos x="681" y="381"/>
                </a:cxn>
                <a:cxn ang="0">
                  <a:pos x="392" y="654"/>
                </a:cxn>
                <a:cxn ang="0">
                  <a:pos x="90" y="416"/>
                </a:cxn>
                <a:cxn ang="0">
                  <a:pos x="90" y="110"/>
                </a:cxn>
                <a:cxn ang="0">
                  <a:pos x="18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322" y="0"/>
                </a:cxn>
                <a:cxn ang="0">
                  <a:pos x="322" y="40"/>
                </a:cxn>
                <a:cxn ang="0">
                  <a:pos x="305" y="40"/>
                </a:cxn>
                <a:cxn ang="0">
                  <a:pos x="232" y="110"/>
                </a:cxn>
                <a:cxn ang="0">
                  <a:pos x="232" y="416"/>
                </a:cxn>
                <a:cxn ang="0">
                  <a:pos x="417" y="585"/>
                </a:cxn>
                <a:cxn ang="0">
                  <a:pos x="619" y="396"/>
                </a:cxn>
                <a:cxn ang="0">
                  <a:pos x="619" y="146"/>
                </a:cxn>
                <a:cxn ang="0">
                  <a:pos x="535" y="40"/>
                </a:cxn>
                <a:cxn ang="0">
                  <a:pos x="516" y="40"/>
                </a:cxn>
                <a:cxn ang="0">
                  <a:pos x="516" y="0"/>
                </a:cxn>
              </a:cxnLst>
              <a:rect l="0" t="0" r="r" b="b"/>
              <a:pathLst>
                <a:path w="782" h="654">
                  <a:moveTo>
                    <a:pt x="516" y="0"/>
                  </a:moveTo>
                  <a:cubicBezTo>
                    <a:pt x="782" y="0"/>
                    <a:pt x="782" y="0"/>
                    <a:pt x="782" y="0"/>
                  </a:cubicBezTo>
                  <a:cubicBezTo>
                    <a:pt x="782" y="40"/>
                    <a:pt x="782" y="40"/>
                    <a:pt x="782" y="40"/>
                  </a:cubicBezTo>
                  <a:cubicBezTo>
                    <a:pt x="775" y="40"/>
                    <a:pt x="775" y="40"/>
                    <a:pt x="775" y="40"/>
                  </a:cubicBezTo>
                  <a:cubicBezTo>
                    <a:pt x="693" y="40"/>
                    <a:pt x="681" y="76"/>
                    <a:pt x="681" y="125"/>
                  </a:cubicBezTo>
                  <a:cubicBezTo>
                    <a:pt x="681" y="381"/>
                    <a:pt x="681" y="381"/>
                    <a:pt x="681" y="381"/>
                  </a:cubicBezTo>
                  <a:cubicBezTo>
                    <a:pt x="681" y="611"/>
                    <a:pt x="514" y="654"/>
                    <a:pt x="392" y="654"/>
                  </a:cubicBezTo>
                  <a:cubicBezTo>
                    <a:pt x="207" y="654"/>
                    <a:pt x="90" y="574"/>
                    <a:pt x="90" y="416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59"/>
                    <a:pt x="75" y="40"/>
                    <a:pt x="1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05" y="40"/>
                    <a:pt x="305" y="40"/>
                    <a:pt x="305" y="40"/>
                  </a:cubicBezTo>
                  <a:cubicBezTo>
                    <a:pt x="261" y="40"/>
                    <a:pt x="232" y="60"/>
                    <a:pt x="232" y="110"/>
                  </a:cubicBezTo>
                  <a:cubicBezTo>
                    <a:pt x="232" y="416"/>
                    <a:pt x="232" y="416"/>
                    <a:pt x="232" y="416"/>
                  </a:cubicBezTo>
                  <a:cubicBezTo>
                    <a:pt x="232" y="542"/>
                    <a:pt x="324" y="585"/>
                    <a:pt x="417" y="585"/>
                  </a:cubicBezTo>
                  <a:cubicBezTo>
                    <a:pt x="552" y="585"/>
                    <a:pt x="619" y="509"/>
                    <a:pt x="619" y="396"/>
                  </a:cubicBezTo>
                  <a:cubicBezTo>
                    <a:pt x="619" y="146"/>
                    <a:pt x="619" y="146"/>
                    <a:pt x="619" y="146"/>
                  </a:cubicBezTo>
                  <a:cubicBezTo>
                    <a:pt x="619" y="73"/>
                    <a:pt x="598" y="40"/>
                    <a:pt x="535" y="40"/>
                  </a:cubicBezTo>
                  <a:cubicBezTo>
                    <a:pt x="516" y="40"/>
                    <a:pt x="516" y="40"/>
                    <a:pt x="516" y="40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white">
            <a:xfrm>
              <a:off x="2701925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9"/>
                </a:cxn>
                <a:cxn ang="0">
                  <a:pos x="305" y="437"/>
                </a:cxn>
                <a:cxn ang="0">
                  <a:pos x="320" y="466"/>
                </a:cxn>
                <a:cxn ang="0">
                  <a:pos x="170" y="560"/>
                </a:cxn>
                <a:cxn ang="0">
                  <a:pos x="54" y="432"/>
                </a:cxn>
                <a:cxn ang="0">
                  <a:pos x="54" y="186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9" y="186"/>
                </a:cxn>
                <a:cxn ang="0">
                  <a:pos x="180" y="186"/>
                </a:cxn>
                <a:cxn ang="0">
                  <a:pos x="180" y="434"/>
                </a:cxn>
              </a:cxnLst>
              <a:rect l="0" t="0" r="r" b="b"/>
              <a:pathLst>
                <a:path w="320" h="560">
                  <a:moveTo>
                    <a:pt x="180" y="434"/>
                  </a:moveTo>
                  <a:cubicBezTo>
                    <a:pt x="180" y="472"/>
                    <a:pt x="197" y="489"/>
                    <a:pt x="227" y="489"/>
                  </a:cubicBezTo>
                  <a:cubicBezTo>
                    <a:pt x="251" y="489"/>
                    <a:pt x="275" y="473"/>
                    <a:pt x="305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2"/>
                    <a:pt x="227" y="560"/>
                    <a:pt x="170" y="560"/>
                  </a:cubicBezTo>
                  <a:cubicBezTo>
                    <a:pt x="101" y="560"/>
                    <a:pt x="54" y="520"/>
                    <a:pt x="54" y="432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9" y="186"/>
                    <a:pt x="299" y="186"/>
                    <a:pt x="299" y="186"/>
                  </a:cubicBezTo>
                  <a:cubicBezTo>
                    <a:pt x="180" y="186"/>
                    <a:pt x="180" y="186"/>
                    <a:pt x="180" y="186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white">
            <a:xfrm>
              <a:off x="2784475" y="763588"/>
              <a:ext cx="84138" cy="98425"/>
            </a:xfrm>
            <a:custGeom>
              <a:avLst/>
              <a:gdLst/>
              <a:ahLst/>
              <a:cxnLst>
                <a:cxn ang="0">
                  <a:pos x="286" y="442"/>
                </a:cxn>
                <a:cxn ang="0">
                  <a:pos x="0" y="442"/>
                </a:cxn>
                <a:cxn ang="0">
                  <a:pos x="0" y="410"/>
                </a:cxn>
                <a:cxn ang="0">
                  <a:pos x="7" y="410"/>
                </a:cxn>
                <a:cxn ang="0">
                  <a:pos x="64" y="338"/>
                </a:cxn>
                <a:cxn ang="0">
                  <a:pos x="64" y="170"/>
                </a:cxn>
                <a:cxn ang="0">
                  <a:pos x="28" y="101"/>
                </a:cxn>
                <a:cxn ang="0">
                  <a:pos x="0" y="90"/>
                </a:cxn>
                <a:cxn ang="0">
                  <a:pos x="0" y="64"/>
                </a:cxn>
                <a:cxn ang="0">
                  <a:pos x="168" y="0"/>
                </a:cxn>
                <a:cxn ang="0">
                  <a:pos x="190" y="0"/>
                </a:cxn>
                <a:cxn ang="0">
                  <a:pos x="190" y="115"/>
                </a:cxn>
                <a:cxn ang="0">
                  <a:pos x="192" y="115"/>
                </a:cxn>
                <a:cxn ang="0">
                  <a:pos x="281" y="12"/>
                </a:cxn>
                <a:cxn ang="0">
                  <a:pos x="302" y="15"/>
                </a:cxn>
                <a:cxn ang="0">
                  <a:pos x="383" y="45"/>
                </a:cxn>
                <a:cxn ang="0">
                  <a:pos x="334" y="153"/>
                </a:cxn>
                <a:cxn ang="0">
                  <a:pos x="250" y="128"/>
                </a:cxn>
                <a:cxn ang="0">
                  <a:pos x="190" y="174"/>
                </a:cxn>
                <a:cxn ang="0">
                  <a:pos x="190" y="341"/>
                </a:cxn>
                <a:cxn ang="0">
                  <a:pos x="259" y="410"/>
                </a:cxn>
                <a:cxn ang="0">
                  <a:pos x="286" y="410"/>
                </a:cxn>
                <a:cxn ang="0">
                  <a:pos x="286" y="442"/>
                </a:cxn>
              </a:cxnLst>
              <a:rect l="0" t="0" r="r" b="b"/>
              <a:pathLst>
                <a:path w="383" h="442">
                  <a:moveTo>
                    <a:pt x="286" y="442"/>
                  </a:moveTo>
                  <a:cubicBezTo>
                    <a:pt x="0" y="442"/>
                    <a:pt x="0" y="442"/>
                    <a:pt x="0" y="44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7" y="410"/>
                    <a:pt x="7" y="410"/>
                    <a:pt x="7" y="410"/>
                  </a:cubicBezTo>
                  <a:cubicBezTo>
                    <a:pt x="49" y="410"/>
                    <a:pt x="64" y="391"/>
                    <a:pt x="64" y="338"/>
                  </a:cubicBezTo>
                  <a:cubicBezTo>
                    <a:pt x="64" y="170"/>
                    <a:pt x="64" y="170"/>
                    <a:pt x="64" y="170"/>
                  </a:cubicBezTo>
                  <a:cubicBezTo>
                    <a:pt x="64" y="124"/>
                    <a:pt x="58" y="113"/>
                    <a:pt x="28" y="10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15"/>
                    <a:pt x="190" y="115"/>
                    <a:pt x="190" y="115"/>
                  </a:cubicBezTo>
                  <a:cubicBezTo>
                    <a:pt x="192" y="115"/>
                    <a:pt x="192" y="115"/>
                    <a:pt x="192" y="115"/>
                  </a:cubicBezTo>
                  <a:cubicBezTo>
                    <a:pt x="230" y="41"/>
                    <a:pt x="246" y="12"/>
                    <a:pt x="281" y="12"/>
                  </a:cubicBezTo>
                  <a:cubicBezTo>
                    <a:pt x="288" y="12"/>
                    <a:pt x="297" y="13"/>
                    <a:pt x="302" y="15"/>
                  </a:cubicBezTo>
                  <a:cubicBezTo>
                    <a:pt x="383" y="45"/>
                    <a:pt x="383" y="45"/>
                    <a:pt x="383" y="45"/>
                  </a:cubicBezTo>
                  <a:cubicBezTo>
                    <a:pt x="371" y="88"/>
                    <a:pt x="354" y="125"/>
                    <a:pt x="334" y="153"/>
                  </a:cubicBezTo>
                  <a:cubicBezTo>
                    <a:pt x="302" y="141"/>
                    <a:pt x="264" y="128"/>
                    <a:pt x="250" y="128"/>
                  </a:cubicBezTo>
                  <a:cubicBezTo>
                    <a:pt x="230" y="128"/>
                    <a:pt x="213" y="142"/>
                    <a:pt x="190" y="174"/>
                  </a:cubicBezTo>
                  <a:cubicBezTo>
                    <a:pt x="190" y="341"/>
                    <a:pt x="190" y="341"/>
                    <a:pt x="190" y="341"/>
                  </a:cubicBezTo>
                  <a:cubicBezTo>
                    <a:pt x="190" y="390"/>
                    <a:pt x="205" y="410"/>
                    <a:pt x="259" y="410"/>
                  </a:cubicBezTo>
                  <a:cubicBezTo>
                    <a:pt x="286" y="410"/>
                    <a:pt x="286" y="410"/>
                    <a:pt x="286" y="410"/>
                  </a:cubicBezTo>
                  <a:lnTo>
                    <a:pt x="286" y="44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white">
            <a:xfrm>
              <a:off x="2878138" y="765175"/>
              <a:ext cx="93662" cy="100013"/>
            </a:xfrm>
            <a:custGeom>
              <a:avLst/>
              <a:gdLst/>
              <a:ahLst/>
              <a:cxnLst>
                <a:cxn ang="0">
                  <a:pos x="408" y="311"/>
                </a:cxn>
                <a:cxn ang="0">
                  <a:pos x="188" y="442"/>
                </a:cxn>
                <a:cxn ang="0">
                  <a:pos x="0" y="231"/>
                </a:cxn>
                <a:cxn ang="0">
                  <a:pos x="220" y="0"/>
                </a:cxn>
                <a:cxn ang="0">
                  <a:pos x="350" y="49"/>
                </a:cxn>
                <a:cxn ang="0">
                  <a:pos x="418" y="186"/>
                </a:cxn>
                <a:cxn ang="0">
                  <a:pos x="418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5" y="292"/>
                </a:cxn>
                <a:cxn ang="0">
                  <a:pos x="408" y="311"/>
                </a:cxn>
                <a:cxn ang="0">
                  <a:pos x="276" y="175"/>
                </a:cxn>
                <a:cxn ang="0">
                  <a:pos x="203" y="48"/>
                </a:cxn>
                <a:cxn ang="0">
                  <a:pos x="130" y="175"/>
                </a:cxn>
                <a:cxn ang="0">
                  <a:pos x="276" y="175"/>
                </a:cxn>
              </a:cxnLst>
              <a:rect l="0" t="0" r="r" b="b"/>
              <a:pathLst>
                <a:path w="418" h="442">
                  <a:moveTo>
                    <a:pt x="408" y="311"/>
                  </a:moveTo>
                  <a:cubicBezTo>
                    <a:pt x="351" y="392"/>
                    <a:pt x="268" y="442"/>
                    <a:pt x="188" y="442"/>
                  </a:cubicBezTo>
                  <a:cubicBezTo>
                    <a:pt x="76" y="442"/>
                    <a:pt x="0" y="355"/>
                    <a:pt x="0" y="231"/>
                  </a:cubicBezTo>
                  <a:cubicBezTo>
                    <a:pt x="0" y="95"/>
                    <a:pt x="92" y="0"/>
                    <a:pt x="220" y="0"/>
                  </a:cubicBezTo>
                  <a:cubicBezTo>
                    <a:pt x="275" y="0"/>
                    <a:pt x="318" y="17"/>
                    <a:pt x="350" y="49"/>
                  </a:cubicBezTo>
                  <a:cubicBezTo>
                    <a:pt x="411" y="110"/>
                    <a:pt x="382" y="167"/>
                    <a:pt x="418" y="186"/>
                  </a:cubicBezTo>
                  <a:cubicBezTo>
                    <a:pt x="418" y="216"/>
                    <a:pt x="418" y="216"/>
                    <a:pt x="418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1"/>
                    <a:pt x="199" y="366"/>
                    <a:pt x="259" y="366"/>
                  </a:cubicBezTo>
                  <a:cubicBezTo>
                    <a:pt x="297" y="366"/>
                    <a:pt x="334" y="344"/>
                    <a:pt x="385" y="292"/>
                  </a:cubicBezTo>
                  <a:lnTo>
                    <a:pt x="408" y="311"/>
                  </a:lnTo>
                  <a:close/>
                  <a:moveTo>
                    <a:pt x="276" y="175"/>
                  </a:moveTo>
                  <a:cubicBezTo>
                    <a:pt x="275" y="96"/>
                    <a:pt x="247" y="48"/>
                    <a:pt x="203" y="48"/>
                  </a:cubicBezTo>
                  <a:cubicBezTo>
                    <a:pt x="161" y="48"/>
                    <a:pt x="123" y="102"/>
                    <a:pt x="130" y="175"/>
                  </a:cubicBezTo>
                  <a:lnTo>
                    <a:pt x="276" y="17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white">
            <a:xfrm>
              <a:off x="2984500" y="765175"/>
              <a:ext cx="95250" cy="100013"/>
            </a:xfrm>
            <a:custGeom>
              <a:avLst/>
              <a:gdLst/>
              <a:ahLst/>
              <a:cxnLst>
                <a:cxn ang="0">
                  <a:pos x="426" y="332"/>
                </a:cxn>
                <a:cxn ang="0">
                  <a:pos x="216" y="442"/>
                </a:cxn>
                <a:cxn ang="0">
                  <a:pos x="0" y="238"/>
                </a:cxn>
                <a:cxn ang="0">
                  <a:pos x="266" y="0"/>
                </a:cxn>
                <a:cxn ang="0">
                  <a:pos x="422" y="87"/>
                </a:cxn>
                <a:cxn ang="0">
                  <a:pos x="369" y="138"/>
                </a:cxn>
                <a:cxn ang="0">
                  <a:pos x="222" y="47"/>
                </a:cxn>
                <a:cxn ang="0">
                  <a:pos x="136" y="202"/>
                </a:cxn>
                <a:cxn ang="0">
                  <a:pos x="264" y="388"/>
                </a:cxn>
                <a:cxn ang="0">
                  <a:pos x="396" y="315"/>
                </a:cxn>
                <a:cxn ang="0">
                  <a:pos x="426" y="332"/>
                </a:cxn>
              </a:cxnLst>
              <a:rect l="0" t="0" r="r" b="b"/>
              <a:pathLst>
                <a:path w="426" h="442">
                  <a:moveTo>
                    <a:pt x="426" y="332"/>
                  </a:moveTo>
                  <a:cubicBezTo>
                    <a:pt x="379" y="404"/>
                    <a:pt x="307" y="442"/>
                    <a:pt x="216" y="442"/>
                  </a:cubicBezTo>
                  <a:cubicBezTo>
                    <a:pt x="91" y="442"/>
                    <a:pt x="0" y="356"/>
                    <a:pt x="0" y="238"/>
                  </a:cubicBezTo>
                  <a:cubicBezTo>
                    <a:pt x="0" y="103"/>
                    <a:pt x="116" y="0"/>
                    <a:pt x="266" y="0"/>
                  </a:cubicBezTo>
                  <a:cubicBezTo>
                    <a:pt x="355" y="0"/>
                    <a:pt x="422" y="37"/>
                    <a:pt x="422" y="87"/>
                  </a:cubicBezTo>
                  <a:cubicBezTo>
                    <a:pt x="422" y="118"/>
                    <a:pt x="401" y="138"/>
                    <a:pt x="369" y="138"/>
                  </a:cubicBezTo>
                  <a:cubicBezTo>
                    <a:pt x="297" y="138"/>
                    <a:pt x="282" y="47"/>
                    <a:pt x="222" y="47"/>
                  </a:cubicBezTo>
                  <a:cubicBezTo>
                    <a:pt x="171" y="47"/>
                    <a:pt x="136" y="110"/>
                    <a:pt x="136" y="202"/>
                  </a:cubicBezTo>
                  <a:cubicBezTo>
                    <a:pt x="136" y="313"/>
                    <a:pt x="188" y="388"/>
                    <a:pt x="264" y="388"/>
                  </a:cubicBezTo>
                  <a:cubicBezTo>
                    <a:pt x="311" y="388"/>
                    <a:pt x="354" y="365"/>
                    <a:pt x="396" y="315"/>
                  </a:cubicBezTo>
                  <a:lnTo>
                    <a:pt x="426" y="33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white">
            <a:xfrm>
              <a:off x="3086100" y="708025"/>
              <a:ext cx="122238" cy="153988"/>
            </a:xfrm>
            <a:custGeom>
              <a:avLst/>
              <a:gdLst/>
              <a:ahLst/>
              <a:cxnLst>
                <a:cxn ang="0">
                  <a:pos x="197" y="584"/>
                </a:cxn>
                <a:cxn ang="0">
                  <a:pos x="250" y="655"/>
                </a:cxn>
                <a:cxn ang="0">
                  <a:pos x="260" y="655"/>
                </a:cxn>
                <a:cxn ang="0">
                  <a:pos x="260" y="687"/>
                </a:cxn>
                <a:cxn ang="0">
                  <a:pos x="0" y="687"/>
                </a:cxn>
                <a:cxn ang="0">
                  <a:pos x="0" y="655"/>
                </a:cxn>
                <a:cxn ang="0">
                  <a:pos x="15" y="655"/>
                </a:cxn>
                <a:cxn ang="0">
                  <a:pos x="72" y="579"/>
                </a:cxn>
                <a:cxn ang="0">
                  <a:pos x="72" y="130"/>
                </a:cxn>
                <a:cxn ang="0">
                  <a:pos x="39" y="84"/>
                </a:cxn>
                <a:cxn ang="0">
                  <a:pos x="9" y="74"/>
                </a:cxn>
                <a:cxn ang="0">
                  <a:pos x="9" y="50"/>
                </a:cxn>
                <a:cxn ang="0">
                  <a:pos x="172" y="0"/>
                </a:cxn>
                <a:cxn ang="0">
                  <a:pos x="197" y="0"/>
                </a:cxn>
                <a:cxn ang="0">
                  <a:pos x="197" y="335"/>
                </a:cxn>
                <a:cxn ang="0">
                  <a:pos x="382" y="257"/>
                </a:cxn>
                <a:cxn ang="0">
                  <a:pos x="494" y="439"/>
                </a:cxn>
                <a:cxn ang="0">
                  <a:pos x="494" y="574"/>
                </a:cxn>
                <a:cxn ang="0">
                  <a:pos x="540" y="655"/>
                </a:cxn>
                <a:cxn ang="0">
                  <a:pos x="550" y="655"/>
                </a:cxn>
                <a:cxn ang="0">
                  <a:pos x="550" y="687"/>
                </a:cxn>
                <a:cxn ang="0">
                  <a:pos x="308" y="687"/>
                </a:cxn>
                <a:cxn ang="0">
                  <a:pos x="308" y="655"/>
                </a:cxn>
                <a:cxn ang="0">
                  <a:pos x="316" y="655"/>
                </a:cxn>
                <a:cxn ang="0">
                  <a:pos x="369" y="579"/>
                </a:cxn>
                <a:cxn ang="0">
                  <a:pos x="369" y="424"/>
                </a:cxn>
                <a:cxn ang="0">
                  <a:pos x="302" y="334"/>
                </a:cxn>
                <a:cxn ang="0">
                  <a:pos x="197" y="373"/>
                </a:cxn>
                <a:cxn ang="0">
                  <a:pos x="197" y="584"/>
                </a:cxn>
              </a:cxnLst>
              <a:rect l="0" t="0" r="r" b="b"/>
              <a:pathLst>
                <a:path w="550" h="687">
                  <a:moveTo>
                    <a:pt x="197" y="584"/>
                  </a:moveTo>
                  <a:cubicBezTo>
                    <a:pt x="197" y="648"/>
                    <a:pt x="214" y="655"/>
                    <a:pt x="250" y="655"/>
                  </a:cubicBezTo>
                  <a:cubicBezTo>
                    <a:pt x="260" y="655"/>
                    <a:pt x="260" y="655"/>
                    <a:pt x="260" y="655"/>
                  </a:cubicBezTo>
                  <a:cubicBezTo>
                    <a:pt x="260" y="687"/>
                    <a:pt x="260" y="687"/>
                    <a:pt x="260" y="687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15" y="655"/>
                    <a:pt x="15" y="655"/>
                    <a:pt x="15" y="655"/>
                  </a:cubicBezTo>
                  <a:cubicBezTo>
                    <a:pt x="67" y="655"/>
                    <a:pt x="72" y="634"/>
                    <a:pt x="72" y="579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72" y="100"/>
                    <a:pt x="66" y="93"/>
                    <a:pt x="39" y="8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7" y="335"/>
                    <a:pt x="197" y="335"/>
                    <a:pt x="197" y="335"/>
                  </a:cubicBezTo>
                  <a:cubicBezTo>
                    <a:pt x="255" y="295"/>
                    <a:pt x="328" y="257"/>
                    <a:pt x="382" y="257"/>
                  </a:cubicBezTo>
                  <a:cubicBezTo>
                    <a:pt x="457" y="257"/>
                    <a:pt x="494" y="317"/>
                    <a:pt x="494" y="439"/>
                  </a:cubicBezTo>
                  <a:cubicBezTo>
                    <a:pt x="494" y="574"/>
                    <a:pt x="494" y="574"/>
                    <a:pt x="494" y="574"/>
                  </a:cubicBezTo>
                  <a:cubicBezTo>
                    <a:pt x="494" y="635"/>
                    <a:pt x="501" y="655"/>
                    <a:pt x="540" y="655"/>
                  </a:cubicBezTo>
                  <a:cubicBezTo>
                    <a:pt x="550" y="655"/>
                    <a:pt x="550" y="655"/>
                    <a:pt x="550" y="655"/>
                  </a:cubicBezTo>
                  <a:cubicBezTo>
                    <a:pt x="550" y="687"/>
                    <a:pt x="550" y="687"/>
                    <a:pt x="550" y="687"/>
                  </a:cubicBezTo>
                  <a:cubicBezTo>
                    <a:pt x="308" y="687"/>
                    <a:pt x="308" y="687"/>
                    <a:pt x="308" y="687"/>
                  </a:cubicBezTo>
                  <a:cubicBezTo>
                    <a:pt x="308" y="655"/>
                    <a:pt x="308" y="655"/>
                    <a:pt x="308" y="655"/>
                  </a:cubicBezTo>
                  <a:cubicBezTo>
                    <a:pt x="316" y="655"/>
                    <a:pt x="316" y="655"/>
                    <a:pt x="316" y="655"/>
                  </a:cubicBezTo>
                  <a:cubicBezTo>
                    <a:pt x="359" y="655"/>
                    <a:pt x="369" y="638"/>
                    <a:pt x="369" y="579"/>
                  </a:cubicBezTo>
                  <a:cubicBezTo>
                    <a:pt x="369" y="424"/>
                    <a:pt x="369" y="424"/>
                    <a:pt x="369" y="424"/>
                  </a:cubicBezTo>
                  <a:cubicBezTo>
                    <a:pt x="369" y="369"/>
                    <a:pt x="343" y="334"/>
                    <a:pt x="302" y="334"/>
                  </a:cubicBezTo>
                  <a:cubicBezTo>
                    <a:pt x="274" y="334"/>
                    <a:pt x="233" y="349"/>
                    <a:pt x="197" y="373"/>
                  </a:cubicBezTo>
                  <a:lnTo>
                    <a:pt x="197" y="5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white">
            <a:xfrm>
              <a:off x="3219450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9"/>
                </a:cxn>
                <a:cxn ang="0">
                  <a:pos x="305" y="437"/>
                </a:cxn>
                <a:cxn ang="0">
                  <a:pos x="320" y="466"/>
                </a:cxn>
                <a:cxn ang="0">
                  <a:pos x="170" y="560"/>
                </a:cxn>
                <a:cxn ang="0">
                  <a:pos x="54" y="432"/>
                </a:cxn>
                <a:cxn ang="0">
                  <a:pos x="54" y="186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9" y="186"/>
                </a:cxn>
                <a:cxn ang="0">
                  <a:pos x="180" y="186"/>
                </a:cxn>
                <a:cxn ang="0">
                  <a:pos x="180" y="434"/>
                </a:cxn>
              </a:cxnLst>
              <a:rect l="0" t="0" r="r" b="b"/>
              <a:pathLst>
                <a:path w="320" h="560">
                  <a:moveTo>
                    <a:pt x="180" y="434"/>
                  </a:moveTo>
                  <a:cubicBezTo>
                    <a:pt x="180" y="472"/>
                    <a:pt x="197" y="489"/>
                    <a:pt x="227" y="489"/>
                  </a:cubicBezTo>
                  <a:cubicBezTo>
                    <a:pt x="252" y="489"/>
                    <a:pt x="275" y="473"/>
                    <a:pt x="305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2"/>
                    <a:pt x="227" y="560"/>
                    <a:pt x="170" y="560"/>
                  </a:cubicBezTo>
                  <a:cubicBezTo>
                    <a:pt x="101" y="560"/>
                    <a:pt x="54" y="520"/>
                    <a:pt x="54" y="432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9" y="186"/>
                    <a:pt x="299" y="186"/>
                    <a:pt x="299" y="186"/>
                  </a:cubicBezTo>
                  <a:cubicBezTo>
                    <a:pt x="180" y="186"/>
                    <a:pt x="180" y="186"/>
                    <a:pt x="180" y="186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544513" y="468313"/>
              <a:ext cx="657225" cy="654050"/>
            </a:xfrm>
            <a:custGeom>
              <a:avLst/>
              <a:gdLst/>
              <a:ahLst/>
              <a:cxnLst>
                <a:cxn ang="0">
                  <a:pos x="178" y="1"/>
                </a:cxn>
                <a:cxn ang="0">
                  <a:pos x="190" y="4"/>
                </a:cxn>
                <a:cxn ang="0">
                  <a:pos x="228" y="0"/>
                </a:cxn>
                <a:cxn ang="0">
                  <a:pos x="239" y="6"/>
                </a:cxn>
                <a:cxn ang="0">
                  <a:pos x="277" y="11"/>
                </a:cxn>
                <a:cxn ang="0">
                  <a:pos x="286" y="20"/>
                </a:cxn>
                <a:cxn ang="0">
                  <a:pos x="321" y="34"/>
                </a:cxn>
                <a:cxn ang="0">
                  <a:pos x="328" y="44"/>
                </a:cxn>
                <a:cxn ang="0">
                  <a:pos x="359" y="66"/>
                </a:cxn>
                <a:cxn ang="0">
                  <a:pos x="363" y="78"/>
                </a:cxn>
                <a:cxn ang="0">
                  <a:pos x="388" y="107"/>
                </a:cxn>
                <a:cxn ang="0">
                  <a:pos x="390" y="119"/>
                </a:cxn>
                <a:cxn ang="0">
                  <a:pos x="407" y="153"/>
                </a:cxn>
                <a:cxn ang="0">
                  <a:pos x="405" y="165"/>
                </a:cxn>
                <a:cxn ang="0">
                  <a:pos x="414" y="203"/>
                </a:cxn>
                <a:cxn ang="0">
                  <a:pos x="409" y="214"/>
                </a:cxn>
                <a:cxn ang="0">
                  <a:pos x="409" y="252"/>
                </a:cxn>
                <a:cxn ang="0">
                  <a:pos x="401" y="262"/>
                </a:cxn>
                <a:cxn ang="0">
                  <a:pos x="392" y="299"/>
                </a:cxn>
                <a:cxn ang="0">
                  <a:pos x="382" y="307"/>
                </a:cxn>
                <a:cxn ang="0">
                  <a:pos x="364" y="341"/>
                </a:cxn>
                <a:cxn ang="0">
                  <a:pos x="353" y="346"/>
                </a:cxn>
                <a:cxn ang="0">
                  <a:pos x="327" y="375"/>
                </a:cxn>
                <a:cxn ang="0">
                  <a:pos x="315" y="377"/>
                </a:cxn>
                <a:cxn ang="0">
                  <a:pos x="283" y="399"/>
                </a:cxn>
                <a:cxn ang="0">
                  <a:pos x="271" y="398"/>
                </a:cxn>
                <a:cxn ang="0">
                  <a:pos x="235" y="411"/>
                </a:cxn>
                <a:cxn ang="0">
                  <a:pos x="223" y="408"/>
                </a:cxn>
                <a:cxn ang="0">
                  <a:pos x="185" y="412"/>
                </a:cxn>
                <a:cxn ang="0">
                  <a:pos x="175" y="406"/>
                </a:cxn>
                <a:cxn ang="0">
                  <a:pos x="136" y="401"/>
                </a:cxn>
                <a:cxn ang="0">
                  <a:pos x="128" y="393"/>
                </a:cxn>
                <a:cxn ang="0">
                  <a:pos x="92" y="378"/>
                </a:cxn>
                <a:cxn ang="0">
                  <a:pos x="85" y="368"/>
                </a:cxn>
                <a:cxn ang="0">
                  <a:pos x="54" y="346"/>
                </a:cxn>
                <a:cxn ang="0">
                  <a:pos x="50" y="335"/>
                </a:cxn>
                <a:cxn ang="0">
                  <a:pos x="25" y="305"/>
                </a:cxn>
                <a:cxn ang="0">
                  <a:pos x="24" y="293"/>
                </a:cxn>
                <a:cxn ang="0">
                  <a:pos x="6" y="259"/>
                </a:cxn>
                <a:cxn ang="0">
                  <a:pos x="8" y="247"/>
                </a:cxn>
                <a:cxn ang="0">
                  <a:pos x="0" y="210"/>
                </a:cxn>
                <a:cxn ang="0">
                  <a:pos x="4" y="198"/>
                </a:cxn>
                <a:cxn ang="0">
                  <a:pos x="5" y="160"/>
                </a:cxn>
                <a:cxn ang="0">
                  <a:pos x="12" y="150"/>
                </a:cxn>
                <a:cxn ang="0">
                  <a:pos x="22" y="113"/>
                </a:cxn>
                <a:cxn ang="0">
                  <a:pos x="31" y="105"/>
                </a:cxn>
                <a:cxn ang="0">
                  <a:pos x="49" y="71"/>
                </a:cxn>
                <a:cxn ang="0">
                  <a:pos x="60" y="66"/>
                </a:cxn>
                <a:cxn ang="0">
                  <a:pos x="86" y="38"/>
                </a:cxn>
                <a:cxn ang="0">
                  <a:pos x="98" y="35"/>
                </a:cxn>
                <a:cxn ang="0">
                  <a:pos x="130" y="14"/>
                </a:cxn>
                <a:cxn ang="0">
                  <a:pos x="142" y="14"/>
                </a:cxn>
              </a:cxnLst>
              <a:rect l="0" t="0" r="r" b="b"/>
              <a:pathLst>
                <a:path w="414" h="412">
                  <a:moveTo>
                    <a:pt x="174" y="6"/>
                  </a:moveTo>
                  <a:lnTo>
                    <a:pt x="178" y="1"/>
                  </a:lnTo>
                  <a:lnTo>
                    <a:pt x="185" y="0"/>
                  </a:lnTo>
                  <a:lnTo>
                    <a:pt x="190" y="4"/>
                  </a:lnTo>
                  <a:lnTo>
                    <a:pt x="223" y="4"/>
                  </a:lnTo>
                  <a:lnTo>
                    <a:pt x="228" y="0"/>
                  </a:lnTo>
                  <a:lnTo>
                    <a:pt x="235" y="1"/>
                  </a:lnTo>
                  <a:lnTo>
                    <a:pt x="239" y="6"/>
                  </a:lnTo>
                  <a:lnTo>
                    <a:pt x="271" y="14"/>
                  </a:lnTo>
                  <a:lnTo>
                    <a:pt x="277" y="11"/>
                  </a:lnTo>
                  <a:lnTo>
                    <a:pt x="283" y="14"/>
                  </a:lnTo>
                  <a:lnTo>
                    <a:pt x="286" y="20"/>
                  </a:lnTo>
                  <a:lnTo>
                    <a:pt x="315" y="35"/>
                  </a:lnTo>
                  <a:lnTo>
                    <a:pt x="321" y="34"/>
                  </a:lnTo>
                  <a:lnTo>
                    <a:pt x="327" y="38"/>
                  </a:lnTo>
                  <a:lnTo>
                    <a:pt x="328" y="44"/>
                  </a:lnTo>
                  <a:lnTo>
                    <a:pt x="353" y="66"/>
                  </a:lnTo>
                  <a:lnTo>
                    <a:pt x="359" y="66"/>
                  </a:lnTo>
                  <a:lnTo>
                    <a:pt x="364" y="71"/>
                  </a:lnTo>
                  <a:lnTo>
                    <a:pt x="363" y="78"/>
                  </a:lnTo>
                  <a:lnTo>
                    <a:pt x="382" y="105"/>
                  </a:lnTo>
                  <a:lnTo>
                    <a:pt x="388" y="107"/>
                  </a:lnTo>
                  <a:lnTo>
                    <a:pt x="392" y="113"/>
                  </a:lnTo>
                  <a:lnTo>
                    <a:pt x="390" y="119"/>
                  </a:lnTo>
                  <a:lnTo>
                    <a:pt x="401" y="150"/>
                  </a:lnTo>
                  <a:lnTo>
                    <a:pt x="407" y="153"/>
                  </a:lnTo>
                  <a:lnTo>
                    <a:pt x="408" y="160"/>
                  </a:lnTo>
                  <a:lnTo>
                    <a:pt x="405" y="165"/>
                  </a:lnTo>
                  <a:lnTo>
                    <a:pt x="409" y="198"/>
                  </a:lnTo>
                  <a:lnTo>
                    <a:pt x="414" y="203"/>
                  </a:lnTo>
                  <a:lnTo>
                    <a:pt x="414" y="210"/>
                  </a:lnTo>
                  <a:lnTo>
                    <a:pt x="409" y="214"/>
                  </a:lnTo>
                  <a:lnTo>
                    <a:pt x="405" y="247"/>
                  </a:lnTo>
                  <a:lnTo>
                    <a:pt x="409" y="252"/>
                  </a:lnTo>
                  <a:lnTo>
                    <a:pt x="407" y="259"/>
                  </a:lnTo>
                  <a:lnTo>
                    <a:pt x="401" y="262"/>
                  </a:lnTo>
                  <a:lnTo>
                    <a:pt x="390" y="293"/>
                  </a:lnTo>
                  <a:lnTo>
                    <a:pt x="392" y="299"/>
                  </a:lnTo>
                  <a:lnTo>
                    <a:pt x="388" y="305"/>
                  </a:lnTo>
                  <a:lnTo>
                    <a:pt x="382" y="307"/>
                  </a:lnTo>
                  <a:lnTo>
                    <a:pt x="363" y="335"/>
                  </a:lnTo>
                  <a:lnTo>
                    <a:pt x="364" y="341"/>
                  </a:lnTo>
                  <a:lnTo>
                    <a:pt x="359" y="346"/>
                  </a:lnTo>
                  <a:lnTo>
                    <a:pt x="353" y="346"/>
                  </a:lnTo>
                  <a:lnTo>
                    <a:pt x="328" y="368"/>
                  </a:lnTo>
                  <a:lnTo>
                    <a:pt x="327" y="375"/>
                  </a:lnTo>
                  <a:lnTo>
                    <a:pt x="321" y="378"/>
                  </a:lnTo>
                  <a:lnTo>
                    <a:pt x="315" y="377"/>
                  </a:lnTo>
                  <a:lnTo>
                    <a:pt x="286" y="393"/>
                  </a:lnTo>
                  <a:lnTo>
                    <a:pt x="283" y="399"/>
                  </a:lnTo>
                  <a:lnTo>
                    <a:pt x="277" y="401"/>
                  </a:lnTo>
                  <a:lnTo>
                    <a:pt x="271" y="398"/>
                  </a:lnTo>
                  <a:lnTo>
                    <a:pt x="239" y="406"/>
                  </a:lnTo>
                  <a:lnTo>
                    <a:pt x="235" y="411"/>
                  </a:lnTo>
                  <a:lnTo>
                    <a:pt x="228" y="412"/>
                  </a:lnTo>
                  <a:lnTo>
                    <a:pt x="223" y="408"/>
                  </a:lnTo>
                  <a:lnTo>
                    <a:pt x="190" y="408"/>
                  </a:lnTo>
                  <a:lnTo>
                    <a:pt x="185" y="412"/>
                  </a:lnTo>
                  <a:lnTo>
                    <a:pt x="178" y="411"/>
                  </a:lnTo>
                  <a:lnTo>
                    <a:pt x="175" y="406"/>
                  </a:lnTo>
                  <a:lnTo>
                    <a:pt x="142" y="398"/>
                  </a:lnTo>
                  <a:lnTo>
                    <a:pt x="136" y="401"/>
                  </a:lnTo>
                  <a:lnTo>
                    <a:pt x="130" y="399"/>
                  </a:lnTo>
                  <a:lnTo>
                    <a:pt x="128" y="393"/>
                  </a:lnTo>
                  <a:lnTo>
                    <a:pt x="98" y="377"/>
                  </a:lnTo>
                  <a:lnTo>
                    <a:pt x="92" y="378"/>
                  </a:lnTo>
                  <a:lnTo>
                    <a:pt x="86" y="375"/>
                  </a:lnTo>
                  <a:lnTo>
                    <a:pt x="85" y="368"/>
                  </a:lnTo>
                  <a:lnTo>
                    <a:pt x="60" y="346"/>
                  </a:lnTo>
                  <a:lnTo>
                    <a:pt x="54" y="346"/>
                  </a:lnTo>
                  <a:lnTo>
                    <a:pt x="49" y="341"/>
                  </a:lnTo>
                  <a:lnTo>
                    <a:pt x="50" y="335"/>
                  </a:lnTo>
                  <a:lnTo>
                    <a:pt x="31" y="307"/>
                  </a:lnTo>
                  <a:lnTo>
                    <a:pt x="25" y="305"/>
                  </a:lnTo>
                  <a:lnTo>
                    <a:pt x="22" y="299"/>
                  </a:lnTo>
                  <a:lnTo>
                    <a:pt x="24" y="293"/>
                  </a:lnTo>
                  <a:lnTo>
                    <a:pt x="12" y="262"/>
                  </a:lnTo>
                  <a:lnTo>
                    <a:pt x="6" y="259"/>
                  </a:lnTo>
                  <a:lnTo>
                    <a:pt x="5" y="252"/>
                  </a:lnTo>
                  <a:lnTo>
                    <a:pt x="8" y="247"/>
                  </a:lnTo>
                  <a:lnTo>
                    <a:pt x="4" y="214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4" y="198"/>
                  </a:lnTo>
                  <a:lnTo>
                    <a:pt x="8" y="165"/>
                  </a:lnTo>
                  <a:lnTo>
                    <a:pt x="5" y="160"/>
                  </a:lnTo>
                  <a:lnTo>
                    <a:pt x="6" y="153"/>
                  </a:lnTo>
                  <a:lnTo>
                    <a:pt x="12" y="15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5" y="107"/>
                  </a:lnTo>
                  <a:lnTo>
                    <a:pt x="31" y="105"/>
                  </a:lnTo>
                  <a:lnTo>
                    <a:pt x="50" y="78"/>
                  </a:lnTo>
                  <a:lnTo>
                    <a:pt x="49" y="71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85" y="44"/>
                  </a:lnTo>
                  <a:lnTo>
                    <a:pt x="86" y="38"/>
                  </a:lnTo>
                  <a:lnTo>
                    <a:pt x="92" y="34"/>
                  </a:lnTo>
                  <a:lnTo>
                    <a:pt x="98" y="35"/>
                  </a:lnTo>
                  <a:lnTo>
                    <a:pt x="128" y="20"/>
                  </a:lnTo>
                  <a:lnTo>
                    <a:pt x="130" y="14"/>
                  </a:lnTo>
                  <a:lnTo>
                    <a:pt x="136" y="11"/>
                  </a:lnTo>
                  <a:lnTo>
                    <a:pt x="142" y="14"/>
                  </a:lnTo>
                  <a:lnTo>
                    <a:pt x="174" y="6"/>
                  </a:lnTo>
                  <a:close/>
                </a:path>
              </a:pathLst>
            </a:custGeom>
            <a:solidFill>
              <a:srgbClr val="FF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4" name="Freeform 29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close/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049338" y="538163"/>
              <a:ext cx="41275" cy="5873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49338" y="538163"/>
              <a:ext cx="41275" cy="5873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7" name="Freeform 32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8" name="Freeform 33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9" name="Freeform 34"/>
            <p:cNvSpPr>
              <a:spLocks/>
            </p:cNvSpPr>
            <p:nvPr userDrawn="1"/>
          </p:nvSpPr>
          <p:spPr bwMode="auto">
            <a:xfrm>
              <a:off x="1152525" y="731838"/>
              <a:ext cx="50800" cy="49212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152525" y="731838"/>
              <a:ext cx="50800" cy="49212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auto">
            <a:xfrm>
              <a:off x="1133475" y="890588"/>
              <a:ext cx="53975" cy="39687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133475" y="890588"/>
              <a:ext cx="53975" cy="39687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055688" y="1003300"/>
              <a:ext cx="49212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1055688" y="1003300"/>
              <a:ext cx="49212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998538" y="1042988"/>
              <a:ext cx="33337" cy="49212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998538" y="1042988"/>
              <a:ext cx="33337" cy="49212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1" name="Freeform 46"/>
            <p:cNvSpPr>
              <a:spLocks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38" y="251"/>
                </a:cxn>
                <a:cxn ang="0">
                  <a:pos x="0" y="37"/>
                </a:cxn>
                <a:cxn ang="0">
                  <a:pos x="127" y="9"/>
                </a:cxn>
                <a:cxn ang="0">
                  <a:pos x="143" y="64"/>
                </a:cxn>
                <a:cxn ang="0">
                  <a:pos x="210" y="43"/>
                </a:cxn>
                <a:cxn ang="0">
                  <a:pos x="221" y="0"/>
                </a:cxn>
                <a:cxn ang="0">
                  <a:pos x="254" y="74"/>
                </a:cxn>
                <a:cxn ang="0">
                  <a:pos x="211" y="211"/>
                </a:cxn>
                <a:cxn ang="0">
                  <a:pos x="38" y="251"/>
                </a:cxn>
              </a:cxnLst>
              <a:rect l="0" t="0" r="r" b="b"/>
              <a:pathLst>
                <a:path w="254" h="251">
                  <a:moveTo>
                    <a:pt x="38" y="25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43" y="29"/>
                    <a:pt x="85" y="20"/>
                    <a:pt x="127" y="9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66" y="57"/>
                    <a:pt x="188" y="50"/>
                    <a:pt x="210" y="43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11" y="211"/>
                    <a:pt x="211" y="211"/>
                    <a:pt x="211" y="211"/>
                  </a:cubicBezTo>
                  <a:lnTo>
                    <a:pt x="38" y="2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38" y="251"/>
                </a:cxn>
                <a:cxn ang="0">
                  <a:pos x="0" y="37"/>
                </a:cxn>
                <a:cxn ang="0">
                  <a:pos x="127" y="9"/>
                </a:cxn>
                <a:cxn ang="0">
                  <a:pos x="143" y="64"/>
                </a:cxn>
                <a:cxn ang="0">
                  <a:pos x="210" y="43"/>
                </a:cxn>
                <a:cxn ang="0">
                  <a:pos x="221" y="0"/>
                </a:cxn>
                <a:cxn ang="0">
                  <a:pos x="254" y="74"/>
                </a:cxn>
                <a:cxn ang="0">
                  <a:pos x="211" y="211"/>
                </a:cxn>
                <a:cxn ang="0">
                  <a:pos x="38" y="251"/>
                </a:cxn>
              </a:cxnLst>
              <a:rect l="0" t="0" r="r" b="b"/>
              <a:pathLst>
                <a:path w="254" h="251">
                  <a:moveTo>
                    <a:pt x="38" y="25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43" y="29"/>
                    <a:pt x="85" y="20"/>
                    <a:pt x="127" y="9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66" y="57"/>
                    <a:pt x="188" y="50"/>
                    <a:pt x="210" y="43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11" y="211"/>
                    <a:pt x="211" y="211"/>
                    <a:pt x="211" y="211"/>
                  </a:cubicBezTo>
                  <a:lnTo>
                    <a:pt x="38" y="251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3" name="Freeform 48"/>
            <p:cNvSpPr>
              <a:spLocks/>
            </p:cNvSpPr>
            <p:nvPr userDrawn="1"/>
          </p:nvSpPr>
          <p:spPr bwMode="auto">
            <a:xfrm>
              <a:off x="787400" y="1068388"/>
              <a:ext cx="23813" cy="49212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auto">
            <a:xfrm>
              <a:off x="787400" y="1068388"/>
              <a:ext cx="23813" cy="49212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720725" y="1036638"/>
              <a:ext cx="31750" cy="58737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6" name="Freeform 51"/>
            <p:cNvSpPr>
              <a:spLocks/>
            </p:cNvSpPr>
            <p:nvPr userDrawn="1"/>
          </p:nvSpPr>
          <p:spPr bwMode="auto">
            <a:xfrm>
              <a:off x="720725" y="1036638"/>
              <a:ext cx="31750" cy="58737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655638" y="993775"/>
              <a:ext cx="39687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655638" y="993775"/>
              <a:ext cx="39687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5" name="Freeform 60"/>
            <p:cNvSpPr>
              <a:spLocks/>
            </p:cNvSpPr>
            <p:nvPr userDrawn="1"/>
          </p:nvSpPr>
          <p:spPr bwMode="auto">
            <a:xfrm>
              <a:off x="544513" y="738188"/>
              <a:ext cx="50800" cy="39687"/>
            </a:xfrm>
            <a:custGeom>
              <a:avLst/>
              <a:gdLst/>
              <a:ahLst/>
              <a:cxnLst>
                <a:cxn ang="0">
                  <a:pos x="231" y="7"/>
                </a:cxn>
                <a:cxn ang="0">
                  <a:pos x="221" y="63"/>
                </a:cxn>
                <a:cxn ang="0">
                  <a:pos x="172" y="78"/>
                </a:cxn>
                <a:cxn ang="0">
                  <a:pos x="132" y="111"/>
                </a:cxn>
                <a:cxn ang="0">
                  <a:pos x="131" y="119"/>
                </a:cxn>
                <a:cxn ang="0">
                  <a:pos x="213" y="127"/>
                </a:cxn>
                <a:cxn ang="0">
                  <a:pos x="209" y="177"/>
                </a:cxn>
                <a:cxn ang="0">
                  <a:pos x="0" y="165"/>
                </a:cxn>
                <a:cxn ang="0">
                  <a:pos x="8" y="76"/>
                </a:cxn>
                <a:cxn ang="0">
                  <a:pos x="72" y="2"/>
                </a:cxn>
                <a:cxn ang="0">
                  <a:pos x="123" y="59"/>
                </a:cxn>
                <a:cxn ang="0">
                  <a:pos x="124" y="59"/>
                </a:cxn>
                <a:cxn ang="0">
                  <a:pos x="153" y="39"/>
                </a:cxn>
                <a:cxn ang="0">
                  <a:pos x="231" y="7"/>
                </a:cxn>
              </a:cxnLst>
              <a:rect l="0" t="0" r="r" b="b"/>
              <a:pathLst>
                <a:path w="231" h="177">
                  <a:moveTo>
                    <a:pt x="231" y="7"/>
                  </a:moveTo>
                  <a:cubicBezTo>
                    <a:pt x="226" y="26"/>
                    <a:pt x="223" y="44"/>
                    <a:pt x="221" y="63"/>
                  </a:cubicBezTo>
                  <a:cubicBezTo>
                    <a:pt x="221" y="63"/>
                    <a:pt x="187" y="72"/>
                    <a:pt x="172" y="78"/>
                  </a:cubicBezTo>
                  <a:cubicBezTo>
                    <a:pt x="153" y="85"/>
                    <a:pt x="135" y="96"/>
                    <a:pt x="132" y="111"/>
                  </a:cubicBezTo>
                  <a:cubicBezTo>
                    <a:pt x="132" y="114"/>
                    <a:pt x="132" y="117"/>
                    <a:pt x="131" y="119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1" y="143"/>
                    <a:pt x="210" y="160"/>
                    <a:pt x="209" y="177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35"/>
                    <a:pt x="4" y="106"/>
                    <a:pt x="8" y="76"/>
                  </a:cubicBezTo>
                  <a:cubicBezTo>
                    <a:pt x="13" y="34"/>
                    <a:pt x="33" y="0"/>
                    <a:pt x="72" y="2"/>
                  </a:cubicBezTo>
                  <a:cubicBezTo>
                    <a:pt x="103" y="4"/>
                    <a:pt x="123" y="26"/>
                    <a:pt x="123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33" y="50"/>
                    <a:pt x="140" y="46"/>
                    <a:pt x="153" y="39"/>
                  </a:cubicBezTo>
                  <a:cubicBezTo>
                    <a:pt x="174" y="27"/>
                    <a:pt x="231" y="7"/>
                    <a:pt x="231" y="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6" name="Freeform 61"/>
            <p:cNvSpPr>
              <a:spLocks/>
            </p:cNvSpPr>
            <p:nvPr userDrawn="1"/>
          </p:nvSpPr>
          <p:spPr bwMode="auto">
            <a:xfrm>
              <a:off x="544513" y="738188"/>
              <a:ext cx="50800" cy="39687"/>
            </a:xfrm>
            <a:custGeom>
              <a:avLst/>
              <a:gdLst/>
              <a:ahLst/>
              <a:cxnLst>
                <a:cxn ang="0">
                  <a:pos x="231" y="7"/>
                </a:cxn>
                <a:cxn ang="0">
                  <a:pos x="221" y="63"/>
                </a:cxn>
                <a:cxn ang="0">
                  <a:pos x="172" y="78"/>
                </a:cxn>
                <a:cxn ang="0">
                  <a:pos x="132" y="111"/>
                </a:cxn>
                <a:cxn ang="0">
                  <a:pos x="131" y="119"/>
                </a:cxn>
                <a:cxn ang="0">
                  <a:pos x="213" y="127"/>
                </a:cxn>
                <a:cxn ang="0">
                  <a:pos x="209" y="177"/>
                </a:cxn>
                <a:cxn ang="0">
                  <a:pos x="0" y="165"/>
                </a:cxn>
                <a:cxn ang="0">
                  <a:pos x="8" y="76"/>
                </a:cxn>
                <a:cxn ang="0">
                  <a:pos x="72" y="2"/>
                </a:cxn>
                <a:cxn ang="0">
                  <a:pos x="123" y="59"/>
                </a:cxn>
                <a:cxn ang="0">
                  <a:pos x="124" y="59"/>
                </a:cxn>
                <a:cxn ang="0">
                  <a:pos x="153" y="39"/>
                </a:cxn>
                <a:cxn ang="0">
                  <a:pos x="231" y="7"/>
                </a:cxn>
              </a:cxnLst>
              <a:rect l="0" t="0" r="r" b="b"/>
              <a:pathLst>
                <a:path w="231" h="177">
                  <a:moveTo>
                    <a:pt x="231" y="7"/>
                  </a:moveTo>
                  <a:cubicBezTo>
                    <a:pt x="226" y="26"/>
                    <a:pt x="223" y="44"/>
                    <a:pt x="221" y="63"/>
                  </a:cubicBezTo>
                  <a:cubicBezTo>
                    <a:pt x="221" y="63"/>
                    <a:pt x="187" y="72"/>
                    <a:pt x="172" y="78"/>
                  </a:cubicBezTo>
                  <a:cubicBezTo>
                    <a:pt x="153" y="85"/>
                    <a:pt x="135" y="96"/>
                    <a:pt x="132" y="111"/>
                  </a:cubicBezTo>
                  <a:cubicBezTo>
                    <a:pt x="132" y="114"/>
                    <a:pt x="132" y="117"/>
                    <a:pt x="131" y="119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1" y="143"/>
                    <a:pt x="210" y="160"/>
                    <a:pt x="209" y="177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35"/>
                    <a:pt x="4" y="106"/>
                    <a:pt x="8" y="76"/>
                  </a:cubicBezTo>
                  <a:cubicBezTo>
                    <a:pt x="13" y="34"/>
                    <a:pt x="33" y="0"/>
                    <a:pt x="72" y="2"/>
                  </a:cubicBezTo>
                  <a:cubicBezTo>
                    <a:pt x="103" y="4"/>
                    <a:pt x="123" y="26"/>
                    <a:pt x="123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33" y="50"/>
                    <a:pt x="140" y="46"/>
                    <a:pt x="153" y="39"/>
                  </a:cubicBezTo>
                  <a:cubicBezTo>
                    <a:pt x="174" y="27"/>
                    <a:pt x="231" y="7"/>
                    <a:pt x="231" y="7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7" name="Freeform 62"/>
            <p:cNvSpPr>
              <a:spLocks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8" name="Freeform 63"/>
            <p:cNvSpPr>
              <a:spLocks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9" name="Freeform 64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0" name="Freeform 65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1" name="Freeform 66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2" name="Freeform 67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close/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3" name="Freeform 68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4" name="Freeform 69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5" name="Oval 70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6" name="Oval 71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7" name="Freeform 72"/>
            <p:cNvSpPr>
              <a:spLocks/>
            </p:cNvSpPr>
            <p:nvPr userDrawn="1"/>
          </p:nvSpPr>
          <p:spPr bwMode="auto">
            <a:xfrm>
              <a:off x="1109663" y="609600"/>
              <a:ext cx="26987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8" name="Freeform 73"/>
            <p:cNvSpPr>
              <a:spLocks/>
            </p:cNvSpPr>
            <p:nvPr userDrawn="1"/>
          </p:nvSpPr>
          <p:spPr bwMode="auto">
            <a:xfrm>
              <a:off x="1109663" y="609600"/>
              <a:ext cx="26987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9" name="Oval 74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0" name="Oval 75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1" name="Freeform 76"/>
            <p:cNvSpPr>
              <a:spLocks/>
            </p:cNvSpPr>
            <p:nvPr userDrawn="1"/>
          </p:nvSpPr>
          <p:spPr bwMode="auto">
            <a:xfrm>
              <a:off x="608013" y="609600"/>
              <a:ext cx="26987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2" name="Freeform 77"/>
            <p:cNvSpPr>
              <a:spLocks/>
            </p:cNvSpPr>
            <p:nvPr userDrawn="1"/>
          </p:nvSpPr>
          <p:spPr bwMode="auto">
            <a:xfrm>
              <a:off x="608013" y="609600"/>
              <a:ext cx="26987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3" name="Freeform 78"/>
            <p:cNvSpPr>
              <a:spLocks/>
            </p:cNvSpPr>
            <p:nvPr userDrawn="1"/>
          </p:nvSpPr>
          <p:spPr bwMode="auto">
            <a:xfrm>
              <a:off x="904875" y="923925"/>
              <a:ext cx="8890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14"/>
                </a:cxn>
                <a:cxn ang="0">
                  <a:pos x="56" y="112"/>
                </a:cxn>
                <a:cxn ang="0">
                  <a:pos x="0" y="0"/>
                </a:cxn>
              </a:cxnLst>
              <a:rect l="0" t="0" r="r" b="b"/>
              <a:pathLst>
                <a:path w="56" h="114">
                  <a:moveTo>
                    <a:pt x="0" y="0"/>
                  </a:moveTo>
                  <a:lnTo>
                    <a:pt x="50" y="114"/>
                  </a:lnTo>
                  <a:lnTo>
                    <a:pt x="56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4" name="Freeform 79"/>
            <p:cNvSpPr>
              <a:spLocks/>
            </p:cNvSpPr>
            <p:nvPr userDrawn="1"/>
          </p:nvSpPr>
          <p:spPr bwMode="auto">
            <a:xfrm>
              <a:off x="904875" y="923925"/>
              <a:ext cx="8890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14"/>
                </a:cxn>
                <a:cxn ang="0">
                  <a:pos x="56" y="112"/>
                </a:cxn>
              </a:cxnLst>
              <a:rect l="0" t="0" r="r" b="b"/>
              <a:pathLst>
                <a:path w="56" h="114">
                  <a:moveTo>
                    <a:pt x="0" y="0"/>
                  </a:moveTo>
                  <a:lnTo>
                    <a:pt x="50" y="114"/>
                  </a:lnTo>
                  <a:lnTo>
                    <a:pt x="56" y="1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5" name="Freeform 80"/>
            <p:cNvSpPr>
              <a:spLocks/>
            </p:cNvSpPr>
            <p:nvPr userDrawn="1"/>
          </p:nvSpPr>
          <p:spPr bwMode="auto">
            <a:xfrm>
              <a:off x="552450" y="711200"/>
              <a:ext cx="192088" cy="36513"/>
            </a:xfrm>
            <a:custGeom>
              <a:avLst/>
              <a:gdLst/>
              <a:ahLst/>
              <a:cxnLst>
                <a:cxn ang="0">
                  <a:pos x="121" y="2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7"/>
                </a:cxn>
                <a:cxn ang="0">
                  <a:pos x="121" y="23"/>
                </a:cxn>
              </a:cxnLst>
              <a:rect l="0" t="0" r="r" b="b"/>
              <a:pathLst>
                <a:path w="121" h="23">
                  <a:moveTo>
                    <a:pt x="121" y="23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7"/>
                  </a:lnTo>
                  <a:lnTo>
                    <a:pt x="121" y="23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6" name="Freeform 81"/>
            <p:cNvSpPr>
              <a:spLocks/>
            </p:cNvSpPr>
            <p:nvPr userDrawn="1"/>
          </p:nvSpPr>
          <p:spPr bwMode="auto">
            <a:xfrm>
              <a:off x="552450" y="711200"/>
              <a:ext cx="192088" cy="36513"/>
            </a:xfrm>
            <a:custGeom>
              <a:avLst/>
              <a:gdLst/>
              <a:ahLst/>
              <a:cxnLst>
                <a:cxn ang="0">
                  <a:pos x="121" y="2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7"/>
                </a:cxn>
              </a:cxnLst>
              <a:rect l="0" t="0" r="r" b="b"/>
              <a:pathLst>
                <a:path w="121" h="23">
                  <a:moveTo>
                    <a:pt x="121" y="23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7" name="Freeform 82"/>
            <p:cNvSpPr>
              <a:spLocks/>
            </p:cNvSpPr>
            <p:nvPr userDrawn="1"/>
          </p:nvSpPr>
          <p:spPr bwMode="auto">
            <a:xfrm>
              <a:off x="579438" y="638175"/>
              <a:ext cx="165100" cy="1095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04" y="69"/>
                </a:cxn>
                <a:cxn ang="0">
                  <a:pos x="3" y="0"/>
                </a:cxn>
              </a:cxnLst>
              <a:rect l="0" t="0" r="r" b="b"/>
              <a:pathLst>
                <a:path w="104" h="69">
                  <a:moveTo>
                    <a:pt x="3" y="0"/>
                  </a:moveTo>
                  <a:lnTo>
                    <a:pt x="0" y="6"/>
                  </a:lnTo>
                  <a:lnTo>
                    <a:pt x="0" y="7"/>
                  </a:lnTo>
                  <a:lnTo>
                    <a:pt x="104" y="6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8" name="Freeform 83"/>
            <p:cNvSpPr>
              <a:spLocks/>
            </p:cNvSpPr>
            <p:nvPr userDrawn="1"/>
          </p:nvSpPr>
          <p:spPr bwMode="auto">
            <a:xfrm>
              <a:off x="579438" y="638175"/>
              <a:ext cx="165100" cy="1095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04" y="69"/>
                </a:cxn>
              </a:cxnLst>
              <a:rect l="0" t="0" r="r" b="b"/>
              <a:pathLst>
                <a:path w="104" h="69">
                  <a:moveTo>
                    <a:pt x="3" y="0"/>
                  </a:moveTo>
                  <a:lnTo>
                    <a:pt x="0" y="6"/>
                  </a:lnTo>
                  <a:lnTo>
                    <a:pt x="0" y="7"/>
                  </a:lnTo>
                  <a:lnTo>
                    <a:pt x="104" y="6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9" name="Freeform 84"/>
            <p:cNvSpPr>
              <a:spLocks/>
            </p:cNvSpPr>
            <p:nvPr userDrawn="1"/>
          </p:nvSpPr>
          <p:spPr bwMode="auto">
            <a:xfrm>
              <a:off x="838200" y="465138"/>
              <a:ext cx="69850" cy="198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25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44" h="125">
                  <a:moveTo>
                    <a:pt x="0" y="0"/>
                  </a:moveTo>
                  <a:lnTo>
                    <a:pt x="22" y="125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0" name="Freeform 85"/>
            <p:cNvSpPr>
              <a:spLocks/>
            </p:cNvSpPr>
            <p:nvPr userDrawn="1"/>
          </p:nvSpPr>
          <p:spPr bwMode="auto">
            <a:xfrm>
              <a:off x="838200" y="465138"/>
              <a:ext cx="69850" cy="198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25"/>
                </a:cxn>
                <a:cxn ang="0">
                  <a:pos x="44" y="0"/>
                </a:cxn>
              </a:cxnLst>
              <a:rect l="0" t="0" r="r" b="b"/>
              <a:pathLst>
                <a:path w="44" h="125">
                  <a:moveTo>
                    <a:pt x="0" y="0"/>
                  </a:moveTo>
                  <a:lnTo>
                    <a:pt x="22" y="125"/>
                  </a:lnTo>
                  <a:lnTo>
                    <a:pt x="4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1" name="Freeform 86"/>
            <p:cNvSpPr>
              <a:spLocks/>
            </p:cNvSpPr>
            <p:nvPr userDrawn="1"/>
          </p:nvSpPr>
          <p:spPr bwMode="auto">
            <a:xfrm>
              <a:off x="904875" y="466725"/>
              <a:ext cx="80963" cy="2016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27"/>
                </a:cxn>
                <a:cxn ang="0">
                  <a:pos x="51" y="11"/>
                </a:cxn>
                <a:cxn ang="0">
                  <a:pos x="8" y="0"/>
                </a:cxn>
              </a:cxnLst>
              <a:rect l="0" t="0" r="r" b="b"/>
              <a:pathLst>
                <a:path w="51" h="127">
                  <a:moveTo>
                    <a:pt x="8" y="0"/>
                  </a:moveTo>
                  <a:lnTo>
                    <a:pt x="0" y="127"/>
                  </a:lnTo>
                  <a:lnTo>
                    <a:pt x="51" y="1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2" name="Freeform 87"/>
            <p:cNvSpPr>
              <a:spLocks/>
            </p:cNvSpPr>
            <p:nvPr userDrawn="1"/>
          </p:nvSpPr>
          <p:spPr bwMode="auto">
            <a:xfrm>
              <a:off x="904875" y="466725"/>
              <a:ext cx="80963" cy="2016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27"/>
                </a:cxn>
                <a:cxn ang="0">
                  <a:pos x="51" y="11"/>
                </a:cxn>
              </a:cxnLst>
              <a:rect l="0" t="0" r="r" b="b"/>
              <a:pathLst>
                <a:path w="51" h="127">
                  <a:moveTo>
                    <a:pt x="8" y="0"/>
                  </a:moveTo>
                  <a:lnTo>
                    <a:pt x="0" y="127"/>
                  </a:lnTo>
                  <a:lnTo>
                    <a:pt x="51" y="1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3" name="Freeform 88"/>
            <p:cNvSpPr>
              <a:spLocks/>
            </p:cNvSpPr>
            <p:nvPr userDrawn="1"/>
          </p:nvSpPr>
          <p:spPr bwMode="auto">
            <a:xfrm>
              <a:off x="933450" y="487363"/>
              <a:ext cx="123825" cy="19208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21"/>
                </a:cxn>
                <a:cxn ang="0">
                  <a:pos x="78" y="21"/>
                </a:cxn>
                <a:cxn ang="0">
                  <a:pos x="39" y="0"/>
                </a:cxn>
              </a:cxnLst>
              <a:rect l="0" t="0" r="r" b="b"/>
              <a:pathLst>
                <a:path w="78" h="121">
                  <a:moveTo>
                    <a:pt x="39" y="0"/>
                  </a:moveTo>
                  <a:lnTo>
                    <a:pt x="0" y="121"/>
                  </a:lnTo>
                  <a:lnTo>
                    <a:pt x="78" y="2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4" name="Freeform 89"/>
            <p:cNvSpPr>
              <a:spLocks/>
            </p:cNvSpPr>
            <p:nvPr userDrawn="1"/>
          </p:nvSpPr>
          <p:spPr bwMode="auto">
            <a:xfrm>
              <a:off x="933450" y="487363"/>
              <a:ext cx="123825" cy="19208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21"/>
                </a:cxn>
                <a:cxn ang="0">
                  <a:pos x="78" y="21"/>
                </a:cxn>
              </a:cxnLst>
              <a:rect l="0" t="0" r="r" b="b"/>
              <a:pathLst>
                <a:path w="78" h="121">
                  <a:moveTo>
                    <a:pt x="39" y="0"/>
                  </a:moveTo>
                  <a:lnTo>
                    <a:pt x="0" y="121"/>
                  </a:lnTo>
                  <a:lnTo>
                    <a:pt x="78" y="2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5" name="Freeform 90"/>
            <p:cNvSpPr>
              <a:spLocks/>
            </p:cNvSpPr>
            <p:nvPr userDrawn="1"/>
          </p:nvSpPr>
          <p:spPr bwMode="auto">
            <a:xfrm>
              <a:off x="960438" y="525463"/>
              <a:ext cx="157162" cy="1714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08"/>
                </a:cxn>
                <a:cxn ang="0">
                  <a:pos x="99" y="29"/>
                </a:cxn>
                <a:cxn ang="0">
                  <a:pos x="66" y="0"/>
                </a:cxn>
              </a:cxnLst>
              <a:rect l="0" t="0" r="r" b="b"/>
              <a:pathLst>
                <a:path w="99" h="108">
                  <a:moveTo>
                    <a:pt x="66" y="0"/>
                  </a:moveTo>
                  <a:lnTo>
                    <a:pt x="0" y="108"/>
                  </a:lnTo>
                  <a:lnTo>
                    <a:pt x="99" y="2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6" name="Freeform 91"/>
            <p:cNvSpPr>
              <a:spLocks/>
            </p:cNvSpPr>
            <p:nvPr userDrawn="1"/>
          </p:nvSpPr>
          <p:spPr bwMode="auto">
            <a:xfrm>
              <a:off x="960438" y="525463"/>
              <a:ext cx="157162" cy="1714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08"/>
                </a:cxn>
                <a:cxn ang="0">
                  <a:pos x="99" y="29"/>
                </a:cxn>
              </a:cxnLst>
              <a:rect l="0" t="0" r="r" b="b"/>
              <a:pathLst>
                <a:path w="99" h="108">
                  <a:moveTo>
                    <a:pt x="66" y="0"/>
                  </a:moveTo>
                  <a:lnTo>
                    <a:pt x="0" y="108"/>
                  </a:lnTo>
                  <a:lnTo>
                    <a:pt x="99" y="2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7" name="Freeform 92"/>
            <p:cNvSpPr>
              <a:spLocks/>
            </p:cNvSpPr>
            <p:nvPr userDrawn="1"/>
          </p:nvSpPr>
          <p:spPr bwMode="auto">
            <a:xfrm>
              <a:off x="981075" y="579438"/>
              <a:ext cx="182563" cy="14128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89"/>
                </a:cxn>
                <a:cxn ang="0">
                  <a:pos x="115" y="36"/>
                </a:cxn>
                <a:cxn ang="0">
                  <a:pos x="90" y="0"/>
                </a:cxn>
              </a:cxnLst>
              <a:rect l="0" t="0" r="r" b="b"/>
              <a:pathLst>
                <a:path w="115" h="89">
                  <a:moveTo>
                    <a:pt x="90" y="0"/>
                  </a:moveTo>
                  <a:lnTo>
                    <a:pt x="0" y="89"/>
                  </a:lnTo>
                  <a:lnTo>
                    <a:pt x="115" y="3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8" name="Freeform 93"/>
            <p:cNvSpPr>
              <a:spLocks/>
            </p:cNvSpPr>
            <p:nvPr userDrawn="1"/>
          </p:nvSpPr>
          <p:spPr bwMode="auto">
            <a:xfrm>
              <a:off x="981075" y="579438"/>
              <a:ext cx="182563" cy="14128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89"/>
                </a:cxn>
                <a:cxn ang="0">
                  <a:pos x="115" y="36"/>
                </a:cxn>
              </a:cxnLst>
              <a:rect l="0" t="0" r="r" b="b"/>
              <a:pathLst>
                <a:path w="115" h="89">
                  <a:moveTo>
                    <a:pt x="90" y="0"/>
                  </a:moveTo>
                  <a:lnTo>
                    <a:pt x="0" y="89"/>
                  </a:lnTo>
                  <a:lnTo>
                    <a:pt x="115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9" name="Freeform 94"/>
            <p:cNvSpPr>
              <a:spLocks/>
            </p:cNvSpPr>
            <p:nvPr userDrawn="1"/>
          </p:nvSpPr>
          <p:spPr bwMode="auto">
            <a:xfrm>
              <a:off x="995363" y="646113"/>
              <a:ext cx="198437" cy="103187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65"/>
                </a:cxn>
                <a:cxn ang="0">
                  <a:pos x="125" y="41"/>
                </a:cxn>
                <a:cxn ang="0">
                  <a:pos x="109" y="0"/>
                </a:cxn>
              </a:cxnLst>
              <a:rect l="0" t="0" r="r" b="b"/>
              <a:pathLst>
                <a:path w="125" h="65">
                  <a:moveTo>
                    <a:pt x="109" y="0"/>
                  </a:moveTo>
                  <a:lnTo>
                    <a:pt x="0" y="65"/>
                  </a:lnTo>
                  <a:lnTo>
                    <a:pt x="125" y="4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0" name="Freeform 95"/>
            <p:cNvSpPr>
              <a:spLocks/>
            </p:cNvSpPr>
            <p:nvPr userDrawn="1"/>
          </p:nvSpPr>
          <p:spPr bwMode="auto">
            <a:xfrm>
              <a:off x="995363" y="646113"/>
              <a:ext cx="198437" cy="103187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65"/>
                </a:cxn>
                <a:cxn ang="0">
                  <a:pos x="125" y="41"/>
                </a:cxn>
              </a:cxnLst>
              <a:rect l="0" t="0" r="r" b="b"/>
              <a:pathLst>
                <a:path w="125" h="65">
                  <a:moveTo>
                    <a:pt x="109" y="0"/>
                  </a:moveTo>
                  <a:lnTo>
                    <a:pt x="0" y="65"/>
                  </a:lnTo>
                  <a:lnTo>
                    <a:pt x="125" y="4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1" name="Freeform 96"/>
            <p:cNvSpPr>
              <a:spLocks/>
            </p:cNvSpPr>
            <p:nvPr userDrawn="1"/>
          </p:nvSpPr>
          <p:spPr bwMode="auto">
            <a:xfrm>
              <a:off x="1003300" y="720725"/>
              <a:ext cx="200025" cy="698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37"/>
                </a:cxn>
                <a:cxn ang="0">
                  <a:pos x="126" y="44"/>
                </a:cxn>
                <a:cxn ang="0">
                  <a:pos x="121" y="0"/>
                </a:cxn>
              </a:cxnLst>
              <a:rect l="0" t="0" r="r" b="b"/>
              <a:pathLst>
                <a:path w="126" h="44">
                  <a:moveTo>
                    <a:pt x="121" y="0"/>
                  </a:moveTo>
                  <a:lnTo>
                    <a:pt x="0" y="37"/>
                  </a:lnTo>
                  <a:lnTo>
                    <a:pt x="126" y="44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2" name="Freeform 97"/>
            <p:cNvSpPr>
              <a:spLocks/>
            </p:cNvSpPr>
            <p:nvPr userDrawn="1"/>
          </p:nvSpPr>
          <p:spPr bwMode="auto">
            <a:xfrm>
              <a:off x="1003300" y="720725"/>
              <a:ext cx="200025" cy="698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37"/>
                </a:cxn>
                <a:cxn ang="0">
                  <a:pos x="126" y="44"/>
                </a:cxn>
              </a:cxnLst>
              <a:rect l="0" t="0" r="r" b="b"/>
              <a:pathLst>
                <a:path w="126" h="44">
                  <a:moveTo>
                    <a:pt x="121" y="0"/>
                  </a:moveTo>
                  <a:lnTo>
                    <a:pt x="0" y="37"/>
                  </a:lnTo>
                  <a:lnTo>
                    <a:pt x="126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3" name="Freeform 98"/>
            <p:cNvSpPr>
              <a:spLocks/>
            </p:cNvSpPr>
            <p:nvPr userDrawn="1"/>
          </p:nvSpPr>
          <p:spPr bwMode="auto">
            <a:xfrm>
              <a:off x="1003300" y="800100"/>
              <a:ext cx="200025" cy="69850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7"/>
                </a:cxn>
                <a:cxn ang="0">
                  <a:pos x="121" y="44"/>
                </a:cxn>
                <a:cxn ang="0">
                  <a:pos x="126" y="0"/>
                </a:cxn>
              </a:cxnLst>
              <a:rect l="0" t="0" r="r" b="b"/>
              <a:pathLst>
                <a:path w="126" h="44">
                  <a:moveTo>
                    <a:pt x="126" y="0"/>
                  </a:moveTo>
                  <a:lnTo>
                    <a:pt x="0" y="7"/>
                  </a:lnTo>
                  <a:lnTo>
                    <a:pt x="121" y="4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4" name="Freeform 99"/>
            <p:cNvSpPr>
              <a:spLocks/>
            </p:cNvSpPr>
            <p:nvPr userDrawn="1"/>
          </p:nvSpPr>
          <p:spPr bwMode="auto">
            <a:xfrm>
              <a:off x="1003300" y="800100"/>
              <a:ext cx="200025" cy="69850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7"/>
                </a:cxn>
                <a:cxn ang="0">
                  <a:pos x="121" y="44"/>
                </a:cxn>
              </a:cxnLst>
              <a:rect l="0" t="0" r="r" b="b"/>
              <a:pathLst>
                <a:path w="126" h="44">
                  <a:moveTo>
                    <a:pt x="126" y="0"/>
                  </a:moveTo>
                  <a:lnTo>
                    <a:pt x="0" y="7"/>
                  </a:lnTo>
                  <a:lnTo>
                    <a:pt x="121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5" name="Freeform 100"/>
            <p:cNvSpPr>
              <a:spLocks/>
            </p:cNvSpPr>
            <p:nvPr userDrawn="1"/>
          </p:nvSpPr>
          <p:spPr bwMode="auto">
            <a:xfrm>
              <a:off x="995363" y="842963"/>
              <a:ext cx="198437" cy="101600"/>
            </a:xfrm>
            <a:custGeom>
              <a:avLst/>
              <a:gdLst/>
              <a:ahLst/>
              <a:cxnLst>
                <a:cxn ang="0">
                  <a:pos x="125" y="23"/>
                </a:cxn>
                <a:cxn ang="0">
                  <a:pos x="0" y="0"/>
                </a:cxn>
                <a:cxn ang="0">
                  <a:pos x="109" y="64"/>
                </a:cxn>
                <a:cxn ang="0">
                  <a:pos x="125" y="23"/>
                </a:cxn>
              </a:cxnLst>
              <a:rect l="0" t="0" r="r" b="b"/>
              <a:pathLst>
                <a:path w="125" h="64">
                  <a:moveTo>
                    <a:pt x="125" y="23"/>
                  </a:moveTo>
                  <a:lnTo>
                    <a:pt x="0" y="0"/>
                  </a:lnTo>
                  <a:lnTo>
                    <a:pt x="109" y="64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6" name="Freeform 101"/>
            <p:cNvSpPr>
              <a:spLocks/>
            </p:cNvSpPr>
            <p:nvPr userDrawn="1"/>
          </p:nvSpPr>
          <p:spPr bwMode="auto">
            <a:xfrm>
              <a:off x="995363" y="842963"/>
              <a:ext cx="198437" cy="101600"/>
            </a:xfrm>
            <a:custGeom>
              <a:avLst/>
              <a:gdLst/>
              <a:ahLst/>
              <a:cxnLst>
                <a:cxn ang="0">
                  <a:pos x="125" y="23"/>
                </a:cxn>
                <a:cxn ang="0">
                  <a:pos x="0" y="0"/>
                </a:cxn>
                <a:cxn ang="0">
                  <a:pos x="109" y="64"/>
                </a:cxn>
              </a:cxnLst>
              <a:rect l="0" t="0" r="r" b="b"/>
              <a:pathLst>
                <a:path w="125" h="64">
                  <a:moveTo>
                    <a:pt x="125" y="23"/>
                  </a:moveTo>
                  <a:lnTo>
                    <a:pt x="0" y="0"/>
                  </a:lnTo>
                  <a:lnTo>
                    <a:pt x="109" y="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7" name="Freeform 102"/>
            <p:cNvSpPr>
              <a:spLocks/>
            </p:cNvSpPr>
            <p:nvPr userDrawn="1"/>
          </p:nvSpPr>
          <p:spPr bwMode="auto">
            <a:xfrm>
              <a:off x="981075" y="869950"/>
              <a:ext cx="182563" cy="141288"/>
            </a:xfrm>
            <a:custGeom>
              <a:avLst/>
              <a:gdLst/>
              <a:ahLst/>
              <a:cxnLst>
                <a:cxn ang="0">
                  <a:pos x="115" y="53"/>
                </a:cxn>
                <a:cxn ang="0">
                  <a:pos x="0" y="0"/>
                </a:cxn>
                <a:cxn ang="0">
                  <a:pos x="90" y="89"/>
                </a:cxn>
                <a:cxn ang="0">
                  <a:pos x="115" y="53"/>
                </a:cxn>
              </a:cxnLst>
              <a:rect l="0" t="0" r="r" b="b"/>
              <a:pathLst>
                <a:path w="115" h="89">
                  <a:moveTo>
                    <a:pt x="115" y="53"/>
                  </a:moveTo>
                  <a:lnTo>
                    <a:pt x="0" y="0"/>
                  </a:lnTo>
                  <a:lnTo>
                    <a:pt x="90" y="89"/>
                  </a:lnTo>
                  <a:lnTo>
                    <a:pt x="115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8" name="Freeform 103"/>
            <p:cNvSpPr>
              <a:spLocks/>
            </p:cNvSpPr>
            <p:nvPr userDrawn="1"/>
          </p:nvSpPr>
          <p:spPr bwMode="auto">
            <a:xfrm>
              <a:off x="981075" y="869950"/>
              <a:ext cx="182563" cy="141288"/>
            </a:xfrm>
            <a:custGeom>
              <a:avLst/>
              <a:gdLst/>
              <a:ahLst/>
              <a:cxnLst>
                <a:cxn ang="0">
                  <a:pos x="115" y="53"/>
                </a:cxn>
                <a:cxn ang="0">
                  <a:pos x="0" y="0"/>
                </a:cxn>
                <a:cxn ang="0">
                  <a:pos x="90" y="89"/>
                </a:cxn>
              </a:cxnLst>
              <a:rect l="0" t="0" r="r" b="b"/>
              <a:pathLst>
                <a:path w="115" h="89">
                  <a:moveTo>
                    <a:pt x="115" y="53"/>
                  </a:moveTo>
                  <a:lnTo>
                    <a:pt x="0" y="0"/>
                  </a:lnTo>
                  <a:lnTo>
                    <a:pt x="90" y="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9" name="Freeform 104"/>
            <p:cNvSpPr>
              <a:spLocks/>
            </p:cNvSpPr>
            <p:nvPr userDrawn="1"/>
          </p:nvSpPr>
          <p:spPr bwMode="auto">
            <a:xfrm>
              <a:off x="960438" y="893763"/>
              <a:ext cx="157162" cy="171450"/>
            </a:xfrm>
            <a:custGeom>
              <a:avLst/>
              <a:gdLst/>
              <a:ahLst/>
              <a:cxnLst>
                <a:cxn ang="0">
                  <a:pos x="99" y="79"/>
                </a:cxn>
                <a:cxn ang="0">
                  <a:pos x="0" y="0"/>
                </a:cxn>
                <a:cxn ang="0">
                  <a:pos x="66" y="108"/>
                </a:cxn>
                <a:cxn ang="0">
                  <a:pos x="99" y="79"/>
                </a:cxn>
              </a:cxnLst>
              <a:rect l="0" t="0" r="r" b="b"/>
              <a:pathLst>
                <a:path w="99" h="108">
                  <a:moveTo>
                    <a:pt x="99" y="79"/>
                  </a:moveTo>
                  <a:lnTo>
                    <a:pt x="0" y="0"/>
                  </a:lnTo>
                  <a:lnTo>
                    <a:pt x="66" y="108"/>
                  </a:lnTo>
                  <a:lnTo>
                    <a:pt x="99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0" name="Freeform 105"/>
            <p:cNvSpPr>
              <a:spLocks/>
            </p:cNvSpPr>
            <p:nvPr userDrawn="1"/>
          </p:nvSpPr>
          <p:spPr bwMode="auto">
            <a:xfrm>
              <a:off x="960438" y="893763"/>
              <a:ext cx="157162" cy="171450"/>
            </a:xfrm>
            <a:custGeom>
              <a:avLst/>
              <a:gdLst/>
              <a:ahLst/>
              <a:cxnLst>
                <a:cxn ang="0">
                  <a:pos x="99" y="79"/>
                </a:cxn>
                <a:cxn ang="0">
                  <a:pos x="0" y="0"/>
                </a:cxn>
                <a:cxn ang="0">
                  <a:pos x="66" y="108"/>
                </a:cxn>
              </a:cxnLst>
              <a:rect l="0" t="0" r="r" b="b"/>
              <a:pathLst>
                <a:path w="99" h="108">
                  <a:moveTo>
                    <a:pt x="99" y="79"/>
                  </a:moveTo>
                  <a:lnTo>
                    <a:pt x="0" y="0"/>
                  </a:lnTo>
                  <a:lnTo>
                    <a:pt x="66" y="10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1" name="Freeform 106"/>
            <p:cNvSpPr>
              <a:spLocks/>
            </p:cNvSpPr>
            <p:nvPr userDrawn="1"/>
          </p:nvSpPr>
          <p:spPr bwMode="auto">
            <a:xfrm>
              <a:off x="933450" y="912813"/>
              <a:ext cx="123825" cy="190500"/>
            </a:xfrm>
            <a:custGeom>
              <a:avLst/>
              <a:gdLst/>
              <a:ahLst/>
              <a:cxnLst>
                <a:cxn ang="0">
                  <a:pos x="78" y="100"/>
                </a:cxn>
                <a:cxn ang="0">
                  <a:pos x="0" y="0"/>
                </a:cxn>
                <a:cxn ang="0">
                  <a:pos x="39" y="120"/>
                </a:cxn>
                <a:cxn ang="0">
                  <a:pos x="78" y="100"/>
                </a:cxn>
              </a:cxnLst>
              <a:rect l="0" t="0" r="r" b="b"/>
              <a:pathLst>
                <a:path w="78" h="120">
                  <a:moveTo>
                    <a:pt x="78" y="100"/>
                  </a:moveTo>
                  <a:lnTo>
                    <a:pt x="0" y="0"/>
                  </a:lnTo>
                  <a:lnTo>
                    <a:pt x="39" y="120"/>
                  </a:lnTo>
                  <a:lnTo>
                    <a:pt x="78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2" name="Freeform 107"/>
            <p:cNvSpPr>
              <a:spLocks/>
            </p:cNvSpPr>
            <p:nvPr userDrawn="1"/>
          </p:nvSpPr>
          <p:spPr bwMode="auto">
            <a:xfrm>
              <a:off x="933450" y="912813"/>
              <a:ext cx="123825" cy="190500"/>
            </a:xfrm>
            <a:custGeom>
              <a:avLst/>
              <a:gdLst/>
              <a:ahLst/>
              <a:cxnLst>
                <a:cxn ang="0">
                  <a:pos x="78" y="100"/>
                </a:cxn>
                <a:cxn ang="0">
                  <a:pos x="0" y="0"/>
                </a:cxn>
                <a:cxn ang="0">
                  <a:pos x="39" y="120"/>
                </a:cxn>
              </a:cxnLst>
              <a:rect l="0" t="0" r="r" b="b"/>
              <a:pathLst>
                <a:path w="78" h="120">
                  <a:moveTo>
                    <a:pt x="78" y="100"/>
                  </a:moveTo>
                  <a:lnTo>
                    <a:pt x="0" y="0"/>
                  </a:lnTo>
                  <a:lnTo>
                    <a:pt x="39" y="1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 userDrawn="1"/>
          </p:nvSpPr>
          <p:spPr bwMode="auto">
            <a:xfrm>
              <a:off x="838200" y="927100"/>
              <a:ext cx="69850" cy="198438"/>
            </a:xfrm>
            <a:custGeom>
              <a:avLst/>
              <a:gdLst/>
              <a:ahLst/>
              <a:cxnLst>
                <a:cxn ang="0">
                  <a:pos x="44" y="125"/>
                </a:cxn>
                <a:cxn ang="0">
                  <a:pos x="22" y="0"/>
                </a:cxn>
                <a:cxn ang="0">
                  <a:pos x="0" y="125"/>
                </a:cxn>
                <a:cxn ang="0">
                  <a:pos x="44" y="125"/>
                </a:cxn>
              </a:cxnLst>
              <a:rect l="0" t="0" r="r" b="b"/>
              <a:pathLst>
                <a:path w="44" h="125">
                  <a:moveTo>
                    <a:pt x="44" y="125"/>
                  </a:moveTo>
                  <a:lnTo>
                    <a:pt x="22" y="0"/>
                  </a:lnTo>
                  <a:lnTo>
                    <a:pt x="0" y="125"/>
                  </a:lnTo>
                  <a:lnTo>
                    <a:pt x="44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 userDrawn="1"/>
          </p:nvSpPr>
          <p:spPr bwMode="auto">
            <a:xfrm>
              <a:off x="838200" y="927100"/>
              <a:ext cx="69850" cy="198438"/>
            </a:xfrm>
            <a:custGeom>
              <a:avLst/>
              <a:gdLst/>
              <a:ahLst/>
              <a:cxnLst>
                <a:cxn ang="0">
                  <a:pos x="44" y="125"/>
                </a:cxn>
                <a:cxn ang="0">
                  <a:pos x="22" y="0"/>
                </a:cxn>
                <a:cxn ang="0">
                  <a:pos x="0" y="125"/>
                </a:cxn>
              </a:cxnLst>
              <a:rect l="0" t="0" r="r" b="b"/>
              <a:pathLst>
                <a:path w="44" h="125">
                  <a:moveTo>
                    <a:pt x="44" y="125"/>
                  </a:moveTo>
                  <a:lnTo>
                    <a:pt x="22" y="0"/>
                  </a:lnTo>
                  <a:lnTo>
                    <a:pt x="0" y="12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 userDrawn="1"/>
          </p:nvSpPr>
          <p:spPr bwMode="auto">
            <a:xfrm>
              <a:off x="760413" y="923925"/>
              <a:ext cx="80962" cy="200025"/>
            </a:xfrm>
            <a:custGeom>
              <a:avLst/>
              <a:gdLst/>
              <a:ahLst/>
              <a:cxnLst>
                <a:cxn ang="0">
                  <a:pos x="42" y="126"/>
                </a:cxn>
                <a:cxn ang="0">
                  <a:pos x="51" y="0"/>
                </a:cxn>
                <a:cxn ang="0">
                  <a:pos x="0" y="116"/>
                </a:cxn>
                <a:cxn ang="0">
                  <a:pos x="42" y="126"/>
                </a:cxn>
              </a:cxnLst>
              <a:rect l="0" t="0" r="r" b="b"/>
              <a:pathLst>
                <a:path w="51" h="126">
                  <a:moveTo>
                    <a:pt x="42" y="126"/>
                  </a:moveTo>
                  <a:lnTo>
                    <a:pt x="51" y="0"/>
                  </a:lnTo>
                  <a:lnTo>
                    <a:pt x="0" y="116"/>
                  </a:lnTo>
                  <a:lnTo>
                    <a:pt x="4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6" name="Freeform 111"/>
            <p:cNvSpPr>
              <a:spLocks/>
            </p:cNvSpPr>
            <p:nvPr userDrawn="1"/>
          </p:nvSpPr>
          <p:spPr bwMode="auto">
            <a:xfrm>
              <a:off x="760413" y="923925"/>
              <a:ext cx="80962" cy="200025"/>
            </a:xfrm>
            <a:custGeom>
              <a:avLst/>
              <a:gdLst/>
              <a:ahLst/>
              <a:cxnLst>
                <a:cxn ang="0">
                  <a:pos x="42" y="126"/>
                </a:cxn>
                <a:cxn ang="0">
                  <a:pos x="51" y="0"/>
                </a:cxn>
                <a:cxn ang="0">
                  <a:pos x="0" y="116"/>
                </a:cxn>
              </a:cxnLst>
              <a:rect l="0" t="0" r="r" b="b"/>
              <a:pathLst>
                <a:path w="51" h="126">
                  <a:moveTo>
                    <a:pt x="42" y="126"/>
                  </a:moveTo>
                  <a:lnTo>
                    <a:pt x="51" y="0"/>
                  </a:lnTo>
                  <a:lnTo>
                    <a:pt x="0" y="1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7" name="Freeform 112"/>
            <p:cNvSpPr>
              <a:spLocks/>
            </p:cNvSpPr>
            <p:nvPr userDrawn="1"/>
          </p:nvSpPr>
          <p:spPr bwMode="auto">
            <a:xfrm>
              <a:off x="688975" y="912813"/>
              <a:ext cx="122238" cy="190500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77" y="0"/>
                </a:cxn>
                <a:cxn ang="0">
                  <a:pos x="0" y="100"/>
                </a:cxn>
                <a:cxn ang="0">
                  <a:pos x="39" y="120"/>
                </a:cxn>
              </a:cxnLst>
              <a:rect l="0" t="0" r="r" b="b"/>
              <a:pathLst>
                <a:path w="77" h="120">
                  <a:moveTo>
                    <a:pt x="39" y="120"/>
                  </a:moveTo>
                  <a:lnTo>
                    <a:pt x="77" y="0"/>
                  </a:lnTo>
                  <a:lnTo>
                    <a:pt x="0" y="100"/>
                  </a:lnTo>
                  <a:lnTo>
                    <a:pt x="39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8" name="Freeform 113"/>
            <p:cNvSpPr>
              <a:spLocks/>
            </p:cNvSpPr>
            <p:nvPr userDrawn="1"/>
          </p:nvSpPr>
          <p:spPr bwMode="auto">
            <a:xfrm>
              <a:off x="688975" y="912813"/>
              <a:ext cx="122238" cy="190500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77" y="0"/>
                </a:cxn>
                <a:cxn ang="0">
                  <a:pos x="0" y="100"/>
                </a:cxn>
              </a:cxnLst>
              <a:rect l="0" t="0" r="r" b="b"/>
              <a:pathLst>
                <a:path w="77" h="120">
                  <a:moveTo>
                    <a:pt x="39" y="120"/>
                  </a:moveTo>
                  <a:lnTo>
                    <a:pt x="77" y="0"/>
                  </a:lnTo>
                  <a:lnTo>
                    <a:pt x="0" y="10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9" name="Freeform 114"/>
            <p:cNvSpPr>
              <a:spLocks/>
            </p:cNvSpPr>
            <p:nvPr userDrawn="1"/>
          </p:nvSpPr>
          <p:spPr bwMode="auto">
            <a:xfrm>
              <a:off x="628650" y="893763"/>
              <a:ext cx="157163" cy="171450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99" y="0"/>
                </a:cxn>
                <a:cxn ang="0">
                  <a:pos x="0" y="79"/>
                </a:cxn>
                <a:cxn ang="0">
                  <a:pos x="32" y="108"/>
                </a:cxn>
              </a:cxnLst>
              <a:rect l="0" t="0" r="r" b="b"/>
              <a:pathLst>
                <a:path w="99" h="108">
                  <a:moveTo>
                    <a:pt x="32" y="108"/>
                  </a:moveTo>
                  <a:lnTo>
                    <a:pt x="99" y="0"/>
                  </a:lnTo>
                  <a:lnTo>
                    <a:pt x="0" y="79"/>
                  </a:lnTo>
                  <a:lnTo>
                    <a:pt x="32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0" name="Freeform 115"/>
            <p:cNvSpPr>
              <a:spLocks/>
            </p:cNvSpPr>
            <p:nvPr userDrawn="1"/>
          </p:nvSpPr>
          <p:spPr bwMode="auto">
            <a:xfrm>
              <a:off x="628650" y="893763"/>
              <a:ext cx="157163" cy="171450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99" y="0"/>
                </a:cxn>
                <a:cxn ang="0">
                  <a:pos x="0" y="79"/>
                </a:cxn>
              </a:cxnLst>
              <a:rect l="0" t="0" r="r" b="b"/>
              <a:pathLst>
                <a:path w="99" h="108">
                  <a:moveTo>
                    <a:pt x="32" y="108"/>
                  </a:moveTo>
                  <a:lnTo>
                    <a:pt x="99" y="0"/>
                  </a:lnTo>
                  <a:lnTo>
                    <a:pt x="0" y="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1" name="Freeform 116"/>
            <p:cNvSpPr>
              <a:spLocks/>
            </p:cNvSpPr>
            <p:nvPr userDrawn="1"/>
          </p:nvSpPr>
          <p:spPr bwMode="auto">
            <a:xfrm>
              <a:off x="581025" y="869950"/>
              <a:ext cx="184150" cy="141288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116" y="0"/>
                </a:cxn>
                <a:cxn ang="0">
                  <a:pos x="0" y="53"/>
                </a:cxn>
                <a:cxn ang="0">
                  <a:pos x="25" y="89"/>
                </a:cxn>
              </a:cxnLst>
              <a:rect l="0" t="0" r="r" b="b"/>
              <a:pathLst>
                <a:path w="116" h="89">
                  <a:moveTo>
                    <a:pt x="25" y="89"/>
                  </a:moveTo>
                  <a:lnTo>
                    <a:pt x="116" y="0"/>
                  </a:lnTo>
                  <a:lnTo>
                    <a:pt x="0" y="53"/>
                  </a:lnTo>
                  <a:lnTo>
                    <a:pt x="25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2" name="Freeform 117"/>
            <p:cNvSpPr>
              <a:spLocks/>
            </p:cNvSpPr>
            <p:nvPr userDrawn="1"/>
          </p:nvSpPr>
          <p:spPr bwMode="auto">
            <a:xfrm>
              <a:off x="581025" y="869950"/>
              <a:ext cx="184150" cy="141288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116" y="0"/>
                </a:cxn>
                <a:cxn ang="0">
                  <a:pos x="0" y="53"/>
                </a:cxn>
              </a:cxnLst>
              <a:rect l="0" t="0" r="r" b="b"/>
              <a:pathLst>
                <a:path w="116" h="89">
                  <a:moveTo>
                    <a:pt x="25" y="89"/>
                  </a:moveTo>
                  <a:lnTo>
                    <a:pt x="116" y="0"/>
                  </a:lnTo>
                  <a:lnTo>
                    <a:pt x="0" y="5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3" name="Freeform 118"/>
            <p:cNvSpPr>
              <a:spLocks/>
            </p:cNvSpPr>
            <p:nvPr userDrawn="1"/>
          </p:nvSpPr>
          <p:spPr bwMode="auto">
            <a:xfrm>
              <a:off x="552450" y="842963"/>
              <a:ext cx="196850" cy="101600"/>
            </a:xfrm>
            <a:custGeom>
              <a:avLst/>
              <a:gdLst/>
              <a:ahLst/>
              <a:cxnLst>
                <a:cxn ang="0">
                  <a:pos x="15" y="64"/>
                </a:cxn>
                <a:cxn ang="0">
                  <a:pos x="124" y="0"/>
                </a:cxn>
                <a:cxn ang="0">
                  <a:pos x="0" y="23"/>
                </a:cxn>
                <a:cxn ang="0">
                  <a:pos x="15" y="64"/>
                </a:cxn>
              </a:cxnLst>
              <a:rect l="0" t="0" r="r" b="b"/>
              <a:pathLst>
                <a:path w="124" h="64">
                  <a:moveTo>
                    <a:pt x="15" y="64"/>
                  </a:moveTo>
                  <a:lnTo>
                    <a:pt x="124" y="0"/>
                  </a:lnTo>
                  <a:lnTo>
                    <a:pt x="0" y="23"/>
                  </a:lnTo>
                  <a:lnTo>
                    <a:pt x="15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4" name="Freeform 119"/>
            <p:cNvSpPr>
              <a:spLocks/>
            </p:cNvSpPr>
            <p:nvPr userDrawn="1"/>
          </p:nvSpPr>
          <p:spPr bwMode="auto">
            <a:xfrm>
              <a:off x="552450" y="842963"/>
              <a:ext cx="196850" cy="101600"/>
            </a:xfrm>
            <a:custGeom>
              <a:avLst/>
              <a:gdLst/>
              <a:ahLst/>
              <a:cxnLst>
                <a:cxn ang="0">
                  <a:pos x="15" y="64"/>
                </a:cxn>
                <a:cxn ang="0">
                  <a:pos x="124" y="0"/>
                </a:cxn>
                <a:cxn ang="0">
                  <a:pos x="0" y="23"/>
                </a:cxn>
              </a:cxnLst>
              <a:rect l="0" t="0" r="r" b="b"/>
              <a:pathLst>
                <a:path w="124" h="64">
                  <a:moveTo>
                    <a:pt x="15" y="64"/>
                  </a:moveTo>
                  <a:lnTo>
                    <a:pt x="124" y="0"/>
                  </a:lnTo>
                  <a:lnTo>
                    <a:pt x="0" y="2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5" name="Freeform 120"/>
            <p:cNvSpPr>
              <a:spLocks/>
            </p:cNvSpPr>
            <p:nvPr userDrawn="1"/>
          </p:nvSpPr>
          <p:spPr bwMode="auto">
            <a:xfrm>
              <a:off x="541338" y="800100"/>
              <a:ext cx="200025" cy="69850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126" y="7"/>
                </a:cxn>
                <a:cxn ang="0">
                  <a:pos x="0" y="0"/>
                </a:cxn>
                <a:cxn ang="0">
                  <a:pos x="5" y="44"/>
                </a:cxn>
              </a:cxnLst>
              <a:rect l="0" t="0" r="r" b="b"/>
              <a:pathLst>
                <a:path w="126" h="44">
                  <a:moveTo>
                    <a:pt x="5" y="44"/>
                  </a:moveTo>
                  <a:lnTo>
                    <a:pt x="126" y="7"/>
                  </a:lnTo>
                  <a:lnTo>
                    <a:pt x="0" y="0"/>
                  </a:lnTo>
                  <a:lnTo>
                    <a:pt x="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6" name="Freeform 121"/>
            <p:cNvSpPr>
              <a:spLocks/>
            </p:cNvSpPr>
            <p:nvPr userDrawn="1"/>
          </p:nvSpPr>
          <p:spPr bwMode="auto">
            <a:xfrm>
              <a:off x="541338" y="800100"/>
              <a:ext cx="200025" cy="69850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126" y="7"/>
                </a:cxn>
                <a:cxn ang="0">
                  <a:pos x="0" y="0"/>
                </a:cxn>
              </a:cxnLst>
              <a:rect l="0" t="0" r="r" b="b"/>
              <a:pathLst>
                <a:path w="126" h="44">
                  <a:moveTo>
                    <a:pt x="5" y="44"/>
                  </a:moveTo>
                  <a:lnTo>
                    <a:pt x="12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7" name="Freeform 122"/>
            <p:cNvSpPr>
              <a:spLocks/>
            </p:cNvSpPr>
            <p:nvPr userDrawn="1"/>
          </p:nvSpPr>
          <p:spPr bwMode="auto">
            <a:xfrm>
              <a:off x="541338" y="720725"/>
              <a:ext cx="200025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6" y="37"/>
                </a:cxn>
                <a:cxn ang="0">
                  <a:pos x="5" y="0"/>
                </a:cxn>
                <a:cxn ang="0">
                  <a:pos x="0" y="44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126" y="37"/>
                  </a:lnTo>
                  <a:lnTo>
                    <a:pt x="5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8" name="Freeform 123"/>
            <p:cNvSpPr>
              <a:spLocks/>
            </p:cNvSpPr>
            <p:nvPr userDrawn="1"/>
          </p:nvSpPr>
          <p:spPr bwMode="auto">
            <a:xfrm>
              <a:off x="541338" y="720725"/>
              <a:ext cx="200025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6" y="37"/>
                </a:cxn>
                <a:cxn ang="0">
                  <a:pos x="5" y="0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126" y="37"/>
                  </a:lnTo>
                  <a:lnTo>
                    <a:pt x="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9" name="Freeform 124"/>
            <p:cNvSpPr>
              <a:spLocks/>
            </p:cNvSpPr>
            <p:nvPr userDrawn="1"/>
          </p:nvSpPr>
          <p:spPr bwMode="auto">
            <a:xfrm>
              <a:off x="552450" y="646113"/>
              <a:ext cx="196850" cy="10318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4" y="65"/>
                </a:cxn>
                <a:cxn ang="0">
                  <a:pos x="15" y="0"/>
                </a:cxn>
                <a:cxn ang="0">
                  <a:pos x="0" y="41"/>
                </a:cxn>
              </a:cxnLst>
              <a:rect l="0" t="0" r="r" b="b"/>
              <a:pathLst>
                <a:path w="124" h="65">
                  <a:moveTo>
                    <a:pt x="0" y="41"/>
                  </a:moveTo>
                  <a:lnTo>
                    <a:pt x="124" y="65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0" name="Freeform 125"/>
            <p:cNvSpPr>
              <a:spLocks/>
            </p:cNvSpPr>
            <p:nvPr userDrawn="1"/>
          </p:nvSpPr>
          <p:spPr bwMode="auto">
            <a:xfrm>
              <a:off x="552450" y="646113"/>
              <a:ext cx="196850" cy="10318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4" y="65"/>
                </a:cxn>
                <a:cxn ang="0">
                  <a:pos x="15" y="0"/>
                </a:cxn>
              </a:cxnLst>
              <a:rect l="0" t="0" r="r" b="b"/>
              <a:pathLst>
                <a:path w="124" h="65">
                  <a:moveTo>
                    <a:pt x="0" y="41"/>
                  </a:moveTo>
                  <a:lnTo>
                    <a:pt x="124" y="65"/>
                  </a:lnTo>
                  <a:lnTo>
                    <a:pt x="1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1" name="Freeform 126"/>
            <p:cNvSpPr>
              <a:spLocks/>
            </p:cNvSpPr>
            <p:nvPr userDrawn="1"/>
          </p:nvSpPr>
          <p:spPr bwMode="auto">
            <a:xfrm>
              <a:off x="581025" y="579438"/>
              <a:ext cx="184150" cy="141287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6" y="89"/>
                </a:cxn>
                <a:cxn ang="0">
                  <a:pos x="25" y="0"/>
                </a:cxn>
                <a:cxn ang="0">
                  <a:pos x="0" y="36"/>
                </a:cxn>
              </a:cxnLst>
              <a:rect l="0" t="0" r="r" b="b"/>
              <a:pathLst>
                <a:path w="116" h="89">
                  <a:moveTo>
                    <a:pt x="0" y="36"/>
                  </a:moveTo>
                  <a:lnTo>
                    <a:pt x="116" y="89"/>
                  </a:lnTo>
                  <a:lnTo>
                    <a:pt x="25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2" name="Freeform 127"/>
            <p:cNvSpPr>
              <a:spLocks/>
            </p:cNvSpPr>
            <p:nvPr userDrawn="1"/>
          </p:nvSpPr>
          <p:spPr bwMode="auto">
            <a:xfrm>
              <a:off x="581025" y="579438"/>
              <a:ext cx="184150" cy="141287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6" y="89"/>
                </a:cxn>
                <a:cxn ang="0">
                  <a:pos x="25" y="0"/>
                </a:cxn>
              </a:cxnLst>
              <a:rect l="0" t="0" r="r" b="b"/>
              <a:pathLst>
                <a:path w="116" h="89">
                  <a:moveTo>
                    <a:pt x="0" y="36"/>
                  </a:moveTo>
                  <a:lnTo>
                    <a:pt x="116" y="89"/>
                  </a:lnTo>
                  <a:lnTo>
                    <a:pt x="2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3" name="Freeform 128"/>
            <p:cNvSpPr>
              <a:spLocks/>
            </p:cNvSpPr>
            <p:nvPr userDrawn="1"/>
          </p:nvSpPr>
          <p:spPr bwMode="auto">
            <a:xfrm>
              <a:off x="628650" y="525463"/>
              <a:ext cx="157163" cy="1714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9" y="108"/>
                </a:cxn>
                <a:cxn ang="0">
                  <a:pos x="32" y="0"/>
                </a:cxn>
                <a:cxn ang="0">
                  <a:pos x="0" y="29"/>
                </a:cxn>
              </a:cxnLst>
              <a:rect l="0" t="0" r="r" b="b"/>
              <a:pathLst>
                <a:path w="99" h="108">
                  <a:moveTo>
                    <a:pt x="0" y="29"/>
                  </a:moveTo>
                  <a:lnTo>
                    <a:pt x="99" y="108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4" name="Freeform 129"/>
            <p:cNvSpPr>
              <a:spLocks/>
            </p:cNvSpPr>
            <p:nvPr userDrawn="1"/>
          </p:nvSpPr>
          <p:spPr bwMode="auto">
            <a:xfrm>
              <a:off x="628650" y="525463"/>
              <a:ext cx="157163" cy="1714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9" y="108"/>
                </a:cxn>
                <a:cxn ang="0">
                  <a:pos x="32" y="0"/>
                </a:cxn>
              </a:cxnLst>
              <a:rect l="0" t="0" r="r" b="b"/>
              <a:pathLst>
                <a:path w="99" h="108">
                  <a:moveTo>
                    <a:pt x="0" y="29"/>
                  </a:moveTo>
                  <a:lnTo>
                    <a:pt x="99" y="108"/>
                  </a:lnTo>
                  <a:lnTo>
                    <a:pt x="3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5" name="Freeform 130"/>
            <p:cNvSpPr>
              <a:spLocks/>
            </p:cNvSpPr>
            <p:nvPr userDrawn="1"/>
          </p:nvSpPr>
          <p:spPr bwMode="auto">
            <a:xfrm>
              <a:off x="688975" y="487363"/>
              <a:ext cx="122238" cy="19208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7" y="121"/>
                </a:cxn>
                <a:cxn ang="0">
                  <a:pos x="39" y="0"/>
                </a:cxn>
                <a:cxn ang="0">
                  <a:pos x="0" y="21"/>
                </a:cxn>
              </a:cxnLst>
              <a:rect l="0" t="0" r="r" b="b"/>
              <a:pathLst>
                <a:path w="77" h="121">
                  <a:moveTo>
                    <a:pt x="0" y="21"/>
                  </a:moveTo>
                  <a:lnTo>
                    <a:pt x="77" y="121"/>
                  </a:lnTo>
                  <a:lnTo>
                    <a:pt x="3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6" name="Freeform 131"/>
            <p:cNvSpPr>
              <a:spLocks/>
            </p:cNvSpPr>
            <p:nvPr userDrawn="1"/>
          </p:nvSpPr>
          <p:spPr bwMode="auto">
            <a:xfrm>
              <a:off x="688975" y="487363"/>
              <a:ext cx="122238" cy="19208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7" y="121"/>
                </a:cxn>
                <a:cxn ang="0">
                  <a:pos x="39" y="0"/>
                </a:cxn>
              </a:cxnLst>
              <a:rect l="0" t="0" r="r" b="b"/>
              <a:pathLst>
                <a:path w="77" h="121">
                  <a:moveTo>
                    <a:pt x="0" y="21"/>
                  </a:moveTo>
                  <a:lnTo>
                    <a:pt x="77" y="121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7" name="Freeform 132"/>
            <p:cNvSpPr>
              <a:spLocks/>
            </p:cNvSpPr>
            <p:nvPr userDrawn="1"/>
          </p:nvSpPr>
          <p:spPr bwMode="auto">
            <a:xfrm>
              <a:off x="760413" y="466725"/>
              <a:ext cx="80962" cy="201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1" y="127"/>
                </a:cxn>
                <a:cxn ang="0">
                  <a:pos x="42" y="0"/>
                </a:cxn>
                <a:cxn ang="0">
                  <a:pos x="0" y="11"/>
                </a:cxn>
              </a:cxnLst>
              <a:rect l="0" t="0" r="r" b="b"/>
              <a:pathLst>
                <a:path w="51" h="127">
                  <a:moveTo>
                    <a:pt x="0" y="11"/>
                  </a:moveTo>
                  <a:lnTo>
                    <a:pt x="51" y="127"/>
                  </a:lnTo>
                  <a:lnTo>
                    <a:pt x="4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8" name="Freeform 133"/>
            <p:cNvSpPr>
              <a:spLocks/>
            </p:cNvSpPr>
            <p:nvPr userDrawn="1"/>
          </p:nvSpPr>
          <p:spPr bwMode="auto">
            <a:xfrm>
              <a:off x="760413" y="466725"/>
              <a:ext cx="80962" cy="201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1" y="127"/>
                </a:cxn>
                <a:cxn ang="0">
                  <a:pos x="42" y="0"/>
                </a:cxn>
              </a:cxnLst>
              <a:rect l="0" t="0" r="r" b="b"/>
              <a:pathLst>
                <a:path w="51" h="127">
                  <a:moveTo>
                    <a:pt x="0" y="11"/>
                  </a:moveTo>
                  <a:lnTo>
                    <a:pt x="51" y="127"/>
                  </a:lnTo>
                  <a:lnTo>
                    <a:pt x="4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9" name="Freeform 134"/>
            <p:cNvSpPr>
              <a:spLocks/>
            </p:cNvSpPr>
            <p:nvPr userDrawn="1"/>
          </p:nvSpPr>
          <p:spPr bwMode="auto">
            <a:xfrm>
              <a:off x="1049338" y="538163"/>
              <a:ext cx="41275" cy="5873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0" name="Freeform 135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1" name="Freeform 136"/>
            <p:cNvSpPr>
              <a:spLocks/>
            </p:cNvSpPr>
            <p:nvPr userDrawn="1"/>
          </p:nvSpPr>
          <p:spPr bwMode="auto">
            <a:xfrm>
              <a:off x="1152525" y="731838"/>
              <a:ext cx="50800" cy="49212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2" name="Freeform 137"/>
            <p:cNvSpPr>
              <a:spLocks/>
            </p:cNvSpPr>
            <p:nvPr userDrawn="1"/>
          </p:nvSpPr>
          <p:spPr bwMode="auto">
            <a:xfrm>
              <a:off x="1133475" y="890588"/>
              <a:ext cx="53975" cy="39687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3" name="Freeform 138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4" name="Freeform 139"/>
            <p:cNvSpPr>
              <a:spLocks/>
            </p:cNvSpPr>
            <p:nvPr userDrawn="1"/>
          </p:nvSpPr>
          <p:spPr bwMode="auto">
            <a:xfrm>
              <a:off x="1055688" y="1003300"/>
              <a:ext cx="49212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5" name="Freeform 140"/>
            <p:cNvSpPr>
              <a:spLocks/>
            </p:cNvSpPr>
            <p:nvPr userDrawn="1"/>
          </p:nvSpPr>
          <p:spPr bwMode="auto">
            <a:xfrm>
              <a:off x="998538" y="1042988"/>
              <a:ext cx="33337" cy="49212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6" name="Freeform 141"/>
            <p:cNvSpPr>
              <a:spLocks/>
            </p:cNvSpPr>
            <p:nvPr userDrawn="1"/>
          </p:nvSpPr>
          <p:spPr bwMode="auto">
            <a:xfrm>
              <a:off x="904875" y="923925"/>
              <a:ext cx="80963" cy="200025"/>
            </a:xfrm>
            <a:custGeom>
              <a:avLst/>
              <a:gdLst/>
              <a:ahLst/>
              <a:cxnLst>
                <a:cxn ang="0">
                  <a:pos x="51" y="116"/>
                </a:cxn>
                <a:cxn ang="0">
                  <a:pos x="0" y="0"/>
                </a:cxn>
                <a:cxn ang="0">
                  <a:pos x="8" y="126"/>
                </a:cxn>
                <a:cxn ang="0">
                  <a:pos x="51" y="116"/>
                </a:cxn>
              </a:cxnLst>
              <a:rect l="0" t="0" r="r" b="b"/>
              <a:pathLst>
                <a:path w="51" h="126">
                  <a:moveTo>
                    <a:pt x="51" y="116"/>
                  </a:moveTo>
                  <a:lnTo>
                    <a:pt x="0" y="0"/>
                  </a:lnTo>
                  <a:lnTo>
                    <a:pt x="8" y="126"/>
                  </a:lnTo>
                  <a:lnTo>
                    <a:pt x="51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7" name="Freeform 142"/>
            <p:cNvSpPr>
              <a:spLocks/>
            </p:cNvSpPr>
            <p:nvPr userDrawn="1"/>
          </p:nvSpPr>
          <p:spPr bwMode="auto">
            <a:xfrm>
              <a:off x="904875" y="923925"/>
              <a:ext cx="80963" cy="200025"/>
            </a:xfrm>
            <a:custGeom>
              <a:avLst/>
              <a:gdLst/>
              <a:ahLst/>
              <a:cxnLst>
                <a:cxn ang="0">
                  <a:pos x="51" y="116"/>
                </a:cxn>
                <a:cxn ang="0">
                  <a:pos x="0" y="0"/>
                </a:cxn>
                <a:cxn ang="0">
                  <a:pos x="8" y="126"/>
                </a:cxn>
              </a:cxnLst>
              <a:rect l="0" t="0" r="r" b="b"/>
              <a:pathLst>
                <a:path w="51" h="126">
                  <a:moveTo>
                    <a:pt x="51" y="116"/>
                  </a:moveTo>
                  <a:lnTo>
                    <a:pt x="0" y="0"/>
                  </a:lnTo>
                  <a:lnTo>
                    <a:pt x="8" y="12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8" name="Freeform 143"/>
            <p:cNvSpPr>
              <a:spLocks noEditPoints="1"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211" y="211"/>
                </a:cxn>
                <a:cxn ang="0">
                  <a:pos x="254" y="74"/>
                </a:cxn>
                <a:cxn ang="0">
                  <a:pos x="221" y="0"/>
                </a:cxn>
                <a:cxn ang="0">
                  <a:pos x="210" y="43"/>
                </a:cxn>
                <a:cxn ang="0">
                  <a:pos x="143" y="64"/>
                </a:cxn>
                <a:cxn ang="0">
                  <a:pos x="127" y="9"/>
                </a:cxn>
                <a:cxn ang="0">
                  <a:pos x="0" y="37"/>
                </a:cxn>
                <a:cxn ang="0">
                  <a:pos x="8" y="83"/>
                </a:cxn>
                <a:cxn ang="0">
                  <a:pos x="89" y="66"/>
                </a:cxn>
                <a:cxn ang="0">
                  <a:pos x="98" y="103"/>
                </a:cxn>
                <a:cxn ang="0">
                  <a:pos x="23" y="118"/>
                </a:cxn>
                <a:cxn ang="0">
                  <a:pos x="30" y="160"/>
                </a:cxn>
                <a:cxn ang="0">
                  <a:pos x="109" y="144"/>
                </a:cxn>
                <a:cxn ang="0">
                  <a:pos x="117" y="179"/>
                </a:cxn>
                <a:cxn ang="0">
                  <a:pos x="29" y="197"/>
                </a:cxn>
                <a:cxn ang="0">
                  <a:pos x="38" y="251"/>
                </a:cxn>
                <a:cxn ang="0">
                  <a:pos x="174" y="178"/>
                </a:cxn>
                <a:cxn ang="0">
                  <a:pos x="153" y="104"/>
                </a:cxn>
                <a:cxn ang="0">
                  <a:pos x="199" y="91"/>
                </a:cxn>
                <a:cxn ang="0">
                  <a:pos x="176" y="178"/>
                </a:cxn>
                <a:cxn ang="0">
                  <a:pos x="174" y="178"/>
                </a:cxn>
              </a:cxnLst>
              <a:rect l="0" t="0" r="r" b="b"/>
              <a:pathLst>
                <a:path w="254" h="251">
                  <a:moveTo>
                    <a:pt x="211" y="211"/>
                  </a:moveTo>
                  <a:cubicBezTo>
                    <a:pt x="254" y="74"/>
                    <a:pt x="254" y="74"/>
                    <a:pt x="254" y="74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10" y="43"/>
                    <a:pt x="210" y="43"/>
                    <a:pt x="210" y="43"/>
                  </a:cubicBezTo>
                  <a:cubicBezTo>
                    <a:pt x="188" y="50"/>
                    <a:pt x="166" y="57"/>
                    <a:pt x="143" y="64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85" y="20"/>
                    <a:pt x="43" y="29"/>
                    <a:pt x="0" y="37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34" y="78"/>
                    <a:pt x="60" y="73"/>
                    <a:pt x="89" y="66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71" y="109"/>
                    <a:pt x="47" y="114"/>
                    <a:pt x="23" y="118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55" y="155"/>
                    <a:pt x="80" y="150"/>
                    <a:pt x="109" y="144"/>
                  </a:cubicBezTo>
                  <a:cubicBezTo>
                    <a:pt x="117" y="179"/>
                    <a:pt x="117" y="179"/>
                    <a:pt x="117" y="179"/>
                  </a:cubicBezTo>
                  <a:cubicBezTo>
                    <a:pt x="86" y="186"/>
                    <a:pt x="57" y="192"/>
                    <a:pt x="29" y="197"/>
                  </a:cubicBezTo>
                  <a:cubicBezTo>
                    <a:pt x="38" y="251"/>
                    <a:pt x="38" y="251"/>
                    <a:pt x="38" y="251"/>
                  </a:cubicBezTo>
                  <a:moveTo>
                    <a:pt x="174" y="178"/>
                  </a:moveTo>
                  <a:cubicBezTo>
                    <a:pt x="153" y="104"/>
                    <a:pt x="153" y="104"/>
                    <a:pt x="153" y="104"/>
                  </a:cubicBezTo>
                  <a:cubicBezTo>
                    <a:pt x="168" y="100"/>
                    <a:pt x="184" y="96"/>
                    <a:pt x="199" y="91"/>
                  </a:cubicBezTo>
                  <a:cubicBezTo>
                    <a:pt x="176" y="178"/>
                    <a:pt x="176" y="178"/>
                    <a:pt x="176" y="178"/>
                  </a:cubicBezTo>
                  <a:lnTo>
                    <a:pt x="174" y="1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9" name="Freeform 144"/>
            <p:cNvSpPr>
              <a:spLocks/>
            </p:cNvSpPr>
            <p:nvPr userDrawn="1"/>
          </p:nvSpPr>
          <p:spPr bwMode="auto">
            <a:xfrm>
              <a:off x="787400" y="1068388"/>
              <a:ext cx="23813" cy="49212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0" name="Freeform 145"/>
            <p:cNvSpPr>
              <a:spLocks/>
            </p:cNvSpPr>
            <p:nvPr userDrawn="1"/>
          </p:nvSpPr>
          <p:spPr bwMode="auto">
            <a:xfrm>
              <a:off x="720725" y="1036638"/>
              <a:ext cx="31750" cy="58737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1" name="Freeform 146"/>
            <p:cNvSpPr>
              <a:spLocks/>
            </p:cNvSpPr>
            <p:nvPr userDrawn="1"/>
          </p:nvSpPr>
          <p:spPr bwMode="auto">
            <a:xfrm>
              <a:off x="655638" y="993775"/>
              <a:ext cx="39687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2" name="Freeform 147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3" name="Freeform 148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4" name="Freeform 149"/>
            <p:cNvSpPr>
              <a:spLocks noEditPoints="1"/>
            </p:cNvSpPr>
            <p:nvPr userDrawn="1"/>
          </p:nvSpPr>
          <p:spPr bwMode="auto">
            <a:xfrm>
              <a:off x="542925" y="738188"/>
              <a:ext cx="52388" cy="39687"/>
            </a:xfrm>
            <a:custGeom>
              <a:avLst/>
              <a:gdLst/>
              <a:ahLst/>
              <a:cxnLst>
                <a:cxn ang="0">
                  <a:pos x="8" y="75"/>
                </a:cxn>
                <a:cxn ang="0">
                  <a:pos x="18" y="76"/>
                </a:cxn>
                <a:cxn ang="0">
                  <a:pos x="82" y="2"/>
                </a:cxn>
                <a:cxn ang="0">
                  <a:pos x="133" y="59"/>
                </a:cxn>
                <a:cxn ang="0">
                  <a:pos x="134" y="59"/>
                </a:cxn>
                <a:cxn ang="0">
                  <a:pos x="163" y="39"/>
                </a:cxn>
                <a:cxn ang="0">
                  <a:pos x="241" y="7"/>
                </a:cxn>
                <a:cxn ang="0">
                  <a:pos x="231" y="63"/>
                </a:cxn>
                <a:cxn ang="0">
                  <a:pos x="182" y="78"/>
                </a:cxn>
                <a:cxn ang="0">
                  <a:pos x="142" y="111"/>
                </a:cxn>
                <a:cxn ang="0">
                  <a:pos x="142" y="119"/>
                </a:cxn>
                <a:cxn ang="0">
                  <a:pos x="223" y="127"/>
                </a:cxn>
                <a:cxn ang="0">
                  <a:pos x="219" y="177"/>
                </a:cxn>
                <a:cxn ang="0">
                  <a:pos x="0" y="164"/>
                </a:cxn>
                <a:cxn ang="0">
                  <a:pos x="54" y="86"/>
                </a:cxn>
                <a:cxn ang="0">
                  <a:pos x="52" y="111"/>
                </a:cxn>
                <a:cxn ang="0">
                  <a:pos x="104" y="116"/>
                </a:cxn>
                <a:cxn ang="0">
                  <a:pos x="107" y="93"/>
                </a:cxn>
                <a:cxn ang="0">
                  <a:pos x="85" y="57"/>
                </a:cxn>
                <a:cxn ang="0">
                  <a:pos x="54" y="86"/>
                </a:cxn>
              </a:cxnLst>
              <a:rect l="0" t="0" r="r" b="b"/>
              <a:pathLst>
                <a:path w="241" h="177">
                  <a:moveTo>
                    <a:pt x="8" y="75"/>
                  </a:moveTo>
                  <a:cubicBezTo>
                    <a:pt x="18" y="76"/>
                    <a:pt x="18" y="76"/>
                    <a:pt x="18" y="76"/>
                  </a:cubicBezTo>
                  <a:cubicBezTo>
                    <a:pt x="23" y="34"/>
                    <a:pt x="43" y="0"/>
                    <a:pt x="82" y="2"/>
                  </a:cubicBezTo>
                  <a:cubicBezTo>
                    <a:pt x="113" y="5"/>
                    <a:pt x="133" y="26"/>
                    <a:pt x="133" y="59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43" y="50"/>
                    <a:pt x="150" y="46"/>
                    <a:pt x="163" y="39"/>
                  </a:cubicBezTo>
                  <a:cubicBezTo>
                    <a:pt x="184" y="27"/>
                    <a:pt x="241" y="7"/>
                    <a:pt x="241" y="7"/>
                  </a:cubicBezTo>
                  <a:cubicBezTo>
                    <a:pt x="236" y="26"/>
                    <a:pt x="233" y="44"/>
                    <a:pt x="231" y="63"/>
                  </a:cubicBezTo>
                  <a:cubicBezTo>
                    <a:pt x="231" y="63"/>
                    <a:pt x="197" y="72"/>
                    <a:pt x="182" y="78"/>
                  </a:cubicBezTo>
                  <a:cubicBezTo>
                    <a:pt x="163" y="85"/>
                    <a:pt x="145" y="96"/>
                    <a:pt x="142" y="111"/>
                  </a:cubicBezTo>
                  <a:cubicBezTo>
                    <a:pt x="142" y="114"/>
                    <a:pt x="142" y="117"/>
                    <a:pt x="142" y="119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21" y="144"/>
                    <a:pt x="220" y="160"/>
                    <a:pt x="219" y="177"/>
                  </a:cubicBezTo>
                  <a:cubicBezTo>
                    <a:pt x="0" y="164"/>
                    <a:pt x="0" y="164"/>
                    <a:pt x="0" y="164"/>
                  </a:cubicBezTo>
                  <a:moveTo>
                    <a:pt x="54" y="86"/>
                  </a:moveTo>
                  <a:cubicBezTo>
                    <a:pt x="53" y="94"/>
                    <a:pt x="53" y="102"/>
                    <a:pt x="52" y="111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5" y="109"/>
                    <a:pt x="106" y="100"/>
                    <a:pt x="107" y="93"/>
                  </a:cubicBezTo>
                  <a:cubicBezTo>
                    <a:pt x="108" y="80"/>
                    <a:pt x="106" y="60"/>
                    <a:pt x="85" y="57"/>
                  </a:cubicBezTo>
                  <a:cubicBezTo>
                    <a:pt x="67" y="55"/>
                    <a:pt x="57" y="65"/>
                    <a:pt x="54" y="8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5" name="Freeform 150"/>
            <p:cNvSpPr>
              <a:spLocks noEditPoints="1"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  <a:cxn ang="0">
                  <a:pos x="54" y="47"/>
                </a:cxn>
                <a:cxn ang="0">
                  <a:pos x="122" y="99"/>
                </a:cxn>
                <a:cxn ang="0">
                  <a:pos x="140" y="53"/>
                </a:cxn>
                <a:cxn ang="0">
                  <a:pos x="54" y="46"/>
                </a:cxn>
                <a:cxn ang="0">
                  <a:pos x="54" y="47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  <a:moveTo>
                    <a:pt x="54" y="47"/>
                  </a:moveTo>
                  <a:cubicBezTo>
                    <a:pt x="122" y="99"/>
                    <a:pt x="122" y="99"/>
                    <a:pt x="122" y="99"/>
                  </a:cubicBezTo>
                  <a:cubicBezTo>
                    <a:pt x="128" y="84"/>
                    <a:pt x="133" y="69"/>
                    <a:pt x="140" y="53"/>
                  </a:cubicBezTo>
                  <a:cubicBezTo>
                    <a:pt x="54" y="46"/>
                    <a:pt x="54" y="46"/>
                    <a:pt x="54" y="46"/>
                  </a:cubicBezTo>
                  <a:lnTo>
                    <a:pt x="54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6" name="Freeform 151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7" name="Freeform 152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8" name="Freeform 153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9" name="Freeform 154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0" name="Freeform 155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1" name="Freeform 156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2" name="Freeform 157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3" name="Oval 158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4" name="Freeform 159"/>
            <p:cNvSpPr>
              <a:spLocks/>
            </p:cNvSpPr>
            <p:nvPr userDrawn="1"/>
          </p:nvSpPr>
          <p:spPr bwMode="auto">
            <a:xfrm>
              <a:off x="1109663" y="609600"/>
              <a:ext cx="26987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5" name="Oval 160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6" name="Freeform 161"/>
            <p:cNvSpPr>
              <a:spLocks/>
            </p:cNvSpPr>
            <p:nvPr userDrawn="1"/>
          </p:nvSpPr>
          <p:spPr bwMode="auto">
            <a:xfrm>
              <a:off x="608013" y="609600"/>
              <a:ext cx="26987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7" name="Freeform 162"/>
            <p:cNvSpPr>
              <a:spLocks/>
            </p:cNvSpPr>
            <p:nvPr userDrawn="1"/>
          </p:nvSpPr>
          <p:spPr bwMode="auto">
            <a:xfrm>
              <a:off x="822325" y="744538"/>
              <a:ext cx="95250" cy="111125"/>
            </a:xfrm>
            <a:custGeom>
              <a:avLst/>
              <a:gdLst/>
              <a:ahLst/>
              <a:cxnLst>
                <a:cxn ang="0">
                  <a:pos x="429" y="430"/>
                </a:cxn>
                <a:cxn ang="0">
                  <a:pos x="364" y="457"/>
                </a:cxn>
                <a:cxn ang="0">
                  <a:pos x="311" y="457"/>
                </a:cxn>
                <a:cxn ang="0">
                  <a:pos x="237" y="494"/>
                </a:cxn>
                <a:cxn ang="0">
                  <a:pos x="218" y="494"/>
                </a:cxn>
                <a:cxn ang="0">
                  <a:pos x="144" y="457"/>
                </a:cxn>
                <a:cxn ang="0">
                  <a:pos x="91" y="457"/>
                </a:cxn>
                <a:cxn ang="0">
                  <a:pos x="0" y="366"/>
                </a:cxn>
                <a:cxn ang="0">
                  <a:pos x="0" y="0"/>
                </a:cxn>
              </a:cxnLst>
              <a:rect l="0" t="0" r="r" b="b"/>
              <a:pathLst>
                <a:path w="429" h="494">
                  <a:moveTo>
                    <a:pt x="429" y="430"/>
                  </a:moveTo>
                  <a:cubicBezTo>
                    <a:pt x="413" y="447"/>
                    <a:pt x="390" y="457"/>
                    <a:pt x="364" y="457"/>
                  </a:cubicBezTo>
                  <a:cubicBezTo>
                    <a:pt x="311" y="457"/>
                    <a:pt x="311" y="457"/>
                    <a:pt x="311" y="457"/>
                  </a:cubicBezTo>
                  <a:cubicBezTo>
                    <a:pt x="281" y="457"/>
                    <a:pt x="254" y="472"/>
                    <a:pt x="237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01" y="472"/>
                    <a:pt x="174" y="457"/>
                    <a:pt x="144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41" y="457"/>
                    <a:pt x="0" y="416"/>
                    <a:pt x="0" y="36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032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8" name="Freeform 163"/>
            <p:cNvSpPr>
              <a:spLocks/>
            </p:cNvSpPr>
            <p:nvPr userDrawn="1"/>
          </p:nvSpPr>
          <p:spPr bwMode="auto">
            <a:xfrm>
              <a:off x="822325" y="744538"/>
              <a:ext cx="101600" cy="96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6" y="0"/>
                </a:cxn>
                <a:cxn ang="0">
                  <a:pos x="456" y="366"/>
                </a:cxn>
                <a:cxn ang="0">
                  <a:pos x="429" y="430"/>
                </a:cxn>
              </a:cxnLst>
              <a:rect l="0" t="0" r="r" b="b"/>
              <a:pathLst>
                <a:path w="456" h="430">
                  <a:moveTo>
                    <a:pt x="0" y="0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456" y="366"/>
                    <a:pt x="456" y="366"/>
                    <a:pt x="456" y="366"/>
                  </a:cubicBezTo>
                  <a:cubicBezTo>
                    <a:pt x="456" y="391"/>
                    <a:pt x="446" y="413"/>
                    <a:pt x="429" y="43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9" name="Freeform 164"/>
            <p:cNvSpPr>
              <a:spLocks noEditPoints="1"/>
            </p:cNvSpPr>
            <p:nvPr userDrawn="1"/>
          </p:nvSpPr>
          <p:spPr bwMode="auto">
            <a:xfrm>
              <a:off x="815975" y="739775"/>
              <a:ext cx="112713" cy="120650"/>
            </a:xfrm>
            <a:custGeom>
              <a:avLst/>
              <a:gdLst/>
              <a:ahLst/>
              <a:cxnLst>
                <a:cxn ang="0">
                  <a:pos x="503" y="389"/>
                </a:cxn>
                <a:cxn ang="0">
                  <a:pos x="388" y="504"/>
                </a:cxn>
                <a:cxn ang="0">
                  <a:pos x="335" y="504"/>
                </a:cxn>
                <a:cxn ang="0">
                  <a:pos x="272" y="545"/>
                </a:cxn>
                <a:cxn ang="0">
                  <a:pos x="231" y="545"/>
                </a:cxn>
                <a:cxn ang="0">
                  <a:pos x="168" y="504"/>
                </a:cxn>
                <a:cxn ang="0">
                  <a:pos x="115" y="504"/>
                </a:cxn>
                <a:cxn ang="0">
                  <a:pos x="0" y="389"/>
                </a:cxn>
                <a:cxn ang="0">
                  <a:pos x="0" y="0"/>
                </a:cxn>
                <a:cxn ang="0">
                  <a:pos x="503" y="0"/>
                </a:cxn>
                <a:cxn ang="0">
                  <a:pos x="503" y="389"/>
                </a:cxn>
                <a:cxn ang="0">
                  <a:pos x="456" y="47"/>
                </a:cxn>
                <a:cxn ang="0">
                  <a:pos x="47" y="47"/>
                </a:cxn>
                <a:cxn ang="0">
                  <a:pos x="47" y="389"/>
                </a:cxn>
                <a:cxn ang="0">
                  <a:pos x="115" y="457"/>
                </a:cxn>
                <a:cxn ang="0">
                  <a:pos x="168" y="457"/>
                </a:cxn>
                <a:cxn ang="0">
                  <a:pos x="251" y="492"/>
                </a:cxn>
                <a:cxn ang="0">
                  <a:pos x="252" y="492"/>
                </a:cxn>
                <a:cxn ang="0">
                  <a:pos x="335" y="457"/>
                </a:cxn>
                <a:cxn ang="0">
                  <a:pos x="388" y="457"/>
                </a:cxn>
                <a:cxn ang="0">
                  <a:pos x="456" y="389"/>
                </a:cxn>
                <a:cxn ang="0">
                  <a:pos x="456" y="47"/>
                </a:cxn>
              </a:cxnLst>
              <a:rect l="0" t="0" r="r" b="b"/>
              <a:pathLst>
                <a:path w="503" h="545">
                  <a:moveTo>
                    <a:pt x="503" y="389"/>
                  </a:moveTo>
                  <a:cubicBezTo>
                    <a:pt x="503" y="452"/>
                    <a:pt x="452" y="504"/>
                    <a:pt x="388" y="504"/>
                  </a:cubicBezTo>
                  <a:cubicBezTo>
                    <a:pt x="335" y="504"/>
                    <a:pt x="335" y="504"/>
                    <a:pt x="335" y="504"/>
                  </a:cubicBezTo>
                  <a:cubicBezTo>
                    <a:pt x="307" y="504"/>
                    <a:pt x="282" y="521"/>
                    <a:pt x="272" y="545"/>
                  </a:cubicBezTo>
                  <a:cubicBezTo>
                    <a:pt x="231" y="545"/>
                    <a:pt x="231" y="545"/>
                    <a:pt x="231" y="545"/>
                  </a:cubicBezTo>
                  <a:cubicBezTo>
                    <a:pt x="221" y="521"/>
                    <a:pt x="197" y="504"/>
                    <a:pt x="168" y="504"/>
                  </a:cubicBezTo>
                  <a:cubicBezTo>
                    <a:pt x="115" y="504"/>
                    <a:pt x="115" y="504"/>
                    <a:pt x="115" y="504"/>
                  </a:cubicBezTo>
                  <a:cubicBezTo>
                    <a:pt x="51" y="504"/>
                    <a:pt x="0" y="452"/>
                    <a:pt x="0" y="3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3" y="0"/>
                    <a:pt x="503" y="0"/>
                    <a:pt x="503" y="0"/>
                  </a:cubicBezTo>
                  <a:lnTo>
                    <a:pt x="503" y="389"/>
                  </a:lnTo>
                  <a:close/>
                  <a:moveTo>
                    <a:pt x="456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426"/>
                    <a:pt x="77" y="457"/>
                    <a:pt x="115" y="457"/>
                  </a:cubicBezTo>
                  <a:cubicBezTo>
                    <a:pt x="168" y="457"/>
                    <a:pt x="168" y="457"/>
                    <a:pt x="168" y="457"/>
                  </a:cubicBezTo>
                  <a:cubicBezTo>
                    <a:pt x="201" y="457"/>
                    <a:pt x="230" y="470"/>
                    <a:pt x="251" y="492"/>
                  </a:cubicBezTo>
                  <a:cubicBezTo>
                    <a:pt x="252" y="492"/>
                    <a:pt x="252" y="492"/>
                    <a:pt x="252" y="492"/>
                  </a:cubicBezTo>
                  <a:cubicBezTo>
                    <a:pt x="273" y="470"/>
                    <a:pt x="302" y="457"/>
                    <a:pt x="335" y="457"/>
                  </a:cubicBezTo>
                  <a:cubicBezTo>
                    <a:pt x="388" y="457"/>
                    <a:pt x="388" y="457"/>
                    <a:pt x="388" y="457"/>
                  </a:cubicBezTo>
                  <a:cubicBezTo>
                    <a:pt x="426" y="457"/>
                    <a:pt x="456" y="426"/>
                    <a:pt x="456" y="389"/>
                  </a:cubicBezTo>
                  <a:lnTo>
                    <a:pt x="456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</p:grpSp>
      <p:cxnSp>
        <p:nvCxnSpPr>
          <p:cNvPr id="170" name="Rechte verbindingslijn 9"/>
          <p:cNvCxnSpPr/>
          <p:nvPr userDrawn="1"/>
        </p:nvCxnSpPr>
        <p:spPr bwMode="white">
          <a:xfrm>
            <a:off x="2093913" y="3333750"/>
            <a:ext cx="4064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2088000" y="1834998"/>
            <a:ext cx="6372000" cy="1470025"/>
          </a:xfrm>
        </p:spPr>
        <p:txBody>
          <a:bodyPr/>
          <a:lstStyle>
            <a:lvl1pPr algn="l">
              <a:defRPr sz="4200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2088000" y="3482165"/>
            <a:ext cx="6372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/>
          </p:nvPr>
        </p:nvSpPr>
        <p:spPr bwMode="white">
          <a:xfrm>
            <a:off x="2088000" y="3781579"/>
            <a:ext cx="6372000" cy="288000"/>
          </a:xfrm>
        </p:spPr>
        <p:txBody>
          <a:bodyPr/>
          <a:lstStyle>
            <a:lvl1pPr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Tijdelijke aanduiding voor tekst 15"/>
          <p:cNvSpPr>
            <a:spLocks noGrp="1" noChangeAspect="1"/>
          </p:cNvSpPr>
          <p:nvPr>
            <p:ph type="body" sz="quarter" idx="14"/>
          </p:nvPr>
        </p:nvSpPr>
        <p:spPr>
          <a:xfrm>
            <a:off x="4964113" y="432909"/>
            <a:ext cx="3529012" cy="792000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1" name="Tijdelijke aanduiding voor voettekst 4"/>
          <p:cNvSpPr>
            <a:spLocks noGrp="1"/>
          </p:cNvSpPr>
          <p:nvPr userDrawn="1">
            <p:ph type="ftr" sz="quarter" idx="15"/>
          </p:nvPr>
        </p:nvSpPr>
        <p:spPr>
          <a:xfrm>
            <a:off x="10152063" y="7534275"/>
            <a:ext cx="36512" cy="349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rgbClr val="211C1C"/>
                </a:solidFill>
              </a:defRPr>
            </a:lvl1pPr>
          </a:lstStyle>
          <a:p>
            <a:pPr>
              <a:defRPr/>
            </a:pPr>
            <a:r>
              <a:rPr lang="nl-NL"/>
              <a:t>Via Invoegen | Koptekst en Voettekst invoegen Subafdeling&lt;2spaties&gt;|&lt;2spaties&gt;Titel van de presentatie</a:t>
            </a:r>
          </a:p>
        </p:txBody>
      </p:sp>
      <p:sp>
        <p:nvSpPr>
          <p:cNvPr id="173" name="Tijdelijke aanduiding voor dianummer 5"/>
          <p:cNvSpPr>
            <a:spLocks noGrp="1"/>
          </p:cNvSpPr>
          <p:nvPr userDrawn="1">
            <p:ph type="sldNum" sz="quarter" idx="16"/>
          </p:nvPr>
        </p:nvSpPr>
        <p:spPr>
          <a:xfrm>
            <a:off x="10152063" y="7534275"/>
            <a:ext cx="36512" cy="34925"/>
          </a:xfrm>
        </p:spPr>
        <p:txBody>
          <a:bodyPr/>
          <a:lstStyle>
            <a:lvl1pPr>
              <a:defRPr sz="100">
                <a:solidFill>
                  <a:srgbClr val="211C1C"/>
                </a:solidFill>
              </a:defRPr>
            </a:lvl1pPr>
          </a:lstStyle>
          <a:p>
            <a:pPr>
              <a:defRPr/>
            </a:pPr>
            <a:fld id="{620B5FAC-31A7-49D7-9194-FDF52FCC579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74" name="Tijdelijke aanduiding voor datum 3"/>
          <p:cNvSpPr>
            <a:spLocks noGrp="1"/>
          </p:cNvSpPr>
          <p:nvPr userDrawn="1">
            <p:ph type="dt" sz="half" idx="17"/>
          </p:nvPr>
        </p:nvSpPr>
        <p:spPr bwMode="white">
          <a:xfrm>
            <a:off x="2087563" y="6140450"/>
            <a:ext cx="2133600" cy="365125"/>
          </a:xfrm>
        </p:spPr>
        <p:txBody>
          <a:bodyPr/>
          <a:lstStyle>
            <a:lvl1pPr algn="l">
              <a:defRPr sz="12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B0119B5-AE97-4149-879E-0580F6CD20EF}" type="datetime4">
              <a:rPr lang="nl-NL"/>
              <a:pPr>
                <a:defRPr/>
              </a:pPr>
              <a:t>5 juli 2021</a:t>
            </a:fld>
            <a:endParaRPr lang="nl-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F3049A-9A07-49D6-9AE1-5D8AF4897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 gee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13" descr="UU_titel_geel_zonder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UU_titel_geel alleen logo.em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88000" y="1834998"/>
            <a:ext cx="6372000" cy="1470025"/>
          </a:xfrm>
        </p:spPr>
        <p:txBody>
          <a:bodyPr anchor="t"/>
          <a:lstStyle>
            <a:lvl1pPr algn="l">
              <a:defRPr sz="4200"/>
            </a:lvl1pPr>
          </a:lstStyle>
          <a:p>
            <a:r>
              <a:rPr lang="de-DE" dirty="0"/>
              <a:t>Titelmasterformat durch Klicken bearbeiten</a:t>
            </a:r>
            <a:endParaRPr 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 bwMode="hidden">
          <a:xfrm>
            <a:off x="10152063" y="7534275"/>
            <a:ext cx="36512" cy="36513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0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Via Invoegen | Koptekst en Voettekst invoegen Subafdeling&lt;2spaties&gt;|&lt;2spaties&gt;Titel van de presentatie</a:t>
            </a:r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6"/>
          </p:nvPr>
        </p:nvSpPr>
        <p:spPr bwMode="hidden">
          <a:xfrm>
            <a:off x="10152063" y="7534275"/>
            <a:ext cx="36512" cy="36513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0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FD1E51F-26F0-423A-956E-EAC7506BF2A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7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154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0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6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8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548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7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afbeelding en zwart vlak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titelpag_verloop-04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3399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ep 17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868363" y="0"/>
              <a:ext cx="1063625" cy="6858000"/>
            </a:xfrm>
            <a:custGeom>
              <a:avLst/>
              <a:gdLst/>
              <a:ahLst/>
              <a:cxnLst>
                <a:cxn ang="0">
                  <a:pos x="40" y="3673"/>
                </a:cxn>
                <a:cxn ang="0">
                  <a:pos x="119" y="0"/>
                </a:cxn>
                <a:cxn ang="0">
                  <a:pos x="79" y="0"/>
                </a:cxn>
                <a:cxn ang="0">
                  <a:pos x="0" y="3673"/>
                </a:cxn>
                <a:cxn ang="0">
                  <a:pos x="4725" y="30720"/>
                </a:cxn>
                <a:cxn ang="0">
                  <a:pos x="4767" y="30720"/>
                </a:cxn>
                <a:cxn ang="0">
                  <a:pos x="40" y="3673"/>
                </a:cxn>
              </a:cxnLst>
              <a:rect l="0" t="0" r="r" b="b"/>
              <a:pathLst>
                <a:path w="4767" h="30720">
                  <a:moveTo>
                    <a:pt x="40" y="3673"/>
                  </a:moveTo>
                  <a:cubicBezTo>
                    <a:pt x="40" y="2482"/>
                    <a:pt x="67" y="1200"/>
                    <a:pt x="11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27" y="1200"/>
                    <a:pt x="0" y="2482"/>
                    <a:pt x="0" y="3673"/>
                  </a:cubicBezTo>
                  <a:cubicBezTo>
                    <a:pt x="0" y="12930"/>
                    <a:pt x="1589" y="22030"/>
                    <a:pt x="4725" y="30720"/>
                  </a:cubicBezTo>
                  <a:cubicBezTo>
                    <a:pt x="4767" y="30720"/>
                    <a:pt x="4767" y="30720"/>
                    <a:pt x="4767" y="30720"/>
                  </a:cubicBezTo>
                  <a:cubicBezTo>
                    <a:pt x="1630" y="22030"/>
                    <a:pt x="40" y="12930"/>
                    <a:pt x="40" y="3673"/>
                  </a:cubicBezTo>
                </a:path>
              </a:pathLst>
            </a:custGeom>
            <a:solidFill>
              <a:srgbClr val="FF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white">
            <a:xfrm>
              <a:off x="1295400" y="720725"/>
              <a:ext cx="174625" cy="144463"/>
            </a:xfrm>
            <a:custGeom>
              <a:avLst/>
              <a:gdLst/>
              <a:ahLst/>
              <a:cxnLst>
                <a:cxn ang="0">
                  <a:pos x="516" y="0"/>
                </a:cxn>
                <a:cxn ang="0">
                  <a:pos x="783" y="0"/>
                </a:cxn>
                <a:cxn ang="0">
                  <a:pos x="783" y="40"/>
                </a:cxn>
                <a:cxn ang="0">
                  <a:pos x="775" y="40"/>
                </a:cxn>
                <a:cxn ang="0">
                  <a:pos x="681" y="125"/>
                </a:cxn>
                <a:cxn ang="0">
                  <a:pos x="681" y="381"/>
                </a:cxn>
                <a:cxn ang="0">
                  <a:pos x="392" y="653"/>
                </a:cxn>
                <a:cxn ang="0">
                  <a:pos x="90" y="416"/>
                </a:cxn>
                <a:cxn ang="0">
                  <a:pos x="90" y="110"/>
                </a:cxn>
                <a:cxn ang="0">
                  <a:pos x="18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322" y="0"/>
                </a:cxn>
                <a:cxn ang="0">
                  <a:pos x="322" y="40"/>
                </a:cxn>
                <a:cxn ang="0">
                  <a:pos x="305" y="40"/>
                </a:cxn>
                <a:cxn ang="0">
                  <a:pos x="232" y="110"/>
                </a:cxn>
                <a:cxn ang="0">
                  <a:pos x="232" y="416"/>
                </a:cxn>
                <a:cxn ang="0">
                  <a:pos x="418" y="585"/>
                </a:cxn>
                <a:cxn ang="0">
                  <a:pos x="619" y="395"/>
                </a:cxn>
                <a:cxn ang="0">
                  <a:pos x="619" y="146"/>
                </a:cxn>
                <a:cxn ang="0">
                  <a:pos x="535" y="40"/>
                </a:cxn>
                <a:cxn ang="0">
                  <a:pos x="516" y="40"/>
                </a:cxn>
                <a:cxn ang="0">
                  <a:pos x="516" y="0"/>
                </a:cxn>
              </a:cxnLst>
              <a:rect l="0" t="0" r="r" b="b"/>
              <a:pathLst>
                <a:path w="783" h="653">
                  <a:moveTo>
                    <a:pt x="516" y="0"/>
                  </a:moveTo>
                  <a:cubicBezTo>
                    <a:pt x="783" y="0"/>
                    <a:pt x="783" y="0"/>
                    <a:pt x="783" y="0"/>
                  </a:cubicBezTo>
                  <a:cubicBezTo>
                    <a:pt x="783" y="40"/>
                    <a:pt x="783" y="40"/>
                    <a:pt x="783" y="40"/>
                  </a:cubicBezTo>
                  <a:cubicBezTo>
                    <a:pt x="775" y="40"/>
                    <a:pt x="775" y="40"/>
                    <a:pt x="775" y="40"/>
                  </a:cubicBezTo>
                  <a:cubicBezTo>
                    <a:pt x="693" y="40"/>
                    <a:pt x="681" y="76"/>
                    <a:pt x="681" y="125"/>
                  </a:cubicBezTo>
                  <a:cubicBezTo>
                    <a:pt x="681" y="381"/>
                    <a:pt x="681" y="381"/>
                    <a:pt x="681" y="381"/>
                  </a:cubicBezTo>
                  <a:cubicBezTo>
                    <a:pt x="681" y="610"/>
                    <a:pt x="514" y="653"/>
                    <a:pt x="392" y="653"/>
                  </a:cubicBezTo>
                  <a:cubicBezTo>
                    <a:pt x="207" y="653"/>
                    <a:pt x="90" y="573"/>
                    <a:pt x="90" y="416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58"/>
                    <a:pt x="75" y="40"/>
                    <a:pt x="1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05" y="40"/>
                    <a:pt x="305" y="40"/>
                    <a:pt x="305" y="40"/>
                  </a:cubicBezTo>
                  <a:cubicBezTo>
                    <a:pt x="261" y="40"/>
                    <a:pt x="232" y="59"/>
                    <a:pt x="232" y="110"/>
                  </a:cubicBezTo>
                  <a:cubicBezTo>
                    <a:pt x="232" y="416"/>
                    <a:pt x="232" y="416"/>
                    <a:pt x="232" y="416"/>
                  </a:cubicBezTo>
                  <a:cubicBezTo>
                    <a:pt x="232" y="542"/>
                    <a:pt x="324" y="585"/>
                    <a:pt x="418" y="585"/>
                  </a:cubicBezTo>
                  <a:cubicBezTo>
                    <a:pt x="553" y="585"/>
                    <a:pt x="619" y="509"/>
                    <a:pt x="619" y="395"/>
                  </a:cubicBezTo>
                  <a:cubicBezTo>
                    <a:pt x="619" y="146"/>
                    <a:pt x="619" y="146"/>
                    <a:pt x="619" y="146"/>
                  </a:cubicBezTo>
                  <a:cubicBezTo>
                    <a:pt x="619" y="73"/>
                    <a:pt x="599" y="40"/>
                    <a:pt x="535" y="40"/>
                  </a:cubicBezTo>
                  <a:cubicBezTo>
                    <a:pt x="516" y="40"/>
                    <a:pt x="516" y="40"/>
                    <a:pt x="516" y="40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white">
            <a:xfrm>
              <a:off x="1466850" y="763588"/>
              <a:ext cx="123825" cy="98425"/>
            </a:xfrm>
            <a:custGeom>
              <a:avLst/>
              <a:gdLst/>
              <a:ahLst/>
              <a:cxnLst>
                <a:cxn ang="0">
                  <a:pos x="494" y="349"/>
                </a:cxn>
                <a:cxn ang="0">
                  <a:pos x="552" y="409"/>
                </a:cxn>
                <a:cxn ang="0">
                  <a:pos x="552" y="442"/>
                </a:cxn>
                <a:cxn ang="0">
                  <a:pos x="310" y="442"/>
                </a:cxn>
                <a:cxn ang="0">
                  <a:pos x="310" y="409"/>
                </a:cxn>
                <a:cxn ang="0">
                  <a:pos x="368" y="293"/>
                </a:cxn>
                <a:cxn ang="0">
                  <a:pos x="368" y="204"/>
                </a:cxn>
                <a:cxn ang="0">
                  <a:pos x="305" y="89"/>
                </a:cxn>
                <a:cxn ang="0">
                  <a:pos x="195" y="135"/>
                </a:cxn>
                <a:cxn ang="0">
                  <a:pos x="195" y="343"/>
                </a:cxn>
                <a:cxn ang="0">
                  <a:pos x="256" y="409"/>
                </a:cxn>
                <a:cxn ang="0">
                  <a:pos x="265" y="409"/>
                </a:cxn>
                <a:cxn ang="0">
                  <a:pos x="265" y="442"/>
                </a:cxn>
                <a:cxn ang="0">
                  <a:pos x="5" y="442"/>
                </a:cxn>
                <a:cxn ang="0">
                  <a:pos x="5" y="409"/>
                </a:cxn>
                <a:cxn ang="0">
                  <a:pos x="11" y="409"/>
                </a:cxn>
                <a:cxn ang="0">
                  <a:pos x="70" y="337"/>
                </a:cxn>
                <a:cxn ang="0">
                  <a:pos x="70" y="137"/>
                </a:cxn>
                <a:cxn ang="0">
                  <a:pos x="22" y="91"/>
                </a:cxn>
                <a:cxn ang="0">
                  <a:pos x="0" y="84"/>
                </a:cxn>
                <a:cxn ang="0">
                  <a:pos x="0" y="60"/>
                </a:cxn>
                <a:cxn ang="0">
                  <a:pos x="176" y="0"/>
                </a:cxn>
                <a:cxn ang="0">
                  <a:pos x="195" y="0"/>
                </a:cxn>
                <a:cxn ang="0">
                  <a:pos x="195" y="92"/>
                </a:cxn>
                <a:cxn ang="0">
                  <a:pos x="386" y="11"/>
                </a:cxn>
                <a:cxn ang="0">
                  <a:pos x="494" y="188"/>
                </a:cxn>
                <a:cxn ang="0">
                  <a:pos x="494" y="349"/>
                </a:cxn>
              </a:cxnLst>
              <a:rect l="0" t="0" r="r" b="b"/>
              <a:pathLst>
                <a:path w="552" h="442">
                  <a:moveTo>
                    <a:pt x="494" y="349"/>
                  </a:moveTo>
                  <a:cubicBezTo>
                    <a:pt x="494" y="399"/>
                    <a:pt x="512" y="409"/>
                    <a:pt x="552" y="409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310" y="442"/>
                    <a:pt x="310" y="442"/>
                    <a:pt x="310" y="442"/>
                  </a:cubicBezTo>
                  <a:cubicBezTo>
                    <a:pt x="310" y="409"/>
                    <a:pt x="310" y="409"/>
                    <a:pt x="310" y="409"/>
                  </a:cubicBezTo>
                  <a:cubicBezTo>
                    <a:pt x="352" y="406"/>
                    <a:pt x="368" y="377"/>
                    <a:pt x="368" y="293"/>
                  </a:cubicBezTo>
                  <a:cubicBezTo>
                    <a:pt x="368" y="204"/>
                    <a:pt x="368" y="204"/>
                    <a:pt x="368" y="204"/>
                  </a:cubicBezTo>
                  <a:cubicBezTo>
                    <a:pt x="368" y="121"/>
                    <a:pt x="346" y="89"/>
                    <a:pt x="305" y="89"/>
                  </a:cubicBezTo>
                  <a:cubicBezTo>
                    <a:pt x="273" y="89"/>
                    <a:pt x="239" y="105"/>
                    <a:pt x="195" y="135"/>
                  </a:cubicBezTo>
                  <a:cubicBezTo>
                    <a:pt x="195" y="343"/>
                    <a:pt x="195" y="343"/>
                    <a:pt x="195" y="343"/>
                  </a:cubicBezTo>
                  <a:cubicBezTo>
                    <a:pt x="195" y="390"/>
                    <a:pt x="215" y="409"/>
                    <a:pt x="256" y="409"/>
                  </a:cubicBezTo>
                  <a:cubicBezTo>
                    <a:pt x="265" y="409"/>
                    <a:pt x="265" y="409"/>
                    <a:pt x="265" y="409"/>
                  </a:cubicBezTo>
                  <a:cubicBezTo>
                    <a:pt x="265" y="442"/>
                    <a:pt x="265" y="442"/>
                    <a:pt x="265" y="442"/>
                  </a:cubicBezTo>
                  <a:cubicBezTo>
                    <a:pt x="5" y="442"/>
                    <a:pt x="5" y="442"/>
                    <a:pt x="5" y="442"/>
                  </a:cubicBezTo>
                  <a:cubicBezTo>
                    <a:pt x="5" y="409"/>
                    <a:pt x="5" y="409"/>
                    <a:pt x="5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55" y="409"/>
                    <a:pt x="70" y="391"/>
                    <a:pt x="70" y="337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70" y="114"/>
                    <a:pt x="58" y="101"/>
                    <a:pt x="22" y="9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92"/>
                    <a:pt x="195" y="92"/>
                    <a:pt x="195" y="92"/>
                  </a:cubicBezTo>
                  <a:cubicBezTo>
                    <a:pt x="270" y="42"/>
                    <a:pt x="336" y="11"/>
                    <a:pt x="386" y="11"/>
                  </a:cubicBezTo>
                  <a:cubicBezTo>
                    <a:pt x="461" y="11"/>
                    <a:pt x="494" y="65"/>
                    <a:pt x="494" y="188"/>
                  </a:cubicBezTo>
                  <a:lnTo>
                    <a:pt x="494" y="349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white">
            <a:xfrm>
              <a:off x="1604963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6" y="233"/>
                </a:cxn>
                <a:cxn ang="0">
                  <a:pos x="195" y="233"/>
                </a:cxn>
                <a:cxn ang="0">
                  <a:pos x="195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9" y="70"/>
                </a:cxn>
                <a:cxn ang="0">
                  <a:pos x="128" y="140"/>
                </a:cxn>
                <a:cxn ang="0">
                  <a:pos x="46" y="70"/>
                </a:cxn>
                <a:cxn ang="0">
                  <a:pos x="128" y="0"/>
                </a:cxn>
                <a:cxn ang="0">
                  <a:pos x="209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4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95" y="233"/>
                    <a:pt x="195" y="233"/>
                    <a:pt x="195" y="233"/>
                  </a:cubicBezTo>
                  <a:cubicBezTo>
                    <a:pt x="195" y="578"/>
                    <a:pt x="195" y="578"/>
                    <a:pt x="195" y="578"/>
                  </a:cubicBezTo>
                  <a:cubicBezTo>
                    <a:pt x="195" y="620"/>
                    <a:pt x="212" y="642"/>
                    <a:pt x="257" y="642"/>
                  </a:cubicBezTo>
                  <a:lnTo>
                    <a:pt x="257" y="675"/>
                  </a:lnTo>
                  <a:close/>
                  <a:moveTo>
                    <a:pt x="209" y="70"/>
                  </a:moveTo>
                  <a:cubicBezTo>
                    <a:pt x="209" y="111"/>
                    <a:pt x="170" y="140"/>
                    <a:pt x="128" y="140"/>
                  </a:cubicBezTo>
                  <a:cubicBezTo>
                    <a:pt x="80" y="140"/>
                    <a:pt x="46" y="110"/>
                    <a:pt x="46" y="70"/>
                  </a:cubicBezTo>
                  <a:cubicBezTo>
                    <a:pt x="46" y="33"/>
                    <a:pt x="85" y="0"/>
                    <a:pt x="128" y="0"/>
                  </a:cubicBezTo>
                  <a:cubicBezTo>
                    <a:pt x="175" y="0"/>
                    <a:pt x="209" y="31"/>
                    <a:pt x="209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white">
            <a:xfrm>
              <a:off x="1665288" y="768350"/>
              <a:ext cx="1174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33"/>
                </a:cxn>
                <a:cxn ang="0">
                  <a:pos x="226" y="33"/>
                </a:cxn>
                <a:cxn ang="0">
                  <a:pos x="212" y="90"/>
                </a:cxn>
                <a:cxn ang="0">
                  <a:pos x="304" y="295"/>
                </a:cxn>
                <a:cxn ang="0">
                  <a:pos x="384" y="114"/>
                </a:cxn>
                <a:cxn ang="0">
                  <a:pos x="323" y="33"/>
                </a:cxn>
                <a:cxn ang="0">
                  <a:pos x="323" y="0"/>
                </a:cxn>
                <a:cxn ang="0">
                  <a:pos x="528" y="0"/>
                </a:cxn>
                <a:cxn ang="0">
                  <a:pos x="528" y="33"/>
                </a:cxn>
                <a:cxn ang="0">
                  <a:pos x="441" y="94"/>
                </a:cxn>
                <a:cxn ang="0">
                  <a:pos x="295" y="426"/>
                </a:cxn>
                <a:cxn ang="0">
                  <a:pos x="233" y="426"/>
                </a:cxn>
                <a:cxn ang="0">
                  <a:pos x="80" y="96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528" h="426">
                  <a:moveTo>
                    <a:pt x="0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2" y="33"/>
                    <a:pt x="262" y="33"/>
                    <a:pt x="262" y="33"/>
                  </a:cubicBezTo>
                  <a:cubicBezTo>
                    <a:pt x="226" y="33"/>
                    <a:pt x="226" y="33"/>
                    <a:pt x="226" y="33"/>
                  </a:cubicBezTo>
                  <a:cubicBezTo>
                    <a:pt x="204" y="33"/>
                    <a:pt x="195" y="52"/>
                    <a:pt x="212" y="90"/>
                  </a:cubicBezTo>
                  <a:cubicBezTo>
                    <a:pt x="304" y="295"/>
                    <a:pt x="304" y="295"/>
                    <a:pt x="304" y="295"/>
                  </a:cubicBezTo>
                  <a:cubicBezTo>
                    <a:pt x="384" y="114"/>
                    <a:pt x="384" y="114"/>
                    <a:pt x="384" y="114"/>
                  </a:cubicBezTo>
                  <a:cubicBezTo>
                    <a:pt x="408" y="60"/>
                    <a:pt x="395" y="40"/>
                    <a:pt x="323" y="33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474" y="38"/>
                    <a:pt x="461" y="51"/>
                    <a:pt x="441" y="94"/>
                  </a:cubicBezTo>
                  <a:cubicBezTo>
                    <a:pt x="295" y="426"/>
                    <a:pt x="295" y="426"/>
                    <a:pt x="295" y="426"/>
                  </a:cubicBezTo>
                  <a:cubicBezTo>
                    <a:pt x="233" y="426"/>
                    <a:pt x="233" y="426"/>
                    <a:pt x="233" y="42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60" y="54"/>
                    <a:pt x="46" y="38"/>
                    <a:pt x="0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white">
            <a:xfrm>
              <a:off x="1784350" y="766763"/>
              <a:ext cx="93663" cy="98425"/>
            </a:xfrm>
            <a:custGeom>
              <a:avLst/>
              <a:gdLst/>
              <a:ahLst/>
              <a:cxnLst>
                <a:cxn ang="0">
                  <a:pos x="408" y="312"/>
                </a:cxn>
                <a:cxn ang="0">
                  <a:pos x="188" y="442"/>
                </a:cxn>
                <a:cxn ang="0">
                  <a:pos x="0" y="232"/>
                </a:cxn>
                <a:cxn ang="0">
                  <a:pos x="220" y="0"/>
                </a:cxn>
                <a:cxn ang="0">
                  <a:pos x="349" y="50"/>
                </a:cxn>
                <a:cxn ang="0">
                  <a:pos x="417" y="187"/>
                </a:cxn>
                <a:cxn ang="0">
                  <a:pos x="417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4" y="292"/>
                </a:cxn>
                <a:cxn ang="0">
                  <a:pos x="408" y="312"/>
                </a:cxn>
                <a:cxn ang="0">
                  <a:pos x="275" y="176"/>
                </a:cxn>
                <a:cxn ang="0">
                  <a:pos x="202" y="49"/>
                </a:cxn>
                <a:cxn ang="0">
                  <a:pos x="129" y="176"/>
                </a:cxn>
                <a:cxn ang="0">
                  <a:pos x="275" y="176"/>
                </a:cxn>
              </a:cxnLst>
              <a:rect l="0" t="0" r="r" b="b"/>
              <a:pathLst>
                <a:path w="417" h="442">
                  <a:moveTo>
                    <a:pt x="408" y="312"/>
                  </a:moveTo>
                  <a:cubicBezTo>
                    <a:pt x="350" y="393"/>
                    <a:pt x="267" y="442"/>
                    <a:pt x="188" y="442"/>
                  </a:cubicBezTo>
                  <a:cubicBezTo>
                    <a:pt x="76" y="442"/>
                    <a:pt x="0" y="356"/>
                    <a:pt x="0" y="232"/>
                  </a:cubicBezTo>
                  <a:cubicBezTo>
                    <a:pt x="0" y="96"/>
                    <a:pt x="92" y="0"/>
                    <a:pt x="220" y="0"/>
                  </a:cubicBezTo>
                  <a:cubicBezTo>
                    <a:pt x="275" y="0"/>
                    <a:pt x="317" y="18"/>
                    <a:pt x="349" y="50"/>
                  </a:cubicBezTo>
                  <a:cubicBezTo>
                    <a:pt x="410" y="110"/>
                    <a:pt x="381" y="168"/>
                    <a:pt x="417" y="187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2"/>
                    <a:pt x="198" y="366"/>
                    <a:pt x="259" y="366"/>
                  </a:cubicBezTo>
                  <a:cubicBezTo>
                    <a:pt x="297" y="366"/>
                    <a:pt x="334" y="345"/>
                    <a:pt x="384" y="292"/>
                  </a:cubicBezTo>
                  <a:lnTo>
                    <a:pt x="408" y="312"/>
                  </a:lnTo>
                  <a:close/>
                  <a:moveTo>
                    <a:pt x="275" y="176"/>
                  </a:moveTo>
                  <a:cubicBezTo>
                    <a:pt x="275" y="97"/>
                    <a:pt x="247" y="49"/>
                    <a:pt x="202" y="49"/>
                  </a:cubicBezTo>
                  <a:cubicBezTo>
                    <a:pt x="160" y="49"/>
                    <a:pt x="122" y="103"/>
                    <a:pt x="129" y="176"/>
                  </a:cubicBezTo>
                  <a:lnTo>
                    <a:pt x="275" y="17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white">
            <a:xfrm>
              <a:off x="1889125" y="763588"/>
              <a:ext cx="85725" cy="98425"/>
            </a:xfrm>
            <a:custGeom>
              <a:avLst/>
              <a:gdLst/>
              <a:ahLst/>
              <a:cxnLst>
                <a:cxn ang="0">
                  <a:pos x="286" y="442"/>
                </a:cxn>
                <a:cxn ang="0">
                  <a:pos x="0" y="442"/>
                </a:cxn>
                <a:cxn ang="0">
                  <a:pos x="0" y="409"/>
                </a:cxn>
                <a:cxn ang="0">
                  <a:pos x="7" y="409"/>
                </a:cxn>
                <a:cxn ang="0">
                  <a:pos x="65" y="337"/>
                </a:cxn>
                <a:cxn ang="0">
                  <a:pos x="65" y="170"/>
                </a:cxn>
                <a:cxn ang="0">
                  <a:pos x="27" y="101"/>
                </a:cxn>
                <a:cxn ang="0">
                  <a:pos x="0" y="89"/>
                </a:cxn>
                <a:cxn ang="0">
                  <a:pos x="0" y="64"/>
                </a:cxn>
                <a:cxn ang="0">
                  <a:pos x="168" y="0"/>
                </a:cxn>
                <a:cxn ang="0">
                  <a:pos x="190" y="0"/>
                </a:cxn>
                <a:cxn ang="0">
                  <a:pos x="190" y="115"/>
                </a:cxn>
                <a:cxn ang="0">
                  <a:pos x="192" y="115"/>
                </a:cxn>
                <a:cxn ang="0">
                  <a:pos x="282" y="11"/>
                </a:cxn>
                <a:cxn ang="0">
                  <a:pos x="302" y="14"/>
                </a:cxn>
                <a:cxn ang="0">
                  <a:pos x="383" y="44"/>
                </a:cxn>
                <a:cxn ang="0">
                  <a:pos x="334" y="153"/>
                </a:cxn>
                <a:cxn ang="0">
                  <a:pos x="251" y="128"/>
                </a:cxn>
                <a:cxn ang="0">
                  <a:pos x="190" y="174"/>
                </a:cxn>
                <a:cxn ang="0">
                  <a:pos x="190" y="340"/>
                </a:cxn>
                <a:cxn ang="0">
                  <a:pos x="259" y="409"/>
                </a:cxn>
                <a:cxn ang="0">
                  <a:pos x="286" y="409"/>
                </a:cxn>
                <a:cxn ang="0">
                  <a:pos x="286" y="442"/>
                </a:cxn>
              </a:cxnLst>
              <a:rect l="0" t="0" r="r" b="b"/>
              <a:pathLst>
                <a:path w="383" h="442">
                  <a:moveTo>
                    <a:pt x="286" y="442"/>
                  </a:moveTo>
                  <a:cubicBezTo>
                    <a:pt x="0" y="442"/>
                    <a:pt x="0" y="442"/>
                    <a:pt x="0" y="442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7" y="409"/>
                    <a:pt x="7" y="409"/>
                    <a:pt x="7" y="409"/>
                  </a:cubicBezTo>
                  <a:cubicBezTo>
                    <a:pt x="49" y="409"/>
                    <a:pt x="65" y="391"/>
                    <a:pt x="65" y="337"/>
                  </a:cubicBezTo>
                  <a:cubicBezTo>
                    <a:pt x="65" y="170"/>
                    <a:pt x="65" y="170"/>
                    <a:pt x="65" y="170"/>
                  </a:cubicBezTo>
                  <a:cubicBezTo>
                    <a:pt x="65" y="123"/>
                    <a:pt x="58" y="113"/>
                    <a:pt x="27" y="10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15"/>
                    <a:pt x="190" y="115"/>
                    <a:pt x="190" y="115"/>
                  </a:cubicBezTo>
                  <a:cubicBezTo>
                    <a:pt x="192" y="115"/>
                    <a:pt x="192" y="115"/>
                    <a:pt x="192" y="115"/>
                  </a:cubicBezTo>
                  <a:cubicBezTo>
                    <a:pt x="230" y="41"/>
                    <a:pt x="247" y="11"/>
                    <a:pt x="282" y="11"/>
                  </a:cubicBezTo>
                  <a:cubicBezTo>
                    <a:pt x="289" y="11"/>
                    <a:pt x="297" y="12"/>
                    <a:pt x="302" y="14"/>
                  </a:cubicBezTo>
                  <a:cubicBezTo>
                    <a:pt x="383" y="44"/>
                    <a:pt x="383" y="44"/>
                    <a:pt x="383" y="44"/>
                  </a:cubicBezTo>
                  <a:cubicBezTo>
                    <a:pt x="371" y="87"/>
                    <a:pt x="354" y="124"/>
                    <a:pt x="334" y="153"/>
                  </a:cubicBezTo>
                  <a:cubicBezTo>
                    <a:pt x="302" y="141"/>
                    <a:pt x="264" y="128"/>
                    <a:pt x="251" y="128"/>
                  </a:cubicBezTo>
                  <a:cubicBezTo>
                    <a:pt x="230" y="128"/>
                    <a:pt x="213" y="142"/>
                    <a:pt x="190" y="174"/>
                  </a:cubicBezTo>
                  <a:cubicBezTo>
                    <a:pt x="190" y="340"/>
                    <a:pt x="190" y="340"/>
                    <a:pt x="190" y="340"/>
                  </a:cubicBezTo>
                  <a:cubicBezTo>
                    <a:pt x="190" y="390"/>
                    <a:pt x="205" y="409"/>
                    <a:pt x="259" y="409"/>
                  </a:cubicBezTo>
                  <a:cubicBezTo>
                    <a:pt x="286" y="409"/>
                    <a:pt x="286" y="409"/>
                    <a:pt x="286" y="409"/>
                  </a:cubicBezTo>
                  <a:lnTo>
                    <a:pt x="286" y="44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white">
            <a:xfrm>
              <a:off x="1989138" y="766763"/>
              <a:ext cx="68262" cy="98425"/>
            </a:xfrm>
            <a:custGeom>
              <a:avLst/>
              <a:gdLst/>
              <a:ahLst/>
              <a:cxnLst>
                <a:cxn ang="0">
                  <a:pos x="0" y="310"/>
                </a:cxn>
                <a:cxn ang="0">
                  <a:pos x="33" y="310"/>
                </a:cxn>
                <a:cxn ang="0">
                  <a:pos x="140" y="398"/>
                </a:cxn>
                <a:cxn ang="0">
                  <a:pos x="193" y="351"/>
                </a:cxn>
                <a:cxn ang="0">
                  <a:pos x="0" y="131"/>
                </a:cxn>
                <a:cxn ang="0">
                  <a:pos x="161" y="0"/>
                </a:cxn>
                <a:cxn ang="0">
                  <a:pos x="277" y="22"/>
                </a:cxn>
                <a:cxn ang="0">
                  <a:pos x="279" y="132"/>
                </a:cxn>
                <a:cxn ang="0">
                  <a:pos x="246" y="132"/>
                </a:cxn>
                <a:cxn ang="0">
                  <a:pos x="149" y="45"/>
                </a:cxn>
                <a:cxn ang="0">
                  <a:pos x="102" y="84"/>
                </a:cxn>
                <a:cxn ang="0">
                  <a:pos x="304" y="312"/>
                </a:cxn>
                <a:cxn ang="0">
                  <a:pos x="171" y="441"/>
                </a:cxn>
                <a:cxn ang="0">
                  <a:pos x="62" y="427"/>
                </a:cxn>
                <a:cxn ang="0">
                  <a:pos x="41" y="440"/>
                </a:cxn>
                <a:cxn ang="0">
                  <a:pos x="11" y="440"/>
                </a:cxn>
                <a:cxn ang="0">
                  <a:pos x="0" y="310"/>
                </a:cxn>
              </a:cxnLst>
              <a:rect l="0" t="0" r="r" b="b"/>
              <a:pathLst>
                <a:path w="304" h="441">
                  <a:moveTo>
                    <a:pt x="0" y="310"/>
                  </a:moveTo>
                  <a:cubicBezTo>
                    <a:pt x="33" y="310"/>
                    <a:pt x="33" y="310"/>
                    <a:pt x="33" y="310"/>
                  </a:cubicBezTo>
                  <a:cubicBezTo>
                    <a:pt x="51" y="367"/>
                    <a:pt x="96" y="398"/>
                    <a:pt x="140" y="398"/>
                  </a:cubicBezTo>
                  <a:cubicBezTo>
                    <a:pt x="169" y="398"/>
                    <a:pt x="193" y="377"/>
                    <a:pt x="193" y="351"/>
                  </a:cubicBezTo>
                  <a:cubicBezTo>
                    <a:pt x="193" y="280"/>
                    <a:pt x="0" y="255"/>
                    <a:pt x="0" y="131"/>
                  </a:cubicBezTo>
                  <a:cubicBezTo>
                    <a:pt x="0" y="53"/>
                    <a:pt x="65" y="0"/>
                    <a:pt x="161" y="0"/>
                  </a:cubicBezTo>
                  <a:cubicBezTo>
                    <a:pt x="200" y="0"/>
                    <a:pt x="233" y="6"/>
                    <a:pt x="277" y="22"/>
                  </a:cubicBezTo>
                  <a:cubicBezTo>
                    <a:pt x="279" y="132"/>
                    <a:pt x="279" y="132"/>
                    <a:pt x="279" y="132"/>
                  </a:cubicBezTo>
                  <a:cubicBezTo>
                    <a:pt x="246" y="132"/>
                    <a:pt x="246" y="132"/>
                    <a:pt x="246" y="132"/>
                  </a:cubicBezTo>
                  <a:cubicBezTo>
                    <a:pt x="227" y="75"/>
                    <a:pt x="193" y="45"/>
                    <a:pt x="149" y="45"/>
                  </a:cubicBezTo>
                  <a:cubicBezTo>
                    <a:pt x="122" y="45"/>
                    <a:pt x="102" y="61"/>
                    <a:pt x="102" y="84"/>
                  </a:cubicBezTo>
                  <a:cubicBezTo>
                    <a:pt x="102" y="168"/>
                    <a:pt x="304" y="171"/>
                    <a:pt x="304" y="312"/>
                  </a:cubicBezTo>
                  <a:cubicBezTo>
                    <a:pt x="304" y="388"/>
                    <a:pt x="250" y="441"/>
                    <a:pt x="171" y="441"/>
                  </a:cubicBezTo>
                  <a:cubicBezTo>
                    <a:pt x="100" y="441"/>
                    <a:pt x="76" y="427"/>
                    <a:pt x="62" y="427"/>
                  </a:cubicBezTo>
                  <a:cubicBezTo>
                    <a:pt x="56" y="427"/>
                    <a:pt x="50" y="431"/>
                    <a:pt x="41" y="440"/>
                  </a:cubicBezTo>
                  <a:cubicBezTo>
                    <a:pt x="11" y="440"/>
                    <a:pt x="11" y="440"/>
                    <a:pt x="11" y="440"/>
                  </a:cubicBezTo>
                  <a:lnTo>
                    <a:pt x="0" y="31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white">
            <a:xfrm>
              <a:off x="2076450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5" y="233"/>
                </a:cxn>
                <a:cxn ang="0">
                  <a:pos x="194" y="233"/>
                </a:cxn>
                <a:cxn ang="0">
                  <a:pos x="194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8" y="70"/>
                </a:cxn>
                <a:cxn ang="0">
                  <a:pos x="127" y="140"/>
                </a:cxn>
                <a:cxn ang="0">
                  <a:pos x="45" y="70"/>
                </a:cxn>
                <a:cxn ang="0">
                  <a:pos x="127" y="0"/>
                </a:cxn>
                <a:cxn ang="0">
                  <a:pos x="208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3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578"/>
                    <a:pt x="194" y="578"/>
                    <a:pt x="194" y="578"/>
                  </a:cubicBezTo>
                  <a:cubicBezTo>
                    <a:pt x="194" y="620"/>
                    <a:pt x="211" y="642"/>
                    <a:pt x="257" y="642"/>
                  </a:cubicBezTo>
                  <a:lnTo>
                    <a:pt x="257" y="675"/>
                  </a:lnTo>
                  <a:close/>
                  <a:moveTo>
                    <a:pt x="208" y="70"/>
                  </a:moveTo>
                  <a:cubicBezTo>
                    <a:pt x="208" y="111"/>
                    <a:pt x="169" y="140"/>
                    <a:pt x="127" y="140"/>
                  </a:cubicBezTo>
                  <a:cubicBezTo>
                    <a:pt x="80" y="140"/>
                    <a:pt x="45" y="110"/>
                    <a:pt x="45" y="70"/>
                  </a:cubicBezTo>
                  <a:cubicBezTo>
                    <a:pt x="45" y="33"/>
                    <a:pt x="84" y="0"/>
                    <a:pt x="127" y="0"/>
                  </a:cubicBezTo>
                  <a:cubicBezTo>
                    <a:pt x="174" y="0"/>
                    <a:pt x="208" y="31"/>
                    <a:pt x="208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white">
            <a:xfrm>
              <a:off x="2146300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8"/>
                </a:cxn>
                <a:cxn ang="0">
                  <a:pos x="306" y="437"/>
                </a:cxn>
                <a:cxn ang="0">
                  <a:pos x="320" y="466"/>
                </a:cxn>
                <a:cxn ang="0">
                  <a:pos x="171" y="559"/>
                </a:cxn>
                <a:cxn ang="0">
                  <a:pos x="55" y="432"/>
                </a:cxn>
                <a:cxn ang="0">
                  <a:pos x="55" y="185"/>
                </a:cxn>
                <a:cxn ang="0">
                  <a:pos x="0" y="185"/>
                </a:cxn>
                <a:cxn ang="0">
                  <a:pos x="0" y="158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5" y="129"/>
                </a:cxn>
                <a:cxn ang="0">
                  <a:pos x="299" y="185"/>
                </a:cxn>
                <a:cxn ang="0">
                  <a:pos x="180" y="185"/>
                </a:cxn>
                <a:cxn ang="0">
                  <a:pos x="180" y="434"/>
                </a:cxn>
              </a:cxnLst>
              <a:rect l="0" t="0" r="r" b="b"/>
              <a:pathLst>
                <a:path w="320" h="559">
                  <a:moveTo>
                    <a:pt x="180" y="434"/>
                  </a:moveTo>
                  <a:cubicBezTo>
                    <a:pt x="180" y="472"/>
                    <a:pt x="198" y="488"/>
                    <a:pt x="227" y="488"/>
                  </a:cubicBezTo>
                  <a:cubicBezTo>
                    <a:pt x="252" y="488"/>
                    <a:pt x="275" y="473"/>
                    <a:pt x="306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1"/>
                    <a:pt x="227" y="559"/>
                    <a:pt x="171" y="559"/>
                  </a:cubicBezTo>
                  <a:cubicBezTo>
                    <a:pt x="101" y="559"/>
                    <a:pt x="55" y="520"/>
                    <a:pt x="55" y="432"/>
                  </a:cubicBezTo>
                  <a:cubicBezTo>
                    <a:pt x="55" y="185"/>
                    <a:pt x="55" y="185"/>
                    <a:pt x="55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2" y="133"/>
                    <a:pt x="132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5" y="129"/>
                    <a:pt x="315" y="129"/>
                    <a:pt x="315" y="129"/>
                  </a:cubicBezTo>
                  <a:cubicBezTo>
                    <a:pt x="299" y="185"/>
                    <a:pt x="299" y="185"/>
                    <a:pt x="299" y="185"/>
                  </a:cubicBezTo>
                  <a:cubicBezTo>
                    <a:pt x="180" y="185"/>
                    <a:pt x="180" y="185"/>
                    <a:pt x="180" y="185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white">
            <a:xfrm>
              <a:off x="2228850" y="766763"/>
              <a:ext cx="93663" cy="98425"/>
            </a:xfrm>
            <a:custGeom>
              <a:avLst/>
              <a:gdLst/>
              <a:ahLst/>
              <a:cxnLst>
                <a:cxn ang="0">
                  <a:pos x="408" y="312"/>
                </a:cxn>
                <a:cxn ang="0">
                  <a:pos x="188" y="442"/>
                </a:cxn>
                <a:cxn ang="0">
                  <a:pos x="0" y="232"/>
                </a:cxn>
                <a:cxn ang="0">
                  <a:pos x="220" y="0"/>
                </a:cxn>
                <a:cxn ang="0">
                  <a:pos x="350" y="50"/>
                </a:cxn>
                <a:cxn ang="0">
                  <a:pos x="418" y="187"/>
                </a:cxn>
                <a:cxn ang="0">
                  <a:pos x="418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5" y="292"/>
                </a:cxn>
                <a:cxn ang="0">
                  <a:pos x="408" y="312"/>
                </a:cxn>
                <a:cxn ang="0">
                  <a:pos x="276" y="176"/>
                </a:cxn>
                <a:cxn ang="0">
                  <a:pos x="203" y="49"/>
                </a:cxn>
                <a:cxn ang="0">
                  <a:pos x="130" y="176"/>
                </a:cxn>
                <a:cxn ang="0">
                  <a:pos x="276" y="176"/>
                </a:cxn>
              </a:cxnLst>
              <a:rect l="0" t="0" r="r" b="b"/>
              <a:pathLst>
                <a:path w="418" h="442">
                  <a:moveTo>
                    <a:pt x="408" y="312"/>
                  </a:moveTo>
                  <a:cubicBezTo>
                    <a:pt x="351" y="393"/>
                    <a:pt x="267" y="442"/>
                    <a:pt x="188" y="442"/>
                  </a:cubicBezTo>
                  <a:cubicBezTo>
                    <a:pt x="76" y="442"/>
                    <a:pt x="0" y="356"/>
                    <a:pt x="0" y="232"/>
                  </a:cubicBezTo>
                  <a:cubicBezTo>
                    <a:pt x="0" y="96"/>
                    <a:pt x="92" y="0"/>
                    <a:pt x="220" y="0"/>
                  </a:cubicBezTo>
                  <a:cubicBezTo>
                    <a:pt x="275" y="0"/>
                    <a:pt x="318" y="18"/>
                    <a:pt x="350" y="50"/>
                  </a:cubicBezTo>
                  <a:cubicBezTo>
                    <a:pt x="410" y="110"/>
                    <a:pt x="382" y="168"/>
                    <a:pt x="418" y="187"/>
                  </a:cubicBezTo>
                  <a:cubicBezTo>
                    <a:pt x="418" y="216"/>
                    <a:pt x="418" y="216"/>
                    <a:pt x="418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2"/>
                    <a:pt x="199" y="366"/>
                    <a:pt x="259" y="366"/>
                  </a:cubicBezTo>
                  <a:cubicBezTo>
                    <a:pt x="297" y="366"/>
                    <a:pt x="334" y="345"/>
                    <a:pt x="385" y="292"/>
                  </a:cubicBezTo>
                  <a:lnTo>
                    <a:pt x="408" y="312"/>
                  </a:lnTo>
                  <a:close/>
                  <a:moveTo>
                    <a:pt x="276" y="176"/>
                  </a:moveTo>
                  <a:cubicBezTo>
                    <a:pt x="275" y="97"/>
                    <a:pt x="247" y="49"/>
                    <a:pt x="203" y="49"/>
                  </a:cubicBezTo>
                  <a:cubicBezTo>
                    <a:pt x="161" y="49"/>
                    <a:pt x="123" y="103"/>
                    <a:pt x="130" y="176"/>
                  </a:cubicBezTo>
                  <a:lnTo>
                    <a:pt x="276" y="17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 userDrawn="1"/>
          </p:nvSpPr>
          <p:spPr bwMode="white">
            <a:xfrm>
              <a:off x="2332038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6" y="233"/>
                </a:cxn>
                <a:cxn ang="0">
                  <a:pos x="194" y="233"/>
                </a:cxn>
                <a:cxn ang="0">
                  <a:pos x="194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9" y="70"/>
                </a:cxn>
                <a:cxn ang="0">
                  <a:pos x="128" y="140"/>
                </a:cxn>
                <a:cxn ang="0">
                  <a:pos x="45" y="70"/>
                </a:cxn>
                <a:cxn ang="0">
                  <a:pos x="128" y="0"/>
                </a:cxn>
                <a:cxn ang="0">
                  <a:pos x="209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4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578"/>
                    <a:pt x="194" y="578"/>
                    <a:pt x="194" y="578"/>
                  </a:cubicBezTo>
                  <a:cubicBezTo>
                    <a:pt x="194" y="620"/>
                    <a:pt x="212" y="642"/>
                    <a:pt x="257" y="642"/>
                  </a:cubicBezTo>
                  <a:lnTo>
                    <a:pt x="257" y="675"/>
                  </a:lnTo>
                  <a:close/>
                  <a:moveTo>
                    <a:pt x="209" y="70"/>
                  </a:moveTo>
                  <a:cubicBezTo>
                    <a:pt x="209" y="111"/>
                    <a:pt x="170" y="140"/>
                    <a:pt x="128" y="140"/>
                  </a:cubicBezTo>
                  <a:cubicBezTo>
                    <a:pt x="80" y="140"/>
                    <a:pt x="45" y="110"/>
                    <a:pt x="45" y="70"/>
                  </a:cubicBezTo>
                  <a:cubicBezTo>
                    <a:pt x="45" y="33"/>
                    <a:pt x="84" y="0"/>
                    <a:pt x="128" y="0"/>
                  </a:cubicBezTo>
                  <a:cubicBezTo>
                    <a:pt x="175" y="0"/>
                    <a:pt x="209" y="31"/>
                    <a:pt x="209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white">
            <a:xfrm>
              <a:off x="2401888" y="739775"/>
              <a:ext cx="71437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8"/>
                </a:cxn>
                <a:cxn ang="0">
                  <a:pos x="305" y="437"/>
                </a:cxn>
                <a:cxn ang="0">
                  <a:pos x="319" y="466"/>
                </a:cxn>
                <a:cxn ang="0">
                  <a:pos x="170" y="559"/>
                </a:cxn>
                <a:cxn ang="0">
                  <a:pos x="54" y="432"/>
                </a:cxn>
                <a:cxn ang="0">
                  <a:pos x="54" y="185"/>
                </a:cxn>
                <a:cxn ang="0">
                  <a:pos x="0" y="185"/>
                </a:cxn>
                <a:cxn ang="0">
                  <a:pos x="0" y="158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8" y="185"/>
                </a:cxn>
                <a:cxn ang="0">
                  <a:pos x="180" y="185"/>
                </a:cxn>
                <a:cxn ang="0">
                  <a:pos x="180" y="434"/>
                </a:cxn>
              </a:cxnLst>
              <a:rect l="0" t="0" r="r" b="b"/>
              <a:pathLst>
                <a:path w="319" h="559">
                  <a:moveTo>
                    <a:pt x="180" y="434"/>
                  </a:moveTo>
                  <a:cubicBezTo>
                    <a:pt x="180" y="472"/>
                    <a:pt x="197" y="488"/>
                    <a:pt x="227" y="488"/>
                  </a:cubicBezTo>
                  <a:cubicBezTo>
                    <a:pt x="251" y="488"/>
                    <a:pt x="275" y="473"/>
                    <a:pt x="305" y="437"/>
                  </a:cubicBezTo>
                  <a:cubicBezTo>
                    <a:pt x="319" y="466"/>
                    <a:pt x="319" y="466"/>
                    <a:pt x="319" y="466"/>
                  </a:cubicBezTo>
                  <a:cubicBezTo>
                    <a:pt x="288" y="521"/>
                    <a:pt x="227" y="559"/>
                    <a:pt x="170" y="559"/>
                  </a:cubicBezTo>
                  <a:cubicBezTo>
                    <a:pt x="100" y="559"/>
                    <a:pt x="54" y="520"/>
                    <a:pt x="54" y="432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8" y="185"/>
                    <a:pt x="298" y="185"/>
                    <a:pt x="298" y="185"/>
                  </a:cubicBezTo>
                  <a:cubicBezTo>
                    <a:pt x="180" y="185"/>
                    <a:pt x="180" y="185"/>
                    <a:pt x="180" y="185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white">
            <a:xfrm>
              <a:off x="2530475" y="719138"/>
              <a:ext cx="174625" cy="146050"/>
            </a:xfrm>
            <a:custGeom>
              <a:avLst/>
              <a:gdLst/>
              <a:ahLst/>
              <a:cxnLst>
                <a:cxn ang="0">
                  <a:pos x="516" y="0"/>
                </a:cxn>
                <a:cxn ang="0">
                  <a:pos x="782" y="0"/>
                </a:cxn>
                <a:cxn ang="0">
                  <a:pos x="782" y="40"/>
                </a:cxn>
                <a:cxn ang="0">
                  <a:pos x="775" y="40"/>
                </a:cxn>
                <a:cxn ang="0">
                  <a:pos x="681" y="125"/>
                </a:cxn>
                <a:cxn ang="0">
                  <a:pos x="681" y="381"/>
                </a:cxn>
                <a:cxn ang="0">
                  <a:pos x="392" y="654"/>
                </a:cxn>
                <a:cxn ang="0">
                  <a:pos x="90" y="416"/>
                </a:cxn>
                <a:cxn ang="0">
                  <a:pos x="90" y="110"/>
                </a:cxn>
                <a:cxn ang="0">
                  <a:pos x="18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322" y="0"/>
                </a:cxn>
                <a:cxn ang="0">
                  <a:pos x="322" y="40"/>
                </a:cxn>
                <a:cxn ang="0">
                  <a:pos x="305" y="40"/>
                </a:cxn>
                <a:cxn ang="0">
                  <a:pos x="232" y="110"/>
                </a:cxn>
                <a:cxn ang="0">
                  <a:pos x="232" y="416"/>
                </a:cxn>
                <a:cxn ang="0">
                  <a:pos x="417" y="585"/>
                </a:cxn>
                <a:cxn ang="0">
                  <a:pos x="619" y="396"/>
                </a:cxn>
                <a:cxn ang="0">
                  <a:pos x="619" y="146"/>
                </a:cxn>
                <a:cxn ang="0">
                  <a:pos x="535" y="40"/>
                </a:cxn>
                <a:cxn ang="0">
                  <a:pos x="516" y="40"/>
                </a:cxn>
                <a:cxn ang="0">
                  <a:pos x="516" y="0"/>
                </a:cxn>
              </a:cxnLst>
              <a:rect l="0" t="0" r="r" b="b"/>
              <a:pathLst>
                <a:path w="782" h="654">
                  <a:moveTo>
                    <a:pt x="516" y="0"/>
                  </a:moveTo>
                  <a:cubicBezTo>
                    <a:pt x="782" y="0"/>
                    <a:pt x="782" y="0"/>
                    <a:pt x="782" y="0"/>
                  </a:cubicBezTo>
                  <a:cubicBezTo>
                    <a:pt x="782" y="40"/>
                    <a:pt x="782" y="40"/>
                    <a:pt x="782" y="40"/>
                  </a:cubicBezTo>
                  <a:cubicBezTo>
                    <a:pt x="775" y="40"/>
                    <a:pt x="775" y="40"/>
                    <a:pt x="775" y="40"/>
                  </a:cubicBezTo>
                  <a:cubicBezTo>
                    <a:pt x="693" y="40"/>
                    <a:pt x="681" y="76"/>
                    <a:pt x="681" y="125"/>
                  </a:cubicBezTo>
                  <a:cubicBezTo>
                    <a:pt x="681" y="381"/>
                    <a:pt x="681" y="381"/>
                    <a:pt x="681" y="381"/>
                  </a:cubicBezTo>
                  <a:cubicBezTo>
                    <a:pt x="681" y="611"/>
                    <a:pt x="514" y="654"/>
                    <a:pt x="392" y="654"/>
                  </a:cubicBezTo>
                  <a:cubicBezTo>
                    <a:pt x="207" y="654"/>
                    <a:pt x="90" y="574"/>
                    <a:pt x="90" y="416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59"/>
                    <a:pt x="75" y="40"/>
                    <a:pt x="1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05" y="40"/>
                    <a:pt x="305" y="40"/>
                    <a:pt x="305" y="40"/>
                  </a:cubicBezTo>
                  <a:cubicBezTo>
                    <a:pt x="261" y="40"/>
                    <a:pt x="232" y="60"/>
                    <a:pt x="232" y="110"/>
                  </a:cubicBezTo>
                  <a:cubicBezTo>
                    <a:pt x="232" y="416"/>
                    <a:pt x="232" y="416"/>
                    <a:pt x="232" y="416"/>
                  </a:cubicBezTo>
                  <a:cubicBezTo>
                    <a:pt x="232" y="542"/>
                    <a:pt x="324" y="585"/>
                    <a:pt x="417" y="585"/>
                  </a:cubicBezTo>
                  <a:cubicBezTo>
                    <a:pt x="552" y="585"/>
                    <a:pt x="619" y="509"/>
                    <a:pt x="619" y="396"/>
                  </a:cubicBezTo>
                  <a:cubicBezTo>
                    <a:pt x="619" y="146"/>
                    <a:pt x="619" y="146"/>
                    <a:pt x="619" y="146"/>
                  </a:cubicBezTo>
                  <a:cubicBezTo>
                    <a:pt x="619" y="73"/>
                    <a:pt x="598" y="40"/>
                    <a:pt x="535" y="40"/>
                  </a:cubicBezTo>
                  <a:cubicBezTo>
                    <a:pt x="516" y="40"/>
                    <a:pt x="516" y="40"/>
                    <a:pt x="516" y="40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white">
            <a:xfrm>
              <a:off x="2701925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9"/>
                </a:cxn>
                <a:cxn ang="0">
                  <a:pos x="305" y="437"/>
                </a:cxn>
                <a:cxn ang="0">
                  <a:pos x="320" y="466"/>
                </a:cxn>
                <a:cxn ang="0">
                  <a:pos x="170" y="560"/>
                </a:cxn>
                <a:cxn ang="0">
                  <a:pos x="54" y="432"/>
                </a:cxn>
                <a:cxn ang="0">
                  <a:pos x="54" y="186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9" y="186"/>
                </a:cxn>
                <a:cxn ang="0">
                  <a:pos x="180" y="186"/>
                </a:cxn>
                <a:cxn ang="0">
                  <a:pos x="180" y="434"/>
                </a:cxn>
              </a:cxnLst>
              <a:rect l="0" t="0" r="r" b="b"/>
              <a:pathLst>
                <a:path w="320" h="560">
                  <a:moveTo>
                    <a:pt x="180" y="434"/>
                  </a:moveTo>
                  <a:cubicBezTo>
                    <a:pt x="180" y="472"/>
                    <a:pt x="197" y="489"/>
                    <a:pt x="227" y="489"/>
                  </a:cubicBezTo>
                  <a:cubicBezTo>
                    <a:pt x="251" y="489"/>
                    <a:pt x="275" y="473"/>
                    <a:pt x="305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2"/>
                    <a:pt x="227" y="560"/>
                    <a:pt x="170" y="560"/>
                  </a:cubicBezTo>
                  <a:cubicBezTo>
                    <a:pt x="101" y="560"/>
                    <a:pt x="54" y="520"/>
                    <a:pt x="54" y="432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9" y="186"/>
                    <a:pt x="299" y="186"/>
                    <a:pt x="299" y="186"/>
                  </a:cubicBezTo>
                  <a:cubicBezTo>
                    <a:pt x="180" y="186"/>
                    <a:pt x="180" y="186"/>
                    <a:pt x="180" y="186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white">
            <a:xfrm>
              <a:off x="2784475" y="763588"/>
              <a:ext cx="84138" cy="98425"/>
            </a:xfrm>
            <a:custGeom>
              <a:avLst/>
              <a:gdLst/>
              <a:ahLst/>
              <a:cxnLst>
                <a:cxn ang="0">
                  <a:pos x="286" y="442"/>
                </a:cxn>
                <a:cxn ang="0">
                  <a:pos x="0" y="442"/>
                </a:cxn>
                <a:cxn ang="0">
                  <a:pos x="0" y="410"/>
                </a:cxn>
                <a:cxn ang="0">
                  <a:pos x="7" y="410"/>
                </a:cxn>
                <a:cxn ang="0">
                  <a:pos x="64" y="338"/>
                </a:cxn>
                <a:cxn ang="0">
                  <a:pos x="64" y="170"/>
                </a:cxn>
                <a:cxn ang="0">
                  <a:pos x="28" y="101"/>
                </a:cxn>
                <a:cxn ang="0">
                  <a:pos x="0" y="90"/>
                </a:cxn>
                <a:cxn ang="0">
                  <a:pos x="0" y="64"/>
                </a:cxn>
                <a:cxn ang="0">
                  <a:pos x="168" y="0"/>
                </a:cxn>
                <a:cxn ang="0">
                  <a:pos x="190" y="0"/>
                </a:cxn>
                <a:cxn ang="0">
                  <a:pos x="190" y="115"/>
                </a:cxn>
                <a:cxn ang="0">
                  <a:pos x="192" y="115"/>
                </a:cxn>
                <a:cxn ang="0">
                  <a:pos x="281" y="12"/>
                </a:cxn>
                <a:cxn ang="0">
                  <a:pos x="302" y="15"/>
                </a:cxn>
                <a:cxn ang="0">
                  <a:pos x="383" y="45"/>
                </a:cxn>
                <a:cxn ang="0">
                  <a:pos x="334" y="153"/>
                </a:cxn>
                <a:cxn ang="0">
                  <a:pos x="250" y="128"/>
                </a:cxn>
                <a:cxn ang="0">
                  <a:pos x="190" y="174"/>
                </a:cxn>
                <a:cxn ang="0">
                  <a:pos x="190" y="341"/>
                </a:cxn>
                <a:cxn ang="0">
                  <a:pos x="259" y="410"/>
                </a:cxn>
                <a:cxn ang="0">
                  <a:pos x="286" y="410"/>
                </a:cxn>
                <a:cxn ang="0">
                  <a:pos x="286" y="442"/>
                </a:cxn>
              </a:cxnLst>
              <a:rect l="0" t="0" r="r" b="b"/>
              <a:pathLst>
                <a:path w="383" h="442">
                  <a:moveTo>
                    <a:pt x="286" y="442"/>
                  </a:moveTo>
                  <a:cubicBezTo>
                    <a:pt x="0" y="442"/>
                    <a:pt x="0" y="442"/>
                    <a:pt x="0" y="44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7" y="410"/>
                    <a:pt x="7" y="410"/>
                    <a:pt x="7" y="410"/>
                  </a:cubicBezTo>
                  <a:cubicBezTo>
                    <a:pt x="49" y="410"/>
                    <a:pt x="64" y="391"/>
                    <a:pt x="64" y="338"/>
                  </a:cubicBezTo>
                  <a:cubicBezTo>
                    <a:pt x="64" y="170"/>
                    <a:pt x="64" y="170"/>
                    <a:pt x="64" y="170"/>
                  </a:cubicBezTo>
                  <a:cubicBezTo>
                    <a:pt x="64" y="124"/>
                    <a:pt x="58" y="113"/>
                    <a:pt x="28" y="10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15"/>
                    <a:pt x="190" y="115"/>
                    <a:pt x="190" y="115"/>
                  </a:cubicBezTo>
                  <a:cubicBezTo>
                    <a:pt x="192" y="115"/>
                    <a:pt x="192" y="115"/>
                    <a:pt x="192" y="115"/>
                  </a:cubicBezTo>
                  <a:cubicBezTo>
                    <a:pt x="230" y="41"/>
                    <a:pt x="246" y="12"/>
                    <a:pt x="281" y="12"/>
                  </a:cubicBezTo>
                  <a:cubicBezTo>
                    <a:pt x="288" y="12"/>
                    <a:pt x="297" y="13"/>
                    <a:pt x="302" y="15"/>
                  </a:cubicBezTo>
                  <a:cubicBezTo>
                    <a:pt x="383" y="45"/>
                    <a:pt x="383" y="45"/>
                    <a:pt x="383" y="45"/>
                  </a:cubicBezTo>
                  <a:cubicBezTo>
                    <a:pt x="371" y="88"/>
                    <a:pt x="354" y="125"/>
                    <a:pt x="334" y="153"/>
                  </a:cubicBezTo>
                  <a:cubicBezTo>
                    <a:pt x="302" y="141"/>
                    <a:pt x="264" y="128"/>
                    <a:pt x="250" y="128"/>
                  </a:cubicBezTo>
                  <a:cubicBezTo>
                    <a:pt x="230" y="128"/>
                    <a:pt x="213" y="142"/>
                    <a:pt x="190" y="174"/>
                  </a:cubicBezTo>
                  <a:cubicBezTo>
                    <a:pt x="190" y="341"/>
                    <a:pt x="190" y="341"/>
                    <a:pt x="190" y="341"/>
                  </a:cubicBezTo>
                  <a:cubicBezTo>
                    <a:pt x="190" y="390"/>
                    <a:pt x="205" y="410"/>
                    <a:pt x="259" y="410"/>
                  </a:cubicBezTo>
                  <a:cubicBezTo>
                    <a:pt x="286" y="410"/>
                    <a:pt x="286" y="410"/>
                    <a:pt x="286" y="410"/>
                  </a:cubicBezTo>
                  <a:lnTo>
                    <a:pt x="286" y="44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 userDrawn="1"/>
          </p:nvSpPr>
          <p:spPr bwMode="white">
            <a:xfrm>
              <a:off x="2878138" y="765175"/>
              <a:ext cx="93662" cy="100013"/>
            </a:xfrm>
            <a:custGeom>
              <a:avLst/>
              <a:gdLst/>
              <a:ahLst/>
              <a:cxnLst>
                <a:cxn ang="0">
                  <a:pos x="408" y="311"/>
                </a:cxn>
                <a:cxn ang="0">
                  <a:pos x="188" y="442"/>
                </a:cxn>
                <a:cxn ang="0">
                  <a:pos x="0" y="231"/>
                </a:cxn>
                <a:cxn ang="0">
                  <a:pos x="220" y="0"/>
                </a:cxn>
                <a:cxn ang="0">
                  <a:pos x="350" y="49"/>
                </a:cxn>
                <a:cxn ang="0">
                  <a:pos x="418" y="186"/>
                </a:cxn>
                <a:cxn ang="0">
                  <a:pos x="418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5" y="292"/>
                </a:cxn>
                <a:cxn ang="0">
                  <a:pos x="408" y="311"/>
                </a:cxn>
                <a:cxn ang="0">
                  <a:pos x="276" y="175"/>
                </a:cxn>
                <a:cxn ang="0">
                  <a:pos x="203" y="48"/>
                </a:cxn>
                <a:cxn ang="0">
                  <a:pos x="130" y="175"/>
                </a:cxn>
                <a:cxn ang="0">
                  <a:pos x="276" y="175"/>
                </a:cxn>
              </a:cxnLst>
              <a:rect l="0" t="0" r="r" b="b"/>
              <a:pathLst>
                <a:path w="418" h="442">
                  <a:moveTo>
                    <a:pt x="408" y="311"/>
                  </a:moveTo>
                  <a:cubicBezTo>
                    <a:pt x="351" y="392"/>
                    <a:pt x="268" y="442"/>
                    <a:pt x="188" y="442"/>
                  </a:cubicBezTo>
                  <a:cubicBezTo>
                    <a:pt x="76" y="442"/>
                    <a:pt x="0" y="355"/>
                    <a:pt x="0" y="231"/>
                  </a:cubicBezTo>
                  <a:cubicBezTo>
                    <a:pt x="0" y="95"/>
                    <a:pt x="92" y="0"/>
                    <a:pt x="220" y="0"/>
                  </a:cubicBezTo>
                  <a:cubicBezTo>
                    <a:pt x="275" y="0"/>
                    <a:pt x="318" y="17"/>
                    <a:pt x="350" y="49"/>
                  </a:cubicBezTo>
                  <a:cubicBezTo>
                    <a:pt x="411" y="110"/>
                    <a:pt x="382" y="167"/>
                    <a:pt x="418" y="186"/>
                  </a:cubicBezTo>
                  <a:cubicBezTo>
                    <a:pt x="418" y="216"/>
                    <a:pt x="418" y="216"/>
                    <a:pt x="418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1"/>
                    <a:pt x="199" y="366"/>
                    <a:pt x="259" y="366"/>
                  </a:cubicBezTo>
                  <a:cubicBezTo>
                    <a:pt x="297" y="366"/>
                    <a:pt x="334" y="344"/>
                    <a:pt x="385" y="292"/>
                  </a:cubicBezTo>
                  <a:lnTo>
                    <a:pt x="408" y="311"/>
                  </a:lnTo>
                  <a:close/>
                  <a:moveTo>
                    <a:pt x="276" y="175"/>
                  </a:moveTo>
                  <a:cubicBezTo>
                    <a:pt x="275" y="96"/>
                    <a:pt x="247" y="48"/>
                    <a:pt x="203" y="48"/>
                  </a:cubicBezTo>
                  <a:cubicBezTo>
                    <a:pt x="161" y="48"/>
                    <a:pt x="123" y="102"/>
                    <a:pt x="130" y="175"/>
                  </a:cubicBezTo>
                  <a:lnTo>
                    <a:pt x="276" y="17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white">
            <a:xfrm>
              <a:off x="2984500" y="765175"/>
              <a:ext cx="95250" cy="100013"/>
            </a:xfrm>
            <a:custGeom>
              <a:avLst/>
              <a:gdLst/>
              <a:ahLst/>
              <a:cxnLst>
                <a:cxn ang="0">
                  <a:pos x="426" y="332"/>
                </a:cxn>
                <a:cxn ang="0">
                  <a:pos x="216" y="442"/>
                </a:cxn>
                <a:cxn ang="0">
                  <a:pos x="0" y="238"/>
                </a:cxn>
                <a:cxn ang="0">
                  <a:pos x="266" y="0"/>
                </a:cxn>
                <a:cxn ang="0">
                  <a:pos x="422" y="87"/>
                </a:cxn>
                <a:cxn ang="0">
                  <a:pos x="369" y="138"/>
                </a:cxn>
                <a:cxn ang="0">
                  <a:pos x="222" y="47"/>
                </a:cxn>
                <a:cxn ang="0">
                  <a:pos x="136" y="202"/>
                </a:cxn>
                <a:cxn ang="0">
                  <a:pos x="264" y="388"/>
                </a:cxn>
                <a:cxn ang="0">
                  <a:pos x="396" y="315"/>
                </a:cxn>
                <a:cxn ang="0">
                  <a:pos x="426" y="332"/>
                </a:cxn>
              </a:cxnLst>
              <a:rect l="0" t="0" r="r" b="b"/>
              <a:pathLst>
                <a:path w="426" h="442">
                  <a:moveTo>
                    <a:pt x="426" y="332"/>
                  </a:moveTo>
                  <a:cubicBezTo>
                    <a:pt x="379" y="404"/>
                    <a:pt x="307" y="442"/>
                    <a:pt x="216" y="442"/>
                  </a:cubicBezTo>
                  <a:cubicBezTo>
                    <a:pt x="91" y="442"/>
                    <a:pt x="0" y="356"/>
                    <a:pt x="0" y="238"/>
                  </a:cubicBezTo>
                  <a:cubicBezTo>
                    <a:pt x="0" y="103"/>
                    <a:pt x="116" y="0"/>
                    <a:pt x="266" y="0"/>
                  </a:cubicBezTo>
                  <a:cubicBezTo>
                    <a:pt x="355" y="0"/>
                    <a:pt x="422" y="37"/>
                    <a:pt x="422" y="87"/>
                  </a:cubicBezTo>
                  <a:cubicBezTo>
                    <a:pt x="422" y="118"/>
                    <a:pt x="401" y="138"/>
                    <a:pt x="369" y="138"/>
                  </a:cubicBezTo>
                  <a:cubicBezTo>
                    <a:pt x="297" y="138"/>
                    <a:pt x="282" y="47"/>
                    <a:pt x="222" y="47"/>
                  </a:cubicBezTo>
                  <a:cubicBezTo>
                    <a:pt x="171" y="47"/>
                    <a:pt x="136" y="110"/>
                    <a:pt x="136" y="202"/>
                  </a:cubicBezTo>
                  <a:cubicBezTo>
                    <a:pt x="136" y="313"/>
                    <a:pt x="188" y="388"/>
                    <a:pt x="264" y="388"/>
                  </a:cubicBezTo>
                  <a:cubicBezTo>
                    <a:pt x="311" y="388"/>
                    <a:pt x="354" y="365"/>
                    <a:pt x="396" y="315"/>
                  </a:cubicBezTo>
                  <a:lnTo>
                    <a:pt x="426" y="33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white">
            <a:xfrm>
              <a:off x="3086100" y="708025"/>
              <a:ext cx="122238" cy="153988"/>
            </a:xfrm>
            <a:custGeom>
              <a:avLst/>
              <a:gdLst/>
              <a:ahLst/>
              <a:cxnLst>
                <a:cxn ang="0">
                  <a:pos x="197" y="584"/>
                </a:cxn>
                <a:cxn ang="0">
                  <a:pos x="250" y="655"/>
                </a:cxn>
                <a:cxn ang="0">
                  <a:pos x="260" y="655"/>
                </a:cxn>
                <a:cxn ang="0">
                  <a:pos x="260" y="687"/>
                </a:cxn>
                <a:cxn ang="0">
                  <a:pos x="0" y="687"/>
                </a:cxn>
                <a:cxn ang="0">
                  <a:pos x="0" y="655"/>
                </a:cxn>
                <a:cxn ang="0">
                  <a:pos x="15" y="655"/>
                </a:cxn>
                <a:cxn ang="0">
                  <a:pos x="72" y="579"/>
                </a:cxn>
                <a:cxn ang="0">
                  <a:pos x="72" y="130"/>
                </a:cxn>
                <a:cxn ang="0">
                  <a:pos x="39" y="84"/>
                </a:cxn>
                <a:cxn ang="0">
                  <a:pos x="9" y="74"/>
                </a:cxn>
                <a:cxn ang="0">
                  <a:pos x="9" y="50"/>
                </a:cxn>
                <a:cxn ang="0">
                  <a:pos x="172" y="0"/>
                </a:cxn>
                <a:cxn ang="0">
                  <a:pos x="197" y="0"/>
                </a:cxn>
                <a:cxn ang="0">
                  <a:pos x="197" y="335"/>
                </a:cxn>
                <a:cxn ang="0">
                  <a:pos x="382" y="257"/>
                </a:cxn>
                <a:cxn ang="0">
                  <a:pos x="494" y="439"/>
                </a:cxn>
                <a:cxn ang="0">
                  <a:pos x="494" y="574"/>
                </a:cxn>
                <a:cxn ang="0">
                  <a:pos x="540" y="655"/>
                </a:cxn>
                <a:cxn ang="0">
                  <a:pos x="550" y="655"/>
                </a:cxn>
                <a:cxn ang="0">
                  <a:pos x="550" y="687"/>
                </a:cxn>
                <a:cxn ang="0">
                  <a:pos x="308" y="687"/>
                </a:cxn>
                <a:cxn ang="0">
                  <a:pos x="308" y="655"/>
                </a:cxn>
                <a:cxn ang="0">
                  <a:pos x="316" y="655"/>
                </a:cxn>
                <a:cxn ang="0">
                  <a:pos x="369" y="579"/>
                </a:cxn>
                <a:cxn ang="0">
                  <a:pos x="369" y="424"/>
                </a:cxn>
                <a:cxn ang="0">
                  <a:pos x="302" y="334"/>
                </a:cxn>
                <a:cxn ang="0">
                  <a:pos x="197" y="373"/>
                </a:cxn>
                <a:cxn ang="0">
                  <a:pos x="197" y="584"/>
                </a:cxn>
              </a:cxnLst>
              <a:rect l="0" t="0" r="r" b="b"/>
              <a:pathLst>
                <a:path w="550" h="687">
                  <a:moveTo>
                    <a:pt x="197" y="584"/>
                  </a:moveTo>
                  <a:cubicBezTo>
                    <a:pt x="197" y="648"/>
                    <a:pt x="214" y="655"/>
                    <a:pt x="250" y="655"/>
                  </a:cubicBezTo>
                  <a:cubicBezTo>
                    <a:pt x="260" y="655"/>
                    <a:pt x="260" y="655"/>
                    <a:pt x="260" y="655"/>
                  </a:cubicBezTo>
                  <a:cubicBezTo>
                    <a:pt x="260" y="687"/>
                    <a:pt x="260" y="687"/>
                    <a:pt x="260" y="687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15" y="655"/>
                    <a:pt x="15" y="655"/>
                    <a:pt x="15" y="655"/>
                  </a:cubicBezTo>
                  <a:cubicBezTo>
                    <a:pt x="67" y="655"/>
                    <a:pt x="72" y="634"/>
                    <a:pt x="72" y="579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72" y="100"/>
                    <a:pt x="66" y="93"/>
                    <a:pt x="39" y="8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7" y="335"/>
                    <a:pt x="197" y="335"/>
                    <a:pt x="197" y="335"/>
                  </a:cubicBezTo>
                  <a:cubicBezTo>
                    <a:pt x="255" y="295"/>
                    <a:pt x="328" y="257"/>
                    <a:pt x="382" y="257"/>
                  </a:cubicBezTo>
                  <a:cubicBezTo>
                    <a:pt x="457" y="257"/>
                    <a:pt x="494" y="317"/>
                    <a:pt x="494" y="439"/>
                  </a:cubicBezTo>
                  <a:cubicBezTo>
                    <a:pt x="494" y="574"/>
                    <a:pt x="494" y="574"/>
                    <a:pt x="494" y="574"/>
                  </a:cubicBezTo>
                  <a:cubicBezTo>
                    <a:pt x="494" y="635"/>
                    <a:pt x="501" y="655"/>
                    <a:pt x="540" y="655"/>
                  </a:cubicBezTo>
                  <a:cubicBezTo>
                    <a:pt x="550" y="655"/>
                    <a:pt x="550" y="655"/>
                    <a:pt x="550" y="655"/>
                  </a:cubicBezTo>
                  <a:cubicBezTo>
                    <a:pt x="550" y="687"/>
                    <a:pt x="550" y="687"/>
                    <a:pt x="550" y="687"/>
                  </a:cubicBezTo>
                  <a:cubicBezTo>
                    <a:pt x="308" y="687"/>
                    <a:pt x="308" y="687"/>
                    <a:pt x="308" y="687"/>
                  </a:cubicBezTo>
                  <a:cubicBezTo>
                    <a:pt x="308" y="655"/>
                    <a:pt x="308" y="655"/>
                    <a:pt x="308" y="655"/>
                  </a:cubicBezTo>
                  <a:cubicBezTo>
                    <a:pt x="316" y="655"/>
                    <a:pt x="316" y="655"/>
                    <a:pt x="316" y="655"/>
                  </a:cubicBezTo>
                  <a:cubicBezTo>
                    <a:pt x="359" y="655"/>
                    <a:pt x="369" y="638"/>
                    <a:pt x="369" y="579"/>
                  </a:cubicBezTo>
                  <a:cubicBezTo>
                    <a:pt x="369" y="424"/>
                    <a:pt x="369" y="424"/>
                    <a:pt x="369" y="424"/>
                  </a:cubicBezTo>
                  <a:cubicBezTo>
                    <a:pt x="369" y="369"/>
                    <a:pt x="343" y="334"/>
                    <a:pt x="302" y="334"/>
                  </a:cubicBezTo>
                  <a:cubicBezTo>
                    <a:pt x="274" y="334"/>
                    <a:pt x="233" y="349"/>
                    <a:pt x="197" y="373"/>
                  </a:cubicBezTo>
                  <a:lnTo>
                    <a:pt x="197" y="58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white">
            <a:xfrm>
              <a:off x="3219450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9"/>
                </a:cxn>
                <a:cxn ang="0">
                  <a:pos x="305" y="437"/>
                </a:cxn>
                <a:cxn ang="0">
                  <a:pos x="320" y="466"/>
                </a:cxn>
                <a:cxn ang="0">
                  <a:pos x="170" y="560"/>
                </a:cxn>
                <a:cxn ang="0">
                  <a:pos x="54" y="432"/>
                </a:cxn>
                <a:cxn ang="0">
                  <a:pos x="54" y="186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9" y="186"/>
                </a:cxn>
                <a:cxn ang="0">
                  <a:pos x="180" y="186"/>
                </a:cxn>
                <a:cxn ang="0">
                  <a:pos x="180" y="434"/>
                </a:cxn>
              </a:cxnLst>
              <a:rect l="0" t="0" r="r" b="b"/>
              <a:pathLst>
                <a:path w="320" h="560">
                  <a:moveTo>
                    <a:pt x="180" y="434"/>
                  </a:moveTo>
                  <a:cubicBezTo>
                    <a:pt x="180" y="472"/>
                    <a:pt x="197" y="489"/>
                    <a:pt x="227" y="489"/>
                  </a:cubicBezTo>
                  <a:cubicBezTo>
                    <a:pt x="252" y="489"/>
                    <a:pt x="275" y="473"/>
                    <a:pt x="305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2"/>
                    <a:pt x="227" y="560"/>
                    <a:pt x="170" y="560"/>
                  </a:cubicBezTo>
                  <a:cubicBezTo>
                    <a:pt x="101" y="560"/>
                    <a:pt x="54" y="520"/>
                    <a:pt x="54" y="432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9" y="186"/>
                    <a:pt x="299" y="186"/>
                    <a:pt x="299" y="186"/>
                  </a:cubicBezTo>
                  <a:cubicBezTo>
                    <a:pt x="180" y="186"/>
                    <a:pt x="180" y="186"/>
                    <a:pt x="180" y="186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544513" y="468313"/>
              <a:ext cx="657225" cy="654050"/>
            </a:xfrm>
            <a:custGeom>
              <a:avLst/>
              <a:gdLst/>
              <a:ahLst/>
              <a:cxnLst>
                <a:cxn ang="0">
                  <a:pos x="178" y="1"/>
                </a:cxn>
                <a:cxn ang="0">
                  <a:pos x="190" y="4"/>
                </a:cxn>
                <a:cxn ang="0">
                  <a:pos x="228" y="0"/>
                </a:cxn>
                <a:cxn ang="0">
                  <a:pos x="239" y="6"/>
                </a:cxn>
                <a:cxn ang="0">
                  <a:pos x="277" y="11"/>
                </a:cxn>
                <a:cxn ang="0">
                  <a:pos x="286" y="20"/>
                </a:cxn>
                <a:cxn ang="0">
                  <a:pos x="321" y="34"/>
                </a:cxn>
                <a:cxn ang="0">
                  <a:pos x="328" y="44"/>
                </a:cxn>
                <a:cxn ang="0">
                  <a:pos x="359" y="66"/>
                </a:cxn>
                <a:cxn ang="0">
                  <a:pos x="363" y="78"/>
                </a:cxn>
                <a:cxn ang="0">
                  <a:pos x="388" y="107"/>
                </a:cxn>
                <a:cxn ang="0">
                  <a:pos x="390" y="119"/>
                </a:cxn>
                <a:cxn ang="0">
                  <a:pos x="407" y="153"/>
                </a:cxn>
                <a:cxn ang="0">
                  <a:pos x="405" y="165"/>
                </a:cxn>
                <a:cxn ang="0">
                  <a:pos x="414" y="203"/>
                </a:cxn>
                <a:cxn ang="0">
                  <a:pos x="409" y="214"/>
                </a:cxn>
                <a:cxn ang="0">
                  <a:pos x="409" y="252"/>
                </a:cxn>
                <a:cxn ang="0">
                  <a:pos x="401" y="262"/>
                </a:cxn>
                <a:cxn ang="0">
                  <a:pos x="392" y="299"/>
                </a:cxn>
                <a:cxn ang="0">
                  <a:pos x="382" y="307"/>
                </a:cxn>
                <a:cxn ang="0">
                  <a:pos x="364" y="341"/>
                </a:cxn>
                <a:cxn ang="0">
                  <a:pos x="353" y="346"/>
                </a:cxn>
                <a:cxn ang="0">
                  <a:pos x="327" y="375"/>
                </a:cxn>
                <a:cxn ang="0">
                  <a:pos x="315" y="377"/>
                </a:cxn>
                <a:cxn ang="0">
                  <a:pos x="283" y="399"/>
                </a:cxn>
                <a:cxn ang="0">
                  <a:pos x="271" y="398"/>
                </a:cxn>
                <a:cxn ang="0">
                  <a:pos x="235" y="411"/>
                </a:cxn>
                <a:cxn ang="0">
                  <a:pos x="223" y="408"/>
                </a:cxn>
                <a:cxn ang="0">
                  <a:pos x="185" y="412"/>
                </a:cxn>
                <a:cxn ang="0">
                  <a:pos x="175" y="406"/>
                </a:cxn>
                <a:cxn ang="0">
                  <a:pos x="136" y="401"/>
                </a:cxn>
                <a:cxn ang="0">
                  <a:pos x="128" y="393"/>
                </a:cxn>
                <a:cxn ang="0">
                  <a:pos x="92" y="378"/>
                </a:cxn>
                <a:cxn ang="0">
                  <a:pos x="85" y="368"/>
                </a:cxn>
                <a:cxn ang="0">
                  <a:pos x="54" y="346"/>
                </a:cxn>
                <a:cxn ang="0">
                  <a:pos x="50" y="335"/>
                </a:cxn>
                <a:cxn ang="0">
                  <a:pos x="25" y="305"/>
                </a:cxn>
                <a:cxn ang="0">
                  <a:pos x="24" y="293"/>
                </a:cxn>
                <a:cxn ang="0">
                  <a:pos x="6" y="259"/>
                </a:cxn>
                <a:cxn ang="0">
                  <a:pos x="8" y="247"/>
                </a:cxn>
                <a:cxn ang="0">
                  <a:pos x="0" y="210"/>
                </a:cxn>
                <a:cxn ang="0">
                  <a:pos x="4" y="198"/>
                </a:cxn>
                <a:cxn ang="0">
                  <a:pos x="5" y="160"/>
                </a:cxn>
                <a:cxn ang="0">
                  <a:pos x="12" y="150"/>
                </a:cxn>
                <a:cxn ang="0">
                  <a:pos x="22" y="113"/>
                </a:cxn>
                <a:cxn ang="0">
                  <a:pos x="31" y="105"/>
                </a:cxn>
                <a:cxn ang="0">
                  <a:pos x="49" y="71"/>
                </a:cxn>
                <a:cxn ang="0">
                  <a:pos x="60" y="66"/>
                </a:cxn>
                <a:cxn ang="0">
                  <a:pos x="86" y="38"/>
                </a:cxn>
                <a:cxn ang="0">
                  <a:pos x="98" y="35"/>
                </a:cxn>
                <a:cxn ang="0">
                  <a:pos x="130" y="14"/>
                </a:cxn>
                <a:cxn ang="0">
                  <a:pos x="142" y="14"/>
                </a:cxn>
              </a:cxnLst>
              <a:rect l="0" t="0" r="r" b="b"/>
              <a:pathLst>
                <a:path w="414" h="412">
                  <a:moveTo>
                    <a:pt x="174" y="6"/>
                  </a:moveTo>
                  <a:lnTo>
                    <a:pt x="178" y="1"/>
                  </a:lnTo>
                  <a:lnTo>
                    <a:pt x="185" y="0"/>
                  </a:lnTo>
                  <a:lnTo>
                    <a:pt x="190" y="4"/>
                  </a:lnTo>
                  <a:lnTo>
                    <a:pt x="223" y="4"/>
                  </a:lnTo>
                  <a:lnTo>
                    <a:pt x="228" y="0"/>
                  </a:lnTo>
                  <a:lnTo>
                    <a:pt x="235" y="1"/>
                  </a:lnTo>
                  <a:lnTo>
                    <a:pt x="239" y="6"/>
                  </a:lnTo>
                  <a:lnTo>
                    <a:pt x="271" y="14"/>
                  </a:lnTo>
                  <a:lnTo>
                    <a:pt x="277" y="11"/>
                  </a:lnTo>
                  <a:lnTo>
                    <a:pt x="283" y="14"/>
                  </a:lnTo>
                  <a:lnTo>
                    <a:pt x="286" y="20"/>
                  </a:lnTo>
                  <a:lnTo>
                    <a:pt x="315" y="35"/>
                  </a:lnTo>
                  <a:lnTo>
                    <a:pt x="321" y="34"/>
                  </a:lnTo>
                  <a:lnTo>
                    <a:pt x="327" y="38"/>
                  </a:lnTo>
                  <a:lnTo>
                    <a:pt x="328" y="44"/>
                  </a:lnTo>
                  <a:lnTo>
                    <a:pt x="353" y="66"/>
                  </a:lnTo>
                  <a:lnTo>
                    <a:pt x="359" y="66"/>
                  </a:lnTo>
                  <a:lnTo>
                    <a:pt x="364" y="71"/>
                  </a:lnTo>
                  <a:lnTo>
                    <a:pt x="363" y="78"/>
                  </a:lnTo>
                  <a:lnTo>
                    <a:pt x="382" y="105"/>
                  </a:lnTo>
                  <a:lnTo>
                    <a:pt x="388" y="107"/>
                  </a:lnTo>
                  <a:lnTo>
                    <a:pt x="392" y="113"/>
                  </a:lnTo>
                  <a:lnTo>
                    <a:pt x="390" y="119"/>
                  </a:lnTo>
                  <a:lnTo>
                    <a:pt x="401" y="150"/>
                  </a:lnTo>
                  <a:lnTo>
                    <a:pt x="407" y="153"/>
                  </a:lnTo>
                  <a:lnTo>
                    <a:pt x="408" y="160"/>
                  </a:lnTo>
                  <a:lnTo>
                    <a:pt x="405" y="165"/>
                  </a:lnTo>
                  <a:lnTo>
                    <a:pt x="409" y="198"/>
                  </a:lnTo>
                  <a:lnTo>
                    <a:pt x="414" y="203"/>
                  </a:lnTo>
                  <a:lnTo>
                    <a:pt x="414" y="210"/>
                  </a:lnTo>
                  <a:lnTo>
                    <a:pt x="409" y="214"/>
                  </a:lnTo>
                  <a:lnTo>
                    <a:pt x="405" y="247"/>
                  </a:lnTo>
                  <a:lnTo>
                    <a:pt x="409" y="252"/>
                  </a:lnTo>
                  <a:lnTo>
                    <a:pt x="407" y="259"/>
                  </a:lnTo>
                  <a:lnTo>
                    <a:pt x="401" y="262"/>
                  </a:lnTo>
                  <a:lnTo>
                    <a:pt x="390" y="293"/>
                  </a:lnTo>
                  <a:lnTo>
                    <a:pt x="392" y="299"/>
                  </a:lnTo>
                  <a:lnTo>
                    <a:pt x="388" y="305"/>
                  </a:lnTo>
                  <a:lnTo>
                    <a:pt x="382" y="307"/>
                  </a:lnTo>
                  <a:lnTo>
                    <a:pt x="363" y="335"/>
                  </a:lnTo>
                  <a:lnTo>
                    <a:pt x="364" y="341"/>
                  </a:lnTo>
                  <a:lnTo>
                    <a:pt x="359" y="346"/>
                  </a:lnTo>
                  <a:lnTo>
                    <a:pt x="353" y="346"/>
                  </a:lnTo>
                  <a:lnTo>
                    <a:pt x="328" y="368"/>
                  </a:lnTo>
                  <a:lnTo>
                    <a:pt x="327" y="375"/>
                  </a:lnTo>
                  <a:lnTo>
                    <a:pt x="321" y="378"/>
                  </a:lnTo>
                  <a:lnTo>
                    <a:pt x="315" y="377"/>
                  </a:lnTo>
                  <a:lnTo>
                    <a:pt x="286" y="393"/>
                  </a:lnTo>
                  <a:lnTo>
                    <a:pt x="283" y="399"/>
                  </a:lnTo>
                  <a:lnTo>
                    <a:pt x="277" y="401"/>
                  </a:lnTo>
                  <a:lnTo>
                    <a:pt x="271" y="398"/>
                  </a:lnTo>
                  <a:lnTo>
                    <a:pt x="239" y="406"/>
                  </a:lnTo>
                  <a:lnTo>
                    <a:pt x="235" y="411"/>
                  </a:lnTo>
                  <a:lnTo>
                    <a:pt x="228" y="412"/>
                  </a:lnTo>
                  <a:lnTo>
                    <a:pt x="223" y="408"/>
                  </a:lnTo>
                  <a:lnTo>
                    <a:pt x="190" y="408"/>
                  </a:lnTo>
                  <a:lnTo>
                    <a:pt x="185" y="412"/>
                  </a:lnTo>
                  <a:lnTo>
                    <a:pt x="178" y="411"/>
                  </a:lnTo>
                  <a:lnTo>
                    <a:pt x="175" y="406"/>
                  </a:lnTo>
                  <a:lnTo>
                    <a:pt x="142" y="398"/>
                  </a:lnTo>
                  <a:lnTo>
                    <a:pt x="136" y="401"/>
                  </a:lnTo>
                  <a:lnTo>
                    <a:pt x="130" y="399"/>
                  </a:lnTo>
                  <a:lnTo>
                    <a:pt x="128" y="393"/>
                  </a:lnTo>
                  <a:lnTo>
                    <a:pt x="98" y="377"/>
                  </a:lnTo>
                  <a:lnTo>
                    <a:pt x="92" y="378"/>
                  </a:lnTo>
                  <a:lnTo>
                    <a:pt x="86" y="375"/>
                  </a:lnTo>
                  <a:lnTo>
                    <a:pt x="85" y="368"/>
                  </a:lnTo>
                  <a:lnTo>
                    <a:pt x="60" y="346"/>
                  </a:lnTo>
                  <a:lnTo>
                    <a:pt x="54" y="346"/>
                  </a:lnTo>
                  <a:lnTo>
                    <a:pt x="49" y="341"/>
                  </a:lnTo>
                  <a:lnTo>
                    <a:pt x="50" y="335"/>
                  </a:lnTo>
                  <a:lnTo>
                    <a:pt x="31" y="307"/>
                  </a:lnTo>
                  <a:lnTo>
                    <a:pt x="25" y="305"/>
                  </a:lnTo>
                  <a:lnTo>
                    <a:pt x="22" y="299"/>
                  </a:lnTo>
                  <a:lnTo>
                    <a:pt x="24" y="293"/>
                  </a:lnTo>
                  <a:lnTo>
                    <a:pt x="12" y="262"/>
                  </a:lnTo>
                  <a:lnTo>
                    <a:pt x="6" y="259"/>
                  </a:lnTo>
                  <a:lnTo>
                    <a:pt x="5" y="252"/>
                  </a:lnTo>
                  <a:lnTo>
                    <a:pt x="8" y="247"/>
                  </a:lnTo>
                  <a:lnTo>
                    <a:pt x="4" y="214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4" y="198"/>
                  </a:lnTo>
                  <a:lnTo>
                    <a:pt x="8" y="165"/>
                  </a:lnTo>
                  <a:lnTo>
                    <a:pt x="5" y="160"/>
                  </a:lnTo>
                  <a:lnTo>
                    <a:pt x="6" y="153"/>
                  </a:lnTo>
                  <a:lnTo>
                    <a:pt x="12" y="15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5" y="107"/>
                  </a:lnTo>
                  <a:lnTo>
                    <a:pt x="31" y="105"/>
                  </a:lnTo>
                  <a:lnTo>
                    <a:pt x="50" y="78"/>
                  </a:lnTo>
                  <a:lnTo>
                    <a:pt x="49" y="71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85" y="44"/>
                  </a:lnTo>
                  <a:lnTo>
                    <a:pt x="86" y="38"/>
                  </a:lnTo>
                  <a:lnTo>
                    <a:pt x="92" y="34"/>
                  </a:lnTo>
                  <a:lnTo>
                    <a:pt x="98" y="35"/>
                  </a:lnTo>
                  <a:lnTo>
                    <a:pt x="128" y="20"/>
                  </a:lnTo>
                  <a:lnTo>
                    <a:pt x="130" y="14"/>
                  </a:lnTo>
                  <a:lnTo>
                    <a:pt x="136" y="11"/>
                  </a:lnTo>
                  <a:lnTo>
                    <a:pt x="142" y="14"/>
                  </a:lnTo>
                  <a:lnTo>
                    <a:pt x="174" y="6"/>
                  </a:lnTo>
                  <a:close/>
                </a:path>
              </a:pathLst>
            </a:custGeom>
            <a:solidFill>
              <a:srgbClr val="FF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close/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1049338" y="538163"/>
              <a:ext cx="41275" cy="5873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1049338" y="538163"/>
              <a:ext cx="41275" cy="5873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1152525" y="731838"/>
              <a:ext cx="50800" cy="49212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1152525" y="731838"/>
              <a:ext cx="50800" cy="49212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1133475" y="890588"/>
              <a:ext cx="53975" cy="39687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1133475" y="890588"/>
              <a:ext cx="53975" cy="39687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1055688" y="1003300"/>
              <a:ext cx="49212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1055688" y="1003300"/>
              <a:ext cx="49212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998538" y="1042988"/>
              <a:ext cx="33337" cy="49212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998538" y="1042988"/>
              <a:ext cx="33337" cy="49212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38" y="251"/>
                </a:cxn>
                <a:cxn ang="0">
                  <a:pos x="0" y="37"/>
                </a:cxn>
                <a:cxn ang="0">
                  <a:pos x="127" y="9"/>
                </a:cxn>
                <a:cxn ang="0">
                  <a:pos x="143" y="64"/>
                </a:cxn>
                <a:cxn ang="0">
                  <a:pos x="210" y="43"/>
                </a:cxn>
                <a:cxn ang="0">
                  <a:pos x="221" y="0"/>
                </a:cxn>
                <a:cxn ang="0">
                  <a:pos x="254" y="74"/>
                </a:cxn>
                <a:cxn ang="0">
                  <a:pos x="211" y="211"/>
                </a:cxn>
                <a:cxn ang="0">
                  <a:pos x="38" y="251"/>
                </a:cxn>
              </a:cxnLst>
              <a:rect l="0" t="0" r="r" b="b"/>
              <a:pathLst>
                <a:path w="254" h="251">
                  <a:moveTo>
                    <a:pt x="38" y="25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43" y="29"/>
                    <a:pt x="85" y="20"/>
                    <a:pt x="127" y="9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66" y="57"/>
                    <a:pt x="188" y="50"/>
                    <a:pt x="210" y="43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11" y="211"/>
                    <a:pt x="211" y="211"/>
                    <a:pt x="211" y="211"/>
                  </a:cubicBezTo>
                  <a:lnTo>
                    <a:pt x="38" y="2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38" y="251"/>
                </a:cxn>
                <a:cxn ang="0">
                  <a:pos x="0" y="37"/>
                </a:cxn>
                <a:cxn ang="0">
                  <a:pos x="127" y="9"/>
                </a:cxn>
                <a:cxn ang="0">
                  <a:pos x="143" y="64"/>
                </a:cxn>
                <a:cxn ang="0">
                  <a:pos x="210" y="43"/>
                </a:cxn>
                <a:cxn ang="0">
                  <a:pos x="221" y="0"/>
                </a:cxn>
                <a:cxn ang="0">
                  <a:pos x="254" y="74"/>
                </a:cxn>
                <a:cxn ang="0">
                  <a:pos x="211" y="211"/>
                </a:cxn>
                <a:cxn ang="0">
                  <a:pos x="38" y="251"/>
                </a:cxn>
              </a:cxnLst>
              <a:rect l="0" t="0" r="r" b="b"/>
              <a:pathLst>
                <a:path w="254" h="251">
                  <a:moveTo>
                    <a:pt x="38" y="25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43" y="29"/>
                    <a:pt x="85" y="20"/>
                    <a:pt x="127" y="9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66" y="57"/>
                    <a:pt x="188" y="50"/>
                    <a:pt x="210" y="43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11" y="211"/>
                    <a:pt x="211" y="211"/>
                    <a:pt x="211" y="211"/>
                  </a:cubicBezTo>
                  <a:lnTo>
                    <a:pt x="38" y="251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787400" y="1068388"/>
              <a:ext cx="23813" cy="49212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787400" y="1068388"/>
              <a:ext cx="23813" cy="49212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720725" y="1036638"/>
              <a:ext cx="31750" cy="58737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720725" y="1036638"/>
              <a:ext cx="31750" cy="58737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655638" y="993775"/>
              <a:ext cx="39687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auto">
            <a:xfrm>
              <a:off x="655638" y="993775"/>
              <a:ext cx="39687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auto">
            <a:xfrm>
              <a:off x="544513" y="738188"/>
              <a:ext cx="50800" cy="39687"/>
            </a:xfrm>
            <a:custGeom>
              <a:avLst/>
              <a:gdLst/>
              <a:ahLst/>
              <a:cxnLst>
                <a:cxn ang="0">
                  <a:pos x="231" y="7"/>
                </a:cxn>
                <a:cxn ang="0">
                  <a:pos x="221" y="63"/>
                </a:cxn>
                <a:cxn ang="0">
                  <a:pos x="172" y="78"/>
                </a:cxn>
                <a:cxn ang="0">
                  <a:pos x="132" y="111"/>
                </a:cxn>
                <a:cxn ang="0">
                  <a:pos x="131" y="119"/>
                </a:cxn>
                <a:cxn ang="0">
                  <a:pos x="213" y="127"/>
                </a:cxn>
                <a:cxn ang="0">
                  <a:pos x="209" y="177"/>
                </a:cxn>
                <a:cxn ang="0">
                  <a:pos x="0" y="165"/>
                </a:cxn>
                <a:cxn ang="0">
                  <a:pos x="8" y="76"/>
                </a:cxn>
                <a:cxn ang="0">
                  <a:pos x="72" y="2"/>
                </a:cxn>
                <a:cxn ang="0">
                  <a:pos x="123" y="59"/>
                </a:cxn>
                <a:cxn ang="0">
                  <a:pos x="124" y="59"/>
                </a:cxn>
                <a:cxn ang="0">
                  <a:pos x="153" y="39"/>
                </a:cxn>
                <a:cxn ang="0">
                  <a:pos x="231" y="7"/>
                </a:cxn>
              </a:cxnLst>
              <a:rect l="0" t="0" r="r" b="b"/>
              <a:pathLst>
                <a:path w="231" h="177">
                  <a:moveTo>
                    <a:pt x="231" y="7"/>
                  </a:moveTo>
                  <a:cubicBezTo>
                    <a:pt x="226" y="26"/>
                    <a:pt x="223" y="44"/>
                    <a:pt x="221" y="63"/>
                  </a:cubicBezTo>
                  <a:cubicBezTo>
                    <a:pt x="221" y="63"/>
                    <a:pt x="187" y="72"/>
                    <a:pt x="172" y="78"/>
                  </a:cubicBezTo>
                  <a:cubicBezTo>
                    <a:pt x="153" y="85"/>
                    <a:pt x="135" y="96"/>
                    <a:pt x="132" y="111"/>
                  </a:cubicBezTo>
                  <a:cubicBezTo>
                    <a:pt x="132" y="114"/>
                    <a:pt x="132" y="117"/>
                    <a:pt x="131" y="119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1" y="143"/>
                    <a:pt x="210" y="160"/>
                    <a:pt x="209" y="177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35"/>
                    <a:pt x="4" y="106"/>
                    <a:pt x="8" y="76"/>
                  </a:cubicBezTo>
                  <a:cubicBezTo>
                    <a:pt x="13" y="34"/>
                    <a:pt x="33" y="0"/>
                    <a:pt x="72" y="2"/>
                  </a:cubicBezTo>
                  <a:cubicBezTo>
                    <a:pt x="103" y="4"/>
                    <a:pt x="123" y="26"/>
                    <a:pt x="123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33" y="50"/>
                    <a:pt x="140" y="46"/>
                    <a:pt x="153" y="39"/>
                  </a:cubicBezTo>
                  <a:cubicBezTo>
                    <a:pt x="174" y="27"/>
                    <a:pt x="231" y="7"/>
                    <a:pt x="231" y="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auto">
            <a:xfrm>
              <a:off x="544513" y="738188"/>
              <a:ext cx="50800" cy="39687"/>
            </a:xfrm>
            <a:custGeom>
              <a:avLst/>
              <a:gdLst/>
              <a:ahLst/>
              <a:cxnLst>
                <a:cxn ang="0">
                  <a:pos x="231" y="7"/>
                </a:cxn>
                <a:cxn ang="0">
                  <a:pos x="221" y="63"/>
                </a:cxn>
                <a:cxn ang="0">
                  <a:pos x="172" y="78"/>
                </a:cxn>
                <a:cxn ang="0">
                  <a:pos x="132" y="111"/>
                </a:cxn>
                <a:cxn ang="0">
                  <a:pos x="131" y="119"/>
                </a:cxn>
                <a:cxn ang="0">
                  <a:pos x="213" y="127"/>
                </a:cxn>
                <a:cxn ang="0">
                  <a:pos x="209" y="177"/>
                </a:cxn>
                <a:cxn ang="0">
                  <a:pos x="0" y="165"/>
                </a:cxn>
                <a:cxn ang="0">
                  <a:pos x="8" y="76"/>
                </a:cxn>
                <a:cxn ang="0">
                  <a:pos x="72" y="2"/>
                </a:cxn>
                <a:cxn ang="0">
                  <a:pos x="123" y="59"/>
                </a:cxn>
                <a:cxn ang="0">
                  <a:pos x="124" y="59"/>
                </a:cxn>
                <a:cxn ang="0">
                  <a:pos x="153" y="39"/>
                </a:cxn>
                <a:cxn ang="0">
                  <a:pos x="231" y="7"/>
                </a:cxn>
              </a:cxnLst>
              <a:rect l="0" t="0" r="r" b="b"/>
              <a:pathLst>
                <a:path w="231" h="177">
                  <a:moveTo>
                    <a:pt x="231" y="7"/>
                  </a:moveTo>
                  <a:cubicBezTo>
                    <a:pt x="226" y="26"/>
                    <a:pt x="223" y="44"/>
                    <a:pt x="221" y="63"/>
                  </a:cubicBezTo>
                  <a:cubicBezTo>
                    <a:pt x="221" y="63"/>
                    <a:pt x="187" y="72"/>
                    <a:pt x="172" y="78"/>
                  </a:cubicBezTo>
                  <a:cubicBezTo>
                    <a:pt x="153" y="85"/>
                    <a:pt x="135" y="96"/>
                    <a:pt x="132" y="111"/>
                  </a:cubicBezTo>
                  <a:cubicBezTo>
                    <a:pt x="132" y="114"/>
                    <a:pt x="132" y="117"/>
                    <a:pt x="131" y="119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1" y="143"/>
                    <a:pt x="210" y="160"/>
                    <a:pt x="209" y="177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35"/>
                    <a:pt x="4" y="106"/>
                    <a:pt x="8" y="76"/>
                  </a:cubicBezTo>
                  <a:cubicBezTo>
                    <a:pt x="13" y="34"/>
                    <a:pt x="33" y="0"/>
                    <a:pt x="72" y="2"/>
                  </a:cubicBezTo>
                  <a:cubicBezTo>
                    <a:pt x="103" y="4"/>
                    <a:pt x="123" y="26"/>
                    <a:pt x="123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33" y="50"/>
                    <a:pt x="140" y="46"/>
                    <a:pt x="153" y="39"/>
                  </a:cubicBezTo>
                  <a:cubicBezTo>
                    <a:pt x="174" y="27"/>
                    <a:pt x="231" y="7"/>
                    <a:pt x="231" y="7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close/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6" name="Oval 75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auto">
            <a:xfrm>
              <a:off x="1109663" y="609600"/>
              <a:ext cx="26987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auto">
            <a:xfrm>
              <a:off x="1109663" y="609600"/>
              <a:ext cx="26987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9" name="Oval 78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0" name="Oval 79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auto">
            <a:xfrm>
              <a:off x="608013" y="609600"/>
              <a:ext cx="26987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auto">
            <a:xfrm>
              <a:off x="608013" y="609600"/>
              <a:ext cx="26987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auto">
            <a:xfrm>
              <a:off x="904875" y="923925"/>
              <a:ext cx="8890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14"/>
                </a:cxn>
                <a:cxn ang="0">
                  <a:pos x="56" y="112"/>
                </a:cxn>
                <a:cxn ang="0">
                  <a:pos x="0" y="0"/>
                </a:cxn>
              </a:cxnLst>
              <a:rect l="0" t="0" r="r" b="b"/>
              <a:pathLst>
                <a:path w="56" h="114">
                  <a:moveTo>
                    <a:pt x="0" y="0"/>
                  </a:moveTo>
                  <a:lnTo>
                    <a:pt x="50" y="114"/>
                  </a:lnTo>
                  <a:lnTo>
                    <a:pt x="56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auto">
            <a:xfrm>
              <a:off x="904875" y="923925"/>
              <a:ext cx="8890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14"/>
                </a:cxn>
                <a:cxn ang="0">
                  <a:pos x="56" y="112"/>
                </a:cxn>
              </a:cxnLst>
              <a:rect l="0" t="0" r="r" b="b"/>
              <a:pathLst>
                <a:path w="56" h="114">
                  <a:moveTo>
                    <a:pt x="0" y="0"/>
                  </a:moveTo>
                  <a:lnTo>
                    <a:pt x="50" y="114"/>
                  </a:lnTo>
                  <a:lnTo>
                    <a:pt x="56" y="1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auto">
            <a:xfrm>
              <a:off x="552450" y="711200"/>
              <a:ext cx="192088" cy="36513"/>
            </a:xfrm>
            <a:custGeom>
              <a:avLst/>
              <a:gdLst/>
              <a:ahLst/>
              <a:cxnLst>
                <a:cxn ang="0">
                  <a:pos x="121" y="2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7"/>
                </a:cxn>
                <a:cxn ang="0">
                  <a:pos x="121" y="23"/>
                </a:cxn>
              </a:cxnLst>
              <a:rect l="0" t="0" r="r" b="b"/>
              <a:pathLst>
                <a:path w="121" h="23">
                  <a:moveTo>
                    <a:pt x="121" y="23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7"/>
                  </a:lnTo>
                  <a:lnTo>
                    <a:pt x="121" y="23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auto">
            <a:xfrm>
              <a:off x="552450" y="711200"/>
              <a:ext cx="192088" cy="36513"/>
            </a:xfrm>
            <a:custGeom>
              <a:avLst/>
              <a:gdLst/>
              <a:ahLst/>
              <a:cxnLst>
                <a:cxn ang="0">
                  <a:pos x="121" y="2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7"/>
                </a:cxn>
              </a:cxnLst>
              <a:rect l="0" t="0" r="r" b="b"/>
              <a:pathLst>
                <a:path w="121" h="23">
                  <a:moveTo>
                    <a:pt x="121" y="23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auto">
            <a:xfrm>
              <a:off x="579438" y="638175"/>
              <a:ext cx="165100" cy="1095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04" y="69"/>
                </a:cxn>
                <a:cxn ang="0">
                  <a:pos x="3" y="0"/>
                </a:cxn>
              </a:cxnLst>
              <a:rect l="0" t="0" r="r" b="b"/>
              <a:pathLst>
                <a:path w="104" h="69">
                  <a:moveTo>
                    <a:pt x="3" y="0"/>
                  </a:moveTo>
                  <a:lnTo>
                    <a:pt x="0" y="6"/>
                  </a:lnTo>
                  <a:lnTo>
                    <a:pt x="0" y="7"/>
                  </a:lnTo>
                  <a:lnTo>
                    <a:pt x="104" y="6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auto">
            <a:xfrm>
              <a:off x="579438" y="638175"/>
              <a:ext cx="165100" cy="1095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04" y="69"/>
                </a:cxn>
              </a:cxnLst>
              <a:rect l="0" t="0" r="r" b="b"/>
              <a:pathLst>
                <a:path w="104" h="69">
                  <a:moveTo>
                    <a:pt x="3" y="0"/>
                  </a:moveTo>
                  <a:lnTo>
                    <a:pt x="0" y="6"/>
                  </a:lnTo>
                  <a:lnTo>
                    <a:pt x="0" y="7"/>
                  </a:lnTo>
                  <a:lnTo>
                    <a:pt x="104" y="6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auto">
            <a:xfrm>
              <a:off x="838200" y="465138"/>
              <a:ext cx="69850" cy="198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25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44" h="125">
                  <a:moveTo>
                    <a:pt x="0" y="0"/>
                  </a:moveTo>
                  <a:lnTo>
                    <a:pt x="22" y="125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auto">
            <a:xfrm>
              <a:off x="838200" y="465138"/>
              <a:ext cx="69850" cy="198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25"/>
                </a:cxn>
                <a:cxn ang="0">
                  <a:pos x="44" y="0"/>
                </a:cxn>
              </a:cxnLst>
              <a:rect l="0" t="0" r="r" b="b"/>
              <a:pathLst>
                <a:path w="44" h="125">
                  <a:moveTo>
                    <a:pt x="0" y="0"/>
                  </a:moveTo>
                  <a:lnTo>
                    <a:pt x="22" y="125"/>
                  </a:lnTo>
                  <a:lnTo>
                    <a:pt x="4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auto">
            <a:xfrm>
              <a:off x="904875" y="466725"/>
              <a:ext cx="80963" cy="2016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27"/>
                </a:cxn>
                <a:cxn ang="0">
                  <a:pos x="51" y="11"/>
                </a:cxn>
                <a:cxn ang="0">
                  <a:pos x="8" y="0"/>
                </a:cxn>
              </a:cxnLst>
              <a:rect l="0" t="0" r="r" b="b"/>
              <a:pathLst>
                <a:path w="51" h="127">
                  <a:moveTo>
                    <a:pt x="8" y="0"/>
                  </a:moveTo>
                  <a:lnTo>
                    <a:pt x="0" y="127"/>
                  </a:lnTo>
                  <a:lnTo>
                    <a:pt x="51" y="1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auto">
            <a:xfrm>
              <a:off x="904875" y="466725"/>
              <a:ext cx="80963" cy="2016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27"/>
                </a:cxn>
                <a:cxn ang="0">
                  <a:pos x="51" y="11"/>
                </a:cxn>
              </a:cxnLst>
              <a:rect l="0" t="0" r="r" b="b"/>
              <a:pathLst>
                <a:path w="51" h="127">
                  <a:moveTo>
                    <a:pt x="8" y="0"/>
                  </a:moveTo>
                  <a:lnTo>
                    <a:pt x="0" y="127"/>
                  </a:lnTo>
                  <a:lnTo>
                    <a:pt x="51" y="1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auto">
            <a:xfrm>
              <a:off x="933450" y="487363"/>
              <a:ext cx="123825" cy="19208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21"/>
                </a:cxn>
                <a:cxn ang="0">
                  <a:pos x="78" y="21"/>
                </a:cxn>
                <a:cxn ang="0">
                  <a:pos x="39" y="0"/>
                </a:cxn>
              </a:cxnLst>
              <a:rect l="0" t="0" r="r" b="b"/>
              <a:pathLst>
                <a:path w="78" h="121">
                  <a:moveTo>
                    <a:pt x="39" y="0"/>
                  </a:moveTo>
                  <a:lnTo>
                    <a:pt x="0" y="121"/>
                  </a:lnTo>
                  <a:lnTo>
                    <a:pt x="78" y="2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auto">
            <a:xfrm>
              <a:off x="933450" y="487363"/>
              <a:ext cx="123825" cy="19208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21"/>
                </a:cxn>
                <a:cxn ang="0">
                  <a:pos x="78" y="21"/>
                </a:cxn>
              </a:cxnLst>
              <a:rect l="0" t="0" r="r" b="b"/>
              <a:pathLst>
                <a:path w="78" h="121">
                  <a:moveTo>
                    <a:pt x="39" y="0"/>
                  </a:moveTo>
                  <a:lnTo>
                    <a:pt x="0" y="121"/>
                  </a:lnTo>
                  <a:lnTo>
                    <a:pt x="78" y="2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auto">
            <a:xfrm>
              <a:off x="960438" y="525463"/>
              <a:ext cx="157162" cy="1714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08"/>
                </a:cxn>
                <a:cxn ang="0">
                  <a:pos x="99" y="29"/>
                </a:cxn>
                <a:cxn ang="0">
                  <a:pos x="66" y="0"/>
                </a:cxn>
              </a:cxnLst>
              <a:rect l="0" t="0" r="r" b="b"/>
              <a:pathLst>
                <a:path w="99" h="108">
                  <a:moveTo>
                    <a:pt x="66" y="0"/>
                  </a:moveTo>
                  <a:lnTo>
                    <a:pt x="0" y="108"/>
                  </a:lnTo>
                  <a:lnTo>
                    <a:pt x="99" y="2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auto">
            <a:xfrm>
              <a:off x="960438" y="525463"/>
              <a:ext cx="157162" cy="1714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08"/>
                </a:cxn>
                <a:cxn ang="0">
                  <a:pos x="99" y="29"/>
                </a:cxn>
              </a:cxnLst>
              <a:rect l="0" t="0" r="r" b="b"/>
              <a:pathLst>
                <a:path w="99" h="108">
                  <a:moveTo>
                    <a:pt x="66" y="0"/>
                  </a:moveTo>
                  <a:lnTo>
                    <a:pt x="0" y="108"/>
                  </a:lnTo>
                  <a:lnTo>
                    <a:pt x="99" y="2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auto">
            <a:xfrm>
              <a:off x="981075" y="579438"/>
              <a:ext cx="182563" cy="14128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89"/>
                </a:cxn>
                <a:cxn ang="0">
                  <a:pos x="115" y="36"/>
                </a:cxn>
                <a:cxn ang="0">
                  <a:pos x="90" y="0"/>
                </a:cxn>
              </a:cxnLst>
              <a:rect l="0" t="0" r="r" b="b"/>
              <a:pathLst>
                <a:path w="115" h="89">
                  <a:moveTo>
                    <a:pt x="90" y="0"/>
                  </a:moveTo>
                  <a:lnTo>
                    <a:pt x="0" y="89"/>
                  </a:lnTo>
                  <a:lnTo>
                    <a:pt x="115" y="3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auto">
            <a:xfrm>
              <a:off x="981075" y="579438"/>
              <a:ext cx="182563" cy="14128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89"/>
                </a:cxn>
                <a:cxn ang="0">
                  <a:pos x="115" y="36"/>
                </a:cxn>
              </a:cxnLst>
              <a:rect l="0" t="0" r="r" b="b"/>
              <a:pathLst>
                <a:path w="115" h="89">
                  <a:moveTo>
                    <a:pt x="90" y="0"/>
                  </a:moveTo>
                  <a:lnTo>
                    <a:pt x="0" y="89"/>
                  </a:lnTo>
                  <a:lnTo>
                    <a:pt x="115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9" name="Freeform 98"/>
            <p:cNvSpPr>
              <a:spLocks/>
            </p:cNvSpPr>
            <p:nvPr userDrawn="1"/>
          </p:nvSpPr>
          <p:spPr bwMode="auto">
            <a:xfrm>
              <a:off x="995363" y="646113"/>
              <a:ext cx="198437" cy="103187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65"/>
                </a:cxn>
                <a:cxn ang="0">
                  <a:pos x="125" y="41"/>
                </a:cxn>
                <a:cxn ang="0">
                  <a:pos x="109" y="0"/>
                </a:cxn>
              </a:cxnLst>
              <a:rect l="0" t="0" r="r" b="b"/>
              <a:pathLst>
                <a:path w="125" h="65">
                  <a:moveTo>
                    <a:pt x="109" y="0"/>
                  </a:moveTo>
                  <a:lnTo>
                    <a:pt x="0" y="65"/>
                  </a:lnTo>
                  <a:lnTo>
                    <a:pt x="125" y="4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0" name="Freeform 99"/>
            <p:cNvSpPr>
              <a:spLocks/>
            </p:cNvSpPr>
            <p:nvPr userDrawn="1"/>
          </p:nvSpPr>
          <p:spPr bwMode="auto">
            <a:xfrm>
              <a:off x="995363" y="646113"/>
              <a:ext cx="198437" cy="103187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65"/>
                </a:cxn>
                <a:cxn ang="0">
                  <a:pos x="125" y="41"/>
                </a:cxn>
              </a:cxnLst>
              <a:rect l="0" t="0" r="r" b="b"/>
              <a:pathLst>
                <a:path w="125" h="65">
                  <a:moveTo>
                    <a:pt x="109" y="0"/>
                  </a:moveTo>
                  <a:lnTo>
                    <a:pt x="0" y="65"/>
                  </a:lnTo>
                  <a:lnTo>
                    <a:pt x="125" y="4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1" name="Freeform 100"/>
            <p:cNvSpPr>
              <a:spLocks/>
            </p:cNvSpPr>
            <p:nvPr userDrawn="1"/>
          </p:nvSpPr>
          <p:spPr bwMode="auto">
            <a:xfrm>
              <a:off x="1003300" y="720725"/>
              <a:ext cx="200025" cy="698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37"/>
                </a:cxn>
                <a:cxn ang="0">
                  <a:pos x="126" y="44"/>
                </a:cxn>
                <a:cxn ang="0">
                  <a:pos x="121" y="0"/>
                </a:cxn>
              </a:cxnLst>
              <a:rect l="0" t="0" r="r" b="b"/>
              <a:pathLst>
                <a:path w="126" h="44">
                  <a:moveTo>
                    <a:pt x="121" y="0"/>
                  </a:moveTo>
                  <a:lnTo>
                    <a:pt x="0" y="37"/>
                  </a:lnTo>
                  <a:lnTo>
                    <a:pt x="126" y="44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2" name="Freeform 101"/>
            <p:cNvSpPr>
              <a:spLocks/>
            </p:cNvSpPr>
            <p:nvPr userDrawn="1"/>
          </p:nvSpPr>
          <p:spPr bwMode="auto">
            <a:xfrm>
              <a:off x="1003300" y="720725"/>
              <a:ext cx="200025" cy="698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37"/>
                </a:cxn>
                <a:cxn ang="0">
                  <a:pos x="126" y="44"/>
                </a:cxn>
              </a:cxnLst>
              <a:rect l="0" t="0" r="r" b="b"/>
              <a:pathLst>
                <a:path w="126" h="44">
                  <a:moveTo>
                    <a:pt x="121" y="0"/>
                  </a:moveTo>
                  <a:lnTo>
                    <a:pt x="0" y="37"/>
                  </a:lnTo>
                  <a:lnTo>
                    <a:pt x="126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3" name="Freeform 102"/>
            <p:cNvSpPr>
              <a:spLocks/>
            </p:cNvSpPr>
            <p:nvPr userDrawn="1"/>
          </p:nvSpPr>
          <p:spPr bwMode="auto">
            <a:xfrm>
              <a:off x="1003300" y="800100"/>
              <a:ext cx="200025" cy="69850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7"/>
                </a:cxn>
                <a:cxn ang="0">
                  <a:pos x="121" y="44"/>
                </a:cxn>
                <a:cxn ang="0">
                  <a:pos x="126" y="0"/>
                </a:cxn>
              </a:cxnLst>
              <a:rect l="0" t="0" r="r" b="b"/>
              <a:pathLst>
                <a:path w="126" h="44">
                  <a:moveTo>
                    <a:pt x="126" y="0"/>
                  </a:moveTo>
                  <a:lnTo>
                    <a:pt x="0" y="7"/>
                  </a:lnTo>
                  <a:lnTo>
                    <a:pt x="121" y="4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4" name="Freeform 103"/>
            <p:cNvSpPr>
              <a:spLocks/>
            </p:cNvSpPr>
            <p:nvPr userDrawn="1"/>
          </p:nvSpPr>
          <p:spPr bwMode="auto">
            <a:xfrm>
              <a:off x="1003300" y="800100"/>
              <a:ext cx="200025" cy="69850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7"/>
                </a:cxn>
                <a:cxn ang="0">
                  <a:pos x="121" y="44"/>
                </a:cxn>
              </a:cxnLst>
              <a:rect l="0" t="0" r="r" b="b"/>
              <a:pathLst>
                <a:path w="126" h="44">
                  <a:moveTo>
                    <a:pt x="126" y="0"/>
                  </a:moveTo>
                  <a:lnTo>
                    <a:pt x="0" y="7"/>
                  </a:lnTo>
                  <a:lnTo>
                    <a:pt x="121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5" name="Freeform 104"/>
            <p:cNvSpPr>
              <a:spLocks/>
            </p:cNvSpPr>
            <p:nvPr userDrawn="1"/>
          </p:nvSpPr>
          <p:spPr bwMode="auto">
            <a:xfrm>
              <a:off x="995363" y="842963"/>
              <a:ext cx="198437" cy="101600"/>
            </a:xfrm>
            <a:custGeom>
              <a:avLst/>
              <a:gdLst/>
              <a:ahLst/>
              <a:cxnLst>
                <a:cxn ang="0">
                  <a:pos x="125" y="23"/>
                </a:cxn>
                <a:cxn ang="0">
                  <a:pos x="0" y="0"/>
                </a:cxn>
                <a:cxn ang="0">
                  <a:pos x="109" y="64"/>
                </a:cxn>
                <a:cxn ang="0">
                  <a:pos x="125" y="23"/>
                </a:cxn>
              </a:cxnLst>
              <a:rect l="0" t="0" r="r" b="b"/>
              <a:pathLst>
                <a:path w="125" h="64">
                  <a:moveTo>
                    <a:pt x="125" y="23"/>
                  </a:moveTo>
                  <a:lnTo>
                    <a:pt x="0" y="0"/>
                  </a:lnTo>
                  <a:lnTo>
                    <a:pt x="109" y="64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6" name="Freeform 105"/>
            <p:cNvSpPr>
              <a:spLocks/>
            </p:cNvSpPr>
            <p:nvPr userDrawn="1"/>
          </p:nvSpPr>
          <p:spPr bwMode="auto">
            <a:xfrm>
              <a:off x="995363" y="842963"/>
              <a:ext cx="198437" cy="101600"/>
            </a:xfrm>
            <a:custGeom>
              <a:avLst/>
              <a:gdLst/>
              <a:ahLst/>
              <a:cxnLst>
                <a:cxn ang="0">
                  <a:pos x="125" y="23"/>
                </a:cxn>
                <a:cxn ang="0">
                  <a:pos x="0" y="0"/>
                </a:cxn>
                <a:cxn ang="0">
                  <a:pos x="109" y="64"/>
                </a:cxn>
              </a:cxnLst>
              <a:rect l="0" t="0" r="r" b="b"/>
              <a:pathLst>
                <a:path w="125" h="64">
                  <a:moveTo>
                    <a:pt x="125" y="23"/>
                  </a:moveTo>
                  <a:lnTo>
                    <a:pt x="0" y="0"/>
                  </a:lnTo>
                  <a:lnTo>
                    <a:pt x="109" y="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7" name="Freeform 106"/>
            <p:cNvSpPr>
              <a:spLocks/>
            </p:cNvSpPr>
            <p:nvPr userDrawn="1"/>
          </p:nvSpPr>
          <p:spPr bwMode="auto">
            <a:xfrm>
              <a:off x="981075" y="869950"/>
              <a:ext cx="182563" cy="141288"/>
            </a:xfrm>
            <a:custGeom>
              <a:avLst/>
              <a:gdLst/>
              <a:ahLst/>
              <a:cxnLst>
                <a:cxn ang="0">
                  <a:pos x="115" y="53"/>
                </a:cxn>
                <a:cxn ang="0">
                  <a:pos x="0" y="0"/>
                </a:cxn>
                <a:cxn ang="0">
                  <a:pos x="90" y="89"/>
                </a:cxn>
                <a:cxn ang="0">
                  <a:pos x="115" y="53"/>
                </a:cxn>
              </a:cxnLst>
              <a:rect l="0" t="0" r="r" b="b"/>
              <a:pathLst>
                <a:path w="115" h="89">
                  <a:moveTo>
                    <a:pt x="115" y="53"/>
                  </a:moveTo>
                  <a:lnTo>
                    <a:pt x="0" y="0"/>
                  </a:lnTo>
                  <a:lnTo>
                    <a:pt x="90" y="89"/>
                  </a:lnTo>
                  <a:lnTo>
                    <a:pt x="115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8" name="Freeform 107"/>
            <p:cNvSpPr>
              <a:spLocks/>
            </p:cNvSpPr>
            <p:nvPr userDrawn="1"/>
          </p:nvSpPr>
          <p:spPr bwMode="auto">
            <a:xfrm>
              <a:off x="981075" y="869950"/>
              <a:ext cx="182563" cy="141288"/>
            </a:xfrm>
            <a:custGeom>
              <a:avLst/>
              <a:gdLst/>
              <a:ahLst/>
              <a:cxnLst>
                <a:cxn ang="0">
                  <a:pos x="115" y="53"/>
                </a:cxn>
                <a:cxn ang="0">
                  <a:pos x="0" y="0"/>
                </a:cxn>
                <a:cxn ang="0">
                  <a:pos x="90" y="89"/>
                </a:cxn>
              </a:cxnLst>
              <a:rect l="0" t="0" r="r" b="b"/>
              <a:pathLst>
                <a:path w="115" h="89">
                  <a:moveTo>
                    <a:pt x="115" y="53"/>
                  </a:moveTo>
                  <a:lnTo>
                    <a:pt x="0" y="0"/>
                  </a:lnTo>
                  <a:lnTo>
                    <a:pt x="90" y="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9" name="Freeform 108"/>
            <p:cNvSpPr>
              <a:spLocks/>
            </p:cNvSpPr>
            <p:nvPr userDrawn="1"/>
          </p:nvSpPr>
          <p:spPr bwMode="auto">
            <a:xfrm>
              <a:off x="960438" y="893763"/>
              <a:ext cx="157162" cy="171450"/>
            </a:xfrm>
            <a:custGeom>
              <a:avLst/>
              <a:gdLst/>
              <a:ahLst/>
              <a:cxnLst>
                <a:cxn ang="0">
                  <a:pos x="99" y="79"/>
                </a:cxn>
                <a:cxn ang="0">
                  <a:pos x="0" y="0"/>
                </a:cxn>
                <a:cxn ang="0">
                  <a:pos x="66" y="108"/>
                </a:cxn>
                <a:cxn ang="0">
                  <a:pos x="99" y="79"/>
                </a:cxn>
              </a:cxnLst>
              <a:rect l="0" t="0" r="r" b="b"/>
              <a:pathLst>
                <a:path w="99" h="108">
                  <a:moveTo>
                    <a:pt x="99" y="79"/>
                  </a:moveTo>
                  <a:lnTo>
                    <a:pt x="0" y="0"/>
                  </a:lnTo>
                  <a:lnTo>
                    <a:pt x="66" y="108"/>
                  </a:lnTo>
                  <a:lnTo>
                    <a:pt x="99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0" name="Freeform 109"/>
            <p:cNvSpPr>
              <a:spLocks/>
            </p:cNvSpPr>
            <p:nvPr userDrawn="1"/>
          </p:nvSpPr>
          <p:spPr bwMode="auto">
            <a:xfrm>
              <a:off x="960438" y="893763"/>
              <a:ext cx="157162" cy="171450"/>
            </a:xfrm>
            <a:custGeom>
              <a:avLst/>
              <a:gdLst/>
              <a:ahLst/>
              <a:cxnLst>
                <a:cxn ang="0">
                  <a:pos x="99" y="79"/>
                </a:cxn>
                <a:cxn ang="0">
                  <a:pos x="0" y="0"/>
                </a:cxn>
                <a:cxn ang="0">
                  <a:pos x="66" y="108"/>
                </a:cxn>
              </a:cxnLst>
              <a:rect l="0" t="0" r="r" b="b"/>
              <a:pathLst>
                <a:path w="99" h="108">
                  <a:moveTo>
                    <a:pt x="99" y="79"/>
                  </a:moveTo>
                  <a:lnTo>
                    <a:pt x="0" y="0"/>
                  </a:lnTo>
                  <a:lnTo>
                    <a:pt x="66" y="10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1" name="Freeform 110"/>
            <p:cNvSpPr>
              <a:spLocks/>
            </p:cNvSpPr>
            <p:nvPr userDrawn="1"/>
          </p:nvSpPr>
          <p:spPr bwMode="auto">
            <a:xfrm>
              <a:off x="933450" y="912813"/>
              <a:ext cx="123825" cy="190500"/>
            </a:xfrm>
            <a:custGeom>
              <a:avLst/>
              <a:gdLst/>
              <a:ahLst/>
              <a:cxnLst>
                <a:cxn ang="0">
                  <a:pos x="78" y="100"/>
                </a:cxn>
                <a:cxn ang="0">
                  <a:pos x="0" y="0"/>
                </a:cxn>
                <a:cxn ang="0">
                  <a:pos x="39" y="120"/>
                </a:cxn>
                <a:cxn ang="0">
                  <a:pos x="78" y="100"/>
                </a:cxn>
              </a:cxnLst>
              <a:rect l="0" t="0" r="r" b="b"/>
              <a:pathLst>
                <a:path w="78" h="120">
                  <a:moveTo>
                    <a:pt x="78" y="100"/>
                  </a:moveTo>
                  <a:lnTo>
                    <a:pt x="0" y="0"/>
                  </a:lnTo>
                  <a:lnTo>
                    <a:pt x="39" y="120"/>
                  </a:lnTo>
                  <a:lnTo>
                    <a:pt x="78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2" name="Freeform 111"/>
            <p:cNvSpPr>
              <a:spLocks/>
            </p:cNvSpPr>
            <p:nvPr userDrawn="1"/>
          </p:nvSpPr>
          <p:spPr bwMode="auto">
            <a:xfrm>
              <a:off x="933450" y="912813"/>
              <a:ext cx="123825" cy="190500"/>
            </a:xfrm>
            <a:custGeom>
              <a:avLst/>
              <a:gdLst/>
              <a:ahLst/>
              <a:cxnLst>
                <a:cxn ang="0">
                  <a:pos x="78" y="100"/>
                </a:cxn>
                <a:cxn ang="0">
                  <a:pos x="0" y="0"/>
                </a:cxn>
                <a:cxn ang="0">
                  <a:pos x="39" y="120"/>
                </a:cxn>
              </a:cxnLst>
              <a:rect l="0" t="0" r="r" b="b"/>
              <a:pathLst>
                <a:path w="78" h="120">
                  <a:moveTo>
                    <a:pt x="78" y="100"/>
                  </a:moveTo>
                  <a:lnTo>
                    <a:pt x="0" y="0"/>
                  </a:lnTo>
                  <a:lnTo>
                    <a:pt x="39" y="1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3" name="Freeform 112"/>
            <p:cNvSpPr>
              <a:spLocks/>
            </p:cNvSpPr>
            <p:nvPr userDrawn="1"/>
          </p:nvSpPr>
          <p:spPr bwMode="auto">
            <a:xfrm>
              <a:off x="838200" y="927100"/>
              <a:ext cx="69850" cy="198438"/>
            </a:xfrm>
            <a:custGeom>
              <a:avLst/>
              <a:gdLst/>
              <a:ahLst/>
              <a:cxnLst>
                <a:cxn ang="0">
                  <a:pos x="44" y="125"/>
                </a:cxn>
                <a:cxn ang="0">
                  <a:pos x="22" y="0"/>
                </a:cxn>
                <a:cxn ang="0">
                  <a:pos x="0" y="125"/>
                </a:cxn>
                <a:cxn ang="0">
                  <a:pos x="44" y="125"/>
                </a:cxn>
              </a:cxnLst>
              <a:rect l="0" t="0" r="r" b="b"/>
              <a:pathLst>
                <a:path w="44" h="125">
                  <a:moveTo>
                    <a:pt x="44" y="125"/>
                  </a:moveTo>
                  <a:lnTo>
                    <a:pt x="22" y="0"/>
                  </a:lnTo>
                  <a:lnTo>
                    <a:pt x="0" y="125"/>
                  </a:lnTo>
                  <a:lnTo>
                    <a:pt x="44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4" name="Freeform 113"/>
            <p:cNvSpPr>
              <a:spLocks/>
            </p:cNvSpPr>
            <p:nvPr userDrawn="1"/>
          </p:nvSpPr>
          <p:spPr bwMode="auto">
            <a:xfrm>
              <a:off x="838200" y="927100"/>
              <a:ext cx="69850" cy="198438"/>
            </a:xfrm>
            <a:custGeom>
              <a:avLst/>
              <a:gdLst/>
              <a:ahLst/>
              <a:cxnLst>
                <a:cxn ang="0">
                  <a:pos x="44" y="125"/>
                </a:cxn>
                <a:cxn ang="0">
                  <a:pos x="22" y="0"/>
                </a:cxn>
                <a:cxn ang="0">
                  <a:pos x="0" y="125"/>
                </a:cxn>
              </a:cxnLst>
              <a:rect l="0" t="0" r="r" b="b"/>
              <a:pathLst>
                <a:path w="44" h="125">
                  <a:moveTo>
                    <a:pt x="44" y="125"/>
                  </a:moveTo>
                  <a:lnTo>
                    <a:pt x="22" y="0"/>
                  </a:lnTo>
                  <a:lnTo>
                    <a:pt x="0" y="12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5" name="Freeform 114"/>
            <p:cNvSpPr>
              <a:spLocks/>
            </p:cNvSpPr>
            <p:nvPr userDrawn="1"/>
          </p:nvSpPr>
          <p:spPr bwMode="auto">
            <a:xfrm>
              <a:off x="760413" y="923925"/>
              <a:ext cx="80962" cy="200025"/>
            </a:xfrm>
            <a:custGeom>
              <a:avLst/>
              <a:gdLst/>
              <a:ahLst/>
              <a:cxnLst>
                <a:cxn ang="0">
                  <a:pos x="42" y="126"/>
                </a:cxn>
                <a:cxn ang="0">
                  <a:pos x="51" y="0"/>
                </a:cxn>
                <a:cxn ang="0">
                  <a:pos x="0" y="116"/>
                </a:cxn>
                <a:cxn ang="0">
                  <a:pos x="42" y="126"/>
                </a:cxn>
              </a:cxnLst>
              <a:rect l="0" t="0" r="r" b="b"/>
              <a:pathLst>
                <a:path w="51" h="126">
                  <a:moveTo>
                    <a:pt x="42" y="126"/>
                  </a:moveTo>
                  <a:lnTo>
                    <a:pt x="51" y="0"/>
                  </a:lnTo>
                  <a:lnTo>
                    <a:pt x="0" y="116"/>
                  </a:lnTo>
                  <a:lnTo>
                    <a:pt x="4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6" name="Freeform 115"/>
            <p:cNvSpPr>
              <a:spLocks/>
            </p:cNvSpPr>
            <p:nvPr userDrawn="1"/>
          </p:nvSpPr>
          <p:spPr bwMode="auto">
            <a:xfrm>
              <a:off x="760413" y="923925"/>
              <a:ext cx="80962" cy="200025"/>
            </a:xfrm>
            <a:custGeom>
              <a:avLst/>
              <a:gdLst/>
              <a:ahLst/>
              <a:cxnLst>
                <a:cxn ang="0">
                  <a:pos x="42" y="126"/>
                </a:cxn>
                <a:cxn ang="0">
                  <a:pos x="51" y="0"/>
                </a:cxn>
                <a:cxn ang="0">
                  <a:pos x="0" y="116"/>
                </a:cxn>
              </a:cxnLst>
              <a:rect l="0" t="0" r="r" b="b"/>
              <a:pathLst>
                <a:path w="51" h="126">
                  <a:moveTo>
                    <a:pt x="42" y="126"/>
                  </a:moveTo>
                  <a:lnTo>
                    <a:pt x="51" y="0"/>
                  </a:lnTo>
                  <a:lnTo>
                    <a:pt x="0" y="1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7" name="Freeform 116"/>
            <p:cNvSpPr>
              <a:spLocks/>
            </p:cNvSpPr>
            <p:nvPr userDrawn="1"/>
          </p:nvSpPr>
          <p:spPr bwMode="auto">
            <a:xfrm>
              <a:off x="688975" y="912813"/>
              <a:ext cx="122238" cy="190500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77" y="0"/>
                </a:cxn>
                <a:cxn ang="0">
                  <a:pos x="0" y="100"/>
                </a:cxn>
                <a:cxn ang="0">
                  <a:pos x="39" y="120"/>
                </a:cxn>
              </a:cxnLst>
              <a:rect l="0" t="0" r="r" b="b"/>
              <a:pathLst>
                <a:path w="77" h="120">
                  <a:moveTo>
                    <a:pt x="39" y="120"/>
                  </a:moveTo>
                  <a:lnTo>
                    <a:pt x="77" y="0"/>
                  </a:lnTo>
                  <a:lnTo>
                    <a:pt x="0" y="100"/>
                  </a:lnTo>
                  <a:lnTo>
                    <a:pt x="39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8" name="Freeform 117"/>
            <p:cNvSpPr>
              <a:spLocks/>
            </p:cNvSpPr>
            <p:nvPr userDrawn="1"/>
          </p:nvSpPr>
          <p:spPr bwMode="auto">
            <a:xfrm>
              <a:off x="688975" y="912813"/>
              <a:ext cx="122238" cy="190500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77" y="0"/>
                </a:cxn>
                <a:cxn ang="0">
                  <a:pos x="0" y="100"/>
                </a:cxn>
              </a:cxnLst>
              <a:rect l="0" t="0" r="r" b="b"/>
              <a:pathLst>
                <a:path w="77" h="120">
                  <a:moveTo>
                    <a:pt x="39" y="120"/>
                  </a:moveTo>
                  <a:lnTo>
                    <a:pt x="77" y="0"/>
                  </a:lnTo>
                  <a:lnTo>
                    <a:pt x="0" y="10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9" name="Freeform 118"/>
            <p:cNvSpPr>
              <a:spLocks/>
            </p:cNvSpPr>
            <p:nvPr userDrawn="1"/>
          </p:nvSpPr>
          <p:spPr bwMode="auto">
            <a:xfrm>
              <a:off x="628650" y="893763"/>
              <a:ext cx="157163" cy="171450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99" y="0"/>
                </a:cxn>
                <a:cxn ang="0">
                  <a:pos x="0" y="79"/>
                </a:cxn>
                <a:cxn ang="0">
                  <a:pos x="32" y="108"/>
                </a:cxn>
              </a:cxnLst>
              <a:rect l="0" t="0" r="r" b="b"/>
              <a:pathLst>
                <a:path w="99" h="108">
                  <a:moveTo>
                    <a:pt x="32" y="108"/>
                  </a:moveTo>
                  <a:lnTo>
                    <a:pt x="99" y="0"/>
                  </a:lnTo>
                  <a:lnTo>
                    <a:pt x="0" y="79"/>
                  </a:lnTo>
                  <a:lnTo>
                    <a:pt x="32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0" name="Freeform 119"/>
            <p:cNvSpPr>
              <a:spLocks/>
            </p:cNvSpPr>
            <p:nvPr userDrawn="1"/>
          </p:nvSpPr>
          <p:spPr bwMode="auto">
            <a:xfrm>
              <a:off x="628650" y="893763"/>
              <a:ext cx="157163" cy="171450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99" y="0"/>
                </a:cxn>
                <a:cxn ang="0">
                  <a:pos x="0" y="79"/>
                </a:cxn>
              </a:cxnLst>
              <a:rect l="0" t="0" r="r" b="b"/>
              <a:pathLst>
                <a:path w="99" h="108">
                  <a:moveTo>
                    <a:pt x="32" y="108"/>
                  </a:moveTo>
                  <a:lnTo>
                    <a:pt x="99" y="0"/>
                  </a:lnTo>
                  <a:lnTo>
                    <a:pt x="0" y="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1" name="Freeform 120"/>
            <p:cNvSpPr>
              <a:spLocks/>
            </p:cNvSpPr>
            <p:nvPr userDrawn="1"/>
          </p:nvSpPr>
          <p:spPr bwMode="auto">
            <a:xfrm>
              <a:off x="581025" y="869950"/>
              <a:ext cx="184150" cy="141288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116" y="0"/>
                </a:cxn>
                <a:cxn ang="0">
                  <a:pos x="0" y="53"/>
                </a:cxn>
                <a:cxn ang="0">
                  <a:pos x="25" y="89"/>
                </a:cxn>
              </a:cxnLst>
              <a:rect l="0" t="0" r="r" b="b"/>
              <a:pathLst>
                <a:path w="116" h="89">
                  <a:moveTo>
                    <a:pt x="25" y="89"/>
                  </a:moveTo>
                  <a:lnTo>
                    <a:pt x="116" y="0"/>
                  </a:lnTo>
                  <a:lnTo>
                    <a:pt x="0" y="53"/>
                  </a:lnTo>
                  <a:lnTo>
                    <a:pt x="25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2" name="Freeform 121"/>
            <p:cNvSpPr>
              <a:spLocks/>
            </p:cNvSpPr>
            <p:nvPr userDrawn="1"/>
          </p:nvSpPr>
          <p:spPr bwMode="auto">
            <a:xfrm>
              <a:off x="581025" y="869950"/>
              <a:ext cx="184150" cy="141288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116" y="0"/>
                </a:cxn>
                <a:cxn ang="0">
                  <a:pos x="0" y="53"/>
                </a:cxn>
              </a:cxnLst>
              <a:rect l="0" t="0" r="r" b="b"/>
              <a:pathLst>
                <a:path w="116" h="89">
                  <a:moveTo>
                    <a:pt x="25" y="89"/>
                  </a:moveTo>
                  <a:lnTo>
                    <a:pt x="116" y="0"/>
                  </a:lnTo>
                  <a:lnTo>
                    <a:pt x="0" y="5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3" name="Freeform 122"/>
            <p:cNvSpPr>
              <a:spLocks/>
            </p:cNvSpPr>
            <p:nvPr userDrawn="1"/>
          </p:nvSpPr>
          <p:spPr bwMode="auto">
            <a:xfrm>
              <a:off x="552450" y="842963"/>
              <a:ext cx="196850" cy="101600"/>
            </a:xfrm>
            <a:custGeom>
              <a:avLst/>
              <a:gdLst/>
              <a:ahLst/>
              <a:cxnLst>
                <a:cxn ang="0">
                  <a:pos x="15" y="64"/>
                </a:cxn>
                <a:cxn ang="0">
                  <a:pos x="124" y="0"/>
                </a:cxn>
                <a:cxn ang="0">
                  <a:pos x="0" y="23"/>
                </a:cxn>
                <a:cxn ang="0">
                  <a:pos x="15" y="64"/>
                </a:cxn>
              </a:cxnLst>
              <a:rect l="0" t="0" r="r" b="b"/>
              <a:pathLst>
                <a:path w="124" h="64">
                  <a:moveTo>
                    <a:pt x="15" y="64"/>
                  </a:moveTo>
                  <a:lnTo>
                    <a:pt x="124" y="0"/>
                  </a:lnTo>
                  <a:lnTo>
                    <a:pt x="0" y="23"/>
                  </a:lnTo>
                  <a:lnTo>
                    <a:pt x="15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4" name="Freeform 123"/>
            <p:cNvSpPr>
              <a:spLocks/>
            </p:cNvSpPr>
            <p:nvPr userDrawn="1"/>
          </p:nvSpPr>
          <p:spPr bwMode="auto">
            <a:xfrm>
              <a:off x="552450" y="842963"/>
              <a:ext cx="196850" cy="101600"/>
            </a:xfrm>
            <a:custGeom>
              <a:avLst/>
              <a:gdLst/>
              <a:ahLst/>
              <a:cxnLst>
                <a:cxn ang="0">
                  <a:pos x="15" y="64"/>
                </a:cxn>
                <a:cxn ang="0">
                  <a:pos x="124" y="0"/>
                </a:cxn>
                <a:cxn ang="0">
                  <a:pos x="0" y="23"/>
                </a:cxn>
              </a:cxnLst>
              <a:rect l="0" t="0" r="r" b="b"/>
              <a:pathLst>
                <a:path w="124" h="64">
                  <a:moveTo>
                    <a:pt x="15" y="64"/>
                  </a:moveTo>
                  <a:lnTo>
                    <a:pt x="124" y="0"/>
                  </a:lnTo>
                  <a:lnTo>
                    <a:pt x="0" y="2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5" name="Freeform 124"/>
            <p:cNvSpPr>
              <a:spLocks/>
            </p:cNvSpPr>
            <p:nvPr userDrawn="1"/>
          </p:nvSpPr>
          <p:spPr bwMode="auto">
            <a:xfrm>
              <a:off x="541338" y="800100"/>
              <a:ext cx="200025" cy="69850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126" y="7"/>
                </a:cxn>
                <a:cxn ang="0">
                  <a:pos x="0" y="0"/>
                </a:cxn>
                <a:cxn ang="0">
                  <a:pos x="5" y="44"/>
                </a:cxn>
              </a:cxnLst>
              <a:rect l="0" t="0" r="r" b="b"/>
              <a:pathLst>
                <a:path w="126" h="44">
                  <a:moveTo>
                    <a:pt x="5" y="44"/>
                  </a:moveTo>
                  <a:lnTo>
                    <a:pt x="126" y="7"/>
                  </a:lnTo>
                  <a:lnTo>
                    <a:pt x="0" y="0"/>
                  </a:lnTo>
                  <a:lnTo>
                    <a:pt x="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6" name="Freeform 125"/>
            <p:cNvSpPr>
              <a:spLocks/>
            </p:cNvSpPr>
            <p:nvPr userDrawn="1"/>
          </p:nvSpPr>
          <p:spPr bwMode="auto">
            <a:xfrm>
              <a:off x="541338" y="800100"/>
              <a:ext cx="200025" cy="69850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126" y="7"/>
                </a:cxn>
                <a:cxn ang="0">
                  <a:pos x="0" y="0"/>
                </a:cxn>
              </a:cxnLst>
              <a:rect l="0" t="0" r="r" b="b"/>
              <a:pathLst>
                <a:path w="126" h="44">
                  <a:moveTo>
                    <a:pt x="5" y="44"/>
                  </a:moveTo>
                  <a:lnTo>
                    <a:pt x="12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7" name="Freeform 126"/>
            <p:cNvSpPr>
              <a:spLocks/>
            </p:cNvSpPr>
            <p:nvPr userDrawn="1"/>
          </p:nvSpPr>
          <p:spPr bwMode="auto">
            <a:xfrm>
              <a:off x="541338" y="720725"/>
              <a:ext cx="200025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6" y="37"/>
                </a:cxn>
                <a:cxn ang="0">
                  <a:pos x="5" y="0"/>
                </a:cxn>
                <a:cxn ang="0">
                  <a:pos x="0" y="44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126" y="37"/>
                  </a:lnTo>
                  <a:lnTo>
                    <a:pt x="5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8" name="Freeform 127"/>
            <p:cNvSpPr>
              <a:spLocks/>
            </p:cNvSpPr>
            <p:nvPr userDrawn="1"/>
          </p:nvSpPr>
          <p:spPr bwMode="auto">
            <a:xfrm>
              <a:off x="541338" y="720725"/>
              <a:ext cx="200025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6" y="37"/>
                </a:cxn>
                <a:cxn ang="0">
                  <a:pos x="5" y="0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126" y="37"/>
                  </a:lnTo>
                  <a:lnTo>
                    <a:pt x="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9" name="Freeform 128"/>
            <p:cNvSpPr>
              <a:spLocks/>
            </p:cNvSpPr>
            <p:nvPr userDrawn="1"/>
          </p:nvSpPr>
          <p:spPr bwMode="auto">
            <a:xfrm>
              <a:off x="552450" y="646113"/>
              <a:ext cx="196850" cy="10318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4" y="65"/>
                </a:cxn>
                <a:cxn ang="0">
                  <a:pos x="15" y="0"/>
                </a:cxn>
                <a:cxn ang="0">
                  <a:pos x="0" y="41"/>
                </a:cxn>
              </a:cxnLst>
              <a:rect l="0" t="0" r="r" b="b"/>
              <a:pathLst>
                <a:path w="124" h="65">
                  <a:moveTo>
                    <a:pt x="0" y="41"/>
                  </a:moveTo>
                  <a:lnTo>
                    <a:pt x="124" y="65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0" name="Freeform 129"/>
            <p:cNvSpPr>
              <a:spLocks/>
            </p:cNvSpPr>
            <p:nvPr userDrawn="1"/>
          </p:nvSpPr>
          <p:spPr bwMode="auto">
            <a:xfrm>
              <a:off x="552450" y="646113"/>
              <a:ext cx="196850" cy="10318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4" y="65"/>
                </a:cxn>
                <a:cxn ang="0">
                  <a:pos x="15" y="0"/>
                </a:cxn>
              </a:cxnLst>
              <a:rect l="0" t="0" r="r" b="b"/>
              <a:pathLst>
                <a:path w="124" h="65">
                  <a:moveTo>
                    <a:pt x="0" y="41"/>
                  </a:moveTo>
                  <a:lnTo>
                    <a:pt x="124" y="65"/>
                  </a:lnTo>
                  <a:lnTo>
                    <a:pt x="1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1" name="Freeform 130"/>
            <p:cNvSpPr>
              <a:spLocks/>
            </p:cNvSpPr>
            <p:nvPr userDrawn="1"/>
          </p:nvSpPr>
          <p:spPr bwMode="auto">
            <a:xfrm>
              <a:off x="581025" y="579438"/>
              <a:ext cx="184150" cy="141287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6" y="89"/>
                </a:cxn>
                <a:cxn ang="0">
                  <a:pos x="25" y="0"/>
                </a:cxn>
                <a:cxn ang="0">
                  <a:pos x="0" y="36"/>
                </a:cxn>
              </a:cxnLst>
              <a:rect l="0" t="0" r="r" b="b"/>
              <a:pathLst>
                <a:path w="116" h="89">
                  <a:moveTo>
                    <a:pt x="0" y="36"/>
                  </a:moveTo>
                  <a:lnTo>
                    <a:pt x="116" y="89"/>
                  </a:lnTo>
                  <a:lnTo>
                    <a:pt x="25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2" name="Freeform 131"/>
            <p:cNvSpPr>
              <a:spLocks/>
            </p:cNvSpPr>
            <p:nvPr userDrawn="1"/>
          </p:nvSpPr>
          <p:spPr bwMode="auto">
            <a:xfrm>
              <a:off x="581025" y="579438"/>
              <a:ext cx="184150" cy="141287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6" y="89"/>
                </a:cxn>
                <a:cxn ang="0">
                  <a:pos x="25" y="0"/>
                </a:cxn>
              </a:cxnLst>
              <a:rect l="0" t="0" r="r" b="b"/>
              <a:pathLst>
                <a:path w="116" h="89">
                  <a:moveTo>
                    <a:pt x="0" y="36"/>
                  </a:moveTo>
                  <a:lnTo>
                    <a:pt x="116" y="89"/>
                  </a:lnTo>
                  <a:lnTo>
                    <a:pt x="2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3" name="Freeform 132"/>
            <p:cNvSpPr>
              <a:spLocks/>
            </p:cNvSpPr>
            <p:nvPr userDrawn="1"/>
          </p:nvSpPr>
          <p:spPr bwMode="auto">
            <a:xfrm>
              <a:off x="628650" y="525463"/>
              <a:ext cx="157163" cy="1714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9" y="108"/>
                </a:cxn>
                <a:cxn ang="0">
                  <a:pos x="32" y="0"/>
                </a:cxn>
                <a:cxn ang="0">
                  <a:pos x="0" y="29"/>
                </a:cxn>
              </a:cxnLst>
              <a:rect l="0" t="0" r="r" b="b"/>
              <a:pathLst>
                <a:path w="99" h="108">
                  <a:moveTo>
                    <a:pt x="0" y="29"/>
                  </a:moveTo>
                  <a:lnTo>
                    <a:pt x="99" y="108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4" name="Freeform 133"/>
            <p:cNvSpPr>
              <a:spLocks/>
            </p:cNvSpPr>
            <p:nvPr userDrawn="1"/>
          </p:nvSpPr>
          <p:spPr bwMode="auto">
            <a:xfrm>
              <a:off x="628650" y="525463"/>
              <a:ext cx="157163" cy="1714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9" y="108"/>
                </a:cxn>
                <a:cxn ang="0">
                  <a:pos x="32" y="0"/>
                </a:cxn>
              </a:cxnLst>
              <a:rect l="0" t="0" r="r" b="b"/>
              <a:pathLst>
                <a:path w="99" h="108">
                  <a:moveTo>
                    <a:pt x="0" y="29"/>
                  </a:moveTo>
                  <a:lnTo>
                    <a:pt x="99" y="108"/>
                  </a:lnTo>
                  <a:lnTo>
                    <a:pt x="3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5" name="Freeform 134"/>
            <p:cNvSpPr>
              <a:spLocks/>
            </p:cNvSpPr>
            <p:nvPr userDrawn="1"/>
          </p:nvSpPr>
          <p:spPr bwMode="auto">
            <a:xfrm>
              <a:off x="688975" y="487363"/>
              <a:ext cx="122238" cy="19208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7" y="121"/>
                </a:cxn>
                <a:cxn ang="0">
                  <a:pos x="39" y="0"/>
                </a:cxn>
                <a:cxn ang="0">
                  <a:pos x="0" y="21"/>
                </a:cxn>
              </a:cxnLst>
              <a:rect l="0" t="0" r="r" b="b"/>
              <a:pathLst>
                <a:path w="77" h="121">
                  <a:moveTo>
                    <a:pt x="0" y="21"/>
                  </a:moveTo>
                  <a:lnTo>
                    <a:pt x="77" y="121"/>
                  </a:lnTo>
                  <a:lnTo>
                    <a:pt x="3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6" name="Freeform 135"/>
            <p:cNvSpPr>
              <a:spLocks/>
            </p:cNvSpPr>
            <p:nvPr userDrawn="1"/>
          </p:nvSpPr>
          <p:spPr bwMode="auto">
            <a:xfrm>
              <a:off x="688975" y="487363"/>
              <a:ext cx="122238" cy="19208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7" y="121"/>
                </a:cxn>
                <a:cxn ang="0">
                  <a:pos x="39" y="0"/>
                </a:cxn>
              </a:cxnLst>
              <a:rect l="0" t="0" r="r" b="b"/>
              <a:pathLst>
                <a:path w="77" h="121">
                  <a:moveTo>
                    <a:pt x="0" y="21"/>
                  </a:moveTo>
                  <a:lnTo>
                    <a:pt x="77" y="121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7" name="Freeform 136"/>
            <p:cNvSpPr>
              <a:spLocks/>
            </p:cNvSpPr>
            <p:nvPr userDrawn="1"/>
          </p:nvSpPr>
          <p:spPr bwMode="auto">
            <a:xfrm>
              <a:off x="760413" y="466725"/>
              <a:ext cx="80962" cy="201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1" y="127"/>
                </a:cxn>
                <a:cxn ang="0">
                  <a:pos x="42" y="0"/>
                </a:cxn>
                <a:cxn ang="0">
                  <a:pos x="0" y="11"/>
                </a:cxn>
              </a:cxnLst>
              <a:rect l="0" t="0" r="r" b="b"/>
              <a:pathLst>
                <a:path w="51" h="127">
                  <a:moveTo>
                    <a:pt x="0" y="11"/>
                  </a:moveTo>
                  <a:lnTo>
                    <a:pt x="51" y="127"/>
                  </a:lnTo>
                  <a:lnTo>
                    <a:pt x="4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8" name="Freeform 137"/>
            <p:cNvSpPr>
              <a:spLocks/>
            </p:cNvSpPr>
            <p:nvPr userDrawn="1"/>
          </p:nvSpPr>
          <p:spPr bwMode="auto">
            <a:xfrm>
              <a:off x="760413" y="466725"/>
              <a:ext cx="80962" cy="201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1" y="127"/>
                </a:cxn>
                <a:cxn ang="0">
                  <a:pos x="42" y="0"/>
                </a:cxn>
              </a:cxnLst>
              <a:rect l="0" t="0" r="r" b="b"/>
              <a:pathLst>
                <a:path w="51" h="127">
                  <a:moveTo>
                    <a:pt x="0" y="11"/>
                  </a:moveTo>
                  <a:lnTo>
                    <a:pt x="51" y="127"/>
                  </a:lnTo>
                  <a:lnTo>
                    <a:pt x="4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9" name="Freeform 138"/>
            <p:cNvSpPr>
              <a:spLocks/>
            </p:cNvSpPr>
            <p:nvPr userDrawn="1"/>
          </p:nvSpPr>
          <p:spPr bwMode="auto">
            <a:xfrm>
              <a:off x="1049338" y="538163"/>
              <a:ext cx="41275" cy="5873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0" name="Freeform 139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1" name="Freeform 140"/>
            <p:cNvSpPr>
              <a:spLocks/>
            </p:cNvSpPr>
            <p:nvPr userDrawn="1"/>
          </p:nvSpPr>
          <p:spPr bwMode="auto">
            <a:xfrm>
              <a:off x="1152525" y="731838"/>
              <a:ext cx="50800" cy="49212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2" name="Freeform 141"/>
            <p:cNvSpPr>
              <a:spLocks/>
            </p:cNvSpPr>
            <p:nvPr userDrawn="1"/>
          </p:nvSpPr>
          <p:spPr bwMode="auto">
            <a:xfrm>
              <a:off x="1133475" y="890588"/>
              <a:ext cx="53975" cy="39687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3" name="Freeform 142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4" name="Freeform 143"/>
            <p:cNvSpPr>
              <a:spLocks/>
            </p:cNvSpPr>
            <p:nvPr userDrawn="1"/>
          </p:nvSpPr>
          <p:spPr bwMode="auto">
            <a:xfrm>
              <a:off x="1055688" y="1003300"/>
              <a:ext cx="49212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5" name="Freeform 144"/>
            <p:cNvSpPr>
              <a:spLocks/>
            </p:cNvSpPr>
            <p:nvPr userDrawn="1"/>
          </p:nvSpPr>
          <p:spPr bwMode="auto">
            <a:xfrm>
              <a:off x="998538" y="1042988"/>
              <a:ext cx="33337" cy="49212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6" name="Freeform 145"/>
            <p:cNvSpPr>
              <a:spLocks/>
            </p:cNvSpPr>
            <p:nvPr userDrawn="1"/>
          </p:nvSpPr>
          <p:spPr bwMode="auto">
            <a:xfrm>
              <a:off x="904875" y="923925"/>
              <a:ext cx="80963" cy="200025"/>
            </a:xfrm>
            <a:custGeom>
              <a:avLst/>
              <a:gdLst/>
              <a:ahLst/>
              <a:cxnLst>
                <a:cxn ang="0">
                  <a:pos x="51" y="116"/>
                </a:cxn>
                <a:cxn ang="0">
                  <a:pos x="0" y="0"/>
                </a:cxn>
                <a:cxn ang="0">
                  <a:pos x="8" y="126"/>
                </a:cxn>
                <a:cxn ang="0">
                  <a:pos x="51" y="116"/>
                </a:cxn>
              </a:cxnLst>
              <a:rect l="0" t="0" r="r" b="b"/>
              <a:pathLst>
                <a:path w="51" h="126">
                  <a:moveTo>
                    <a:pt x="51" y="116"/>
                  </a:moveTo>
                  <a:lnTo>
                    <a:pt x="0" y="0"/>
                  </a:lnTo>
                  <a:lnTo>
                    <a:pt x="8" y="126"/>
                  </a:lnTo>
                  <a:lnTo>
                    <a:pt x="51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7" name="Freeform 146"/>
            <p:cNvSpPr>
              <a:spLocks/>
            </p:cNvSpPr>
            <p:nvPr userDrawn="1"/>
          </p:nvSpPr>
          <p:spPr bwMode="auto">
            <a:xfrm>
              <a:off x="904875" y="923925"/>
              <a:ext cx="80963" cy="200025"/>
            </a:xfrm>
            <a:custGeom>
              <a:avLst/>
              <a:gdLst/>
              <a:ahLst/>
              <a:cxnLst>
                <a:cxn ang="0">
                  <a:pos x="51" y="116"/>
                </a:cxn>
                <a:cxn ang="0">
                  <a:pos x="0" y="0"/>
                </a:cxn>
                <a:cxn ang="0">
                  <a:pos x="8" y="126"/>
                </a:cxn>
              </a:cxnLst>
              <a:rect l="0" t="0" r="r" b="b"/>
              <a:pathLst>
                <a:path w="51" h="126">
                  <a:moveTo>
                    <a:pt x="51" y="116"/>
                  </a:moveTo>
                  <a:lnTo>
                    <a:pt x="0" y="0"/>
                  </a:lnTo>
                  <a:lnTo>
                    <a:pt x="8" y="12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8" name="Freeform 147"/>
            <p:cNvSpPr>
              <a:spLocks noEditPoints="1"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211" y="211"/>
                </a:cxn>
                <a:cxn ang="0">
                  <a:pos x="254" y="74"/>
                </a:cxn>
                <a:cxn ang="0">
                  <a:pos x="221" y="0"/>
                </a:cxn>
                <a:cxn ang="0">
                  <a:pos x="210" y="43"/>
                </a:cxn>
                <a:cxn ang="0">
                  <a:pos x="143" y="64"/>
                </a:cxn>
                <a:cxn ang="0">
                  <a:pos x="127" y="9"/>
                </a:cxn>
                <a:cxn ang="0">
                  <a:pos x="0" y="37"/>
                </a:cxn>
                <a:cxn ang="0">
                  <a:pos x="8" y="83"/>
                </a:cxn>
                <a:cxn ang="0">
                  <a:pos x="89" y="66"/>
                </a:cxn>
                <a:cxn ang="0">
                  <a:pos x="98" y="103"/>
                </a:cxn>
                <a:cxn ang="0">
                  <a:pos x="23" y="118"/>
                </a:cxn>
                <a:cxn ang="0">
                  <a:pos x="30" y="160"/>
                </a:cxn>
                <a:cxn ang="0">
                  <a:pos x="109" y="144"/>
                </a:cxn>
                <a:cxn ang="0">
                  <a:pos x="117" y="179"/>
                </a:cxn>
                <a:cxn ang="0">
                  <a:pos x="29" y="197"/>
                </a:cxn>
                <a:cxn ang="0">
                  <a:pos x="38" y="251"/>
                </a:cxn>
                <a:cxn ang="0">
                  <a:pos x="174" y="178"/>
                </a:cxn>
                <a:cxn ang="0">
                  <a:pos x="153" y="104"/>
                </a:cxn>
                <a:cxn ang="0">
                  <a:pos x="199" y="91"/>
                </a:cxn>
                <a:cxn ang="0">
                  <a:pos x="176" y="178"/>
                </a:cxn>
                <a:cxn ang="0">
                  <a:pos x="174" y="178"/>
                </a:cxn>
              </a:cxnLst>
              <a:rect l="0" t="0" r="r" b="b"/>
              <a:pathLst>
                <a:path w="254" h="251">
                  <a:moveTo>
                    <a:pt x="211" y="211"/>
                  </a:moveTo>
                  <a:cubicBezTo>
                    <a:pt x="254" y="74"/>
                    <a:pt x="254" y="74"/>
                    <a:pt x="254" y="74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10" y="43"/>
                    <a:pt x="210" y="43"/>
                    <a:pt x="210" y="43"/>
                  </a:cubicBezTo>
                  <a:cubicBezTo>
                    <a:pt x="188" y="50"/>
                    <a:pt x="166" y="57"/>
                    <a:pt x="143" y="64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85" y="20"/>
                    <a:pt x="43" y="29"/>
                    <a:pt x="0" y="37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34" y="78"/>
                    <a:pt x="60" y="73"/>
                    <a:pt x="89" y="66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71" y="109"/>
                    <a:pt x="47" y="114"/>
                    <a:pt x="23" y="118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55" y="155"/>
                    <a:pt x="80" y="150"/>
                    <a:pt x="109" y="144"/>
                  </a:cubicBezTo>
                  <a:cubicBezTo>
                    <a:pt x="117" y="179"/>
                    <a:pt x="117" y="179"/>
                    <a:pt x="117" y="179"/>
                  </a:cubicBezTo>
                  <a:cubicBezTo>
                    <a:pt x="86" y="186"/>
                    <a:pt x="57" y="192"/>
                    <a:pt x="29" y="197"/>
                  </a:cubicBezTo>
                  <a:cubicBezTo>
                    <a:pt x="38" y="251"/>
                    <a:pt x="38" y="251"/>
                    <a:pt x="38" y="251"/>
                  </a:cubicBezTo>
                  <a:moveTo>
                    <a:pt x="174" y="178"/>
                  </a:moveTo>
                  <a:cubicBezTo>
                    <a:pt x="153" y="104"/>
                    <a:pt x="153" y="104"/>
                    <a:pt x="153" y="104"/>
                  </a:cubicBezTo>
                  <a:cubicBezTo>
                    <a:pt x="168" y="100"/>
                    <a:pt x="184" y="96"/>
                    <a:pt x="199" y="91"/>
                  </a:cubicBezTo>
                  <a:cubicBezTo>
                    <a:pt x="176" y="178"/>
                    <a:pt x="176" y="178"/>
                    <a:pt x="176" y="178"/>
                  </a:cubicBezTo>
                  <a:lnTo>
                    <a:pt x="174" y="1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9" name="Freeform 148"/>
            <p:cNvSpPr>
              <a:spLocks/>
            </p:cNvSpPr>
            <p:nvPr userDrawn="1"/>
          </p:nvSpPr>
          <p:spPr bwMode="auto">
            <a:xfrm>
              <a:off x="787400" y="1068388"/>
              <a:ext cx="23813" cy="49212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0" name="Freeform 149"/>
            <p:cNvSpPr>
              <a:spLocks/>
            </p:cNvSpPr>
            <p:nvPr userDrawn="1"/>
          </p:nvSpPr>
          <p:spPr bwMode="auto">
            <a:xfrm>
              <a:off x="720725" y="1036638"/>
              <a:ext cx="31750" cy="58737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1" name="Freeform 150"/>
            <p:cNvSpPr>
              <a:spLocks/>
            </p:cNvSpPr>
            <p:nvPr userDrawn="1"/>
          </p:nvSpPr>
          <p:spPr bwMode="auto">
            <a:xfrm>
              <a:off x="655638" y="993775"/>
              <a:ext cx="39687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2" name="Freeform 151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3" name="Freeform 152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4" name="Freeform 153"/>
            <p:cNvSpPr>
              <a:spLocks noEditPoints="1"/>
            </p:cNvSpPr>
            <p:nvPr userDrawn="1"/>
          </p:nvSpPr>
          <p:spPr bwMode="auto">
            <a:xfrm>
              <a:off x="542925" y="738188"/>
              <a:ext cx="52388" cy="39687"/>
            </a:xfrm>
            <a:custGeom>
              <a:avLst/>
              <a:gdLst/>
              <a:ahLst/>
              <a:cxnLst>
                <a:cxn ang="0">
                  <a:pos x="8" y="75"/>
                </a:cxn>
                <a:cxn ang="0">
                  <a:pos x="18" y="76"/>
                </a:cxn>
                <a:cxn ang="0">
                  <a:pos x="82" y="2"/>
                </a:cxn>
                <a:cxn ang="0">
                  <a:pos x="133" y="59"/>
                </a:cxn>
                <a:cxn ang="0">
                  <a:pos x="134" y="59"/>
                </a:cxn>
                <a:cxn ang="0">
                  <a:pos x="163" y="39"/>
                </a:cxn>
                <a:cxn ang="0">
                  <a:pos x="241" y="7"/>
                </a:cxn>
                <a:cxn ang="0">
                  <a:pos x="231" y="63"/>
                </a:cxn>
                <a:cxn ang="0">
                  <a:pos x="182" y="78"/>
                </a:cxn>
                <a:cxn ang="0">
                  <a:pos x="142" y="111"/>
                </a:cxn>
                <a:cxn ang="0">
                  <a:pos x="142" y="119"/>
                </a:cxn>
                <a:cxn ang="0">
                  <a:pos x="223" y="127"/>
                </a:cxn>
                <a:cxn ang="0">
                  <a:pos x="219" y="177"/>
                </a:cxn>
                <a:cxn ang="0">
                  <a:pos x="0" y="164"/>
                </a:cxn>
                <a:cxn ang="0">
                  <a:pos x="54" y="86"/>
                </a:cxn>
                <a:cxn ang="0">
                  <a:pos x="52" y="111"/>
                </a:cxn>
                <a:cxn ang="0">
                  <a:pos x="104" y="116"/>
                </a:cxn>
                <a:cxn ang="0">
                  <a:pos x="107" y="93"/>
                </a:cxn>
                <a:cxn ang="0">
                  <a:pos x="85" y="57"/>
                </a:cxn>
                <a:cxn ang="0">
                  <a:pos x="54" y="86"/>
                </a:cxn>
              </a:cxnLst>
              <a:rect l="0" t="0" r="r" b="b"/>
              <a:pathLst>
                <a:path w="241" h="177">
                  <a:moveTo>
                    <a:pt x="8" y="75"/>
                  </a:moveTo>
                  <a:cubicBezTo>
                    <a:pt x="18" y="76"/>
                    <a:pt x="18" y="76"/>
                    <a:pt x="18" y="76"/>
                  </a:cubicBezTo>
                  <a:cubicBezTo>
                    <a:pt x="23" y="34"/>
                    <a:pt x="43" y="0"/>
                    <a:pt x="82" y="2"/>
                  </a:cubicBezTo>
                  <a:cubicBezTo>
                    <a:pt x="113" y="5"/>
                    <a:pt x="133" y="26"/>
                    <a:pt x="133" y="59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43" y="50"/>
                    <a:pt x="150" y="46"/>
                    <a:pt x="163" y="39"/>
                  </a:cubicBezTo>
                  <a:cubicBezTo>
                    <a:pt x="184" y="27"/>
                    <a:pt x="241" y="7"/>
                    <a:pt x="241" y="7"/>
                  </a:cubicBezTo>
                  <a:cubicBezTo>
                    <a:pt x="236" y="26"/>
                    <a:pt x="233" y="44"/>
                    <a:pt x="231" y="63"/>
                  </a:cubicBezTo>
                  <a:cubicBezTo>
                    <a:pt x="231" y="63"/>
                    <a:pt x="197" y="72"/>
                    <a:pt x="182" y="78"/>
                  </a:cubicBezTo>
                  <a:cubicBezTo>
                    <a:pt x="163" y="85"/>
                    <a:pt x="145" y="96"/>
                    <a:pt x="142" y="111"/>
                  </a:cubicBezTo>
                  <a:cubicBezTo>
                    <a:pt x="142" y="114"/>
                    <a:pt x="142" y="117"/>
                    <a:pt x="142" y="119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21" y="144"/>
                    <a:pt x="220" y="160"/>
                    <a:pt x="219" y="177"/>
                  </a:cubicBezTo>
                  <a:cubicBezTo>
                    <a:pt x="0" y="164"/>
                    <a:pt x="0" y="164"/>
                    <a:pt x="0" y="164"/>
                  </a:cubicBezTo>
                  <a:moveTo>
                    <a:pt x="54" y="86"/>
                  </a:moveTo>
                  <a:cubicBezTo>
                    <a:pt x="53" y="94"/>
                    <a:pt x="53" y="102"/>
                    <a:pt x="52" y="111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5" y="109"/>
                    <a:pt x="106" y="100"/>
                    <a:pt x="107" y="93"/>
                  </a:cubicBezTo>
                  <a:cubicBezTo>
                    <a:pt x="108" y="80"/>
                    <a:pt x="106" y="60"/>
                    <a:pt x="85" y="57"/>
                  </a:cubicBezTo>
                  <a:cubicBezTo>
                    <a:pt x="67" y="55"/>
                    <a:pt x="57" y="65"/>
                    <a:pt x="54" y="8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5" name="Freeform 154"/>
            <p:cNvSpPr>
              <a:spLocks noEditPoints="1"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  <a:cxn ang="0">
                  <a:pos x="54" y="47"/>
                </a:cxn>
                <a:cxn ang="0">
                  <a:pos x="122" y="99"/>
                </a:cxn>
                <a:cxn ang="0">
                  <a:pos x="140" y="53"/>
                </a:cxn>
                <a:cxn ang="0">
                  <a:pos x="54" y="46"/>
                </a:cxn>
                <a:cxn ang="0">
                  <a:pos x="54" y="47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  <a:moveTo>
                    <a:pt x="54" y="47"/>
                  </a:moveTo>
                  <a:cubicBezTo>
                    <a:pt x="122" y="99"/>
                    <a:pt x="122" y="99"/>
                    <a:pt x="122" y="99"/>
                  </a:cubicBezTo>
                  <a:cubicBezTo>
                    <a:pt x="128" y="84"/>
                    <a:pt x="133" y="69"/>
                    <a:pt x="140" y="53"/>
                  </a:cubicBezTo>
                  <a:cubicBezTo>
                    <a:pt x="54" y="46"/>
                    <a:pt x="54" y="46"/>
                    <a:pt x="54" y="46"/>
                  </a:cubicBezTo>
                  <a:lnTo>
                    <a:pt x="54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6" name="Freeform 155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7" name="Freeform 156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8" name="Freeform 157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9" name="Freeform 158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0" name="Freeform 159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1" name="Freeform 160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2" name="Freeform 161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3" name="Oval 162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4" name="Freeform 163"/>
            <p:cNvSpPr>
              <a:spLocks/>
            </p:cNvSpPr>
            <p:nvPr userDrawn="1"/>
          </p:nvSpPr>
          <p:spPr bwMode="auto">
            <a:xfrm>
              <a:off x="1109663" y="609600"/>
              <a:ext cx="26987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5" name="Oval 164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6" name="Freeform 165"/>
            <p:cNvSpPr>
              <a:spLocks/>
            </p:cNvSpPr>
            <p:nvPr userDrawn="1"/>
          </p:nvSpPr>
          <p:spPr bwMode="auto">
            <a:xfrm>
              <a:off x="608013" y="609600"/>
              <a:ext cx="26987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7" name="Freeform 166"/>
            <p:cNvSpPr>
              <a:spLocks/>
            </p:cNvSpPr>
            <p:nvPr userDrawn="1"/>
          </p:nvSpPr>
          <p:spPr bwMode="auto">
            <a:xfrm>
              <a:off x="822325" y="744538"/>
              <a:ext cx="95250" cy="111125"/>
            </a:xfrm>
            <a:custGeom>
              <a:avLst/>
              <a:gdLst/>
              <a:ahLst/>
              <a:cxnLst>
                <a:cxn ang="0">
                  <a:pos x="429" y="430"/>
                </a:cxn>
                <a:cxn ang="0">
                  <a:pos x="364" y="457"/>
                </a:cxn>
                <a:cxn ang="0">
                  <a:pos x="311" y="457"/>
                </a:cxn>
                <a:cxn ang="0">
                  <a:pos x="237" y="494"/>
                </a:cxn>
                <a:cxn ang="0">
                  <a:pos x="218" y="494"/>
                </a:cxn>
                <a:cxn ang="0">
                  <a:pos x="144" y="457"/>
                </a:cxn>
                <a:cxn ang="0">
                  <a:pos x="91" y="457"/>
                </a:cxn>
                <a:cxn ang="0">
                  <a:pos x="0" y="366"/>
                </a:cxn>
                <a:cxn ang="0">
                  <a:pos x="0" y="0"/>
                </a:cxn>
              </a:cxnLst>
              <a:rect l="0" t="0" r="r" b="b"/>
              <a:pathLst>
                <a:path w="429" h="494">
                  <a:moveTo>
                    <a:pt x="429" y="430"/>
                  </a:moveTo>
                  <a:cubicBezTo>
                    <a:pt x="413" y="447"/>
                    <a:pt x="390" y="457"/>
                    <a:pt x="364" y="457"/>
                  </a:cubicBezTo>
                  <a:cubicBezTo>
                    <a:pt x="311" y="457"/>
                    <a:pt x="311" y="457"/>
                    <a:pt x="311" y="457"/>
                  </a:cubicBezTo>
                  <a:cubicBezTo>
                    <a:pt x="281" y="457"/>
                    <a:pt x="254" y="472"/>
                    <a:pt x="237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01" y="472"/>
                    <a:pt x="174" y="457"/>
                    <a:pt x="144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41" y="457"/>
                    <a:pt x="0" y="416"/>
                    <a:pt x="0" y="36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032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8" name="Freeform 167"/>
            <p:cNvSpPr>
              <a:spLocks/>
            </p:cNvSpPr>
            <p:nvPr userDrawn="1"/>
          </p:nvSpPr>
          <p:spPr bwMode="auto">
            <a:xfrm>
              <a:off x="822325" y="744538"/>
              <a:ext cx="101600" cy="96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6" y="0"/>
                </a:cxn>
                <a:cxn ang="0">
                  <a:pos x="456" y="366"/>
                </a:cxn>
                <a:cxn ang="0">
                  <a:pos x="429" y="430"/>
                </a:cxn>
              </a:cxnLst>
              <a:rect l="0" t="0" r="r" b="b"/>
              <a:pathLst>
                <a:path w="456" h="430">
                  <a:moveTo>
                    <a:pt x="0" y="0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456" y="366"/>
                    <a:pt x="456" y="366"/>
                    <a:pt x="456" y="366"/>
                  </a:cubicBezTo>
                  <a:cubicBezTo>
                    <a:pt x="456" y="391"/>
                    <a:pt x="446" y="413"/>
                    <a:pt x="429" y="43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9" name="Freeform 168"/>
            <p:cNvSpPr>
              <a:spLocks noEditPoints="1"/>
            </p:cNvSpPr>
            <p:nvPr userDrawn="1"/>
          </p:nvSpPr>
          <p:spPr bwMode="auto">
            <a:xfrm>
              <a:off x="815975" y="739775"/>
              <a:ext cx="112713" cy="120650"/>
            </a:xfrm>
            <a:custGeom>
              <a:avLst/>
              <a:gdLst/>
              <a:ahLst/>
              <a:cxnLst>
                <a:cxn ang="0">
                  <a:pos x="503" y="389"/>
                </a:cxn>
                <a:cxn ang="0">
                  <a:pos x="388" y="504"/>
                </a:cxn>
                <a:cxn ang="0">
                  <a:pos x="335" y="504"/>
                </a:cxn>
                <a:cxn ang="0">
                  <a:pos x="272" y="545"/>
                </a:cxn>
                <a:cxn ang="0">
                  <a:pos x="231" y="545"/>
                </a:cxn>
                <a:cxn ang="0">
                  <a:pos x="168" y="504"/>
                </a:cxn>
                <a:cxn ang="0">
                  <a:pos x="115" y="504"/>
                </a:cxn>
                <a:cxn ang="0">
                  <a:pos x="0" y="389"/>
                </a:cxn>
                <a:cxn ang="0">
                  <a:pos x="0" y="0"/>
                </a:cxn>
                <a:cxn ang="0">
                  <a:pos x="503" y="0"/>
                </a:cxn>
                <a:cxn ang="0">
                  <a:pos x="503" y="389"/>
                </a:cxn>
                <a:cxn ang="0">
                  <a:pos x="456" y="47"/>
                </a:cxn>
                <a:cxn ang="0">
                  <a:pos x="47" y="47"/>
                </a:cxn>
                <a:cxn ang="0">
                  <a:pos x="47" y="389"/>
                </a:cxn>
                <a:cxn ang="0">
                  <a:pos x="115" y="457"/>
                </a:cxn>
                <a:cxn ang="0">
                  <a:pos x="168" y="457"/>
                </a:cxn>
                <a:cxn ang="0">
                  <a:pos x="251" y="492"/>
                </a:cxn>
                <a:cxn ang="0">
                  <a:pos x="252" y="492"/>
                </a:cxn>
                <a:cxn ang="0">
                  <a:pos x="335" y="457"/>
                </a:cxn>
                <a:cxn ang="0">
                  <a:pos x="388" y="457"/>
                </a:cxn>
                <a:cxn ang="0">
                  <a:pos x="456" y="389"/>
                </a:cxn>
                <a:cxn ang="0">
                  <a:pos x="456" y="47"/>
                </a:cxn>
              </a:cxnLst>
              <a:rect l="0" t="0" r="r" b="b"/>
              <a:pathLst>
                <a:path w="503" h="545">
                  <a:moveTo>
                    <a:pt x="503" y="389"/>
                  </a:moveTo>
                  <a:cubicBezTo>
                    <a:pt x="503" y="452"/>
                    <a:pt x="452" y="504"/>
                    <a:pt x="388" y="504"/>
                  </a:cubicBezTo>
                  <a:cubicBezTo>
                    <a:pt x="335" y="504"/>
                    <a:pt x="335" y="504"/>
                    <a:pt x="335" y="504"/>
                  </a:cubicBezTo>
                  <a:cubicBezTo>
                    <a:pt x="307" y="504"/>
                    <a:pt x="282" y="521"/>
                    <a:pt x="272" y="545"/>
                  </a:cubicBezTo>
                  <a:cubicBezTo>
                    <a:pt x="231" y="545"/>
                    <a:pt x="231" y="545"/>
                    <a:pt x="231" y="545"/>
                  </a:cubicBezTo>
                  <a:cubicBezTo>
                    <a:pt x="221" y="521"/>
                    <a:pt x="197" y="504"/>
                    <a:pt x="168" y="504"/>
                  </a:cubicBezTo>
                  <a:cubicBezTo>
                    <a:pt x="115" y="504"/>
                    <a:pt x="115" y="504"/>
                    <a:pt x="115" y="504"/>
                  </a:cubicBezTo>
                  <a:cubicBezTo>
                    <a:pt x="51" y="504"/>
                    <a:pt x="0" y="452"/>
                    <a:pt x="0" y="3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3" y="0"/>
                    <a:pt x="503" y="0"/>
                    <a:pt x="503" y="0"/>
                  </a:cubicBezTo>
                  <a:lnTo>
                    <a:pt x="503" y="389"/>
                  </a:lnTo>
                  <a:close/>
                  <a:moveTo>
                    <a:pt x="456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426"/>
                    <a:pt x="77" y="457"/>
                    <a:pt x="115" y="457"/>
                  </a:cubicBezTo>
                  <a:cubicBezTo>
                    <a:pt x="168" y="457"/>
                    <a:pt x="168" y="457"/>
                    <a:pt x="168" y="457"/>
                  </a:cubicBezTo>
                  <a:cubicBezTo>
                    <a:pt x="201" y="457"/>
                    <a:pt x="230" y="470"/>
                    <a:pt x="251" y="492"/>
                  </a:cubicBezTo>
                  <a:cubicBezTo>
                    <a:pt x="252" y="492"/>
                    <a:pt x="252" y="492"/>
                    <a:pt x="252" y="492"/>
                  </a:cubicBezTo>
                  <a:cubicBezTo>
                    <a:pt x="273" y="470"/>
                    <a:pt x="302" y="457"/>
                    <a:pt x="335" y="457"/>
                  </a:cubicBezTo>
                  <a:cubicBezTo>
                    <a:pt x="388" y="457"/>
                    <a:pt x="388" y="457"/>
                    <a:pt x="388" y="457"/>
                  </a:cubicBezTo>
                  <a:cubicBezTo>
                    <a:pt x="426" y="457"/>
                    <a:pt x="456" y="426"/>
                    <a:pt x="456" y="389"/>
                  </a:cubicBezTo>
                  <a:lnTo>
                    <a:pt x="456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</p:grpSp>
      <p:sp>
        <p:nvSpPr>
          <p:cNvPr id="170" name="Rechthoek 173"/>
          <p:cNvSpPr/>
          <p:nvPr userDrawn="1"/>
        </p:nvSpPr>
        <p:spPr>
          <a:xfrm>
            <a:off x="1833563" y="1692275"/>
            <a:ext cx="6659562" cy="25558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cxnSp>
        <p:nvCxnSpPr>
          <p:cNvPr id="171" name="Rechte verbindingslijn 9"/>
          <p:cNvCxnSpPr/>
          <p:nvPr userDrawn="1"/>
        </p:nvCxnSpPr>
        <p:spPr bwMode="white">
          <a:xfrm>
            <a:off x="2093913" y="3333750"/>
            <a:ext cx="4064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2088000" y="1834998"/>
            <a:ext cx="6120000" cy="1470025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nl-NL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/>
          </p:nvPr>
        </p:nvSpPr>
        <p:spPr bwMode="white">
          <a:xfrm>
            <a:off x="2088000" y="3781579"/>
            <a:ext cx="6120000" cy="288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2088000" y="3482165"/>
            <a:ext cx="6120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77" name="Tijdelijke aanduiding voor tekst 15"/>
          <p:cNvSpPr>
            <a:spLocks noGrp="1" noChangeAspect="1"/>
          </p:cNvSpPr>
          <p:nvPr>
            <p:ph type="body" sz="quarter" idx="14"/>
          </p:nvPr>
        </p:nvSpPr>
        <p:spPr>
          <a:xfrm>
            <a:off x="4964113" y="432909"/>
            <a:ext cx="3529012" cy="792000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2" name="Tijdelijke aanduiding voor datum 3"/>
          <p:cNvSpPr>
            <a:spLocks noGrp="1"/>
          </p:cNvSpPr>
          <p:nvPr userDrawn="1">
            <p:ph type="dt" sz="half" idx="15"/>
          </p:nvPr>
        </p:nvSpPr>
        <p:spPr bwMode="white">
          <a:xfrm>
            <a:off x="2087563" y="6140450"/>
            <a:ext cx="2133600" cy="365125"/>
          </a:xfrm>
        </p:spPr>
        <p:txBody>
          <a:bodyPr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9BDB27-87F0-4AB5-BDA5-46C7E245C27E}" type="datetime4">
              <a:rPr lang="nl-NL"/>
              <a:pPr>
                <a:defRPr/>
              </a:pPr>
              <a:t>5 juli 2021</a:t>
            </a:fld>
            <a:endParaRPr lang="nl-NL"/>
          </a:p>
        </p:txBody>
      </p:sp>
      <p:sp>
        <p:nvSpPr>
          <p:cNvPr id="173" name="Tijdelijke aanduiding voor voettekst 4"/>
          <p:cNvSpPr>
            <a:spLocks noGrp="1"/>
          </p:cNvSpPr>
          <p:nvPr>
            <p:ph type="ftr" sz="quarter" idx="16"/>
          </p:nvPr>
        </p:nvSpPr>
        <p:spPr>
          <a:xfrm>
            <a:off x="10152063" y="7534275"/>
            <a:ext cx="36512" cy="36513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rgbClr val="211C1C"/>
                </a:solidFill>
              </a:defRPr>
            </a:lvl1pPr>
          </a:lstStyle>
          <a:p>
            <a:pPr>
              <a:defRPr/>
            </a:pPr>
            <a:r>
              <a:rPr lang="nl-NL"/>
              <a:t>Via Invoegen | Koptekst en Voettekst invoegen Subafdeling&lt;2spaties&gt;|&lt;2spaties&gt;Titel van de presentatie</a:t>
            </a:r>
          </a:p>
        </p:txBody>
      </p:sp>
      <p:sp>
        <p:nvSpPr>
          <p:cNvPr id="174" name="Tijdelijke aanduiding voor dianummer 5"/>
          <p:cNvSpPr>
            <a:spLocks noGrp="1"/>
          </p:cNvSpPr>
          <p:nvPr>
            <p:ph type="sldNum" sz="quarter" idx="17"/>
          </p:nvPr>
        </p:nvSpPr>
        <p:spPr>
          <a:xfrm>
            <a:off x="10152063" y="7534275"/>
            <a:ext cx="36512" cy="36513"/>
          </a:xfrm>
        </p:spPr>
        <p:txBody>
          <a:bodyPr/>
          <a:lstStyle>
            <a:lvl1pPr>
              <a:defRPr sz="100">
                <a:solidFill>
                  <a:srgbClr val="211C1C"/>
                </a:solidFill>
              </a:defRPr>
            </a:lvl1pPr>
          </a:lstStyle>
          <a:p>
            <a:pPr>
              <a:defRPr/>
            </a:pPr>
            <a:fld id="{E56F926E-FEC2-464E-8D6B-F5060C29A56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06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815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93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527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43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28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07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49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8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afbeelding en wit vlak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titelpag_verloop-04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3399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ep 17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868363" y="0"/>
              <a:ext cx="1063625" cy="6858000"/>
            </a:xfrm>
            <a:custGeom>
              <a:avLst/>
              <a:gdLst/>
              <a:ahLst/>
              <a:cxnLst>
                <a:cxn ang="0">
                  <a:pos x="40" y="3673"/>
                </a:cxn>
                <a:cxn ang="0">
                  <a:pos x="119" y="0"/>
                </a:cxn>
                <a:cxn ang="0">
                  <a:pos x="79" y="0"/>
                </a:cxn>
                <a:cxn ang="0">
                  <a:pos x="0" y="3673"/>
                </a:cxn>
                <a:cxn ang="0">
                  <a:pos x="4725" y="30720"/>
                </a:cxn>
                <a:cxn ang="0">
                  <a:pos x="4767" y="30720"/>
                </a:cxn>
                <a:cxn ang="0">
                  <a:pos x="40" y="3673"/>
                </a:cxn>
              </a:cxnLst>
              <a:rect l="0" t="0" r="r" b="b"/>
              <a:pathLst>
                <a:path w="4767" h="30720">
                  <a:moveTo>
                    <a:pt x="40" y="3673"/>
                  </a:moveTo>
                  <a:cubicBezTo>
                    <a:pt x="40" y="2482"/>
                    <a:pt x="67" y="1200"/>
                    <a:pt x="11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27" y="1200"/>
                    <a:pt x="0" y="2482"/>
                    <a:pt x="0" y="3673"/>
                  </a:cubicBezTo>
                  <a:cubicBezTo>
                    <a:pt x="0" y="12930"/>
                    <a:pt x="1589" y="22030"/>
                    <a:pt x="4725" y="30720"/>
                  </a:cubicBezTo>
                  <a:cubicBezTo>
                    <a:pt x="4767" y="30720"/>
                    <a:pt x="4767" y="30720"/>
                    <a:pt x="4767" y="30720"/>
                  </a:cubicBezTo>
                  <a:cubicBezTo>
                    <a:pt x="1630" y="22030"/>
                    <a:pt x="40" y="12930"/>
                    <a:pt x="40" y="3673"/>
                  </a:cubicBezTo>
                </a:path>
              </a:pathLst>
            </a:custGeom>
            <a:solidFill>
              <a:srgbClr val="FF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white">
            <a:xfrm>
              <a:off x="1295400" y="720725"/>
              <a:ext cx="174625" cy="144463"/>
            </a:xfrm>
            <a:custGeom>
              <a:avLst/>
              <a:gdLst/>
              <a:ahLst/>
              <a:cxnLst>
                <a:cxn ang="0">
                  <a:pos x="516" y="0"/>
                </a:cxn>
                <a:cxn ang="0">
                  <a:pos x="783" y="0"/>
                </a:cxn>
                <a:cxn ang="0">
                  <a:pos x="783" y="40"/>
                </a:cxn>
                <a:cxn ang="0">
                  <a:pos x="775" y="40"/>
                </a:cxn>
                <a:cxn ang="0">
                  <a:pos x="681" y="125"/>
                </a:cxn>
                <a:cxn ang="0">
                  <a:pos x="681" y="381"/>
                </a:cxn>
                <a:cxn ang="0">
                  <a:pos x="392" y="653"/>
                </a:cxn>
                <a:cxn ang="0">
                  <a:pos x="90" y="416"/>
                </a:cxn>
                <a:cxn ang="0">
                  <a:pos x="90" y="110"/>
                </a:cxn>
                <a:cxn ang="0">
                  <a:pos x="18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322" y="0"/>
                </a:cxn>
                <a:cxn ang="0">
                  <a:pos x="322" y="40"/>
                </a:cxn>
                <a:cxn ang="0">
                  <a:pos x="305" y="40"/>
                </a:cxn>
                <a:cxn ang="0">
                  <a:pos x="232" y="110"/>
                </a:cxn>
                <a:cxn ang="0">
                  <a:pos x="232" y="416"/>
                </a:cxn>
                <a:cxn ang="0">
                  <a:pos x="418" y="585"/>
                </a:cxn>
                <a:cxn ang="0">
                  <a:pos x="619" y="395"/>
                </a:cxn>
                <a:cxn ang="0">
                  <a:pos x="619" y="146"/>
                </a:cxn>
                <a:cxn ang="0">
                  <a:pos x="535" y="40"/>
                </a:cxn>
                <a:cxn ang="0">
                  <a:pos x="516" y="40"/>
                </a:cxn>
                <a:cxn ang="0">
                  <a:pos x="516" y="0"/>
                </a:cxn>
              </a:cxnLst>
              <a:rect l="0" t="0" r="r" b="b"/>
              <a:pathLst>
                <a:path w="783" h="653">
                  <a:moveTo>
                    <a:pt x="516" y="0"/>
                  </a:moveTo>
                  <a:cubicBezTo>
                    <a:pt x="783" y="0"/>
                    <a:pt x="783" y="0"/>
                    <a:pt x="783" y="0"/>
                  </a:cubicBezTo>
                  <a:cubicBezTo>
                    <a:pt x="783" y="40"/>
                    <a:pt x="783" y="40"/>
                    <a:pt x="783" y="40"/>
                  </a:cubicBezTo>
                  <a:cubicBezTo>
                    <a:pt x="775" y="40"/>
                    <a:pt x="775" y="40"/>
                    <a:pt x="775" y="40"/>
                  </a:cubicBezTo>
                  <a:cubicBezTo>
                    <a:pt x="693" y="40"/>
                    <a:pt x="681" y="76"/>
                    <a:pt x="681" y="125"/>
                  </a:cubicBezTo>
                  <a:cubicBezTo>
                    <a:pt x="681" y="381"/>
                    <a:pt x="681" y="381"/>
                    <a:pt x="681" y="381"/>
                  </a:cubicBezTo>
                  <a:cubicBezTo>
                    <a:pt x="681" y="610"/>
                    <a:pt x="514" y="653"/>
                    <a:pt x="392" y="653"/>
                  </a:cubicBezTo>
                  <a:cubicBezTo>
                    <a:pt x="207" y="653"/>
                    <a:pt x="90" y="573"/>
                    <a:pt x="90" y="416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58"/>
                    <a:pt x="75" y="40"/>
                    <a:pt x="1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05" y="40"/>
                    <a:pt x="305" y="40"/>
                    <a:pt x="305" y="40"/>
                  </a:cubicBezTo>
                  <a:cubicBezTo>
                    <a:pt x="261" y="40"/>
                    <a:pt x="232" y="59"/>
                    <a:pt x="232" y="110"/>
                  </a:cubicBezTo>
                  <a:cubicBezTo>
                    <a:pt x="232" y="416"/>
                    <a:pt x="232" y="416"/>
                    <a:pt x="232" y="416"/>
                  </a:cubicBezTo>
                  <a:cubicBezTo>
                    <a:pt x="232" y="542"/>
                    <a:pt x="324" y="585"/>
                    <a:pt x="418" y="585"/>
                  </a:cubicBezTo>
                  <a:cubicBezTo>
                    <a:pt x="553" y="585"/>
                    <a:pt x="619" y="509"/>
                    <a:pt x="619" y="395"/>
                  </a:cubicBezTo>
                  <a:cubicBezTo>
                    <a:pt x="619" y="146"/>
                    <a:pt x="619" y="146"/>
                    <a:pt x="619" y="146"/>
                  </a:cubicBezTo>
                  <a:cubicBezTo>
                    <a:pt x="619" y="73"/>
                    <a:pt x="599" y="40"/>
                    <a:pt x="535" y="40"/>
                  </a:cubicBezTo>
                  <a:cubicBezTo>
                    <a:pt x="516" y="40"/>
                    <a:pt x="516" y="40"/>
                    <a:pt x="516" y="40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white">
            <a:xfrm>
              <a:off x="1466850" y="763588"/>
              <a:ext cx="123825" cy="98425"/>
            </a:xfrm>
            <a:custGeom>
              <a:avLst/>
              <a:gdLst/>
              <a:ahLst/>
              <a:cxnLst>
                <a:cxn ang="0">
                  <a:pos x="494" y="349"/>
                </a:cxn>
                <a:cxn ang="0">
                  <a:pos x="552" y="409"/>
                </a:cxn>
                <a:cxn ang="0">
                  <a:pos x="552" y="442"/>
                </a:cxn>
                <a:cxn ang="0">
                  <a:pos x="310" y="442"/>
                </a:cxn>
                <a:cxn ang="0">
                  <a:pos x="310" y="409"/>
                </a:cxn>
                <a:cxn ang="0">
                  <a:pos x="368" y="293"/>
                </a:cxn>
                <a:cxn ang="0">
                  <a:pos x="368" y="204"/>
                </a:cxn>
                <a:cxn ang="0">
                  <a:pos x="305" y="89"/>
                </a:cxn>
                <a:cxn ang="0">
                  <a:pos x="195" y="135"/>
                </a:cxn>
                <a:cxn ang="0">
                  <a:pos x="195" y="343"/>
                </a:cxn>
                <a:cxn ang="0">
                  <a:pos x="256" y="409"/>
                </a:cxn>
                <a:cxn ang="0">
                  <a:pos x="265" y="409"/>
                </a:cxn>
                <a:cxn ang="0">
                  <a:pos x="265" y="442"/>
                </a:cxn>
                <a:cxn ang="0">
                  <a:pos x="5" y="442"/>
                </a:cxn>
                <a:cxn ang="0">
                  <a:pos x="5" y="409"/>
                </a:cxn>
                <a:cxn ang="0">
                  <a:pos x="11" y="409"/>
                </a:cxn>
                <a:cxn ang="0">
                  <a:pos x="70" y="337"/>
                </a:cxn>
                <a:cxn ang="0">
                  <a:pos x="70" y="137"/>
                </a:cxn>
                <a:cxn ang="0">
                  <a:pos x="22" y="91"/>
                </a:cxn>
                <a:cxn ang="0">
                  <a:pos x="0" y="84"/>
                </a:cxn>
                <a:cxn ang="0">
                  <a:pos x="0" y="60"/>
                </a:cxn>
                <a:cxn ang="0">
                  <a:pos x="176" y="0"/>
                </a:cxn>
                <a:cxn ang="0">
                  <a:pos x="195" y="0"/>
                </a:cxn>
                <a:cxn ang="0">
                  <a:pos x="195" y="92"/>
                </a:cxn>
                <a:cxn ang="0">
                  <a:pos x="386" y="11"/>
                </a:cxn>
                <a:cxn ang="0">
                  <a:pos x="494" y="188"/>
                </a:cxn>
                <a:cxn ang="0">
                  <a:pos x="494" y="349"/>
                </a:cxn>
              </a:cxnLst>
              <a:rect l="0" t="0" r="r" b="b"/>
              <a:pathLst>
                <a:path w="552" h="442">
                  <a:moveTo>
                    <a:pt x="494" y="349"/>
                  </a:moveTo>
                  <a:cubicBezTo>
                    <a:pt x="494" y="399"/>
                    <a:pt x="512" y="409"/>
                    <a:pt x="552" y="409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310" y="442"/>
                    <a:pt x="310" y="442"/>
                    <a:pt x="310" y="442"/>
                  </a:cubicBezTo>
                  <a:cubicBezTo>
                    <a:pt x="310" y="409"/>
                    <a:pt x="310" y="409"/>
                    <a:pt x="310" y="409"/>
                  </a:cubicBezTo>
                  <a:cubicBezTo>
                    <a:pt x="352" y="406"/>
                    <a:pt x="368" y="377"/>
                    <a:pt x="368" y="293"/>
                  </a:cubicBezTo>
                  <a:cubicBezTo>
                    <a:pt x="368" y="204"/>
                    <a:pt x="368" y="204"/>
                    <a:pt x="368" y="204"/>
                  </a:cubicBezTo>
                  <a:cubicBezTo>
                    <a:pt x="368" y="121"/>
                    <a:pt x="346" y="89"/>
                    <a:pt x="305" y="89"/>
                  </a:cubicBezTo>
                  <a:cubicBezTo>
                    <a:pt x="273" y="89"/>
                    <a:pt x="239" y="105"/>
                    <a:pt x="195" y="135"/>
                  </a:cubicBezTo>
                  <a:cubicBezTo>
                    <a:pt x="195" y="343"/>
                    <a:pt x="195" y="343"/>
                    <a:pt x="195" y="343"/>
                  </a:cubicBezTo>
                  <a:cubicBezTo>
                    <a:pt x="195" y="390"/>
                    <a:pt x="215" y="409"/>
                    <a:pt x="256" y="409"/>
                  </a:cubicBezTo>
                  <a:cubicBezTo>
                    <a:pt x="265" y="409"/>
                    <a:pt x="265" y="409"/>
                    <a:pt x="265" y="409"/>
                  </a:cubicBezTo>
                  <a:cubicBezTo>
                    <a:pt x="265" y="442"/>
                    <a:pt x="265" y="442"/>
                    <a:pt x="265" y="442"/>
                  </a:cubicBezTo>
                  <a:cubicBezTo>
                    <a:pt x="5" y="442"/>
                    <a:pt x="5" y="442"/>
                    <a:pt x="5" y="442"/>
                  </a:cubicBezTo>
                  <a:cubicBezTo>
                    <a:pt x="5" y="409"/>
                    <a:pt x="5" y="409"/>
                    <a:pt x="5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55" y="409"/>
                    <a:pt x="70" y="391"/>
                    <a:pt x="70" y="337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70" y="114"/>
                    <a:pt x="58" y="101"/>
                    <a:pt x="22" y="9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92"/>
                    <a:pt x="195" y="92"/>
                    <a:pt x="195" y="92"/>
                  </a:cubicBezTo>
                  <a:cubicBezTo>
                    <a:pt x="270" y="42"/>
                    <a:pt x="336" y="11"/>
                    <a:pt x="386" y="11"/>
                  </a:cubicBezTo>
                  <a:cubicBezTo>
                    <a:pt x="461" y="11"/>
                    <a:pt x="494" y="65"/>
                    <a:pt x="494" y="188"/>
                  </a:cubicBezTo>
                  <a:lnTo>
                    <a:pt x="494" y="349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white">
            <a:xfrm>
              <a:off x="1604963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6" y="233"/>
                </a:cxn>
                <a:cxn ang="0">
                  <a:pos x="195" y="233"/>
                </a:cxn>
                <a:cxn ang="0">
                  <a:pos x="195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9" y="70"/>
                </a:cxn>
                <a:cxn ang="0">
                  <a:pos x="128" y="140"/>
                </a:cxn>
                <a:cxn ang="0">
                  <a:pos x="46" y="70"/>
                </a:cxn>
                <a:cxn ang="0">
                  <a:pos x="128" y="0"/>
                </a:cxn>
                <a:cxn ang="0">
                  <a:pos x="209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4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95" y="233"/>
                    <a:pt x="195" y="233"/>
                    <a:pt x="195" y="233"/>
                  </a:cubicBezTo>
                  <a:cubicBezTo>
                    <a:pt x="195" y="578"/>
                    <a:pt x="195" y="578"/>
                    <a:pt x="195" y="578"/>
                  </a:cubicBezTo>
                  <a:cubicBezTo>
                    <a:pt x="195" y="620"/>
                    <a:pt x="212" y="642"/>
                    <a:pt x="257" y="642"/>
                  </a:cubicBezTo>
                  <a:lnTo>
                    <a:pt x="257" y="675"/>
                  </a:lnTo>
                  <a:close/>
                  <a:moveTo>
                    <a:pt x="209" y="70"/>
                  </a:moveTo>
                  <a:cubicBezTo>
                    <a:pt x="209" y="111"/>
                    <a:pt x="170" y="140"/>
                    <a:pt x="128" y="140"/>
                  </a:cubicBezTo>
                  <a:cubicBezTo>
                    <a:pt x="80" y="140"/>
                    <a:pt x="46" y="110"/>
                    <a:pt x="46" y="70"/>
                  </a:cubicBezTo>
                  <a:cubicBezTo>
                    <a:pt x="46" y="33"/>
                    <a:pt x="85" y="0"/>
                    <a:pt x="128" y="0"/>
                  </a:cubicBezTo>
                  <a:cubicBezTo>
                    <a:pt x="175" y="0"/>
                    <a:pt x="209" y="31"/>
                    <a:pt x="209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white">
            <a:xfrm>
              <a:off x="1665288" y="768350"/>
              <a:ext cx="1174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33"/>
                </a:cxn>
                <a:cxn ang="0">
                  <a:pos x="226" y="33"/>
                </a:cxn>
                <a:cxn ang="0">
                  <a:pos x="212" y="90"/>
                </a:cxn>
                <a:cxn ang="0">
                  <a:pos x="304" y="295"/>
                </a:cxn>
                <a:cxn ang="0">
                  <a:pos x="384" y="114"/>
                </a:cxn>
                <a:cxn ang="0">
                  <a:pos x="323" y="33"/>
                </a:cxn>
                <a:cxn ang="0">
                  <a:pos x="323" y="0"/>
                </a:cxn>
                <a:cxn ang="0">
                  <a:pos x="528" y="0"/>
                </a:cxn>
                <a:cxn ang="0">
                  <a:pos x="528" y="33"/>
                </a:cxn>
                <a:cxn ang="0">
                  <a:pos x="441" y="94"/>
                </a:cxn>
                <a:cxn ang="0">
                  <a:pos x="295" y="426"/>
                </a:cxn>
                <a:cxn ang="0">
                  <a:pos x="233" y="426"/>
                </a:cxn>
                <a:cxn ang="0">
                  <a:pos x="80" y="96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528" h="426">
                  <a:moveTo>
                    <a:pt x="0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2" y="33"/>
                    <a:pt x="262" y="33"/>
                    <a:pt x="262" y="33"/>
                  </a:cubicBezTo>
                  <a:cubicBezTo>
                    <a:pt x="226" y="33"/>
                    <a:pt x="226" y="33"/>
                    <a:pt x="226" y="33"/>
                  </a:cubicBezTo>
                  <a:cubicBezTo>
                    <a:pt x="204" y="33"/>
                    <a:pt x="195" y="52"/>
                    <a:pt x="212" y="90"/>
                  </a:cubicBezTo>
                  <a:cubicBezTo>
                    <a:pt x="304" y="295"/>
                    <a:pt x="304" y="295"/>
                    <a:pt x="304" y="295"/>
                  </a:cubicBezTo>
                  <a:cubicBezTo>
                    <a:pt x="384" y="114"/>
                    <a:pt x="384" y="114"/>
                    <a:pt x="384" y="114"/>
                  </a:cubicBezTo>
                  <a:cubicBezTo>
                    <a:pt x="408" y="60"/>
                    <a:pt x="395" y="40"/>
                    <a:pt x="323" y="33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474" y="38"/>
                    <a:pt x="461" y="51"/>
                    <a:pt x="441" y="94"/>
                  </a:cubicBezTo>
                  <a:cubicBezTo>
                    <a:pt x="295" y="426"/>
                    <a:pt x="295" y="426"/>
                    <a:pt x="295" y="426"/>
                  </a:cubicBezTo>
                  <a:cubicBezTo>
                    <a:pt x="233" y="426"/>
                    <a:pt x="233" y="426"/>
                    <a:pt x="233" y="42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60" y="54"/>
                    <a:pt x="46" y="38"/>
                    <a:pt x="0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white">
            <a:xfrm>
              <a:off x="1784350" y="766763"/>
              <a:ext cx="93663" cy="98425"/>
            </a:xfrm>
            <a:custGeom>
              <a:avLst/>
              <a:gdLst/>
              <a:ahLst/>
              <a:cxnLst>
                <a:cxn ang="0">
                  <a:pos x="408" y="312"/>
                </a:cxn>
                <a:cxn ang="0">
                  <a:pos x="188" y="442"/>
                </a:cxn>
                <a:cxn ang="0">
                  <a:pos x="0" y="232"/>
                </a:cxn>
                <a:cxn ang="0">
                  <a:pos x="220" y="0"/>
                </a:cxn>
                <a:cxn ang="0">
                  <a:pos x="349" y="50"/>
                </a:cxn>
                <a:cxn ang="0">
                  <a:pos x="417" y="187"/>
                </a:cxn>
                <a:cxn ang="0">
                  <a:pos x="417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4" y="292"/>
                </a:cxn>
                <a:cxn ang="0">
                  <a:pos x="408" y="312"/>
                </a:cxn>
                <a:cxn ang="0">
                  <a:pos x="275" y="176"/>
                </a:cxn>
                <a:cxn ang="0">
                  <a:pos x="202" y="49"/>
                </a:cxn>
                <a:cxn ang="0">
                  <a:pos x="129" y="176"/>
                </a:cxn>
                <a:cxn ang="0">
                  <a:pos x="275" y="176"/>
                </a:cxn>
              </a:cxnLst>
              <a:rect l="0" t="0" r="r" b="b"/>
              <a:pathLst>
                <a:path w="417" h="442">
                  <a:moveTo>
                    <a:pt x="408" y="312"/>
                  </a:moveTo>
                  <a:cubicBezTo>
                    <a:pt x="350" y="393"/>
                    <a:pt x="267" y="442"/>
                    <a:pt x="188" y="442"/>
                  </a:cubicBezTo>
                  <a:cubicBezTo>
                    <a:pt x="76" y="442"/>
                    <a:pt x="0" y="356"/>
                    <a:pt x="0" y="232"/>
                  </a:cubicBezTo>
                  <a:cubicBezTo>
                    <a:pt x="0" y="96"/>
                    <a:pt x="92" y="0"/>
                    <a:pt x="220" y="0"/>
                  </a:cubicBezTo>
                  <a:cubicBezTo>
                    <a:pt x="275" y="0"/>
                    <a:pt x="317" y="18"/>
                    <a:pt x="349" y="50"/>
                  </a:cubicBezTo>
                  <a:cubicBezTo>
                    <a:pt x="410" y="110"/>
                    <a:pt x="381" y="168"/>
                    <a:pt x="417" y="187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2"/>
                    <a:pt x="198" y="366"/>
                    <a:pt x="259" y="366"/>
                  </a:cubicBezTo>
                  <a:cubicBezTo>
                    <a:pt x="297" y="366"/>
                    <a:pt x="334" y="345"/>
                    <a:pt x="384" y="292"/>
                  </a:cubicBezTo>
                  <a:lnTo>
                    <a:pt x="408" y="312"/>
                  </a:lnTo>
                  <a:close/>
                  <a:moveTo>
                    <a:pt x="275" y="176"/>
                  </a:moveTo>
                  <a:cubicBezTo>
                    <a:pt x="275" y="97"/>
                    <a:pt x="247" y="49"/>
                    <a:pt x="202" y="49"/>
                  </a:cubicBezTo>
                  <a:cubicBezTo>
                    <a:pt x="160" y="49"/>
                    <a:pt x="122" y="103"/>
                    <a:pt x="129" y="176"/>
                  </a:cubicBezTo>
                  <a:lnTo>
                    <a:pt x="275" y="17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white">
            <a:xfrm>
              <a:off x="1889125" y="763588"/>
              <a:ext cx="85725" cy="98425"/>
            </a:xfrm>
            <a:custGeom>
              <a:avLst/>
              <a:gdLst/>
              <a:ahLst/>
              <a:cxnLst>
                <a:cxn ang="0">
                  <a:pos x="286" y="442"/>
                </a:cxn>
                <a:cxn ang="0">
                  <a:pos x="0" y="442"/>
                </a:cxn>
                <a:cxn ang="0">
                  <a:pos x="0" y="409"/>
                </a:cxn>
                <a:cxn ang="0">
                  <a:pos x="7" y="409"/>
                </a:cxn>
                <a:cxn ang="0">
                  <a:pos x="65" y="337"/>
                </a:cxn>
                <a:cxn ang="0">
                  <a:pos x="65" y="170"/>
                </a:cxn>
                <a:cxn ang="0">
                  <a:pos x="27" y="101"/>
                </a:cxn>
                <a:cxn ang="0">
                  <a:pos x="0" y="89"/>
                </a:cxn>
                <a:cxn ang="0">
                  <a:pos x="0" y="64"/>
                </a:cxn>
                <a:cxn ang="0">
                  <a:pos x="168" y="0"/>
                </a:cxn>
                <a:cxn ang="0">
                  <a:pos x="190" y="0"/>
                </a:cxn>
                <a:cxn ang="0">
                  <a:pos x="190" y="115"/>
                </a:cxn>
                <a:cxn ang="0">
                  <a:pos x="192" y="115"/>
                </a:cxn>
                <a:cxn ang="0">
                  <a:pos x="282" y="11"/>
                </a:cxn>
                <a:cxn ang="0">
                  <a:pos x="302" y="14"/>
                </a:cxn>
                <a:cxn ang="0">
                  <a:pos x="383" y="44"/>
                </a:cxn>
                <a:cxn ang="0">
                  <a:pos x="334" y="153"/>
                </a:cxn>
                <a:cxn ang="0">
                  <a:pos x="251" y="128"/>
                </a:cxn>
                <a:cxn ang="0">
                  <a:pos x="190" y="174"/>
                </a:cxn>
                <a:cxn ang="0">
                  <a:pos x="190" y="340"/>
                </a:cxn>
                <a:cxn ang="0">
                  <a:pos x="259" y="409"/>
                </a:cxn>
                <a:cxn ang="0">
                  <a:pos x="286" y="409"/>
                </a:cxn>
                <a:cxn ang="0">
                  <a:pos x="286" y="442"/>
                </a:cxn>
              </a:cxnLst>
              <a:rect l="0" t="0" r="r" b="b"/>
              <a:pathLst>
                <a:path w="383" h="442">
                  <a:moveTo>
                    <a:pt x="286" y="442"/>
                  </a:moveTo>
                  <a:cubicBezTo>
                    <a:pt x="0" y="442"/>
                    <a:pt x="0" y="442"/>
                    <a:pt x="0" y="442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7" y="409"/>
                    <a:pt x="7" y="409"/>
                    <a:pt x="7" y="409"/>
                  </a:cubicBezTo>
                  <a:cubicBezTo>
                    <a:pt x="49" y="409"/>
                    <a:pt x="65" y="391"/>
                    <a:pt x="65" y="337"/>
                  </a:cubicBezTo>
                  <a:cubicBezTo>
                    <a:pt x="65" y="170"/>
                    <a:pt x="65" y="170"/>
                    <a:pt x="65" y="170"/>
                  </a:cubicBezTo>
                  <a:cubicBezTo>
                    <a:pt x="65" y="123"/>
                    <a:pt x="58" y="113"/>
                    <a:pt x="27" y="10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15"/>
                    <a:pt x="190" y="115"/>
                    <a:pt x="190" y="115"/>
                  </a:cubicBezTo>
                  <a:cubicBezTo>
                    <a:pt x="192" y="115"/>
                    <a:pt x="192" y="115"/>
                    <a:pt x="192" y="115"/>
                  </a:cubicBezTo>
                  <a:cubicBezTo>
                    <a:pt x="230" y="41"/>
                    <a:pt x="247" y="11"/>
                    <a:pt x="282" y="11"/>
                  </a:cubicBezTo>
                  <a:cubicBezTo>
                    <a:pt x="289" y="11"/>
                    <a:pt x="297" y="12"/>
                    <a:pt x="302" y="14"/>
                  </a:cubicBezTo>
                  <a:cubicBezTo>
                    <a:pt x="383" y="44"/>
                    <a:pt x="383" y="44"/>
                    <a:pt x="383" y="44"/>
                  </a:cubicBezTo>
                  <a:cubicBezTo>
                    <a:pt x="371" y="87"/>
                    <a:pt x="354" y="124"/>
                    <a:pt x="334" y="153"/>
                  </a:cubicBezTo>
                  <a:cubicBezTo>
                    <a:pt x="302" y="141"/>
                    <a:pt x="264" y="128"/>
                    <a:pt x="251" y="128"/>
                  </a:cubicBezTo>
                  <a:cubicBezTo>
                    <a:pt x="230" y="128"/>
                    <a:pt x="213" y="142"/>
                    <a:pt x="190" y="174"/>
                  </a:cubicBezTo>
                  <a:cubicBezTo>
                    <a:pt x="190" y="340"/>
                    <a:pt x="190" y="340"/>
                    <a:pt x="190" y="340"/>
                  </a:cubicBezTo>
                  <a:cubicBezTo>
                    <a:pt x="190" y="390"/>
                    <a:pt x="205" y="409"/>
                    <a:pt x="259" y="409"/>
                  </a:cubicBezTo>
                  <a:cubicBezTo>
                    <a:pt x="286" y="409"/>
                    <a:pt x="286" y="409"/>
                    <a:pt x="286" y="409"/>
                  </a:cubicBezTo>
                  <a:lnTo>
                    <a:pt x="286" y="44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white">
            <a:xfrm>
              <a:off x="1989138" y="766763"/>
              <a:ext cx="68262" cy="98425"/>
            </a:xfrm>
            <a:custGeom>
              <a:avLst/>
              <a:gdLst/>
              <a:ahLst/>
              <a:cxnLst>
                <a:cxn ang="0">
                  <a:pos x="0" y="310"/>
                </a:cxn>
                <a:cxn ang="0">
                  <a:pos x="33" y="310"/>
                </a:cxn>
                <a:cxn ang="0">
                  <a:pos x="140" y="398"/>
                </a:cxn>
                <a:cxn ang="0">
                  <a:pos x="193" y="351"/>
                </a:cxn>
                <a:cxn ang="0">
                  <a:pos x="0" y="131"/>
                </a:cxn>
                <a:cxn ang="0">
                  <a:pos x="161" y="0"/>
                </a:cxn>
                <a:cxn ang="0">
                  <a:pos x="277" y="22"/>
                </a:cxn>
                <a:cxn ang="0">
                  <a:pos x="279" y="132"/>
                </a:cxn>
                <a:cxn ang="0">
                  <a:pos x="246" y="132"/>
                </a:cxn>
                <a:cxn ang="0">
                  <a:pos x="149" y="45"/>
                </a:cxn>
                <a:cxn ang="0">
                  <a:pos x="102" y="84"/>
                </a:cxn>
                <a:cxn ang="0">
                  <a:pos x="304" y="312"/>
                </a:cxn>
                <a:cxn ang="0">
                  <a:pos x="171" y="441"/>
                </a:cxn>
                <a:cxn ang="0">
                  <a:pos x="62" y="427"/>
                </a:cxn>
                <a:cxn ang="0">
                  <a:pos x="41" y="440"/>
                </a:cxn>
                <a:cxn ang="0">
                  <a:pos x="11" y="440"/>
                </a:cxn>
                <a:cxn ang="0">
                  <a:pos x="0" y="310"/>
                </a:cxn>
              </a:cxnLst>
              <a:rect l="0" t="0" r="r" b="b"/>
              <a:pathLst>
                <a:path w="304" h="441">
                  <a:moveTo>
                    <a:pt x="0" y="310"/>
                  </a:moveTo>
                  <a:cubicBezTo>
                    <a:pt x="33" y="310"/>
                    <a:pt x="33" y="310"/>
                    <a:pt x="33" y="310"/>
                  </a:cubicBezTo>
                  <a:cubicBezTo>
                    <a:pt x="51" y="367"/>
                    <a:pt x="96" y="398"/>
                    <a:pt x="140" y="398"/>
                  </a:cubicBezTo>
                  <a:cubicBezTo>
                    <a:pt x="169" y="398"/>
                    <a:pt x="193" y="377"/>
                    <a:pt x="193" y="351"/>
                  </a:cubicBezTo>
                  <a:cubicBezTo>
                    <a:pt x="193" y="280"/>
                    <a:pt x="0" y="255"/>
                    <a:pt x="0" y="131"/>
                  </a:cubicBezTo>
                  <a:cubicBezTo>
                    <a:pt x="0" y="53"/>
                    <a:pt x="65" y="0"/>
                    <a:pt x="161" y="0"/>
                  </a:cubicBezTo>
                  <a:cubicBezTo>
                    <a:pt x="200" y="0"/>
                    <a:pt x="233" y="6"/>
                    <a:pt x="277" y="22"/>
                  </a:cubicBezTo>
                  <a:cubicBezTo>
                    <a:pt x="279" y="132"/>
                    <a:pt x="279" y="132"/>
                    <a:pt x="279" y="132"/>
                  </a:cubicBezTo>
                  <a:cubicBezTo>
                    <a:pt x="246" y="132"/>
                    <a:pt x="246" y="132"/>
                    <a:pt x="246" y="132"/>
                  </a:cubicBezTo>
                  <a:cubicBezTo>
                    <a:pt x="227" y="75"/>
                    <a:pt x="193" y="45"/>
                    <a:pt x="149" y="45"/>
                  </a:cubicBezTo>
                  <a:cubicBezTo>
                    <a:pt x="122" y="45"/>
                    <a:pt x="102" y="61"/>
                    <a:pt x="102" y="84"/>
                  </a:cubicBezTo>
                  <a:cubicBezTo>
                    <a:pt x="102" y="168"/>
                    <a:pt x="304" y="171"/>
                    <a:pt x="304" y="312"/>
                  </a:cubicBezTo>
                  <a:cubicBezTo>
                    <a:pt x="304" y="388"/>
                    <a:pt x="250" y="441"/>
                    <a:pt x="171" y="441"/>
                  </a:cubicBezTo>
                  <a:cubicBezTo>
                    <a:pt x="100" y="441"/>
                    <a:pt x="76" y="427"/>
                    <a:pt x="62" y="427"/>
                  </a:cubicBezTo>
                  <a:cubicBezTo>
                    <a:pt x="56" y="427"/>
                    <a:pt x="50" y="431"/>
                    <a:pt x="41" y="440"/>
                  </a:cubicBezTo>
                  <a:cubicBezTo>
                    <a:pt x="11" y="440"/>
                    <a:pt x="11" y="440"/>
                    <a:pt x="11" y="440"/>
                  </a:cubicBezTo>
                  <a:lnTo>
                    <a:pt x="0" y="31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white">
            <a:xfrm>
              <a:off x="2076450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5" y="233"/>
                </a:cxn>
                <a:cxn ang="0">
                  <a:pos x="194" y="233"/>
                </a:cxn>
                <a:cxn ang="0">
                  <a:pos x="194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8" y="70"/>
                </a:cxn>
                <a:cxn ang="0">
                  <a:pos x="127" y="140"/>
                </a:cxn>
                <a:cxn ang="0">
                  <a:pos x="45" y="70"/>
                </a:cxn>
                <a:cxn ang="0">
                  <a:pos x="127" y="0"/>
                </a:cxn>
                <a:cxn ang="0">
                  <a:pos x="208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3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578"/>
                    <a:pt x="194" y="578"/>
                    <a:pt x="194" y="578"/>
                  </a:cubicBezTo>
                  <a:cubicBezTo>
                    <a:pt x="194" y="620"/>
                    <a:pt x="211" y="642"/>
                    <a:pt x="257" y="642"/>
                  </a:cubicBezTo>
                  <a:lnTo>
                    <a:pt x="257" y="675"/>
                  </a:lnTo>
                  <a:close/>
                  <a:moveTo>
                    <a:pt x="208" y="70"/>
                  </a:moveTo>
                  <a:cubicBezTo>
                    <a:pt x="208" y="111"/>
                    <a:pt x="169" y="140"/>
                    <a:pt x="127" y="140"/>
                  </a:cubicBezTo>
                  <a:cubicBezTo>
                    <a:pt x="80" y="140"/>
                    <a:pt x="45" y="110"/>
                    <a:pt x="45" y="70"/>
                  </a:cubicBezTo>
                  <a:cubicBezTo>
                    <a:pt x="45" y="33"/>
                    <a:pt x="84" y="0"/>
                    <a:pt x="127" y="0"/>
                  </a:cubicBezTo>
                  <a:cubicBezTo>
                    <a:pt x="174" y="0"/>
                    <a:pt x="208" y="31"/>
                    <a:pt x="208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white">
            <a:xfrm>
              <a:off x="2146300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8"/>
                </a:cxn>
                <a:cxn ang="0">
                  <a:pos x="306" y="437"/>
                </a:cxn>
                <a:cxn ang="0">
                  <a:pos x="320" y="466"/>
                </a:cxn>
                <a:cxn ang="0">
                  <a:pos x="171" y="559"/>
                </a:cxn>
                <a:cxn ang="0">
                  <a:pos x="55" y="432"/>
                </a:cxn>
                <a:cxn ang="0">
                  <a:pos x="55" y="185"/>
                </a:cxn>
                <a:cxn ang="0">
                  <a:pos x="0" y="185"/>
                </a:cxn>
                <a:cxn ang="0">
                  <a:pos x="0" y="158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5" y="129"/>
                </a:cxn>
                <a:cxn ang="0">
                  <a:pos x="299" y="185"/>
                </a:cxn>
                <a:cxn ang="0">
                  <a:pos x="180" y="185"/>
                </a:cxn>
                <a:cxn ang="0">
                  <a:pos x="180" y="434"/>
                </a:cxn>
              </a:cxnLst>
              <a:rect l="0" t="0" r="r" b="b"/>
              <a:pathLst>
                <a:path w="320" h="559">
                  <a:moveTo>
                    <a:pt x="180" y="434"/>
                  </a:moveTo>
                  <a:cubicBezTo>
                    <a:pt x="180" y="472"/>
                    <a:pt x="198" y="488"/>
                    <a:pt x="227" y="488"/>
                  </a:cubicBezTo>
                  <a:cubicBezTo>
                    <a:pt x="252" y="488"/>
                    <a:pt x="275" y="473"/>
                    <a:pt x="306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1"/>
                    <a:pt x="227" y="559"/>
                    <a:pt x="171" y="559"/>
                  </a:cubicBezTo>
                  <a:cubicBezTo>
                    <a:pt x="101" y="559"/>
                    <a:pt x="55" y="520"/>
                    <a:pt x="55" y="432"/>
                  </a:cubicBezTo>
                  <a:cubicBezTo>
                    <a:pt x="55" y="185"/>
                    <a:pt x="55" y="185"/>
                    <a:pt x="55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2" y="133"/>
                    <a:pt x="132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5" y="129"/>
                    <a:pt x="315" y="129"/>
                    <a:pt x="315" y="129"/>
                  </a:cubicBezTo>
                  <a:cubicBezTo>
                    <a:pt x="299" y="185"/>
                    <a:pt x="299" y="185"/>
                    <a:pt x="299" y="185"/>
                  </a:cubicBezTo>
                  <a:cubicBezTo>
                    <a:pt x="180" y="185"/>
                    <a:pt x="180" y="185"/>
                    <a:pt x="180" y="185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white">
            <a:xfrm>
              <a:off x="2228850" y="766763"/>
              <a:ext cx="93663" cy="98425"/>
            </a:xfrm>
            <a:custGeom>
              <a:avLst/>
              <a:gdLst/>
              <a:ahLst/>
              <a:cxnLst>
                <a:cxn ang="0">
                  <a:pos x="408" y="312"/>
                </a:cxn>
                <a:cxn ang="0">
                  <a:pos x="188" y="442"/>
                </a:cxn>
                <a:cxn ang="0">
                  <a:pos x="0" y="232"/>
                </a:cxn>
                <a:cxn ang="0">
                  <a:pos x="220" y="0"/>
                </a:cxn>
                <a:cxn ang="0">
                  <a:pos x="350" y="50"/>
                </a:cxn>
                <a:cxn ang="0">
                  <a:pos x="418" y="187"/>
                </a:cxn>
                <a:cxn ang="0">
                  <a:pos x="418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5" y="292"/>
                </a:cxn>
                <a:cxn ang="0">
                  <a:pos x="408" y="312"/>
                </a:cxn>
                <a:cxn ang="0">
                  <a:pos x="276" y="176"/>
                </a:cxn>
                <a:cxn ang="0">
                  <a:pos x="203" y="49"/>
                </a:cxn>
                <a:cxn ang="0">
                  <a:pos x="130" y="176"/>
                </a:cxn>
                <a:cxn ang="0">
                  <a:pos x="276" y="176"/>
                </a:cxn>
              </a:cxnLst>
              <a:rect l="0" t="0" r="r" b="b"/>
              <a:pathLst>
                <a:path w="418" h="442">
                  <a:moveTo>
                    <a:pt x="408" y="312"/>
                  </a:moveTo>
                  <a:cubicBezTo>
                    <a:pt x="351" y="393"/>
                    <a:pt x="267" y="442"/>
                    <a:pt x="188" y="442"/>
                  </a:cubicBezTo>
                  <a:cubicBezTo>
                    <a:pt x="76" y="442"/>
                    <a:pt x="0" y="356"/>
                    <a:pt x="0" y="232"/>
                  </a:cubicBezTo>
                  <a:cubicBezTo>
                    <a:pt x="0" y="96"/>
                    <a:pt x="92" y="0"/>
                    <a:pt x="220" y="0"/>
                  </a:cubicBezTo>
                  <a:cubicBezTo>
                    <a:pt x="275" y="0"/>
                    <a:pt x="318" y="18"/>
                    <a:pt x="350" y="50"/>
                  </a:cubicBezTo>
                  <a:cubicBezTo>
                    <a:pt x="410" y="110"/>
                    <a:pt x="382" y="168"/>
                    <a:pt x="418" y="187"/>
                  </a:cubicBezTo>
                  <a:cubicBezTo>
                    <a:pt x="418" y="216"/>
                    <a:pt x="418" y="216"/>
                    <a:pt x="418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2"/>
                    <a:pt x="199" y="366"/>
                    <a:pt x="259" y="366"/>
                  </a:cubicBezTo>
                  <a:cubicBezTo>
                    <a:pt x="297" y="366"/>
                    <a:pt x="334" y="345"/>
                    <a:pt x="385" y="292"/>
                  </a:cubicBezTo>
                  <a:lnTo>
                    <a:pt x="408" y="312"/>
                  </a:lnTo>
                  <a:close/>
                  <a:moveTo>
                    <a:pt x="276" y="176"/>
                  </a:moveTo>
                  <a:cubicBezTo>
                    <a:pt x="275" y="97"/>
                    <a:pt x="247" y="49"/>
                    <a:pt x="203" y="49"/>
                  </a:cubicBezTo>
                  <a:cubicBezTo>
                    <a:pt x="161" y="49"/>
                    <a:pt x="123" y="103"/>
                    <a:pt x="130" y="176"/>
                  </a:cubicBezTo>
                  <a:lnTo>
                    <a:pt x="276" y="17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 userDrawn="1"/>
          </p:nvSpPr>
          <p:spPr bwMode="white">
            <a:xfrm>
              <a:off x="2332038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6" y="233"/>
                </a:cxn>
                <a:cxn ang="0">
                  <a:pos x="194" y="233"/>
                </a:cxn>
                <a:cxn ang="0">
                  <a:pos x="194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9" y="70"/>
                </a:cxn>
                <a:cxn ang="0">
                  <a:pos x="128" y="140"/>
                </a:cxn>
                <a:cxn ang="0">
                  <a:pos x="45" y="70"/>
                </a:cxn>
                <a:cxn ang="0">
                  <a:pos x="128" y="0"/>
                </a:cxn>
                <a:cxn ang="0">
                  <a:pos x="209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4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578"/>
                    <a:pt x="194" y="578"/>
                    <a:pt x="194" y="578"/>
                  </a:cubicBezTo>
                  <a:cubicBezTo>
                    <a:pt x="194" y="620"/>
                    <a:pt x="212" y="642"/>
                    <a:pt x="257" y="642"/>
                  </a:cubicBezTo>
                  <a:lnTo>
                    <a:pt x="257" y="675"/>
                  </a:lnTo>
                  <a:close/>
                  <a:moveTo>
                    <a:pt x="209" y="70"/>
                  </a:moveTo>
                  <a:cubicBezTo>
                    <a:pt x="209" y="111"/>
                    <a:pt x="170" y="140"/>
                    <a:pt x="128" y="140"/>
                  </a:cubicBezTo>
                  <a:cubicBezTo>
                    <a:pt x="80" y="140"/>
                    <a:pt x="45" y="110"/>
                    <a:pt x="45" y="70"/>
                  </a:cubicBezTo>
                  <a:cubicBezTo>
                    <a:pt x="45" y="33"/>
                    <a:pt x="84" y="0"/>
                    <a:pt x="128" y="0"/>
                  </a:cubicBezTo>
                  <a:cubicBezTo>
                    <a:pt x="175" y="0"/>
                    <a:pt x="209" y="31"/>
                    <a:pt x="209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white">
            <a:xfrm>
              <a:off x="2401888" y="739775"/>
              <a:ext cx="71437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8"/>
                </a:cxn>
                <a:cxn ang="0">
                  <a:pos x="305" y="437"/>
                </a:cxn>
                <a:cxn ang="0">
                  <a:pos x="319" y="466"/>
                </a:cxn>
                <a:cxn ang="0">
                  <a:pos x="170" y="559"/>
                </a:cxn>
                <a:cxn ang="0">
                  <a:pos x="54" y="432"/>
                </a:cxn>
                <a:cxn ang="0">
                  <a:pos x="54" y="185"/>
                </a:cxn>
                <a:cxn ang="0">
                  <a:pos x="0" y="185"/>
                </a:cxn>
                <a:cxn ang="0">
                  <a:pos x="0" y="158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8" y="185"/>
                </a:cxn>
                <a:cxn ang="0">
                  <a:pos x="180" y="185"/>
                </a:cxn>
                <a:cxn ang="0">
                  <a:pos x="180" y="434"/>
                </a:cxn>
              </a:cxnLst>
              <a:rect l="0" t="0" r="r" b="b"/>
              <a:pathLst>
                <a:path w="319" h="559">
                  <a:moveTo>
                    <a:pt x="180" y="434"/>
                  </a:moveTo>
                  <a:cubicBezTo>
                    <a:pt x="180" y="472"/>
                    <a:pt x="197" y="488"/>
                    <a:pt x="227" y="488"/>
                  </a:cubicBezTo>
                  <a:cubicBezTo>
                    <a:pt x="251" y="488"/>
                    <a:pt x="275" y="473"/>
                    <a:pt x="305" y="437"/>
                  </a:cubicBezTo>
                  <a:cubicBezTo>
                    <a:pt x="319" y="466"/>
                    <a:pt x="319" y="466"/>
                    <a:pt x="319" y="466"/>
                  </a:cubicBezTo>
                  <a:cubicBezTo>
                    <a:pt x="288" y="521"/>
                    <a:pt x="227" y="559"/>
                    <a:pt x="170" y="559"/>
                  </a:cubicBezTo>
                  <a:cubicBezTo>
                    <a:pt x="100" y="559"/>
                    <a:pt x="54" y="520"/>
                    <a:pt x="54" y="432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8" y="185"/>
                    <a:pt x="298" y="185"/>
                    <a:pt x="298" y="185"/>
                  </a:cubicBezTo>
                  <a:cubicBezTo>
                    <a:pt x="180" y="185"/>
                    <a:pt x="180" y="185"/>
                    <a:pt x="180" y="185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white">
            <a:xfrm>
              <a:off x="2530475" y="719138"/>
              <a:ext cx="174625" cy="146050"/>
            </a:xfrm>
            <a:custGeom>
              <a:avLst/>
              <a:gdLst/>
              <a:ahLst/>
              <a:cxnLst>
                <a:cxn ang="0">
                  <a:pos x="516" y="0"/>
                </a:cxn>
                <a:cxn ang="0">
                  <a:pos x="782" y="0"/>
                </a:cxn>
                <a:cxn ang="0">
                  <a:pos x="782" y="40"/>
                </a:cxn>
                <a:cxn ang="0">
                  <a:pos x="775" y="40"/>
                </a:cxn>
                <a:cxn ang="0">
                  <a:pos x="681" y="125"/>
                </a:cxn>
                <a:cxn ang="0">
                  <a:pos x="681" y="381"/>
                </a:cxn>
                <a:cxn ang="0">
                  <a:pos x="392" y="654"/>
                </a:cxn>
                <a:cxn ang="0">
                  <a:pos x="90" y="416"/>
                </a:cxn>
                <a:cxn ang="0">
                  <a:pos x="90" y="110"/>
                </a:cxn>
                <a:cxn ang="0">
                  <a:pos x="18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322" y="0"/>
                </a:cxn>
                <a:cxn ang="0">
                  <a:pos x="322" y="40"/>
                </a:cxn>
                <a:cxn ang="0">
                  <a:pos x="305" y="40"/>
                </a:cxn>
                <a:cxn ang="0">
                  <a:pos x="232" y="110"/>
                </a:cxn>
                <a:cxn ang="0">
                  <a:pos x="232" y="416"/>
                </a:cxn>
                <a:cxn ang="0">
                  <a:pos x="417" y="585"/>
                </a:cxn>
                <a:cxn ang="0">
                  <a:pos x="619" y="396"/>
                </a:cxn>
                <a:cxn ang="0">
                  <a:pos x="619" y="146"/>
                </a:cxn>
                <a:cxn ang="0">
                  <a:pos x="535" y="40"/>
                </a:cxn>
                <a:cxn ang="0">
                  <a:pos x="516" y="40"/>
                </a:cxn>
                <a:cxn ang="0">
                  <a:pos x="516" y="0"/>
                </a:cxn>
              </a:cxnLst>
              <a:rect l="0" t="0" r="r" b="b"/>
              <a:pathLst>
                <a:path w="782" h="654">
                  <a:moveTo>
                    <a:pt x="516" y="0"/>
                  </a:moveTo>
                  <a:cubicBezTo>
                    <a:pt x="782" y="0"/>
                    <a:pt x="782" y="0"/>
                    <a:pt x="782" y="0"/>
                  </a:cubicBezTo>
                  <a:cubicBezTo>
                    <a:pt x="782" y="40"/>
                    <a:pt x="782" y="40"/>
                    <a:pt x="782" y="40"/>
                  </a:cubicBezTo>
                  <a:cubicBezTo>
                    <a:pt x="775" y="40"/>
                    <a:pt x="775" y="40"/>
                    <a:pt x="775" y="40"/>
                  </a:cubicBezTo>
                  <a:cubicBezTo>
                    <a:pt x="693" y="40"/>
                    <a:pt x="681" y="76"/>
                    <a:pt x="681" y="125"/>
                  </a:cubicBezTo>
                  <a:cubicBezTo>
                    <a:pt x="681" y="381"/>
                    <a:pt x="681" y="381"/>
                    <a:pt x="681" y="381"/>
                  </a:cubicBezTo>
                  <a:cubicBezTo>
                    <a:pt x="681" y="611"/>
                    <a:pt x="514" y="654"/>
                    <a:pt x="392" y="654"/>
                  </a:cubicBezTo>
                  <a:cubicBezTo>
                    <a:pt x="207" y="654"/>
                    <a:pt x="90" y="574"/>
                    <a:pt x="90" y="416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59"/>
                    <a:pt x="75" y="40"/>
                    <a:pt x="1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05" y="40"/>
                    <a:pt x="305" y="40"/>
                    <a:pt x="305" y="40"/>
                  </a:cubicBezTo>
                  <a:cubicBezTo>
                    <a:pt x="261" y="40"/>
                    <a:pt x="232" y="60"/>
                    <a:pt x="232" y="110"/>
                  </a:cubicBezTo>
                  <a:cubicBezTo>
                    <a:pt x="232" y="416"/>
                    <a:pt x="232" y="416"/>
                    <a:pt x="232" y="416"/>
                  </a:cubicBezTo>
                  <a:cubicBezTo>
                    <a:pt x="232" y="542"/>
                    <a:pt x="324" y="585"/>
                    <a:pt x="417" y="585"/>
                  </a:cubicBezTo>
                  <a:cubicBezTo>
                    <a:pt x="552" y="585"/>
                    <a:pt x="619" y="509"/>
                    <a:pt x="619" y="396"/>
                  </a:cubicBezTo>
                  <a:cubicBezTo>
                    <a:pt x="619" y="146"/>
                    <a:pt x="619" y="146"/>
                    <a:pt x="619" y="146"/>
                  </a:cubicBezTo>
                  <a:cubicBezTo>
                    <a:pt x="619" y="73"/>
                    <a:pt x="598" y="40"/>
                    <a:pt x="535" y="40"/>
                  </a:cubicBezTo>
                  <a:cubicBezTo>
                    <a:pt x="516" y="40"/>
                    <a:pt x="516" y="40"/>
                    <a:pt x="516" y="40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white">
            <a:xfrm>
              <a:off x="2701925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9"/>
                </a:cxn>
                <a:cxn ang="0">
                  <a:pos x="305" y="437"/>
                </a:cxn>
                <a:cxn ang="0">
                  <a:pos x="320" y="466"/>
                </a:cxn>
                <a:cxn ang="0">
                  <a:pos x="170" y="560"/>
                </a:cxn>
                <a:cxn ang="0">
                  <a:pos x="54" y="432"/>
                </a:cxn>
                <a:cxn ang="0">
                  <a:pos x="54" y="186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9" y="186"/>
                </a:cxn>
                <a:cxn ang="0">
                  <a:pos x="180" y="186"/>
                </a:cxn>
                <a:cxn ang="0">
                  <a:pos x="180" y="434"/>
                </a:cxn>
              </a:cxnLst>
              <a:rect l="0" t="0" r="r" b="b"/>
              <a:pathLst>
                <a:path w="320" h="560">
                  <a:moveTo>
                    <a:pt x="180" y="434"/>
                  </a:moveTo>
                  <a:cubicBezTo>
                    <a:pt x="180" y="472"/>
                    <a:pt x="197" y="489"/>
                    <a:pt x="227" y="489"/>
                  </a:cubicBezTo>
                  <a:cubicBezTo>
                    <a:pt x="251" y="489"/>
                    <a:pt x="275" y="473"/>
                    <a:pt x="305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2"/>
                    <a:pt x="227" y="560"/>
                    <a:pt x="170" y="560"/>
                  </a:cubicBezTo>
                  <a:cubicBezTo>
                    <a:pt x="101" y="560"/>
                    <a:pt x="54" y="520"/>
                    <a:pt x="54" y="432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9" y="186"/>
                    <a:pt x="299" y="186"/>
                    <a:pt x="299" y="186"/>
                  </a:cubicBezTo>
                  <a:cubicBezTo>
                    <a:pt x="180" y="186"/>
                    <a:pt x="180" y="186"/>
                    <a:pt x="180" y="186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white">
            <a:xfrm>
              <a:off x="2784475" y="763588"/>
              <a:ext cx="84138" cy="98425"/>
            </a:xfrm>
            <a:custGeom>
              <a:avLst/>
              <a:gdLst/>
              <a:ahLst/>
              <a:cxnLst>
                <a:cxn ang="0">
                  <a:pos x="286" y="442"/>
                </a:cxn>
                <a:cxn ang="0">
                  <a:pos x="0" y="442"/>
                </a:cxn>
                <a:cxn ang="0">
                  <a:pos x="0" y="410"/>
                </a:cxn>
                <a:cxn ang="0">
                  <a:pos x="7" y="410"/>
                </a:cxn>
                <a:cxn ang="0">
                  <a:pos x="64" y="338"/>
                </a:cxn>
                <a:cxn ang="0">
                  <a:pos x="64" y="170"/>
                </a:cxn>
                <a:cxn ang="0">
                  <a:pos x="28" y="101"/>
                </a:cxn>
                <a:cxn ang="0">
                  <a:pos x="0" y="90"/>
                </a:cxn>
                <a:cxn ang="0">
                  <a:pos x="0" y="64"/>
                </a:cxn>
                <a:cxn ang="0">
                  <a:pos x="168" y="0"/>
                </a:cxn>
                <a:cxn ang="0">
                  <a:pos x="190" y="0"/>
                </a:cxn>
                <a:cxn ang="0">
                  <a:pos x="190" y="115"/>
                </a:cxn>
                <a:cxn ang="0">
                  <a:pos x="192" y="115"/>
                </a:cxn>
                <a:cxn ang="0">
                  <a:pos x="281" y="12"/>
                </a:cxn>
                <a:cxn ang="0">
                  <a:pos x="302" y="15"/>
                </a:cxn>
                <a:cxn ang="0">
                  <a:pos x="383" y="45"/>
                </a:cxn>
                <a:cxn ang="0">
                  <a:pos x="334" y="153"/>
                </a:cxn>
                <a:cxn ang="0">
                  <a:pos x="250" y="128"/>
                </a:cxn>
                <a:cxn ang="0">
                  <a:pos x="190" y="174"/>
                </a:cxn>
                <a:cxn ang="0">
                  <a:pos x="190" y="341"/>
                </a:cxn>
                <a:cxn ang="0">
                  <a:pos x="259" y="410"/>
                </a:cxn>
                <a:cxn ang="0">
                  <a:pos x="286" y="410"/>
                </a:cxn>
                <a:cxn ang="0">
                  <a:pos x="286" y="442"/>
                </a:cxn>
              </a:cxnLst>
              <a:rect l="0" t="0" r="r" b="b"/>
              <a:pathLst>
                <a:path w="383" h="442">
                  <a:moveTo>
                    <a:pt x="286" y="442"/>
                  </a:moveTo>
                  <a:cubicBezTo>
                    <a:pt x="0" y="442"/>
                    <a:pt x="0" y="442"/>
                    <a:pt x="0" y="44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7" y="410"/>
                    <a:pt x="7" y="410"/>
                    <a:pt x="7" y="410"/>
                  </a:cubicBezTo>
                  <a:cubicBezTo>
                    <a:pt x="49" y="410"/>
                    <a:pt x="64" y="391"/>
                    <a:pt x="64" y="338"/>
                  </a:cubicBezTo>
                  <a:cubicBezTo>
                    <a:pt x="64" y="170"/>
                    <a:pt x="64" y="170"/>
                    <a:pt x="64" y="170"/>
                  </a:cubicBezTo>
                  <a:cubicBezTo>
                    <a:pt x="64" y="124"/>
                    <a:pt x="58" y="113"/>
                    <a:pt x="28" y="10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15"/>
                    <a:pt x="190" y="115"/>
                    <a:pt x="190" y="115"/>
                  </a:cubicBezTo>
                  <a:cubicBezTo>
                    <a:pt x="192" y="115"/>
                    <a:pt x="192" y="115"/>
                    <a:pt x="192" y="115"/>
                  </a:cubicBezTo>
                  <a:cubicBezTo>
                    <a:pt x="230" y="41"/>
                    <a:pt x="246" y="12"/>
                    <a:pt x="281" y="12"/>
                  </a:cubicBezTo>
                  <a:cubicBezTo>
                    <a:pt x="288" y="12"/>
                    <a:pt x="297" y="13"/>
                    <a:pt x="302" y="15"/>
                  </a:cubicBezTo>
                  <a:cubicBezTo>
                    <a:pt x="383" y="45"/>
                    <a:pt x="383" y="45"/>
                    <a:pt x="383" y="45"/>
                  </a:cubicBezTo>
                  <a:cubicBezTo>
                    <a:pt x="371" y="88"/>
                    <a:pt x="354" y="125"/>
                    <a:pt x="334" y="153"/>
                  </a:cubicBezTo>
                  <a:cubicBezTo>
                    <a:pt x="302" y="141"/>
                    <a:pt x="264" y="128"/>
                    <a:pt x="250" y="128"/>
                  </a:cubicBezTo>
                  <a:cubicBezTo>
                    <a:pt x="230" y="128"/>
                    <a:pt x="213" y="142"/>
                    <a:pt x="190" y="174"/>
                  </a:cubicBezTo>
                  <a:cubicBezTo>
                    <a:pt x="190" y="341"/>
                    <a:pt x="190" y="341"/>
                    <a:pt x="190" y="341"/>
                  </a:cubicBezTo>
                  <a:cubicBezTo>
                    <a:pt x="190" y="390"/>
                    <a:pt x="205" y="410"/>
                    <a:pt x="259" y="410"/>
                  </a:cubicBezTo>
                  <a:cubicBezTo>
                    <a:pt x="286" y="410"/>
                    <a:pt x="286" y="410"/>
                    <a:pt x="286" y="410"/>
                  </a:cubicBezTo>
                  <a:lnTo>
                    <a:pt x="286" y="44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 userDrawn="1"/>
          </p:nvSpPr>
          <p:spPr bwMode="white">
            <a:xfrm>
              <a:off x="2878138" y="765175"/>
              <a:ext cx="93662" cy="100013"/>
            </a:xfrm>
            <a:custGeom>
              <a:avLst/>
              <a:gdLst/>
              <a:ahLst/>
              <a:cxnLst>
                <a:cxn ang="0">
                  <a:pos x="408" y="311"/>
                </a:cxn>
                <a:cxn ang="0">
                  <a:pos x="188" y="442"/>
                </a:cxn>
                <a:cxn ang="0">
                  <a:pos x="0" y="231"/>
                </a:cxn>
                <a:cxn ang="0">
                  <a:pos x="220" y="0"/>
                </a:cxn>
                <a:cxn ang="0">
                  <a:pos x="350" y="49"/>
                </a:cxn>
                <a:cxn ang="0">
                  <a:pos x="418" y="186"/>
                </a:cxn>
                <a:cxn ang="0">
                  <a:pos x="418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5" y="292"/>
                </a:cxn>
                <a:cxn ang="0">
                  <a:pos x="408" y="311"/>
                </a:cxn>
                <a:cxn ang="0">
                  <a:pos x="276" y="175"/>
                </a:cxn>
                <a:cxn ang="0">
                  <a:pos x="203" y="48"/>
                </a:cxn>
                <a:cxn ang="0">
                  <a:pos x="130" y="175"/>
                </a:cxn>
                <a:cxn ang="0">
                  <a:pos x="276" y="175"/>
                </a:cxn>
              </a:cxnLst>
              <a:rect l="0" t="0" r="r" b="b"/>
              <a:pathLst>
                <a:path w="418" h="442">
                  <a:moveTo>
                    <a:pt x="408" y="311"/>
                  </a:moveTo>
                  <a:cubicBezTo>
                    <a:pt x="351" y="392"/>
                    <a:pt x="268" y="442"/>
                    <a:pt x="188" y="442"/>
                  </a:cubicBezTo>
                  <a:cubicBezTo>
                    <a:pt x="76" y="442"/>
                    <a:pt x="0" y="355"/>
                    <a:pt x="0" y="231"/>
                  </a:cubicBezTo>
                  <a:cubicBezTo>
                    <a:pt x="0" y="95"/>
                    <a:pt x="92" y="0"/>
                    <a:pt x="220" y="0"/>
                  </a:cubicBezTo>
                  <a:cubicBezTo>
                    <a:pt x="275" y="0"/>
                    <a:pt x="318" y="17"/>
                    <a:pt x="350" y="49"/>
                  </a:cubicBezTo>
                  <a:cubicBezTo>
                    <a:pt x="411" y="110"/>
                    <a:pt x="382" y="167"/>
                    <a:pt x="418" y="186"/>
                  </a:cubicBezTo>
                  <a:cubicBezTo>
                    <a:pt x="418" y="216"/>
                    <a:pt x="418" y="216"/>
                    <a:pt x="418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1"/>
                    <a:pt x="199" y="366"/>
                    <a:pt x="259" y="366"/>
                  </a:cubicBezTo>
                  <a:cubicBezTo>
                    <a:pt x="297" y="366"/>
                    <a:pt x="334" y="344"/>
                    <a:pt x="385" y="292"/>
                  </a:cubicBezTo>
                  <a:lnTo>
                    <a:pt x="408" y="311"/>
                  </a:lnTo>
                  <a:close/>
                  <a:moveTo>
                    <a:pt x="276" y="175"/>
                  </a:moveTo>
                  <a:cubicBezTo>
                    <a:pt x="275" y="96"/>
                    <a:pt x="247" y="48"/>
                    <a:pt x="203" y="48"/>
                  </a:cubicBezTo>
                  <a:cubicBezTo>
                    <a:pt x="161" y="48"/>
                    <a:pt x="123" y="102"/>
                    <a:pt x="130" y="175"/>
                  </a:cubicBezTo>
                  <a:lnTo>
                    <a:pt x="276" y="17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white">
            <a:xfrm>
              <a:off x="2984500" y="765175"/>
              <a:ext cx="95250" cy="100013"/>
            </a:xfrm>
            <a:custGeom>
              <a:avLst/>
              <a:gdLst/>
              <a:ahLst/>
              <a:cxnLst>
                <a:cxn ang="0">
                  <a:pos x="426" y="332"/>
                </a:cxn>
                <a:cxn ang="0">
                  <a:pos x="216" y="442"/>
                </a:cxn>
                <a:cxn ang="0">
                  <a:pos x="0" y="238"/>
                </a:cxn>
                <a:cxn ang="0">
                  <a:pos x="266" y="0"/>
                </a:cxn>
                <a:cxn ang="0">
                  <a:pos x="422" y="87"/>
                </a:cxn>
                <a:cxn ang="0">
                  <a:pos x="369" y="138"/>
                </a:cxn>
                <a:cxn ang="0">
                  <a:pos x="222" y="47"/>
                </a:cxn>
                <a:cxn ang="0">
                  <a:pos x="136" y="202"/>
                </a:cxn>
                <a:cxn ang="0">
                  <a:pos x="264" y="388"/>
                </a:cxn>
                <a:cxn ang="0">
                  <a:pos x="396" y="315"/>
                </a:cxn>
                <a:cxn ang="0">
                  <a:pos x="426" y="332"/>
                </a:cxn>
              </a:cxnLst>
              <a:rect l="0" t="0" r="r" b="b"/>
              <a:pathLst>
                <a:path w="426" h="442">
                  <a:moveTo>
                    <a:pt x="426" y="332"/>
                  </a:moveTo>
                  <a:cubicBezTo>
                    <a:pt x="379" y="404"/>
                    <a:pt x="307" y="442"/>
                    <a:pt x="216" y="442"/>
                  </a:cubicBezTo>
                  <a:cubicBezTo>
                    <a:pt x="91" y="442"/>
                    <a:pt x="0" y="356"/>
                    <a:pt x="0" y="238"/>
                  </a:cubicBezTo>
                  <a:cubicBezTo>
                    <a:pt x="0" y="103"/>
                    <a:pt x="116" y="0"/>
                    <a:pt x="266" y="0"/>
                  </a:cubicBezTo>
                  <a:cubicBezTo>
                    <a:pt x="355" y="0"/>
                    <a:pt x="422" y="37"/>
                    <a:pt x="422" y="87"/>
                  </a:cubicBezTo>
                  <a:cubicBezTo>
                    <a:pt x="422" y="118"/>
                    <a:pt x="401" y="138"/>
                    <a:pt x="369" y="138"/>
                  </a:cubicBezTo>
                  <a:cubicBezTo>
                    <a:pt x="297" y="138"/>
                    <a:pt x="282" y="47"/>
                    <a:pt x="222" y="47"/>
                  </a:cubicBezTo>
                  <a:cubicBezTo>
                    <a:pt x="171" y="47"/>
                    <a:pt x="136" y="110"/>
                    <a:pt x="136" y="202"/>
                  </a:cubicBezTo>
                  <a:cubicBezTo>
                    <a:pt x="136" y="313"/>
                    <a:pt x="188" y="388"/>
                    <a:pt x="264" y="388"/>
                  </a:cubicBezTo>
                  <a:cubicBezTo>
                    <a:pt x="311" y="388"/>
                    <a:pt x="354" y="365"/>
                    <a:pt x="396" y="315"/>
                  </a:cubicBezTo>
                  <a:lnTo>
                    <a:pt x="426" y="33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white">
            <a:xfrm>
              <a:off x="3086100" y="708025"/>
              <a:ext cx="122238" cy="153988"/>
            </a:xfrm>
            <a:custGeom>
              <a:avLst/>
              <a:gdLst/>
              <a:ahLst/>
              <a:cxnLst>
                <a:cxn ang="0">
                  <a:pos x="197" y="584"/>
                </a:cxn>
                <a:cxn ang="0">
                  <a:pos x="250" y="655"/>
                </a:cxn>
                <a:cxn ang="0">
                  <a:pos x="260" y="655"/>
                </a:cxn>
                <a:cxn ang="0">
                  <a:pos x="260" y="687"/>
                </a:cxn>
                <a:cxn ang="0">
                  <a:pos x="0" y="687"/>
                </a:cxn>
                <a:cxn ang="0">
                  <a:pos x="0" y="655"/>
                </a:cxn>
                <a:cxn ang="0">
                  <a:pos x="15" y="655"/>
                </a:cxn>
                <a:cxn ang="0">
                  <a:pos x="72" y="579"/>
                </a:cxn>
                <a:cxn ang="0">
                  <a:pos x="72" y="130"/>
                </a:cxn>
                <a:cxn ang="0">
                  <a:pos x="39" y="84"/>
                </a:cxn>
                <a:cxn ang="0">
                  <a:pos x="9" y="74"/>
                </a:cxn>
                <a:cxn ang="0">
                  <a:pos x="9" y="50"/>
                </a:cxn>
                <a:cxn ang="0">
                  <a:pos x="172" y="0"/>
                </a:cxn>
                <a:cxn ang="0">
                  <a:pos x="197" y="0"/>
                </a:cxn>
                <a:cxn ang="0">
                  <a:pos x="197" y="335"/>
                </a:cxn>
                <a:cxn ang="0">
                  <a:pos x="382" y="257"/>
                </a:cxn>
                <a:cxn ang="0">
                  <a:pos x="494" y="439"/>
                </a:cxn>
                <a:cxn ang="0">
                  <a:pos x="494" y="574"/>
                </a:cxn>
                <a:cxn ang="0">
                  <a:pos x="540" y="655"/>
                </a:cxn>
                <a:cxn ang="0">
                  <a:pos x="550" y="655"/>
                </a:cxn>
                <a:cxn ang="0">
                  <a:pos x="550" y="687"/>
                </a:cxn>
                <a:cxn ang="0">
                  <a:pos x="308" y="687"/>
                </a:cxn>
                <a:cxn ang="0">
                  <a:pos x="308" y="655"/>
                </a:cxn>
                <a:cxn ang="0">
                  <a:pos x="316" y="655"/>
                </a:cxn>
                <a:cxn ang="0">
                  <a:pos x="369" y="579"/>
                </a:cxn>
                <a:cxn ang="0">
                  <a:pos x="369" y="424"/>
                </a:cxn>
                <a:cxn ang="0">
                  <a:pos x="302" y="334"/>
                </a:cxn>
                <a:cxn ang="0">
                  <a:pos x="197" y="373"/>
                </a:cxn>
                <a:cxn ang="0">
                  <a:pos x="197" y="584"/>
                </a:cxn>
              </a:cxnLst>
              <a:rect l="0" t="0" r="r" b="b"/>
              <a:pathLst>
                <a:path w="550" h="687">
                  <a:moveTo>
                    <a:pt x="197" y="584"/>
                  </a:moveTo>
                  <a:cubicBezTo>
                    <a:pt x="197" y="648"/>
                    <a:pt x="214" y="655"/>
                    <a:pt x="250" y="655"/>
                  </a:cubicBezTo>
                  <a:cubicBezTo>
                    <a:pt x="260" y="655"/>
                    <a:pt x="260" y="655"/>
                    <a:pt x="260" y="655"/>
                  </a:cubicBezTo>
                  <a:cubicBezTo>
                    <a:pt x="260" y="687"/>
                    <a:pt x="260" y="687"/>
                    <a:pt x="260" y="687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15" y="655"/>
                    <a:pt x="15" y="655"/>
                    <a:pt x="15" y="655"/>
                  </a:cubicBezTo>
                  <a:cubicBezTo>
                    <a:pt x="67" y="655"/>
                    <a:pt x="72" y="634"/>
                    <a:pt x="72" y="579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72" y="100"/>
                    <a:pt x="66" y="93"/>
                    <a:pt x="39" y="8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7" y="335"/>
                    <a:pt x="197" y="335"/>
                    <a:pt x="197" y="335"/>
                  </a:cubicBezTo>
                  <a:cubicBezTo>
                    <a:pt x="255" y="295"/>
                    <a:pt x="328" y="257"/>
                    <a:pt x="382" y="257"/>
                  </a:cubicBezTo>
                  <a:cubicBezTo>
                    <a:pt x="457" y="257"/>
                    <a:pt x="494" y="317"/>
                    <a:pt x="494" y="439"/>
                  </a:cubicBezTo>
                  <a:cubicBezTo>
                    <a:pt x="494" y="574"/>
                    <a:pt x="494" y="574"/>
                    <a:pt x="494" y="574"/>
                  </a:cubicBezTo>
                  <a:cubicBezTo>
                    <a:pt x="494" y="635"/>
                    <a:pt x="501" y="655"/>
                    <a:pt x="540" y="655"/>
                  </a:cubicBezTo>
                  <a:cubicBezTo>
                    <a:pt x="550" y="655"/>
                    <a:pt x="550" y="655"/>
                    <a:pt x="550" y="655"/>
                  </a:cubicBezTo>
                  <a:cubicBezTo>
                    <a:pt x="550" y="687"/>
                    <a:pt x="550" y="687"/>
                    <a:pt x="550" y="687"/>
                  </a:cubicBezTo>
                  <a:cubicBezTo>
                    <a:pt x="308" y="687"/>
                    <a:pt x="308" y="687"/>
                    <a:pt x="308" y="687"/>
                  </a:cubicBezTo>
                  <a:cubicBezTo>
                    <a:pt x="308" y="655"/>
                    <a:pt x="308" y="655"/>
                    <a:pt x="308" y="655"/>
                  </a:cubicBezTo>
                  <a:cubicBezTo>
                    <a:pt x="316" y="655"/>
                    <a:pt x="316" y="655"/>
                    <a:pt x="316" y="655"/>
                  </a:cubicBezTo>
                  <a:cubicBezTo>
                    <a:pt x="359" y="655"/>
                    <a:pt x="369" y="638"/>
                    <a:pt x="369" y="579"/>
                  </a:cubicBezTo>
                  <a:cubicBezTo>
                    <a:pt x="369" y="424"/>
                    <a:pt x="369" y="424"/>
                    <a:pt x="369" y="424"/>
                  </a:cubicBezTo>
                  <a:cubicBezTo>
                    <a:pt x="369" y="369"/>
                    <a:pt x="343" y="334"/>
                    <a:pt x="302" y="334"/>
                  </a:cubicBezTo>
                  <a:cubicBezTo>
                    <a:pt x="274" y="334"/>
                    <a:pt x="233" y="349"/>
                    <a:pt x="197" y="373"/>
                  </a:cubicBezTo>
                  <a:lnTo>
                    <a:pt x="197" y="58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white">
            <a:xfrm>
              <a:off x="3219450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9"/>
                </a:cxn>
                <a:cxn ang="0">
                  <a:pos x="305" y="437"/>
                </a:cxn>
                <a:cxn ang="0">
                  <a:pos x="320" y="466"/>
                </a:cxn>
                <a:cxn ang="0">
                  <a:pos x="170" y="560"/>
                </a:cxn>
                <a:cxn ang="0">
                  <a:pos x="54" y="432"/>
                </a:cxn>
                <a:cxn ang="0">
                  <a:pos x="54" y="186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9" y="186"/>
                </a:cxn>
                <a:cxn ang="0">
                  <a:pos x="180" y="186"/>
                </a:cxn>
                <a:cxn ang="0">
                  <a:pos x="180" y="434"/>
                </a:cxn>
              </a:cxnLst>
              <a:rect l="0" t="0" r="r" b="b"/>
              <a:pathLst>
                <a:path w="320" h="560">
                  <a:moveTo>
                    <a:pt x="180" y="434"/>
                  </a:moveTo>
                  <a:cubicBezTo>
                    <a:pt x="180" y="472"/>
                    <a:pt x="197" y="489"/>
                    <a:pt x="227" y="489"/>
                  </a:cubicBezTo>
                  <a:cubicBezTo>
                    <a:pt x="252" y="489"/>
                    <a:pt x="275" y="473"/>
                    <a:pt x="305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2"/>
                    <a:pt x="227" y="560"/>
                    <a:pt x="170" y="560"/>
                  </a:cubicBezTo>
                  <a:cubicBezTo>
                    <a:pt x="101" y="560"/>
                    <a:pt x="54" y="520"/>
                    <a:pt x="54" y="432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9" y="186"/>
                    <a:pt x="299" y="186"/>
                    <a:pt x="299" y="186"/>
                  </a:cubicBezTo>
                  <a:cubicBezTo>
                    <a:pt x="180" y="186"/>
                    <a:pt x="180" y="186"/>
                    <a:pt x="180" y="186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544513" y="468313"/>
              <a:ext cx="657225" cy="654050"/>
            </a:xfrm>
            <a:custGeom>
              <a:avLst/>
              <a:gdLst/>
              <a:ahLst/>
              <a:cxnLst>
                <a:cxn ang="0">
                  <a:pos x="178" y="1"/>
                </a:cxn>
                <a:cxn ang="0">
                  <a:pos x="190" y="4"/>
                </a:cxn>
                <a:cxn ang="0">
                  <a:pos x="228" y="0"/>
                </a:cxn>
                <a:cxn ang="0">
                  <a:pos x="239" y="6"/>
                </a:cxn>
                <a:cxn ang="0">
                  <a:pos x="277" y="11"/>
                </a:cxn>
                <a:cxn ang="0">
                  <a:pos x="286" y="20"/>
                </a:cxn>
                <a:cxn ang="0">
                  <a:pos x="321" y="34"/>
                </a:cxn>
                <a:cxn ang="0">
                  <a:pos x="328" y="44"/>
                </a:cxn>
                <a:cxn ang="0">
                  <a:pos x="359" y="66"/>
                </a:cxn>
                <a:cxn ang="0">
                  <a:pos x="363" y="78"/>
                </a:cxn>
                <a:cxn ang="0">
                  <a:pos x="388" y="107"/>
                </a:cxn>
                <a:cxn ang="0">
                  <a:pos x="390" y="119"/>
                </a:cxn>
                <a:cxn ang="0">
                  <a:pos x="407" y="153"/>
                </a:cxn>
                <a:cxn ang="0">
                  <a:pos x="405" y="165"/>
                </a:cxn>
                <a:cxn ang="0">
                  <a:pos x="414" y="203"/>
                </a:cxn>
                <a:cxn ang="0">
                  <a:pos x="409" y="214"/>
                </a:cxn>
                <a:cxn ang="0">
                  <a:pos x="409" y="252"/>
                </a:cxn>
                <a:cxn ang="0">
                  <a:pos x="401" y="262"/>
                </a:cxn>
                <a:cxn ang="0">
                  <a:pos x="392" y="299"/>
                </a:cxn>
                <a:cxn ang="0">
                  <a:pos x="382" y="307"/>
                </a:cxn>
                <a:cxn ang="0">
                  <a:pos x="364" y="341"/>
                </a:cxn>
                <a:cxn ang="0">
                  <a:pos x="353" y="346"/>
                </a:cxn>
                <a:cxn ang="0">
                  <a:pos x="327" y="375"/>
                </a:cxn>
                <a:cxn ang="0">
                  <a:pos x="315" y="377"/>
                </a:cxn>
                <a:cxn ang="0">
                  <a:pos x="283" y="399"/>
                </a:cxn>
                <a:cxn ang="0">
                  <a:pos x="271" y="398"/>
                </a:cxn>
                <a:cxn ang="0">
                  <a:pos x="235" y="411"/>
                </a:cxn>
                <a:cxn ang="0">
                  <a:pos x="223" y="408"/>
                </a:cxn>
                <a:cxn ang="0">
                  <a:pos x="185" y="412"/>
                </a:cxn>
                <a:cxn ang="0">
                  <a:pos x="175" y="406"/>
                </a:cxn>
                <a:cxn ang="0">
                  <a:pos x="136" y="401"/>
                </a:cxn>
                <a:cxn ang="0">
                  <a:pos x="128" y="393"/>
                </a:cxn>
                <a:cxn ang="0">
                  <a:pos x="92" y="378"/>
                </a:cxn>
                <a:cxn ang="0">
                  <a:pos x="85" y="368"/>
                </a:cxn>
                <a:cxn ang="0">
                  <a:pos x="54" y="346"/>
                </a:cxn>
                <a:cxn ang="0">
                  <a:pos x="50" y="335"/>
                </a:cxn>
                <a:cxn ang="0">
                  <a:pos x="25" y="305"/>
                </a:cxn>
                <a:cxn ang="0">
                  <a:pos x="24" y="293"/>
                </a:cxn>
                <a:cxn ang="0">
                  <a:pos x="6" y="259"/>
                </a:cxn>
                <a:cxn ang="0">
                  <a:pos x="8" y="247"/>
                </a:cxn>
                <a:cxn ang="0">
                  <a:pos x="0" y="210"/>
                </a:cxn>
                <a:cxn ang="0">
                  <a:pos x="4" y="198"/>
                </a:cxn>
                <a:cxn ang="0">
                  <a:pos x="5" y="160"/>
                </a:cxn>
                <a:cxn ang="0">
                  <a:pos x="12" y="150"/>
                </a:cxn>
                <a:cxn ang="0">
                  <a:pos x="22" y="113"/>
                </a:cxn>
                <a:cxn ang="0">
                  <a:pos x="31" y="105"/>
                </a:cxn>
                <a:cxn ang="0">
                  <a:pos x="49" y="71"/>
                </a:cxn>
                <a:cxn ang="0">
                  <a:pos x="60" y="66"/>
                </a:cxn>
                <a:cxn ang="0">
                  <a:pos x="86" y="38"/>
                </a:cxn>
                <a:cxn ang="0">
                  <a:pos x="98" y="35"/>
                </a:cxn>
                <a:cxn ang="0">
                  <a:pos x="130" y="14"/>
                </a:cxn>
                <a:cxn ang="0">
                  <a:pos x="142" y="14"/>
                </a:cxn>
              </a:cxnLst>
              <a:rect l="0" t="0" r="r" b="b"/>
              <a:pathLst>
                <a:path w="414" h="412">
                  <a:moveTo>
                    <a:pt x="174" y="6"/>
                  </a:moveTo>
                  <a:lnTo>
                    <a:pt x="178" y="1"/>
                  </a:lnTo>
                  <a:lnTo>
                    <a:pt x="185" y="0"/>
                  </a:lnTo>
                  <a:lnTo>
                    <a:pt x="190" y="4"/>
                  </a:lnTo>
                  <a:lnTo>
                    <a:pt x="223" y="4"/>
                  </a:lnTo>
                  <a:lnTo>
                    <a:pt x="228" y="0"/>
                  </a:lnTo>
                  <a:lnTo>
                    <a:pt x="235" y="1"/>
                  </a:lnTo>
                  <a:lnTo>
                    <a:pt x="239" y="6"/>
                  </a:lnTo>
                  <a:lnTo>
                    <a:pt x="271" y="14"/>
                  </a:lnTo>
                  <a:lnTo>
                    <a:pt x="277" y="11"/>
                  </a:lnTo>
                  <a:lnTo>
                    <a:pt x="283" y="14"/>
                  </a:lnTo>
                  <a:lnTo>
                    <a:pt x="286" y="20"/>
                  </a:lnTo>
                  <a:lnTo>
                    <a:pt x="315" y="35"/>
                  </a:lnTo>
                  <a:lnTo>
                    <a:pt x="321" y="34"/>
                  </a:lnTo>
                  <a:lnTo>
                    <a:pt x="327" y="38"/>
                  </a:lnTo>
                  <a:lnTo>
                    <a:pt x="328" y="44"/>
                  </a:lnTo>
                  <a:lnTo>
                    <a:pt x="353" y="66"/>
                  </a:lnTo>
                  <a:lnTo>
                    <a:pt x="359" y="66"/>
                  </a:lnTo>
                  <a:lnTo>
                    <a:pt x="364" y="71"/>
                  </a:lnTo>
                  <a:lnTo>
                    <a:pt x="363" y="78"/>
                  </a:lnTo>
                  <a:lnTo>
                    <a:pt x="382" y="105"/>
                  </a:lnTo>
                  <a:lnTo>
                    <a:pt x="388" y="107"/>
                  </a:lnTo>
                  <a:lnTo>
                    <a:pt x="392" y="113"/>
                  </a:lnTo>
                  <a:lnTo>
                    <a:pt x="390" y="119"/>
                  </a:lnTo>
                  <a:lnTo>
                    <a:pt x="401" y="150"/>
                  </a:lnTo>
                  <a:lnTo>
                    <a:pt x="407" y="153"/>
                  </a:lnTo>
                  <a:lnTo>
                    <a:pt x="408" y="160"/>
                  </a:lnTo>
                  <a:lnTo>
                    <a:pt x="405" y="165"/>
                  </a:lnTo>
                  <a:lnTo>
                    <a:pt x="409" y="198"/>
                  </a:lnTo>
                  <a:lnTo>
                    <a:pt x="414" y="203"/>
                  </a:lnTo>
                  <a:lnTo>
                    <a:pt x="414" y="210"/>
                  </a:lnTo>
                  <a:lnTo>
                    <a:pt x="409" y="214"/>
                  </a:lnTo>
                  <a:lnTo>
                    <a:pt x="405" y="247"/>
                  </a:lnTo>
                  <a:lnTo>
                    <a:pt x="409" y="252"/>
                  </a:lnTo>
                  <a:lnTo>
                    <a:pt x="407" y="259"/>
                  </a:lnTo>
                  <a:lnTo>
                    <a:pt x="401" y="262"/>
                  </a:lnTo>
                  <a:lnTo>
                    <a:pt x="390" y="293"/>
                  </a:lnTo>
                  <a:lnTo>
                    <a:pt x="392" y="299"/>
                  </a:lnTo>
                  <a:lnTo>
                    <a:pt x="388" y="305"/>
                  </a:lnTo>
                  <a:lnTo>
                    <a:pt x="382" y="307"/>
                  </a:lnTo>
                  <a:lnTo>
                    <a:pt x="363" y="335"/>
                  </a:lnTo>
                  <a:lnTo>
                    <a:pt x="364" y="341"/>
                  </a:lnTo>
                  <a:lnTo>
                    <a:pt x="359" y="346"/>
                  </a:lnTo>
                  <a:lnTo>
                    <a:pt x="353" y="346"/>
                  </a:lnTo>
                  <a:lnTo>
                    <a:pt x="328" y="368"/>
                  </a:lnTo>
                  <a:lnTo>
                    <a:pt x="327" y="375"/>
                  </a:lnTo>
                  <a:lnTo>
                    <a:pt x="321" y="378"/>
                  </a:lnTo>
                  <a:lnTo>
                    <a:pt x="315" y="377"/>
                  </a:lnTo>
                  <a:lnTo>
                    <a:pt x="286" y="393"/>
                  </a:lnTo>
                  <a:lnTo>
                    <a:pt x="283" y="399"/>
                  </a:lnTo>
                  <a:lnTo>
                    <a:pt x="277" y="401"/>
                  </a:lnTo>
                  <a:lnTo>
                    <a:pt x="271" y="398"/>
                  </a:lnTo>
                  <a:lnTo>
                    <a:pt x="239" y="406"/>
                  </a:lnTo>
                  <a:lnTo>
                    <a:pt x="235" y="411"/>
                  </a:lnTo>
                  <a:lnTo>
                    <a:pt x="228" y="412"/>
                  </a:lnTo>
                  <a:lnTo>
                    <a:pt x="223" y="408"/>
                  </a:lnTo>
                  <a:lnTo>
                    <a:pt x="190" y="408"/>
                  </a:lnTo>
                  <a:lnTo>
                    <a:pt x="185" y="412"/>
                  </a:lnTo>
                  <a:lnTo>
                    <a:pt x="178" y="411"/>
                  </a:lnTo>
                  <a:lnTo>
                    <a:pt x="175" y="406"/>
                  </a:lnTo>
                  <a:lnTo>
                    <a:pt x="142" y="398"/>
                  </a:lnTo>
                  <a:lnTo>
                    <a:pt x="136" y="401"/>
                  </a:lnTo>
                  <a:lnTo>
                    <a:pt x="130" y="399"/>
                  </a:lnTo>
                  <a:lnTo>
                    <a:pt x="128" y="393"/>
                  </a:lnTo>
                  <a:lnTo>
                    <a:pt x="98" y="377"/>
                  </a:lnTo>
                  <a:lnTo>
                    <a:pt x="92" y="378"/>
                  </a:lnTo>
                  <a:lnTo>
                    <a:pt x="86" y="375"/>
                  </a:lnTo>
                  <a:lnTo>
                    <a:pt x="85" y="368"/>
                  </a:lnTo>
                  <a:lnTo>
                    <a:pt x="60" y="346"/>
                  </a:lnTo>
                  <a:lnTo>
                    <a:pt x="54" y="346"/>
                  </a:lnTo>
                  <a:lnTo>
                    <a:pt x="49" y="341"/>
                  </a:lnTo>
                  <a:lnTo>
                    <a:pt x="50" y="335"/>
                  </a:lnTo>
                  <a:lnTo>
                    <a:pt x="31" y="307"/>
                  </a:lnTo>
                  <a:lnTo>
                    <a:pt x="25" y="305"/>
                  </a:lnTo>
                  <a:lnTo>
                    <a:pt x="22" y="299"/>
                  </a:lnTo>
                  <a:lnTo>
                    <a:pt x="24" y="293"/>
                  </a:lnTo>
                  <a:lnTo>
                    <a:pt x="12" y="262"/>
                  </a:lnTo>
                  <a:lnTo>
                    <a:pt x="6" y="259"/>
                  </a:lnTo>
                  <a:lnTo>
                    <a:pt x="5" y="252"/>
                  </a:lnTo>
                  <a:lnTo>
                    <a:pt x="8" y="247"/>
                  </a:lnTo>
                  <a:lnTo>
                    <a:pt x="4" y="214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4" y="198"/>
                  </a:lnTo>
                  <a:lnTo>
                    <a:pt x="8" y="165"/>
                  </a:lnTo>
                  <a:lnTo>
                    <a:pt x="5" y="160"/>
                  </a:lnTo>
                  <a:lnTo>
                    <a:pt x="6" y="153"/>
                  </a:lnTo>
                  <a:lnTo>
                    <a:pt x="12" y="15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5" y="107"/>
                  </a:lnTo>
                  <a:lnTo>
                    <a:pt x="31" y="105"/>
                  </a:lnTo>
                  <a:lnTo>
                    <a:pt x="50" y="78"/>
                  </a:lnTo>
                  <a:lnTo>
                    <a:pt x="49" y="71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85" y="44"/>
                  </a:lnTo>
                  <a:lnTo>
                    <a:pt x="86" y="38"/>
                  </a:lnTo>
                  <a:lnTo>
                    <a:pt x="92" y="34"/>
                  </a:lnTo>
                  <a:lnTo>
                    <a:pt x="98" y="35"/>
                  </a:lnTo>
                  <a:lnTo>
                    <a:pt x="128" y="20"/>
                  </a:lnTo>
                  <a:lnTo>
                    <a:pt x="130" y="14"/>
                  </a:lnTo>
                  <a:lnTo>
                    <a:pt x="136" y="11"/>
                  </a:lnTo>
                  <a:lnTo>
                    <a:pt x="142" y="14"/>
                  </a:lnTo>
                  <a:lnTo>
                    <a:pt x="174" y="6"/>
                  </a:lnTo>
                  <a:close/>
                </a:path>
              </a:pathLst>
            </a:custGeom>
            <a:solidFill>
              <a:srgbClr val="FF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close/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1049338" y="538163"/>
              <a:ext cx="41275" cy="5873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1049338" y="538163"/>
              <a:ext cx="41275" cy="5873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1152525" y="731838"/>
              <a:ext cx="50800" cy="49212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1152525" y="731838"/>
              <a:ext cx="50800" cy="49212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1133475" y="890588"/>
              <a:ext cx="53975" cy="39687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1133475" y="890588"/>
              <a:ext cx="53975" cy="39687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1055688" y="1003300"/>
              <a:ext cx="49212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1055688" y="1003300"/>
              <a:ext cx="49212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998538" y="1042988"/>
              <a:ext cx="33337" cy="49212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998538" y="1042988"/>
              <a:ext cx="33337" cy="49212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38" y="251"/>
                </a:cxn>
                <a:cxn ang="0">
                  <a:pos x="0" y="37"/>
                </a:cxn>
                <a:cxn ang="0">
                  <a:pos x="127" y="9"/>
                </a:cxn>
                <a:cxn ang="0">
                  <a:pos x="143" y="64"/>
                </a:cxn>
                <a:cxn ang="0">
                  <a:pos x="210" y="43"/>
                </a:cxn>
                <a:cxn ang="0">
                  <a:pos x="221" y="0"/>
                </a:cxn>
                <a:cxn ang="0">
                  <a:pos x="254" y="74"/>
                </a:cxn>
                <a:cxn ang="0">
                  <a:pos x="211" y="211"/>
                </a:cxn>
                <a:cxn ang="0">
                  <a:pos x="38" y="251"/>
                </a:cxn>
              </a:cxnLst>
              <a:rect l="0" t="0" r="r" b="b"/>
              <a:pathLst>
                <a:path w="254" h="251">
                  <a:moveTo>
                    <a:pt x="38" y="25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43" y="29"/>
                    <a:pt x="85" y="20"/>
                    <a:pt x="127" y="9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66" y="57"/>
                    <a:pt x="188" y="50"/>
                    <a:pt x="210" y="43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11" y="211"/>
                    <a:pt x="211" y="211"/>
                    <a:pt x="211" y="211"/>
                  </a:cubicBezTo>
                  <a:lnTo>
                    <a:pt x="38" y="2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38" y="251"/>
                </a:cxn>
                <a:cxn ang="0">
                  <a:pos x="0" y="37"/>
                </a:cxn>
                <a:cxn ang="0">
                  <a:pos x="127" y="9"/>
                </a:cxn>
                <a:cxn ang="0">
                  <a:pos x="143" y="64"/>
                </a:cxn>
                <a:cxn ang="0">
                  <a:pos x="210" y="43"/>
                </a:cxn>
                <a:cxn ang="0">
                  <a:pos x="221" y="0"/>
                </a:cxn>
                <a:cxn ang="0">
                  <a:pos x="254" y="74"/>
                </a:cxn>
                <a:cxn ang="0">
                  <a:pos x="211" y="211"/>
                </a:cxn>
                <a:cxn ang="0">
                  <a:pos x="38" y="251"/>
                </a:cxn>
              </a:cxnLst>
              <a:rect l="0" t="0" r="r" b="b"/>
              <a:pathLst>
                <a:path w="254" h="251">
                  <a:moveTo>
                    <a:pt x="38" y="25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43" y="29"/>
                    <a:pt x="85" y="20"/>
                    <a:pt x="127" y="9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66" y="57"/>
                    <a:pt x="188" y="50"/>
                    <a:pt x="210" y="43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11" y="211"/>
                    <a:pt x="211" y="211"/>
                    <a:pt x="211" y="211"/>
                  </a:cubicBezTo>
                  <a:lnTo>
                    <a:pt x="38" y="251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787400" y="1068388"/>
              <a:ext cx="23813" cy="49212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787400" y="1068388"/>
              <a:ext cx="23813" cy="49212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720725" y="1036638"/>
              <a:ext cx="31750" cy="58737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720725" y="1036638"/>
              <a:ext cx="31750" cy="58737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655638" y="993775"/>
              <a:ext cx="39687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auto">
            <a:xfrm>
              <a:off x="655638" y="993775"/>
              <a:ext cx="39687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auto">
            <a:xfrm>
              <a:off x="544513" y="738188"/>
              <a:ext cx="50800" cy="39687"/>
            </a:xfrm>
            <a:custGeom>
              <a:avLst/>
              <a:gdLst/>
              <a:ahLst/>
              <a:cxnLst>
                <a:cxn ang="0">
                  <a:pos x="231" y="7"/>
                </a:cxn>
                <a:cxn ang="0">
                  <a:pos x="221" y="63"/>
                </a:cxn>
                <a:cxn ang="0">
                  <a:pos x="172" y="78"/>
                </a:cxn>
                <a:cxn ang="0">
                  <a:pos x="132" y="111"/>
                </a:cxn>
                <a:cxn ang="0">
                  <a:pos x="131" y="119"/>
                </a:cxn>
                <a:cxn ang="0">
                  <a:pos x="213" y="127"/>
                </a:cxn>
                <a:cxn ang="0">
                  <a:pos x="209" y="177"/>
                </a:cxn>
                <a:cxn ang="0">
                  <a:pos x="0" y="165"/>
                </a:cxn>
                <a:cxn ang="0">
                  <a:pos x="8" y="76"/>
                </a:cxn>
                <a:cxn ang="0">
                  <a:pos x="72" y="2"/>
                </a:cxn>
                <a:cxn ang="0">
                  <a:pos x="123" y="59"/>
                </a:cxn>
                <a:cxn ang="0">
                  <a:pos x="124" y="59"/>
                </a:cxn>
                <a:cxn ang="0">
                  <a:pos x="153" y="39"/>
                </a:cxn>
                <a:cxn ang="0">
                  <a:pos x="231" y="7"/>
                </a:cxn>
              </a:cxnLst>
              <a:rect l="0" t="0" r="r" b="b"/>
              <a:pathLst>
                <a:path w="231" h="177">
                  <a:moveTo>
                    <a:pt x="231" y="7"/>
                  </a:moveTo>
                  <a:cubicBezTo>
                    <a:pt x="226" y="26"/>
                    <a:pt x="223" y="44"/>
                    <a:pt x="221" y="63"/>
                  </a:cubicBezTo>
                  <a:cubicBezTo>
                    <a:pt x="221" y="63"/>
                    <a:pt x="187" y="72"/>
                    <a:pt x="172" y="78"/>
                  </a:cubicBezTo>
                  <a:cubicBezTo>
                    <a:pt x="153" y="85"/>
                    <a:pt x="135" y="96"/>
                    <a:pt x="132" y="111"/>
                  </a:cubicBezTo>
                  <a:cubicBezTo>
                    <a:pt x="132" y="114"/>
                    <a:pt x="132" y="117"/>
                    <a:pt x="131" y="119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1" y="143"/>
                    <a:pt x="210" y="160"/>
                    <a:pt x="209" y="177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35"/>
                    <a:pt x="4" y="106"/>
                    <a:pt x="8" y="76"/>
                  </a:cubicBezTo>
                  <a:cubicBezTo>
                    <a:pt x="13" y="34"/>
                    <a:pt x="33" y="0"/>
                    <a:pt x="72" y="2"/>
                  </a:cubicBezTo>
                  <a:cubicBezTo>
                    <a:pt x="103" y="4"/>
                    <a:pt x="123" y="26"/>
                    <a:pt x="123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33" y="50"/>
                    <a:pt x="140" y="46"/>
                    <a:pt x="153" y="39"/>
                  </a:cubicBezTo>
                  <a:cubicBezTo>
                    <a:pt x="174" y="27"/>
                    <a:pt x="231" y="7"/>
                    <a:pt x="231" y="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auto">
            <a:xfrm>
              <a:off x="544513" y="738188"/>
              <a:ext cx="50800" cy="39687"/>
            </a:xfrm>
            <a:custGeom>
              <a:avLst/>
              <a:gdLst/>
              <a:ahLst/>
              <a:cxnLst>
                <a:cxn ang="0">
                  <a:pos x="231" y="7"/>
                </a:cxn>
                <a:cxn ang="0">
                  <a:pos x="221" y="63"/>
                </a:cxn>
                <a:cxn ang="0">
                  <a:pos x="172" y="78"/>
                </a:cxn>
                <a:cxn ang="0">
                  <a:pos x="132" y="111"/>
                </a:cxn>
                <a:cxn ang="0">
                  <a:pos x="131" y="119"/>
                </a:cxn>
                <a:cxn ang="0">
                  <a:pos x="213" y="127"/>
                </a:cxn>
                <a:cxn ang="0">
                  <a:pos x="209" y="177"/>
                </a:cxn>
                <a:cxn ang="0">
                  <a:pos x="0" y="165"/>
                </a:cxn>
                <a:cxn ang="0">
                  <a:pos x="8" y="76"/>
                </a:cxn>
                <a:cxn ang="0">
                  <a:pos x="72" y="2"/>
                </a:cxn>
                <a:cxn ang="0">
                  <a:pos x="123" y="59"/>
                </a:cxn>
                <a:cxn ang="0">
                  <a:pos x="124" y="59"/>
                </a:cxn>
                <a:cxn ang="0">
                  <a:pos x="153" y="39"/>
                </a:cxn>
                <a:cxn ang="0">
                  <a:pos x="231" y="7"/>
                </a:cxn>
              </a:cxnLst>
              <a:rect l="0" t="0" r="r" b="b"/>
              <a:pathLst>
                <a:path w="231" h="177">
                  <a:moveTo>
                    <a:pt x="231" y="7"/>
                  </a:moveTo>
                  <a:cubicBezTo>
                    <a:pt x="226" y="26"/>
                    <a:pt x="223" y="44"/>
                    <a:pt x="221" y="63"/>
                  </a:cubicBezTo>
                  <a:cubicBezTo>
                    <a:pt x="221" y="63"/>
                    <a:pt x="187" y="72"/>
                    <a:pt x="172" y="78"/>
                  </a:cubicBezTo>
                  <a:cubicBezTo>
                    <a:pt x="153" y="85"/>
                    <a:pt x="135" y="96"/>
                    <a:pt x="132" y="111"/>
                  </a:cubicBezTo>
                  <a:cubicBezTo>
                    <a:pt x="132" y="114"/>
                    <a:pt x="132" y="117"/>
                    <a:pt x="131" y="119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1" y="143"/>
                    <a:pt x="210" y="160"/>
                    <a:pt x="209" y="177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35"/>
                    <a:pt x="4" y="106"/>
                    <a:pt x="8" y="76"/>
                  </a:cubicBezTo>
                  <a:cubicBezTo>
                    <a:pt x="13" y="34"/>
                    <a:pt x="33" y="0"/>
                    <a:pt x="72" y="2"/>
                  </a:cubicBezTo>
                  <a:cubicBezTo>
                    <a:pt x="103" y="4"/>
                    <a:pt x="123" y="26"/>
                    <a:pt x="123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33" y="50"/>
                    <a:pt x="140" y="46"/>
                    <a:pt x="153" y="39"/>
                  </a:cubicBezTo>
                  <a:cubicBezTo>
                    <a:pt x="174" y="27"/>
                    <a:pt x="231" y="7"/>
                    <a:pt x="231" y="7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close/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6" name="Oval 75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auto">
            <a:xfrm>
              <a:off x="1109663" y="609600"/>
              <a:ext cx="26987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auto">
            <a:xfrm>
              <a:off x="1109663" y="609600"/>
              <a:ext cx="26987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79" name="Oval 78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0" name="Oval 79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auto">
            <a:xfrm>
              <a:off x="608013" y="609600"/>
              <a:ext cx="26987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auto">
            <a:xfrm>
              <a:off x="608013" y="609600"/>
              <a:ext cx="26987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auto">
            <a:xfrm>
              <a:off x="904875" y="923925"/>
              <a:ext cx="8890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14"/>
                </a:cxn>
                <a:cxn ang="0">
                  <a:pos x="56" y="112"/>
                </a:cxn>
                <a:cxn ang="0">
                  <a:pos x="0" y="0"/>
                </a:cxn>
              </a:cxnLst>
              <a:rect l="0" t="0" r="r" b="b"/>
              <a:pathLst>
                <a:path w="56" h="114">
                  <a:moveTo>
                    <a:pt x="0" y="0"/>
                  </a:moveTo>
                  <a:lnTo>
                    <a:pt x="50" y="114"/>
                  </a:lnTo>
                  <a:lnTo>
                    <a:pt x="56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auto">
            <a:xfrm>
              <a:off x="904875" y="923925"/>
              <a:ext cx="8890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14"/>
                </a:cxn>
                <a:cxn ang="0">
                  <a:pos x="56" y="112"/>
                </a:cxn>
              </a:cxnLst>
              <a:rect l="0" t="0" r="r" b="b"/>
              <a:pathLst>
                <a:path w="56" h="114">
                  <a:moveTo>
                    <a:pt x="0" y="0"/>
                  </a:moveTo>
                  <a:lnTo>
                    <a:pt x="50" y="114"/>
                  </a:lnTo>
                  <a:lnTo>
                    <a:pt x="56" y="1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auto">
            <a:xfrm>
              <a:off x="552450" y="711200"/>
              <a:ext cx="192088" cy="36513"/>
            </a:xfrm>
            <a:custGeom>
              <a:avLst/>
              <a:gdLst/>
              <a:ahLst/>
              <a:cxnLst>
                <a:cxn ang="0">
                  <a:pos x="121" y="2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7"/>
                </a:cxn>
                <a:cxn ang="0">
                  <a:pos x="121" y="23"/>
                </a:cxn>
              </a:cxnLst>
              <a:rect l="0" t="0" r="r" b="b"/>
              <a:pathLst>
                <a:path w="121" h="23">
                  <a:moveTo>
                    <a:pt x="121" y="23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7"/>
                  </a:lnTo>
                  <a:lnTo>
                    <a:pt x="121" y="23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auto">
            <a:xfrm>
              <a:off x="552450" y="711200"/>
              <a:ext cx="192088" cy="36513"/>
            </a:xfrm>
            <a:custGeom>
              <a:avLst/>
              <a:gdLst/>
              <a:ahLst/>
              <a:cxnLst>
                <a:cxn ang="0">
                  <a:pos x="121" y="2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7"/>
                </a:cxn>
              </a:cxnLst>
              <a:rect l="0" t="0" r="r" b="b"/>
              <a:pathLst>
                <a:path w="121" h="23">
                  <a:moveTo>
                    <a:pt x="121" y="23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auto">
            <a:xfrm>
              <a:off x="579438" y="638175"/>
              <a:ext cx="165100" cy="1095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04" y="69"/>
                </a:cxn>
                <a:cxn ang="0">
                  <a:pos x="3" y="0"/>
                </a:cxn>
              </a:cxnLst>
              <a:rect l="0" t="0" r="r" b="b"/>
              <a:pathLst>
                <a:path w="104" h="69">
                  <a:moveTo>
                    <a:pt x="3" y="0"/>
                  </a:moveTo>
                  <a:lnTo>
                    <a:pt x="0" y="6"/>
                  </a:lnTo>
                  <a:lnTo>
                    <a:pt x="0" y="7"/>
                  </a:lnTo>
                  <a:lnTo>
                    <a:pt x="104" y="6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auto">
            <a:xfrm>
              <a:off x="579438" y="638175"/>
              <a:ext cx="165100" cy="1095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04" y="69"/>
                </a:cxn>
              </a:cxnLst>
              <a:rect l="0" t="0" r="r" b="b"/>
              <a:pathLst>
                <a:path w="104" h="69">
                  <a:moveTo>
                    <a:pt x="3" y="0"/>
                  </a:moveTo>
                  <a:lnTo>
                    <a:pt x="0" y="6"/>
                  </a:lnTo>
                  <a:lnTo>
                    <a:pt x="0" y="7"/>
                  </a:lnTo>
                  <a:lnTo>
                    <a:pt x="104" y="6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auto">
            <a:xfrm>
              <a:off x="838200" y="465138"/>
              <a:ext cx="69850" cy="198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25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44" h="125">
                  <a:moveTo>
                    <a:pt x="0" y="0"/>
                  </a:moveTo>
                  <a:lnTo>
                    <a:pt x="22" y="125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auto">
            <a:xfrm>
              <a:off x="838200" y="465138"/>
              <a:ext cx="69850" cy="198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25"/>
                </a:cxn>
                <a:cxn ang="0">
                  <a:pos x="44" y="0"/>
                </a:cxn>
              </a:cxnLst>
              <a:rect l="0" t="0" r="r" b="b"/>
              <a:pathLst>
                <a:path w="44" h="125">
                  <a:moveTo>
                    <a:pt x="0" y="0"/>
                  </a:moveTo>
                  <a:lnTo>
                    <a:pt x="22" y="125"/>
                  </a:lnTo>
                  <a:lnTo>
                    <a:pt x="4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auto">
            <a:xfrm>
              <a:off x="904875" y="466725"/>
              <a:ext cx="80963" cy="2016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27"/>
                </a:cxn>
                <a:cxn ang="0">
                  <a:pos x="51" y="11"/>
                </a:cxn>
                <a:cxn ang="0">
                  <a:pos x="8" y="0"/>
                </a:cxn>
              </a:cxnLst>
              <a:rect l="0" t="0" r="r" b="b"/>
              <a:pathLst>
                <a:path w="51" h="127">
                  <a:moveTo>
                    <a:pt x="8" y="0"/>
                  </a:moveTo>
                  <a:lnTo>
                    <a:pt x="0" y="127"/>
                  </a:lnTo>
                  <a:lnTo>
                    <a:pt x="51" y="1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auto">
            <a:xfrm>
              <a:off x="904875" y="466725"/>
              <a:ext cx="80963" cy="2016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27"/>
                </a:cxn>
                <a:cxn ang="0">
                  <a:pos x="51" y="11"/>
                </a:cxn>
              </a:cxnLst>
              <a:rect l="0" t="0" r="r" b="b"/>
              <a:pathLst>
                <a:path w="51" h="127">
                  <a:moveTo>
                    <a:pt x="8" y="0"/>
                  </a:moveTo>
                  <a:lnTo>
                    <a:pt x="0" y="127"/>
                  </a:lnTo>
                  <a:lnTo>
                    <a:pt x="51" y="1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auto">
            <a:xfrm>
              <a:off x="933450" y="487363"/>
              <a:ext cx="123825" cy="19208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21"/>
                </a:cxn>
                <a:cxn ang="0">
                  <a:pos x="78" y="21"/>
                </a:cxn>
                <a:cxn ang="0">
                  <a:pos x="39" y="0"/>
                </a:cxn>
              </a:cxnLst>
              <a:rect l="0" t="0" r="r" b="b"/>
              <a:pathLst>
                <a:path w="78" h="121">
                  <a:moveTo>
                    <a:pt x="39" y="0"/>
                  </a:moveTo>
                  <a:lnTo>
                    <a:pt x="0" y="121"/>
                  </a:lnTo>
                  <a:lnTo>
                    <a:pt x="78" y="2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auto">
            <a:xfrm>
              <a:off x="933450" y="487363"/>
              <a:ext cx="123825" cy="19208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21"/>
                </a:cxn>
                <a:cxn ang="0">
                  <a:pos x="78" y="21"/>
                </a:cxn>
              </a:cxnLst>
              <a:rect l="0" t="0" r="r" b="b"/>
              <a:pathLst>
                <a:path w="78" h="121">
                  <a:moveTo>
                    <a:pt x="39" y="0"/>
                  </a:moveTo>
                  <a:lnTo>
                    <a:pt x="0" y="121"/>
                  </a:lnTo>
                  <a:lnTo>
                    <a:pt x="78" y="2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auto">
            <a:xfrm>
              <a:off x="960438" y="525463"/>
              <a:ext cx="157162" cy="1714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08"/>
                </a:cxn>
                <a:cxn ang="0">
                  <a:pos x="99" y="29"/>
                </a:cxn>
                <a:cxn ang="0">
                  <a:pos x="66" y="0"/>
                </a:cxn>
              </a:cxnLst>
              <a:rect l="0" t="0" r="r" b="b"/>
              <a:pathLst>
                <a:path w="99" h="108">
                  <a:moveTo>
                    <a:pt x="66" y="0"/>
                  </a:moveTo>
                  <a:lnTo>
                    <a:pt x="0" y="108"/>
                  </a:lnTo>
                  <a:lnTo>
                    <a:pt x="99" y="2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auto">
            <a:xfrm>
              <a:off x="960438" y="525463"/>
              <a:ext cx="157162" cy="1714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08"/>
                </a:cxn>
                <a:cxn ang="0">
                  <a:pos x="99" y="29"/>
                </a:cxn>
              </a:cxnLst>
              <a:rect l="0" t="0" r="r" b="b"/>
              <a:pathLst>
                <a:path w="99" h="108">
                  <a:moveTo>
                    <a:pt x="66" y="0"/>
                  </a:moveTo>
                  <a:lnTo>
                    <a:pt x="0" y="108"/>
                  </a:lnTo>
                  <a:lnTo>
                    <a:pt x="99" y="2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auto">
            <a:xfrm>
              <a:off x="981075" y="579438"/>
              <a:ext cx="182563" cy="14128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89"/>
                </a:cxn>
                <a:cxn ang="0">
                  <a:pos x="115" y="36"/>
                </a:cxn>
                <a:cxn ang="0">
                  <a:pos x="90" y="0"/>
                </a:cxn>
              </a:cxnLst>
              <a:rect l="0" t="0" r="r" b="b"/>
              <a:pathLst>
                <a:path w="115" h="89">
                  <a:moveTo>
                    <a:pt x="90" y="0"/>
                  </a:moveTo>
                  <a:lnTo>
                    <a:pt x="0" y="89"/>
                  </a:lnTo>
                  <a:lnTo>
                    <a:pt x="115" y="3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auto">
            <a:xfrm>
              <a:off x="981075" y="579438"/>
              <a:ext cx="182563" cy="14128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89"/>
                </a:cxn>
                <a:cxn ang="0">
                  <a:pos x="115" y="36"/>
                </a:cxn>
              </a:cxnLst>
              <a:rect l="0" t="0" r="r" b="b"/>
              <a:pathLst>
                <a:path w="115" h="89">
                  <a:moveTo>
                    <a:pt x="90" y="0"/>
                  </a:moveTo>
                  <a:lnTo>
                    <a:pt x="0" y="89"/>
                  </a:lnTo>
                  <a:lnTo>
                    <a:pt x="115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99" name="Freeform 98"/>
            <p:cNvSpPr>
              <a:spLocks/>
            </p:cNvSpPr>
            <p:nvPr userDrawn="1"/>
          </p:nvSpPr>
          <p:spPr bwMode="auto">
            <a:xfrm>
              <a:off x="995363" y="646113"/>
              <a:ext cx="198437" cy="103187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65"/>
                </a:cxn>
                <a:cxn ang="0">
                  <a:pos x="125" y="41"/>
                </a:cxn>
                <a:cxn ang="0">
                  <a:pos x="109" y="0"/>
                </a:cxn>
              </a:cxnLst>
              <a:rect l="0" t="0" r="r" b="b"/>
              <a:pathLst>
                <a:path w="125" h="65">
                  <a:moveTo>
                    <a:pt x="109" y="0"/>
                  </a:moveTo>
                  <a:lnTo>
                    <a:pt x="0" y="65"/>
                  </a:lnTo>
                  <a:lnTo>
                    <a:pt x="125" y="4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0" name="Freeform 99"/>
            <p:cNvSpPr>
              <a:spLocks/>
            </p:cNvSpPr>
            <p:nvPr userDrawn="1"/>
          </p:nvSpPr>
          <p:spPr bwMode="auto">
            <a:xfrm>
              <a:off x="995363" y="646113"/>
              <a:ext cx="198437" cy="103187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65"/>
                </a:cxn>
                <a:cxn ang="0">
                  <a:pos x="125" y="41"/>
                </a:cxn>
              </a:cxnLst>
              <a:rect l="0" t="0" r="r" b="b"/>
              <a:pathLst>
                <a:path w="125" h="65">
                  <a:moveTo>
                    <a:pt x="109" y="0"/>
                  </a:moveTo>
                  <a:lnTo>
                    <a:pt x="0" y="65"/>
                  </a:lnTo>
                  <a:lnTo>
                    <a:pt x="125" y="4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1" name="Freeform 100"/>
            <p:cNvSpPr>
              <a:spLocks/>
            </p:cNvSpPr>
            <p:nvPr userDrawn="1"/>
          </p:nvSpPr>
          <p:spPr bwMode="auto">
            <a:xfrm>
              <a:off x="1003300" y="720725"/>
              <a:ext cx="200025" cy="698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37"/>
                </a:cxn>
                <a:cxn ang="0">
                  <a:pos x="126" y="44"/>
                </a:cxn>
                <a:cxn ang="0">
                  <a:pos x="121" y="0"/>
                </a:cxn>
              </a:cxnLst>
              <a:rect l="0" t="0" r="r" b="b"/>
              <a:pathLst>
                <a:path w="126" h="44">
                  <a:moveTo>
                    <a:pt x="121" y="0"/>
                  </a:moveTo>
                  <a:lnTo>
                    <a:pt x="0" y="37"/>
                  </a:lnTo>
                  <a:lnTo>
                    <a:pt x="126" y="44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2" name="Freeform 101"/>
            <p:cNvSpPr>
              <a:spLocks/>
            </p:cNvSpPr>
            <p:nvPr userDrawn="1"/>
          </p:nvSpPr>
          <p:spPr bwMode="auto">
            <a:xfrm>
              <a:off x="1003300" y="720725"/>
              <a:ext cx="200025" cy="698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37"/>
                </a:cxn>
                <a:cxn ang="0">
                  <a:pos x="126" y="44"/>
                </a:cxn>
              </a:cxnLst>
              <a:rect l="0" t="0" r="r" b="b"/>
              <a:pathLst>
                <a:path w="126" h="44">
                  <a:moveTo>
                    <a:pt x="121" y="0"/>
                  </a:moveTo>
                  <a:lnTo>
                    <a:pt x="0" y="37"/>
                  </a:lnTo>
                  <a:lnTo>
                    <a:pt x="126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3" name="Freeform 102"/>
            <p:cNvSpPr>
              <a:spLocks/>
            </p:cNvSpPr>
            <p:nvPr userDrawn="1"/>
          </p:nvSpPr>
          <p:spPr bwMode="auto">
            <a:xfrm>
              <a:off x="1003300" y="800100"/>
              <a:ext cx="200025" cy="69850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7"/>
                </a:cxn>
                <a:cxn ang="0">
                  <a:pos x="121" y="44"/>
                </a:cxn>
                <a:cxn ang="0">
                  <a:pos x="126" y="0"/>
                </a:cxn>
              </a:cxnLst>
              <a:rect l="0" t="0" r="r" b="b"/>
              <a:pathLst>
                <a:path w="126" h="44">
                  <a:moveTo>
                    <a:pt x="126" y="0"/>
                  </a:moveTo>
                  <a:lnTo>
                    <a:pt x="0" y="7"/>
                  </a:lnTo>
                  <a:lnTo>
                    <a:pt x="121" y="4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4" name="Freeform 103"/>
            <p:cNvSpPr>
              <a:spLocks/>
            </p:cNvSpPr>
            <p:nvPr userDrawn="1"/>
          </p:nvSpPr>
          <p:spPr bwMode="auto">
            <a:xfrm>
              <a:off x="1003300" y="800100"/>
              <a:ext cx="200025" cy="69850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7"/>
                </a:cxn>
                <a:cxn ang="0">
                  <a:pos x="121" y="44"/>
                </a:cxn>
              </a:cxnLst>
              <a:rect l="0" t="0" r="r" b="b"/>
              <a:pathLst>
                <a:path w="126" h="44">
                  <a:moveTo>
                    <a:pt x="126" y="0"/>
                  </a:moveTo>
                  <a:lnTo>
                    <a:pt x="0" y="7"/>
                  </a:lnTo>
                  <a:lnTo>
                    <a:pt x="121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5" name="Freeform 104"/>
            <p:cNvSpPr>
              <a:spLocks/>
            </p:cNvSpPr>
            <p:nvPr userDrawn="1"/>
          </p:nvSpPr>
          <p:spPr bwMode="auto">
            <a:xfrm>
              <a:off x="995363" y="842963"/>
              <a:ext cx="198437" cy="101600"/>
            </a:xfrm>
            <a:custGeom>
              <a:avLst/>
              <a:gdLst/>
              <a:ahLst/>
              <a:cxnLst>
                <a:cxn ang="0">
                  <a:pos x="125" y="23"/>
                </a:cxn>
                <a:cxn ang="0">
                  <a:pos x="0" y="0"/>
                </a:cxn>
                <a:cxn ang="0">
                  <a:pos x="109" y="64"/>
                </a:cxn>
                <a:cxn ang="0">
                  <a:pos x="125" y="23"/>
                </a:cxn>
              </a:cxnLst>
              <a:rect l="0" t="0" r="r" b="b"/>
              <a:pathLst>
                <a:path w="125" h="64">
                  <a:moveTo>
                    <a:pt x="125" y="23"/>
                  </a:moveTo>
                  <a:lnTo>
                    <a:pt x="0" y="0"/>
                  </a:lnTo>
                  <a:lnTo>
                    <a:pt x="109" y="64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6" name="Freeform 105"/>
            <p:cNvSpPr>
              <a:spLocks/>
            </p:cNvSpPr>
            <p:nvPr userDrawn="1"/>
          </p:nvSpPr>
          <p:spPr bwMode="auto">
            <a:xfrm>
              <a:off x="995363" y="842963"/>
              <a:ext cx="198437" cy="101600"/>
            </a:xfrm>
            <a:custGeom>
              <a:avLst/>
              <a:gdLst/>
              <a:ahLst/>
              <a:cxnLst>
                <a:cxn ang="0">
                  <a:pos x="125" y="23"/>
                </a:cxn>
                <a:cxn ang="0">
                  <a:pos x="0" y="0"/>
                </a:cxn>
                <a:cxn ang="0">
                  <a:pos x="109" y="64"/>
                </a:cxn>
              </a:cxnLst>
              <a:rect l="0" t="0" r="r" b="b"/>
              <a:pathLst>
                <a:path w="125" h="64">
                  <a:moveTo>
                    <a:pt x="125" y="23"/>
                  </a:moveTo>
                  <a:lnTo>
                    <a:pt x="0" y="0"/>
                  </a:lnTo>
                  <a:lnTo>
                    <a:pt x="109" y="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7" name="Freeform 106"/>
            <p:cNvSpPr>
              <a:spLocks/>
            </p:cNvSpPr>
            <p:nvPr userDrawn="1"/>
          </p:nvSpPr>
          <p:spPr bwMode="auto">
            <a:xfrm>
              <a:off x="981075" y="869950"/>
              <a:ext cx="182563" cy="141288"/>
            </a:xfrm>
            <a:custGeom>
              <a:avLst/>
              <a:gdLst/>
              <a:ahLst/>
              <a:cxnLst>
                <a:cxn ang="0">
                  <a:pos x="115" y="53"/>
                </a:cxn>
                <a:cxn ang="0">
                  <a:pos x="0" y="0"/>
                </a:cxn>
                <a:cxn ang="0">
                  <a:pos x="90" y="89"/>
                </a:cxn>
                <a:cxn ang="0">
                  <a:pos x="115" y="53"/>
                </a:cxn>
              </a:cxnLst>
              <a:rect l="0" t="0" r="r" b="b"/>
              <a:pathLst>
                <a:path w="115" h="89">
                  <a:moveTo>
                    <a:pt x="115" y="53"/>
                  </a:moveTo>
                  <a:lnTo>
                    <a:pt x="0" y="0"/>
                  </a:lnTo>
                  <a:lnTo>
                    <a:pt x="90" y="89"/>
                  </a:lnTo>
                  <a:lnTo>
                    <a:pt x="115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8" name="Freeform 107"/>
            <p:cNvSpPr>
              <a:spLocks/>
            </p:cNvSpPr>
            <p:nvPr userDrawn="1"/>
          </p:nvSpPr>
          <p:spPr bwMode="auto">
            <a:xfrm>
              <a:off x="981075" y="869950"/>
              <a:ext cx="182563" cy="141288"/>
            </a:xfrm>
            <a:custGeom>
              <a:avLst/>
              <a:gdLst/>
              <a:ahLst/>
              <a:cxnLst>
                <a:cxn ang="0">
                  <a:pos x="115" y="53"/>
                </a:cxn>
                <a:cxn ang="0">
                  <a:pos x="0" y="0"/>
                </a:cxn>
                <a:cxn ang="0">
                  <a:pos x="90" y="89"/>
                </a:cxn>
              </a:cxnLst>
              <a:rect l="0" t="0" r="r" b="b"/>
              <a:pathLst>
                <a:path w="115" h="89">
                  <a:moveTo>
                    <a:pt x="115" y="53"/>
                  </a:moveTo>
                  <a:lnTo>
                    <a:pt x="0" y="0"/>
                  </a:lnTo>
                  <a:lnTo>
                    <a:pt x="90" y="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09" name="Freeform 108"/>
            <p:cNvSpPr>
              <a:spLocks/>
            </p:cNvSpPr>
            <p:nvPr userDrawn="1"/>
          </p:nvSpPr>
          <p:spPr bwMode="auto">
            <a:xfrm>
              <a:off x="960438" y="893763"/>
              <a:ext cx="157162" cy="171450"/>
            </a:xfrm>
            <a:custGeom>
              <a:avLst/>
              <a:gdLst/>
              <a:ahLst/>
              <a:cxnLst>
                <a:cxn ang="0">
                  <a:pos x="99" y="79"/>
                </a:cxn>
                <a:cxn ang="0">
                  <a:pos x="0" y="0"/>
                </a:cxn>
                <a:cxn ang="0">
                  <a:pos x="66" y="108"/>
                </a:cxn>
                <a:cxn ang="0">
                  <a:pos x="99" y="79"/>
                </a:cxn>
              </a:cxnLst>
              <a:rect l="0" t="0" r="r" b="b"/>
              <a:pathLst>
                <a:path w="99" h="108">
                  <a:moveTo>
                    <a:pt x="99" y="79"/>
                  </a:moveTo>
                  <a:lnTo>
                    <a:pt x="0" y="0"/>
                  </a:lnTo>
                  <a:lnTo>
                    <a:pt x="66" y="108"/>
                  </a:lnTo>
                  <a:lnTo>
                    <a:pt x="99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0" name="Freeform 109"/>
            <p:cNvSpPr>
              <a:spLocks/>
            </p:cNvSpPr>
            <p:nvPr userDrawn="1"/>
          </p:nvSpPr>
          <p:spPr bwMode="auto">
            <a:xfrm>
              <a:off x="960438" y="893763"/>
              <a:ext cx="157162" cy="171450"/>
            </a:xfrm>
            <a:custGeom>
              <a:avLst/>
              <a:gdLst/>
              <a:ahLst/>
              <a:cxnLst>
                <a:cxn ang="0">
                  <a:pos x="99" y="79"/>
                </a:cxn>
                <a:cxn ang="0">
                  <a:pos x="0" y="0"/>
                </a:cxn>
                <a:cxn ang="0">
                  <a:pos x="66" y="108"/>
                </a:cxn>
              </a:cxnLst>
              <a:rect l="0" t="0" r="r" b="b"/>
              <a:pathLst>
                <a:path w="99" h="108">
                  <a:moveTo>
                    <a:pt x="99" y="79"/>
                  </a:moveTo>
                  <a:lnTo>
                    <a:pt x="0" y="0"/>
                  </a:lnTo>
                  <a:lnTo>
                    <a:pt x="66" y="10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1" name="Freeform 110"/>
            <p:cNvSpPr>
              <a:spLocks/>
            </p:cNvSpPr>
            <p:nvPr userDrawn="1"/>
          </p:nvSpPr>
          <p:spPr bwMode="auto">
            <a:xfrm>
              <a:off x="933450" y="912813"/>
              <a:ext cx="123825" cy="190500"/>
            </a:xfrm>
            <a:custGeom>
              <a:avLst/>
              <a:gdLst/>
              <a:ahLst/>
              <a:cxnLst>
                <a:cxn ang="0">
                  <a:pos x="78" y="100"/>
                </a:cxn>
                <a:cxn ang="0">
                  <a:pos x="0" y="0"/>
                </a:cxn>
                <a:cxn ang="0">
                  <a:pos x="39" y="120"/>
                </a:cxn>
                <a:cxn ang="0">
                  <a:pos x="78" y="100"/>
                </a:cxn>
              </a:cxnLst>
              <a:rect l="0" t="0" r="r" b="b"/>
              <a:pathLst>
                <a:path w="78" h="120">
                  <a:moveTo>
                    <a:pt x="78" y="100"/>
                  </a:moveTo>
                  <a:lnTo>
                    <a:pt x="0" y="0"/>
                  </a:lnTo>
                  <a:lnTo>
                    <a:pt x="39" y="120"/>
                  </a:lnTo>
                  <a:lnTo>
                    <a:pt x="78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2" name="Freeform 111"/>
            <p:cNvSpPr>
              <a:spLocks/>
            </p:cNvSpPr>
            <p:nvPr userDrawn="1"/>
          </p:nvSpPr>
          <p:spPr bwMode="auto">
            <a:xfrm>
              <a:off x="933450" y="912813"/>
              <a:ext cx="123825" cy="190500"/>
            </a:xfrm>
            <a:custGeom>
              <a:avLst/>
              <a:gdLst/>
              <a:ahLst/>
              <a:cxnLst>
                <a:cxn ang="0">
                  <a:pos x="78" y="100"/>
                </a:cxn>
                <a:cxn ang="0">
                  <a:pos x="0" y="0"/>
                </a:cxn>
                <a:cxn ang="0">
                  <a:pos x="39" y="120"/>
                </a:cxn>
              </a:cxnLst>
              <a:rect l="0" t="0" r="r" b="b"/>
              <a:pathLst>
                <a:path w="78" h="120">
                  <a:moveTo>
                    <a:pt x="78" y="100"/>
                  </a:moveTo>
                  <a:lnTo>
                    <a:pt x="0" y="0"/>
                  </a:lnTo>
                  <a:lnTo>
                    <a:pt x="39" y="1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3" name="Freeform 112"/>
            <p:cNvSpPr>
              <a:spLocks/>
            </p:cNvSpPr>
            <p:nvPr userDrawn="1"/>
          </p:nvSpPr>
          <p:spPr bwMode="auto">
            <a:xfrm>
              <a:off x="838200" y="927100"/>
              <a:ext cx="69850" cy="198438"/>
            </a:xfrm>
            <a:custGeom>
              <a:avLst/>
              <a:gdLst/>
              <a:ahLst/>
              <a:cxnLst>
                <a:cxn ang="0">
                  <a:pos x="44" y="125"/>
                </a:cxn>
                <a:cxn ang="0">
                  <a:pos x="22" y="0"/>
                </a:cxn>
                <a:cxn ang="0">
                  <a:pos x="0" y="125"/>
                </a:cxn>
                <a:cxn ang="0">
                  <a:pos x="44" y="125"/>
                </a:cxn>
              </a:cxnLst>
              <a:rect l="0" t="0" r="r" b="b"/>
              <a:pathLst>
                <a:path w="44" h="125">
                  <a:moveTo>
                    <a:pt x="44" y="125"/>
                  </a:moveTo>
                  <a:lnTo>
                    <a:pt x="22" y="0"/>
                  </a:lnTo>
                  <a:lnTo>
                    <a:pt x="0" y="125"/>
                  </a:lnTo>
                  <a:lnTo>
                    <a:pt x="44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4" name="Freeform 113"/>
            <p:cNvSpPr>
              <a:spLocks/>
            </p:cNvSpPr>
            <p:nvPr userDrawn="1"/>
          </p:nvSpPr>
          <p:spPr bwMode="auto">
            <a:xfrm>
              <a:off x="838200" y="927100"/>
              <a:ext cx="69850" cy="198438"/>
            </a:xfrm>
            <a:custGeom>
              <a:avLst/>
              <a:gdLst/>
              <a:ahLst/>
              <a:cxnLst>
                <a:cxn ang="0">
                  <a:pos x="44" y="125"/>
                </a:cxn>
                <a:cxn ang="0">
                  <a:pos x="22" y="0"/>
                </a:cxn>
                <a:cxn ang="0">
                  <a:pos x="0" y="125"/>
                </a:cxn>
              </a:cxnLst>
              <a:rect l="0" t="0" r="r" b="b"/>
              <a:pathLst>
                <a:path w="44" h="125">
                  <a:moveTo>
                    <a:pt x="44" y="125"/>
                  </a:moveTo>
                  <a:lnTo>
                    <a:pt x="22" y="0"/>
                  </a:lnTo>
                  <a:lnTo>
                    <a:pt x="0" y="12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5" name="Freeform 114"/>
            <p:cNvSpPr>
              <a:spLocks/>
            </p:cNvSpPr>
            <p:nvPr userDrawn="1"/>
          </p:nvSpPr>
          <p:spPr bwMode="auto">
            <a:xfrm>
              <a:off x="760413" y="923925"/>
              <a:ext cx="80962" cy="200025"/>
            </a:xfrm>
            <a:custGeom>
              <a:avLst/>
              <a:gdLst/>
              <a:ahLst/>
              <a:cxnLst>
                <a:cxn ang="0">
                  <a:pos x="42" y="126"/>
                </a:cxn>
                <a:cxn ang="0">
                  <a:pos x="51" y="0"/>
                </a:cxn>
                <a:cxn ang="0">
                  <a:pos x="0" y="116"/>
                </a:cxn>
                <a:cxn ang="0">
                  <a:pos x="42" y="126"/>
                </a:cxn>
              </a:cxnLst>
              <a:rect l="0" t="0" r="r" b="b"/>
              <a:pathLst>
                <a:path w="51" h="126">
                  <a:moveTo>
                    <a:pt x="42" y="126"/>
                  </a:moveTo>
                  <a:lnTo>
                    <a:pt x="51" y="0"/>
                  </a:lnTo>
                  <a:lnTo>
                    <a:pt x="0" y="116"/>
                  </a:lnTo>
                  <a:lnTo>
                    <a:pt x="4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6" name="Freeform 115"/>
            <p:cNvSpPr>
              <a:spLocks/>
            </p:cNvSpPr>
            <p:nvPr userDrawn="1"/>
          </p:nvSpPr>
          <p:spPr bwMode="auto">
            <a:xfrm>
              <a:off x="760413" y="923925"/>
              <a:ext cx="80962" cy="200025"/>
            </a:xfrm>
            <a:custGeom>
              <a:avLst/>
              <a:gdLst/>
              <a:ahLst/>
              <a:cxnLst>
                <a:cxn ang="0">
                  <a:pos x="42" y="126"/>
                </a:cxn>
                <a:cxn ang="0">
                  <a:pos x="51" y="0"/>
                </a:cxn>
                <a:cxn ang="0">
                  <a:pos x="0" y="116"/>
                </a:cxn>
              </a:cxnLst>
              <a:rect l="0" t="0" r="r" b="b"/>
              <a:pathLst>
                <a:path w="51" h="126">
                  <a:moveTo>
                    <a:pt x="42" y="126"/>
                  </a:moveTo>
                  <a:lnTo>
                    <a:pt x="51" y="0"/>
                  </a:lnTo>
                  <a:lnTo>
                    <a:pt x="0" y="1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7" name="Freeform 116"/>
            <p:cNvSpPr>
              <a:spLocks/>
            </p:cNvSpPr>
            <p:nvPr userDrawn="1"/>
          </p:nvSpPr>
          <p:spPr bwMode="auto">
            <a:xfrm>
              <a:off x="688975" y="912813"/>
              <a:ext cx="122238" cy="190500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77" y="0"/>
                </a:cxn>
                <a:cxn ang="0">
                  <a:pos x="0" y="100"/>
                </a:cxn>
                <a:cxn ang="0">
                  <a:pos x="39" y="120"/>
                </a:cxn>
              </a:cxnLst>
              <a:rect l="0" t="0" r="r" b="b"/>
              <a:pathLst>
                <a:path w="77" h="120">
                  <a:moveTo>
                    <a:pt x="39" y="120"/>
                  </a:moveTo>
                  <a:lnTo>
                    <a:pt x="77" y="0"/>
                  </a:lnTo>
                  <a:lnTo>
                    <a:pt x="0" y="100"/>
                  </a:lnTo>
                  <a:lnTo>
                    <a:pt x="39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8" name="Freeform 117"/>
            <p:cNvSpPr>
              <a:spLocks/>
            </p:cNvSpPr>
            <p:nvPr userDrawn="1"/>
          </p:nvSpPr>
          <p:spPr bwMode="auto">
            <a:xfrm>
              <a:off x="688975" y="912813"/>
              <a:ext cx="122238" cy="190500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77" y="0"/>
                </a:cxn>
                <a:cxn ang="0">
                  <a:pos x="0" y="100"/>
                </a:cxn>
              </a:cxnLst>
              <a:rect l="0" t="0" r="r" b="b"/>
              <a:pathLst>
                <a:path w="77" h="120">
                  <a:moveTo>
                    <a:pt x="39" y="120"/>
                  </a:moveTo>
                  <a:lnTo>
                    <a:pt x="77" y="0"/>
                  </a:lnTo>
                  <a:lnTo>
                    <a:pt x="0" y="10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19" name="Freeform 118"/>
            <p:cNvSpPr>
              <a:spLocks/>
            </p:cNvSpPr>
            <p:nvPr userDrawn="1"/>
          </p:nvSpPr>
          <p:spPr bwMode="auto">
            <a:xfrm>
              <a:off x="628650" y="893763"/>
              <a:ext cx="157163" cy="171450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99" y="0"/>
                </a:cxn>
                <a:cxn ang="0">
                  <a:pos x="0" y="79"/>
                </a:cxn>
                <a:cxn ang="0">
                  <a:pos x="32" y="108"/>
                </a:cxn>
              </a:cxnLst>
              <a:rect l="0" t="0" r="r" b="b"/>
              <a:pathLst>
                <a:path w="99" h="108">
                  <a:moveTo>
                    <a:pt x="32" y="108"/>
                  </a:moveTo>
                  <a:lnTo>
                    <a:pt x="99" y="0"/>
                  </a:lnTo>
                  <a:lnTo>
                    <a:pt x="0" y="79"/>
                  </a:lnTo>
                  <a:lnTo>
                    <a:pt x="32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0" name="Freeform 119"/>
            <p:cNvSpPr>
              <a:spLocks/>
            </p:cNvSpPr>
            <p:nvPr userDrawn="1"/>
          </p:nvSpPr>
          <p:spPr bwMode="auto">
            <a:xfrm>
              <a:off x="628650" y="893763"/>
              <a:ext cx="157163" cy="171450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99" y="0"/>
                </a:cxn>
                <a:cxn ang="0">
                  <a:pos x="0" y="79"/>
                </a:cxn>
              </a:cxnLst>
              <a:rect l="0" t="0" r="r" b="b"/>
              <a:pathLst>
                <a:path w="99" h="108">
                  <a:moveTo>
                    <a:pt x="32" y="108"/>
                  </a:moveTo>
                  <a:lnTo>
                    <a:pt x="99" y="0"/>
                  </a:lnTo>
                  <a:lnTo>
                    <a:pt x="0" y="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1" name="Freeform 120"/>
            <p:cNvSpPr>
              <a:spLocks/>
            </p:cNvSpPr>
            <p:nvPr userDrawn="1"/>
          </p:nvSpPr>
          <p:spPr bwMode="auto">
            <a:xfrm>
              <a:off x="581025" y="869950"/>
              <a:ext cx="184150" cy="141288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116" y="0"/>
                </a:cxn>
                <a:cxn ang="0">
                  <a:pos x="0" y="53"/>
                </a:cxn>
                <a:cxn ang="0">
                  <a:pos x="25" y="89"/>
                </a:cxn>
              </a:cxnLst>
              <a:rect l="0" t="0" r="r" b="b"/>
              <a:pathLst>
                <a:path w="116" h="89">
                  <a:moveTo>
                    <a:pt x="25" y="89"/>
                  </a:moveTo>
                  <a:lnTo>
                    <a:pt x="116" y="0"/>
                  </a:lnTo>
                  <a:lnTo>
                    <a:pt x="0" y="53"/>
                  </a:lnTo>
                  <a:lnTo>
                    <a:pt x="25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2" name="Freeform 121"/>
            <p:cNvSpPr>
              <a:spLocks/>
            </p:cNvSpPr>
            <p:nvPr userDrawn="1"/>
          </p:nvSpPr>
          <p:spPr bwMode="auto">
            <a:xfrm>
              <a:off x="581025" y="869950"/>
              <a:ext cx="184150" cy="141288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116" y="0"/>
                </a:cxn>
                <a:cxn ang="0">
                  <a:pos x="0" y="53"/>
                </a:cxn>
              </a:cxnLst>
              <a:rect l="0" t="0" r="r" b="b"/>
              <a:pathLst>
                <a:path w="116" h="89">
                  <a:moveTo>
                    <a:pt x="25" y="89"/>
                  </a:moveTo>
                  <a:lnTo>
                    <a:pt x="116" y="0"/>
                  </a:lnTo>
                  <a:lnTo>
                    <a:pt x="0" y="5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3" name="Freeform 122"/>
            <p:cNvSpPr>
              <a:spLocks/>
            </p:cNvSpPr>
            <p:nvPr userDrawn="1"/>
          </p:nvSpPr>
          <p:spPr bwMode="auto">
            <a:xfrm>
              <a:off x="552450" y="842963"/>
              <a:ext cx="196850" cy="101600"/>
            </a:xfrm>
            <a:custGeom>
              <a:avLst/>
              <a:gdLst/>
              <a:ahLst/>
              <a:cxnLst>
                <a:cxn ang="0">
                  <a:pos x="15" y="64"/>
                </a:cxn>
                <a:cxn ang="0">
                  <a:pos x="124" y="0"/>
                </a:cxn>
                <a:cxn ang="0">
                  <a:pos x="0" y="23"/>
                </a:cxn>
                <a:cxn ang="0">
                  <a:pos x="15" y="64"/>
                </a:cxn>
              </a:cxnLst>
              <a:rect l="0" t="0" r="r" b="b"/>
              <a:pathLst>
                <a:path w="124" h="64">
                  <a:moveTo>
                    <a:pt x="15" y="64"/>
                  </a:moveTo>
                  <a:lnTo>
                    <a:pt x="124" y="0"/>
                  </a:lnTo>
                  <a:lnTo>
                    <a:pt x="0" y="23"/>
                  </a:lnTo>
                  <a:lnTo>
                    <a:pt x="15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4" name="Freeform 123"/>
            <p:cNvSpPr>
              <a:spLocks/>
            </p:cNvSpPr>
            <p:nvPr userDrawn="1"/>
          </p:nvSpPr>
          <p:spPr bwMode="auto">
            <a:xfrm>
              <a:off x="552450" y="842963"/>
              <a:ext cx="196850" cy="101600"/>
            </a:xfrm>
            <a:custGeom>
              <a:avLst/>
              <a:gdLst/>
              <a:ahLst/>
              <a:cxnLst>
                <a:cxn ang="0">
                  <a:pos x="15" y="64"/>
                </a:cxn>
                <a:cxn ang="0">
                  <a:pos x="124" y="0"/>
                </a:cxn>
                <a:cxn ang="0">
                  <a:pos x="0" y="23"/>
                </a:cxn>
              </a:cxnLst>
              <a:rect l="0" t="0" r="r" b="b"/>
              <a:pathLst>
                <a:path w="124" h="64">
                  <a:moveTo>
                    <a:pt x="15" y="64"/>
                  </a:moveTo>
                  <a:lnTo>
                    <a:pt x="124" y="0"/>
                  </a:lnTo>
                  <a:lnTo>
                    <a:pt x="0" y="2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5" name="Freeform 124"/>
            <p:cNvSpPr>
              <a:spLocks/>
            </p:cNvSpPr>
            <p:nvPr userDrawn="1"/>
          </p:nvSpPr>
          <p:spPr bwMode="auto">
            <a:xfrm>
              <a:off x="541338" y="800100"/>
              <a:ext cx="200025" cy="69850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126" y="7"/>
                </a:cxn>
                <a:cxn ang="0">
                  <a:pos x="0" y="0"/>
                </a:cxn>
                <a:cxn ang="0">
                  <a:pos x="5" y="44"/>
                </a:cxn>
              </a:cxnLst>
              <a:rect l="0" t="0" r="r" b="b"/>
              <a:pathLst>
                <a:path w="126" h="44">
                  <a:moveTo>
                    <a:pt x="5" y="44"/>
                  </a:moveTo>
                  <a:lnTo>
                    <a:pt x="126" y="7"/>
                  </a:lnTo>
                  <a:lnTo>
                    <a:pt x="0" y="0"/>
                  </a:lnTo>
                  <a:lnTo>
                    <a:pt x="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6" name="Freeform 125"/>
            <p:cNvSpPr>
              <a:spLocks/>
            </p:cNvSpPr>
            <p:nvPr userDrawn="1"/>
          </p:nvSpPr>
          <p:spPr bwMode="auto">
            <a:xfrm>
              <a:off x="541338" y="800100"/>
              <a:ext cx="200025" cy="69850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126" y="7"/>
                </a:cxn>
                <a:cxn ang="0">
                  <a:pos x="0" y="0"/>
                </a:cxn>
              </a:cxnLst>
              <a:rect l="0" t="0" r="r" b="b"/>
              <a:pathLst>
                <a:path w="126" h="44">
                  <a:moveTo>
                    <a:pt x="5" y="44"/>
                  </a:moveTo>
                  <a:lnTo>
                    <a:pt x="12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7" name="Freeform 126"/>
            <p:cNvSpPr>
              <a:spLocks/>
            </p:cNvSpPr>
            <p:nvPr userDrawn="1"/>
          </p:nvSpPr>
          <p:spPr bwMode="auto">
            <a:xfrm>
              <a:off x="541338" y="720725"/>
              <a:ext cx="200025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6" y="37"/>
                </a:cxn>
                <a:cxn ang="0">
                  <a:pos x="5" y="0"/>
                </a:cxn>
                <a:cxn ang="0">
                  <a:pos x="0" y="44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126" y="37"/>
                  </a:lnTo>
                  <a:lnTo>
                    <a:pt x="5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8" name="Freeform 127"/>
            <p:cNvSpPr>
              <a:spLocks/>
            </p:cNvSpPr>
            <p:nvPr userDrawn="1"/>
          </p:nvSpPr>
          <p:spPr bwMode="auto">
            <a:xfrm>
              <a:off x="541338" y="720725"/>
              <a:ext cx="200025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6" y="37"/>
                </a:cxn>
                <a:cxn ang="0">
                  <a:pos x="5" y="0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126" y="37"/>
                  </a:lnTo>
                  <a:lnTo>
                    <a:pt x="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29" name="Freeform 128"/>
            <p:cNvSpPr>
              <a:spLocks/>
            </p:cNvSpPr>
            <p:nvPr userDrawn="1"/>
          </p:nvSpPr>
          <p:spPr bwMode="auto">
            <a:xfrm>
              <a:off x="552450" y="646113"/>
              <a:ext cx="196850" cy="10318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4" y="65"/>
                </a:cxn>
                <a:cxn ang="0">
                  <a:pos x="15" y="0"/>
                </a:cxn>
                <a:cxn ang="0">
                  <a:pos x="0" y="41"/>
                </a:cxn>
              </a:cxnLst>
              <a:rect l="0" t="0" r="r" b="b"/>
              <a:pathLst>
                <a:path w="124" h="65">
                  <a:moveTo>
                    <a:pt x="0" y="41"/>
                  </a:moveTo>
                  <a:lnTo>
                    <a:pt x="124" y="65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0" name="Freeform 129"/>
            <p:cNvSpPr>
              <a:spLocks/>
            </p:cNvSpPr>
            <p:nvPr userDrawn="1"/>
          </p:nvSpPr>
          <p:spPr bwMode="auto">
            <a:xfrm>
              <a:off x="552450" y="646113"/>
              <a:ext cx="196850" cy="10318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4" y="65"/>
                </a:cxn>
                <a:cxn ang="0">
                  <a:pos x="15" y="0"/>
                </a:cxn>
              </a:cxnLst>
              <a:rect l="0" t="0" r="r" b="b"/>
              <a:pathLst>
                <a:path w="124" h="65">
                  <a:moveTo>
                    <a:pt x="0" y="41"/>
                  </a:moveTo>
                  <a:lnTo>
                    <a:pt x="124" y="65"/>
                  </a:lnTo>
                  <a:lnTo>
                    <a:pt x="1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1" name="Freeform 130"/>
            <p:cNvSpPr>
              <a:spLocks/>
            </p:cNvSpPr>
            <p:nvPr userDrawn="1"/>
          </p:nvSpPr>
          <p:spPr bwMode="auto">
            <a:xfrm>
              <a:off x="581025" y="579438"/>
              <a:ext cx="184150" cy="141287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6" y="89"/>
                </a:cxn>
                <a:cxn ang="0">
                  <a:pos x="25" y="0"/>
                </a:cxn>
                <a:cxn ang="0">
                  <a:pos x="0" y="36"/>
                </a:cxn>
              </a:cxnLst>
              <a:rect l="0" t="0" r="r" b="b"/>
              <a:pathLst>
                <a:path w="116" h="89">
                  <a:moveTo>
                    <a:pt x="0" y="36"/>
                  </a:moveTo>
                  <a:lnTo>
                    <a:pt x="116" y="89"/>
                  </a:lnTo>
                  <a:lnTo>
                    <a:pt x="25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2" name="Freeform 131"/>
            <p:cNvSpPr>
              <a:spLocks/>
            </p:cNvSpPr>
            <p:nvPr userDrawn="1"/>
          </p:nvSpPr>
          <p:spPr bwMode="auto">
            <a:xfrm>
              <a:off x="581025" y="579438"/>
              <a:ext cx="184150" cy="141287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6" y="89"/>
                </a:cxn>
                <a:cxn ang="0">
                  <a:pos x="25" y="0"/>
                </a:cxn>
              </a:cxnLst>
              <a:rect l="0" t="0" r="r" b="b"/>
              <a:pathLst>
                <a:path w="116" h="89">
                  <a:moveTo>
                    <a:pt x="0" y="36"/>
                  </a:moveTo>
                  <a:lnTo>
                    <a:pt x="116" y="89"/>
                  </a:lnTo>
                  <a:lnTo>
                    <a:pt x="2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3" name="Freeform 132"/>
            <p:cNvSpPr>
              <a:spLocks/>
            </p:cNvSpPr>
            <p:nvPr userDrawn="1"/>
          </p:nvSpPr>
          <p:spPr bwMode="auto">
            <a:xfrm>
              <a:off x="628650" y="525463"/>
              <a:ext cx="157163" cy="1714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9" y="108"/>
                </a:cxn>
                <a:cxn ang="0">
                  <a:pos x="32" y="0"/>
                </a:cxn>
                <a:cxn ang="0">
                  <a:pos x="0" y="29"/>
                </a:cxn>
              </a:cxnLst>
              <a:rect l="0" t="0" r="r" b="b"/>
              <a:pathLst>
                <a:path w="99" h="108">
                  <a:moveTo>
                    <a:pt x="0" y="29"/>
                  </a:moveTo>
                  <a:lnTo>
                    <a:pt x="99" y="108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4" name="Freeform 133"/>
            <p:cNvSpPr>
              <a:spLocks/>
            </p:cNvSpPr>
            <p:nvPr userDrawn="1"/>
          </p:nvSpPr>
          <p:spPr bwMode="auto">
            <a:xfrm>
              <a:off x="628650" y="525463"/>
              <a:ext cx="157163" cy="1714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9" y="108"/>
                </a:cxn>
                <a:cxn ang="0">
                  <a:pos x="32" y="0"/>
                </a:cxn>
              </a:cxnLst>
              <a:rect l="0" t="0" r="r" b="b"/>
              <a:pathLst>
                <a:path w="99" h="108">
                  <a:moveTo>
                    <a:pt x="0" y="29"/>
                  </a:moveTo>
                  <a:lnTo>
                    <a:pt x="99" y="108"/>
                  </a:lnTo>
                  <a:lnTo>
                    <a:pt x="3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5" name="Freeform 134"/>
            <p:cNvSpPr>
              <a:spLocks/>
            </p:cNvSpPr>
            <p:nvPr userDrawn="1"/>
          </p:nvSpPr>
          <p:spPr bwMode="auto">
            <a:xfrm>
              <a:off x="688975" y="487363"/>
              <a:ext cx="122238" cy="19208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7" y="121"/>
                </a:cxn>
                <a:cxn ang="0">
                  <a:pos x="39" y="0"/>
                </a:cxn>
                <a:cxn ang="0">
                  <a:pos x="0" y="21"/>
                </a:cxn>
              </a:cxnLst>
              <a:rect l="0" t="0" r="r" b="b"/>
              <a:pathLst>
                <a:path w="77" h="121">
                  <a:moveTo>
                    <a:pt x="0" y="21"/>
                  </a:moveTo>
                  <a:lnTo>
                    <a:pt x="77" y="121"/>
                  </a:lnTo>
                  <a:lnTo>
                    <a:pt x="3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6" name="Freeform 135"/>
            <p:cNvSpPr>
              <a:spLocks/>
            </p:cNvSpPr>
            <p:nvPr userDrawn="1"/>
          </p:nvSpPr>
          <p:spPr bwMode="auto">
            <a:xfrm>
              <a:off x="688975" y="487363"/>
              <a:ext cx="122238" cy="19208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7" y="121"/>
                </a:cxn>
                <a:cxn ang="0">
                  <a:pos x="39" y="0"/>
                </a:cxn>
              </a:cxnLst>
              <a:rect l="0" t="0" r="r" b="b"/>
              <a:pathLst>
                <a:path w="77" h="121">
                  <a:moveTo>
                    <a:pt x="0" y="21"/>
                  </a:moveTo>
                  <a:lnTo>
                    <a:pt x="77" y="121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7" name="Freeform 136"/>
            <p:cNvSpPr>
              <a:spLocks/>
            </p:cNvSpPr>
            <p:nvPr userDrawn="1"/>
          </p:nvSpPr>
          <p:spPr bwMode="auto">
            <a:xfrm>
              <a:off x="760413" y="466725"/>
              <a:ext cx="80962" cy="201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1" y="127"/>
                </a:cxn>
                <a:cxn ang="0">
                  <a:pos x="42" y="0"/>
                </a:cxn>
                <a:cxn ang="0">
                  <a:pos x="0" y="11"/>
                </a:cxn>
              </a:cxnLst>
              <a:rect l="0" t="0" r="r" b="b"/>
              <a:pathLst>
                <a:path w="51" h="127">
                  <a:moveTo>
                    <a:pt x="0" y="11"/>
                  </a:moveTo>
                  <a:lnTo>
                    <a:pt x="51" y="127"/>
                  </a:lnTo>
                  <a:lnTo>
                    <a:pt x="4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8" name="Freeform 137"/>
            <p:cNvSpPr>
              <a:spLocks/>
            </p:cNvSpPr>
            <p:nvPr userDrawn="1"/>
          </p:nvSpPr>
          <p:spPr bwMode="auto">
            <a:xfrm>
              <a:off x="760413" y="466725"/>
              <a:ext cx="80962" cy="201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1" y="127"/>
                </a:cxn>
                <a:cxn ang="0">
                  <a:pos x="42" y="0"/>
                </a:cxn>
              </a:cxnLst>
              <a:rect l="0" t="0" r="r" b="b"/>
              <a:pathLst>
                <a:path w="51" h="127">
                  <a:moveTo>
                    <a:pt x="0" y="11"/>
                  </a:moveTo>
                  <a:lnTo>
                    <a:pt x="51" y="127"/>
                  </a:lnTo>
                  <a:lnTo>
                    <a:pt x="4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39" name="Freeform 138"/>
            <p:cNvSpPr>
              <a:spLocks/>
            </p:cNvSpPr>
            <p:nvPr userDrawn="1"/>
          </p:nvSpPr>
          <p:spPr bwMode="auto">
            <a:xfrm>
              <a:off x="1049338" y="538163"/>
              <a:ext cx="41275" cy="5873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0" name="Freeform 139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1" name="Freeform 140"/>
            <p:cNvSpPr>
              <a:spLocks/>
            </p:cNvSpPr>
            <p:nvPr userDrawn="1"/>
          </p:nvSpPr>
          <p:spPr bwMode="auto">
            <a:xfrm>
              <a:off x="1152525" y="731838"/>
              <a:ext cx="50800" cy="49212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2" name="Freeform 141"/>
            <p:cNvSpPr>
              <a:spLocks/>
            </p:cNvSpPr>
            <p:nvPr userDrawn="1"/>
          </p:nvSpPr>
          <p:spPr bwMode="auto">
            <a:xfrm>
              <a:off x="1133475" y="890588"/>
              <a:ext cx="53975" cy="39687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3" name="Freeform 142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4" name="Freeform 143"/>
            <p:cNvSpPr>
              <a:spLocks/>
            </p:cNvSpPr>
            <p:nvPr userDrawn="1"/>
          </p:nvSpPr>
          <p:spPr bwMode="auto">
            <a:xfrm>
              <a:off x="1055688" y="1003300"/>
              <a:ext cx="49212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5" name="Freeform 144"/>
            <p:cNvSpPr>
              <a:spLocks/>
            </p:cNvSpPr>
            <p:nvPr userDrawn="1"/>
          </p:nvSpPr>
          <p:spPr bwMode="auto">
            <a:xfrm>
              <a:off x="998538" y="1042988"/>
              <a:ext cx="33337" cy="49212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6" name="Freeform 145"/>
            <p:cNvSpPr>
              <a:spLocks/>
            </p:cNvSpPr>
            <p:nvPr userDrawn="1"/>
          </p:nvSpPr>
          <p:spPr bwMode="auto">
            <a:xfrm>
              <a:off x="904875" y="923925"/>
              <a:ext cx="80963" cy="200025"/>
            </a:xfrm>
            <a:custGeom>
              <a:avLst/>
              <a:gdLst/>
              <a:ahLst/>
              <a:cxnLst>
                <a:cxn ang="0">
                  <a:pos x="51" y="116"/>
                </a:cxn>
                <a:cxn ang="0">
                  <a:pos x="0" y="0"/>
                </a:cxn>
                <a:cxn ang="0">
                  <a:pos x="8" y="126"/>
                </a:cxn>
                <a:cxn ang="0">
                  <a:pos x="51" y="116"/>
                </a:cxn>
              </a:cxnLst>
              <a:rect l="0" t="0" r="r" b="b"/>
              <a:pathLst>
                <a:path w="51" h="126">
                  <a:moveTo>
                    <a:pt x="51" y="116"/>
                  </a:moveTo>
                  <a:lnTo>
                    <a:pt x="0" y="0"/>
                  </a:lnTo>
                  <a:lnTo>
                    <a:pt x="8" y="126"/>
                  </a:lnTo>
                  <a:lnTo>
                    <a:pt x="51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7" name="Freeform 146"/>
            <p:cNvSpPr>
              <a:spLocks/>
            </p:cNvSpPr>
            <p:nvPr userDrawn="1"/>
          </p:nvSpPr>
          <p:spPr bwMode="auto">
            <a:xfrm>
              <a:off x="904875" y="923925"/>
              <a:ext cx="80963" cy="200025"/>
            </a:xfrm>
            <a:custGeom>
              <a:avLst/>
              <a:gdLst/>
              <a:ahLst/>
              <a:cxnLst>
                <a:cxn ang="0">
                  <a:pos x="51" y="116"/>
                </a:cxn>
                <a:cxn ang="0">
                  <a:pos x="0" y="0"/>
                </a:cxn>
                <a:cxn ang="0">
                  <a:pos x="8" y="126"/>
                </a:cxn>
              </a:cxnLst>
              <a:rect l="0" t="0" r="r" b="b"/>
              <a:pathLst>
                <a:path w="51" h="126">
                  <a:moveTo>
                    <a:pt x="51" y="116"/>
                  </a:moveTo>
                  <a:lnTo>
                    <a:pt x="0" y="0"/>
                  </a:lnTo>
                  <a:lnTo>
                    <a:pt x="8" y="12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8" name="Freeform 147"/>
            <p:cNvSpPr>
              <a:spLocks noEditPoints="1"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211" y="211"/>
                </a:cxn>
                <a:cxn ang="0">
                  <a:pos x="254" y="74"/>
                </a:cxn>
                <a:cxn ang="0">
                  <a:pos x="221" y="0"/>
                </a:cxn>
                <a:cxn ang="0">
                  <a:pos x="210" y="43"/>
                </a:cxn>
                <a:cxn ang="0">
                  <a:pos x="143" y="64"/>
                </a:cxn>
                <a:cxn ang="0">
                  <a:pos x="127" y="9"/>
                </a:cxn>
                <a:cxn ang="0">
                  <a:pos x="0" y="37"/>
                </a:cxn>
                <a:cxn ang="0">
                  <a:pos x="8" y="83"/>
                </a:cxn>
                <a:cxn ang="0">
                  <a:pos x="89" y="66"/>
                </a:cxn>
                <a:cxn ang="0">
                  <a:pos x="98" y="103"/>
                </a:cxn>
                <a:cxn ang="0">
                  <a:pos x="23" y="118"/>
                </a:cxn>
                <a:cxn ang="0">
                  <a:pos x="30" y="160"/>
                </a:cxn>
                <a:cxn ang="0">
                  <a:pos x="109" y="144"/>
                </a:cxn>
                <a:cxn ang="0">
                  <a:pos x="117" y="179"/>
                </a:cxn>
                <a:cxn ang="0">
                  <a:pos x="29" y="197"/>
                </a:cxn>
                <a:cxn ang="0">
                  <a:pos x="38" y="251"/>
                </a:cxn>
                <a:cxn ang="0">
                  <a:pos x="174" y="178"/>
                </a:cxn>
                <a:cxn ang="0">
                  <a:pos x="153" y="104"/>
                </a:cxn>
                <a:cxn ang="0">
                  <a:pos x="199" y="91"/>
                </a:cxn>
                <a:cxn ang="0">
                  <a:pos x="176" y="178"/>
                </a:cxn>
                <a:cxn ang="0">
                  <a:pos x="174" y="178"/>
                </a:cxn>
              </a:cxnLst>
              <a:rect l="0" t="0" r="r" b="b"/>
              <a:pathLst>
                <a:path w="254" h="251">
                  <a:moveTo>
                    <a:pt x="211" y="211"/>
                  </a:moveTo>
                  <a:cubicBezTo>
                    <a:pt x="254" y="74"/>
                    <a:pt x="254" y="74"/>
                    <a:pt x="254" y="74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10" y="43"/>
                    <a:pt x="210" y="43"/>
                    <a:pt x="210" y="43"/>
                  </a:cubicBezTo>
                  <a:cubicBezTo>
                    <a:pt x="188" y="50"/>
                    <a:pt x="166" y="57"/>
                    <a:pt x="143" y="64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85" y="20"/>
                    <a:pt x="43" y="29"/>
                    <a:pt x="0" y="37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34" y="78"/>
                    <a:pt x="60" y="73"/>
                    <a:pt x="89" y="66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71" y="109"/>
                    <a:pt x="47" y="114"/>
                    <a:pt x="23" y="118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55" y="155"/>
                    <a:pt x="80" y="150"/>
                    <a:pt x="109" y="144"/>
                  </a:cubicBezTo>
                  <a:cubicBezTo>
                    <a:pt x="117" y="179"/>
                    <a:pt x="117" y="179"/>
                    <a:pt x="117" y="179"/>
                  </a:cubicBezTo>
                  <a:cubicBezTo>
                    <a:pt x="86" y="186"/>
                    <a:pt x="57" y="192"/>
                    <a:pt x="29" y="197"/>
                  </a:cubicBezTo>
                  <a:cubicBezTo>
                    <a:pt x="38" y="251"/>
                    <a:pt x="38" y="251"/>
                    <a:pt x="38" y="251"/>
                  </a:cubicBezTo>
                  <a:moveTo>
                    <a:pt x="174" y="178"/>
                  </a:moveTo>
                  <a:cubicBezTo>
                    <a:pt x="153" y="104"/>
                    <a:pt x="153" y="104"/>
                    <a:pt x="153" y="104"/>
                  </a:cubicBezTo>
                  <a:cubicBezTo>
                    <a:pt x="168" y="100"/>
                    <a:pt x="184" y="96"/>
                    <a:pt x="199" y="91"/>
                  </a:cubicBezTo>
                  <a:cubicBezTo>
                    <a:pt x="176" y="178"/>
                    <a:pt x="176" y="178"/>
                    <a:pt x="176" y="178"/>
                  </a:cubicBezTo>
                  <a:lnTo>
                    <a:pt x="174" y="1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49" name="Freeform 148"/>
            <p:cNvSpPr>
              <a:spLocks/>
            </p:cNvSpPr>
            <p:nvPr userDrawn="1"/>
          </p:nvSpPr>
          <p:spPr bwMode="auto">
            <a:xfrm>
              <a:off x="787400" y="1068388"/>
              <a:ext cx="23813" cy="49212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0" name="Freeform 149"/>
            <p:cNvSpPr>
              <a:spLocks/>
            </p:cNvSpPr>
            <p:nvPr userDrawn="1"/>
          </p:nvSpPr>
          <p:spPr bwMode="auto">
            <a:xfrm>
              <a:off x="720725" y="1036638"/>
              <a:ext cx="31750" cy="58737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1" name="Freeform 150"/>
            <p:cNvSpPr>
              <a:spLocks/>
            </p:cNvSpPr>
            <p:nvPr userDrawn="1"/>
          </p:nvSpPr>
          <p:spPr bwMode="auto">
            <a:xfrm>
              <a:off x="655638" y="993775"/>
              <a:ext cx="39687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2" name="Freeform 151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3" name="Freeform 152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4" name="Freeform 153"/>
            <p:cNvSpPr>
              <a:spLocks noEditPoints="1"/>
            </p:cNvSpPr>
            <p:nvPr userDrawn="1"/>
          </p:nvSpPr>
          <p:spPr bwMode="auto">
            <a:xfrm>
              <a:off x="542925" y="738188"/>
              <a:ext cx="52388" cy="39687"/>
            </a:xfrm>
            <a:custGeom>
              <a:avLst/>
              <a:gdLst/>
              <a:ahLst/>
              <a:cxnLst>
                <a:cxn ang="0">
                  <a:pos x="8" y="75"/>
                </a:cxn>
                <a:cxn ang="0">
                  <a:pos x="18" y="76"/>
                </a:cxn>
                <a:cxn ang="0">
                  <a:pos x="82" y="2"/>
                </a:cxn>
                <a:cxn ang="0">
                  <a:pos x="133" y="59"/>
                </a:cxn>
                <a:cxn ang="0">
                  <a:pos x="134" y="59"/>
                </a:cxn>
                <a:cxn ang="0">
                  <a:pos x="163" y="39"/>
                </a:cxn>
                <a:cxn ang="0">
                  <a:pos x="241" y="7"/>
                </a:cxn>
                <a:cxn ang="0">
                  <a:pos x="231" y="63"/>
                </a:cxn>
                <a:cxn ang="0">
                  <a:pos x="182" y="78"/>
                </a:cxn>
                <a:cxn ang="0">
                  <a:pos x="142" y="111"/>
                </a:cxn>
                <a:cxn ang="0">
                  <a:pos x="142" y="119"/>
                </a:cxn>
                <a:cxn ang="0">
                  <a:pos x="223" y="127"/>
                </a:cxn>
                <a:cxn ang="0">
                  <a:pos x="219" y="177"/>
                </a:cxn>
                <a:cxn ang="0">
                  <a:pos x="0" y="164"/>
                </a:cxn>
                <a:cxn ang="0">
                  <a:pos x="54" y="86"/>
                </a:cxn>
                <a:cxn ang="0">
                  <a:pos x="52" y="111"/>
                </a:cxn>
                <a:cxn ang="0">
                  <a:pos x="104" y="116"/>
                </a:cxn>
                <a:cxn ang="0">
                  <a:pos x="107" y="93"/>
                </a:cxn>
                <a:cxn ang="0">
                  <a:pos x="85" y="57"/>
                </a:cxn>
                <a:cxn ang="0">
                  <a:pos x="54" y="86"/>
                </a:cxn>
              </a:cxnLst>
              <a:rect l="0" t="0" r="r" b="b"/>
              <a:pathLst>
                <a:path w="241" h="177">
                  <a:moveTo>
                    <a:pt x="8" y="75"/>
                  </a:moveTo>
                  <a:cubicBezTo>
                    <a:pt x="18" y="76"/>
                    <a:pt x="18" y="76"/>
                    <a:pt x="18" y="76"/>
                  </a:cubicBezTo>
                  <a:cubicBezTo>
                    <a:pt x="23" y="34"/>
                    <a:pt x="43" y="0"/>
                    <a:pt x="82" y="2"/>
                  </a:cubicBezTo>
                  <a:cubicBezTo>
                    <a:pt x="113" y="5"/>
                    <a:pt x="133" y="26"/>
                    <a:pt x="133" y="59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43" y="50"/>
                    <a:pt x="150" y="46"/>
                    <a:pt x="163" y="39"/>
                  </a:cubicBezTo>
                  <a:cubicBezTo>
                    <a:pt x="184" y="27"/>
                    <a:pt x="241" y="7"/>
                    <a:pt x="241" y="7"/>
                  </a:cubicBezTo>
                  <a:cubicBezTo>
                    <a:pt x="236" y="26"/>
                    <a:pt x="233" y="44"/>
                    <a:pt x="231" y="63"/>
                  </a:cubicBezTo>
                  <a:cubicBezTo>
                    <a:pt x="231" y="63"/>
                    <a:pt x="197" y="72"/>
                    <a:pt x="182" y="78"/>
                  </a:cubicBezTo>
                  <a:cubicBezTo>
                    <a:pt x="163" y="85"/>
                    <a:pt x="145" y="96"/>
                    <a:pt x="142" y="111"/>
                  </a:cubicBezTo>
                  <a:cubicBezTo>
                    <a:pt x="142" y="114"/>
                    <a:pt x="142" y="117"/>
                    <a:pt x="142" y="119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21" y="144"/>
                    <a:pt x="220" y="160"/>
                    <a:pt x="219" y="177"/>
                  </a:cubicBezTo>
                  <a:cubicBezTo>
                    <a:pt x="0" y="164"/>
                    <a:pt x="0" y="164"/>
                    <a:pt x="0" y="164"/>
                  </a:cubicBezTo>
                  <a:moveTo>
                    <a:pt x="54" y="86"/>
                  </a:moveTo>
                  <a:cubicBezTo>
                    <a:pt x="53" y="94"/>
                    <a:pt x="53" y="102"/>
                    <a:pt x="52" y="111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5" y="109"/>
                    <a:pt x="106" y="100"/>
                    <a:pt x="107" y="93"/>
                  </a:cubicBezTo>
                  <a:cubicBezTo>
                    <a:pt x="108" y="80"/>
                    <a:pt x="106" y="60"/>
                    <a:pt x="85" y="57"/>
                  </a:cubicBezTo>
                  <a:cubicBezTo>
                    <a:pt x="67" y="55"/>
                    <a:pt x="57" y="65"/>
                    <a:pt x="54" y="8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5" name="Freeform 154"/>
            <p:cNvSpPr>
              <a:spLocks noEditPoints="1"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  <a:cxn ang="0">
                  <a:pos x="54" y="47"/>
                </a:cxn>
                <a:cxn ang="0">
                  <a:pos x="122" y="99"/>
                </a:cxn>
                <a:cxn ang="0">
                  <a:pos x="140" y="53"/>
                </a:cxn>
                <a:cxn ang="0">
                  <a:pos x="54" y="46"/>
                </a:cxn>
                <a:cxn ang="0">
                  <a:pos x="54" y="47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  <a:moveTo>
                    <a:pt x="54" y="47"/>
                  </a:moveTo>
                  <a:cubicBezTo>
                    <a:pt x="122" y="99"/>
                    <a:pt x="122" y="99"/>
                    <a:pt x="122" y="99"/>
                  </a:cubicBezTo>
                  <a:cubicBezTo>
                    <a:pt x="128" y="84"/>
                    <a:pt x="133" y="69"/>
                    <a:pt x="140" y="53"/>
                  </a:cubicBezTo>
                  <a:cubicBezTo>
                    <a:pt x="54" y="46"/>
                    <a:pt x="54" y="46"/>
                    <a:pt x="54" y="46"/>
                  </a:cubicBezTo>
                  <a:lnTo>
                    <a:pt x="54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6" name="Freeform 155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7" name="Freeform 156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8" name="Freeform 157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59" name="Freeform 158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0" name="Freeform 159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1" name="Freeform 160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2" name="Freeform 161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3" name="Oval 162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4" name="Freeform 163"/>
            <p:cNvSpPr>
              <a:spLocks/>
            </p:cNvSpPr>
            <p:nvPr userDrawn="1"/>
          </p:nvSpPr>
          <p:spPr bwMode="auto">
            <a:xfrm>
              <a:off x="1109663" y="609600"/>
              <a:ext cx="26987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5" name="Oval 164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6" name="Freeform 165"/>
            <p:cNvSpPr>
              <a:spLocks/>
            </p:cNvSpPr>
            <p:nvPr userDrawn="1"/>
          </p:nvSpPr>
          <p:spPr bwMode="auto">
            <a:xfrm>
              <a:off x="608013" y="609600"/>
              <a:ext cx="26987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7" name="Freeform 166"/>
            <p:cNvSpPr>
              <a:spLocks/>
            </p:cNvSpPr>
            <p:nvPr userDrawn="1"/>
          </p:nvSpPr>
          <p:spPr bwMode="auto">
            <a:xfrm>
              <a:off x="822325" y="744538"/>
              <a:ext cx="95250" cy="111125"/>
            </a:xfrm>
            <a:custGeom>
              <a:avLst/>
              <a:gdLst/>
              <a:ahLst/>
              <a:cxnLst>
                <a:cxn ang="0">
                  <a:pos x="429" y="430"/>
                </a:cxn>
                <a:cxn ang="0">
                  <a:pos x="364" y="457"/>
                </a:cxn>
                <a:cxn ang="0">
                  <a:pos x="311" y="457"/>
                </a:cxn>
                <a:cxn ang="0">
                  <a:pos x="237" y="494"/>
                </a:cxn>
                <a:cxn ang="0">
                  <a:pos x="218" y="494"/>
                </a:cxn>
                <a:cxn ang="0">
                  <a:pos x="144" y="457"/>
                </a:cxn>
                <a:cxn ang="0">
                  <a:pos x="91" y="457"/>
                </a:cxn>
                <a:cxn ang="0">
                  <a:pos x="0" y="366"/>
                </a:cxn>
                <a:cxn ang="0">
                  <a:pos x="0" y="0"/>
                </a:cxn>
              </a:cxnLst>
              <a:rect l="0" t="0" r="r" b="b"/>
              <a:pathLst>
                <a:path w="429" h="494">
                  <a:moveTo>
                    <a:pt x="429" y="430"/>
                  </a:moveTo>
                  <a:cubicBezTo>
                    <a:pt x="413" y="447"/>
                    <a:pt x="390" y="457"/>
                    <a:pt x="364" y="457"/>
                  </a:cubicBezTo>
                  <a:cubicBezTo>
                    <a:pt x="311" y="457"/>
                    <a:pt x="311" y="457"/>
                    <a:pt x="311" y="457"/>
                  </a:cubicBezTo>
                  <a:cubicBezTo>
                    <a:pt x="281" y="457"/>
                    <a:pt x="254" y="472"/>
                    <a:pt x="237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01" y="472"/>
                    <a:pt x="174" y="457"/>
                    <a:pt x="144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41" y="457"/>
                    <a:pt x="0" y="416"/>
                    <a:pt x="0" y="36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032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8" name="Freeform 167"/>
            <p:cNvSpPr>
              <a:spLocks/>
            </p:cNvSpPr>
            <p:nvPr userDrawn="1"/>
          </p:nvSpPr>
          <p:spPr bwMode="auto">
            <a:xfrm>
              <a:off x="822325" y="744538"/>
              <a:ext cx="101600" cy="96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6" y="0"/>
                </a:cxn>
                <a:cxn ang="0">
                  <a:pos x="456" y="366"/>
                </a:cxn>
                <a:cxn ang="0">
                  <a:pos x="429" y="430"/>
                </a:cxn>
              </a:cxnLst>
              <a:rect l="0" t="0" r="r" b="b"/>
              <a:pathLst>
                <a:path w="456" h="430">
                  <a:moveTo>
                    <a:pt x="0" y="0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456" y="366"/>
                    <a:pt x="456" y="366"/>
                    <a:pt x="456" y="366"/>
                  </a:cubicBezTo>
                  <a:cubicBezTo>
                    <a:pt x="456" y="391"/>
                    <a:pt x="446" y="413"/>
                    <a:pt x="429" y="43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  <p:sp>
          <p:nvSpPr>
            <p:cNvPr id="169" name="Freeform 168"/>
            <p:cNvSpPr>
              <a:spLocks noEditPoints="1"/>
            </p:cNvSpPr>
            <p:nvPr userDrawn="1"/>
          </p:nvSpPr>
          <p:spPr bwMode="auto">
            <a:xfrm>
              <a:off x="815975" y="739775"/>
              <a:ext cx="112713" cy="120650"/>
            </a:xfrm>
            <a:custGeom>
              <a:avLst/>
              <a:gdLst/>
              <a:ahLst/>
              <a:cxnLst>
                <a:cxn ang="0">
                  <a:pos x="503" y="389"/>
                </a:cxn>
                <a:cxn ang="0">
                  <a:pos x="388" y="504"/>
                </a:cxn>
                <a:cxn ang="0">
                  <a:pos x="335" y="504"/>
                </a:cxn>
                <a:cxn ang="0">
                  <a:pos x="272" y="545"/>
                </a:cxn>
                <a:cxn ang="0">
                  <a:pos x="231" y="545"/>
                </a:cxn>
                <a:cxn ang="0">
                  <a:pos x="168" y="504"/>
                </a:cxn>
                <a:cxn ang="0">
                  <a:pos x="115" y="504"/>
                </a:cxn>
                <a:cxn ang="0">
                  <a:pos x="0" y="389"/>
                </a:cxn>
                <a:cxn ang="0">
                  <a:pos x="0" y="0"/>
                </a:cxn>
                <a:cxn ang="0">
                  <a:pos x="503" y="0"/>
                </a:cxn>
                <a:cxn ang="0">
                  <a:pos x="503" y="389"/>
                </a:cxn>
                <a:cxn ang="0">
                  <a:pos x="456" y="47"/>
                </a:cxn>
                <a:cxn ang="0">
                  <a:pos x="47" y="47"/>
                </a:cxn>
                <a:cxn ang="0">
                  <a:pos x="47" y="389"/>
                </a:cxn>
                <a:cxn ang="0">
                  <a:pos x="115" y="457"/>
                </a:cxn>
                <a:cxn ang="0">
                  <a:pos x="168" y="457"/>
                </a:cxn>
                <a:cxn ang="0">
                  <a:pos x="251" y="492"/>
                </a:cxn>
                <a:cxn ang="0">
                  <a:pos x="252" y="492"/>
                </a:cxn>
                <a:cxn ang="0">
                  <a:pos x="335" y="457"/>
                </a:cxn>
                <a:cxn ang="0">
                  <a:pos x="388" y="457"/>
                </a:cxn>
                <a:cxn ang="0">
                  <a:pos x="456" y="389"/>
                </a:cxn>
                <a:cxn ang="0">
                  <a:pos x="456" y="47"/>
                </a:cxn>
              </a:cxnLst>
              <a:rect l="0" t="0" r="r" b="b"/>
              <a:pathLst>
                <a:path w="503" h="545">
                  <a:moveTo>
                    <a:pt x="503" y="389"/>
                  </a:moveTo>
                  <a:cubicBezTo>
                    <a:pt x="503" y="452"/>
                    <a:pt x="452" y="504"/>
                    <a:pt x="388" y="504"/>
                  </a:cubicBezTo>
                  <a:cubicBezTo>
                    <a:pt x="335" y="504"/>
                    <a:pt x="335" y="504"/>
                    <a:pt x="335" y="504"/>
                  </a:cubicBezTo>
                  <a:cubicBezTo>
                    <a:pt x="307" y="504"/>
                    <a:pt x="282" y="521"/>
                    <a:pt x="272" y="545"/>
                  </a:cubicBezTo>
                  <a:cubicBezTo>
                    <a:pt x="231" y="545"/>
                    <a:pt x="231" y="545"/>
                    <a:pt x="231" y="545"/>
                  </a:cubicBezTo>
                  <a:cubicBezTo>
                    <a:pt x="221" y="521"/>
                    <a:pt x="197" y="504"/>
                    <a:pt x="168" y="504"/>
                  </a:cubicBezTo>
                  <a:cubicBezTo>
                    <a:pt x="115" y="504"/>
                    <a:pt x="115" y="504"/>
                    <a:pt x="115" y="504"/>
                  </a:cubicBezTo>
                  <a:cubicBezTo>
                    <a:pt x="51" y="504"/>
                    <a:pt x="0" y="452"/>
                    <a:pt x="0" y="3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3" y="0"/>
                    <a:pt x="503" y="0"/>
                    <a:pt x="503" y="0"/>
                  </a:cubicBezTo>
                  <a:lnTo>
                    <a:pt x="503" y="389"/>
                  </a:lnTo>
                  <a:close/>
                  <a:moveTo>
                    <a:pt x="456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426"/>
                    <a:pt x="77" y="457"/>
                    <a:pt x="115" y="457"/>
                  </a:cubicBezTo>
                  <a:cubicBezTo>
                    <a:pt x="168" y="457"/>
                    <a:pt x="168" y="457"/>
                    <a:pt x="168" y="457"/>
                  </a:cubicBezTo>
                  <a:cubicBezTo>
                    <a:pt x="201" y="457"/>
                    <a:pt x="230" y="470"/>
                    <a:pt x="251" y="492"/>
                  </a:cubicBezTo>
                  <a:cubicBezTo>
                    <a:pt x="252" y="492"/>
                    <a:pt x="252" y="492"/>
                    <a:pt x="252" y="492"/>
                  </a:cubicBezTo>
                  <a:cubicBezTo>
                    <a:pt x="273" y="470"/>
                    <a:pt x="302" y="457"/>
                    <a:pt x="335" y="457"/>
                  </a:cubicBezTo>
                  <a:cubicBezTo>
                    <a:pt x="388" y="457"/>
                    <a:pt x="388" y="457"/>
                    <a:pt x="388" y="457"/>
                  </a:cubicBezTo>
                  <a:cubicBezTo>
                    <a:pt x="426" y="457"/>
                    <a:pt x="456" y="426"/>
                    <a:pt x="456" y="389"/>
                  </a:cubicBezTo>
                  <a:lnTo>
                    <a:pt x="456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</p:grpSp>
      <p:sp>
        <p:nvSpPr>
          <p:cNvPr id="170" name="Rechthoek 173"/>
          <p:cNvSpPr/>
          <p:nvPr userDrawn="1"/>
        </p:nvSpPr>
        <p:spPr>
          <a:xfrm>
            <a:off x="1833563" y="1692275"/>
            <a:ext cx="6659562" cy="255587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cxnSp>
        <p:nvCxnSpPr>
          <p:cNvPr id="171" name="Rechte verbindingslijn 9"/>
          <p:cNvCxnSpPr/>
          <p:nvPr userDrawn="1"/>
        </p:nvCxnSpPr>
        <p:spPr bwMode="white">
          <a:xfrm>
            <a:off x="2093913" y="3333750"/>
            <a:ext cx="4064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ijdelijke aanduiding voor tekst 15"/>
          <p:cNvSpPr>
            <a:spLocks noGrp="1" noChangeAspect="1"/>
          </p:cNvSpPr>
          <p:nvPr>
            <p:ph type="body" sz="quarter" idx="14"/>
          </p:nvPr>
        </p:nvSpPr>
        <p:spPr>
          <a:xfrm>
            <a:off x="4964113" y="432909"/>
            <a:ext cx="3529012" cy="792000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2088000" y="1834998"/>
            <a:ext cx="6120000" cy="1470025"/>
          </a:xfrm>
        </p:spPr>
        <p:txBody>
          <a:bodyPr/>
          <a:lstStyle>
            <a:lvl1pPr algn="l">
              <a:defRPr sz="42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2088000" y="3482165"/>
            <a:ext cx="6120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/>
          </p:nvPr>
        </p:nvSpPr>
        <p:spPr bwMode="white">
          <a:xfrm>
            <a:off x="2088000" y="3781579"/>
            <a:ext cx="6120000" cy="2880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10152063" y="7534275"/>
            <a:ext cx="36512" cy="36513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rgbClr val="211C1C"/>
                </a:solidFill>
              </a:defRPr>
            </a:lvl1pPr>
          </a:lstStyle>
          <a:p>
            <a:pPr>
              <a:defRPr/>
            </a:pPr>
            <a:r>
              <a:rPr lang="nl-NL"/>
              <a:t>Via Invoegen | Koptekst en Voettekst invoegen Subafdeling&lt;2spaties&gt;|&lt;2spaties&gt;Titel van de presentatie</a:t>
            </a:r>
          </a:p>
        </p:txBody>
      </p:sp>
      <p:sp>
        <p:nvSpPr>
          <p:cNvPr id="173" name="Tijdelijke aanduiding voor dianummer 5"/>
          <p:cNvSpPr>
            <a:spLocks noGrp="1"/>
          </p:cNvSpPr>
          <p:nvPr>
            <p:ph type="sldNum" sz="quarter" idx="16"/>
          </p:nvPr>
        </p:nvSpPr>
        <p:spPr>
          <a:xfrm>
            <a:off x="10152063" y="7534275"/>
            <a:ext cx="36512" cy="36513"/>
          </a:xfrm>
        </p:spPr>
        <p:txBody>
          <a:bodyPr/>
          <a:lstStyle>
            <a:lvl1pPr>
              <a:defRPr sz="100">
                <a:solidFill>
                  <a:srgbClr val="211C1C"/>
                </a:solidFill>
              </a:defRPr>
            </a:lvl1pPr>
          </a:lstStyle>
          <a:p>
            <a:pPr>
              <a:defRPr/>
            </a:pPr>
            <a:fld id="{BB17980B-B9EE-45E8-A3D3-59FEA45F777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74" name="Tijdelijke aanduiding voor datum 3"/>
          <p:cNvSpPr>
            <a:spLocks noGrp="1"/>
          </p:cNvSpPr>
          <p:nvPr userDrawn="1">
            <p:ph type="dt" sz="half" idx="17"/>
          </p:nvPr>
        </p:nvSpPr>
        <p:spPr bwMode="white">
          <a:xfrm>
            <a:off x="2087563" y="6140450"/>
            <a:ext cx="2133600" cy="365125"/>
          </a:xfrm>
        </p:spPr>
        <p:txBody>
          <a:bodyPr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482C74F-251E-4EBF-8D81-B919D054A1E4}" type="datetime4">
              <a:rPr lang="nl-NL"/>
              <a:pPr>
                <a:defRPr/>
              </a:pPr>
              <a:t>5 juli 2021</a:t>
            </a:fld>
            <a:endParaRPr lang="nl-NL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425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3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787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0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71CC82-97C5-7C4D-BCEE-C78C6ADB19D9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C1E45B-ADB5-4D6C-9041-6E53B3FE3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71CC82-97C5-7C4D-BCEE-C78C6ADB19D9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7383A1-16C2-40E8-8A95-DF4A17548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71CC82-97C5-7C4D-BCEE-C78C6ADB19D9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2FF607-43FA-457B-A332-C83B83E82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71CC82-97C5-7C4D-BCEE-C78C6ADB19D9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7E6C8A-2CC1-498C-935C-A5FF8E210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71CC82-97C5-7C4D-BCEE-C78C6ADB19D9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B68BE1A-EAF8-4980-A3D0-4720B5D95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71CC82-97C5-7C4D-BCEE-C78C6ADB19D9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1BA4D4-7349-44C4-87E5-3D5C773AF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links,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8000" y="1634400"/>
            <a:ext cx="3492000" cy="36720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nl-NL"/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4968000" y="1702396"/>
            <a:ext cx="3492000" cy="2520000"/>
          </a:xfrm>
        </p:spPr>
        <p:txBody>
          <a:bodyPr rtlCol="0">
            <a:noAutofit/>
          </a:bodyPr>
          <a:lstStyle/>
          <a:p>
            <a:pPr lvl="0"/>
            <a:r>
              <a:rPr lang="de-DE" noProof="0"/>
              <a:t>Bild durch Klicken auf Symbol hinzufügen</a:t>
            </a:r>
            <a:endParaRPr lang="nl-NL" noProof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4968000" y="4329264"/>
            <a:ext cx="3492000" cy="1008000"/>
          </a:xfrm>
        </p:spPr>
        <p:txBody>
          <a:bodyPr/>
          <a:lstStyle>
            <a:lvl1pPr>
              <a:defRPr sz="13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tekst 15"/>
          <p:cNvSpPr>
            <a:spLocks noGrp="1" noChangeAspect="1"/>
          </p:cNvSpPr>
          <p:nvPr>
            <p:ph type="body" sz="quarter" idx="16"/>
          </p:nvPr>
        </p:nvSpPr>
        <p:spPr>
          <a:xfrm>
            <a:off x="4964113" y="162690"/>
            <a:ext cx="3529012" cy="396000"/>
          </a:xfrm>
        </p:spPr>
        <p:txBody>
          <a:bodyPr/>
          <a:lstStyle>
            <a:lvl1pPr algn="r">
              <a:defRPr sz="105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7DC58-7455-42ED-945D-98E4EAEE52D6}" type="datetime4">
              <a:rPr lang="nl-NL"/>
              <a:pPr>
                <a:defRPr/>
              </a:pPr>
              <a:t>5 juli 2021</a:t>
            </a:fld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8"/>
          </p:nvPr>
        </p:nvSpPr>
        <p:spPr>
          <a:xfrm>
            <a:off x="1193800" y="6267450"/>
            <a:ext cx="52498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Via Invoegen | Koptekst en Voettekst invoegen Subafdeling&lt;2spaties&gt;|&lt;2spaties&gt;Titel van de presentatie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7586-66CE-4BF4-AC9F-F7C24A4371F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71CC82-97C5-7C4D-BCEE-C78C6ADB19D9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B202EC-1805-4B6D-840B-0B35B156B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71CC82-97C5-7C4D-BCEE-C78C6ADB19D9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6226D9-CF78-4BDE-9F38-CB5FC28ABE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71CC82-97C5-7C4D-BCEE-C78C6ADB19D9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CB5F5D-995F-4B30-9934-C44E58DD8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71CC82-97C5-7C4D-BCEE-C78C6ADB19D9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EC121A-147B-4DDD-9EC6-AAFA04887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71CC82-97C5-7C4D-BCEE-C78C6ADB19D9}" type="datetimeFigureOut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7A9C24-A534-48A8-9D95-220D8D270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links,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4968000" y="1702396"/>
            <a:ext cx="3492000" cy="2520000"/>
          </a:xfrm>
        </p:spPr>
        <p:txBody>
          <a:bodyPr rtlCol="0">
            <a:noAutofit/>
          </a:bodyPr>
          <a:lstStyle/>
          <a:p>
            <a:pPr lvl="0"/>
            <a:r>
              <a:rPr lang="de-DE" noProof="0"/>
              <a:t>Bild durch Klicken auf Symbol hinzufügen</a:t>
            </a:r>
            <a:endParaRPr lang="nl-NL" noProof="0"/>
          </a:p>
        </p:txBody>
      </p:sp>
      <p:sp>
        <p:nvSpPr>
          <p:cNvPr id="7" name="Tijdelijke aanduiding voor afbeelding 8"/>
          <p:cNvSpPr>
            <a:spLocks noGrp="1"/>
          </p:cNvSpPr>
          <p:nvPr>
            <p:ph type="pic" sz="quarter" idx="14"/>
          </p:nvPr>
        </p:nvSpPr>
        <p:spPr>
          <a:xfrm>
            <a:off x="1188000" y="1705934"/>
            <a:ext cx="3492000" cy="2520000"/>
          </a:xfrm>
        </p:spPr>
        <p:txBody>
          <a:bodyPr rtlCol="0">
            <a:noAutofit/>
          </a:bodyPr>
          <a:lstStyle/>
          <a:p>
            <a:pPr lvl="0"/>
            <a:r>
              <a:rPr lang="de-DE" noProof="0"/>
              <a:t>Bild durch Klicken auf Symbol hinzufügen</a:t>
            </a:r>
            <a:endParaRPr lang="nl-NL" noProof="0"/>
          </a:p>
        </p:txBody>
      </p:sp>
      <p:sp>
        <p:nvSpPr>
          <p:cNvPr id="8" name="Tijdelijke aanduiding voor tekst 10"/>
          <p:cNvSpPr>
            <a:spLocks noGrp="1"/>
          </p:cNvSpPr>
          <p:nvPr>
            <p:ph type="body" sz="quarter" idx="15"/>
          </p:nvPr>
        </p:nvSpPr>
        <p:spPr>
          <a:xfrm>
            <a:off x="4968000" y="4329264"/>
            <a:ext cx="3492000" cy="1008000"/>
          </a:xfrm>
        </p:spPr>
        <p:txBody>
          <a:bodyPr/>
          <a:lstStyle>
            <a:lvl1pPr>
              <a:defRPr sz="13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tekst 10"/>
          <p:cNvSpPr>
            <a:spLocks noGrp="1"/>
          </p:cNvSpPr>
          <p:nvPr>
            <p:ph type="body" sz="quarter" idx="16"/>
          </p:nvPr>
        </p:nvSpPr>
        <p:spPr>
          <a:xfrm>
            <a:off x="1188000" y="4329264"/>
            <a:ext cx="3492000" cy="1008000"/>
          </a:xfrm>
        </p:spPr>
        <p:txBody>
          <a:bodyPr/>
          <a:lstStyle>
            <a:lvl1pPr>
              <a:defRPr sz="13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jdelijke aanduiding voor tekst 15"/>
          <p:cNvSpPr>
            <a:spLocks noGrp="1" noChangeAspect="1"/>
          </p:cNvSpPr>
          <p:nvPr>
            <p:ph type="body" sz="quarter" idx="18"/>
          </p:nvPr>
        </p:nvSpPr>
        <p:spPr>
          <a:xfrm>
            <a:off x="4964113" y="162690"/>
            <a:ext cx="3529012" cy="396000"/>
          </a:xfrm>
        </p:spPr>
        <p:txBody>
          <a:bodyPr/>
          <a:lstStyle>
            <a:lvl1pPr algn="r">
              <a:defRPr sz="105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1F649-B8C9-4720-B730-992ED6E9D957}" type="datetime4">
              <a:rPr lang="nl-NL"/>
              <a:pPr>
                <a:defRPr/>
              </a:pPr>
              <a:t>5 juli 2021</a:t>
            </a:fld>
            <a:endParaRPr lang="nl-NL"/>
          </a:p>
        </p:txBody>
      </p:sp>
      <p:sp>
        <p:nvSpPr>
          <p:cNvPr id="13" name="Tijdelijke aanduiding voor voettekst 4"/>
          <p:cNvSpPr>
            <a:spLocks noGrp="1"/>
          </p:cNvSpPr>
          <p:nvPr>
            <p:ph type="ftr" sz="quarter" idx="20"/>
          </p:nvPr>
        </p:nvSpPr>
        <p:spPr>
          <a:xfrm>
            <a:off x="1193800" y="6267450"/>
            <a:ext cx="52498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Via Invoegen | Koptekst en Voettekst invoegen Subafdeling&lt;2spaties&gt;|&lt;2spaties&gt;Titel van de presentatie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BF0AA-1A2C-46A6-87CC-1BBAFE4F228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/>
          <p:cNvSpPr>
            <a:spLocks noGrp="1"/>
          </p:cNvSpPr>
          <p:nvPr>
            <p:ph type="pic" sz="quarter" idx="13"/>
          </p:nvPr>
        </p:nvSpPr>
        <p:spPr>
          <a:xfrm>
            <a:off x="0" y="707396"/>
            <a:ext cx="9151200" cy="6156000"/>
          </a:xfrm>
        </p:spPr>
        <p:txBody>
          <a:bodyPr rtlCol="0">
            <a:noAutofit/>
          </a:bodyPr>
          <a:lstStyle/>
          <a:p>
            <a:pPr lvl="0"/>
            <a:r>
              <a:rPr lang="de-DE" noProof="0"/>
              <a:t>Bild durch Klicken auf Symbol hinzufügen</a:t>
            </a:r>
            <a:endParaRPr lang="nl-NL" noProof="0"/>
          </a:p>
        </p:txBody>
      </p:sp>
      <p:sp>
        <p:nvSpPr>
          <p:cNvPr id="4" name="Tijdelijke aanduiding voor tekst 15"/>
          <p:cNvSpPr>
            <a:spLocks noGrp="1" noChangeAspect="1"/>
          </p:cNvSpPr>
          <p:nvPr>
            <p:ph type="body" sz="quarter" idx="15"/>
          </p:nvPr>
        </p:nvSpPr>
        <p:spPr>
          <a:xfrm>
            <a:off x="4964113" y="162690"/>
            <a:ext cx="3529012" cy="396000"/>
          </a:xfrm>
        </p:spPr>
        <p:txBody>
          <a:bodyPr/>
          <a:lstStyle>
            <a:lvl1pPr algn="r">
              <a:defRPr sz="105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 userDrawn="1"/>
        </p:nvGrpSpPr>
        <p:grpSpPr bwMode="auto">
          <a:xfrm>
            <a:off x="-914400" y="1514475"/>
            <a:ext cx="10058400" cy="5337175"/>
            <a:chOff x="-652" y="958"/>
            <a:chExt cx="6412" cy="3362"/>
          </a:xfrm>
        </p:grpSpPr>
        <p:sp>
          <p:nvSpPr>
            <p:cNvPr id="5" name="Freeform 13"/>
            <p:cNvSpPr>
              <a:spLocks/>
            </p:cNvSpPr>
            <p:nvPr/>
          </p:nvSpPr>
          <p:spPr bwMode="invGray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80000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solidFill>
                  <a:srgbClr val="003300"/>
                </a:solidFill>
                <a:latin typeface="+mn-lt"/>
                <a:cs typeface="+mn-cs"/>
              </a:endParaRPr>
            </a:p>
          </p:txBody>
        </p:sp>
        <p:sp>
          <p:nvSpPr>
            <p:cNvPr id="6" name="Arc 14"/>
            <p:cNvSpPr>
              <a:spLocks/>
            </p:cNvSpPr>
            <p:nvPr/>
          </p:nvSpPr>
          <p:spPr bwMode="ltGray">
            <a:xfrm>
              <a:off x="-652" y="958"/>
              <a:ext cx="4237" cy="3362"/>
            </a:xfrm>
            <a:custGeom>
              <a:avLst/>
              <a:gdLst>
                <a:gd name="T0" fmla="*/ 124 w 21600"/>
                <a:gd name="T1" fmla="*/ 0 h 21360"/>
                <a:gd name="T2" fmla="*/ 831 w 21600"/>
                <a:gd name="T3" fmla="*/ 529 h 21360"/>
                <a:gd name="T4" fmla="*/ 0 w 21600"/>
                <a:gd name="T5" fmla="*/ 529 h 213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360" fill="none" extrusionOk="0">
                  <a:moveTo>
                    <a:pt x="3210" y="0"/>
                  </a:moveTo>
                  <a:cubicBezTo>
                    <a:pt x="13781" y="1589"/>
                    <a:pt x="21600" y="10670"/>
                    <a:pt x="21600" y="21360"/>
                  </a:cubicBezTo>
                </a:path>
                <a:path w="21600" h="21360" stroke="0" extrusionOk="0">
                  <a:moveTo>
                    <a:pt x="3210" y="0"/>
                  </a:moveTo>
                  <a:cubicBezTo>
                    <a:pt x="13781" y="1589"/>
                    <a:pt x="21600" y="10670"/>
                    <a:pt x="21600" y="21360"/>
                  </a:cubicBezTo>
                  <a:lnTo>
                    <a:pt x="0" y="21360"/>
                  </a:lnTo>
                  <a:lnTo>
                    <a:pt x="3210" y="0"/>
                  </a:lnTo>
                  <a:close/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  <a:cs typeface="+mn-cs"/>
              </a:endParaRPr>
            </a:p>
          </p:txBody>
        </p:sp>
      </p:grpSp>
      <p:pic>
        <p:nvPicPr>
          <p:cNvPr id="7" name="Picture 15" descr="uu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84638" y="5789613"/>
            <a:ext cx="4879975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6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850" y="271463"/>
            <a:ext cx="3590925" cy="1501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4678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619250" y="1916113"/>
            <a:ext cx="5905500" cy="144780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nl-NL"/>
              <a:t>Klik om het opmaakprofiel van de modeltitel te bewerken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87450" y="3789363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 sz="3200"/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8B7ED-048D-48FD-8EAF-E03831086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052736"/>
            <a:ext cx="7596408" cy="622721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844824"/>
            <a:ext cx="7596408" cy="4176465"/>
          </a:xfrm>
        </p:spPr>
        <p:txBody>
          <a:bodyPr/>
          <a:lstStyle>
            <a:lvl1pPr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defRPr sz="1600"/>
            </a:lvl1pPr>
            <a:lvl2pPr marL="363538" indent="-3635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lvl2pPr>
            <a:lvl3pPr marL="812800" indent="-276225">
              <a:lnSpc>
                <a:spcPct val="110000"/>
              </a:lnSpc>
              <a:spcBef>
                <a:spcPts val="0"/>
              </a:spcBef>
              <a:buFont typeface="Symbol" pitchFamily="18" charset="2"/>
              <a:buChar char="-"/>
              <a:defRPr b="0"/>
            </a:lvl3pPr>
            <a:lvl4pPr>
              <a:lnSpc>
                <a:spcPct val="110000"/>
              </a:lnSpc>
              <a:spcBef>
                <a:spcPts val="2100"/>
              </a:spcBef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nl-NL" dirty="0"/>
          </a:p>
        </p:txBody>
      </p:sp>
      <p:sp>
        <p:nvSpPr>
          <p:cNvPr id="7" name="Tijdelijke aanduiding voor tekst 15"/>
          <p:cNvSpPr>
            <a:spLocks noGrp="1" noChangeAspect="1"/>
          </p:cNvSpPr>
          <p:nvPr>
            <p:ph type="body" sz="quarter" idx="14"/>
          </p:nvPr>
        </p:nvSpPr>
        <p:spPr>
          <a:xfrm>
            <a:off x="4964113" y="162690"/>
            <a:ext cx="3529012" cy="396000"/>
          </a:xfrm>
        </p:spPr>
        <p:txBody>
          <a:bodyPr/>
          <a:lstStyle>
            <a:lvl1pPr algn="r">
              <a:defRPr sz="105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5"/>
          </p:nvPr>
        </p:nvSpPr>
        <p:spPr>
          <a:xfrm>
            <a:off x="5832475" y="64944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AC537-83F3-41FC-B8F4-B858B1E027AC}" type="datetime4">
              <a:rPr lang="nl-NL"/>
              <a:pPr>
                <a:defRPr/>
              </a:pPr>
              <a:t>5 juli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6"/>
          </p:nvPr>
        </p:nvSpPr>
        <p:spPr>
          <a:xfrm>
            <a:off x="7932738" y="6494463"/>
            <a:ext cx="555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17FAF-CE7F-400A-9673-CAAB441E731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547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154" name="Content Placeholder 4" descr="UU_volg alleen achtergron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9155" name="Picture 5" descr="UU_volg alleen logo.emf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915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187450" y="1560513"/>
            <a:ext cx="7308850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68915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187450" y="2428875"/>
            <a:ext cx="7308850" cy="289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32475" y="615632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36F21F-FAD1-4018-8E22-4140F5A40284}" type="datetime4">
              <a:rPr lang="nl-NL"/>
              <a:pPr>
                <a:defRPr/>
              </a:pPr>
              <a:t>5 juli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932738" y="6156325"/>
            <a:ext cx="555625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9F92A3-028F-4FAA-B164-D989FBB74C6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88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Verdana" pitchFamily="34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rtl="0" eaLnBrk="0" fontAlgn="base" hangingPunct="0">
        <a:lnSpc>
          <a:spcPct val="110000"/>
        </a:lnSpc>
        <a:spcBef>
          <a:spcPts val="2100"/>
        </a:spcBef>
        <a:spcAft>
          <a:spcPct val="0"/>
        </a:spcAft>
        <a:buFont typeface="Verdana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rtl="0" eaLnBrk="0" fontAlgn="base" hangingPunct="0">
        <a:lnSpc>
          <a:spcPct val="110000"/>
        </a:lnSpc>
        <a:spcBef>
          <a:spcPts val="2100"/>
        </a:spcBef>
        <a:spcAft>
          <a:spcPct val="0"/>
        </a:spcAft>
        <a:buFont typeface="Verdana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09625" indent="-2698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  <a:endParaRPr lang="en-US"/>
          </a:p>
        </p:txBody>
      </p:sp>
      <p:sp>
        <p:nvSpPr>
          <p:cNvPr id="12291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fld id="{39BC10B9-8884-4094-B34F-C2D438477F3B}" type="datetime1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fld id="{59EEF009-FFD4-42B9-8080-C082B93A0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A5AF0-E4A4-3A40-A686-9D9056BDCB4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0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3C951-9E3D-7749-A858-6A8F712484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  <a:endParaRPr lang="en-US"/>
          </a:p>
        </p:txBody>
      </p:sp>
      <p:sp>
        <p:nvSpPr>
          <p:cNvPr id="25603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fld id="{4CD8A2FD-0D81-48E4-8C19-5481ED03F362}" type="datetime1">
              <a:rPr lang="nl-NL"/>
              <a:pPr>
                <a:defRPr/>
              </a:pPr>
              <a:t>5-7-2021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fld id="{AD5A3783-695C-4079-9C69-840D2A6F2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60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4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5.emf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7.emf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hyperlink" Target="http://www.statmode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C8BF1F-E64E-454E-9B11-0831C618A10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51050" y="2205038"/>
            <a:ext cx="6372225" cy="1470025"/>
          </a:xfrm>
        </p:spPr>
        <p:txBody>
          <a:bodyPr/>
          <a:lstStyle/>
          <a:p>
            <a:pPr eaLnBrk="1" hangingPunct="1"/>
            <a:r>
              <a:rPr lang="en-US" sz="3600" b="1"/>
              <a:t>SEM ~ the idea</a:t>
            </a:r>
            <a:endParaRPr lang="nl-NL" sz="3600" b="1"/>
          </a:p>
        </p:txBody>
      </p:sp>
      <p:sp>
        <p:nvSpPr>
          <p:cNvPr id="57346" name="Rectangle 4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2088000" y="3780000"/>
            <a:ext cx="6372000" cy="288000"/>
          </a:xfrm>
        </p:spPr>
        <p:txBody>
          <a:bodyPr/>
          <a:lstStyle/>
          <a:p>
            <a:pPr lvl="1" eaLnBrk="1" hangingPunct="1"/>
            <a:endParaRPr lang="en-US">
              <a:solidFill>
                <a:schemeClr val="bg1"/>
              </a:solidFill>
            </a:endParaRPr>
          </a:p>
          <a:p>
            <a:pPr lvl="1" eaLnBrk="1" hangingPunct="1"/>
            <a:endParaRPr lang="nl-NL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Step 6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cs typeface="Courier New"/>
              </a:rPr>
              <a:t>What to do with missing data?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  <p:sp>
        <p:nvSpPr>
          <p:cNvPr id="2" name="Rechthoek 1"/>
          <p:cNvSpPr/>
          <p:nvPr/>
        </p:nvSpPr>
        <p:spPr>
          <a:xfrm>
            <a:off x="457200" y="4826675"/>
            <a:ext cx="8046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*** WARNING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Data set contains cases with missing on x-variables.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These cases were not included in the analysis.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Number of cases with missing on x-variables:  514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1 WARNING(S) FOUND IN THE INPUT INSTRUCTIONS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endParaRPr lang="en-US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4399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Step 6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cs typeface="Courier New"/>
              </a:rPr>
              <a:t>Understand all errors/warnings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Not all warning messages have to be fixed but know what the problem is.</a:t>
            </a:r>
          </a:p>
        </p:txBody>
      </p:sp>
    </p:spTree>
    <p:extLst>
      <p:ext uri="{BB962C8B-B14F-4D97-AF65-F5344CB8AC3E}">
        <p14:creationId xmlns:p14="http://schemas.microsoft.com/office/powerpoint/2010/main" val="41567801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51050" y="2205038"/>
            <a:ext cx="6372225" cy="1470025"/>
          </a:xfrm>
        </p:spPr>
        <p:txBody>
          <a:bodyPr/>
          <a:lstStyle/>
          <a:p>
            <a:pPr eaLnBrk="1" hangingPunct="1"/>
            <a:r>
              <a:rPr lang="en-US" sz="3600" b="1">
                <a:latin typeface="Verdana" pitchFamily="34" charset="0"/>
              </a:rPr>
              <a:t>Errors and Warnings</a:t>
            </a:r>
            <a:endParaRPr lang="nl-NL" sz="3600" b="1">
              <a:latin typeface="Verdana" pitchFamily="34" charset="0"/>
            </a:endParaRPr>
          </a:p>
        </p:txBody>
      </p:sp>
      <p:sp>
        <p:nvSpPr>
          <p:cNvPr id="120835" name="Rectangle 4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2087563" y="3779838"/>
            <a:ext cx="6372225" cy="288925"/>
          </a:xfrm>
        </p:spPr>
        <p:txBody>
          <a:bodyPr rtlCol="0">
            <a:normAutofit fontScale="55000" lnSpcReduction="20000"/>
          </a:bodyPr>
          <a:lstStyle/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en-US">
              <a:solidFill>
                <a:schemeClr val="bg1"/>
              </a:solidFill>
              <a:latin typeface="Verdana" pitchFamily="34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nl-NL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73523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4650" y="4219575"/>
            <a:ext cx="5853113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6790575"/>
      </p:ext>
    </p:extLst>
  </p:cSld>
  <p:clrMapOvr>
    <a:masterClrMapping/>
  </p:clrMapOvr>
  <p:transition spd="slow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Errors &amp; Warnings</a:t>
            </a:r>
          </a:p>
        </p:txBody>
      </p:sp>
      <p:sp>
        <p:nvSpPr>
          <p:cNvPr id="737282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*** WARNING in Model command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All variables are uncorrelated with all other variables in the model. Check that this is what is intended.</a:t>
            </a:r>
          </a:p>
          <a:p>
            <a:pPr eaLnBrk="1" hangingPunct="1">
              <a:buFont typeface="Arial" charset="0"/>
              <a:buNone/>
            </a:pPr>
            <a:endParaRPr lang="en-US" sz="2000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1 WARNING(S) FOUND IN THE INPUT INSTRUCTIONS</a:t>
            </a:r>
          </a:p>
          <a:p>
            <a:pPr eaLnBrk="1" hangingPunct="1">
              <a:buFont typeface="Arial" charset="0"/>
              <a:buNone/>
            </a:pPr>
            <a:endParaRPr lang="en-US" sz="2000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Did you specify the </a:t>
            </a:r>
            <a:r>
              <a:rPr lang="en-US" sz="20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usevariables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command? </a:t>
            </a:r>
          </a:p>
          <a:p>
            <a:pPr eaLnBrk="1" hangingPunct="1">
              <a:buFont typeface="Arial" charset="0"/>
              <a:buNone/>
            </a:pPr>
            <a:endParaRPr lang="en-US" sz="2000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459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Errors &amp; Warnings</a:t>
            </a:r>
          </a:p>
        </p:txBody>
      </p:sp>
      <p:sp>
        <p:nvSpPr>
          <p:cNvPr id="73830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*** WARNING in Model command</a:t>
            </a:r>
          </a:p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All variables are uncorrelated with all other variables in the model. Check that this is what is intended.</a:t>
            </a:r>
          </a:p>
          <a:p>
            <a:pPr eaLnBrk="1" hangingPunct="1">
              <a:buFont typeface="Arial" charset="0"/>
              <a:buNone/>
            </a:pPr>
            <a:endParaRPr lang="en-US" sz="200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1 WARNING(S) FOUND IN THE INPUT INSTRUCTIONS</a:t>
            </a:r>
          </a:p>
          <a:p>
            <a:pPr eaLnBrk="1" hangingPunct="1">
              <a:buFont typeface="Arial" charset="0"/>
              <a:buNone/>
            </a:pPr>
            <a:endParaRPr lang="en-US" sz="200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>
                <a:solidFill>
                  <a:srgbClr val="FF0000"/>
                </a:solidFill>
                <a:ea typeface="MS PGothic" pitchFamily="34" charset="-128"/>
                <a:cs typeface="Courier New" pitchFamily="49" charset="0"/>
              </a:rPr>
              <a:t>No model specified</a:t>
            </a:r>
          </a:p>
        </p:txBody>
      </p:sp>
    </p:spTree>
    <p:extLst>
      <p:ext uri="{BB962C8B-B14F-4D97-AF65-F5344CB8AC3E}">
        <p14:creationId xmlns:p14="http://schemas.microsoft.com/office/powerpoint/2010/main" val="9159221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Errors &amp; Warnings</a:t>
            </a:r>
          </a:p>
        </p:txBody>
      </p:sp>
      <p:sp>
        <p:nvSpPr>
          <p:cNvPr id="739330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*** WARNING</a:t>
            </a:r>
          </a:p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Variable name contains more than 8 characters.</a:t>
            </a:r>
          </a:p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Only the first 8 characters will be printed in the output. Variable: THISVARIABLENAMEISTOOLONG</a:t>
            </a:r>
          </a:p>
          <a:p>
            <a:pPr eaLnBrk="1" hangingPunct="1">
              <a:buFont typeface="Arial" charset="0"/>
              <a:buNone/>
            </a:pPr>
            <a:endParaRPr lang="en-US" sz="200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654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Errors &amp; Warnings</a:t>
            </a:r>
          </a:p>
        </p:txBody>
      </p:sp>
      <p:sp>
        <p:nvSpPr>
          <p:cNvPr id="740354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*** WARNING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Variable name contains more than 8 characters.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Only the first 8 characters will be printed in the output. Variable: THISVARIABLENAMEISTOOLONG</a:t>
            </a:r>
          </a:p>
          <a:p>
            <a:pPr eaLnBrk="1" hangingPunct="1">
              <a:buFont typeface="Arial" charset="0"/>
              <a:buNone/>
            </a:pPr>
            <a:endParaRPr lang="en-US" sz="2000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 dirty="0">
                <a:solidFill>
                  <a:srgbClr val="FF0000"/>
                </a:solidFill>
                <a:ea typeface="MS PGothic" pitchFamily="34" charset="-128"/>
                <a:cs typeface="Courier New" pitchFamily="49" charset="0"/>
              </a:rPr>
              <a:t>No problem as long as you don’t have the same first 8 letters as the variable name,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>
                <a:solidFill>
                  <a:srgbClr val="FF0000"/>
                </a:solidFill>
                <a:ea typeface="MS PGothic" pitchFamily="34" charset="-128"/>
                <a:cs typeface="Courier New" pitchFamily="49" charset="0"/>
              </a:rPr>
              <a:t>as in: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Names is THISVARIABLENAMEISTOOLONG1, THISVARIABLENAMEISTOOLONG2;</a:t>
            </a:r>
            <a:endParaRPr lang="en-US" sz="2000" dirty="0">
              <a:solidFill>
                <a:srgbClr val="FF0000"/>
              </a:solidFill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endParaRPr lang="en-US" sz="2000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996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Errors &amp; Warnings</a:t>
            </a:r>
          </a:p>
        </p:txBody>
      </p:sp>
      <p:sp>
        <p:nvSpPr>
          <p:cNvPr id="74342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*** WARNING</a:t>
            </a:r>
          </a:p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*** ERROR in Model command</a:t>
            </a:r>
          </a:p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Unknown variable(s) in a BY statement:  C1-C3</a:t>
            </a:r>
          </a:p>
          <a:p>
            <a:pPr eaLnBrk="1" hangingPunct="1">
              <a:buFont typeface="Arial" charset="0"/>
              <a:buNone/>
            </a:pPr>
            <a:endParaRPr lang="en-US" sz="200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endParaRPr lang="en-US" sz="200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8977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Errors &amp; Warnings</a:t>
            </a:r>
          </a:p>
        </p:txBody>
      </p:sp>
      <p:sp>
        <p:nvSpPr>
          <p:cNvPr id="744450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*** WARNING</a:t>
            </a:r>
          </a:p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*** ERROR in Model command</a:t>
            </a:r>
          </a:p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Unknown variable(s) in a BY statement:  C1-C3</a:t>
            </a:r>
          </a:p>
          <a:p>
            <a:pPr eaLnBrk="1" hangingPunct="1">
              <a:buFont typeface="Arial" charset="0"/>
              <a:buNone/>
            </a:pPr>
            <a:endParaRPr lang="en-US" sz="200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>
                <a:solidFill>
                  <a:srgbClr val="FF0000"/>
                </a:solidFill>
                <a:ea typeface="MS PGothic" pitchFamily="34" charset="-128"/>
                <a:cs typeface="Courier New" pitchFamily="49" charset="0"/>
              </a:rPr>
              <a:t>Names, usevariables or ;</a:t>
            </a:r>
            <a:endParaRPr lang="en-US" sz="200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endParaRPr lang="en-US" sz="200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endParaRPr lang="en-US" sz="200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660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Errors &amp; Warnings</a:t>
            </a:r>
          </a:p>
        </p:txBody>
      </p:sp>
      <p:sp>
        <p:nvSpPr>
          <p:cNvPr id="745474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*** WARNING</a:t>
            </a:r>
          </a:p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*** ERROR in Model command</a:t>
            </a:r>
          </a:p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Unknown variable(s) in a BY statement:  C1-C3</a:t>
            </a:r>
          </a:p>
          <a:p>
            <a:pPr eaLnBrk="1" hangingPunct="1">
              <a:buFont typeface="Arial" charset="0"/>
              <a:buNone/>
            </a:pPr>
            <a:endParaRPr lang="en-US" sz="200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>
                <a:solidFill>
                  <a:srgbClr val="FF0000"/>
                </a:solidFill>
                <a:ea typeface="MS PGothic" pitchFamily="34" charset="-128"/>
                <a:cs typeface="Courier New" pitchFamily="49" charset="0"/>
              </a:rPr>
              <a:t>Names, usevariables or ;</a:t>
            </a:r>
            <a:endParaRPr lang="en-US" sz="200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endParaRPr lang="en-US" sz="200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*** WARNING</a:t>
            </a:r>
          </a:p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Categorical variable Q77 contains non-integer values.</a:t>
            </a:r>
          </a:p>
          <a:p>
            <a:pPr eaLnBrk="1" hangingPunct="1">
              <a:buFont typeface="Arial" charset="0"/>
              <a:buNone/>
            </a:pPr>
            <a:endParaRPr lang="en-US" sz="200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endParaRPr lang="en-US" sz="200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8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3"/>
          <p:cNvSpPr txBox="1">
            <a:spLocks noGrp="1"/>
          </p:cNvSpPr>
          <p:nvPr/>
        </p:nvSpPr>
        <p:spPr bwMode="auto">
          <a:xfrm>
            <a:off x="8610600" y="6400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 eaLnBrk="0" hangingPunct="0"/>
            <a:fld id="{0E26AEB7-14F2-4F26-ABFE-8EF1FA9F3FA8}" type="slidenum">
              <a:rPr lang="en-US" sz="800">
                <a:solidFill>
                  <a:schemeClr val="bg2"/>
                </a:solidFill>
              </a:rPr>
              <a:pPr algn="r" eaLnBrk="0" hangingPunct="0"/>
              <a:t>11</a:t>
            </a:fld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61442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Path Diagram: Graphical representation of SEM</a:t>
            </a:r>
          </a:p>
        </p:txBody>
      </p:sp>
      <p:sp>
        <p:nvSpPr>
          <p:cNvPr id="6144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6019800" cy="48006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Observed variable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Construct = latent (unmeasured) variable </a:t>
            </a:r>
            <a:br>
              <a:rPr lang="en-US" sz="2200" dirty="0"/>
            </a:br>
            <a:r>
              <a:rPr lang="en-US" sz="2200" dirty="0"/>
              <a:t>			(latent factor)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Direct effect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Covariance (no causal hypothesis)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Variance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/>
              <a:t>Residual variance / measurement error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1295400" y="2513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219200" y="1828800"/>
            <a:ext cx="914400" cy="376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1190216" y="3789040"/>
            <a:ext cx="99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1181100" y="450912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863640" y="5122210"/>
            <a:ext cx="468000" cy="46703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rot="16200000">
            <a:off x="1092467" y="5068066"/>
            <a:ext cx="0" cy="10828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rot="3455728">
            <a:off x="781708" y="5999326"/>
            <a:ext cx="798783" cy="467030"/>
            <a:chOff x="683568" y="5820046"/>
            <a:chExt cx="798783" cy="467030"/>
          </a:xfrm>
        </p:grpSpPr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683568" y="5820046"/>
              <a:ext cx="468000" cy="4670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6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 flipV="1">
              <a:off x="1158351" y="6067604"/>
              <a:ext cx="3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80522" y="59427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vs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 rot="3455728" flipV="1">
            <a:off x="1884786" y="6127405"/>
            <a:ext cx="3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28" name="TextBox 27"/>
          <p:cNvSpPr txBox="1"/>
          <p:nvPr/>
        </p:nvSpPr>
        <p:spPr>
          <a:xfrm>
            <a:off x="1380522" y="51710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03115" y="186857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y1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03115" y="272715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F1</a:t>
            </a:r>
          </a:p>
        </p:txBody>
      </p:sp>
      <p:sp>
        <p:nvSpPr>
          <p:cNvPr id="21" name="Curved Right Arrow 27">
            <a:extLst>
              <a:ext uri="{FF2B5EF4-FFF2-40B4-BE49-F238E27FC236}">
                <a16:creationId xmlns:a16="http://schemas.microsoft.com/office/drawing/2014/main" id="{54875C9E-3568-45F6-B398-CF43ED17BBD7}"/>
              </a:ext>
            </a:extLst>
          </p:cNvPr>
          <p:cNvSpPr/>
          <p:nvPr/>
        </p:nvSpPr>
        <p:spPr>
          <a:xfrm rot="16200000">
            <a:off x="1869605" y="5153277"/>
            <a:ext cx="307987" cy="449427"/>
          </a:xfrm>
          <a:prstGeom prst="curvedRightArrow">
            <a:avLst>
              <a:gd name="adj1" fmla="val 25000"/>
              <a:gd name="adj2" fmla="val 0"/>
              <a:gd name="adj3" fmla="val 1111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35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5C4A3E-464C-44ED-BBEB-20AFB0B43F82}"/>
              </a:ext>
            </a:extLst>
          </p:cNvPr>
          <p:cNvCxnSpPr>
            <a:cxnSpLocks/>
            <a:stCxn id="21" idx="4"/>
          </p:cNvCxnSpPr>
          <p:nvPr/>
        </p:nvCxnSpPr>
        <p:spPr>
          <a:xfrm flipV="1">
            <a:off x="1798885" y="5157193"/>
            <a:ext cx="36811" cy="6680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2E4945-0187-4A39-9730-52B14B81E7E7}"/>
              </a:ext>
            </a:extLst>
          </p:cNvPr>
          <p:cNvCxnSpPr>
            <a:cxnSpLocks/>
          </p:cNvCxnSpPr>
          <p:nvPr/>
        </p:nvCxnSpPr>
        <p:spPr>
          <a:xfrm rot="16095080">
            <a:off x="2224217" y="5222346"/>
            <a:ext cx="38421" cy="330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Errors &amp; Warnings</a:t>
            </a:r>
          </a:p>
        </p:txBody>
      </p:sp>
      <p:sp>
        <p:nvSpPr>
          <p:cNvPr id="746498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*** WARNING</a:t>
            </a:r>
          </a:p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*** ERROR in Model command</a:t>
            </a:r>
          </a:p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 Unknown variable(s) in a BY statement:  C1-C3</a:t>
            </a:r>
          </a:p>
          <a:p>
            <a:pPr eaLnBrk="1" hangingPunct="1">
              <a:buFont typeface="Arial" charset="0"/>
              <a:buNone/>
            </a:pPr>
            <a:endParaRPr lang="en-US" sz="200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>
                <a:solidFill>
                  <a:srgbClr val="FF0000"/>
                </a:solidFill>
                <a:ea typeface="MS PGothic" pitchFamily="34" charset="-128"/>
                <a:cs typeface="Courier New" pitchFamily="49" charset="0"/>
              </a:rPr>
              <a:t>Names, usevariables or ;</a:t>
            </a:r>
            <a:endParaRPr lang="en-US" sz="200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endParaRPr lang="en-US" sz="200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*** WARNING</a:t>
            </a:r>
          </a:p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Categorical variable Q77 contains non-integer values.</a:t>
            </a:r>
          </a:p>
          <a:p>
            <a:pPr eaLnBrk="1" hangingPunct="1">
              <a:buFont typeface="Arial" charset="0"/>
              <a:buNone/>
            </a:pPr>
            <a:endParaRPr lang="en-US" sz="200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>
                <a:solidFill>
                  <a:srgbClr val="FF0000"/>
                </a:solidFill>
                <a:ea typeface="MS PGothic" pitchFamily="34" charset="-128"/>
                <a:cs typeface="Courier New" pitchFamily="49" charset="0"/>
              </a:rPr>
              <a:t>Sure it’s categorical?</a:t>
            </a:r>
          </a:p>
          <a:p>
            <a:pPr eaLnBrk="1" hangingPunct="1">
              <a:buFont typeface="Arial" charset="0"/>
              <a:buNone/>
            </a:pPr>
            <a:endParaRPr lang="en-US" sz="200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8680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Errors &amp; Warnings</a:t>
            </a:r>
          </a:p>
        </p:txBody>
      </p:sp>
      <p:sp>
        <p:nvSpPr>
          <p:cNvPr id="747522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sz="2800"/>
              <a:t> ; ?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800"/>
              <a:t> Dots?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800"/>
              <a:t> No empty cells?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800"/>
              <a:t> Correct data name?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800"/>
              <a:t> Data file stored where input file is stored?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800"/>
              <a:t> No variable names on the first row of your data?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800"/>
              <a:t> Correct number of variable names specified?</a:t>
            </a:r>
          </a:p>
        </p:txBody>
      </p:sp>
    </p:spTree>
    <p:extLst>
      <p:ext uri="{BB962C8B-B14F-4D97-AF65-F5344CB8AC3E}">
        <p14:creationId xmlns:p14="http://schemas.microsoft.com/office/powerpoint/2010/main" val="84416649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Errors &amp; Warnings</a:t>
            </a:r>
          </a:p>
        </p:txBody>
      </p:sp>
      <p:sp>
        <p:nvSpPr>
          <p:cNvPr id="74854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THE MODEL ESTIMATION TERMINATED NORMALLY</a:t>
            </a:r>
          </a:p>
          <a:p>
            <a:pPr eaLnBrk="1" hangingPunct="1">
              <a:buFont typeface="Arial" charset="0"/>
              <a:buNone/>
            </a:pPr>
            <a:endParaRPr lang="en-US" sz="2000">
              <a:solidFill>
                <a:srgbClr val="FF0000"/>
              </a:solidFill>
              <a:latin typeface="Tahoma" pitchFamily="34" charset="0"/>
              <a:ea typeface="MS PGothic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3929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Errors &amp; Warnings</a:t>
            </a:r>
          </a:p>
        </p:txBody>
      </p:sp>
      <p:sp>
        <p:nvSpPr>
          <p:cNvPr id="749570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000">
                <a:latin typeface="Courier New" pitchFamily="49" charset="0"/>
                <a:ea typeface="MS PGothic" pitchFamily="34" charset="-128"/>
                <a:cs typeface="Courier New" pitchFamily="49" charset="0"/>
              </a:rPr>
              <a:t>THE MODEL ESTIMATION TERMINATED NORMALLY</a:t>
            </a:r>
          </a:p>
          <a:p>
            <a:pPr eaLnBrk="1" hangingPunct="1">
              <a:buFont typeface="Arial" charset="0"/>
              <a:buNone/>
            </a:pPr>
            <a:endParaRPr lang="en-US" sz="2000">
              <a:solidFill>
                <a:srgbClr val="FF0000"/>
              </a:solidFill>
              <a:latin typeface="Tahoma" pitchFamily="34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>
                <a:solidFill>
                  <a:srgbClr val="FF0000"/>
                </a:solidFill>
                <a:ea typeface="MS PGothic" pitchFamily="34" charset="-128"/>
                <a:cs typeface="Courier New" pitchFamily="49" charset="0"/>
              </a:rPr>
              <a:t>Or not..</a:t>
            </a:r>
          </a:p>
        </p:txBody>
      </p:sp>
    </p:spTree>
    <p:extLst>
      <p:ext uri="{BB962C8B-B14F-4D97-AF65-F5344CB8AC3E}">
        <p14:creationId xmlns:p14="http://schemas.microsoft.com/office/powerpoint/2010/main" val="298395562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51050" y="2205038"/>
            <a:ext cx="6372225" cy="1470025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Verdana" pitchFamily="34" charset="0"/>
              </a:rPr>
              <a:t>Step by step</a:t>
            </a:r>
            <a:endParaRPr lang="nl-NL" sz="3600" b="1" dirty="0">
              <a:latin typeface="Verdana" pitchFamily="34" charset="0"/>
            </a:endParaRPr>
          </a:p>
        </p:txBody>
      </p:sp>
      <p:sp>
        <p:nvSpPr>
          <p:cNvPr id="120835" name="Rectangle 4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2087563" y="3779838"/>
            <a:ext cx="6372225" cy="288925"/>
          </a:xfrm>
        </p:spPr>
        <p:txBody>
          <a:bodyPr rtlCol="0">
            <a:normAutofit fontScale="55000" lnSpcReduction="20000"/>
          </a:bodyPr>
          <a:lstStyle/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en-US">
              <a:solidFill>
                <a:schemeClr val="bg1"/>
              </a:solidFill>
              <a:latin typeface="Verdana" pitchFamily="34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nl-NL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46789"/>
      </p:ext>
    </p:extLst>
  </p:cSld>
  <p:clrMapOvr>
    <a:masterClrMapping/>
  </p:clrMapOvr>
  <p:transition spd="slow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Step 7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cs typeface="Courier New"/>
              </a:rPr>
              <a:t>Are you really </a:t>
            </a:r>
            <a:r>
              <a:rPr lang="en-US" dirty="0" err="1">
                <a:cs typeface="Courier New"/>
              </a:rPr>
              <a:t>really</a:t>
            </a:r>
            <a:r>
              <a:rPr lang="en-US" dirty="0">
                <a:cs typeface="Courier New"/>
              </a:rPr>
              <a:t> sure if everything went well?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1032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Step 8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cs typeface="Courier New"/>
              </a:rPr>
              <a:t>Interpret results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074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4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1944688" y="2408238"/>
            <a:ext cx="6372225" cy="287337"/>
          </a:xfrm>
        </p:spPr>
        <p:txBody>
          <a:bodyPr rtlCol="0">
            <a:normAutofit fontScale="55000" lnSpcReduction="20000"/>
          </a:bodyPr>
          <a:lstStyle/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en-US">
              <a:solidFill>
                <a:schemeClr val="bg1"/>
              </a:solidFill>
              <a:latin typeface="Verdana" pitchFamily="34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nl-NL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679938" name="Picture 2" descr="http://www.personal-fit.nl/images/LogoPersonalFi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8325" y="2201863"/>
            <a:ext cx="5832475" cy="254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9939" name="Titel 1"/>
          <p:cNvSpPr>
            <a:spLocks noGrp="1"/>
          </p:cNvSpPr>
          <p:nvPr>
            <p:ph type="ctrTitle"/>
          </p:nvPr>
        </p:nvSpPr>
        <p:spPr>
          <a:xfrm>
            <a:off x="1981200" y="1466850"/>
            <a:ext cx="6372225" cy="1470025"/>
          </a:xfrm>
        </p:spPr>
        <p:txBody>
          <a:bodyPr/>
          <a:lstStyle/>
          <a:p>
            <a:pPr eaLnBrk="1" hangingPunct="1"/>
            <a:r>
              <a:rPr lang="en-US" sz="8800" b="1"/>
              <a:t>Model </a:t>
            </a:r>
          </a:p>
        </p:txBody>
      </p:sp>
      <p:cxnSp>
        <p:nvCxnSpPr>
          <p:cNvPr id="5" name="Rechte verbindingslijn 4"/>
          <p:cNvCxnSpPr/>
          <p:nvPr/>
        </p:nvCxnSpPr>
        <p:spPr>
          <a:xfrm flipV="1">
            <a:off x="1838325" y="2201863"/>
            <a:ext cx="4391025" cy="115093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Model Test and Fit Indices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800" dirty="0"/>
              <a:t>Log likelihood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Log-likelihood ratio (Chi-Square) test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RMSEA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CFI/TLI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Chi-Square Test of Model Fit for the Baseline Model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SRMR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Information Criteria: AIC, BIC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A good fit index..</a:t>
            </a:r>
          </a:p>
        </p:txBody>
      </p:sp>
      <p:sp>
        <p:nvSpPr>
          <p:cNvPr id="684034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Not sensitive to sample size</a:t>
            </a:r>
          </a:p>
          <a:p>
            <a:pPr eaLnBrk="1" hangingPunct="1"/>
            <a:r>
              <a:rPr lang="en-US" sz="2800" dirty="0"/>
              <a:t>Sensitive to discrepancies between modeled data and observed data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Reflects the degree of parsimony of the model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  <p:grpSp>
        <p:nvGrpSpPr>
          <p:cNvPr id="684035" name="Groeperen 16"/>
          <p:cNvGrpSpPr>
            <a:grpSpLocks/>
          </p:cNvGrpSpPr>
          <p:nvPr/>
        </p:nvGrpSpPr>
        <p:grpSpPr bwMode="auto">
          <a:xfrm>
            <a:off x="323850" y="3284538"/>
            <a:ext cx="5370513" cy="650875"/>
            <a:chOff x="694424" y="3312166"/>
            <a:chExt cx="5153350" cy="649499"/>
          </a:xfrm>
        </p:grpSpPr>
        <p:cxnSp>
          <p:nvCxnSpPr>
            <p:cNvPr id="5" name="Rechte verbindingslijn 4"/>
            <p:cNvCxnSpPr/>
            <p:nvPr/>
          </p:nvCxnSpPr>
          <p:spPr>
            <a:xfrm flipV="1">
              <a:off x="1626688" y="3635331"/>
              <a:ext cx="4221086" cy="95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6"/>
            <p:cNvCxnSpPr/>
            <p:nvPr/>
          </p:nvCxnSpPr>
          <p:spPr>
            <a:xfrm>
              <a:off x="1626688" y="3507015"/>
              <a:ext cx="0" cy="2740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1"/>
            <p:cNvSpPr txBox="1"/>
            <p:nvPr/>
          </p:nvSpPr>
          <p:spPr>
            <a:xfrm>
              <a:off x="694424" y="3312166"/>
              <a:ext cx="895705" cy="6494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Perfect Model</a:t>
              </a:r>
            </a:p>
          </p:txBody>
        </p:sp>
        <p:cxnSp>
          <p:nvCxnSpPr>
            <p:cNvPr id="15" name="Rechte verbindingslijn met pijl 14"/>
            <p:cNvCxnSpPr/>
            <p:nvPr/>
          </p:nvCxnSpPr>
          <p:spPr>
            <a:xfrm>
              <a:off x="1772926" y="3407215"/>
              <a:ext cx="2676452" cy="95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84036" name="Groeperen 17"/>
          <p:cNvGrpSpPr>
            <a:grpSpLocks/>
          </p:cNvGrpSpPr>
          <p:nvPr/>
        </p:nvGrpSpPr>
        <p:grpSpPr bwMode="auto">
          <a:xfrm>
            <a:off x="3352800" y="4378325"/>
            <a:ext cx="5154613" cy="646113"/>
            <a:chOff x="3353334" y="4378681"/>
            <a:chExt cx="5153350" cy="646331"/>
          </a:xfrm>
        </p:grpSpPr>
        <p:grpSp>
          <p:nvGrpSpPr>
            <p:cNvPr id="684037" name="Groeperen 10"/>
            <p:cNvGrpSpPr>
              <a:grpSpLocks/>
            </p:cNvGrpSpPr>
            <p:nvPr/>
          </p:nvGrpSpPr>
          <p:grpSpPr bwMode="auto">
            <a:xfrm flipH="1">
              <a:off x="3353334" y="4564803"/>
              <a:ext cx="4221362" cy="274091"/>
              <a:chOff x="1687441" y="4793686"/>
              <a:chExt cx="4221362" cy="274091"/>
            </a:xfrm>
          </p:grpSpPr>
          <p:cxnSp>
            <p:nvCxnSpPr>
              <p:cNvPr id="9" name="Rechte verbindingslijn 8"/>
              <p:cNvCxnSpPr/>
              <p:nvPr/>
            </p:nvCxnSpPr>
            <p:spPr>
              <a:xfrm flipV="1">
                <a:off x="1687088" y="4921995"/>
                <a:ext cx="4221715" cy="794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Rechte verbindingslijn 9"/>
              <p:cNvCxnSpPr/>
              <p:nvPr/>
            </p:nvCxnSpPr>
            <p:spPr>
              <a:xfrm>
                <a:off x="1687088" y="4793365"/>
                <a:ext cx="0" cy="27472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kstvak 12"/>
            <p:cNvSpPr txBox="1"/>
            <p:nvPr/>
          </p:nvSpPr>
          <p:spPr>
            <a:xfrm>
              <a:off x="7611553" y="4378681"/>
              <a:ext cx="895131" cy="64633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err="1"/>
                <a:t>WorstModel</a:t>
              </a:r>
              <a:endParaRPr lang="en-US" b="1" dirty="0"/>
            </a:p>
          </p:txBody>
        </p:sp>
        <p:cxnSp>
          <p:nvCxnSpPr>
            <p:cNvPr id="16" name="Rechte verbindingslijn met pijl 15"/>
            <p:cNvCxnSpPr/>
            <p:nvPr/>
          </p:nvCxnSpPr>
          <p:spPr>
            <a:xfrm flipH="1">
              <a:off x="4729360" y="4507312"/>
              <a:ext cx="2677456" cy="9528"/>
            </a:xfrm>
            <a:prstGeom prst="straightConnector1">
              <a:avLst/>
            </a:prstGeom>
            <a:ln>
              <a:solidFill>
                <a:srgbClr val="80FF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el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Path models</a:t>
            </a:r>
          </a:p>
        </p:txBody>
      </p:sp>
      <p:sp>
        <p:nvSpPr>
          <p:cNvPr id="4" name="Rechthoek 3"/>
          <p:cNvSpPr/>
          <p:nvPr/>
        </p:nvSpPr>
        <p:spPr>
          <a:xfrm>
            <a:off x="1398588" y="1619250"/>
            <a:ext cx="787400" cy="7239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" name="Rechte verbindingslijn met pijl 4"/>
          <p:cNvCxnSpPr>
            <a:stCxn id="59396" idx="3"/>
            <a:endCxn id="59397" idx="1"/>
          </p:cNvCxnSpPr>
          <p:nvPr/>
        </p:nvCxnSpPr>
        <p:spPr>
          <a:xfrm>
            <a:off x="2185988" y="1990725"/>
            <a:ext cx="1069975" cy="47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396" name="Tekstvak 5"/>
          <p:cNvSpPr txBox="1">
            <a:spLocks noChangeArrowheads="1"/>
          </p:cNvSpPr>
          <p:nvPr/>
        </p:nvSpPr>
        <p:spPr bwMode="auto">
          <a:xfrm>
            <a:off x="1398588" y="1730375"/>
            <a:ext cx="7874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>
                <a:solidFill>
                  <a:srgbClr val="000000"/>
                </a:solidFill>
                <a:latin typeface="Corbel" pitchFamily="34" charset="0"/>
              </a:rPr>
              <a:t>A</a:t>
            </a:r>
          </a:p>
        </p:txBody>
      </p:sp>
      <p:sp>
        <p:nvSpPr>
          <p:cNvPr id="59397" name="Tekstvak 6"/>
          <p:cNvSpPr txBox="1">
            <a:spLocks noChangeArrowheads="1"/>
          </p:cNvSpPr>
          <p:nvPr/>
        </p:nvSpPr>
        <p:spPr bwMode="auto">
          <a:xfrm>
            <a:off x="3255963" y="1733550"/>
            <a:ext cx="78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>
                <a:solidFill>
                  <a:srgbClr val="000000"/>
                </a:solidFill>
                <a:latin typeface="Corbel" pitchFamily="34" charset="0"/>
              </a:rPr>
              <a:t>B</a:t>
            </a:r>
          </a:p>
        </p:txBody>
      </p:sp>
      <p:sp>
        <p:nvSpPr>
          <p:cNvPr id="8" name="Rechthoek 7"/>
          <p:cNvSpPr/>
          <p:nvPr/>
        </p:nvSpPr>
        <p:spPr>
          <a:xfrm>
            <a:off x="3279775" y="1628775"/>
            <a:ext cx="787400" cy="7239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2354263" y="2609850"/>
            <a:ext cx="787400" cy="7239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9400" name="Tekstvak 9"/>
          <p:cNvSpPr txBox="1">
            <a:spLocks noChangeArrowheads="1"/>
          </p:cNvSpPr>
          <p:nvPr/>
        </p:nvSpPr>
        <p:spPr bwMode="auto">
          <a:xfrm>
            <a:off x="2354263" y="2720975"/>
            <a:ext cx="7874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>
                <a:solidFill>
                  <a:srgbClr val="000000"/>
                </a:solidFill>
                <a:latin typeface="Corbel" pitchFamily="34" charset="0"/>
              </a:rPr>
              <a:t>C</a:t>
            </a:r>
          </a:p>
        </p:txBody>
      </p:sp>
      <p:cxnSp>
        <p:nvCxnSpPr>
          <p:cNvPr id="12" name="Rechte verbindingslijn met pijl 11"/>
          <p:cNvCxnSpPr>
            <a:stCxn id="9" idx="1"/>
            <a:endCxn id="4" idx="2"/>
          </p:cNvCxnSpPr>
          <p:nvPr/>
        </p:nvCxnSpPr>
        <p:spPr>
          <a:xfrm flipH="1" flipV="1">
            <a:off x="1792288" y="2343150"/>
            <a:ext cx="561975" cy="62865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hoek 12"/>
          <p:cNvSpPr/>
          <p:nvPr/>
        </p:nvSpPr>
        <p:spPr>
          <a:xfrm>
            <a:off x="5329238" y="1619250"/>
            <a:ext cx="787400" cy="7239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Rechte verbindingslijn met pijl 13"/>
          <p:cNvCxnSpPr/>
          <p:nvPr/>
        </p:nvCxnSpPr>
        <p:spPr>
          <a:xfrm>
            <a:off x="6116638" y="1987550"/>
            <a:ext cx="552450" cy="0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405" name="Tekstvak 14"/>
          <p:cNvSpPr txBox="1">
            <a:spLocks noChangeArrowheads="1"/>
          </p:cNvSpPr>
          <p:nvPr/>
        </p:nvSpPr>
        <p:spPr bwMode="auto">
          <a:xfrm>
            <a:off x="5329238" y="1730375"/>
            <a:ext cx="7874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>
                <a:solidFill>
                  <a:srgbClr val="000000"/>
                </a:solidFill>
                <a:latin typeface="Corbel" pitchFamily="34" charset="0"/>
              </a:rPr>
              <a:t>A</a:t>
            </a:r>
          </a:p>
        </p:txBody>
      </p:sp>
      <p:sp>
        <p:nvSpPr>
          <p:cNvPr id="59406" name="Tekstvak 15"/>
          <p:cNvSpPr txBox="1">
            <a:spLocks noChangeArrowheads="1"/>
          </p:cNvSpPr>
          <p:nvPr/>
        </p:nvSpPr>
        <p:spPr bwMode="auto">
          <a:xfrm>
            <a:off x="6669088" y="1733550"/>
            <a:ext cx="78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>
                <a:solidFill>
                  <a:srgbClr val="000000"/>
                </a:solidFill>
                <a:latin typeface="Corbel" pitchFamily="34" charset="0"/>
              </a:rPr>
              <a:t>B</a:t>
            </a:r>
          </a:p>
        </p:txBody>
      </p:sp>
      <p:sp>
        <p:nvSpPr>
          <p:cNvPr id="17" name="Rechthoek 16"/>
          <p:cNvSpPr/>
          <p:nvPr/>
        </p:nvSpPr>
        <p:spPr>
          <a:xfrm>
            <a:off x="6669088" y="1625600"/>
            <a:ext cx="787400" cy="7239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5621338" y="2609850"/>
            <a:ext cx="787400" cy="7239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9409" name="Tekstvak 18"/>
          <p:cNvSpPr txBox="1">
            <a:spLocks noChangeArrowheads="1"/>
          </p:cNvSpPr>
          <p:nvPr/>
        </p:nvSpPr>
        <p:spPr bwMode="auto">
          <a:xfrm>
            <a:off x="5621338" y="2720975"/>
            <a:ext cx="7874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>
                <a:solidFill>
                  <a:srgbClr val="000000"/>
                </a:solidFill>
                <a:latin typeface="Corbel" pitchFamily="34" charset="0"/>
              </a:rPr>
              <a:t>C</a:t>
            </a:r>
          </a:p>
        </p:txBody>
      </p:sp>
      <p:cxnSp>
        <p:nvCxnSpPr>
          <p:cNvPr id="20" name="Rechte verbindingslijn met pijl 19"/>
          <p:cNvCxnSpPr>
            <a:stCxn id="18" idx="3"/>
            <a:endCxn id="17" idx="2"/>
          </p:cNvCxnSpPr>
          <p:nvPr/>
        </p:nvCxnSpPr>
        <p:spPr>
          <a:xfrm flipV="1">
            <a:off x="6408738" y="2349500"/>
            <a:ext cx="654050" cy="622300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hoek 30"/>
          <p:cNvSpPr/>
          <p:nvPr/>
        </p:nvSpPr>
        <p:spPr>
          <a:xfrm>
            <a:off x="1276350" y="4143375"/>
            <a:ext cx="787400" cy="7223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2" name="Rechte verbindingslijn met pijl 31"/>
          <p:cNvCxnSpPr/>
          <p:nvPr/>
        </p:nvCxnSpPr>
        <p:spPr>
          <a:xfrm>
            <a:off x="2063750" y="4511675"/>
            <a:ext cx="552450" cy="0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413" name="Tekstvak 32"/>
          <p:cNvSpPr txBox="1">
            <a:spLocks noChangeArrowheads="1"/>
          </p:cNvSpPr>
          <p:nvPr/>
        </p:nvSpPr>
        <p:spPr bwMode="auto">
          <a:xfrm>
            <a:off x="1276350" y="4252913"/>
            <a:ext cx="78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>
                <a:solidFill>
                  <a:srgbClr val="000000"/>
                </a:solidFill>
                <a:latin typeface="Corbel" pitchFamily="34" charset="0"/>
              </a:rPr>
              <a:t>A</a:t>
            </a:r>
          </a:p>
        </p:txBody>
      </p:sp>
      <p:sp>
        <p:nvSpPr>
          <p:cNvPr id="59414" name="Tekstvak 33"/>
          <p:cNvSpPr txBox="1">
            <a:spLocks noChangeArrowheads="1"/>
          </p:cNvSpPr>
          <p:nvPr/>
        </p:nvSpPr>
        <p:spPr bwMode="auto">
          <a:xfrm>
            <a:off x="2616200" y="4257675"/>
            <a:ext cx="78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 dirty="0">
                <a:solidFill>
                  <a:srgbClr val="000000"/>
                </a:solidFill>
                <a:latin typeface="Corbel" pitchFamily="34" charset="0"/>
              </a:rPr>
              <a:t>C</a:t>
            </a:r>
          </a:p>
        </p:txBody>
      </p:sp>
      <p:sp>
        <p:nvSpPr>
          <p:cNvPr id="35" name="Rechthoek 34"/>
          <p:cNvSpPr/>
          <p:nvPr/>
        </p:nvSpPr>
        <p:spPr>
          <a:xfrm>
            <a:off x="2616200" y="4149725"/>
            <a:ext cx="787400" cy="72231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hthoek 35"/>
          <p:cNvSpPr/>
          <p:nvPr/>
        </p:nvSpPr>
        <p:spPr>
          <a:xfrm>
            <a:off x="3152775" y="5383213"/>
            <a:ext cx="785813" cy="7223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9417" name="Tekstvak 36"/>
          <p:cNvSpPr txBox="1">
            <a:spLocks noChangeArrowheads="1"/>
          </p:cNvSpPr>
          <p:nvPr/>
        </p:nvSpPr>
        <p:spPr bwMode="auto">
          <a:xfrm>
            <a:off x="3152775" y="5492750"/>
            <a:ext cx="785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 dirty="0">
                <a:solidFill>
                  <a:srgbClr val="000000"/>
                </a:solidFill>
                <a:latin typeface="Corbel" pitchFamily="34" charset="0"/>
              </a:rPr>
              <a:t>B</a:t>
            </a:r>
          </a:p>
        </p:txBody>
      </p:sp>
      <p:cxnSp>
        <p:nvCxnSpPr>
          <p:cNvPr id="38" name="Rechte verbindingslijn met pijl 37"/>
          <p:cNvCxnSpPr>
            <a:stCxn id="36" idx="0"/>
            <a:endCxn id="35" idx="2"/>
          </p:cNvCxnSpPr>
          <p:nvPr/>
        </p:nvCxnSpPr>
        <p:spPr>
          <a:xfrm flipH="1" flipV="1">
            <a:off x="3009900" y="4872038"/>
            <a:ext cx="534988" cy="511175"/>
          </a:xfrm>
          <a:prstGeom prst="straightConnector1">
            <a:avLst/>
          </a:prstGeom>
          <a:ln>
            <a:solidFill>
              <a:srgbClr val="40404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hthoek 51"/>
          <p:cNvSpPr/>
          <p:nvPr/>
        </p:nvSpPr>
        <p:spPr>
          <a:xfrm>
            <a:off x="5118100" y="4143375"/>
            <a:ext cx="787400" cy="7223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3" name="Rechte verbindingslijn met pijl 52"/>
          <p:cNvCxnSpPr>
            <a:stCxn id="52" idx="3"/>
            <a:endCxn id="56" idx="1"/>
          </p:cNvCxnSpPr>
          <p:nvPr/>
        </p:nvCxnSpPr>
        <p:spPr>
          <a:xfrm>
            <a:off x="5905500" y="4503738"/>
            <a:ext cx="99853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421" name="Tekstvak 53"/>
          <p:cNvSpPr txBox="1">
            <a:spLocks noChangeArrowheads="1"/>
          </p:cNvSpPr>
          <p:nvPr/>
        </p:nvSpPr>
        <p:spPr bwMode="auto">
          <a:xfrm>
            <a:off x="5118100" y="4252913"/>
            <a:ext cx="78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>
                <a:solidFill>
                  <a:srgbClr val="000000"/>
                </a:solidFill>
                <a:latin typeface="Corbel" pitchFamily="34" charset="0"/>
              </a:rPr>
              <a:t>A</a:t>
            </a:r>
          </a:p>
        </p:txBody>
      </p:sp>
      <p:sp>
        <p:nvSpPr>
          <p:cNvPr id="59422" name="Tekstvak 54"/>
          <p:cNvSpPr txBox="1">
            <a:spLocks noChangeArrowheads="1"/>
          </p:cNvSpPr>
          <p:nvPr/>
        </p:nvSpPr>
        <p:spPr bwMode="auto">
          <a:xfrm>
            <a:off x="6904038" y="4251325"/>
            <a:ext cx="7874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>
                <a:solidFill>
                  <a:srgbClr val="000000"/>
                </a:solidFill>
                <a:latin typeface="Corbel" pitchFamily="34" charset="0"/>
              </a:rPr>
              <a:t>B</a:t>
            </a:r>
          </a:p>
        </p:txBody>
      </p:sp>
      <p:sp>
        <p:nvSpPr>
          <p:cNvPr id="56" name="Rechthoek 55"/>
          <p:cNvSpPr/>
          <p:nvPr/>
        </p:nvSpPr>
        <p:spPr>
          <a:xfrm>
            <a:off x="6904038" y="4143375"/>
            <a:ext cx="787400" cy="72231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Rechthoek 56"/>
          <p:cNvSpPr/>
          <p:nvPr/>
        </p:nvSpPr>
        <p:spPr>
          <a:xfrm>
            <a:off x="5722938" y="5427663"/>
            <a:ext cx="787400" cy="723900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9425" name="Tekstvak 57"/>
          <p:cNvSpPr txBox="1">
            <a:spLocks noChangeArrowheads="1"/>
          </p:cNvSpPr>
          <p:nvPr/>
        </p:nvSpPr>
        <p:spPr bwMode="auto">
          <a:xfrm>
            <a:off x="5722938" y="5538788"/>
            <a:ext cx="7874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>
                <a:solidFill>
                  <a:srgbClr val="000000"/>
                </a:solidFill>
                <a:latin typeface="Corbel" pitchFamily="34" charset="0"/>
              </a:rPr>
              <a:t>C</a:t>
            </a:r>
          </a:p>
        </p:txBody>
      </p:sp>
      <p:cxnSp>
        <p:nvCxnSpPr>
          <p:cNvPr id="59" name="Rechte verbindingslijn met pijl 58"/>
          <p:cNvCxnSpPr>
            <a:stCxn id="57" idx="3"/>
            <a:endCxn id="61" idx="1"/>
          </p:cNvCxnSpPr>
          <p:nvPr/>
        </p:nvCxnSpPr>
        <p:spPr>
          <a:xfrm>
            <a:off x="6510338" y="5789613"/>
            <a:ext cx="1047750" cy="0"/>
          </a:xfrm>
          <a:prstGeom prst="straightConnector1">
            <a:avLst/>
          </a:prstGeom>
          <a:ln>
            <a:solidFill>
              <a:srgbClr val="40404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57" idx="0"/>
            <a:endCxn id="52" idx="2"/>
          </p:cNvCxnSpPr>
          <p:nvPr/>
        </p:nvCxnSpPr>
        <p:spPr>
          <a:xfrm flipH="1" flipV="1">
            <a:off x="5511800" y="4865688"/>
            <a:ext cx="604838" cy="5619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hoek 60"/>
          <p:cNvSpPr/>
          <p:nvPr/>
        </p:nvSpPr>
        <p:spPr>
          <a:xfrm>
            <a:off x="7558088" y="5427663"/>
            <a:ext cx="787400" cy="7239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9429" name="Tekstvak 61"/>
          <p:cNvSpPr txBox="1">
            <a:spLocks noChangeArrowheads="1"/>
          </p:cNvSpPr>
          <p:nvPr/>
        </p:nvSpPr>
        <p:spPr bwMode="auto">
          <a:xfrm>
            <a:off x="7558088" y="5527675"/>
            <a:ext cx="78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>
                <a:solidFill>
                  <a:srgbClr val="000000"/>
                </a:solidFill>
                <a:latin typeface="Corbel" pitchFamily="34" charset="0"/>
              </a:rPr>
              <a:t>D</a:t>
            </a:r>
          </a:p>
        </p:txBody>
      </p:sp>
      <p:cxnSp>
        <p:nvCxnSpPr>
          <p:cNvPr id="66" name="Rechte verbindingslijn met pijl 65"/>
          <p:cNvCxnSpPr>
            <a:stCxn id="56" idx="2"/>
            <a:endCxn id="61" idx="0"/>
          </p:cNvCxnSpPr>
          <p:nvPr/>
        </p:nvCxnSpPr>
        <p:spPr>
          <a:xfrm>
            <a:off x="7297738" y="4865688"/>
            <a:ext cx="654050" cy="561975"/>
          </a:xfrm>
          <a:prstGeom prst="straightConnector1">
            <a:avLst/>
          </a:prstGeom>
          <a:ln>
            <a:solidFill>
              <a:srgbClr val="40404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11"/>
          <p:cNvCxnSpPr>
            <a:stCxn id="8" idx="2"/>
          </p:cNvCxnSpPr>
          <p:nvPr/>
        </p:nvCxnSpPr>
        <p:spPr>
          <a:xfrm flipH="1">
            <a:off x="3122613" y="2352675"/>
            <a:ext cx="550862" cy="6191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1801936" y="340048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mediation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5388493" y="3429000"/>
            <a:ext cx="192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regression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1769432" y="617872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mediation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5329238" y="619708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complex path models</a:t>
            </a:r>
          </a:p>
        </p:txBody>
      </p:sp>
      <p:cxnSp>
        <p:nvCxnSpPr>
          <p:cNvPr id="49" name="Rechte verbindingslijn met pijl 59"/>
          <p:cNvCxnSpPr>
            <a:stCxn id="56" idx="2"/>
            <a:endCxn id="57" idx="0"/>
          </p:cNvCxnSpPr>
          <p:nvPr/>
        </p:nvCxnSpPr>
        <p:spPr>
          <a:xfrm flipH="1">
            <a:off x="6116638" y="4865688"/>
            <a:ext cx="1181100" cy="5619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endCxn id="17" idx="3"/>
          </p:cNvCxnSpPr>
          <p:nvPr/>
        </p:nvCxnSpPr>
        <p:spPr>
          <a:xfrm flipH="1">
            <a:off x="7456488" y="1981200"/>
            <a:ext cx="23495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7665279" y="4497388"/>
            <a:ext cx="23495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8342313" y="5727700"/>
            <a:ext cx="23495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6510338" y="5538788"/>
            <a:ext cx="23495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>
            <a:off x="3938588" y="5738019"/>
            <a:ext cx="23495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H="1">
            <a:off x="3398044" y="4506119"/>
            <a:ext cx="23495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H="1">
            <a:off x="4067521" y="1974850"/>
            <a:ext cx="23495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3109706" y="2982119"/>
            <a:ext cx="23495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Log-likelihood ratio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 rtlCol="0">
                <a:normAutofit fontScale="62500" lnSpcReduction="20000"/>
              </a:bodyPr>
              <a:lstStyle/>
              <a:p>
                <a:pPr eaLnBrk="1" fontAlgn="auto" hangingPunct="1">
                  <a:spcAft>
                    <a:spcPts val="0"/>
                  </a:spcAft>
                  <a:buFont typeface="Arial"/>
                  <a:buChar char="•"/>
                  <a:defRPr/>
                </a:pPr>
                <a:r>
                  <a:rPr lang="en-US" sz="2800" dirty="0"/>
                  <a:t>Degree of misfit, can be expressed as ratio of likelihoods in the fitted to unrestricted model</a:t>
                </a:r>
              </a:p>
              <a:p>
                <a:pPr eaLnBrk="1" fontAlgn="auto" hangingPunct="1">
                  <a:spcAft>
                    <a:spcPts val="0"/>
                  </a:spcAft>
                  <a:buFont typeface="Arial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/>
                      </a:rPr>
                      <m:t>−2</m:t>
                    </m:r>
                    <m:r>
                      <a:rPr lang="de-DE" sz="2800" b="0" i="1" smtClean="0">
                        <a:latin typeface="Cambria Math"/>
                      </a:rPr>
                      <m:t>𝑙𝑜𝑔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de-DE" sz="2800" b="0" i="1" smtClean="0">
                        <a:latin typeface="Cambria Math"/>
                      </a:rPr>
                      <m:t>=−2</m:t>
                    </m:r>
                    <m:r>
                      <a:rPr lang="de-DE" sz="2800" b="0" i="1" smtClean="0">
                        <a:latin typeface="Cambria Math"/>
                      </a:rPr>
                      <m:t>𝑙𝑜𝑔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+</m:t>
                    </m:r>
                    <m:r>
                      <a:rPr lang="de-DE" sz="2800" i="1">
                        <a:latin typeface="Cambria Math"/>
                      </a:rPr>
                      <m:t>2</m:t>
                    </m:r>
                    <m:r>
                      <a:rPr lang="de-DE" sz="2800" i="1">
                        <a:latin typeface="Cambria Math"/>
                      </a:rPr>
                      <m:t>𝑙𝑜𝑔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eaLnBrk="1" fontAlgn="auto" hangingPunct="1">
                  <a:spcAft>
                    <a:spcPts val="0"/>
                  </a:spcAft>
                  <a:buFont typeface="Arial"/>
                  <a:buChar char="•"/>
                  <a:defRPr/>
                </a:pPr>
                <a:r>
                  <a:rPr lang="en-US" sz="2800" dirty="0"/>
                  <a:t>Statistic is Chi-square distributed</a:t>
                </a:r>
              </a:p>
              <a:p>
                <a:pPr eaLnBrk="1" fontAlgn="auto" hangingPunct="1">
                  <a:spcAft>
                    <a:spcPts val="0"/>
                  </a:spcAft>
                  <a:buFont typeface="Arial"/>
                  <a:buChar char="•"/>
                  <a:defRPr/>
                </a:pPr>
                <a:r>
                  <a:rPr lang="en-US" sz="2800" dirty="0"/>
                  <a:t>Model test: unrestricted model is model that led to sample variance-covariance matrix</a:t>
                </a:r>
              </a:p>
              <a:p>
                <a:pPr eaLnBrk="1" fontAlgn="auto" hangingPunct="1">
                  <a:spcAft>
                    <a:spcPts val="0"/>
                  </a:spcAft>
                  <a:buFont typeface="Arial"/>
                  <a:buChar char="•"/>
                  <a:defRPr/>
                </a:pPr>
                <a:r>
                  <a:rPr lang="en-US" sz="2800" dirty="0"/>
                  <a:t>H0: χ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 = 0 (perfect fit)</a:t>
                </a:r>
              </a:p>
              <a:p>
                <a:pPr eaLnBrk="1" fontAlgn="auto" hangingPunct="1">
                  <a:spcAft>
                    <a:spcPts val="0"/>
                  </a:spcAft>
                  <a:buFont typeface="Arial"/>
                  <a:buChar char="•"/>
                  <a:defRPr/>
                </a:pPr>
                <a:endParaRPr lang="en-US" sz="2800" dirty="0"/>
              </a:p>
              <a:p>
                <a:pPr eaLnBrk="1" fontAlgn="auto" hangingPunct="1">
                  <a:spcAft>
                    <a:spcPts val="0"/>
                  </a:spcAft>
                  <a:buFont typeface="Arial"/>
                  <a:buChar char="•"/>
                  <a:defRPr/>
                </a:pPr>
                <a:endParaRPr lang="en-US" sz="2800" dirty="0"/>
              </a:p>
              <a:p>
                <a:pPr eaLnBrk="1" fontAlgn="auto" hangingPunct="1">
                  <a:spcAft>
                    <a:spcPts val="0"/>
                  </a:spcAft>
                  <a:buFont typeface="Arial"/>
                  <a:buChar char="•"/>
                  <a:defRPr/>
                </a:pPr>
                <a:endParaRPr lang="en-US" sz="2800" dirty="0">
                  <a:solidFill>
                    <a:schemeClr val="accent3"/>
                  </a:solidFill>
                </a:endParaRPr>
              </a:p>
              <a:p>
                <a:pPr marL="0" indent="0" eaLnBrk="1" fontAlgn="auto" hangingPunct="1">
                  <a:spcAft>
                    <a:spcPts val="0"/>
                  </a:spcAft>
                  <a:buFont typeface="Arial"/>
                  <a:buNone/>
                  <a:defRPr/>
                </a:pPr>
                <a:r>
                  <a:rPr lang="en-US" sz="2800" dirty="0">
                    <a:solidFill>
                      <a:schemeClr val="accent3"/>
                    </a:solidFill>
                  </a:rPr>
                  <a:t>+ </a:t>
                </a:r>
                <a:r>
                  <a:rPr lang="en-US" sz="2800" dirty="0"/>
                  <a:t>actual test for fit</a:t>
                </a:r>
              </a:p>
              <a:p>
                <a:pPr marL="0" indent="0" eaLnBrk="1" fontAlgn="auto" hangingPunct="1">
                  <a:spcAft>
                    <a:spcPts val="0"/>
                  </a:spcAft>
                  <a:buFont typeface="Arial"/>
                  <a:buNone/>
                  <a:defRPr/>
                </a:pPr>
                <a:r>
                  <a:rPr lang="en-US" sz="2800" dirty="0">
                    <a:solidFill>
                      <a:schemeClr val="accent2"/>
                    </a:solidFill>
                  </a:rPr>
                  <a:t> -</a:t>
                </a:r>
                <a:r>
                  <a:rPr lang="en-US" sz="2800" dirty="0"/>
                  <a:t> sensitive to sample size</a:t>
                </a:r>
              </a:p>
              <a:p>
                <a:pPr marL="57150" indent="0" eaLnBrk="1" fontAlgn="auto" hangingPunct="1">
                  <a:spcAft>
                    <a:spcPts val="0"/>
                  </a:spcAft>
                  <a:buFont typeface="Arial"/>
                  <a:buNone/>
                  <a:defRPr/>
                </a:pPr>
                <a:r>
                  <a:rPr lang="en-US" dirty="0">
                    <a:solidFill>
                      <a:schemeClr val="accent2"/>
                    </a:solidFill>
                  </a:rPr>
                  <a:t>-</a:t>
                </a:r>
                <a:r>
                  <a:rPr lang="en-US" dirty="0"/>
                  <a:t> </a:t>
                </a:r>
                <a:r>
                  <a:rPr lang="en-US" sz="2800" dirty="0"/>
                  <a:t>inflated with non-normal data</a:t>
                </a:r>
              </a:p>
              <a:p>
                <a:pPr marL="57150" indent="0" eaLnBrk="1" fontAlgn="auto" hangingPunct="1">
                  <a:spcAft>
                    <a:spcPts val="0"/>
                  </a:spcAft>
                  <a:buFont typeface="Arial"/>
                  <a:buNone/>
                  <a:defRPr/>
                </a:pPr>
                <a:endParaRPr lang="en-US" dirty="0"/>
              </a:p>
              <a:p>
                <a:pPr marL="57150" indent="0" eaLnBrk="1" fontAlgn="auto" hangingPunct="1">
                  <a:spcAft>
                    <a:spcPts val="0"/>
                  </a:spcAft>
                  <a:buFont typeface="Arial"/>
                  <a:buNone/>
                  <a:defRPr/>
                </a:pPr>
                <a:r>
                  <a:rPr lang="en-US" dirty="0"/>
                  <a:t>Note: also some other estimation techniques lead to Chi-squares that are then based on a difference function of model-implied and observed covariance matrix</a:t>
                </a:r>
              </a:p>
              <a:p>
                <a:pPr lvl="1" eaLnBrk="1" fontAlgn="auto" hangingPunct="1">
                  <a:spcAft>
                    <a:spcPts val="0"/>
                  </a:spcAft>
                  <a:buFont typeface="Arial"/>
                  <a:buChar char="–"/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1">
                <a:blip r:embed="rId3"/>
                <a:stretch>
                  <a:fillRect l="-593" t="-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6083" name="Groeperen 4"/>
          <p:cNvGrpSpPr>
            <a:grpSpLocks/>
          </p:cNvGrpSpPr>
          <p:nvPr/>
        </p:nvGrpSpPr>
        <p:grpSpPr bwMode="auto">
          <a:xfrm>
            <a:off x="627692" y="3645024"/>
            <a:ext cx="5380037" cy="650875"/>
            <a:chOff x="694424" y="3312166"/>
            <a:chExt cx="5153350" cy="651095"/>
          </a:xfrm>
        </p:grpSpPr>
        <p:cxnSp>
          <p:nvCxnSpPr>
            <p:cNvPr id="6" name="Rechte verbindingslijn 5"/>
            <p:cNvCxnSpPr/>
            <p:nvPr/>
          </p:nvCxnSpPr>
          <p:spPr>
            <a:xfrm flipV="1">
              <a:off x="1626558" y="3636125"/>
              <a:ext cx="4221216" cy="79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6"/>
            <p:cNvCxnSpPr/>
            <p:nvPr/>
          </p:nvCxnSpPr>
          <p:spPr>
            <a:xfrm>
              <a:off x="1626558" y="3507495"/>
              <a:ext cx="0" cy="274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694424" y="3312166"/>
              <a:ext cx="895639" cy="6510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Perfect Model</a:t>
              </a:r>
            </a:p>
          </p:txBody>
        </p:sp>
        <p:cxnSp>
          <p:nvCxnSpPr>
            <p:cNvPr id="9" name="Rechte verbindingslijn met pijl 8"/>
            <p:cNvCxnSpPr/>
            <p:nvPr/>
          </p:nvCxnSpPr>
          <p:spPr>
            <a:xfrm>
              <a:off x="1772537" y="3407448"/>
              <a:ext cx="2676275" cy="79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Correlation &amp; Covariance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Correlation Matrix</a:t>
            </a:r>
            <a:br>
              <a:rPr lang="en-US" sz="2800" dirty="0"/>
            </a:br>
            <a:r>
              <a:rPr lang="en-US" sz="2800" dirty="0"/>
              <a:t>ABC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Covariance Matrix</a:t>
            </a:r>
            <a:br>
              <a:rPr lang="en-US" sz="2800" dirty="0"/>
            </a:br>
            <a:r>
              <a:rPr lang="en-US" sz="2800" dirty="0"/>
              <a:t>ABC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4984750" y="1600200"/>
          <a:ext cx="2809728" cy="1996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908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</a:t>
                      </a:r>
                      <a:r>
                        <a:rPr lang="en-US" sz="2400" baseline="-25000" dirty="0" err="1"/>
                        <a:t>BA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</a:t>
                      </a:r>
                      <a:r>
                        <a:rPr lang="en-US" sz="2400" baseline="-25000" dirty="0" err="1"/>
                        <a:t>CA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</a:t>
                      </a:r>
                      <a:r>
                        <a:rPr lang="en-US" sz="2400" baseline="-25000" dirty="0" err="1"/>
                        <a:t>BC</a:t>
                      </a:r>
                      <a:endParaRPr lang="en-US" sz="24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48083"/>
              </p:ext>
            </p:extLst>
          </p:nvPr>
        </p:nvGraphicFramePr>
        <p:xfrm>
          <a:off x="4984750" y="4159250"/>
          <a:ext cx="2809728" cy="1996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908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σ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-250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σ</a:t>
                      </a:r>
                      <a:r>
                        <a:rPr lang="en-US" sz="2400" baseline="-25000" dirty="0" err="1"/>
                        <a:t>BA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σ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-250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σ</a:t>
                      </a:r>
                      <a:r>
                        <a:rPr lang="en-US" sz="2400" baseline="-25000" dirty="0" err="1"/>
                        <a:t>CA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σ</a:t>
                      </a:r>
                      <a:r>
                        <a:rPr lang="en-US" sz="2400" baseline="-25000" dirty="0" err="1"/>
                        <a:t>BC</a:t>
                      </a:r>
                      <a:endParaRPr lang="en-US" sz="24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σ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-250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2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Model-implied </a:t>
            </a:r>
            <a:r>
              <a:rPr lang="en-US" b="1" dirty="0" err="1"/>
              <a:t>cov</a:t>
            </a:r>
            <a:r>
              <a:rPr lang="en-US" b="1" dirty="0"/>
              <a:t>-matrix vs. perfect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endParaRPr lang="en-US" sz="2000" dirty="0"/>
              </a:p>
              <a:p>
                <a:pPr eaLnBrk="1" hangingPunct="1"/>
                <a:r>
                  <a:rPr lang="en-US" sz="2800" dirty="0"/>
                  <a:t>Perfect-model to worse: compare S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</m:acc>
                  </m:oMath>
                </a14:m>
                <a:endParaRPr lang="en-US" sz="2800" dirty="0"/>
              </a:p>
              <a:p>
                <a:pPr eaLnBrk="1" hangingPunct="1"/>
                <a:r>
                  <a:rPr lang="en-US" sz="2800" dirty="0"/>
                  <a:t>Population: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US" sz="2800" dirty="0"/>
                  <a:t>, estimated by sample data: S</a:t>
                </a:r>
              </a:p>
              <a:p>
                <a:pPr eaLnBrk="1" hangingPunct="1"/>
                <a:endParaRPr lang="en-US" sz="2800" dirty="0"/>
              </a:p>
              <a:p>
                <a:pPr eaLnBrk="1" hangingPunct="1"/>
                <a:endParaRPr lang="en-US" sz="2800" dirty="0"/>
              </a:p>
            </p:txBody>
          </p:sp>
        </mc:Choice>
        <mc:Fallback xmlns="">
          <p:sp>
            <p:nvSpPr>
              <p:cNvPr id="6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64873"/>
              </p:ext>
            </p:extLst>
          </p:nvPr>
        </p:nvGraphicFramePr>
        <p:xfrm>
          <a:off x="1139650" y="4149080"/>
          <a:ext cx="2809728" cy="1996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908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-250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s</a:t>
                      </a:r>
                      <a:r>
                        <a:rPr lang="en-US" sz="2400" baseline="-25000" dirty="0" err="1"/>
                        <a:t>BA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s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-250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s</a:t>
                      </a:r>
                      <a:r>
                        <a:rPr lang="en-US" sz="2400" baseline="-25000" dirty="0" err="1"/>
                        <a:t>CA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s</a:t>
                      </a:r>
                      <a:r>
                        <a:rPr lang="en-US" sz="2400" baseline="-25000" dirty="0" err="1"/>
                        <a:t>BC</a:t>
                      </a:r>
                      <a:endParaRPr lang="en-US" sz="24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s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-250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kstvak 9"/>
          <p:cNvSpPr txBox="1">
            <a:spLocks noChangeArrowheads="1"/>
          </p:cNvSpPr>
          <p:nvPr/>
        </p:nvSpPr>
        <p:spPr bwMode="auto">
          <a:xfrm>
            <a:off x="396700" y="5038080"/>
            <a:ext cx="8159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rbel" pitchFamily="34" charset="0"/>
              </a:rPr>
              <a:t>S = </a:t>
            </a:r>
          </a:p>
        </p:txBody>
      </p:sp>
      <p:sp>
        <p:nvSpPr>
          <p:cNvPr id="12" name="Tekstvak 11"/>
          <p:cNvSpPr txBox="1">
            <a:spLocks noChangeArrowheads="1"/>
          </p:cNvSpPr>
          <p:nvPr/>
        </p:nvSpPr>
        <p:spPr bwMode="auto">
          <a:xfrm>
            <a:off x="457200" y="3356992"/>
            <a:ext cx="36258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latin typeface="Corbel" pitchFamily="34" charset="0"/>
              </a:rPr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9"/>
              <p:cNvSpPr txBox="1">
                <a:spLocks noChangeArrowheads="1"/>
              </p:cNvSpPr>
              <p:nvPr/>
            </p:nvSpPr>
            <p:spPr bwMode="auto">
              <a:xfrm>
                <a:off x="4808538" y="4899753"/>
                <a:ext cx="815975" cy="5347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</m:acc>
                    <m:r>
                      <a:rPr lang="de-DE" sz="28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b="1" dirty="0">
                    <a:latin typeface="Corbe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8538" y="4899753"/>
                <a:ext cx="815975" cy="5347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kstvak 11"/>
          <p:cNvSpPr txBox="1">
            <a:spLocks noChangeArrowheads="1"/>
          </p:cNvSpPr>
          <p:nvPr/>
        </p:nvSpPr>
        <p:spPr bwMode="auto">
          <a:xfrm>
            <a:off x="5060950" y="3356992"/>
            <a:ext cx="36258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latin typeface="Corbel" pitchFamily="34" charset="0"/>
              </a:rPr>
              <a:t>Model-implied</a:t>
            </a:r>
          </a:p>
        </p:txBody>
      </p:sp>
      <p:graphicFrame>
        <p:nvGraphicFramePr>
          <p:cNvPr id="15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555292"/>
              </p:ext>
            </p:extLst>
          </p:nvPr>
        </p:nvGraphicFramePr>
        <p:xfrm>
          <a:off x="5624513" y="4168964"/>
          <a:ext cx="2809728" cy="1996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908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σ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-250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err="1"/>
                        <a:t>σ</a:t>
                      </a:r>
                      <a:r>
                        <a:rPr lang="en-US" sz="2400" baseline="-25000" dirty="0" err="1"/>
                        <a:t>BA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σ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-250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err="1"/>
                        <a:t>σ</a:t>
                      </a:r>
                      <a:r>
                        <a:rPr lang="en-US" sz="2400" baseline="-25000" dirty="0" err="1"/>
                        <a:t>CA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σ</a:t>
                      </a:r>
                      <a:r>
                        <a:rPr lang="en-US" sz="2400" baseline="-25000" dirty="0" err="1"/>
                        <a:t>BC</a:t>
                      </a:r>
                      <a:endParaRPr lang="en-US" sz="24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σ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-250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3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RMSEA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5388"/>
          </a:xfrm>
        </p:spPr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3100" dirty="0"/>
              <a:t>RMSEA (Root Mean Square Error of Approximation)</a:t>
            </a:r>
            <a:br>
              <a:rPr lang="en-US" sz="31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br>
              <a:rPr lang="en-US" sz="2800" dirty="0"/>
            </a:br>
            <a:endParaRPr 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3100" dirty="0"/>
              <a:t>Absolute index: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3100" dirty="0"/>
              <a:t>Index of discrepancy between model and data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800" dirty="0">
                <a:solidFill>
                  <a:srgbClr val="9BBB59"/>
                </a:solidFill>
              </a:rPr>
              <a:t>     </a:t>
            </a:r>
            <a:r>
              <a:rPr lang="en-US" sz="2400" dirty="0">
                <a:solidFill>
                  <a:srgbClr val="9BBB59"/>
                </a:solidFill>
              </a:rPr>
              <a:t>+ </a:t>
            </a:r>
            <a:r>
              <a:rPr lang="en-US" sz="2400" dirty="0"/>
              <a:t>sensitive to model complexity, bias correction by (-</a:t>
            </a:r>
            <a:r>
              <a:rPr lang="en-US" sz="2400" dirty="0" err="1"/>
              <a:t>df</a:t>
            </a:r>
            <a:r>
              <a:rPr lang="en-US" sz="24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400" dirty="0"/>
              <a:t>      </a:t>
            </a:r>
            <a:r>
              <a:rPr lang="en-US" sz="2400" dirty="0">
                <a:solidFill>
                  <a:schemeClr val="accent2"/>
                </a:solidFill>
              </a:rPr>
              <a:t>- </a:t>
            </a:r>
            <a:r>
              <a:rPr lang="en-US" sz="2400" dirty="0"/>
              <a:t>less suitable with small sample size (with low </a:t>
            </a:r>
            <a:r>
              <a:rPr lang="en-US" sz="2400" dirty="0" err="1"/>
              <a:t>df</a:t>
            </a:r>
            <a:r>
              <a:rPr lang="en-US" sz="2400" dirty="0"/>
              <a:t>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3100" dirty="0"/>
              <a:t>Rule of thumb: &lt;.08 (mediocre), &lt;.05 (close / good)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3100" dirty="0"/>
              <a:t>Inspect CIs</a:t>
            </a:r>
          </a:p>
        </p:txBody>
      </p:sp>
      <p:grpSp>
        <p:nvGrpSpPr>
          <p:cNvPr id="400411" name="Groeperen 4"/>
          <p:cNvGrpSpPr>
            <a:grpSpLocks/>
          </p:cNvGrpSpPr>
          <p:nvPr/>
        </p:nvGrpSpPr>
        <p:grpSpPr bwMode="auto">
          <a:xfrm>
            <a:off x="250825" y="3068960"/>
            <a:ext cx="5226050" cy="650875"/>
            <a:chOff x="694424" y="3312166"/>
            <a:chExt cx="5153350" cy="651095"/>
          </a:xfrm>
        </p:grpSpPr>
        <p:cxnSp>
          <p:nvCxnSpPr>
            <p:cNvPr id="6" name="Rechte verbindingslijn 5"/>
            <p:cNvCxnSpPr/>
            <p:nvPr/>
          </p:nvCxnSpPr>
          <p:spPr>
            <a:xfrm flipV="1">
              <a:off x="1625847" y="3636125"/>
              <a:ext cx="4221927" cy="79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6"/>
            <p:cNvCxnSpPr/>
            <p:nvPr/>
          </p:nvCxnSpPr>
          <p:spPr>
            <a:xfrm>
              <a:off x="1625847" y="3507494"/>
              <a:ext cx="0" cy="2747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694424" y="3312166"/>
              <a:ext cx="895418" cy="6510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Perfect Model</a:t>
              </a:r>
            </a:p>
          </p:txBody>
        </p:sp>
        <p:cxnSp>
          <p:nvCxnSpPr>
            <p:cNvPr id="9" name="Rechte verbindingslijn met pijl 8"/>
            <p:cNvCxnSpPr/>
            <p:nvPr/>
          </p:nvCxnSpPr>
          <p:spPr>
            <a:xfrm>
              <a:off x="1772996" y="3407448"/>
              <a:ext cx="2676862" cy="79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3263966" y="2134278"/>
                <a:ext cx="2388154" cy="718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𝑅𝑀𝑆𝐸𝐴</m:t>
                    </m:r>
                    <m:r>
                      <a:rPr lang="de-DE" sz="20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 smtClean="0">
                                    <a:latin typeface="Cambria Math"/>
                                    <a:ea typeface="Cambria Math"/>
                                  </a:rPr>
                                  <m:t>𝜒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de-DE" sz="2000" b="0" i="1" smtClean="0">
                                <a:latin typeface="Cambria Math"/>
                              </a:rPr>
                              <m:t>𝑑𝑓</m:t>
                            </m:r>
                          </m:num>
                          <m:den>
                            <m:d>
                              <m:d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de-DE" sz="20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de-DE" sz="2000" b="0" i="1" smtClean="0">
                                <a:latin typeface="Cambria Math"/>
                              </a:rPr>
                              <m:t>𝑑𝑓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966" y="2134278"/>
                <a:ext cx="2388154" cy="7186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kstvak 12"/>
          <p:cNvSpPr txBox="1">
            <a:spLocks noChangeArrowheads="1"/>
          </p:cNvSpPr>
          <p:nvPr/>
        </p:nvSpPr>
        <p:spPr bwMode="auto">
          <a:xfrm>
            <a:off x="5992813" y="2141530"/>
            <a:ext cx="246697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itchFamily="34" charset="0"/>
              </a:rPr>
              <a:t>= bias-corrected estimate of divergence of model-implied and population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rbel" pitchFamily="34" charset="0"/>
              </a:rPr>
              <a:t>var-covar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itchFamily="34" charset="0"/>
              </a:rPr>
              <a:t> matrix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SRMR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7938"/>
          </a:xfrm>
        </p:spPr>
        <p:txBody>
          <a:bodyPr rtlCol="0">
            <a:normAutofit fontScale="8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800" dirty="0"/>
              <a:t>Standardized Root Mean Square Residual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800" dirty="0"/>
              <a:t>Absolute index: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Index of discrepancy between model and sample statistics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800" dirty="0">
                <a:solidFill>
                  <a:srgbClr val="C0504D"/>
                </a:solidFill>
              </a:rPr>
              <a:t>      </a:t>
            </a:r>
            <a:r>
              <a:rPr lang="en-US" sz="2400" dirty="0">
                <a:solidFill>
                  <a:srgbClr val="C0504D"/>
                </a:solidFill>
              </a:rPr>
              <a:t>- </a:t>
            </a:r>
            <a:r>
              <a:rPr lang="en-US" sz="2400" dirty="0"/>
              <a:t>sensitive to sample size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400" dirty="0">
                <a:solidFill>
                  <a:srgbClr val="C0504D"/>
                </a:solidFill>
              </a:rPr>
              <a:t>- </a:t>
            </a:r>
            <a:r>
              <a:rPr lang="en-US" sz="2400" dirty="0"/>
              <a:t>insensitive to model complexity</a:t>
            </a:r>
          </a:p>
          <a:p>
            <a:pPr lvl="1" indent="-342900" eaLnBrk="1" fontAlgn="auto" hangingPunct="1">
              <a:spcAft>
                <a:spcPts val="0"/>
              </a:spcAft>
              <a:buFontTx/>
              <a:buChar char="-"/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3000" dirty="0"/>
              <a:t>Rule of thumb: max .08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/>
          </a:p>
        </p:txBody>
      </p:sp>
      <p:grpSp>
        <p:nvGrpSpPr>
          <p:cNvPr id="691204" name="Groeperen 7"/>
          <p:cNvGrpSpPr>
            <a:grpSpLocks/>
          </p:cNvGrpSpPr>
          <p:nvPr/>
        </p:nvGrpSpPr>
        <p:grpSpPr bwMode="auto">
          <a:xfrm>
            <a:off x="350160" y="3276454"/>
            <a:ext cx="5226050" cy="650875"/>
            <a:chOff x="694424" y="3312166"/>
            <a:chExt cx="5153350" cy="651095"/>
          </a:xfrm>
        </p:grpSpPr>
        <p:cxnSp>
          <p:nvCxnSpPr>
            <p:cNvPr id="9" name="Rechte verbindingslijn 8"/>
            <p:cNvCxnSpPr/>
            <p:nvPr/>
          </p:nvCxnSpPr>
          <p:spPr>
            <a:xfrm flipV="1">
              <a:off x="1625847" y="3636125"/>
              <a:ext cx="4221927" cy="79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9"/>
            <p:cNvCxnSpPr/>
            <p:nvPr/>
          </p:nvCxnSpPr>
          <p:spPr>
            <a:xfrm>
              <a:off x="1625847" y="3507494"/>
              <a:ext cx="0" cy="2747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kstvak 10"/>
            <p:cNvSpPr txBox="1"/>
            <p:nvPr/>
          </p:nvSpPr>
          <p:spPr>
            <a:xfrm>
              <a:off x="694424" y="3312166"/>
              <a:ext cx="895418" cy="6510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Perfect Model</a:t>
              </a:r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>
              <a:off x="1772996" y="3407448"/>
              <a:ext cx="2676862" cy="79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"/>
              <p:cNvSpPr txBox="1"/>
              <p:nvPr/>
            </p:nvSpPr>
            <p:spPr>
              <a:xfrm>
                <a:off x="1835696" y="1981105"/>
                <a:ext cx="3515578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𝑆𝑅𝑀𝑅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de-DE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de-DE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de-DE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i="1">
                                                          <a:latin typeface="Cambria Math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i="1">
                                                          <a:latin typeface="Cambria Math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de-DE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de-DE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de-DE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de-DE" i="1">
                                                              <a:latin typeface="Cambria Math"/>
                                                              <a:ea typeface="Cambria Math"/>
                                                            </a:rPr>
                                                            <m:t>𝜎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de-DE" i="1">
                                                          <a:latin typeface="Cambria Math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de-DE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i="1">
                                                          <a:latin typeface="Cambria Math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i="1">
                                                          <a:latin typeface="Cambria Math"/>
                                                        </a:rPr>
                                                        <m:t>𝑖𝑖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de-DE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i="1">
                                                          <a:latin typeface="Cambria Math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i="1">
                                                          <a:latin typeface="Cambria Math"/>
                                                        </a:rPr>
                                                        <m:t>𝑗𝑗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num>
                            <m:den>
                              <m:r>
                                <a:rPr lang="de-DE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+1)/2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981105"/>
                <a:ext cx="3515578" cy="1169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79625" y="2333636"/>
                <a:ext cx="3556871" cy="109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nl-NL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nl-NL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r>
                                <a:rPr lang="nl-NL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nl-NL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𝑠𝑞𝑢𝑎𝑟𝑒𝑑</m:t>
                              </m:r>
                              <m:r>
                                <a:rPr lang="nl-NL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  <m:r>
                                <a:rPr lang="nl-NL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𝑟𝑒𝑠𝑖𝑑𝑢𝑎𝑙𝑠</m:t>
                              </m:r>
                            </m:num>
                            <m:den>
                              <m:r>
                                <a:rPr lang="nl-NL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nl-NL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m:rPr>
                                  <m:nor/>
                                </m:rPr>
                                <a:rPr lang="nl-NL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NL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𝑐𝑜𝑣𝑎𝑟</m:t>
                              </m:r>
                              <m:r>
                                <a:rPr lang="nl-NL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𝑚𝑎𝑡𝑟𝑖𝑥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nl-NL" b="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nl-NL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625" y="2333636"/>
                <a:ext cx="3556871" cy="1095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Baseline model approach</a:t>
            </a:r>
          </a:p>
        </p:txBody>
      </p:sp>
      <p:sp>
        <p:nvSpPr>
          <p:cNvPr id="709634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Assume unrelated variables (independence)</a:t>
            </a:r>
          </a:p>
          <a:p>
            <a:pPr eaLnBrk="1" hangingPunct="1"/>
            <a:r>
              <a:rPr lang="en-US" sz="2800" dirty="0"/>
              <a:t>Assess improvement of fit by hypothesized model</a:t>
            </a:r>
          </a:p>
        </p:txBody>
      </p:sp>
      <p:graphicFrame>
        <p:nvGraphicFramePr>
          <p:cNvPr id="7" name="Tabel 6"/>
          <p:cNvGraphicFramePr>
            <a:graphicFrameLocks noGrp="1"/>
          </p:cNvGraphicFramePr>
          <p:nvPr/>
        </p:nvGraphicFramePr>
        <p:xfrm>
          <a:off x="1273175" y="4062413"/>
          <a:ext cx="2809728" cy="1996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908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σ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-250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0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σ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-250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0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0</a:t>
                      </a:r>
                      <a:endParaRPr lang="en-US" sz="24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σ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-250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>
                <a:spLocks noChangeArrowheads="1"/>
              </p:cNvSpPr>
              <p:nvPr/>
            </p:nvSpPr>
            <p:spPr bwMode="auto">
              <a:xfrm>
                <a:off x="457200" y="4949825"/>
                <a:ext cx="815975" cy="5347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𝚺</m:t>
                            </m:r>
                          </m:e>
                        </m:acc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𝒃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b="1" dirty="0">
                    <a:latin typeface="Corbe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949825"/>
                <a:ext cx="815975" cy="5347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/>
              <p:cNvSpPr txBox="1">
                <a:spLocks noChangeArrowheads="1"/>
              </p:cNvSpPr>
              <p:nvPr/>
            </p:nvSpPr>
            <p:spPr bwMode="auto">
              <a:xfrm>
                <a:off x="4808538" y="4951413"/>
                <a:ext cx="815975" cy="5347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</m:acc>
                    <m:r>
                      <a:rPr lang="de-DE" sz="28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b="1" dirty="0">
                    <a:latin typeface="Corbe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8538" y="4951413"/>
                <a:ext cx="815975" cy="5347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kstvak 10"/>
          <p:cNvSpPr txBox="1">
            <a:spLocks noChangeArrowheads="1"/>
          </p:cNvSpPr>
          <p:nvPr/>
        </p:nvSpPr>
        <p:spPr bwMode="auto">
          <a:xfrm>
            <a:off x="658118" y="3068960"/>
            <a:ext cx="3625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latin typeface="Corbel" pitchFamily="34" charset="0"/>
              </a:rPr>
              <a:t>Independence model</a:t>
            </a:r>
          </a:p>
        </p:txBody>
      </p:sp>
      <p:sp>
        <p:nvSpPr>
          <p:cNvPr id="12" name="Tekstvak 11"/>
          <p:cNvSpPr txBox="1">
            <a:spLocks noChangeArrowheads="1"/>
          </p:cNvSpPr>
          <p:nvPr/>
        </p:nvSpPr>
        <p:spPr bwMode="auto">
          <a:xfrm>
            <a:off x="4834582" y="3068960"/>
            <a:ext cx="36258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latin typeface="Corbel" pitchFamily="34" charset="0"/>
              </a:rPr>
              <a:t>Model-implied</a:t>
            </a:r>
          </a:p>
        </p:txBody>
      </p:sp>
      <p:graphicFrame>
        <p:nvGraphicFramePr>
          <p:cNvPr id="13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00577"/>
              </p:ext>
            </p:extLst>
          </p:nvPr>
        </p:nvGraphicFramePr>
        <p:xfrm>
          <a:off x="5624513" y="4220624"/>
          <a:ext cx="2809728" cy="1996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908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σ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-250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err="1"/>
                        <a:t>σ</a:t>
                      </a:r>
                      <a:r>
                        <a:rPr lang="en-US" sz="2400" baseline="-25000" dirty="0" err="1"/>
                        <a:t>BA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σ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-250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err="1"/>
                        <a:t>σ</a:t>
                      </a:r>
                      <a:r>
                        <a:rPr lang="en-US" sz="2400" baseline="-25000" dirty="0" err="1"/>
                        <a:t>CA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σ</a:t>
                      </a:r>
                      <a:r>
                        <a:rPr lang="en-US" sz="2400" baseline="-25000" dirty="0" err="1"/>
                        <a:t>BC</a:t>
                      </a:r>
                      <a:endParaRPr lang="en-US" sz="24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σ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-250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6" name="Titel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b="1"/>
              <a:t>CFI/TLI</a:t>
            </a:r>
          </a:p>
        </p:txBody>
      </p:sp>
      <p:sp>
        <p:nvSpPr>
          <p:cNvPr id="399407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0738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dirty="0"/>
              <a:t>Comparative indices:</a:t>
            </a:r>
            <a:br>
              <a:rPr lang="en-US" sz="2200" dirty="0"/>
            </a:br>
            <a:endParaRPr lang="en-US" sz="2200" dirty="0"/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200" dirty="0"/>
          </a:p>
          <a:p>
            <a:pPr marL="0" indent="0" eaLnBrk="1" hangingPunct="1">
              <a:lnSpc>
                <a:spcPct val="80000"/>
              </a:lnSpc>
            </a:pPr>
            <a:r>
              <a:rPr lang="en-US" sz="2200" dirty="0"/>
              <a:t>TLI (Tucker-Lewis Index)</a:t>
            </a:r>
          </a:p>
          <a:p>
            <a:pPr marL="45720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>
                <a:solidFill>
                  <a:srgbClr val="9BBB59"/>
                </a:solidFill>
              </a:rPr>
              <a:t>+ </a:t>
            </a:r>
            <a:r>
              <a:rPr lang="en-US" sz="1900" dirty="0"/>
              <a:t>complexity</a:t>
            </a:r>
          </a:p>
          <a:p>
            <a:pPr marL="45720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>
                <a:solidFill>
                  <a:schemeClr val="accent2"/>
                </a:solidFill>
              </a:rPr>
              <a:t>- </a:t>
            </a:r>
            <a:r>
              <a:rPr lang="en-US" sz="1900" dirty="0"/>
              <a:t>somewhat sensitive to small sample</a:t>
            </a:r>
          </a:p>
          <a:p>
            <a:pPr marL="45720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>
                <a:solidFill>
                  <a:schemeClr val="accent2"/>
                </a:solidFill>
              </a:rPr>
              <a:t>- </a:t>
            </a:r>
            <a:r>
              <a:rPr lang="en-US" sz="1900" dirty="0"/>
              <a:t>works only with ML estimator</a:t>
            </a:r>
          </a:p>
          <a:p>
            <a:pPr marL="45720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>
                <a:solidFill>
                  <a:srgbClr val="C0504D"/>
                </a:solidFill>
              </a:rPr>
              <a:t>- </a:t>
            </a:r>
            <a:r>
              <a:rPr lang="en-US" sz="1900" dirty="0"/>
              <a:t>&gt;1 = </a:t>
            </a:r>
            <a:r>
              <a:rPr lang="en-US" sz="1900" dirty="0" err="1"/>
              <a:t>overfitting</a:t>
            </a:r>
            <a:r>
              <a:rPr lang="en-US" sz="1900" dirty="0"/>
              <a:t>, more complex than needed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/>
              <a:t>Rule of thumb: &gt;.90 (acceptable), &gt;.95 (good)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1900" dirty="0"/>
          </a:p>
          <a:p>
            <a:pPr marL="0" indent="0" eaLnBrk="1" hangingPunct="1">
              <a:lnSpc>
                <a:spcPct val="80000"/>
              </a:lnSpc>
            </a:pPr>
            <a:r>
              <a:rPr lang="en-US" sz="2200" dirty="0"/>
              <a:t>CFI (Comparative Fit Index)</a:t>
            </a:r>
          </a:p>
          <a:p>
            <a:pPr marL="45720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>
                <a:solidFill>
                  <a:srgbClr val="9BBB59"/>
                </a:solidFill>
              </a:rPr>
              <a:t>+</a:t>
            </a:r>
            <a:r>
              <a:rPr lang="en-US" sz="1900" dirty="0"/>
              <a:t> complexity</a:t>
            </a:r>
          </a:p>
          <a:p>
            <a:pPr marL="45720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>
                <a:solidFill>
                  <a:srgbClr val="9BBB59"/>
                </a:solidFill>
              </a:rPr>
              <a:t>+</a:t>
            </a:r>
            <a:r>
              <a:rPr lang="en-US" sz="1900" dirty="0"/>
              <a:t> not sensitive to small sample size</a:t>
            </a:r>
          </a:p>
          <a:p>
            <a:pPr marL="45720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900" dirty="0">
                <a:solidFill>
                  <a:srgbClr val="9BBB59"/>
                </a:solidFill>
              </a:rPr>
              <a:t>+</a:t>
            </a:r>
            <a:r>
              <a:rPr lang="en-US" sz="1900" dirty="0"/>
              <a:t> consistent over different estimation methods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/>
              <a:t>Rule of thumb: &gt;.90 (acceptable), &gt;.95 (good)</a:t>
            </a:r>
          </a:p>
        </p:txBody>
      </p:sp>
      <p:graphicFrame>
        <p:nvGraphicFramePr>
          <p:cNvPr id="399404" name="Object 44"/>
          <p:cNvGraphicFramePr>
            <a:graphicFrameLocks noChangeAspect="1"/>
          </p:cNvGraphicFramePr>
          <p:nvPr/>
        </p:nvGraphicFramePr>
        <p:xfrm>
          <a:off x="6070600" y="4706938"/>
          <a:ext cx="176053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3" imgW="1152000" imgH="484560" progId="Equation.3">
                  <p:embed/>
                </p:oleObj>
              </mc:Choice>
              <mc:Fallback>
                <p:oleObj name="Vergelijking" r:id="rId3" imgW="1152000" imgH="48456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4706938"/>
                        <a:ext cx="1760538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5" name="Object 45"/>
          <p:cNvGraphicFramePr>
            <a:graphicFrameLocks noChangeAspect="1"/>
          </p:cNvGraphicFramePr>
          <p:nvPr/>
        </p:nvGraphicFramePr>
        <p:xfrm>
          <a:off x="6070600" y="2678113"/>
          <a:ext cx="158273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5" imgW="1028700" imgH="889000" progId="Equation.DSMT4">
                  <p:embed/>
                </p:oleObj>
              </mc:Choice>
              <mc:Fallback>
                <p:oleObj name="Vergelijking" r:id="rId5" imgW="1028700" imgH="8890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678113"/>
                        <a:ext cx="1582738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08" name="Groeperen 5"/>
          <p:cNvGrpSpPr>
            <a:grpSpLocks/>
          </p:cNvGrpSpPr>
          <p:nvPr/>
        </p:nvGrpSpPr>
        <p:grpSpPr bwMode="auto">
          <a:xfrm>
            <a:off x="3533775" y="1704975"/>
            <a:ext cx="5153025" cy="646113"/>
            <a:chOff x="3353334" y="4378681"/>
            <a:chExt cx="5153350" cy="646331"/>
          </a:xfrm>
        </p:grpSpPr>
        <p:grpSp>
          <p:nvGrpSpPr>
            <p:cNvPr id="399409" name="Groeperen 6"/>
            <p:cNvGrpSpPr>
              <a:grpSpLocks/>
            </p:cNvGrpSpPr>
            <p:nvPr/>
          </p:nvGrpSpPr>
          <p:grpSpPr bwMode="auto">
            <a:xfrm flipH="1">
              <a:off x="3353334" y="4564803"/>
              <a:ext cx="4221362" cy="274091"/>
              <a:chOff x="1687441" y="4793686"/>
              <a:chExt cx="4221362" cy="274091"/>
            </a:xfrm>
          </p:grpSpPr>
          <p:cxnSp>
            <p:nvCxnSpPr>
              <p:cNvPr id="10" name="Rechte verbindingslijn 9"/>
              <p:cNvCxnSpPr/>
              <p:nvPr/>
            </p:nvCxnSpPr>
            <p:spPr>
              <a:xfrm flipV="1">
                <a:off x="1687374" y="4921995"/>
                <a:ext cx="4221429" cy="794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Rechte verbindingslijn 10"/>
              <p:cNvCxnSpPr/>
              <p:nvPr/>
            </p:nvCxnSpPr>
            <p:spPr>
              <a:xfrm>
                <a:off x="1687374" y="4793365"/>
                <a:ext cx="0" cy="27472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kstvak 7"/>
            <p:cNvSpPr txBox="1"/>
            <p:nvPr/>
          </p:nvSpPr>
          <p:spPr>
            <a:xfrm>
              <a:off x="7611278" y="4378681"/>
              <a:ext cx="895406" cy="64633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err="1"/>
                <a:t>WorstModel</a:t>
              </a:r>
              <a:endParaRPr lang="en-US" b="1" dirty="0"/>
            </a:p>
          </p:txBody>
        </p:sp>
        <p:cxnSp>
          <p:nvCxnSpPr>
            <p:cNvPr id="9" name="Rechte verbindingslijn met pijl 8"/>
            <p:cNvCxnSpPr/>
            <p:nvPr/>
          </p:nvCxnSpPr>
          <p:spPr>
            <a:xfrm flipH="1">
              <a:off x="4729784" y="4507312"/>
              <a:ext cx="2678281" cy="9528"/>
            </a:xfrm>
            <a:prstGeom prst="straightConnector1">
              <a:avLst/>
            </a:prstGeom>
            <a:ln>
              <a:solidFill>
                <a:srgbClr val="80FF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Which to use?</a:t>
            </a:r>
          </a:p>
        </p:txBody>
      </p:sp>
      <p:sp>
        <p:nvSpPr>
          <p:cNvPr id="695298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Report several indices of different types </a:t>
            </a:r>
            <a:br>
              <a:rPr lang="en-US" sz="2800" dirty="0"/>
            </a:br>
            <a:r>
              <a:rPr lang="en-US" sz="2800" dirty="0"/>
              <a:t>(CFI, RMSEA)</a:t>
            </a:r>
          </a:p>
          <a:p>
            <a:pPr eaLnBrk="1" hangingPunct="1"/>
            <a:r>
              <a:rPr lang="en-US" sz="2800" dirty="0"/>
              <a:t>All others than chi-square should look good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Improve the model (exploratory!) by removing </a:t>
            </a:r>
            <a:r>
              <a:rPr lang="en-US" sz="2800" dirty="0" err="1"/>
              <a:t>n.s</a:t>
            </a:r>
            <a:r>
              <a:rPr lang="en-US" sz="2800" dirty="0"/>
              <a:t>. paths, adding significant paths (Mod Indices), but </a:t>
            </a:r>
            <a:r>
              <a:rPr lang="en-US" sz="2800" dirty="0">
                <a:solidFill>
                  <a:schemeClr val="accent2"/>
                </a:solidFill>
              </a:rPr>
              <a:t>only if</a:t>
            </a:r>
            <a:r>
              <a:rPr lang="en-US" sz="2800" dirty="0"/>
              <a:t>: it makes theoretical sense,</a:t>
            </a:r>
            <a:r>
              <a:rPr lang="en-US" sz="2800" dirty="0">
                <a:solidFill>
                  <a:schemeClr val="accent2"/>
                </a:solidFill>
              </a:rPr>
              <a:t> and:</a:t>
            </a:r>
            <a:r>
              <a:rPr lang="en-US" sz="2800" dirty="0"/>
              <a:t> you report your modifications</a:t>
            </a:r>
          </a:p>
        </p:txBody>
      </p:sp>
      <p:grpSp>
        <p:nvGrpSpPr>
          <p:cNvPr id="695299" name="Groeperen 16"/>
          <p:cNvGrpSpPr>
            <a:grpSpLocks/>
          </p:cNvGrpSpPr>
          <p:nvPr/>
        </p:nvGrpSpPr>
        <p:grpSpPr bwMode="auto">
          <a:xfrm>
            <a:off x="468313" y="5932488"/>
            <a:ext cx="5226050" cy="650875"/>
            <a:chOff x="694424" y="3312166"/>
            <a:chExt cx="5153350" cy="651095"/>
          </a:xfrm>
        </p:grpSpPr>
        <p:cxnSp>
          <p:nvCxnSpPr>
            <p:cNvPr id="5" name="Rechte verbindingslijn 4"/>
            <p:cNvCxnSpPr/>
            <p:nvPr/>
          </p:nvCxnSpPr>
          <p:spPr>
            <a:xfrm flipV="1">
              <a:off x="1625846" y="3636125"/>
              <a:ext cx="4221928" cy="79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6"/>
            <p:cNvCxnSpPr/>
            <p:nvPr/>
          </p:nvCxnSpPr>
          <p:spPr>
            <a:xfrm>
              <a:off x="1625846" y="3507494"/>
              <a:ext cx="0" cy="2747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kstvak 11"/>
            <p:cNvSpPr txBox="1"/>
            <p:nvPr/>
          </p:nvSpPr>
          <p:spPr>
            <a:xfrm>
              <a:off x="694424" y="3312166"/>
              <a:ext cx="895418" cy="6510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Perfect Model</a:t>
              </a:r>
            </a:p>
          </p:txBody>
        </p:sp>
        <p:cxnSp>
          <p:nvCxnSpPr>
            <p:cNvPr id="8" name="Rechte verbindingslijn met pijl 14"/>
            <p:cNvCxnSpPr/>
            <p:nvPr/>
          </p:nvCxnSpPr>
          <p:spPr>
            <a:xfrm>
              <a:off x="1771430" y="3407448"/>
              <a:ext cx="2678427" cy="79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5300" name="Groeperen 17"/>
          <p:cNvGrpSpPr>
            <a:grpSpLocks/>
          </p:cNvGrpSpPr>
          <p:nvPr/>
        </p:nvGrpSpPr>
        <p:grpSpPr bwMode="auto">
          <a:xfrm>
            <a:off x="3708400" y="6021388"/>
            <a:ext cx="5153025" cy="646112"/>
            <a:chOff x="3353334" y="4378681"/>
            <a:chExt cx="5153350" cy="646331"/>
          </a:xfrm>
        </p:grpSpPr>
        <p:grpSp>
          <p:nvGrpSpPr>
            <p:cNvPr id="695301" name="Groeperen 10"/>
            <p:cNvGrpSpPr>
              <a:grpSpLocks/>
            </p:cNvGrpSpPr>
            <p:nvPr/>
          </p:nvGrpSpPr>
          <p:grpSpPr bwMode="auto">
            <a:xfrm flipH="1">
              <a:off x="3353334" y="4564803"/>
              <a:ext cx="4221362" cy="274091"/>
              <a:chOff x="1687441" y="4793686"/>
              <a:chExt cx="4221362" cy="274091"/>
            </a:xfrm>
          </p:grpSpPr>
          <p:cxnSp>
            <p:nvCxnSpPr>
              <p:cNvPr id="13" name="Rechte verbindingslijn 8"/>
              <p:cNvCxnSpPr/>
              <p:nvPr/>
            </p:nvCxnSpPr>
            <p:spPr>
              <a:xfrm flipV="1">
                <a:off x="1687374" y="4921996"/>
                <a:ext cx="4221429" cy="79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Rechte verbindingslijn 9"/>
              <p:cNvCxnSpPr/>
              <p:nvPr/>
            </p:nvCxnSpPr>
            <p:spPr>
              <a:xfrm>
                <a:off x="1687374" y="4793364"/>
                <a:ext cx="0" cy="27473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kstvak 12"/>
            <p:cNvSpPr txBox="1"/>
            <p:nvPr/>
          </p:nvSpPr>
          <p:spPr>
            <a:xfrm>
              <a:off x="7611278" y="4378681"/>
              <a:ext cx="895406" cy="64633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err="1"/>
                <a:t>WorstModel</a:t>
              </a:r>
              <a:endParaRPr lang="en-US" b="1" dirty="0"/>
            </a:p>
          </p:txBody>
        </p:sp>
        <p:cxnSp>
          <p:nvCxnSpPr>
            <p:cNvPr id="12" name="Rechte verbindingslijn met pijl 15"/>
            <p:cNvCxnSpPr/>
            <p:nvPr/>
          </p:nvCxnSpPr>
          <p:spPr>
            <a:xfrm flipH="1">
              <a:off x="4729784" y="4507312"/>
              <a:ext cx="2678281" cy="9528"/>
            </a:xfrm>
            <a:prstGeom prst="straightConnector1">
              <a:avLst/>
            </a:prstGeom>
            <a:ln>
              <a:solidFill>
                <a:srgbClr val="80FF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7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Relative indices: AIC/BIC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5005388"/>
          </a:xfrm>
        </p:spPr>
        <p:txBody>
          <a:bodyPr/>
          <a:lstStyle/>
          <a:p>
            <a:pPr eaLnBrk="1" hangingPunct="1"/>
            <a:r>
              <a:rPr lang="en-US" sz="2800" dirty="0"/>
              <a:t>Information theoretic: Combine goodness of fit (</a:t>
            </a:r>
            <a:r>
              <a:rPr lang="en-US" sz="2800" dirty="0">
                <a:latin typeface="Symbol" pitchFamily="18" charset="2"/>
              </a:rPr>
              <a:t>c</a:t>
            </a:r>
            <a:r>
              <a:rPr lang="en-US" sz="2800" baseline="30000" dirty="0">
                <a:latin typeface="Tahoma" pitchFamily="34" charset="0"/>
              </a:rPr>
              <a:t>2</a:t>
            </a:r>
            <a:r>
              <a:rPr lang="en-US" sz="2800" dirty="0"/>
              <a:t>) and parsimony (number of parameters k)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AIC (</a:t>
            </a:r>
            <a:r>
              <a:rPr lang="en-US" sz="2800" dirty="0" err="1"/>
              <a:t>Akaike</a:t>
            </a:r>
            <a:r>
              <a:rPr lang="en-US" sz="2800" dirty="0"/>
              <a:t> Information Criterion)</a:t>
            </a:r>
          </a:p>
          <a:p>
            <a:pPr eaLnBrk="1" hangingPunct="1"/>
            <a:r>
              <a:rPr lang="en-US" sz="2800" dirty="0"/>
              <a:t>BIC (Bayesian Information Criterion)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No rule of thumb, values depend on actual data set</a:t>
            </a:r>
          </a:p>
          <a:p>
            <a:pPr eaLnBrk="1" hangingPunct="1"/>
            <a:r>
              <a:rPr lang="en-US" sz="2800" dirty="0"/>
              <a:t>Choose the model with the </a:t>
            </a:r>
            <a:r>
              <a:rPr lang="en-US" dirty="0">
                <a:solidFill>
                  <a:srgbClr val="C0504D"/>
                </a:solidFill>
              </a:rPr>
              <a:t>lowest</a:t>
            </a:r>
            <a:r>
              <a:rPr lang="en-US" dirty="0"/>
              <a:t> </a:t>
            </a:r>
            <a:r>
              <a:rPr lang="en-US" sz="2800" dirty="0"/>
              <a:t>AIC and/or BIC</a:t>
            </a:r>
          </a:p>
        </p:txBody>
      </p:sp>
      <p:graphicFrame>
        <p:nvGraphicFramePr>
          <p:cNvPr id="4" name="Object 45"/>
          <p:cNvGraphicFramePr>
            <a:graphicFrameLocks noChangeAspect="1"/>
          </p:cNvGraphicFramePr>
          <p:nvPr/>
        </p:nvGraphicFramePr>
        <p:xfrm>
          <a:off x="6486525" y="3930650"/>
          <a:ext cx="15128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3" imgW="905040" imgH="228240" progId="Equation.3">
                  <p:embed/>
                </p:oleObj>
              </mc:Choice>
              <mc:Fallback>
                <p:oleObj name="Vergelijking" r:id="rId3" imgW="905040" imgH="22824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3930650"/>
                        <a:ext cx="1512888" cy="398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BBB5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6"/>
          <p:cNvGraphicFramePr>
            <a:graphicFrameLocks noChangeAspect="1"/>
          </p:cNvGraphicFramePr>
          <p:nvPr/>
        </p:nvGraphicFramePr>
        <p:xfrm>
          <a:off x="6486525" y="4443413"/>
          <a:ext cx="18367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5" imgW="1152000" imgH="283320" progId="Equation.3">
                  <p:embed/>
                </p:oleObj>
              </mc:Choice>
              <mc:Fallback>
                <p:oleObj name="Vergelijking" r:id="rId5" imgW="1152000" imgH="28332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4443413"/>
                        <a:ext cx="1836738" cy="460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BBB5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6081" name="Groeperen 5"/>
          <p:cNvGrpSpPr>
            <a:grpSpLocks/>
          </p:cNvGrpSpPr>
          <p:nvPr/>
        </p:nvGrpSpPr>
        <p:grpSpPr bwMode="auto">
          <a:xfrm>
            <a:off x="323850" y="2852738"/>
            <a:ext cx="5226050" cy="650875"/>
            <a:chOff x="694424" y="3312166"/>
            <a:chExt cx="5153350" cy="649499"/>
          </a:xfrm>
        </p:grpSpPr>
        <p:cxnSp>
          <p:nvCxnSpPr>
            <p:cNvPr id="7" name="Rechte verbindingslijn 6"/>
            <p:cNvCxnSpPr/>
            <p:nvPr/>
          </p:nvCxnSpPr>
          <p:spPr>
            <a:xfrm flipV="1">
              <a:off x="1625847" y="3635331"/>
              <a:ext cx="4221927" cy="95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7"/>
            <p:cNvCxnSpPr/>
            <p:nvPr/>
          </p:nvCxnSpPr>
          <p:spPr>
            <a:xfrm>
              <a:off x="1625847" y="3507015"/>
              <a:ext cx="0" cy="2740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kstvak 8"/>
            <p:cNvSpPr txBox="1"/>
            <p:nvPr/>
          </p:nvSpPr>
          <p:spPr>
            <a:xfrm>
              <a:off x="694424" y="3312166"/>
              <a:ext cx="895418" cy="6494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Perfect Model</a:t>
              </a:r>
            </a:p>
          </p:txBody>
        </p:sp>
        <p:cxnSp>
          <p:nvCxnSpPr>
            <p:cNvPr id="10" name="Rechte verbindingslijn met pijl 9"/>
            <p:cNvCxnSpPr/>
            <p:nvPr/>
          </p:nvCxnSpPr>
          <p:spPr>
            <a:xfrm>
              <a:off x="1771430" y="3407215"/>
              <a:ext cx="2678428" cy="95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56082" name="Tekstvak 10"/>
          <p:cNvSpPr txBox="1">
            <a:spLocks noChangeArrowheads="1"/>
          </p:cNvSpPr>
          <p:nvPr/>
        </p:nvSpPr>
        <p:spPr bwMode="auto">
          <a:xfrm>
            <a:off x="6130925" y="2768600"/>
            <a:ext cx="2184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rbel" pitchFamily="34" charset="0"/>
              </a:rPr>
              <a:t>+ penalty for extra parameters / </a:t>
            </a:r>
            <a:r>
              <a:rPr lang="en-US" i="1">
                <a:latin typeface="Corbel" pitchFamily="34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Model Comparisons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397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If and, and only if, the covariance matrix is equal over models = same participants, same variables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Nested models: Chi-square difference test / AIC / BIC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Non-nested models: AIC / BIC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800" dirty="0"/>
              <a:t>Nested models: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l-GR" sz="2800" dirty="0"/>
              <a:t>χ</a:t>
            </a:r>
            <a:r>
              <a:rPr lang="el-GR" sz="2800" baseline="30000" dirty="0"/>
              <a:t>2</a:t>
            </a:r>
            <a:r>
              <a:rPr lang="nl-NL" sz="2800" baseline="-25000" dirty="0"/>
              <a:t>m2</a:t>
            </a:r>
            <a:r>
              <a:rPr lang="nl-NL" sz="2800" dirty="0"/>
              <a:t> = 18.539, </a:t>
            </a:r>
            <a:r>
              <a:rPr lang="nl-NL" sz="2800" dirty="0" err="1"/>
              <a:t>df</a:t>
            </a:r>
            <a:r>
              <a:rPr lang="nl-NL" sz="2800" dirty="0"/>
              <a:t> = 3				AIC = 3214, BIC = 3267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l-GR" sz="2800" dirty="0"/>
              <a:t>χ</a:t>
            </a:r>
            <a:r>
              <a:rPr lang="el-GR" sz="2800" baseline="30000" dirty="0"/>
              <a:t>2</a:t>
            </a:r>
            <a:r>
              <a:rPr lang="nl-NL" sz="2800" baseline="-25000" dirty="0"/>
              <a:t>m</a:t>
            </a:r>
            <a:r>
              <a:rPr lang="el-GR" sz="2800" baseline="-25000" dirty="0"/>
              <a:t>1</a:t>
            </a:r>
            <a:r>
              <a:rPr lang="en-US" sz="2800" dirty="0"/>
              <a:t> = 12.231, </a:t>
            </a:r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FFFF"/>
                </a:solidFill>
              </a:rPr>
              <a:t>2</a:t>
            </a:r>
            <a:r>
              <a:rPr lang="en-US" sz="2800" dirty="0"/>
              <a:t> 				</a:t>
            </a:r>
            <a:r>
              <a:rPr lang="nl-NL" sz="2800" dirty="0"/>
              <a:t>AIC = 2632, BIC = 2816</a:t>
            </a:r>
            <a:endParaRPr 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800" dirty="0"/>
              <a:t>		</a:t>
            </a:r>
            <a:endParaRPr lang="nl-NL" sz="28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nl-NL" sz="2800" dirty="0"/>
              <a:t>Δχ</a:t>
            </a:r>
            <a:r>
              <a:rPr lang="nl-NL" sz="2800" baseline="30000" dirty="0"/>
              <a:t>2</a:t>
            </a:r>
            <a:r>
              <a:rPr lang="nl-NL" sz="2800" dirty="0"/>
              <a:t> = 6.308, </a:t>
            </a:r>
            <a:r>
              <a:rPr lang="nl-NL" sz="2800" dirty="0" err="1"/>
              <a:t>Δdf</a:t>
            </a:r>
            <a:r>
              <a:rPr lang="nl-NL" sz="2800" dirty="0"/>
              <a:t> = 1, </a:t>
            </a:r>
            <a:r>
              <a:rPr lang="nl-NL" sz="2800" i="1" dirty="0"/>
              <a:t>p </a:t>
            </a:r>
            <a:r>
              <a:rPr lang="nl-NL" sz="2800" dirty="0"/>
              <a:t>= .012		ΔAIC = 582, ΔBIC = 451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nl-NL" sz="1800" dirty="0"/>
              <a:t>Chi-square calculator: </a:t>
            </a:r>
            <a:r>
              <a:rPr lang="nl-NL" sz="1800" dirty="0" err="1"/>
              <a:t>www.fourmilab.ch</a:t>
            </a:r>
            <a:r>
              <a:rPr lang="nl-NL" sz="1800" dirty="0"/>
              <a:t>/</a:t>
            </a:r>
            <a:r>
              <a:rPr lang="nl-NL" sz="1800" dirty="0" err="1"/>
              <a:t>rpkp</a:t>
            </a:r>
            <a:r>
              <a:rPr lang="nl-NL" sz="1800" dirty="0"/>
              <a:t>/</a:t>
            </a:r>
            <a:r>
              <a:rPr lang="nl-NL" sz="1800" dirty="0" err="1"/>
              <a:t>experiments</a:t>
            </a:r>
            <a:r>
              <a:rPr lang="nl-NL" sz="1800" dirty="0"/>
              <a:t>/analysis/</a:t>
            </a:r>
            <a:r>
              <a:rPr lang="nl-NL" sz="1800" dirty="0" err="1"/>
              <a:t>chiCalc.html</a:t>
            </a:r>
            <a:endParaRPr lang="nl-NL" sz="18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/>
          </a:p>
        </p:txBody>
      </p:sp>
      <p:sp>
        <p:nvSpPr>
          <p:cNvPr id="4" name="Tekstvak 3"/>
          <p:cNvSpPr txBox="1">
            <a:spLocks noChangeArrowheads="1"/>
          </p:cNvSpPr>
          <p:nvPr/>
        </p:nvSpPr>
        <p:spPr bwMode="auto">
          <a:xfrm>
            <a:off x="2915816" y="4509120"/>
            <a:ext cx="3683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rbel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models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4335463" y="2432784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39752" y="3999770"/>
            <a:ext cx="914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cxnSp>
        <p:nvCxnSpPr>
          <p:cNvPr id="6" name="Gerade Verbindung mit Pfeil 5"/>
          <p:cNvCxnSpPr>
            <a:stCxn id="3" idx="4"/>
            <a:endCxn id="4" idx="0"/>
          </p:cNvCxnSpPr>
          <p:nvPr/>
        </p:nvCxnSpPr>
        <p:spPr>
          <a:xfrm flipH="1">
            <a:off x="2796952" y="3118584"/>
            <a:ext cx="1919511" cy="881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97463" y="3979626"/>
            <a:ext cx="914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774403" y="3999770"/>
            <a:ext cx="914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372200" y="3969981"/>
            <a:ext cx="914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cxnSp>
        <p:nvCxnSpPr>
          <p:cNvPr id="10" name="Gerade Verbindung mit Pfeil 9"/>
          <p:cNvCxnSpPr>
            <a:stCxn id="3" idx="4"/>
            <a:endCxn id="8" idx="0"/>
          </p:cNvCxnSpPr>
          <p:nvPr/>
        </p:nvCxnSpPr>
        <p:spPr>
          <a:xfrm flipH="1">
            <a:off x="4231603" y="3118584"/>
            <a:ext cx="484860" cy="881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3" idx="4"/>
            <a:endCxn id="7" idx="0"/>
          </p:cNvCxnSpPr>
          <p:nvPr/>
        </p:nvCxnSpPr>
        <p:spPr>
          <a:xfrm>
            <a:off x="4716463" y="3118584"/>
            <a:ext cx="838200" cy="861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3" idx="4"/>
            <a:endCxn id="9" idx="0"/>
          </p:cNvCxnSpPr>
          <p:nvPr/>
        </p:nvCxnSpPr>
        <p:spPr>
          <a:xfrm>
            <a:off x="4716463" y="3118584"/>
            <a:ext cx="2112937" cy="851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451097" y="2586260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  <a:ea typeface="Cambria Math"/>
                        </a:rPr>
                        <m:t>F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97" y="2586260"/>
                <a:ext cx="51809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608279" y="4128215"/>
                <a:ext cx="47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279" y="4128215"/>
                <a:ext cx="47365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994775" y="4158004"/>
                <a:ext cx="478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75" y="4158004"/>
                <a:ext cx="47897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592572" y="4158004"/>
                <a:ext cx="47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572" y="4158004"/>
                <a:ext cx="47365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342878" y="4138205"/>
                <a:ext cx="478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878" y="4138205"/>
                <a:ext cx="47897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2607884" y="5013176"/>
            <a:ext cx="381000" cy="342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4028995" y="5000030"/>
            <a:ext cx="381000" cy="342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364163" y="5022024"/>
            <a:ext cx="381000" cy="342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6638900" y="5007342"/>
            <a:ext cx="381000" cy="342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cxnSp>
        <p:nvCxnSpPr>
          <p:cNvPr id="41" name="Gerade Verbindung mit Pfeil 40"/>
          <p:cNvCxnSpPr>
            <a:stCxn id="29" idx="0"/>
            <a:endCxn id="4" idx="2"/>
          </p:cNvCxnSpPr>
          <p:nvPr/>
        </p:nvCxnSpPr>
        <p:spPr>
          <a:xfrm flipH="1" flipV="1">
            <a:off x="2796952" y="4685570"/>
            <a:ext cx="1432" cy="327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 flipV="1">
            <a:off x="4218063" y="4672424"/>
            <a:ext cx="1432" cy="327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5557324" y="4682777"/>
            <a:ext cx="1432" cy="327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6832061" y="4678450"/>
            <a:ext cx="1432" cy="327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16916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Model Comparison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39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Nested models: Chi-square difference test / AIC / BIC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Non-nested models: AIC / BIC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800" dirty="0"/>
              <a:t>Nested: one model is a special case of the other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nl-NL" sz="1800" dirty="0"/>
              <a:t>Chi-square calculator: </a:t>
            </a:r>
            <a:r>
              <a:rPr lang="nl-NL" sz="1800" dirty="0" err="1"/>
              <a:t>www.fourmilab.ch</a:t>
            </a:r>
            <a:r>
              <a:rPr lang="nl-NL" sz="1800" dirty="0"/>
              <a:t>/</a:t>
            </a:r>
            <a:r>
              <a:rPr lang="nl-NL" sz="1800" dirty="0" err="1"/>
              <a:t>rpkp</a:t>
            </a:r>
            <a:r>
              <a:rPr lang="nl-NL" sz="1800" dirty="0"/>
              <a:t>/</a:t>
            </a:r>
            <a:r>
              <a:rPr lang="nl-NL" sz="1800" dirty="0" err="1"/>
              <a:t>experiments</a:t>
            </a:r>
            <a:r>
              <a:rPr lang="nl-NL" sz="1800" dirty="0"/>
              <a:t>/analysis/</a:t>
            </a:r>
            <a:r>
              <a:rPr lang="nl-NL" sz="1800" dirty="0" err="1"/>
              <a:t>chiCalc.html</a:t>
            </a:r>
            <a:endParaRPr lang="nl-NL" sz="1800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/>
          </a:p>
        </p:txBody>
      </p:sp>
      <p:sp>
        <p:nvSpPr>
          <p:cNvPr id="4" name="Rechthoek 3"/>
          <p:cNvSpPr/>
          <p:nvPr/>
        </p:nvSpPr>
        <p:spPr>
          <a:xfrm>
            <a:off x="457200" y="4022725"/>
            <a:ext cx="820738" cy="8207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1277938" y="4432300"/>
            <a:ext cx="682625" cy="95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2469" name="Tekstvak 5"/>
          <p:cNvSpPr txBox="1">
            <a:spLocks noChangeArrowheads="1"/>
          </p:cNvSpPr>
          <p:nvPr/>
        </p:nvSpPr>
        <p:spPr bwMode="auto">
          <a:xfrm>
            <a:off x="457200" y="4224338"/>
            <a:ext cx="820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rbel" pitchFamily="34" charset="0"/>
              </a:rPr>
              <a:t>Age</a:t>
            </a:r>
            <a:endParaRPr lang="en-US" sz="2800">
              <a:latin typeface="Corbel" pitchFamily="34" charset="0"/>
            </a:endParaRPr>
          </a:p>
        </p:txBody>
      </p:sp>
      <p:sp>
        <p:nvSpPr>
          <p:cNvPr id="702470" name="Tekstvak 6"/>
          <p:cNvSpPr txBox="1">
            <a:spLocks noChangeArrowheads="1"/>
          </p:cNvSpPr>
          <p:nvPr/>
        </p:nvSpPr>
        <p:spPr bwMode="auto">
          <a:xfrm>
            <a:off x="1960563" y="4232275"/>
            <a:ext cx="820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rbel" pitchFamily="34" charset="0"/>
              </a:rPr>
              <a:t>Q77</a:t>
            </a:r>
          </a:p>
        </p:txBody>
      </p:sp>
      <p:sp>
        <p:nvSpPr>
          <p:cNvPr id="8" name="Rechthoek 7"/>
          <p:cNvSpPr/>
          <p:nvPr/>
        </p:nvSpPr>
        <p:spPr>
          <a:xfrm>
            <a:off x="1960563" y="4030663"/>
            <a:ext cx="820737" cy="820737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hthoek 8"/>
          <p:cNvSpPr/>
          <p:nvPr/>
        </p:nvSpPr>
        <p:spPr>
          <a:xfrm>
            <a:off x="3276600" y="4879975"/>
            <a:ext cx="820738" cy="8207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2473" name="Tekstvak 9"/>
          <p:cNvSpPr txBox="1">
            <a:spLocks noChangeArrowheads="1"/>
          </p:cNvSpPr>
          <p:nvPr/>
        </p:nvSpPr>
        <p:spPr bwMode="auto">
          <a:xfrm>
            <a:off x="3276600" y="5083175"/>
            <a:ext cx="820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rbel" pitchFamily="34" charset="0"/>
              </a:rPr>
              <a:t>Q196</a:t>
            </a:r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2781300" y="4611688"/>
            <a:ext cx="495300" cy="268287"/>
          </a:xfrm>
          <a:prstGeom prst="straightConnector1">
            <a:avLst/>
          </a:prstGeom>
          <a:ln>
            <a:solidFill>
              <a:srgbClr val="40404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hoek 14"/>
          <p:cNvSpPr/>
          <p:nvPr/>
        </p:nvSpPr>
        <p:spPr>
          <a:xfrm>
            <a:off x="5073650" y="4022725"/>
            <a:ext cx="820738" cy="8207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6" name="Rechte verbindingslijn met pijl 15"/>
          <p:cNvCxnSpPr/>
          <p:nvPr/>
        </p:nvCxnSpPr>
        <p:spPr>
          <a:xfrm>
            <a:off x="5894388" y="4432300"/>
            <a:ext cx="682625" cy="95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2477" name="Tekstvak 16"/>
          <p:cNvSpPr txBox="1">
            <a:spLocks noChangeArrowheads="1"/>
          </p:cNvSpPr>
          <p:nvPr/>
        </p:nvSpPr>
        <p:spPr bwMode="auto">
          <a:xfrm>
            <a:off x="5073650" y="4224338"/>
            <a:ext cx="820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rbel" pitchFamily="34" charset="0"/>
              </a:rPr>
              <a:t>Age</a:t>
            </a:r>
            <a:endParaRPr lang="en-US" sz="2800">
              <a:latin typeface="Corbel" pitchFamily="34" charset="0"/>
            </a:endParaRPr>
          </a:p>
        </p:txBody>
      </p:sp>
      <p:sp>
        <p:nvSpPr>
          <p:cNvPr id="702478" name="Tekstvak 17"/>
          <p:cNvSpPr txBox="1">
            <a:spLocks noChangeArrowheads="1"/>
          </p:cNvSpPr>
          <p:nvPr/>
        </p:nvSpPr>
        <p:spPr bwMode="auto">
          <a:xfrm>
            <a:off x="6577013" y="4232275"/>
            <a:ext cx="820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rbel" pitchFamily="34" charset="0"/>
              </a:rPr>
              <a:t>Q77</a:t>
            </a:r>
          </a:p>
        </p:txBody>
      </p:sp>
      <p:sp>
        <p:nvSpPr>
          <p:cNvPr id="19" name="Rechthoek 18"/>
          <p:cNvSpPr/>
          <p:nvPr/>
        </p:nvSpPr>
        <p:spPr>
          <a:xfrm>
            <a:off x="6577013" y="4030663"/>
            <a:ext cx="820737" cy="820737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hthoek 19"/>
          <p:cNvSpPr/>
          <p:nvPr/>
        </p:nvSpPr>
        <p:spPr>
          <a:xfrm>
            <a:off x="7893050" y="4879975"/>
            <a:ext cx="820738" cy="8207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2481" name="Tekstvak 20"/>
          <p:cNvSpPr txBox="1">
            <a:spLocks noChangeArrowheads="1"/>
          </p:cNvSpPr>
          <p:nvPr/>
        </p:nvSpPr>
        <p:spPr bwMode="auto">
          <a:xfrm>
            <a:off x="7893050" y="5083175"/>
            <a:ext cx="820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rbel" pitchFamily="34" charset="0"/>
              </a:rPr>
              <a:t>Q196</a:t>
            </a:r>
          </a:p>
        </p:txBody>
      </p:sp>
      <p:cxnSp>
        <p:nvCxnSpPr>
          <p:cNvPr id="22" name="Rechte verbindingslijn met pijl 21"/>
          <p:cNvCxnSpPr/>
          <p:nvPr/>
        </p:nvCxnSpPr>
        <p:spPr>
          <a:xfrm>
            <a:off x="7397750" y="4611688"/>
            <a:ext cx="495300" cy="268287"/>
          </a:xfrm>
          <a:prstGeom prst="straightConnector1">
            <a:avLst/>
          </a:prstGeom>
          <a:ln>
            <a:solidFill>
              <a:srgbClr val="40404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>
            <a:endCxn id="702481" idx="1"/>
          </p:cNvCxnSpPr>
          <p:nvPr/>
        </p:nvCxnSpPr>
        <p:spPr>
          <a:xfrm>
            <a:off x="5894388" y="4843463"/>
            <a:ext cx="1998662" cy="439737"/>
          </a:xfrm>
          <a:prstGeom prst="straightConnector1">
            <a:avLst/>
          </a:prstGeom>
          <a:ln>
            <a:solidFill>
              <a:srgbClr val="40404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Model Comparison</a:t>
            </a:r>
          </a:p>
        </p:txBody>
      </p:sp>
      <p:sp>
        <p:nvSpPr>
          <p:cNvPr id="703490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Nested? </a:t>
            </a:r>
            <a:r>
              <a:rPr lang="en-US"/>
              <a:t>(No)</a:t>
            </a:r>
          </a:p>
          <a:p>
            <a:pPr eaLnBrk="1" hangingPunct="1"/>
            <a:r>
              <a:rPr lang="en-US" dirty="0"/>
              <a:t>Chi-square test vs AIC/BIC?</a:t>
            </a:r>
          </a:p>
        </p:txBody>
      </p:sp>
      <p:sp>
        <p:nvSpPr>
          <p:cNvPr id="4" name="Rechthoek 3"/>
          <p:cNvSpPr/>
          <p:nvPr/>
        </p:nvSpPr>
        <p:spPr>
          <a:xfrm>
            <a:off x="430213" y="3157538"/>
            <a:ext cx="820737" cy="8207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1250950" y="3567113"/>
            <a:ext cx="682625" cy="95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3493" name="Tekstvak 5"/>
          <p:cNvSpPr txBox="1">
            <a:spLocks noChangeArrowheads="1"/>
          </p:cNvSpPr>
          <p:nvPr/>
        </p:nvSpPr>
        <p:spPr bwMode="auto">
          <a:xfrm>
            <a:off x="430213" y="3359150"/>
            <a:ext cx="820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rbel" pitchFamily="34" charset="0"/>
              </a:rPr>
              <a:t>Age</a:t>
            </a:r>
            <a:endParaRPr lang="en-US" sz="2800">
              <a:latin typeface="Corbel" pitchFamily="34" charset="0"/>
            </a:endParaRPr>
          </a:p>
        </p:txBody>
      </p:sp>
      <p:sp>
        <p:nvSpPr>
          <p:cNvPr id="703494" name="Tekstvak 6"/>
          <p:cNvSpPr txBox="1">
            <a:spLocks noChangeArrowheads="1"/>
          </p:cNvSpPr>
          <p:nvPr/>
        </p:nvSpPr>
        <p:spPr bwMode="auto">
          <a:xfrm>
            <a:off x="1933575" y="3367088"/>
            <a:ext cx="820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rbel" pitchFamily="34" charset="0"/>
              </a:rPr>
              <a:t>Q77</a:t>
            </a:r>
          </a:p>
        </p:txBody>
      </p:sp>
      <p:sp>
        <p:nvSpPr>
          <p:cNvPr id="8" name="Rechthoek 7"/>
          <p:cNvSpPr/>
          <p:nvPr/>
        </p:nvSpPr>
        <p:spPr>
          <a:xfrm>
            <a:off x="1933575" y="3165475"/>
            <a:ext cx="820738" cy="820738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hthoek 8"/>
          <p:cNvSpPr/>
          <p:nvPr/>
        </p:nvSpPr>
        <p:spPr>
          <a:xfrm>
            <a:off x="3249613" y="4014788"/>
            <a:ext cx="820737" cy="8207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3497" name="Tekstvak 9"/>
          <p:cNvSpPr txBox="1">
            <a:spLocks noChangeArrowheads="1"/>
          </p:cNvSpPr>
          <p:nvPr/>
        </p:nvSpPr>
        <p:spPr bwMode="auto">
          <a:xfrm>
            <a:off x="3249613" y="4217988"/>
            <a:ext cx="820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rbel" pitchFamily="34" charset="0"/>
              </a:rPr>
              <a:t>Q196</a:t>
            </a:r>
          </a:p>
        </p:txBody>
      </p:sp>
      <p:cxnSp>
        <p:nvCxnSpPr>
          <p:cNvPr id="11" name="Rechte verbindingslijn met pijl 10"/>
          <p:cNvCxnSpPr/>
          <p:nvPr/>
        </p:nvCxnSpPr>
        <p:spPr>
          <a:xfrm>
            <a:off x="2754313" y="3746500"/>
            <a:ext cx="495300" cy="268288"/>
          </a:xfrm>
          <a:prstGeom prst="straightConnector1">
            <a:avLst/>
          </a:prstGeom>
          <a:ln>
            <a:solidFill>
              <a:srgbClr val="40404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5046663" y="3157538"/>
            <a:ext cx="820737" cy="8207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Rechte verbindingslijn met pijl 12"/>
          <p:cNvCxnSpPr>
            <a:endCxn id="703505" idx="1"/>
          </p:cNvCxnSpPr>
          <p:nvPr/>
        </p:nvCxnSpPr>
        <p:spPr>
          <a:xfrm>
            <a:off x="5867400" y="3978275"/>
            <a:ext cx="1998663" cy="43973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3501" name="Tekstvak 13"/>
          <p:cNvSpPr txBox="1">
            <a:spLocks noChangeArrowheads="1"/>
          </p:cNvSpPr>
          <p:nvPr/>
        </p:nvSpPr>
        <p:spPr bwMode="auto">
          <a:xfrm>
            <a:off x="5046663" y="3359150"/>
            <a:ext cx="820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rbel" pitchFamily="34" charset="0"/>
              </a:rPr>
              <a:t>Age</a:t>
            </a:r>
            <a:endParaRPr lang="en-US" sz="2800">
              <a:latin typeface="Corbel" pitchFamily="34" charset="0"/>
            </a:endParaRPr>
          </a:p>
        </p:txBody>
      </p:sp>
      <p:sp>
        <p:nvSpPr>
          <p:cNvPr id="703502" name="Tekstvak 14"/>
          <p:cNvSpPr txBox="1">
            <a:spLocks noChangeArrowheads="1"/>
          </p:cNvSpPr>
          <p:nvPr/>
        </p:nvSpPr>
        <p:spPr bwMode="auto">
          <a:xfrm>
            <a:off x="6550025" y="3367088"/>
            <a:ext cx="820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rbel" pitchFamily="34" charset="0"/>
              </a:rPr>
              <a:t>Q77</a:t>
            </a:r>
          </a:p>
        </p:txBody>
      </p:sp>
      <p:sp>
        <p:nvSpPr>
          <p:cNvPr id="16" name="Rechthoek 15"/>
          <p:cNvSpPr/>
          <p:nvPr/>
        </p:nvSpPr>
        <p:spPr>
          <a:xfrm>
            <a:off x="6550025" y="3165475"/>
            <a:ext cx="820738" cy="820738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hthoek 16"/>
          <p:cNvSpPr/>
          <p:nvPr/>
        </p:nvSpPr>
        <p:spPr>
          <a:xfrm>
            <a:off x="7866063" y="4014788"/>
            <a:ext cx="820737" cy="8207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3505" name="Tekstvak 17"/>
          <p:cNvSpPr txBox="1">
            <a:spLocks noChangeArrowheads="1"/>
          </p:cNvSpPr>
          <p:nvPr/>
        </p:nvSpPr>
        <p:spPr bwMode="auto">
          <a:xfrm>
            <a:off x="7866063" y="4217988"/>
            <a:ext cx="820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rbel" pitchFamily="34" charset="0"/>
              </a:rPr>
              <a:t>Q196</a:t>
            </a:r>
          </a:p>
        </p:txBody>
      </p:sp>
      <p:cxnSp>
        <p:nvCxnSpPr>
          <p:cNvPr id="19" name="Rechte verbindingslijn met pijl 18"/>
          <p:cNvCxnSpPr/>
          <p:nvPr/>
        </p:nvCxnSpPr>
        <p:spPr>
          <a:xfrm>
            <a:off x="7370763" y="3746500"/>
            <a:ext cx="495300" cy="268288"/>
          </a:xfrm>
          <a:prstGeom prst="straightConnector1">
            <a:avLst/>
          </a:prstGeom>
          <a:ln>
            <a:solidFill>
              <a:srgbClr val="40404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430213" y="4827588"/>
            <a:ext cx="820737" cy="8207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1250950" y="5237163"/>
            <a:ext cx="682625" cy="793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3509" name="Tekstvak 24"/>
          <p:cNvSpPr txBox="1">
            <a:spLocks noChangeArrowheads="1"/>
          </p:cNvSpPr>
          <p:nvPr/>
        </p:nvSpPr>
        <p:spPr bwMode="auto">
          <a:xfrm>
            <a:off x="430213" y="5029200"/>
            <a:ext cx="8207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Corbel" pitchFamily="34" charset="0"/>
              </a:rPr>
              <a:t>ReadAb</a:t>
            </a:r>
            <a:endParaRPr lang="en-US">
              <a:latin typeface="Corbel" pitchFamily="34" charset="0"/>
            </a:endParaRPr>
          </a:p>
        </p:txBody>
      </p:sp>
      <p:sp>
        <p:nvSpPr>
          <p:cNvPr id="703510" name="Tekstvak 25"/>
          <p:cNvSpPr txBox="1">
            <a:spLocks noChangeArrowheads="1"/>
          </p:cNvSpPr>
          <p:nvPr/>
        </p:nvSpPr>
        <p:spPr bwMode="auto">
          <a:xfrm>
            <a:off x="1933575" y="5035550"/>
            <a:ext cx="820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rbel" pitchFamily="34" charset="0"/>
              </a:rPr>
              <a:t>Q77</a:t>
            </a:r>
          </a:p>
        </p:txBody>
      </p:sp>
      <p:sp>
        <p:nvSpPr>
          <p:cNvPr id="27" name="Rechthoek 26"/>
          <p:cNvSpPr/>
          <p:nvPr/>
        </p:nvSpPr>
        <p:spPr>
          <a:xfrm>
            <a:off x="1933575" y="4835525"/>
            <a:ext cx="820738" cy="820738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echthoek 27"/>
          <p:cNvSpPr/>
          <p:nvPr/>
        </p:nvSpPr>
        <p:spPr>
          <a:xfrm>
            <a:off x="3249613" y="5684838"/>
            <a:ext cx="820737" cy="8207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3513" name="Tekstvak 28"/>
          <p:cNvSpPr txBox="1">
            <a:spLocks noChangeArrowheads="1"/>
          </p:cNvSpPr>
          <p:nvPr/>
        </p:nvSpPr>
        <p:spPr bwMode="auto">
          <a:xfrm>
            <a:off x="3249613" y="5886450"/>
            <a:ext cx="820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rbel" pitchFamily="34" charset="0"/>
              </a:rPr>
              <a:t>Q196</a:t>
            </a:r>
          </a:p>
        </p:txBody>
      </p:sp>
      <p:cxnSp>
        <p:nvCxnSpPr>
          <p:cNvPr id="30" name="Rechte verbindingslijn met pijl 29"/>
          <p:cNvCxnSpPr/>
          <p:nvPr/>
        </p:nvCxnSpPr>
        <p:spPr>
          <a:xfrm>
            <a:off x="2754313" y="5416550"/>
            <a:ext cx="495300" cy="268288"/>
          </a:xfrm>
          <a:prstGeom prst="straightConnector1">
            <a:avLst/>
          </a:prstGeom>
          <a:ln>
            <a:solidFill>
              <a:srgbClr val="40404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51050" y="2205038"/>
            <a:ext cx="6372225" cy="1470025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Verdana" pitchFamily="34" charset="0"/>
              </a:rPr>
              <a:t>Q&amp;A</a:t>
            </a:r>
            <a:endParaRPr lang="nl-NL" sz="3600" b="1" dirty="0">
              <a:latin typeface="Verdana" pitchFamily="34" charset="0"/>
            </a:endParaRPr>
          </a:p>
        </p:txBody>
      </p:sp>
      <p:sp>
        <p:nvSpPr>
          <p:cNvPr id="120835" name="Rectangle 4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2087563" y="3779838"/>
            <a:ext cx="6372225" cy="288925"/>
          </a:xfrm>
        </p:spPr>
        <p:txBody>
          <a:bodyPr rtlCol="0">
            <a:normAutofit fontScale="55000" lnSpcReduction="20000"/>
          </a:bodyPr>
          <a:lstStyle/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en-US">
              <a:solidFill>
                <a:schemeClr val="bg1"/>
              </a:solidFill>
              <a:latin typeface="Verdana" pitchFamily="34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nl-NL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9234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el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b="1"/>
              <a:t>SEM</a:t>
            </a:r>
          </a:p>
        </p:txBody>
      </p:sp>
      <p:sp>
        <p:nvSpPr>
          <p:cNvPr id="63490" name="Tijdelijke aanduiding voor inhoud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3313113"/>
          </a:xfrm>
        </p:spPr>
        <p:txBody>
          <a:bodyPr/>
          <a:lstStyle/>
          <a:p>
            <a:pPr eaLnBrk="1" hangingPunct="1"/>
            <a:r>
              <a:rPr lang="en-US" sz="2800"/>
              <a:t>From theory to model</a:t>
            </a:r>
          </a:p>
          <a:p>
            <a:pPr eaLnBrk="1" hangingPunct="1"/>
            <a:r>
              <a:rPr lang="en-US" sz="2800"/>
              <a:t>Extend/explore</a:t>
            </a:r>
          </a:p>
          <a:p>
            <a:pPr eaLnBrk="1" hangingPunct="1"/>
            <a:r>
              <a:rPr lang="en-US" sz="2800"/>
              <a:t>Compare</a:t>
            </a:r>
          </a:p>
          <a:p>
            <a:pPr eaLnBrk="1" hangingPunct="1"/>
            <a:endParaRPr lang="en-US"/>
          </a:p>
        </p:txBody>
      </p:sp>
      <p:pic>
        <p:nvPicPr>
          <p:cNvPr id="6349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7488" y="2682205"/>
            <a:ext cx="50546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el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How to evaluate this in </a:t>
            </a:r>
            <a:r>
              <a:rPr lang="en-US" dirty="0" err="1"/>
              <a:t>Mplus</a:t>
            </a:r>
            <a:r>
              <a:rPr lang="en-US" dirty="0"/>
              <a:t>?</a:t>
            </a:r>
          </a:p>
        </p:txBody>
      </p:sp>
      <p:sp>
        <p:nvSpPr>
          <p:cNvPr id="65538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Draw your model (= theory)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Get your data </a:t>
            </a:r>
            <a:r>
              <a:rPr lang="en-US" sz="2800" dirty="0" err="1"/>
              <a:t>Mplus</a:t>
            </a:r>
            <a:r>
              <a:rPr lang="en-US" sz="2800" dirty="0"/>
              <a:t>-ready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Make the syntax file</a:t>
            </a:r>
            <a:br>
              <a:rPr lang="en-US" sz="2800" dirty="0"/>
            </a:br>
            <a:r>
              <a:rPr lang="en-US" sz="2800" dirty="0"/>
              <a:t>Translate ‘           ’ into ON (B regressed ON A)</a:t>
            </a:r>
            <a:br>
              <a:rPr lang="en-US" sz="2800" dirty="0"/>
            </a:br>
            <a:r>
              <a:rPr lang="en-US" sz="2800" dirty="0"/>
              <a:t>Translate ‘           ’ into WITH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Run the analysis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Evaluate results (estimates / model fit)</a:t>
            </a:r>
            <a:br>
              <a:rPr lang="en-US" sz="2800" dirty="0"/>
            </a:br>
            <a:r>
              <a:rPr lang="en-US" sz="2800" dirty="0"/>
              <a:t>&amp; …</a:t>
            </a:r>
            <a:br>
              <a:rPr lang="en-US" sz="2800" dirty="0"/>
            </a:br>
            <a:r>
              <a:rPr lang="en-US" sz="2800" dirty="0"/>
              <a:t>Check if the </a:t>
            </a:r>
            <a:r>
              <a:rPr lang="en-US" sz="2800" dirty="0" err="1"/>
              <a:t>M</a:t>
            </a:r>
            <a:r>
              <a:rPr lang="en-US" sz="2800" i="1" dirty="0" err="1"/>
              <a:t>plus</a:t>
            </a:r>
            <a:r>
              <a:rPr lang="en-US" sz="2800" dirty="0"/>
              <a:t> defaults did something unplanned</a:t>
            </a:r>
          </a:p>
          <a:p>
            <a:pPr eaLnBrk="1" hangingPunct="1"/>
            <a:endParaRPr lang="en-US" sz="2800" dirty="0"/>
          </a:p>
        </p:txBody>
      </p:sp>
      <p:cxnSp>
        <p:nvCxnSpPr>
          <p:cNvPr id="4" name="Rechte verbindingslijn met pijl 3"/>
          <p:cNvCxnSpPr/>
          <p:nvPr/>
        </p:nvCxnSpPr>
        <p:spPr>
          <a:xfrm flipH="1">
            <a:off x="2627784" y="3356992"/>
            <a:ext cx="63976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/>
          <p:nvPr/>
        </p:nvCxnSpPr>
        <p:spPr>
          <a:xfrm flipV="1">
            <a:off x="2619474" y="3717032"/>
            <a:ext cx="639762" cy="0"/>
          </a:xfrm>
          <a:prstGeom prst="straightConnector1">
            <a:avLst/>
          </a:prstGeom>
          <a:ln>
            <a:solidFill>
              <a:srgbClr val="40404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51050" y="2205038"/>
            <a:ext cx="6372225" cy="1470025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Verdana" pitchFamily="34" charset="0"/>
              </a:rPr>
              <a:t>Example Data</a:t>
            </a:r>
            <a:endParaRPr lang="nl-NL" sz="3600" b="1" dirty="0">
              <a:latin typeface="Verdana" pitchFamily="34" charset="0"/>
            </a:endParaRPr>
          </a:p>
        </p:txBody>
      </p:sp>
      <p:sp>
        <p:nvSpPr>
          <p:cNvPr id="120835" name="Rectangle 4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2087563" y="3779838"/>
            <a:ext cx="6372225" cy="288925"/>
          </a:xfrm>
        </p:spPr>
        <p:txBody>
          <a:bodyPr rtlCol="0">
            <a:normAutofit fontScale="55000" lnSpcReduction="20000"/>
          </a:bodyPr>
          <a:lstStyle/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en-US">
              <a:solidFill>
                <a:schemeClr val="bg1"/>
              </a:solidFill>
              <a:latin typeface="Verdana" pitchFamily="34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nl-NL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Box 5"/>
          <p:cNvSpPr txBox="1">
            <a:spLocks noChangeArrowheads="1"/>
          </p:cNvSpPr>
          <p:nvPr/>
        </p:nvSpPr>
        <p:spPr bwMode="auto">
          <a:xfrm>
            <a:off x="565150" y="415925"/>
            <a:ext cx="808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400" b="1" dirty="0">
                <a:solidFill>
                  <a:srgbClr val="000000"/>
                </a:solidFill>
                <a:latin typeface="Corbel" pitchFamily="34" charset="0"/>
              </a:rPr>
              <a:t>SOUTH AFRICAN PERSONALITY INVENTORY PROJECT</a:t>
            </a:r>
          </a:p>
        </p:txBody>
      </p:sp>
      <p:sp>
        <p:nvSpPr>
          <p:cNvPr id="69634" name="TextBox 5"/>
          <p:cNvSpPr txBox="1">
            <a:spLocks noChangeArrowheads="1"/>
          </p:cNvSpPr>
          <p:nvPr/>
        </p:nvSpPr>
        <p:spPr bwMode="auto">
          <a:xfrm>
            <a:off x="146050" y="6105525"/>
            <a:ext cx="88169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457200"/>
            <a:r>
              <a:rPr lang="nl-NL" sz="1400">
                <a:solidFill>
                  <a:srgbClr val="7F7F7F"/>
                </a:solidFill>
                <a:latin typeface="Corbel" pitchFamily="34" charset="0"/>
              </a:rPr>
              <a:t>Nel, J. A., Valchev, V. H., Rothmann, S., van de Vijver, F. J. R., Meiring, D., &amp; de Bruin, G. P. (2012). Exploring the personality structure in the 11 languages of South Africa. </a:t>
            </a:r>
            <a:r>
              <a:rPr lang="nl-NL" sz="1400" i="1">
                <a:solidFill>
                  <a:srgbClr val="7F7F7F"/>
                </a:solidFill>
                <a:latin typeface="Corbel" pitchFamily="34" charset="0"/>
              </a:rPr>
              <a:t>Journal of Personality, 80, </a:t>
            </a:r>
            <a:r>
              <a:rPr lang="nl-NL" sz="1400">
                <a:solidFill>
                  <a:srgbClr val="7F7F7F"/>
                </a:solidFill>
                <a:latin typeface="Corbel" pitchFamily="34" charset="0"/>
              </a:rPr>
              <a:t>915–948. </a:t>
            </a:r>
          </a:p>
        </p:txBody>
      </p:sp>
      <p:pic>
        <p:nvPicPr>
          <p:cNvPr id="6963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908050"/>
            <a:ext cx="47371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6" name="Tekstvak 1"/>
          <p:cNvSpPr txBox="1">
            <a:spLocks noChangeArrowheads="1"/>
          </p:cNvSpPr>
          <p:nvPr/>
        </p:nvSpPr>
        <p:spPr bwMode="auto">
          <a:xfrm>
            <a:off x="858838" y="3576638"/>
            <a:ext cx="185578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>
                <a:solidFill>
                  <a:srgbClr val="800040"/>
                </a:solidFill>
                <a:latin typeface="Corbel" pitchFamily="34" charset="0"/>
              </a:rPr>
              <a:t>Carin Hill</a:t>
            </a:r>
          </a:p>
          <a:p>
            <a:pPr defTabSz="457200"/>
            <a:r>
              <a:rPr lang="en-US">
                <a:solidFill>
                  <a:srgbClr val="800040"/>
                </a:solidFill>
                <a:latin typeface="Corbel" pitchFamily="34" charset="0"/>
              </a:rPr>
              <a:t>Leon Jackson</a:t>
            </a:r>
          </a:p>
          <a:p>
            <a:pPr defTabSz="457200"/>
            <a:r>
              <a:rPr lang="en-US">
                <a:solidFill>
                  <a:srgbClr val="800040"/>
                </a:solidFill>
                <a:latin typeface="Corbel" pitchFamily="34" charset="0"/>
              </a:rPr>
              <a:t>Deon Meiring</a:t>
            </a:r>
          </a:p>
          <a:p>
            <a:pPr defTabSz="457200"/>
            <a:r>
              <a:rPr lang="en-US">
                <a:solidFill>
                  <a:srgbClr val="800040"/>
                </a:solidFill>
                <a:latin typeface="Corbel" pitchFamily="34" charset="0"/>
              </a:rPr>
              <a:t>J. Aleweyn Nel</a:t>
            </a:r>
          </a:p>
          <a:p>
            <a:pPr defTabSz="457200"/>
            <a:endParaRPr lang="en-US">
              <a:solidFill>
                <a:srgbClr val="800040"/>
              </a:solidFill>
              <a:latin typeface="Corbel" pitchFamily="34" charset="0"/>
            </a:endParaRPr>
          </a:p>
        </p:txBody>
      </p:sp>
      <p:sp>
        <p:nvSpPr>
          <p:cNvPr id="69637" name="Tekstvak 2"/>
          <p:cNvSpPr txBox="1">
            <a:spLocks noChangeArrowheads="1"/>
          </p:cNvSpPr>
          <p:nvPr/>
        </p:nvSpPr>
        <p:spPr bwMode="auto">
          <a:xfrm>
            <a:off x="6524625" y="3576638"/>
            <a:ext cx="24384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>
                <a:solidFill>
                  <a:srgbClr val="800040"/>
                </a:solidFill>
                <a:latin typeface="Corbel" pitchFamily="34" charset="0"/>
              </a:rPr>
              <a:t>Ian Rothmann</a:t>
            </a:r>
          </a:p>
          <a:p>
            <a:pPr defTabSz="457200"/>
            <a:r>
              <a:rPr lang="en-US">
                <a:solidFill>
                  <a:srgbClr val="800040"/>
                </a:solidFill>
                <a:latin typeface="Corbel" pitchFamily="34" charset="0"/>
              </a:rPr>
              <a:t>Michael Temane</a:t>
            </a:r>
          </a:p>
          <a:p>
            <a:pPr defTabSz="457200"/>
            <a:r>
              <a:rPr lang="en-US">
                <a:solidFill>
                  <a:srgbClr val="800040"/>
                </a:solidFill>
                <a:latin typeface="Corbel" pitchFamily="34" charset="0"/>
              </a:rPr>
              <a:t>Velichko H. Valchev</a:t>
            </a:r>
          </a:p>
          <a:p>
            <a:pPr defTabSz="457200"/>
            <a:r>
              <a:rPr lang="en-US">
                <a:solidFill>
                  <a:srgbClr val="800040"/>
                </a:solidFill>
                <a:latin typeface="Corbel" pitchFamily="34" charset="0"/>
              </a:rPr>
              <a:t>Fons J. R. van de Vijver</a:t>
            </a:r>
          </a:p>
          <a:p>
            <a:pPr defTabSz="457200"/>
            <a:endParaRPr lang="en-US">
              <a:solidFill>
                <a:srgbClr val="80004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Box 5"/>
          <p:cNvSpPr txBox="1">
            <a:spLocks noChangeArrowheads="1"/>
          </p:cNvSpPr>
          <p:nvPr/>
        </p:nvSpPr>
        <p:spPr bwMode="auto">
          <a:xfrm>
            <a:off x="565150" y="415925"/>
            <a:ext cx="808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400" b="1">
                <a:solidFill>
                  <a:srgbClr val="000000"/>
                </a:solidFill>
                <a:latin typeface="Corbel" pitchFamily="34" charset="0"/>
              </a:rPr>
              <a:t>SOUTH AFRICAN PERSONALITY INVENTORY PROJECT</a:t>
            </a:r>
          </a:p>
        </p:txBody>
      </p:sp>
      <p:pic>
        <p:nvPicPr>
          <p:cNvPr id="7168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908050"/>
            <a:ext cx="47371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Tijdelijke aanduiding voor inhoud 2"/>
          <p:cNvSpPr>
            <a:spLocks/>
          </p:cNvSpPr>
          <p:nvPr/>
        </p:nvSpPr>
        <p:spPr bwMode="auto">
          <a:xfrm>
            <a:off x="539750" y="1628775"/>
            <a:ext cx="8229600" cy="4525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Corbel" pitchFamily="34" charset="0"/>
              </a:rPr>
              <a:t>1216 participants from 11 official language groups</a:t>
            </a:r>
          </a:p>
          <a:p>
            <a:pPr marL="342900" indent="-342900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Corbel" pitchFamily="34" charset="0"/>
              </a:rPr>
              <a:t>From about 50,000 descriptive responses to 262 personality items</a:t>
            </a:r>
          </a:p>
          <a:p>
            <a:pPr marL="342900" indent="-342900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Corbel" pitchFamily="34" charset="0"/>
              </a:rPr>
              <a:t>Nine personality clusters: </a:t>
            </a:r>
            <a:br>
              <a:rPr lang="en-US" sz="2800" dirty="0">
                <a:latin typeface="Corbel" pitchFamily="34" charset="0"/>
              </a:rPr>
            </a:br>
            <a:endParaRPr lang="en-US" sz="2800" dirty="0">
              <a:latin typeface="Corbel" pitchFamily="34" charset="0"/>
            </a:endParaRPr>
          </a:p>
          <a:p>
            <a:pPr marL="342900" indent="-342900" defTabSz="457200">
              <a:spcBef>
                <a:spcPct val="20000"/>
              </a:spcBef>
              <a:buFont typeface="Arial" charset="0"/>
              <a:buChar char="•"/>
            </a:pPr>
            <a:endParaRPr lang="en-US" sz="2800" dirty="0">
              <a:latin typeface="Corbel" pitchFamily="34" charset="0"/>
            </a:endParaRPr>
          </a:p>
          <a:p>
            <a:pPr marL="342900" indent="-342900" defTabSz="457200">
              <a:spcBef>
                <a:spcPct val="20000"/>
              </a:spcBef>
              <a:buFont typeface="Arial" charset="0"/>
              <a:buChar char="•"/>
            </a:pPr>
            <a:endParaRPr lang="en-US" sz="2800" dirty="0">
              <a:latin typeface="Corbel" pitchFamily="34" charset="0"/>
            </a:endParaRPr>
          </a:p>
          <a:p>
            <a:pPr marL="342900" indent="-342900" defTabSz="457200">
              <a:spcBef>
                <a:spcPct val="20000"/>
              </a:spcBef>
              <a:buFont typeface="Arial" charset="0"/>
              <a:buChar char="•"/>
            </a:pPr>
            <a:endParaRPr lang="en-US" sz="2800" dirty="0">
              <a:latin typeface="Corbel" pitchFamily="34" charset="0"/>
            </a:endParaRPr>
          </a:p>
          <a:p>
            <a:pPr marL="342900" indent="-342900" defTabSz="457200"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Corbel" pitchFamily="34" charset="0"/>
              </a:rPr>
              <a:t>Our data: selection of 1000 participants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74663" y="3552046"/>
            <a:ext cx="8229600" cy="2893100"/>
          </a:xfrm>
          <a:prstGeom prst="rect">
            <a:avLst/>
          </a:prstGeom>
          <a:noFill/>
        </p:spPr>
        <p:txBody>
          <a:bodyPr numCol="2">
            <a:spAutoFit/>
          </a:bodyPr>
          <a:lstStyle/>
          <a:p>
            <a:pPr marL="457200" indent="-457200" defTabSz="4572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²"/>
              <a:defRPr/>
            </a:pPr>
            <a:r>
              <a:rPr lang="en-US" sz="2600" dirty="0">
                <a:solidFill>
                  <a:prstClr val="black"/>
                </a:solidFill>
                <a:latin typeface="+mn-lt"/>
                <a:cs typeface="+mn-cs"/>
              </a:rPr>
              <a:t>Conscientiousness</a:t>
            </a:r>
          </a:p>
          <a:p>
            <a:pPr marL="457200" indent="-457200" defTabSz="4572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²"/>
              <a:defRPr/>
            </a:pPr>
            <a:r>
              <a:rPr lang="en-US" sz="2600" dirty="0">
                <a:solidFill>
                  <a:prstClr val="black"/>
                </a:solidFill>
                <a:latin typeface="+mn-lt"/>
                <a:cs typeface="+mn-cs"/>
              </a:rPr>
              <a:t>Emotional Stability</a:t>
            </a:r>
          </a:p>
          <a:p>
            <a:pPr marL="457200" indent="-457200" defTabSz="4572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²"/>
              <a:defRPr/>
            </a:pPr>
            <a:r>
              <a:rPr lang="en-US" sz="2600" dirty="0">
                <a:solidFill>
                  <a:prstClr val="black"/>
                </a:solidFill>
                <a:latin typeface="+mn-lt"/>
                <a:cs typeface="+mn-cs"/>
              </a:rPr>
              <a:t>Extraversion</a:t>
            </a:r>
          </a:p>
          <a:p>
            <a:pPr marL="457200" indent="-457200" defTabSz="4572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²"/>
              <a:defRPr/>
            </a:pPr>
            <a:r>
              <a:rPr lang="en-US" sz="2600" dirty="0">
                <a:solidFill>
                  <a:prstClr val="black"/>
                </a:solidFill>
                <a:latin typeface="+mn-lt"/>
                <a:cs typeface="+mn-cs"/>
              </a:rPr>
              <a:t>Facilitating</a:t>
            </a:r>
          </a:p>
          <a:p>
            <a:pPr marL="457200" indent="-457200" defTabSz="4572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²"/>
              <a:defRPr/>
            </a:pPr>
            <a:r>
              <a:rPr lang="en-US" sz="2600" dirty="0">
                <a:solidFill>
                  <a:prstClr val="black"/>
                </a:solidFill>
                <a:latin typeface="+mn-lt"/>
                <a:cs typeface="+mn-cs"/>
              </a:rPr>
              <a:t>Integrity</a:t>
            </a:r>
            <a:br>
              <a:rPr lang="en-US" sz="2600" dirty="0">
                <a:solidFill>
                  <a:prstClr val="black"/>
                </a:solidFill>
                <a:latin typeface="+mn-lt"/>
                <a:cs typeface="+mn-cs"/>
              </a:rPr>
            </a:br>
            <a:br>
              <a:rPr lang="en-US" sz="2600" dirty="0">
                <a:solidFill>
                  <a:prstClr val="black"/>
                </a:solidFill>
                <a:latin typeface="+mn-lt"/>
                <a:cs typeface="+mn-cs"/>
              </a:rPr>
            </a:br>
            <a:endParaRPr lang="en-US" sz="2600" dirty="0">
              <a:solidFill>
                <a:prstClr val="black"/>
              </a:solidFill>
              <a:latin typeface="+mn-lt"/>
              <a:cs typeface="+mn-cs"/>
            </a:endParaRPr>
          </a:p>
          <a:p>
            <a:pPr marL="457200" indent="-457200" defTabSz="4572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²"/>
              <a:defRPr/>
            </a:pPr>
            <a:r>
              <a:rPr lang="en-US" sz="2600" dirty="0">
                <a:solidFill>
                  <a:prstClr val="black"/>
                </a:solidFill>
                <a:latin typeface="+mn-lt"/>
                <a:cs typeface="+mn-cs"/>
              </a:rPr>
              <a:t>Intellect</a:t>
            </a:r>
          </a:p>
          <a:p>
            <a:pPr marL="457200" indent="-457200" defTabSz="4572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²"/>
              <a:defRPr/>
            </a:pPr>
            <a:r>
              <a:rPr lang="en-US" sz="2600" dirty="0">
                <a:solidFill>
                  <a:prstClr val="black"/>
                </a:solidFill>
                <a:latin typeface="+mn-lt"/>
                <a:cs typeface="+mn-cs"/>
              </a:rPr>
              <a:t>Openness</a:t>
            </a:r>
          </a:p>
          <a:p>
            <a:pPr marL="457200" indent="-457200" defTabSz="4572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²"/>
              <a:defRPr/>
            </a:pPr>
            <a:r>
              <a:rPr lang="en-US" sz="2600" dirty="0">
                <a:solidFill>
                  <a:prstClr val="black"/>
                </a:solidFill>
                <a:latin typeface="+mn-lt"/>
                <a:cs typeface="+mn-cs"/>
              </a:rPr>
              <a:t>Relationship Harmony</a:t>
            </a:r>
          </a:p>
          <a:p>
            <a:pPr marL="457200" indent="-457200" defTabSz="4572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²"/>
              <a:defRPr/>
            </a:pPr>
            <a:r>
              <a:rPr lang="en-US" sz="2600" dirty="0">
                <a:solidFill>
                  <a:prstClr val="black"/>
                </a:solidFill>
                <a:latin typeface="+mn-lt"/>
                <a:cs typeface="+mn-cs"/>
              </a:rPr>
              <a:t>Soft-Heartedness (Ubuntu)</a:t>
            </a:r>
          </a:p>
          <a:p>
            <a:pPr marL="457200" indent="-457200" defTabSz="4572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2600" dirty="0">
              <a:solidFill>
                <a:prstClr val="black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el 1"/>
          <p:cNvSpPr>
            <a:spLocks noGrp="1"/>
          </p:cNvSpPr>
          <p:nvPr>
            <p:ph type="ctrTitle"/>
          </p:nvPr>
        </p:nvSpPr>
        <p:spPr>
          <a:xfrm>
            <a:off x="1979613" y="2492375"/>
            <a:ext cx="7056437" cy="1470025"/>
          </a:xfrm>
        </p:spPr>
        <p:txBody>
          <a:bodyPr/>
          <a:lstStyle/>
          <a:p>
            <a:pPr eaLnBrk="1" hangingPunct="1"/>
            <a:r>
              <a:rPr lang="en-US" b="1" dirty="0"/>
              <a:t>Prepare your data for </a:t>
            </a:r>
            <a:r>
              <a:rPr lang="en-US" b="1" dirty="0" err="1"/>
              <a:t>Mplus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00" y="3284984"/>
            <a:ext cx="4331776" cy="28827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900113" y="1052513"/>
            <a:ext cx="7596187" cy="6223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bg1"/>
                </a:solidFill>
              </a:rPr>
              <a:t>Overview</a:t>
            </a:r>
            <a:endParaRPr lang="en-GB"/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251520" y="348461"/>
            <a:ext cx="8424936" cy="4176713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endParaRPr lang="en-US" sz="1000" dirty="0"/>
          </a:p>
          <a:p>
            <a:pPr eaLnBrk="1" hangingPunct="1">
              <a:spcAft>
                <a:spcPct val="0"/>
              </a:spcAft>
            </a:pPr>
            <a:r>
              <a:rPr lang="en-US" sz="1800" dirty="0"/>
              <a:t>Day 1: </a:t>
            </a:r>
          </a:p>
          <a:p>
            <a:pPr lvl="1" eaLnBrk="1" hangingPunct="1"/>
            <a:r>
              <a:rPr lang="en-US" dirty="0"/>
              <a:t>Introduction to Mplus; how to get your data into Mplus; regression analysis in SPSS and Mplus; </a:t>
            </a:r>
            <a:r>
              <a:rPr lang="en-US" dirty="0" err="1"/>
              <a:t>diagrammer</a:t>
            </a:r>
            <a:endParaRPr lang="en-US" dirty="0"/>
          </a:p>
          <a:p>
            <a:pPr eaLnBrk="1" hangingPunct="1">
              <a:spcAft>
                <a:spcPct val="0"/>
              </a:spcAft>
            </a:pPr>
            <a:r>
              <a:rPr lang="en-US" sz="1800" dirty="0"/>
              <a:t>Day 2: </a:t>
            </a:r>
          </a:p>
          <a:p>
            <a:pPr lvl="1" eaLnBrk="1" hangingPunct="1"/>
            <a:r>
              <a:rPr lang="en-US" dirty="0"/>
              <a:t>How to conduct CFA/EFA in Mplus; discussion of measurement invariance and its recent advances; </a:t>
            </a:r>
          </a:p>
          <a:p>
            <a:pPr eaLnBrk="1" hangingPunct="1">
              <a:spcAft>
                <a:spcPct val="0"/>
              </a:spcAft>
            </a:pPr>
            <a:r>
              <a:rPr lang="en-US" sz="1800" dirty="0"/>
              <a:t>Day 3:</a:t>
            </a:r>
          </a:p>
          <a:p>
            <a:pPr lvl="1" eaLnBrk="1" hangingPunct="1"/>
            <a:r>
              <a:rPr lang="en-US" dirty="0"/>
              <a:t>Factor analysis; Path analysis; Mediation; Full SEM; </a:t>
            </a:r>
            <a:endParaRPr lang="nl-NL" dirty="0"/>
          </a:p>
          <a:p>
            <a:pPr eaLnBrk="1" hangingPunct="1">
              <a:spcAft>
                <a:spcPct val="0"/>
              </a:spcAft>
            </a:pPr>
            <a:r>
              <a:rPr lang="en-US" sz="1200" dirty="0"/>
              <a:t> </a:t>
            </a:r>
            <a:r>
              <a:rPr lang="en-US" sz="1800" dirty="0"/>
              <a:t>Day 4</a:t>
            </a:r>
          </a:p>
          <a:p>
            <a:pPr lvl="1" eaLnBrk="1" hangingPunct="1"/>
            <a:r>
              <a:rPr lang="en-US" dirty="0"/>
              <a:t>Longitudinal mediation analyses using a cross-lagged panel design; accounting for stable between-person differences with the random-intercept cross-lagged panel model (RI-CLPM).   </a:t>
            </a:r>
          </a:p>
          <a:p>
            <a:pPr eaLnBrk="1" hangingPunct="1">
              <a:spcAft>
                <a:spcPct val="0"/>
              </a:spcAft>
            </a:pPr>
            <a:r>
              <a:rPr lang="en-US" sz="1800" dirty="0"/>
              <a:t>Day 5</a:t>
            </a:r>
          </a:p>
          <a:p>
            <a:pPr lvl="1" eaLnBrk="1" hangingPunct="1"/>
            <a:r>
              <a:rPr lang="en-US" dirty="0"/>
              <a:t>Consultations </a:t>
            </a:r>
            <a:endParaRPr lang="en-GB" dirty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B02D45-459C-4145-8EB9-A7321FF3173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  <p:sp>
        <p:nvSpPr>
          <p:cNvPr id="53252" name="Tijdelijke aanduiding voor tekst 1"/>
          <p:cNvSpPr>
            <a:spLocks noGrp="1"/>
          </p:cNvSpPr>
          <p:nvPr>
            <p:ph type="body" sz="quarter" idx="14"/>
          </p:nvPr>
        </p:nvSpPr>
        <p:spPr>
          <a:xfrm>
            <a:off x="2987675" y="161925"/>
            <a:ext cx="5505450" cy="396875"/>
          </a:xfrm>
        </p:spPr>
        <p:txBody>
          <a:bodyPr/>
          <a:lstStyle/>
          <a:p>
            <a:pPr eaLnBrk="1" hangingPunct="1"/>
            <a:r>
              <a:rPr lang="en-US" sz="3600" b="1"/>
              <a:t>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545341736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el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/>
              <a:t>Prepare your data for </a:t>
            </a:r>
            <a:r>
              <a:rPr lang="en-US" b="1" dirty="0" err="1"/>
              <a:t>M</a:t>
            </a:r>
            <a:r>
              <a:rPr lang="en-US" b="1" i="1" dirty="0" err="1"/>
              <a:t>plus</a:t>
            </a:r>
            <a:endParaRPr lang="en-US" b="1" i="1" dirty="0"/>
          </a:p>
        </p:txBody>
      </p:sp>
      <p:sp>
        <p:nvSpPr>
          <p:cNvPr id="5" name="Tekstvak 4"/>
          <p:cNvSpPr txBox="1"/>
          <p:nvPr/>
        </p:nvSpPr>
        <p:spPr>
          <a:xfrm>
            <a:off x="457200" y="1428750"/>
            <a:ext cx="8031163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+mn-lt"/>
                <a:cs typeface="+mn-cs"/>
              </a:rPr>
              <a:t>Make sure that: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+mn-lt"/>
                <a:cs typeface="+mn-cs"/>
              </a:rPr>
              <a:t>1. </a:t>
            </a:r>
            <a:r>
              <a:rPr lang="en-US" dirty="0">
                <a:solidFill>
                  <a:prstClr val="black"/>
                </a:solidFill>
                <a:latin typeface="+mn-lt"/>
                <a:cs typeface="+mn-cs"/>
              </a:rPr>
              <a:t>You use decimal </a:t>
            </a:r>
            <a:r>
              <a:rPr lang="en-US" i="1" dirty="0">
                <a:solidFill>
                  <a:prstClr val="black"/>
                </a:solidFill>
                <a:latin typeface="+mn-lt"/>
                <a:cs typeface="+mn-cs"/>
              </a:rPr>
              <a:t>points </a:t>
            </a:r>
            <a:r>
              <a:rPr lang="en-US" dirty="0">
                <a:solidFill>
                  <a:prstClr val="black"/>
                </a:solidFill>
                <a:latin typeface="+mn-lt"/>
                <a:cs typeface="+mn-cs"/>
              </a:rPr>
              <a:t>-&gt; Syntax: set locale = English.</a:t>
            </a:r>
            <a:endParaRPr lang="en-US" i="1" dirty="0">
              <a:solidFill>
                <a:prstClr val="black"/>
              </a:solidFill>
              <a:latin typeface="+mn-lt"/>
              <a:cs typeface="+mn-c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+mn-lt"/>
                <a:cs typeface="+mn-cs"/>
              </a:rPr>
              <a:t>2. </a:t>
            </a:r>
            <a:r>
              <a:rPr lang="en-US" dirty="0">
                <a:solidFill>
                  <a:prstClr val="black"/>
                </a:solidFill>
                <a:latin typeface="+mn-lt"/>
                <a:cs typeface="+mn-cs"/>
              </a:rPr>
              <a:t>SPSS leaves sufficient room between values = width ≥ 8, delete text variables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+mn-lt"/>
              <a:cs typeface="+mn-cs"/>
            </a:endParaRPr>
          </a:p>
          <a:p>
            <a:pPr marL="285750" indent="-285750" defTabSz="4572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pic>
        <p:nvPicPr>
          <p:cNvPr id="7373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2341563"/>
            <a:ext cx="62039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Prepare your data for </a:t>
            </a:r>
            <a:r>
              <a:rPr lang="en-US" b="1" dirty="0" err="1"/>
              <a:t>M</a:t>
            </a:r>
            <a:r>
              <a:rPr lang="en-US" b="1" i="1" dirty="0" err="1"/>
              <a:t>plus</a:t>
            </a:r>
            <a:endParaRPr lang="en-US" b="1" dirty="0"/>
          </a:p>
        </p:txBody>
      </p:sp>
      <p:sp>
        <p:nvSpPr>
          <p:cNvPr id="74754" name="Rechthoek 5"/>
          <p:cNvSpPr>
            <a:spLocks noChangeArrowheads="1"/>
          </p:cNvSpPr>
          <p:nvPr/>
        </p:nvSpPr>
        <p:spPr bwMode="auto">
          <a:xfrm>
            <a:off x="457200" y="1411288"/>
            <a:ext cx="84359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Make sure that:</a:t>
            </a:r>
          </a:p>
          <a:p>
            <a:pPr defTabSz="457200"/>
            <a:r>
              <a:rPr lang="en-US" b="1" dirty="0">
                <a:solidFill>
                  <a:srgbClr val="000000"/>
                </a:solidFill>
                <a:latin typeface="Corbel" pitchFamily="34" charset="0"/>
              </a:rPr>
              <a:t>3. 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All missing values in data are real values (-999), not empty (.) cells</a:t>
            </a:r>
          </a:p>
          <a:p>
            <a:pPr defTabSz="457200"/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Recode into same variables -&gt; System- or user-missing -&gt; Value -999 -&gt; Add -&gt; Continue</a:t>
            </a:r>
          </a:p>
        </p:txBody>
      </p:sp>
      <p:pic>
        <p:nvPicPr>
          <p:cNvPr id="7475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2924175"/>
            <a:ext cx="8064500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Prepare your data for </a:t>
            </a:r>
            <a:r>
              <a:rPr lang="en-US" b="1" dirty="0" err="1"/>
              <a:t>M</a:t>
            </a:r>
            <a:r>
              <a:rPr lang="en-US" b="1" i="1" dirty="0" err="1"/>
              <a:t>plus</a:t>
            </a:r>
            <a:endParaRPr lang="en-US" b="1" dirty="0"/>
          </a:p>
        </p:txBody>
      </p:sp>
      <p:sp>
        <p:nvSpPr>
          <p:cNvPr id="76802" name="Rechthoek 5"/>
          <p:cNvSpPr>
            <a:spLocks noChangeArrowheads="1"/>
          </p:cNvSpPr>
          <p:nvPr/>
        </p:nvSpPr>
        <p:spPr bwMode="auto">
          <a:xfrm>
            <a:off x="457200" y="1411288"/>
            <a:ext cx="84359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Make sure that:</a:t>
            </a:r>
          </a:p>
          <a:p>
            <a:pPr defTabSz="457200"/>
            <a:r>
              <a:rPr lang="en-US" b="1" dirty="0">
                <a:solidFill>
                  <a:srgbClr val="000000"/>
                </a:solidFill>
                <a:latin typeface="Corbel" pitchFamily="34" charset="0"/>
              </a:rPr>
              <a:t>3. 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All missing values in data are real values (-999), not empty (.) cells</a:t>
            </a:r>
          </a:p>
          <a:p>
            <a:pPr defTabSz="457200"/>
            <a:endParaRPr lang="en-US" dirty="0">
              <a:solidFill>
                <a:srgbClr val="000000"/>
              </a:solidFill>
              <a:latin typeface="Corbel" pitchFamily="34" charset="0"/>
            </a:endParaRP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Check in </a:t>
            </a:r>
            <a:r>
              <a:rPr lang="en-US" dirty="0" err="1">
                <a:solidFill>
                  <a:srgbClr val="000000"/>
                </a:solidFill>
                <a:latin typeface="Corbel" pitchFamily="34" charset="0"/>
              </a:rPr>
              <a:t>dataview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:</a:t>
            </a:r>
          </a:p>
        </p:txBody>
      </p:sp>
      <p:pic>
        <p:nvPicPr>
          <p:cNvPr id="7680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6050" y="2205038"/>
            <a:ext cx="440690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Prepare your data for </a:t>
            </a:r>
            <a:r>
              <a:rPr lang="en-US" b="1" dirty="0" err="1"/>
              <a:t>M</a:t>
            </a:r>
            <a:r>
              <a:rPr lang="en-US" b="1" i="1" dirty="0" err="1"/>
              <a:t>plus</a:t>
            </a:r>
            <a:endParaRPr lang="en-US" b="1" dirty="0"/>
          </a:p>
        </p:txBody>
      </p:sp>
      <p:sp>
        <p:nvSpPr>
          <p:cNvPr id="77826" name="Rechthoek 5"/>
          <p:cNvSpPr>
            <a:spLocks noChangeArrowheads="1"/>
          </p:cNvSpPr>
          <p:nvPr/>
        </p:nvSpPr>
        <p:spPr bwMode="auto">
          <a:xfrm>
            <a:off x="457200" y="1411288"/>
            <a:ext cx="84359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Make sure that:</a:t>
            </a:r>
          </a:p>
          <a:p>
            <a:pPr defTabSz="457200"/>
            <a:r>
              <a:rPr lang="en-US" b="1" dirty="0">
                <a:solidFill>
                  <a:srgbClr val="000000"/>
                </a:solidFill>
                <a:latin typeface="Corbel" pitchFamily="34" charset="0"/>
              </a:rPr>
              <a:t>3. 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All missing values in data are real values (-999), not empty (.) cells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- If you work with the SPSS dataset after transformation, specify new missing values here:</a:t>
            </a:r>
          </a:p>
        </p:txBody>
      </p:sp>
      <p:pic>
        <p:nvPicPr>
          <p:cNvPr id="7782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2349500"/>
            <a:ext cx="6815138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Prepare your data for </a:t>
            </a:r>
            <a:r>
              <a:rPr lang="en-US" b="1" dirty="0" err="1"/>
              <a:t>M</a:t>
            </a:r>
            <a:r>
              <a:rPr lang="en-US" b="1" i="1" dirty="0" err="1"/>
              <a:t>plus</a:t>
            </a:r>
            <a:endParaRPr lang="en-US" b="1" dirty="0"/>
          </a:p>
        </p:txBody>
      </p:sp>
      <p:sp>
        <p:nvSpPr>
          <p:cNvPr id="78850" name="Tekstvak 4"/>
          <p:cNvSpPr txBox="1">
            <a:spLocks noChangeArrowheads="1"/>
          </p:cNvSpPr>
          <p:nvPr/>
        </p:nvSpPr>
        <p:spPr bwMode="auto">
          <a:xfrm>
            <a:off x="457200" y="1428750"/>
            <a:ext cx="8031163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b="1" dirty="0">
                <a:solidFill>
                  <a:srgbClr val="000000"/>
                </a:solidFill>
                <a:latin typeface="Corbel" pitchFamily="34" charset="0"/>
              </a:rPr>
              <a:t>4. 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Make sure that you save your data in the correct way: </a:t>
            </a:r>
          </a:p>
          <a:p>
            <a:pPr defTabSz="45720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Type = Tab delimited (*.</a:t>
            </a:r>
            <a:r>
              <a:rPr lang="en-US" dirty="0" err="1">
                <a:solidFill>
                  <a:srgbClr val="000000"/>
                </a:solidFill>
                <a:latin typeface="Corbel" pitchFamily="34" charset="0"/>
              </a:rPr>
              <a:t>dat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)</a:t>
            </a:r>
          </a:p>
          <a:p>
            <a:pPr defTabSz="4572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Uncheck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 ‘Write variable names to spreadsheet’</a:t>
            </a:r>
          </a:p>
          <a:p>
            <a:pPr defTabSz="45720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Save it in the location where you will save your syntax too</a:t>
            </a:r>
          </a:p>
          <a:p>
            <a:pPr defTabSz="457200"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Corbel" pitchFamily="34" charset="0"/>
            </a:endParaRPr>
          </a:p>
        </p:txBody>
      </p:sp>
      <p:pic>
        <p:nvPicPr>
          <p:cNvPr id="788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2708275"/>
            <a:ext cx="7319962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2" name="Kader 5"/>
          <p:cNvSpPr>
            <a:spLocks/>
          </p:cNvSpPr>
          <p:nvPr/>
        </p:nvSpPr>
        <p:spPr bwMode="auto">
          <a:xfrm>
            <a:off x="539750" y="4868863"/>
            <a:ext cx="5903913" cy="354012"/>
          </a:xfrm>
          <a:custGeom>
            <a:avLst/>
            <a:gdLst>
              <a:gd name="T0" fmla="*/ 3200678 w 5445125"/>
              <a:gd name="T1" fmla="*/ 0 h 354013"/>
              <a:gd name="T2" fmla="*/ 0 w 5445125"/>
              <a:gd name="T3" fmla="*/ 177006 h 354013"/>
              <a:gd name="T4" fmla="*/ 3200678 w 5445125"/>
              <a:gd name="T5" fmla="*/ 354011 h 354013"/>
              <a:gd name="T6" fmla="*/ 6401357 w 5445125"/>
              <a:gd name="T7" fmla="*/ 177006 h 354013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16433 w 5445125"/>
              <a:gd name="T13" fmla="*/ 16433 h 354013"/>
              <a:gd name="T14" fmla="*/ 5428693 w 5445125"/>
              <a:gd name="T15" fmla="*/ 337580 h 3540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5125" h="354013">
                <a:moveTo>
                  <a:pt x="0" y="0"/>
                </a:moveTo>
                <a:lnTo>
                  <a:pt x="5445125" y="0"/>
                </a:lnTo>
                <a:lnTo>
                  <a:pt x="5445125" y="354013"/>
                </a:lnTo>
                <a:lnTo>
                  <a:pt x="0" y="354013"/>
                </a:lnTo>
                <a:close/>
                <a:moveTo>
                  <a:pt x="16433" y="16433"/>
                </a:moveTo>
                <a:lnTo>
                  <a:pt x="16433" y="337580"/>
                </a:lnTo>
                <a:lnTo>
                  <a:pt x="5428692" y="337580"/>
                </a:lnTo>
                <a:lnTo>
                  <a:pt x="5428692" y="16433"/>
                </a:lnTo>
                <a:close/>
              </a:path>
            </a:pathLst>
          </a:custGeom>
          <a:solidFill>
            <a:srgbClr val="FF0000"/>
          </a:solidFill>
          <a:ln w="9525" cap="flat" cmpd="sng" algn="ctr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endParaRPr lang="nl-NL"/>
          </a:p>
        </p:txBody>
      </p:sp>
      <p:sp>
        <p:nvSpPr>
          <p:cNvPr id="78853" name="Kader 6"/>
          <p:cNvSpPr>
            <a:spLocks/>
          </p:cNvSpPr>
          <p:nvPr/>
        </p:nvSpPr>
        <p:spPr bwMode="auto">
          <a:xfrm>
            <a:off x="1547813" y="5661025"/>
            <a:ext cx="2736850" cy="266700"/>
          </a:xfrm>
          <a:custGeom>
            <a:avLst/>
            <a:gdLst>
              <a:gd name="T0" fmla="*/ 1478173 w 2533650"/>
              <a:gd name="T1" fmla="*/ 0 h 266700"/>
              <a:gd name="T2" fmla="*/ 0 w 2533650"/>
              <a:gd name="T3" fmla="*/ 133350 h 266700"/>
              <a:gd name="T4" fmla="*/ 1478173 w 2533650"/>
              <a:gd name="T5" fmla="*/ 266700 h 266700"/>
              <a:gd name="T6" fmla="*/ 2956347 w 2533650"/>
              <a:gd name="T7" fmla="*/ 133350 h 2667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12380 w 2533650"/>
              <a:gd name="T13" fmla="*/ 12380 h 266700"/>
              <a:gd name="T14" fmla="*/ 2521270 w 2533650"/>
              <a:gd name="T15" fmla="*/ 25432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650" h="266700">
                <a:moveTo>
                  <a:pt x="0" y="0"/>
                </a:moveTo>
                <a:lnTo>
                  <a:pt x="2533650" y="0"/>
                </a:lnTo>
                <a:lnTo>
                  <a:pt x="2533650" y="266700"/>
                </a:lnTo>
                <a:lnTo>
                  <a:pt x="0" y="266700"/>
                </a:lnTo>
                <a:close/>
                <a:moveTo>
                  <a:pt x="12380" y="12380"/>
                </a:moveTo>
                <a:lnTo>
                  <a:pt x="12380" y="254320"/>
                </a:lnTo>
                <a:lnTo>
                  <a:pt x="2521270" y="254320"/>
                </a:lnTo>
                <a:lnTo>
                  <a:pt x="2521270" y="12380"/>
                </a:lnTo>
                <a:close/>
              </a:path>
            </a:pathLst>
          </a:custGeom>
          <a:solidFill>
            <a:srgbClr val="FF0000"/>
          </a:solidFill>
          <a:ln w="9525" cap="flat" cmpd="sng" algn="ctr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endParaRPr lang="nl-NL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Prepare your data for M</a:t>
            </a:r>
            <a:r>
              <a:rPr lang="nl-NL" i="1" dirty="0"/>
              <a:t>plus</a:t>
            </a:r>
            <a:endParaRPr lang="nl-NL" dirty="0"/>
          </a:p>
        </p:txBody>
      </p:sp>
      <p:sp>
        <p:nvSpPr>
          <p:cNvPr id="5" name="Tekstvak 4"/>
          <p:cNvSpPr txBox="1">
            <a:spLocks noChangeArrowheads="1"/>
          </p:cNvSpPr>
          <p:nvPr/>
        </p:nvSpPr>
        <p:spPr bwMode="auto">
          <a:xfrm>
            <a:off x="457200" y="1428750"/>
            <a:ext cx="80311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b="1" dirty="0">
                <a:solidFill>
                  <a:srgbClr val="000000"/>
                </a:solidFill>
                <a:latin typeface="Corbel" pitchFamily="34" charset="0"/>
              </a:rPr>
              <a:t>5. </a:t>
            </a: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Check the data file: </a:t>
            </a:r>
          </a:p>
          <a:p>
            <a:pPr defTabSz="45720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Does it have neat columns? (see width settings in SPSS, step 2)</a:t>
            </a:r>
          </a:p>
          <a:p>
            <a:pPr defTabSz="45720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Are there no strange signs (upper left corner)? (if yes, manually delete them)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41" y="2780928"/>
            <a:ext cx="817691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7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1640" y="1484784"/>
            <a:ext cx="63720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M</a:t>
            </a:r>
            <a:r>
              <a:rPr lang="en-US" b="1" i="1" dirty="0"/>
              <a:t>plus</a:t>
            </a:r>
            <a:r>
              <a:rPr lang="en-US" b="1" dirty="0"/>
              <a:t> commands</a:t>
            </a:r>
            <a:br>
              <a:rPr lang="en-US" dirty="0"/>
            </a:br>
            <a:r>
              <a:rPr lang="en-US" dirty="0"/>
              <a:t>How to let M</a:t>
            </a:r>
            <a:r>
              <a:rPr lang="en-US" i="1" dirty="0"/>
              <a:t>plus</a:t>
            </a:r>
            <a:r>
              <a:rPr lang="en-US" dirty="0"/>
              <a:t> run for you</a:t>
            </a:r>
            <a:br>
              <a:rPr lang="en-US" dirty="0"/>
            </a:br>
            <a:endParaRPr lang="en-US" dirty="0"/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882931"/>
            <a:ext cx="4391025" cy="384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4656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el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b="1"/>
              <a:t>M</a:t>
            </a:r>
            <a:r>
              <a:rPr lang="en-US" b="1" i="1"/>
              <a:t>plus…</a:t>
            </a:r>
            <a:endParaRPr lang="en-US" b="1"/>
          </a:p>
        </p:txBody>
      </p:sp>
      <p:pic>
        <p:nvPicPr>
          <p:cNvPr id="8192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557338"/>
            <a:ext cx="8748712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M</a:t>
            </a:r>
            <a:r>
              <a:rPr lang="en-US" b="1" i="1"/>
              <a:t>plus</a:t>
            </a:r>
            <a:r>
              <a:rPr lang="en-US" b="1"/>
              <a:t> main commands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TITLE:	</a:t>
            </a:r>
            <a:r>
              <a:rPr lang="en-US" sz="2800" dirty="0">
                <a:latin typeface="Courier New"/>
                <a:ea typeface="MS PGothic" charset="0"/>
                <a:cs typeface="Courier New"/>
              </a:rPr>
              <a:t>										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DATA:	</a:t>
            </a:r>
            <a:r>
              <a:rPr lang="en-US" sz="2800" dirty="0">
                <a:latin typeface="Courier New"/>
                <a:ea typeface="MS PGothic" charset="0"/>
                <a:cs typeface="Courier New"/>
              </a:rPr>
              <a:t>			;			</a:t>
            </a:r>
            <a:r>
              <a:rPr lang="en-US" sz="2800" dirty="0">
                <a:solidFill>
                  <a:schemeClr val="accent3"/>
                </a:solidFill>
                <a:latin typeface="Courier New"/>
                <a:ea typeface="MS PGothic" charset="0"/>
                <a:cs typeface="Courier New"/>
              </a:rPr>
              <a:t>!(required)</a:t>
            </a:r>
            <a:r>
              <a:rPr lang="en-US" sz="2800" dirty="0">
                <a:latin typeface="Courier New"/>
                <a:ea typeface="MS PGothic" charset="0"/>
                <a:cs typeface="Courier New"/>
              </a:rPr>
              <a:t>	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VARIABLE:</a:t>
            </a:r>
            <a:r>
              <a:rPr lang="en-US" sz="2800" dirty="0">
                <a:latin typeface="Courier New"/>
                <a:ea typeface="MS PGothic" charset="0"/>
                <a:cs typeface="Courier New"/>
              </a:rPr>
              <a:t>			;			</a:t>
            </a:r>
            <a:r>
              <a:rPr lang="en-US" sz="2800" dirty="0">
                <a:solidFill>
                  <a:schemeClr val="accent3"/>
                </a:solidFill>
                <a:latin typeface="Courier New"/>
                <a:ea typeface="MS PGothic" charset="0"/>
                <a:cs typeface="Courier New"/>
              </a:rPr>
              <a:t>!(required)</a:t>
            </a:r>
            <a:r>
              <a:rPr lang="en-US" sz="2800" dirty="0">
                <a:latin typeface="Courier New"/>
                <a:ea typeface="MS PGothic" charset="0"/>
                <a:cs typeface="Courier New"/>
              </a:rPr>
              <a:t>	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ANALYSIS:</a:t>
            </a:r>
            <a:r>
              <a:rPr lang="en-US" sz="2800" dirty="0">
                <a:latin typeface="Courier New"/>
                <a:ea typeface="MS PGothic" charset="0"/>
                <a:cs typeface="Courier New"/>
              </a:rPr>
              <a:t>			;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MODEL:	</a:t>
            </a:r>
            <a:r>
              <a:rPr lang="en-US" sz="2800" dirty="0">
                <a:latin typeface="Courier New"/>
                <a:ea typeface="MS PGothic" charset="0"/>
                <a:cs typeface="Courier New"/>
              </a:rPr>
              <a:t>			;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OUTPUT:	</a:t>
            </a:r>
            <a:r>
              <a:rPr lang="en-US" sz="2800" dirty="0">
                <a:latin typeface="Courier New"/>
                <a:ea typeface="MS PGothic" charset="0"/>
                <a:cs typeface="Courier New"/>
              </a:rPr>
              <a:t>		;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ea typeface="MS PGothic" charset="0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Commands TITLE: &amp; DATA:</a:t>
            </a:r>
          </a:p>
        </p:txBody>
      </p:sp>
      <p:sp>
        <p:nvSpPr>
          <p:cNvPr id="84994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rgbClr val="0000FF"/>
                </a:solidFill>
                <a:ea typeface="MS PGothic" pitchFamily="34" charset="-128"/>
              </a:rPr>
              <a:t>TITLE:	</a:t>
            </a:r>
            <a:r>
              <a:rPr lang="en-US" sz="2800" dirty="0">
                <a:ea typeface="MS PGothic" pitchFamily="34" charset="-128"/>
              </a:rPr>
              <a:t>Useful for documenting output</a:t>
            </a:r>
          </a:p>
          <a:p>
            <a:pPr eaLnBrk="1" hangingPunct="1"/>
            <a:endParaRPr lang="en-US" sz="2800" dirty="0">
              <a:ea typeface="MS PGothic" pitchFamily="34" charset="-128"/>
            </a:endParaRPr>
          </a:p>
          <a:p>
            <a:pPr eaLnBrk="1" hangingPunct="1"/>
            <a:r>
              <a:rPr lang="en-US" sz="2800" dirty="0">
                <a:solidFill>
                  <a:srgbClr val="0000FF"/>
                </a:solidFill>
                <a:ea typeface="MS PGothic" pitchFamily="34" charset="-128"/>
              </a:rPr>
              <a:t>DATA:</a:t>
            </a:r>
            <a:r>
              <a:rPr lang="en-US" sz="2800" dirty="0">
                <a:ea typeface="MS PGothic" pitchFamily="34" charset="-128"/>
              </a:rPr>
              <a:t>	FILE IS </a:t>
            </a:r>
            <a:r>
              <a:rPr lang="en-US" sz="2800" dirty="0">
                <a:solidFill>
                  <a:srgbClr val="8064A2"/>
                </a:solidFill>
                <a:ea typeface="MS PGothic" pitchFamily="34" charset="-128"/>
              </a:rPr>
              <a:t>filename</a:t>
            </a:r>
            <a:r>
              <a:rPr lang="en-US" sz="2800" dirty="0">
                <a:ea typeface="MS PGothic" pitchFamily="34" charset="-128"/>
              </a:rPr>
              <a:t>.dat;</a:t>
            </a:r>
          </a:p>
          <a:p>
            <a:pPr eaLnBrk="1" hangingPunct="1"/>
            <a:endParaRPr lang="en-US" sz="2800" dirty="0">
              <a:ea typeface="MS PGothic" pitchFamily="34" charset="-128"/>
            </a:endParaRPr>
          </a:p>
          <a:p>
            <a:pPr eaLnBrk="1" hangingPunct="1">
              <a:buFont typeface="Monotype Sorts"/>
              <a:buNone/>
            </a:pPr>
            <a:r>
              <a:rPr lang="en-US" sz="2000" b="1" dirty="0">
                <a:solidFill>
                  <a:srgbClr val="9BBB59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! Capitals are ignored</a:t>
            </a:r>
          </a:p>
          <a:p>
            <a:pPr eaLnBrk="1" hangingPunct="1">
              <a:buFont typeface="Monotype Sorts"/>
              <a:buNone/>
            </a:pPr>
            <a:r>
              <a:rPr lang="en-US" sz="2000" b="1" dirty="0">
                <a:solidFill>
                  <a:srgbClr val="9BBB59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! ‘IS’, ‘ARE’ and ‘=’ can be used interchangeably</a:t>
            </a:r>
            <a:endParaRPr lang="en-US" sz="2400" b="1" dirty="0">
              <a:solidFill>
                <a:srgbClr val="9BBB59"/>
              </a:solidFill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eaLnBrk="1" hangingPunct="1">
              <a:buFont typeface="Monotype Sorts"/>
              <a:buNone/>
            </a:pPr>
            <a:r>
              <a:rPr lang="en-US" sz="2400" b="1" dirty="0">
                <a:solidFill>
                  <a:srgbClr val="9BBB59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!	Note: if (and only if) the data file is in the same folder as the </a:t>
            </a:r>
            <a:r>
              <a:rPr lang="en-US" sz="2400" b="1" dirty="0" err="1">
                <a:solidFill>
                  <a:srgbClr val="9BBB59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Mplus</a:t>
            </a:r>
            <a:r>
              <a:rPr lang="en-US" sz="2400" b="1" dirty="0">
                <a:solidFill>
                  <a:srgbClr val="9BBB59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setup, there is no need to specify the entire path!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900113" y="1052513"/>
            <a:ext cx="7596187" cy="6223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bg1"/>
                </a:solidFill>
              </a:rPr>
              <a:t>Overview</a:t>
            </a:r>
            <a:endParaRPr lang="en-GB"/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44054" y="1340768"/>
            <a:ext cx="8699946" cy="4176713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nl-NL" sz="1800" dirty="0"/>
              <a:t>8.45 </a:t>
            </a:r>
            <a:r>
              <a:rPr lang="nl-NL" sz="1800" b="0" dirty="0"/>
              <a:t>coffee</a:t>
            </a:r>
          </a:p>
          <a:p>
            <a:pPr eaLnBrk="1" hangingPunct="1">
              <a:spcAft>
                <a:spcPct val="0"/>
              </a:spcAft>
            </a:pPr>
            <a:r>
              <a:rPr lang="nl-NL" sz="1800" dirty="0"/>
              <a:t>9.00 </a:t>
            </a:r>
            <a:r>
              <a:rPr lang="nl-NL" sz="1800" b="0" dirty="0"/>
              <a:t>start lecture 		=&gt; </a:t>
            </a:r>
            <a:r>
              <a:rPr lang="nl-NL" sz="1800" dirty="0" err="1"/>
              <a:t>Ruppert</a:t>
            </a:r>
            <a:r>
              <a:rPr lang="nl-NL" sz="1800" b="0" dirty="0"/>
              <a:t> </a:t>
            </a:r>
            <a:r>
              <a:rPr lang="nl-NL" sz="1800" dirty="0"/>
              <a:t>Wit</a:t>
            </a:r>
          </a:p>
          <a:p>
            <a:pPr eaLnBrk="1" hangingPunct="1">
              <a:spcAft>
                <a:spcPct val="0"/>
              </a:spcAft>
            </a:pPr>
            <a:r>
              <a:rPr lang="nl-NL" sz="1800" dirty="0"/>
              <a:t>11.00 </a:t>
            </a:r>
            <a:r>
              <a:rPr lang="nl-NL" sz="1800" b="0" dirty="0"/>
              <a:t>coffee	                  </a:t>
            </a:r>
          </a:p>
          <a:p>
            <a:pPr eaLnBrk="1" hangingPunct="1">
              <a:spcAft>
                <a:spcPct val="0"/>
              </a:spcAft>
            </a:pPr>
            <a:r>
              <a:rPr lang="nl-NL" sz="1800" dirty="0"/>
              <a:t>12.15 </a:t>
            </a:r>
            <a:r>
              <a:rPr lang="nl-NL" sz="1800" b="0" dirty="0"/>
              <a:t>lunch (included) 	=&gt; </a:t>
            </a:r>
            <a:r>
              <a:rPr lang="nl-NL" sz="1800" dirty="0"/>
              <a:t>Educatorium</a:t>
            </a:r>
            <a:endParaRPr lang="nl-NL" sz="1800" b="0" dirty="0"/>
          </a:p>
          <a:p>
            <a:pPr eaLnBrk="1" hangingPunct="1">
              <a:spcAft>
                <a:spcPct val="0"/>
              </a:spcAft>
            </a:pPr>
            <a:r>
              <a:rPr lang="nl-NL" sz="1800" dirty="0"/>
              <a:t>13:15 </a:t>
            </a:r>
            <a:r>
              <a:rPr lang="nl-NL" sz="1800" b="0" dirty="0"/>
              <a:t>start computer lab 	=&gt; </a:t>
            </a:r>
            <a:r>
              <a:rPr lang="nl-NL" sz="1800" dirty="0"/>
              <a:t>Ruppert</a:t>
            </a:r>
            <a:r>
              <a:rPr lang="nl-NL" sz="1800" b="0" dirty="0"/>
              <a:t> </a:t>
            </a:r>
            <a:r>
              <a:rPr lang="nl-NL" sz="1800" dirty="0"/>
              <a:t>038</a:t>
            </a:r>
          </a:p>
          <a:p>
            <a:pPr eaLnBrk="1" hangingPunct="1">
              <a:spcAft>
                <a:spcPct val="0"/>
              </a:spcAft>
            </a:pPr>
            <a:r>
              <a:rPr lang="nl-NL" sz="1800" dirty="0"/>
              <a:t>15.30 </a:t>
            </a:r>
            <a:r>
              <a:rPr lang="nl-NL" sz="1800" b="0" dirty="0"/>
              <a:t>soft drinks</a:t>
            </a:r>
          </a:p>
          <a:p>
            <a:pPr eaLnBrk="1" hangingPunct="1">
              <a:spcAft>
                <a:spcPct val="0"/>
              </a:spcAft>
            </a:pPr>
            <a:r>
              <a:rPr lang="nl-NL" sz="1800" dirty="0"/>
              <a:t>16.30</a:t>
            </a:r>
            <a:r>
              <a:rPr lang="nl-NL" sz="1800" b="0" dirty="0"/>
              <a:t> end</a:t>
            </a:r>
            <a:endParaRPr lang="en-GB" dirty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6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B02D45-459C-4145-8EB9-A7321FF3173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  <p:sp>
        <p:nvSpPr>
          <p:cNvPr id="53252" name="Tijdelijke aanduiding voor tekst 1"/>
          <p:cNvSpPr>
            <a:spLocks noGrp="1"/>
          </p:cNvSpPr>
          <p:nvPr>
            <p:ph type="body" sz="quarter" idx="14"/>
          </p:nvPr>
        </p:nvSpPr>
        <p:spPr>
          <a:xfrm>
            <a:off x="2987675" y="161925"/>
            <a:ext cx="5505450" cy="396875"/>
          </a:xfrm>
        </p:spPr>
        <p:txBody>
          <a:bodyPr/>
          <a:lstStyle/>
          <a:p>
            <a:pPr eaLnBrk="1" hangingPunct="1"/>
            <a:r>
              <a:rPr lang="en-US" sz="3600" b="1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4221578266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Command VARIABLE: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800" dirty="0">
                <a:solidFill>
                  <a:srgbClr val="0000FF"/>
                </a:solidFill>
                <a:ea typeface="MS PGothic" charset="0"/>
                <a:cs typeface="Calibri"/>
              </a:rPr>
              <a:t>VARIABLE: </a:t>
            </a:r>
            <a:r>
              <a:rPr lang="en-US" sz="2800" dirty="0">
                <a:ea typeface="MS PGothic" charset="0"/>
                <a:cs typeface="Calibri"/>
              </a:rPr>
              <a:t>	to specify variable names and types;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endParaRPr lang="en-US" sz="2400" dirty="0">
              <a:ea typeface="MS PGothic" charset="0"/>
              <a:cs typeface="Calibri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400" b="1" dirty="0">
                <a:ea typeface="MS PGothic" charset="0"/>
                <a:cs typeface="Calibri"/>
              </a:rPr>
              <a:t>Example so far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endParaRPr lang="en-US" sz="2400" dirty="0">
              <a:ea typeface="MS PGothic" charset="0"/>
              <a:cs typeface="Calibri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TITLE:	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Example 1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DATA: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FILE IS </a:t>
            </a:r>
            <a:r>
              <a:rPr lang="en-US" sz="2000" dirty="0" err="1">
                <a:solidFill>
                  <a:srgbClr val="660066"/>
                </a:solidFill>
                <a:latin typeface="Courier New"/>
                <a:ea typeface="MS PGothic" charset="0"/>
                <a:cs typeface="Courier New"/>
              </a:rPr>
              <a:t>filename</a:t>
            </a:r>
            <a:r>
              <a:rPr lang="en-US" sz="2000" dirty="0" err="1">
                <a:latin typeface="Courier New"/>
                <a:ea typeface="MS PGothic" charset="0"/>
                <a:cs typeface="Courier New"/>
              </a:rPr>
              <a:t>.dat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;</a:t>
            </a:r>
            <a:endParaRPr lang="en-US" sz="2000" dirty="0">
              <a:solidFill>
                <a:srgbClr val="3366FF"/>
              </a:solidFill>
              <a:latin typeface="Courier New"/>
              <a:ea typeface="MS PGothic" charset="0"/>
              <a:cs typeface="Courier New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VARIABLE: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NAMES = 			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var1 var2 x1-x6 y1 y2;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USEVARIABLES =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 var2 x1-x6;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MISSING = 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all (-999);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CATEGORICAL = 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x1-x4;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COUNT = 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	x5-x6;</a:t>
            </a:r>
            <a:endParaRPr lang="en-US" sz="20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Command VARIABLE: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800" dirty="0">
                <a:solidFill>
                  <a:srgbClr val="0000FF"/>
                </a:solidFill>
                <a:ea typeface="MS PGothic" charset="0"/>
                <a:cs typeface="Calibri"/>
              </a:rPr>
              <a:t>VARIABLE: </a:t>
            </a:r>
            <a:r>
              <a:rPr lang="en-US" sz="2800" dirty="0">
                <a:ea typeface="MS PGothic" charset="0"/>
                <a:cs typeface="Calibri"/>
              </a:rPr>
              <a:t>	to specify variable names and types;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endParaRPr lang="en-US" sz="2400" dirty="0">
              <a:ea typeface="MS PGothic" charset="0"/>
              <a:cs typeface="Calibri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400" b="1" dirty="0">
                <a:ea typeface="MS PGothic" charset="0"/>
                <a:cs typeface="Calibri"/>
              </a:rPr>
              <a:t>Example so far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endParaRPr lang="en-US" sz="2400" dirty="0">
              <a:ea typeface="MS PGothic" charset="0"/>
              <a:cs typeface="Calibri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TITLE:	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Example 1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DATA: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FILE IS </a:t>
            </a:r>
            <a:r>
              <a:rPr lang="en-US" sz="2000" dirty="0">
                <a:solidFill>
                  <a:srgbClr val="660066"/>
                </a:solidFill>
                <a:latin typeface="Courier New"/>
                <a:ea typeface="MS PGothic" charset="0"/>
                <a:cs typeface="Courier New"/>
              </a:rPr>
              <a:t>filename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.dat;</a:t>
            </a:r>
            <a:endParaRPr lang="en-US" sz="2000" dirty="0">
              <a:solidFill>
                <a:srgbClr val="3366FF"/>
              </a:solidFill>
              <a:latin typeface="Courier New"/>
              <a:ea typeface="MS PGothic" charset="0"/>
              <a:cs typeface="Courier New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VARIABLE: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NAMES = 			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b="1" dirty="0">
                <a:latin typeface="Courier New"/>
                <a:ea typeface="MS PGothic" charset="0"/>
                <a:cs typeface="Courier New"/>
              </a:rPr>
              <a:t>					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var1 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var2 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x1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x2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x3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x4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x5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x6 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y1 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y2;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endParaRPr lang="en-US" sz="2000" dirty="0">
              <a:latin typeface="Courier New"/>
              <a:ea typeface="MS PGothic" charset="0"/>
              <a:cs typeface="Courier New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USEVARIABLES =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 var2 x1-x6;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MISSING = 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all (-999);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CATEGORICAL = 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x1-x4;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COUNT = 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x5-x6;</a:t>
            </a:r>
            <a:endParaRPr lang="en-US" sz="20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Command ANALYSIS:</a:t>
            </a:r>
          </a:p>
        </p:txBody>
      </p:sp>
      <p:sp>
        <p:nvSpPr>
          <p:cNvPr id="90114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>
                <a:solidFill>
                  <a:srgbClr val="0000FF"/>
                </a:solidFill>
                <a:ea typeface="MS PGothic" pitchFamily="34" charset="-128"/>
              </a:rPr>
              <a:t>ANALYSIS: </a:t>
            </a:r>
            <a:r>
              <a:rPr lang="en-US" sz="2400" dirty="0">
                <a:ea typeface="MS PGothic" pitchFamily="34" charset="-128"/>
              </a:rPr>
              <a:t>	to specify the type of analysis, type of estimator, number of processors, and 65 other options (Chapter 16, users guide);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>
              <a:ea typeface="MS PGothic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>
                <a:solidFill>
                  <a:srgbClr val="0000FF"/>
                </a:solidFill>
                <a:ea typeface="MS PGothic" pitchFamily="34" charset="-128"/>
              </a:rPr>
              <a:t>ANALYSIS:</a:t>
            </a:r>
            <a:r>
              <a:rPr lang="en-US" sz="2400" dirty="0">
                <a:ea typeface="MS PGothic" pitchFamily="34" charset="-128"/>
              </a:rPr>
              <a:t>	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b="1" dirty="0">
                <a:ea typeface="MS PGothic" pitchFamily="34" charset="-128"/>
              </a:rPr>
              <a:t>TYPE</a:t>
            </a:r>
            <a:r>
              <a:rPr lang="en-US" sz="2400" dirty="0">
                <a:ea typeface="MS PGothic" pitchFamily="34" charset="-128"/>
              </a:rPr>
              <a:t> 			</a:t>
            </a:r>
            <a:r>
              <a:rPr lang="en-US" sz="2400" b="1" dirty="0">
                <a:ea typeface="MS PGothic" pitchFamily="34" charset="-128"/>
              </a:rPr>
              <a:t>=</a:t>
            </a:r>
            <a:r>
              <a:rPr lang="en-US" sz="2400" dirty="0">
                <a:ea typeface="MS PGothic" pitchFamily="34" charset="-128"/>
              </a:rPr>
              <a:t> MIXTURE / TWOLEVEL / EFA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b="1" dirty="0">
                <a:ea typeface="MS PGothic" pitchFamily="34" charset="-128"/>
              </a:rPr>
              <a:t>ESTIMATOR</a:t>
            </a:r>
            <a:r>
              <a:rPr lang="en-US" sz="2400" dirty="0">
                <a:ea typeface="MS PGothic" pitchFamily="34" charset="-128"/>
              </a:rPr>
              <a:t> 	</a:t>
            </a:r>
            <a:r>
              <a:rPr lang="en-US" sz="2400" b="1" dirty="0">
                <a:ea typeface="MS PGothic" pitchFamily="34" charset="-128"/>
              </a:rPr>
              <a:t>=</a:t>
            </a:r>
            <a:r>
              <a:rPr lang="en-US" sz="2400" dirty="0">
                <a:ea typeface="MS PGothic" pitchFamily="34" charset="-128"/>
              </a:rPr>
              <a:t> ML / WLSMV / BAYES / etc.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>
              <a:ea typeface="MS PGothic" pitchFamily="34" charset="-128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sz="2400" dirty="0">
                <a:ea typeface="MS PGothic" pitchFamily="34" charset="-128"/>
              </a:rPr>
              <a:t>Choice of estimator depends on type of data and model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ea typeface="MS PGothic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>
                <a:solidFill>
                  <a:srgbClr val="F79646"/>
                </a:solidFill>
                <a:ea typeface="MS PGothic" pitchFamily="34" charset="-128"/>
              </a:rPr>
              <a:t>Often not required due to defaults</a:t>
            </a:r>
            <a:endParaRPr lang="en-US" sz="3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Command MODEL: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34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400" dirty="0">
                <a:solidFill>
                  <a:srgbClr val="0000FF"/>
                </a:solidFill>
                <a:ea typeface="MS PGothic" charset="0"/>
                <a:cs typeface="Calibri"/>
              </a:rPr>
              <a:t>MODEL:</a:t>
            </a:r>
            <a:r>
              <a:rPr lang="en-US" sz="2400" dirty="0">
                <a:ea typeface="MS PGothic" charset="0"/>
                <a:cs typeface="Calibri"/>
              </a:rPr>
              <a:t>	to specify the model that you want to analyze;	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600" dirty="0">
              <a:ea typeface="MS PGothic" charset="0"/>
              <a:cs typeface="Calibri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ea typeface="MS PGothic" charset="0"/>
                <a:cs typeface="Calibri"/>
              </a:rPr>
              <a:t>Important keywords are BY, ON, WITH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>
                <a:ea typeface="MS PGothic" charset="0"/>
                <a:cs typeface="Calibri"/>
              </a:rPr>
              <a:t>Measured BY   </a:t>
            </a:r>
            <a:r>
              <a:rPr lang="en-US" sz="2400" dirty="0">
                <a:solidFill>
                  <a:schemeClr val="accent3"/>
                </a:solidFill>
                <a:ea typeface="MS PGothic" charset="0"/>
                <a:cs typeface="Calibri"/>
                <a:sym typeface="Wingdings" panose="05000000000000000000" pitchFamily="2" charset="2"/>
              </a:rPr>
              <a:t>!  Relates to Measurement Models</a:t>
            </a:r>
            <a:endParaRPr lang="en-US" sz="2400" dirty="0">
              <a:solidFill>
                <a:schemeClr val="accent3"/>
              </a:solidFill>
              <a:ea typeface="MS PGothic" charset="0"/>
              <a:cs typeface="Calibri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>
                <a:ea typeface="MS PGothic" charset="0"/>
                <a:cs typeface="Calibri"/>
              </a:rPr>
              <a:t>Regressed ON </a:t>
            </a:r>
            <a:r>
              <a:rPr lang="en-US" sz="2400" dirty="0">
                <a:solidFill>
                  <a:schemeClr val="accent3"/>
                </a:solidFill>
                <a:ea typeface="MS PGothic" charset="0"/>
                <a:cs typeface="Calibri"/>
              </a:rPr>
              <a:t>! </a:t>
            </a:r>
            <a:r>
              <a:rPr lang="en-US" sz="2400" dirty="0">
                <a:solidFill>
                  <a:schemeClr val="accent3"/>
                </a:solidFill>
                <a:ea typeface="MS PGothic" charset="0"/>
                <a:cs typeface="Calibri"/>
                <a:sym typeface="Wingdings" panose="05000000000000000000" pitchFamily="2" charset="2"/>
              </a:rPr>
              <a:t> Relates to Regression / Path Models</a:t>
            </a:r>
            <a:endParaRPr lang="en-US" sz="2400" dirty="0">
              <a:solidFill>
                <a:schemeClr val="accent3"/>
              </a:solidFill>
              <a:ea typeface="MS PGothic" charset="0"/>
              <a:cs typeface="Calibri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>
                <a:ea typeface="MS PGothic" charset="0"/>
                <a:cs typeface="Calibri"/>
              </a:rPr>
              <a:t>Correlated WITH  </a:t>
            </a:r>
            <a:r>
              <a:rPr lang="en-US" sz="2400" dirty="0">
                <a:solidFill>
                  <a:schemeClr val="accent3"/>
                </a:solidFill>
                <a:ea typeface="MS PGothic" charset="0"/>
                <a:cs typeface="Calibri"/>
              </a:rPr>
              <a:t>! </a:t>
            </a:r>
            <a:r>
              <a:rPr lang="en-US" sz="2400" dirty="0">
                <a:solidFill>
                  <a:schemeClr val="accent3"/>
                </a:solidFill>
                <a:ea typeface="MS PGothic" charset="0"/>
                <a:cs typeface="Calibri"/>
                <a:sym typeface="Wingdings" panose="05000000000000000000" pitchFamily="2" charset="2"/>
              </a:rPr>
              <a:t> often estimated by default</a:t>
            </a:r>
            <a:endParaRPr lang="en-US" sz="2400" dirty="0">
              <a:solidFill>
                <a:schemeClr val="accent3"/>
              </a:solidFill>
              <a:ea typeface="MS PGothic" charset="0"/>
              <a:cs typeface="Calibri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sz="1600" dirty="0">
              <a:ea typeface="MS PGothic" charset="0"/>
              <a:cs typeface="Calibri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>
                <a:ea typeface="MS PGothic" charset="0"/>
                <a:cs typeface="Calibri"/>
              </a:rPr>
              <a:t>Specify a variance with </a:t>
            </a:r>
            <a:r>
              <a:rPr lang="en-US" sz="2400" dirty="0" err="1">
                <a:solidFill>
                  <a:schemeClr val="accent1"/>
                </a:solidFill>
                <a:ea typeface="MS PGothic" charset="0"/>
                <a:cs typeface="Calibri"/>
              </a:rPr>
              <a:t>varName</a:t>
            </a:r>
            <a:r>
              <a:rPr lang="en-US" sz="2400" dirty="0">
                <a:solidFill>
                  <a:schemeClr val="accent1"/>
                </a:solidFill>
                <a:ea typeface="MS PGothic" charset="0"/>
                <a:cs typeface="Calibri"/>
              </a:rPr>
              <a:t>;</a:t>
            </a:r>
            <a:endParaRPr lang="en-US" sz="2400" dirty="0">
              <a:ea typeface="MS PGothic" charset="0"/>
              <a:cs typeface="Calibri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>
                <a:ea typeface="MS PGothic" charset="0"/>
                <a:cs typeface="Calibri"/>
              </a:rPr>
              <a:t>Specify a mean with </a:t>
            </a:r>
            <a:r>
              <a:rPr lang="en-US" sz="2400" dirty="0">
                <a:solidFill>
                  <a:schemeClr val="accent1"/>
                </a:solidFill>
                <a:ea typeface="MS PGothic" charset="0"/>
                <a:cs typeface="Calibri"/>
              </a:rPr>
              <a:t>[</a:t>
            </a:r>
            <a:r>
              <a:rPr lang="en-US" sz="2400" dirty="0" err="1">
                <a:solidFill>
                  <a:schemeClr val="accent1"/>
                </a:solidFill>
                <a:ea typeface="MS PGothic" charset="0"/>
                <a:cs typeface="Calibri"/>
              </a:rPr>
              <a:t>varName</a:t>
            </a:r>
            <a:r>
              <a:rPr lang="en-US" sz="2400" dirty="0">
                <a:solidFill>
                  <a:schemeClr val="accent1"/>
                </a:solidFill>
                <a:ea typeface="MS PGothic" charset="0"/>
                <a:cs typeface="Calibri"/>
              </a:rPr>
              <a:t>];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>
                <a:solidFill>
                  <a:schemeClr val="accent1"/>
                </a:solidFill>
                <a:ea typeface="MS PGothic" charset="0"/>
                <a:cs typeface="Calibri"/>
              </a:rPr>
              <a:t>@</a:t>
            </a:r>
            <a:r>
              <a:rPr lang="en-US" sz="2400" dirty="0">
                <a:ea typeface="MS PGothic" charset="0"/>
                <a:cs typeface="Calibri"/>
              </a:rPr>
              <a:t> to fix parameter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>
                <a:ea typeface="MS PGothic" charset="0"/>
                <a:cs typeface="Calibri"/>
              </a:rPr>
              <a:t>specify a constraint (</a:t>
            </a:r>
            <a:r>
              <a:rPr lang="en-US" sz="2400" dirty="0" err="1">
                <a:ea typeface="MS PGothic" charset="0"/>
                <a:cs typeface="Calibri"/>
              </a:rPr>
              <a:t>VarName</a:t>
            </a:r>
            <a:r>
              <a:rPr lang="en-US" sz="2400" dirty="0">
                <a:ea typeface="MS PGothic" charset="0"/>
                <a:cs typeface="Calibri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>
                <a:solidFill>
                  <a:schemeClr val="accent1"/>
                </a:solidFill>
                <a:ea typeface="MS PGothic" charset="0"/>
                <a:cs typeface="Calibri"/>
              </a:rPr>
              <a:t>*</a:t>
            </a:r>
            <a:r>
              <a:rPr lang="en-US" sz="2400" dirty="0">
                <a:ea typeface="MS PGothic" charset="0"/>
                <a:cs typeface="Calibri"/>
              </a:rPr>
              <a:t> to release a parameter from default, or to specify a starting value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4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Command MODEL:</a:t>
            </a:r>
          </a:p>
        </p:txBody>
      </p:sp>
      <p:sp>
        <p:nvSpPr>
          <p:cNvPr id="9318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ea typeface="MS PGothic" pitchFamily="34" charset="-128"/>
                <a:cs typeface="Corbel" pitchFamily="34" charset="0"/>
              </a:rPr>
              <a:t>Example so far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TITLE:	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Example 1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DATA: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	</a:t>
            </a:r>
            <a:r>
              <a:rPr lang="en-US" sz="20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FILE IS </a:t>
            </a:r>
            <a:r>
              <a:rPr lang="en-US" sz="2000" dirty="0">
                <a:solidFill>
                  <a:srgbClr val="660066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filename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.dat;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VARIABLE: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NAMES =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			var1 var2 x1-x6 y1 y2;</a:t>
            </a:r>
          </a:p>
          <a:p>
            <a:pPr marL="0" indent="0"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		</a:t>
            </a:r>
            <a:r>
              <a:rPr lang="en-US" sz="20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USEVARIABLES =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x1-x2 y2;</a:t>
            </a:r>
          </a:p>
          <a:p>
            <a:pPr marL="0" indent="0"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		</a:t>
            </a:r>
            <a:r>
              <a:rPr lang="en-US" sz="20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MISSING = 		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all (-999);</a:t>
            </a:r>
          </a:p>
          <a:p>
            <a:pPr marL="0" indent="0"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ANALYSIS: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9BBB59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!empty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MODEL: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x1 WITH x2;</a:t>
            </a:r>
          </a:p>
          <a:p>
            <a:pPr marL="0" indent="0"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		y2 ON x1 x2;</a:t>
            </a:r>
          </a:p>
          <a:p>
            <a:pPr marL="0" indent="0"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</a:t>
            </a:r>
          </a:p>
          <a:p>
            <a:pPr marL="0" indent="0" eaLnBrk="1" hangingPunct="1"/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Command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491DF-1642-4919-A2AE-793E07E8C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1596639"/>
            <a:ext cx="50768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89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el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b="1"/>
              <a:t>Command MODEL:</a:t>
            </a:r>
          </a:p>
        </p:txBody>
      </p:sp>
      <p:sp>
        <p:nvSpPr>
          <p:cNvPr id="94210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ea typeface="MS PGothic" pitchFamily="34" charset="-128"/>
                <a:cs typeface="Corbel" pitchFamily="34" charset="0"/>
              </a:rPr>
              <a:t>Example so far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TITLE:	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Example 1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DATA: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	</a:t>
            </a:r>
            <a:r>
              <a:rPr lang="en-US" sz="20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FILE IS </a:t>
            </a:r>
            <a:r>
              <a:rPr lang="en-US" sz="2000" dirty="0">
                <a:solidFill>
                  <a:srgbClr val="660066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filename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.dat;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VARIABLE: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NAMES =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			var1 var2 x1-x6 y1 y2;</a:t>
            </a:r>
          </a:p>
          <a:p>
            <a:pPr marL="0" indent="0"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		</a:t>
            </a:r>
            <a:r>
              <a:rPr lang="en-US" sz="20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USEVARIABLES =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x1-x2 y2;</a:t>
            </a:r>
          </a:p>
          <a:p>
            <a:pPr marL="0" indent="0"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		</a:t>
            </a:r>
            <a:r>
              <a:rPr lang="en-US" sz="20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MISSING = 		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all (-999);</a:t>
            </a:r>
          </a:p>
          <a:p>
            <a:pPr marL="0" indent="0"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ANALYSIS: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9BBB59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!empty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MODEL: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x1 WITH x2;</a:t>
            </a:r>
          </a:p>
          <a:p>
            <a:pPr marL="0" indent="0"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		y2 ON x1 x2;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		y2;      </a:t>
            </a:r>
            <a:r>
              <a:rPr lang="en-US" sz="2000" b="1" dirty="0">
                <a:solidFill>
                  <a:srgbClr val="9BBB59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!residual variance of y2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		x1 x2;   </a:t>
            </a:r>
            <a:r>
              <a:rPr lang="en-US" sz="2000" b="1" dirty="0">
                <a:solidFill>
                  <a:srgbClr val="9BBB59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!variance of x1 and x2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		</a:t>
            </a: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[y2];    </a:t>
            </a:r>
            <a:r>
              <a:rPr lang="en-US" sz="2000" b="1" dirty="0">
                <a:solidFill>
                  <a:srgbClr val="9BBB59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!intercept for y2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		[x1 x2]; </a:t>
            </a:r>
            <a:r>
              <a:rPr lang="en-US" sz="2000" b="1" dirty="0">
                <a:solidFill>
                  <a:srgbClr val="9BBB59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!mean of x1 and x2</a:t>
            </a:r>
            <a:endParaRPr 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Command MODEL: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400" b="1" dirty="0">
                <a:ea typeface="MS PGothic" charset="0"/>
                <a:cs typeface="Corbel"/>
              </a:rPr>
              <a:t>Example so far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endParaRPr lang="en-US" sz="2400" dirty="0">
              <a:latin typeface="Courier New"/>
              <a:ea typeface="MS PGothic" charset="0"/>
              <a:cs typeface="Courier New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TITLE:	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Example 1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DATA: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FILE IS </a:t>
            </a:r>
            <a:r>
              <a:rPr lang="en-US" sz="2000" dirty="0" err="1">
                <a:solidFill>
                  <a:srgbClr val="660066"/>
                </a:solidFill>
                <a:latin typeface="Courier New"/>
                <a:ea typeface="MS PGothic" charset="0"/>
                <a:cs typeface="Courier New"/>
              </a:rPr>
              <a:t>filename</a:t>
            </a:r>
            <a:r>
              <a:rPr lang="en-US" sz="2000" dirty="0" err="1">
                <a:latin typeface="Courier New"/>
                <a:ea typeface="MS PGothic" charset="0"/>
                <a:cs typeface="Courier New"/>
              </a:rPr>
              <a:t>.dat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;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VARIABLE: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NAMES =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 			var1 var2 x1-x6 y1 y2;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USEVARIABLES =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x1-x2 y2;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MISSING = 		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all (-999);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ANALYSIS: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</a:t>
            </a:r>
            <a:r>
              <a:rPr lang="en-US" sz="2000" b="1" dirty="0">
                <a:solidFill>
                  <a:schemeClr val="accent3"/>
                </a:solidFill>
                <a:latin typeface="Courier New"/>
                <a:ea typeface="MS PGothic" charset="0"/>
                <a:cs typeface="Courier New"/>
              </a:rPr>
              <a:t>!empty</a:t>
            </a:r>
            <a:endParaRPr lang="en-US" sz="2000" b="1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MODEL: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	x1 WITH x2</a:t>
            </a:r>
            <a:r>
              <a:rPr lang="en-US" sz="2000" b="1" dirty="0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@0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	y2 ON x1 x2;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400" dirty="0">
              <a:cs typeface="Corbe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Command MODEL: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400" b="1" dirty="0">
                <a:ea typeface="MS PGothic" charset="0"/>
                <a:cs typeface="Corbel"/>
              </a:rPr>
              <a:t>Example so far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endParaRPr lang="en-US" sz="2400" dirty="0">
              <a:latin typeface="Courier New"/>
              <a:ea typeface="MS PGothic" charset="0"/>
              <a:cs typeface="Courier New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TITLE:	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Example 1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DATA: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FILE IS </a:t>
            </a:r>
            <a:r>
              <a:rPr lang="en-US" sz="2000" dirty="0" err="1">
                <a:solidFill>
                  <a:srgbClr val="660066"/>
                </a:solidFill>
                <a:latin typeface="Courier New"/>
                <a:ea typeface="MS PGothic" charset="0"/>
                <a:cs typeface="Courier New"/>
              </a:rPr>
              <a:t>filename</a:t>
            </a:r>
            <a:r>
              <a:rPr lang="en-US" sz="2000" dirty="0" err="1">
                <a:latin typeface="Courier New"/>
                <a:ea typeface="MS PGothic" charset="0"/>
                <a:cs typeface="Courier New"/>
              </a:rPr>
              <a:t>.dat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;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VARIABLE: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NAMES =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 			var1 var2 x1-x6 y1 y2;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USEVARIABLES =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x1-x2 y2;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	</a:t>
            </a:r>
            <a:r>
              <a:rPr lang="en-US" sz="2000" b="1" dirty="0">
                <a:latin typeface="Courier New"/>
                <a:ea typeface="MS PGothic" charset="0"/>
                <a:cs typeface="Courier New"/>
              </a:rPr>
              <a:t>MISSING = 		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all (-999);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ANALYSIS: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</a:t>
            </a:r>
            <a:r>
              <a:rPr lang="en-US" sz="2000" b="1" dirty="0">
                <a:solidFill>
                  <a:schemeClr val="accent3"/>
                </a:solidFill>
                <a:latin typeface="Courier New"/>
                <a:ea typeface="MS PGothic" charset="0"/>
                <a:cs typeface="Courier New"/>
              </a:rPr>
              <a:t>!empty</a:t>
            </a:r>
            <a:endParaRPr lang="en-US" sz="2000" b="1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MS PGothic" charset="0"/>
                <a:cs typeface="Courier New"/>
              </a:rPr>
              <a:t>MODEL: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			x1 WITH x2</a:t>
            </a:r>
            <a:r>
              <a:rPr lang="en-US" sz="2000" b="1" dirty="0">
                <a:solidFill>
                  <a:srgbClr val="FF0000"/>
                </a:solidFill>
                <a:latin typeface="Courier New"/>
                <a:ea typeface="MS PGothic" charset="0"/>
                <a:cs typeface="Courier New"/>
              </a:rPr>
              <a:t>*0</a:t>
            </a:r>
            <a:r>
              <a:rPr lang="en-US" sz="2000" dirty="0">
                <a:latin typeface="Courier New"/>
                <a:ea typeface="MS PGothic" charset="0"/>
                <a:cs typeface="Courier New"/>
              </a:rPr>
              <a:t>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			y2 ON x1 x2;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000" dirty="0">
                <a:latin typeface="Courier New"/>
                <a:ea typeface="MS PGothic" charset="0"/>
                <a:cs typeface="Courier New"/>
              </a:rPr>
              <a:t>			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400" dirty="0">
              <a:cs typeface="Cor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Command OUTPUT:</a:t>
            </a:r>
          </a:p>
        </p:txBody>
      </p:sp>
      <p:sp>
        <p:nvSpPr>
          <p:cNvPr id="97282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58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OUTPUT:</a:t>
            </a:r>
          </a:p>
          <a:p>
            <a:pPr marL="0" indent="0" eaLnBrk="1" hangingPunct="1">
              <a:buFont typeface="Arial" charset="0"/>
              <a:buNone/>
            </a:pPr>
            <a:endParaRPr lang="en-US" sz="2000">
              <a:ea typeface="MS PGothic" pitchFamily="34" charset="-128"/>
              <a:cs typeface="Courier New" pitchFamily="49" charset="0"/>
            </a:endParaRP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457200" y="2219325"/>
          <a:ext cx="8229600" cy="38404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/>
                          <a:cs typeface="Courier New"/>
                        </a:rPr>
                        <a:t>SAMPSTAT		</a:t>
                      </a:r>
                      <a:endParaRPr lang="en-US" sz="1800" b="0" dirty="0">
                        <a:latin typeface="Courier New"/>
                        <a:ea typeface="MS PGothic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Sample statistics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/>
                          <a:cs typeface="Courier New"/>
                        </a:rPr>
                        <a:t>STDYX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Standardized solution</a:t>
                      </a:r>
                      <a:endParaRPr lang="en-US" sz="1800" dirty="0">
                        <a:ea typeface="MS PGothic" charset="0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/>
                          <a:cs typeface="Courier New"/>
                        </a:rPr>
                        <a:t>TECH1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See how many and which parameters are estimated/constrained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/>
                          <a:cs typeface="Courier New"/>
                        </a:rPr>
                        <a:t>CINTERVAL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Confidence interval</a:t>
                      </a:r>
                      <a:endParaRPr lang="en-US" sz="1800" dirty="0">
                        <a:ea typeface="MS PGothic" charset="0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/>
                          <a:cs typeface="Courier New"/>
                        </a:rPr>
                        <a:t>CINTERVAL(BOOTSTRAP / BCBOOTSTRAP)</a:t>
                      </a:r>
                      <a:endParaRPr lang="en-US" sz="1800" dirty="0">
                        <a:latin typeface="Courier New"/>
                        <a:ea typeface="MS PGothic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CI for bootstrapped results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a typeface="MS PGothic" charset="0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/>
                          <a:cs typeface="Courier New"/>
                        </a:rPr>
                        <a:t>MOD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/>
                          <a:cs typeface="Courier New"/>
                        </a:rPr>
                        <a:t>MOD(10)</a:t>
                      </a:r>
                      <a:endParaRPr lang="en-US" sz="1800" dirty="0">
                        <a:latin typeface="Courier New"/>
                        <a:ea typeface="MS PGothic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Modification Indices, to see how your model can be statistically improved</a:t>
                      </a:r>
                      <a:endParaRPr lang="en-US" sz="1800" dirty="0">
                        <a:ea typeface="MS PGothic" charset="0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51050" y="2205038"/>
            <a:ext cx="6372225" cy="1470025"/>
          </a:xfrm>
        </p:spPr>
        <p:txBody>
          <a:bodyPr/>
          <a:lstStyle/>
          <a:p>
            <a:pPr eaLnBrk="1" hangingPunct="1"/>
            <a:r>
              <a:rPr lang="en-US" sz="3600" b="1">
                <a:latin typeface="Verdana" pitchFamily="34" charset="0"/>
              </a:rPr>
              <a:t>Your new best friends</a:t>
            </a:r>
            <a:endParaRPr lang="nl-NL" sz="3600" b="1">
              <a:latin typeface="Verdana" pitchFamily="34" charset="0"/>
            </a:endParaRPr>
          </a:p>
        </p:txBody>
      </p:sp>
      <p:sp>
        <p:nvSpPr>
          <p:cNvPr id="120835" name="Rectangle 4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2087563" y="3779838"/>
            <a:ext cx="6372225" cy="288925"/>
          </a:xfrm>
        </p:spPr>
        <p:txBody>
          <a:bodyPr rtlCol="0">
            <a:normAutofit fontScale="55000" lnSpcReduction="20000"/>
          </a:bodyPr>
          <a:lstStyle/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en-US">
              <a:solidFill>
                <a:schemeClr val="bg1"/>
              </a:solidFill>
              <a:latin typeface="Verdana" pitchFamily="34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nl-NL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75059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4325" y="3189288"/>
            <a:ext cx="39497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1338554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Result</a:t>
            </a:r>
          </a:p>
        </p:txBody>
      </p:sp>
      <p:sp>
        <p:nvSpPr>
          <p:cNvPr id="9830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ea typeface="MS PGothic" pitchFamily="34" charset="-128"/>
              </a:rPr>
              <a:t>Example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>
              <a:solidFill>
                <a:srgbClr val="0000FF"/>
              </a:solidFill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TITLE:	</a:t>
            </a:r>
            <a:r>
              <a:rPr 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Example 1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DATA:</a:t>
            </a:r>
            <a:r>
              <a:rPr 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	</a:t>
            </a:r>
            <a:r>
              <a:rPr lang="en-US" sz="24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FILE IS </a:t>
            </a:r>
            <a:r>
              <a:rPr lang="en-US" sz="2400" dirty="0">
                <a:solidFill>
                  <a:srgbClr val="8064A2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filename</a:t>
            </a:r>
            <a:r>
              <a:rPr 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.dat;</a:t>
            </a:r>
            <a:endParaRPr lang="en-US" sz="2400" dirty="0">
              <a:solidFill>
                <a:srgbClr val="0000FF"/>
              </a:solidFill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VARIABLE:</a:t>
            </a:r>
            <a:r>
              <a:rPr 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</a:t>
            </a:r>
            <a:r>
              <a:rPr lang="en-US" sz="24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NAMES =</a:t>
            </a:r>
            <a:r>
              <a:rPr 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var1 var2 x1-x6 y1 y2;</a:t>
            </a:r>
          </a:p>
          <a:p>
            <a:pPr marL="0" indent="0" eaLnBrk="1" hangingPunct="1">
              <a:lnSpc>
                <a:spcPct val="80000"/>
              </a:lnSpc>
              <a:buFont typeface="Monotype Sorts"/>
              <a:buNone/>
            </a:pPr>
            <a:r>
              <a:rPr 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		</a:t>
            </a:r>
            <a:r>
              <a:rPr lang="en-US" sz="24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USEVARIABLES	=	</a:t>
            </a:r>
            <a:r>
              <a:rPr 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x1-x2 y2;</a:t>
            </a:r>
          </a:p>
          <a:p>
            <a:pPr marL="0" indent="0" eaLnBrk="1" hangingPunct="1">
              <a:lnSpc>
                <a:spcPct val="80000"/>
              </a:lnSpc>
              <a:buFont typeface="Monotype Sorts"/>
              <a:buNone/>
            </a:pPr>
            <a:r>
              <a:rPr 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		</a:t>
            </a:r>
            <a:r>
              <a:rPr lang="en-US" sz="24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MISSING =</a:t>
            </a:r>
            <a:r>
              <a:rPr 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		all (-999) ;</a:t>
            </a:r>
          </a:p>
          <a:p>
            <a:pPr marL="0" indent="0" eaLnBrk="1" hangingPunct="1">
              <a:lnSpc>
                <a:spcPct val="80000"/>
              </a:lnSpc>
              <a:buFont typeface="Monotype Sorts"/>
              <a:buNone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ANALYSIS:</a:t>
            </a:r>
            <a:r>
              <a:rPr 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</a:t>
            </a:r>
            <a:r>
              <a:rPr lang="en-US" sz="2400" b="1" dirty="0">
                <a:solidFill>
                  <a:srgbClr val="9BBB59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!empty</a:t>
            </a:r>
          </a:p>
          <a:p>
            <a:pPr marL="0" indent="0" eaLnBrk="1" hangingPunct="1">
              <a:lnSpc>
                <a:spcPct val="80000"/>
              </a:lnSpc>
              <a:buFont typeface="Monotype Sorts"/>
              <a:buNone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MODEL:</a:t>
            </a:r>
            <a:r>
              <a:rPr 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x1 WITH x2;</a:t>
            </a:r>
          </a:p>
          <a:p>
            <a:pPr marL="0" indent="0" eaLnBrk="1" hangingPunct="1">
              <a:lnSpc>
                <a:spcPct val="80000"/>
              </a:lnSpc>
              <a:buFont typeface="Monotype Sorts"/>
              <a:buNone/>
            </a:pPr>
            <a:r>
              <a:rPr 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		y2 ON x1 x2;</a:t>
            </a:r>
          </a:p>
          <a:p>
            <a:pPr marL="0" indent="0" eaLnBrk="1" hangingPunct="1">
              <a:lnSpc>
                <a:spcPct val="80000"/>
              </a:lnSpc>
              <a:buFont typeface="Monotype Sorts"/>
              <a:buNone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OUTPUT:</a:t>
            </a:r>
            <a:r>
              <a:rPr 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			SAMPSTAT STDYX TECH1;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marL="0" indent="0" eaLnBrk="1" hangingPunct="1"/>
            <a:endParaRPr 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51050" y="2205038"/>
            <a:ext cx="6372225" cy="1470025"/>
          </a:xfrm>
        </p:spPr>
        <p:txBody>
          <a:bodyPr/>
          <a:lstStyle/>
          <a:p>
            <a:pPr eaLnBrk="1" hangingPunct="1"/>
            <a:r>
              <a:rPr lang="en-US" sz="3600" b="1">
                <a:latin typeface="Verdana" pitchFamily="34" charset="0"/>
              </a:rPr>
              <a:t>Diagrammer</a:t>
            </a:r>
            <a:endParaRPr lang="nl-NL" sz="3600" b="1">
              <a:latin typeface="Verdana" pitchFamily="34" charset="0"/>
            </a:endParaRPr>
          </a:p>
        </p:txBody>
      </p:sp>
      <p:sp>
        <p:nvSpPr>
          <p:cNvPr id="120835" name="Rectangle 4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2087563" y="3779838"/>
            <a:ext cx="6372225" cy="288925"/>
          </a:xfrm>
        </p:spPr>
        <p:txBody>
          <a:bodyPr rtlCol="0">
            <a:normAutofit fontScale="55000" lnSpcReduction="20000"/>
          </a:bodyPr>
          <a:lstStyle/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en-US">
              <a:solidFill>
                <a:schemeClr val="bg1"/>
              </a:solidFill>
              <a:latin typeface="Verdana" pitchFamily="34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nl-NL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9331" name="Afbeelding 3"/>
          <p:cNvPicPr>
            <a:picLocks noChangeAspect="1"/>
          </p:cNvPicPr>
          <p:nvPr/>
        </p:nvPicPr>
        <p:blipFill>
          <a:blip r:embed="rId3"/>
          <a:srcRect l="6741" t="16336" r="3780" b="3275"/>
          <a:stretch>
            <a:fillRect/>
          </a:stretch>
        </p:blipFill>
        <p:spPr bwMode="auto">
          <a:xfrm>
            <a:off x="2987675" y="3213100"/>
            <a:ext cx="32067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Diagrammer 1</a:t>
            </a:r>
          </a:p>
        </p:txBody>
      </p:sp>
      <p:sp>
        <p:nvSpPr>
          <p:cNvPr id="101378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892175"/>
          </a:xfrm>
        </p:spPr>
        <p:txBody>
          <a:bodyPr/>
          <a:lstStyle/>
          <a:p>
            <a:pPr eaLnBrk="1" hangingPunct="1"/>
            <a:r>
              <a:rPr lang="en-US" sz="2800"/>
              <a:t>From input as usual to diagram + output</a:t>
            </a:r>
          </a:p>
          <a:p>
            <a:pPr eaLnBrk="1" hangingPunct="1"/>
            <a:endParaRPr lang="en-US"/>
          </a:p>
        </p:txBody>
      </p:sp>
      <p:pic>
        <p:nvPicPr>
          <p:cNvPr id="10137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844675"/>
            <a:ext cx="8258175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Diagrammer 2</a:t>
            </a:r>
          </a:p>
        </p:txBody>
      </p:sp>
      <p:sp>
        <p:nvSpPr>
          <p:cNvPr id="103426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749300"/>
          </a:xfrm>
        </p:spPr>
        <p:txBody>
          <a:bodyPr/>
          <a:lstStyle/>
          <a:p>
            <a:pPr eaLnBrk="1" hangingPunct="1"/>
            <a:r>
              <a:rPr lang="en-US" sz="2800"/>
              <a:t>From diagram to model input</a:t>
            </a:r>
          </a:p>
          <a:p>
            <a:pPr eaLnBrk="1" hangingPunct="1"/>
            <a:endParaRPr lang="en-US" sz="2800"/>
          </a:p>
        </p:txBody>
      </p:sp>
      <p:pic>
        <p:nvPicPr>
          <p:cNvPr id="10342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5363" y="1747838"/>
            <a:ext cx="7177087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eck 1"/>
          <p:cNvSpPr/>
          <p:nvPr/>
        </p:nvSpPr>
        <p:spPr>
          <a:xfrm>
            <a:off x="4427984" y="3933056"/>
            <a:ext cx="86409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Diagrammer 3</a:t>
            </a:r>
          </a:p>
        </p:txBody>
      </p:sp>
      <p:sp>
        <p:nvSpPr>
          <p:cNvPr id="10547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749300"/>
          </a:xfrm>
        </p:spPr>
        <p:txBody>
          <a:bodyPr/>
          <a:lstStyle/>
          <a:p>
            <a:pPr eaLnBrk="1" hangingPunct="1"/>
            <a:r>
              <a:rPr lang="en-US"/>
              <a:t>From input to diagram without data </a:t>
            </a:r>
          </a:p>
          <a:p>
            <a:pPr eaLnBrk="1" hangingPunct="1"/>
            <a:endParaRPr lang="en-US"/>
          </a:p>
        </p:txBody>
      </p:sp>
      <p:pic>
        <p:nvPicPr>
          <p:cNvPr id="10547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2060575"/>
            <a:ext cx="7848600" cy="451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-973138" y="2565400"/>
            <a:ext cx="6372226" cy="1470025"/>
          </a:xfrm>
        </p:spPr>
        <p:txBody>
          <a:bodyPr/>
          <a:lstStyle/>
          <a:p>
            <a:pPr algn="r" eaLnBrk="1" hangingPunct="1"/>
            <a:r>
              <a:rPr lang="en-US" sz="3600" b="1">
                <a:latin typeface="Verdana" pitchFamily="34" charset="0"/>
              </a:rPr>
              <a:t>Let’s Analyze </a:t>
            </a:r>
            <a:endParaRPr lang="nl-NL" sz="3600" b="1">
              <a:latin typeface="Verdana" pitchFamily="34" charset="0"/>
            </a:endParaRPr>
          </a:p>
        </p:txBody>
      </p:sp>
      <p:sp>
        <p:nvSpPr>
          <p:cNvPr id="120835" name="Rectangle 4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2087563" y="3779838"/>
            <a:ext cx="6372225" cy="288925"/>
          </a:xfrm>
        </p:spPr>
        <p:txBody>
          <a:bodyPr rtlCol="0">
            <a:normAutofit fontScale="55000" lnSpcReduction="20000"/>
          </a:bodyPr>
          <a:lstStyle/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en-US">
              <a:solidFill>
                <a:schemeClr val="bg1"/>
              </a:solidFill>
              <a:latin typeface="Verdana" pitchFamily="34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nl-NL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0752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7313" y="3644900"/>
            <a:ext cx="2232025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Correlation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cs typeface="Courier New"/>
              </a:rPr>
              <a:t>Variables: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cs typeface="Courier New"/>
              </a:rPr>
              <a:t>Q77:    I enjoy telling funny stories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cs typeface="Courier New"/>
              </a:rPr>
              <a:t>Q196: I make others laugh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pic>
        <p:nvPicPr>
          <p:cNvPr id="109571" name="Picture 8" descr="sapi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4700" y="6103938"/>
            <a:ext cx="6048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SPSS Correlation</a:t>
            </a:r>
          </a:p>
        </p:txBody>
      </p:sp>
      <p:sp>
        <p:nvSpPr>
          <p:cNvPr id="110594" name="Tijdelijke aanduiding voor inhoud 2"/>
          <p:cNvSpPr>
            <a:spLocks noGrp="1"/>
          </p:cNvSpPr>
          <p:nvPr>
            <p:ph idx="1"/>
          </p:nvPr>
        </p:nvSpPr>
        <p:spPr>
          <a:xfrm>
            <a:off x="395288" y="1196975"/>
            <a:ext cx="8229600" cy="1079500"/>
          </a:xfrm>
        </p:spPr>
        <p:txBody>
          <a:bodyPr/>
          <a:lstStyle/>
          <a:p>
            <a:pPr eaLnBrk="1" hangingPunct="1"/>
            <a:r>
              <a:rPr lang="en-US" sz="2400"/>
              <a:t>Graphs -&gt; Legacy Dialogs -&gt; Scatter/Dot -&gt; Simple Scatter</a:t>
            </a:r>
          </a:p>
          <a:p>
            <a:pPr eaLnBrk="1" hangingPunct="1"/>
            <a:r>
              <a:rPr lang="en-US" sz="2400"/>
              <a:t>Analyze -&gt; Correlate -&gt; Bivariate</a:t>
            </a:r>
          </a:p>
        </p:txBody>
      </p:sp>
      <p:pic>
        <p:nvPicPr>
          <p:cNvPr id="110595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08275"/>
            <a:ext cx="4391025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6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2565400"/>
            <a:ext cx="4321175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al 14"/>
          <p:cNvSpPr>
            <a:spLocks noChangeArrowheads="1"/>
          </p:cNvSpPr>
          <p:nvPr/>
        </p:nvSpPr>
        <p:spPr bwMode="auto">
          <a:xfrm flipV="1">
            <a:off x="8458200" y="3900488"/>
            <a:ext cx="506413" cy="176212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0" name="Ovaal 19"/>
          <p:cNvSpPr>
            <a:spLocks noChangeArrowheads="1"/>
          </p:cNvSpPr>
          <p:nvPr/>
        </p:nvSpPr>
        <p:spPr bwMode="auto">
          <a:xfrm flipV="1">
            <a:off x="7594600" y="3395663"/>
            <a:ext cx="506413" cy="176212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3" name="Ovaal 12"/>
          <p:cNvSpPr>
            <a:spLocks noChangeAspect="1"/>
          </p:cNvSpPr>
          <p:nvPr/>
        </p:nvSpPr>
        <p:spPr bwMode="auto">
          <a:xfrm flipV="1">
            <a:off x="8388350" y="2997200"/>
            <a:ext cx="576263" cy="5746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110600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7175" y="4476750"/>
            <a:ext cx="5021263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Ovaal 16"/>
          <p:cNvSpPr/>
          <p:nvPr/>
        </p:nvSpPr>
        <p:spPr>
          <a:xfrm>
            <a:off x="8604250" y="5373688"/>
            <a:ext cx="520700" cy="64770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al 17"/>
          <p:cNvSpPr>
            <a:spLocks noChangeArrowheads="1"/>
          </p:cNvSpPr>
          <p:nvPr/>
        </p:nvSpPr>
        <p:spPr bwMode="auto">
          <a:xfrm flipV="1">
            <a:off x="8588375" y="4941888"/>
            <a:ext cx="503238" cy="47942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13" grpId="0" animBg="1"/>
      <p:bldP spid="17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M</a:t>
            </a:r>
            <a:r>
              <a:rPr lang="en-US" b="1" i="1"/>
              <a:t>plus</a:t>
            </a:r>
            <a:r>
              <a:rPr lang="en-US" b="1"/>
              <a:t> Correlation</a:t>
            </a:r>
            <a:endParaRPr lang="en-US" b="1" i="1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TITLE:</a:t>
            </a:r>
            <a:r>
              <a:rPr lang="en-US" sz="1800" dirty="0">
                <a:latin typeface="Courier New"/>
                <a:cs typeface="Courier New"/>
              </a:rPr>
              <a:t>	Example 2: Correlation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DATA:</a:t>
            </a: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b="1" dirty="0">
                <a:latin typeface="Courier New"/>
                <a:cs typeface="Courier New"/>
              </a:rPr>
              <a:t>FILE IS </a:t>
            </a:r>
            <a:r>
              <a:rPr lang="en-US" sz="1800" dirty="0" err="1">
                <a:latin typeface="Courier New"/>
                <a:cs typeface="Courier New"/>
              </a:rPr>
              <a:t>Sapi_Demo.dat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VARIABLE:</a:t>
            </a: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b="1" dirty="0">
                <a:latin typeface="Courier New"/>
                <a:cs typeface="Courier New"/>
              </a:rPr>
              <a:t>NAMES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=</a:t>
            </a:r>
            <a:r>
              <a:rPr lang="en-US" sz="1800" dirty="0">
                <a:latin typeface="Courier New"/>
                <a:cs typeface="Courier New"/>
              </a:rPr>
              <a:t> ID Age </a:t>
            </a:r>
            <a:r>
              <a:rPr lang="en-US" sz="1800" dirty="0" err="1">
                <a:latin typeface="Courier New"/>
                <a:cs typeface="Courier New"/>
              </a:rPr>
              <a:t>EduLevel</a:t>
            </a:r>
            <a:r>
              <a:rPr lang="en-US" sz="1800" dirty="0">
                <a:latin typeface="Courier New"/>
                <a:cs typeface="Courier New"/>
              </a:rPr>
              <a:t> Gender </a:t>
            </a:r>
            <a:r>
              <a:rPr lang="en-US" sz="1800" dirty="0" err="1">
                <a:latin typeface="Courier New"/>
                <a:cs typeface="Courier New"/>
              </a:rPr>
              <a:t>ReadAb</a:t>
            </a:r>
            <a:r>
              <a:rPr lang="en-US" sz="1800" dirty="0">
                <a:latin typeface="Courier New"/>
                <a:cs typeface="Courier New"/>
              </a:rPr>
              <a:t> Q44 Q63 							Q76 Q77 Q84 Q98 Q170 Q196;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			</a:t>
            </a:r>
            <a:r>
              <a:rPr lang="en-US" sz="1800" b="1" dirty="0">
                <a:latin typeface="Courier New"/>
                <a:cs typeface="Courier New"/>
              </a:rPr>
              <a:t>USEVARIABLES =</a:t>
            </a:r>
            <a:r>
              <a:rPr lang="en-US" sz="1800" dirty="0">
                <a:latin typeface="Courier New"/>
                <a:cs typeface="Courier New"/>
              </a:rPr>
              <a:t> Q77 Q196;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			</a:t>
            </a:r>
            <a:r>
              <a:rPr lang="en-US" sz="1800" b="1" dirty="0">
                <a:latin typeface="Courier New"/>
                <a:cs typeface="Courier New"/>
              </a:rPr>
              <a:t>MISSING =</a:t>
            </a:r>
            <a:r>
              <a:rPr lang="en-US" sz="1800" dirty="0">
                <a:latin typeface="Courier New"/>
                <a:cs typeface="Courier New"/>
              </a:rPr>
              <a:t> 	ALL(-999);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800" dirty="0">
              <a:solidFill>
                <a:schemeClr val="accent3"/>
              </a:solidFill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MODEL: </a:t>
            </a:r>
            <a:r>
              <a:rPr lang="en-US" sz="1800" dirty="0">
                <a:latin typeface="Courier New"/>
                <a:cs typeface="Courier New"/>
              </a:rPr>
              <a:t>	Q77 </a:t>
            </a:r>
            <a:r>
              <a:rPr lang="en-US" sz="1800" b="1" dirty="0">
                <a:solidFill>
                  <a:srgbClr val="E46C0A"/>
                </a:solidFill>
                <a:latin typeface="Courier New"/>
                <a:cs typeface="Courier New"/>
              </a:rPr>
              <a:t>WITH</a:t>
            </a:r>
            <a:r>
              <a:rPr lang="en-US" sz="1800" dirty="0">
                <a:solidFill>
                  <a:srgbClr val="E46C0A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Q196;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80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OUTPUT: </a:t>
            </a:r>
            <a:r>
              <a:rPr lang="en-US" sz="1800" dirty="0">
                <a:latin typeface="Courier New"/>
                <a:cs typeface="Courier New"/>
              </a:rPr>
              <a:t>	SAMPSTAT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STDYX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CINTERVAL </a:t>
            </a:r>
            <a:r>
              <a:rPr lang="en-US" sz="1800" dirty="0">
                <a:latin typeface="Courier New"/>
                <a:cs typeface="Courier New"/>
              </a:rPr>
              <a:t>TECH1;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80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M</a:t>
            </a:r>
            <a:r>
              <a:rPr lang="en-US" b="1" i="1"/>
              <a:t>plus</a:t>
            </a:r>
            <a:r>
              <a:rPr lang="en-US" b="1"/>
              <a:t> Correlation</a:t>
            </a:r>
            <a:endParaRPr lang="en-US" b="1" i="1"/>
          </a:p>
        </p:txBody>
      </p:sp>
      <p:sp>
        <p:nvSpPr>
          <p:cNvPr id="114690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INPUT READING TERMINATED NORMALLY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SUMMARY OF ANALYSIS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Number of groups                                                 1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Number of observations                                        1000</a:t>
            </a:r>
          </a:p>
          <a:p>
            <a:pPr marL="0" indent="0" eaLnBrk="1" hangingPunct="1">
              <a:buFont typeface="Arial" charset="0"/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Number of dependent variables                                    2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 eaLnBrk="1" hangingPunct="1">
              <a:buFont typeface="Arial" charset="0"/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Observed dependent variables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Continuous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Q77         Q196</a:t>
            </a:r>
          </a:p>
          <a:p>
            <a:pPr marL="0" indent="0" eaLnBrk="1" hangingPunct="1">
              <a:buFont typeface="Arial" charset="0"/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Estimator                                                       ML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Information matrix                                        OBSERVED</a:t>
            </a:r>
          </a:p>
          <a:p>
            <a:pPr marL="0" indent="0" eaLnBrk="1" hangingPunct="1">
              <a:buFont typeface="Arial" charset="0"/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SUMMARY OF DATA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  Number of missing data patterns             3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aal 3"/>
          <p:cNvSpPr/>
          <p:nvPr/>
        </p:nvSpPr>
        <p:spPr>
          <a:xfrm flipV="1">
            <a:off x="6632575" y="2578100"/>
            <a:ext cx="506413" cy="26670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al 3"/>
          <p:cNvSpPr/>
          <p:nvPr/>
        </p:nvSpPr>
        <p:spPr>
          <a:xfrm flipV="1">
            <a:off x="5166536" y="5638280"/>
            <a:ext cx="506413" cy="26670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Friend 1</a:t>
            </a:r>
          </a:p>
        </p:txBody>
      </p:sp>
      <p:pic>
        <p:nvPicPr>
          <p:cNvPr id="752642" name="Tijdelijke aanduiding voor inhoud 3" descr="User's Guide.png"/>
          <p:cNvPicPr>
            <a:picLocks noGrp="1" noChangeAspect="1"/>
          </p:cNvPicPr>
          <p:nvPr>
            <p:ph idx="1"/>
          </p:nvPr>
        </p:nvPicPr>
        <p:blipFill>
          <a:blip r:embed="rId3"/>
          <a:srcRect l="-4492" r="-4492"/>
          <a:stretch>
            <a:fillRect/>
          </a:stretch>
        </p:blipFill>
        <p:spPr>
          <a:xfrm>
            <a:off x="900113" y="1628775"/>
            <a:ext cx="7019925" cy="3860800"/>
          </a:xfrm>
        </p:spPr>
      </p:pic>
      <p:sp>
        <p:nvSpPr>
          <p:cNvPr id="752643" name="Tekstvak 4"/>
          <p:cNvSpPr txBox="1">
            <a:spLocks noChangeArrowheads="1"/>
          </p:cNvSpPr>
          <p:nvPr/>
        </p:nvSpPr>
        <p:spPr bwMode="auto">
          <a:xfrm>
            <a:off x="914400" y="5461000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sz="2000" dirty="0">
                <a:solidFill>
                  <a:srgbClr val="000000"/>
                </a:solidFill>
                <a:latin typeface="Corbel" pitchFamily="34" charset="0"/>
              </a:rPr>
              <a:t>Find it on </a:t>
            </a:r>
            <a:r>
              <a:rPr lang="en-US" sz="2000" dirty="0">
                <a:solidFill>
                  <a:srgbClr val="000000"/>
                </a:solidFill>
                <a:latin typeface="Corbel" pitchFamily="34" charset="0"/>
                <a:hlinkClick r:id="rId4"/>
              </a:rPr>
              <a:t>www.statmodel.com</a:t>
            </a:r>
            <a:r>
              <a:rPr lang="en-US" sz="2000" dirty="0">
                <a:solidFill>
                  <a:srgbClr val="000000"/>
                </a:solidFill>
                <a:latin typeface="Corbel" pitchFamily="34" charset="0"/>
              </a:rPr>
              <a:t> </a:t>
            </a:r>
          </a:p>
        </p:txBody>
      </p:sp>
      <p:pic>
        <p:nvPicPr>
          <p:cNvPr id="752644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3613" y="4508500"/>
            <a:ext cx="1701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6728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M</a:t>
            </a:r>
            <a:r>
              <a:rPr lang="en-US" b="1" i="1"/>
              <a:t>plus</a:t>
            </a:r>
            <a:r>
              <a:rPr lang="en-US" b="1"/>
              <a:t> Correlation</a:t>
            </a:r>
          </a:p>
        </p:txBody>
      </p:sp>
      <p:sp>
        <p:nvSpPr>
          <p:cNvPr id="116738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1300">
                <a:latin typeface="Courier New" pitchFamily="49" charset="0"/>
                <a:cs typeface="Courier New" pitchFamily="49" charset="0"/>
              </a:rPr>
              <a:t>SAMPLE STATISTICS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>
                <a:latin typeface="Courier New" pitchFamily="49" charset="0"/>
                <a:cs typeface="Courier New" pitchFamily="49" charset="0"/>
              </a:rPr>
              <a:t>     ESTIMATED SAMPLE STATISTICS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>
                <a:latin typeface="Courier New" pitchFamily="49" charset="0"/>
                <a:cs typeface="Courier New" pitchFamily="49" charset="0"/>
              </a:rPr>
              <a:t>           Means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>
                <a:latin typeface="Courier New" pitchFamily="49" charset="0"/>
                <a:cs typeface="Courier New" pitchFamily="49" charset="0"/>
              </a:rPr>
              <a:t>              Q77           Q196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>
                <a:latin typeface="Courier New" pitchFamily="49" charset="0"/>
                <a:cs typeface="Courier New" pitchFamily="49" charset="0"/>
              </a:rPr>
              <a:t>              ________      ________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>
                <a:latin typeface="Courier New" pitchFamily="49" charset="0"/>
                <a:cs typeface="Courier New" pitchFamily="49" charset="0"/>
              </a:rPr>
              <a:t>      1         3.572         3.800</a:t>
            </a:r>
          </a:p>
          <a:p>
            <a:pPr marL="0" indent="0" eaLnBrk="1" hangingPunct="1">
              <a:buFont typeface="Arial" charset="0"/>
              <a:buNone/>
            </a:pPr>
            <a:endParaRPr lang="en-US" sz="13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300">
                <a:latin typeface="Courier New" pitchFamily="49" charset="0"/>
                <a:cs typeface="Courier New" pitchFamily="49" charset="0"/>
              </a:rPr>
              <a:t>           Covariances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>
                <a:latin typeface="Courier New" pitchFamily="49" charset="0"/>
                <a:cs typeface="Courier New" pitchFamily="49" charset="0"/>
              </a:rPr>
              <a:t>              Q77           Q196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>
                <a:latin typeface="Courier New" pitchFamily="49" charset="0"/>
                <a:cs typeface="Courier New" pitchFamily="49" charset="0"/>
              </a:rPr>
              <a:t>              ________      ________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>
                <a:latin typeface="Courier New" pitchFamily="49" charset="0"/>
                <a:cs typeface="Courier New" pitchFamily="49" charset="0"/>
              </a:rPr>
              <a:t> Q77            1.181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>
                <a:latin typeface="Courier New" pitchFamily="49" charset="0"/>
                <a:cs typeface="Courier New" pitchFamily="49" charset="0"/>
              </a:rPr>
              <a:t> Q196           0.505         0.758</a:t>
            </a:r>
          </a:p>
          <a:p>
            <a:pPr marL="0" indent="0" eaLnBrk="1" hangingPunct="1">
              <a:buFont typeface="Arial" charset="0"/>
              <a:buNone/>
            </a:pPr>
            <a:endParaRPr lang="en-US" sz="13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300">
                <a:latin typeface="Courier New" pitchFamily="49" charset="0"/>
                <a:cs typeface="Courier New" pitchFamily="49" charset="0"/>
              </a:rPr>
              <a:t>           Correlations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>
                <a:latin typeface="Courier New" pitchFamily="49" charset="0"/>
                <a:cs typeface="Courier New" pitchFamily="49" charset="0"/>
              </a:rPr>
              <a:t>              Q77           Q196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>
                <a:latin typeface="Courier New" pitchFamily="49" charset="0"/>
                <a:cs typeface="Courier New" pitchFamily="49" charset="0"/>
              </a:rPr>
              <a:t>              ________      ________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>
                <a:latin typeface="Courier New" pitchFamily="49" charset="0"/>
                <a:cs typeface="Courier New" pitchFamily="49" charset="0"/>
              </a:rPr>
              <a:t> Q77            1.000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>
                <a:latin typeface="Courier New" pitchFamily="49" charset="0"/>
                <a:cs typeface="Courier New" pitchFamily="49" charset="0"/>
              </a:rPr>
              <a:t> Q196           0.534         1.000</a:t>
            </a:r>
          </a:p>
          <a:p>
            <a:pPr marL="0" indent="0" eaLnBrk="1" hangingPunct="1">
              <a:buFont typeface="Arial" charset="0"/>
              <a:buNone/>
            </a:pPr>
            <a:endParaRPr lang="en-US" sz="13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M</a:t>
            </a:r>
            <a:r>
              <a:rPr lang="en-US" b="1" i="1"/>
              <a:t>plus</a:t>
            </a:r>
            <a:r>
              <a:rPr lang="en-US" b="1"/>
              <a:t> Correlation</a:t>
            </a:r>
          </a:p>
        </p:txBody>
      </p:sp>
      <p:sp>
        <p:nvSpPr>
          <p:cNvPr id="118786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338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MODEL RESULTS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                                                Two-Tailed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                Estimate       S.E.  Est./S.E.    P-Value</a:t>
            </a:r>
          </a:p>
          <a:p>
            <a:pPr marL="0" indent="0" eaLnBrk="1" hangingPunct="1">
              <a:buFont typeface="Arial" charset="0"/>
              <a:buNone/>
            </a:pPr>
            <a:endParaRPr lang="en-US" sz="11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Q77      WITH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Q196               0.505      0.034     14.816      0.000</a:t>
            </a:r>
          </a:p>
          <a:p>
            <a:pPr marL="0" indent="0" eaLnBrk="1" hangingPunct="1">
              <a:buFont typeface="Arial" charset="0"/>
              <a:buNone/>
            </a:pPr>
            <a:endParaRPr lang="en-US" sz="11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Means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Q77                3.572      0.034    103.714      0.000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Q196               3.800      0.028    137.397      0.000</a:t>
            </a:r>
          </a:p>
          <a:p>
            <a:pPr marL="0" indent="0" eaLnBrk="1" hangingPunct="1">
              <a:buFont typeface="Arial" charset="0"/>
              <a:buNone/>
            </a:pPr>
            <a:endParaRPr lang="en-US" sz="11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Variances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Q77                1.182      0.053     22.306      0.000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Q196               0.758      0.034     22.231      0.000</a:t>
            </a:r>
          </a:p>
          <a:p>
            <a:pPr marL="0" indent="0" eaLnBrk="1" hangingPunct="1">
              <a:buFont typeface="Arial" charset="0"/>
              <a:buNone/>
            </a:pPr>
            <a:endParaRPr lang="en-US" sz="11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sz="11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STANDARDIZED MODEL RESULTS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STDYX Standardization</a:t>
            </a:r>
          </a:p>
          <a:p>
            <a:pPr marL="0" indent="0" eaLnBrk="1" hangingPunct="1">
              <a:buFont typeface="Arial" charset="0"/>
              <a:buNone/>
            </a:pPr>
            <a:endParaRPr lang="en-US" sz="11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                                                Two-Tailed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                Estimate       S.E.  Est./S.E.    P-Value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Q77      WITH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Q196               0.534      0.023     23.431      0.000</a:t>
            </a:r>
          </a:p>
        </p:txBody>
      </p:sp>
      <p:sp>
        <p:nvSpPr>
          <p:cNvPr id="4" name="Ovaal 3"/>
          <p:cNvSpPr/>
          <p:nvPr/>
        </p:nvSpPr>
        <p:spPr>
          <a:xfrm>
            <a:off x="2416175" y="6038850"/>
            <a:ext cx="549275" cy="223838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al 5"/>
          <p:cNvSpPr/>
          <p:nvPr/>
        </p:nvSpPr>
        <p:spPr>
          <a:xfrm>
            <a:off x="3332163" y="6038850"/>
            <a:ext cx="550862" cy="223838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M</a:t>
            </a:r>
            <a:r>
              <a:rPr lang="en-US" b="1" i="1"/>
              <a:t>plus</a:t>
            </a:r>
            <a:r>
              <a:rPr lang="en-US" b="1"/>
              <a:t> Correlation</a:t>
            </a:r>
          </a:p>
        </p:txBody>
      </p:sp>
      <p:sp>
        <p:nvSpPr>
          <p:cNvPr id="12083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338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CONFIDENCE INTERVALS OF STANDARDIZED MODEL RESULTS</a:t>
            </a:r>
          </a:p>
          <a:p>
            <a:pPr marL="0" indent="0" eaLnBrk="1" hangingPunct="1">
              <a:buFont typeface="Arial" charset="0"/>
              <a:buNone/>
            </a:pPr>
            <a:endParaRPr lang="en-US" sz="11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sz="11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STDYX Standardization</a:t>
            </a:r>
          </a:p>
          <a:p>
            <a:pPr marL="0" indent="0" eaLnBrk="1" hangingPunct="1">
              <a:buFont typeface="Arial" charset="0"/>
              <a:buNone/>
            </a:pPr>
            <a:endParaRPr lang="en-US" sz="11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          Lower .5%  Lower 2.5%    Lower 5%    Estimate    Upper 5%  Upper 2.5%   Upper .5%</a:t>
            </a:r>
          </a:p>
          <a:p>
            <a:pPr marL="0" indent="0" eaLnBrk="1" hangingPunct="1">
              <a:buFont typeface="Arial" charset="0"/>
              <a:buNone/>
            </a:pPr>
            <a:endParaRPr lang="en-US" sz="11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Q77  WITH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Q196         0.475       0.489       0.496       0.534       0.571       0.579       0.593</a:t>
            </a:r>
          </a:p>
          <a:p>
            <a:pPr marL="0" indent="0" eaLnBrk="1" hangingPunct="1">
              <a:buFont typeface="Arial" charset="0"/>
              <a:buNone/>
            </a:pPr>
            <a:endParaRPr lang="en-US" sz="11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Means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Q77          3.079       3.128       3.154       3.286       3.418       3.443       3.492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Q196         4.098       4.161       4.194       4.364       4.533       4.566       4.630</a:t>
            </a:r>
          </a:p>
          <a:p>
            <a:pPr marL="0" indent="0" eaLnBrk="1" hangingPunct="1">
              <a:buFont typeface="Arial" charset="0"/>
              <a:buNone/>
            </a:pPr>
            <a:endParaRPr lang="en-US" sz="11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Variances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Q77          1.000       1.000       1.000       1.000       1.000       1.000       1.000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Q196         1.000       1.000       1.000       1.000       1.000       1.000       1.000</a:t>
            </a:r>
          </a:p>
          <a:p>
            <a:pPr marL="0" indent="0" eaLnBrk="1" hangingPunct="1">
              <a:buFont typeface="Arial" charset="0"/>
              <a:buNone/>
            </a:pPr>
            <a:endParaRPr lang="en-US" sz="11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601913" y="2527300"/>
            <a:ext cx="1101725" cy="2576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hoek 6"/>
          <p:cNvSpPr/>
          <p:nvPr/>
        </p:nvSpPr>
        <p:spPr>
          <a:xfrm>
            <a:off x="6623050" y="2527300"/>
            <a:ext cx="1101725" cy="2576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R</a:t>
            </a:r>
            <a:r>
              <a:rPr lang="en-US" b="1" baseline="30000"/>
              <a:t>2</a:t>
            </a:r>
            <a:endParaRPr lang="en-US" b="1"/>
          </a:p>
        </p:txBody>
      </p:sp>
      <p:sp>
        <p:nvSpPr>
          <p:cNvPr id="122882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proportion of shared/explained variance</a:t>
            </a:r>
          </a:p>
          <a:p>
            <a:pPr eaLnBrk="1" hangingPunct="1"/>
            <a:r>
              <a:rPr lang="en-US" dirty="0"/>
              <a:t>.534</a:t>
            </a:r>
            <a:r>
              <a:rPr lang="en-US" baseline="30000" dirty="0"/>
              <a:t>2</a:t>
            </a:r>
            <a:r>
              <a:rPr lang="en-US" dirty="0"/>
              <a:t> = .285 = 28.5%</a:t>
            </a:r>
          </a:p>
        </p:txBody>
      </p:sp>
      <p:sp>
        <p:nvSpPr>
          <p:cNvPr id="4" name="Ovaal 3"/>
          <p:cNvSpPr/>
          <p:nvPr/>
        </p:nvSpPr>
        <p:spPr>
          <a:xfrm>
            <a:off x="1981200" y="3486150"/>
            <a:ext cx="1651000" cy="1643063"/>
          </a:xfrm>
          <a:prstGeom prst="ellipse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al 4"/>
          <p:cNvSpPr/>
          <p:nvPr/>
        </p:nvSpPr>
        <p:spPr>
          <a:xfrm>
            <a:off x="3144838" y="3486150"/>
            <a:ext cx="1652587" cy="1643063"/>
          </a:xfrm>
          <a:prstGeom prst="ellipse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Rechte verbindingslijn met pijl 6"/>
          <p:cNvCxnSpPr/>
          <p:nvPr/>
        </p:nvCxnSpPr>
        <p:spPr>
          <a:xfrm flipH="1">
            <a:off x="3382963" y="3032125"/>
            <a:ext cx="320675" cy="1047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H="1" flipV="1">
            <a:off x="2932113" y="4908550"/>
            <a:ext cx="327025" cy="442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flipV="1">
            <a:off x="3508375" y="4908550"/>
            <a:ext cx="293688" cy="442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888" name="Tekstvak 21"/>
          <p:cNvSpPr txBox="1">
            <a:spLocks noChangeArrowheads="1"/>
          </p:cNvSpPr>
          <p:nvPr/>
        </p:nvSpPr>
        <p:spPr bwMode="auto">
          <a:xfrm>
            <a:off x="2397125" y="5421313"/>
            <a:ext cx="1981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rbel" pitchFamily="34" charset="0"/>
              </a:rPr>
              <a:t>Other factors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Regression</a:t>
            </a:r>
          </a:p>
        </p:txBody>
      </p:sp>
      <p:pic>
        <p:nvPicPr>
          <p:cNvPr id="124930" name="Afbeelding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313" y="1747838"/>
            <a:ext cx="4154487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Regression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cs typeface="Courier New"/>
              </a:rPr>
              <a:t>Variables: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cs typeface="Courier New"/>
              </a:rPr>
              <a:t>Age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cs typeface="Courier New"/>
              </a:rPr>
              <a:t>Q77:    I enjoy telling funny stories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pic>
        <p:nvPicPr>
          <p:cNvPr id="4" name="Picture 8" descr="sapi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4700" y="6103938"/>
            <a:ext cx="6048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SPSS Regression</a:t>
            </a:r>
          </a:p>
        </p:txBody>
      </p:sp>
      <p:sp>
        <p:nvSpPr>
          <p:cNvPr id="128002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9300"/>
          </a:xfrm>
        </p:spPr>
        <p:txBody>
          <a:bodyPr/>
          <a:lstStyle/>
          <a:p>
            <a:pPr eaLnBrk="1" hangingPunct="1"/>
            <a:r>
              <a:rPr lang="en-US"/>
              <a:t>Analyze -&gt; Regression -&gt; Linear</a:t>
            </a:r>
          </a:p>
        </p:txBody>
      </p:sp>
      <p:pic>
        <p:nvPicPr>
          <p:cNvPr id="128003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2060575"/>
            <a:ext cx="5434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al 3"/>
          <p:cNvSpPr/>
          <p:nvPr/>
        </p:nvSpPr>
        <p:spPr>
          <a:xfrm>
            <a:off x="2719585" y="2916237"/>
            <a:ext cx="647700" cy="29527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800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5513" y="4437063"/>
            <a:ext cx="6181725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al 3"/>
          <p:cNvSpPr/>
          <p:nvPr/>
        </p:nvSpPr>
        <p:spPr>
          <a:xfrm>
            <a:off x="7766050" y="5653088"/>
            <a:ext cx="550863" cy="223837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al 3"/>
          <p:cNvSpPr/>
          <p:nvPr/>
        </p:nvSpPr>
        <p:spPr>
          <a:xfrm>
            <a:off x="4140200" y="5653088"/>
            <a:ext cx="549275" cy="223837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al 3"/>
          <p:cNvSpPr/>
          <p:nvPr/>
        </p:nvSpPr>
        <p:spPr>
          <a:xfrm>
            <a:off x="6227763" y="5653088"/>
            <a:ext cx="550862" cy="223837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7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el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b="1"/>
              <a:t>SPSS Regression</a:t>
            </a:r>
          </a:p>
        </p:txBody>
      </p:sp>
      <p:sp>
        <p:nvSpPr>
          <p:cNvPr id="130050" name="Tijdelijke aanduiding voor inhoud 4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/>
            <a:r>
              <a:rPr lang="en-US"/>
              <a:t>Residuals</a:t>
            </a:r>
          </a:p>
        </p:txBody>
      </p:sp>
      <p:sp>
        <p:nvSpPr>
          <p:cNvPr id="130051" name="Tekstvak 8"/>
          <p:cNvSpPr txBox="1">
            <a:spLocks noChangeArrowheads="1"/>
          </p:cNvSpPr>
          <p:nvPr/>
        </p:nvSpPr>
        <p:spPr bwMode="auto">
          <a:xfrm>
            <a:off x="846138" y="5727700"/>
            <a:ext cx="276383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rbel" pitchFamily="34" charset="0"/>
              </a:rPr>
              <a:t>Regression -&gt; Linear -&gt; Plot</a:t>
            </a:r>
          </a:p>
        </p:txBody>
      </p:sp>
      <p:sp>
        <p:nvSpPr>
          <p:cNvPr id="130052" name="Tekstvak 9"/>
          <p:cNvSpPr txBox="1">
            <a:spLocks noChangeArrowheads="1"/>
          </p:cNvSpPr>
          <p:nvPr/>
        </p:nvSpPr>
        <p:spPr bwMode="auto">
          <a:xfrm>
            <a:off x="5384800" y="5727700"/>
            <a:ext cx="2763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rbel" pitchFamily="34" charset="0"/>
              </a:rPr>
              <a:t>Descriptives -&gt; Q-Q plot </a:t>
            </a:r>
            <a:br>
              <a:rPr lang="en-US" sz="1200">
                <a:latin typeface="Corbel" pitchFamily="34" charset="0"/>
              </a:rPr>
            </a:br>
            <a:r>
              <a:rPr lang="en-US" sz="1200">
                <a:latin typeface="Corbel" pitchFamily="34" charset="0"/>
              </a:rPr>
              <a:t>from saved unstandardized residuals</a:t>
            </a:r>
          </a:p>
        </p:txBody>
      </p:sp>
      <p:pic>
        <p:nvPicPr>
          <p:cNvPr id="13005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2241550"/>
            <a:ext cx="4360863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4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4663" y="2473325"/>
            <a:ext cx="4071937" cy="326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M</a:t>
            </a:r>
            <a:r>
              <a:rPr lang="en-US" b="1" i="1"/>
              <a:t>plus </a:t>
            </a:r>
            <a:r>
              <a:rPr lang="en-US" b="1"/>
              <a:t>Regression</a:t>
            </a:r>
          </a:p>
        </p:txBody>
      </p:sp>
      <p:sp>
        <p:nvSpPr>
          <p:cNvPr id="131074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US" sz="13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TITLE: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   Example 3: Regression</a:t>
            </a:r>
          </a:p>
          <a:p>
            <a:pPr marL="0" indent="0" eaLnBrk="1" hangingPunct="1">
              <a:buFont typeface="Arial" charset="0"/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DATA: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FILE IS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Sapi_Demo.dat;</a:t>
            </a:r>
          </a:p>
          <a:p>
            <a:pPr marL="0" indent="0" eaLnBrk="1" hangingPunct="1">
              <a:buFont typeface="Arial" charset="0"/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VARIABLE: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NAMES =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ID Age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EduLevel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Gender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ReadAb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Q44 Q63 Q76 Q77 Q84 Q98 Q170 Q196;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USEVARIABLES =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	Age Q77;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MISSING =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		ALL(-999);</a:t>
            </a:r>
          </a:p>
          <a:p>
            <a:pPr marL="0" indent="0" eaLnBrk="1" hangingPunct="1">
              <a:buFont typeface="Arial" charset="0"/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MODEL: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>
                <a:solidFill>
                  <a:srgbClr val="E46C0A"/>
                </a:solidFill>
                <a:latin typeface="Courier New" pitchFamily="49" charset="0"/>
                <a:cs typeface="Courier New" pitchFamily="49" charset="0"/>
              </a:rPr>
              <a:t>Q77 </a:t>
            </a:r>
            <a:r>
              <a:rPr lang="en-US" sz="1300" b="1" dirty="0">
                <a:solidFill>
                  <a:srgbClr val="E46C0A"/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1300" dirty="0">
                <a:solidFill>
                  <a:srgbClr val="E46C0A"/>
                </a:solidFill>
                <a:latin typeface="Courier New" pitchFamily="49" charset="0"/>
                <a:cs typeface="Courier New" pitchFamily="49" charset="0"/>
              </a:rPr>
              <a:t>Age;</a:t>
            </a:r>
          </a:p>
          <a:p>
            <a:pPr marL="0" indent="0" eaLnBrk="1" hangingPunct="1">
              <a:buFont typeface="Arial" charset="0"/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OUTPUT: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 SAMPSTAT STDYX TECH1;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M</a:t>
            </a:r>
            <a:r>
              <a:rPr lang="en-US" b="1" i="1"/>
              <a:t>plus </a:t>
            </a:r>
            <a:r>
              <a:rPr lang="en-US" b="1"/>
              <a:t>Regression</a:t>
            </a:r>
          </a:p>
        </p:txBody>
      </p:sp>
      <p:sp>
        <p:nvSpPr>
          <p:cNvPr id="132098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10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*** WARNING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Data set contains cases with missing on all variables.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These cases were not included in the analysis.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Number of cases with missing on all variables:  2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*** WARNING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Data set contains cases with missing on x-variables.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These cases were not included in the analysis.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Number of cases with missing on x-variables:  380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*** WARNING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Data set contains cases with missing on all variables except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x-variables.  These cases were not included in the analysis.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Number of cases with missing on all variables except x-variables:  3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3 WARNING(S) FOUND IN THE INPUT INSTRUCTIONS</a:t>
            </a:r>
          </a:p>
          <a:p>
            <a:pPr marL="0" indent="0" eaLnBrk="1" hangingPunct="1">
              <a:buFont typeface="Arial" charset="0"/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Number of groups                                                 1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Number of observations                                         615</a:t>
            </a:r>
          </a:p>
          <a:p>
            <a:pPr marL="0" indent="0" eaLnBrk="1" hangingPunct="1">
              <a:buFont typeface="Arial" charset="0"/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fr-FR" sz="1300" dirty="0" err="1">
                <a:latin typeface="Courier New" pitchFamily="49" charset="0"/>
                <a:cs typeface="Courier New" pitchFamily="49" charset="0"/>
              </a:rPr>
              <a:t>Estimator</a:t>
            </a:r>
            <a:r>
              <a:rPr lang="fr-FR" sz="1300" dirty="0">
                <a:latin typeface="Courier New" pitchFamily="49" charset="0"/>
                <a:cs typeface="Courier New" pitchFamily="49" charset="0"/>
              </a:rPr>
              <a:t>                                                       ML</a:t>
            </a:r>
          </a:p>
          <a:p>
            <a:pPr marL="0" indent="0" eaLnBrk="1" hangingPunct="1">
              <a:buFont typeface="Arial" charset="0"/>
              <a:buNone/>
            </a:pPr>
            <a:r>
              <a:rPr lang="fr-FR" sz="1300" dirty="0">
                <a:latin typeface="Courier New" pitchFamily="49" charset="0"/>
                <a:cs typeface="Courier New" pitchFamily="49" charset="0"/>
              </a:rPr>
              <a:t>Information matrix                                        OBSERVED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aal 3"/>
          <p:cNvSpPr/>
          <p:nvPr/>
        </p:nvSpPr>
        <p:spPr>
          <a:xfrm>
            <a:off x="6659563" y="5157788"/>
            <a:ext cx="550862" cy="22225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al 3"/>
          <p:cNvSpPr/>
          <p:nvPr/>
        </p:nvSpPr>
        <p:spPr>
          <a:xfrm>
            <a:off x="5219700" y="2349500"/>
            <a:ext cx="550863" cy="22225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al 3"/>
          <p:cNvSpPr/>
          <p:nvPr/>
        </p:nvSpPr>
        <p:spPr>
          <a:xfrm>
            <a:off x="5148263" y="3284538"/>
            <a:ext cx="550862" cy="223837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al 3"/>
          <p:cNvSpPr/>
          <p:nvPr/>
        </p:nvSpPr>
        <p:spPr>
          <a:xfrm>
            <a:off x="7164388" y="4221163"/>
            <a:ext cx="550862" cy="223837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Friend 2</a:t>
            </a:r>
          </a:p>
        </p:txBody>
      </p:sp>
      <p:sp>
        <p:nvSpPr>
          <p:cNvPr id="753666" name="Tekstvak 4"/>
          <p:cNvSpPr txBox="1">
            <a:spLocks noChangeArrowheads="1"/>
          </p:cNvSpPr>
          <p:nvPr/>
        </p:nvSpPr>
        <p:spPr bwMode="auto">
          <a:xfrm>
            <a:off x="755650" y="1268413"/>
            <a:ext cx="2663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sz="2000" b="1" dirty="0">
                <a:solidFill>
                  <a:srgbClr val="000000"/>
                </a:solidFill>
                <a:latin typeface="Corbel" pitchFamily="34" charset="0"/>
              </a:rPr>
              <a:t>The</a:t>
            </a:r>
            <a:r>
              <a:rPr lang="en-US" sz="2000" b="1" dirty="0">
                <a:solidFill>
                  <a:srgbClr val="660066"/>
                </a:solidFill>
                <a:latin typeface="Corbel" pitchFamily="34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rbel" pitchFamily="34" charset="0"/>
              </a:rPr>
              <a:t>statmodel</a:t>
            </a:r>
            <a:r>
              <a:rPr lang="en-US" sz="2000" b="1" dirty="0">
                <a:solidFill>
                  <a:srgbClr val="660066"/>
                </a:solidFill>
                <a:latin typeface="Corbel" pitchFamily="34" charset="0"/>
              </a:rPr>
              <a:t> forum</a:t>
            </a:r>
            <a:endParaRPr lang="en-US" sz="2000" dirty="0">
              <a:solidFill>
                <a:srgbClr val="000000"/>
              </a:solidFill>
              <a:latin typeface="Corbel" pitchFamily="34" charset="0"/>
            </a:endParaRPr>
          </a:p>
        </p:txBody>
      </p:sp>
      <p:pic>
        <p:nvPicPr>
          <p:cNvPr id="7536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1196975"/>
            <a:ext cx="4894263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44461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el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b="1"/>
              <a:t>M</a:t>
            </a:r>
            <a:r>
              <a:rPr lang="en-US" b="1" i="1"/>
              <a:t>plus </a:t>
            </a:r>
            <a:r>
              <a:rPr lang="en-US" b="1"/>
              <a:t>Regression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050" dirty="0">
                <a:latin typeface="Courier New"/>
                <a:cs typeface="Courier New"/>
              </a:rPr>
              <a:t>MODEL RESULTS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050" dirty="0">
                <a:latin typeface="Courier New"/>
                <a:cs typeface="Courier New"/>
              </a:rPr>
              <a:t>                                                    Two-Tailed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050" dirty="0">
                <a:latin typeface="Courier New"/>
                <a:cs typeface="Courier New"/>
              </a:rPr>
              <a:t>                    Estimate       S.E.  Est./S.E.    P-Value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05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050" dirty="0">
                <a:latin typeface="Courier New"/>
                <a:cs typeface="Courier New"/>
              </a:rPr>
              <a:t> Q77      ON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050" dirty="0">
                <a:latin typeface="Courier New"/>
                <a:cs typeface="Courier New"/>
              </a:rPr>
              <a:t>    AGE               -0.022      0.004     -5.275      0.000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05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050" dirty="0">
                <a:latin typeface="Courier New"/>
                <a:cs typeface="Courier New"/>
              </a:rPr>
              <a:t> Intercepts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050" dirty="0">
                <a:latin typeface="Courier New"/>
                <a:cs typeface="Courier New"/>
              </a:rPr>
              <a:t>    Q77                4.275      0.135     31.657      0.000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05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050" dirty="0">
                <a:latin typeface="Courier New"/>
                <a:cs typeface="Courier New"/>
              </a:rPr>
              <a:t> Residual Variances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050" dirty="0">
                <a:latin typeface="Courier New"/>
                <a:cs typeface="Courier New"/>
              </a:rPr>
              <a:t>    Q77                1.184      0.068     17.536      0.000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05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05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050" dirty="0">
                <a:latin typeface="Courier New"/>
                <a:cs typeface="Courier New"/>
              </a:rPr>
              <a:t>R-SQUARE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05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050" dirty="0">
                <a:latin typeface="Courier New"/>
                <a:cs typeface="Courier New"/>
              </a:rPr>
              <a:t>    Observed                                        Two-Tailed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050" dirty="0">
                <a:latin typeface="Courier New"/>
                <a:cs typeface="Courier New"/>
              </a:rPr>
              <a:t>    Variable        Estimate       S.E.  Est./S.E.    P-Value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05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050" dirty="0">
                <a:latin typeface="Courier New"/>
                <a:cs typeface="Courier New"/>
              </a:rPr>
              <a:t>    Q77                0.043      0.016      2.697      0.007</a:t>
            </a:r>
          </a:p>
        </p:txBody>
      </p:sp>
      <p:sp>
        <p:nvSpPr>
          <p:cNvPr id="4" name="Ovaal 3"/>
          <p:cNvSpPr/>
          <p:nvPr/>
        </p:nvSpPr>
        <p:spPr>
          <a:xfrm>
            <a:off x="2268538" y="2565400"/>
            <a:ext cx="549275" cy="22225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al 3"/>
          <p:cNvSpPr/>
          <p:nvPr/>
        </p:nvSpPr>
        <p:spPr>
          <a:xfrm>
            <a:off x="2268538" y="3141663"/>
            <a:ext cx="549275" cy="22225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al 3"/>
          <p:cNvSpPr/>
          <p:nvPr/>
        </p:nvSpPr>
        <p:spPr>
          <a:xfrm>
            <a:off x="2268538" y="3744119"/>
            <a:ext cx="549275" cy="223838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al 3"/>
          <p:cNvSpPr/>
          <p:nvPr/>
        </p:nvSpPr>
        <p:spPr>
          <a:xfrm>
            <a:off x="2268538" y="5242861"/>
            <a:ext cx="549275" cy="223837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al 3"/>
          <p:cNvSpPr/>
          <p:nvPr/>
        </p:nvSpPr>
        <p:spPr>
          <a:xfrm>
            <a:off x="4898827" y="2559050"/>
            <a:ext cx="550863" cy="22225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</a:t>
            </a:r>
            <a:r>
              <a:rPr lang="en-US" i="1" dirty="0" err="1"/>
              <a:t>plus</a:t>
            </a:r>
            <a:r>
              <a:rPr lang="en-US" dirty="0"/>
              <a:t> Path Model</a:t>
            </a:r>
          </a:p>
        </p:txBody>
      </p:sp>
      <p:grpSp>
        <p:nvGrpSpPr>
          <p:cNvPr id="12" name="Groeperen 11"/>
          <p:cNvGrpSpPr>
            <a:grpSpLocks/>
          </p:cNvGrpSpPr>
          <p:nvPr/>
        </p:nvGrpSpPr>
        <p:grpSpPr bwMode="auto">
          <a:xfrm>
            <a:off x="2915816" y="1449388"/>
            <a:ext cx="3995738" cy="762000"/>
            <a:chOff x="3244274" y="1449872"/>
            <a:chExt cx="3996284" cy="761564"/>
          </a:xfrm>
        </p:grpSpPr>
        <p:grpSp>
          <p:nvGrpSpPr>
            <p:cNvPr id="135172" name="Groeperen 32"/>
            <p:cNvGrpSpPr>
              <a:grpSpLocks/>
            </p:cNvGrpSpPr>
            <p:nvPr/>
          </p:nvGrpSpPr>
          <p:grpSpPr bwMode="auto">
            <a:xfrm>
              <a:off x="3244274" y="1449872"/>
              <a:ext cx="3996284" cy="761564"/>
              <a:chOff x="2947863" y="1418654"/>
              <a:chExt cx="3996284" cy="761564"/>
            </a:xfrm>
          </p:grpSpPr>
          <p:sp>
            <p:nvSpPr>
              <p:cNvPr id="4" name="Rechthoek 3"/>
              <p:cNvSpPr/>
              <p:nvPr/>
            </p:nvSpPr>
            <p:spPr>
              <a:xfrm>
                <a:off x="3193960" y="1599525"/>
                <a:ext cx="838315" cy="57434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5" name="Rechte verbindingslijn met pijl 4"/>
              <p:cNvCxnSpPr/>
              <p:nvPr/>
            </p:nvCxnSpPr>
            <p:spPr>
              <a:xfrm>
                <a:off x="4032274" y="1891458"/>
                <a:ext cx="587455" cy="0"/>
              </a:xfrm>
              <a:prstGeom prst="straightConnector1">
                <a:avLst/>
              </a:prstGeom>
              <a:ln>
                <a:solidFill>
                  <a:srgbClr val="40404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176" name="Tekstvak 5"/>
              <p:cNvSpPr txBox="1">
                <a:spLocks noChangeArrowheads="1"/>
              </p:cNvSpPr>
              <p:nvPr/>
            </p:nvSpPr>
            <p:spPr bwMode="auto">
              <a:xfrm>
                <a:off x="3194321" y="1687770"/>
                <a:ext cx="83759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Age</a:t>
                </a:r>
                <a:endParaRPr lang="en-US" sz="2800">
                  <a:latin typeface="Corbel" pitchFamily="34" charset="0"/>
                </a:endParaRPr>
              </a:p>
            </p:txBody>
          </p:sp>
          <p:sp>
            <p:nvSpPr>
              <p:cNvPr id="135177" name="Tekstvak 6"/>
              <p:cNvSpPr txBox="1">
                <a:spLocks noChangeArrowheads="1"/>
              </p:cNvSpPr>
              <p:nvPr/>
            </p:nvSpPr>
            <p:spPr bwMode="auto">
              <a:xfrm>
                <a:off x="4620145" y="1691261"/>
                <a:ext cx="83759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Q77</a:t>
                </a:r>
                <a:endParaRPr lang="en-US" sz="2800">
                  <a:latin typeface="Corbel" pitchFamily="34" charset="0"/>
                </a:endParaRPr>
              </a:p>
            </p:txBody>
          </p:sp>
          <p:sp>
            <p:nvSpPr>
              <p:cNvPr id="8" name="Rechthoek 7"/>
              <p:cNvSpPr/>
              <p:nvPr/>
            </p:nvSpPr>
            <p:spPr>
              <a:xfrm>
                <a:off x="4619729" y="1605872"/>
                <a:ext cx="838315" cy="57275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" name="Rechthoek 8"/>
              <p:cNvSpPr/>
              <p:nvPr/>
            </p:nvSpPr>
            <p:spPr>
              <a:xfrm>
                <a:off x="5970876" y="1605872"/>
                <a:ext cx="836727" cy="57434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5180" name="Tekstvak 9"/>
              <p:cNvSpPr txBox="1">
                <a:spLocks noChangeArrowheads="1"/>
              </p:cNvSpPr>
              <p:nvPr/>
            </p:nvSpPr>
            <p:spPr bwMode="auto">
              <a:xfrm>
                <a:off x="5970801" y="1693979"/>
                <a:ext cx="83759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Q196</a:t>
                </a:r>
              </a:p>
            </p:txBody>
          </p:sp>
          <p:cxnSp>
            <p:nvCxnSpPr>
              <p:cNvPr id="11" name="Rechte verbindingslijn met pijl 10"/>
              <p:cNvCxnSpPr/>
              <p:nvPr/>
            </p:nvCxnSpPr>
            <p:spPr>
              <a:xfrm flipH="1" flipV="1">
                <a:off x="5458044" y="1891458"/>
                <a:ext cx="512832" cy="1586"/>
              </a:xfrm>
              <a:prstGeom prst="straightConnector1">
                <a:avLst/>
              </a:prstGeom>
              <a:ln>
                <a:solidFill>
                  <a:srgbClr val="40404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met pijl 21"/>
              <p:cNvCxnSpPr/>
              <p:nvPr/>
            </p:nvCxnSpPr>
            <p:spPr>
              <a:xfrm flipH="1">
                <a:off x="5373894" y="1418654"/>
                <a:ext cx="190526" cy="169765"/>
              </a:xfrm>
              <a:prstGeom prst="straightConnector1">
                <a:avLst/>
              </a:prstGeom>
              <a:ln>
                <a:solidFill>
                  <a:srgbClr val="40404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met pijl 24"/>
              <p:cNvCxnSpPr/>
              <p:nvPr/>
            </p:nvCxnSpPr>
            <p:spPr>
              <a:xfrm flipH="1">
                <a:off x="6753621" y="1440866"/>
                <a:ext cx="190526" cy="169765"/>
              </a:xfrm>
              <a:prstGeom prst="straightConnector1">
                <a:avLst/>
              </a:prstGeom>
              <a:ln>
                <a:solidFill>
                  <a:srgbClr val="40404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al 27"/>
              <p:cNvSpPr/>
              <p:nvPr/>
            </p:nvSpPr>
            <p:spPr>
              <a:xfrm rot="2760000" flipH="1">
                <a:off x="2940806" y="1566917"/>
                <a:ext cx="249095" cy="234982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20" name="Gelijkbenige driehoek 19"/>
            <p:cNvSpPr/>
            <p:nvPr/>
          </p:nvSpPr>
          <p:spPr>
            <a:xfrm rot="2760000" flipH="1">
              <a:off x="3322883" y="1574408"/>
              <a:ext cx="49185" cy="31754"/>
            </a:xfrm>
            <a:prstGeom prst="triangl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7BC9D1-B97E-4F7F-B2F6-4DD81A71FA77}"/>
              </a:ext>
            </a:extLst>
          </p:cNvPr>
          <p:cNvSpPr txBox="1"/>
          <p:nvPr/>
        </p:nvSpPr>
        <p:spPr>
          <a:xfrm>
            <a:off x="1547664" y="4437112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cs typeface="Courier New"/>
              </a:rPr>
              <a:t>Q77:    I enjoy telling funny stories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cs typeface="Courier New"/>
              </a:rPr>
              <a:t>Q196: I make others laugh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</a:t>
            </a:r>
            <a:r>
              <a:rPr lang="en-US" i="1" dirty="0" err="1"/>
              <a:t>plus</a:t>
            </a:r>
            <a:r>
              <a:rPr lang="en-US" dirty="0"/>
              <a:t> Path Model</a:t>
            </a:r>
          </a:p>
        </p:txBody>
      </p:sp>
      <p:sp>
        <p:nvSpPr>
          <p:cNvPr id="137218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MODEL: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urier New" pitchFamily="49" charset="0"/>
                <a:cs typeface="Courier New" pitchFamily="49" charset="0"/>
              </a:rPr>
              <a:t>Q77 ON Age;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		</a:t>
            </a:r>
            <a:r>
              <a:rPr lang="en-US" sz="1400" dirty="0">
                <a:solidFill>
                  <a:srgbClr val="E46C0A"/>
                </a:solidFill>
                <a:latin typeface="Courier New" pitchFamily="49" charset="0"/>
                <a:cs typeface="Courier New" pitchFamily="49" charset="0"/>
              </a:rPr>
              <a:t>Q196 ON Q77;</a:t>
            </a:r>
          </a:p>
          <a:p>
            <a:pPr marL="0" indent="0" eaLnBrk="1" hangingPunct="1">
              <a:buFont typeface="Arial" charset="0"/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eperen 11"/>
          <p:cNvGrpSpPr>
            <a:grpSpLocks/>
          </p:cNvGrpSpPr>
          <p:nvPr/>
        </p:nvGrpSpPr>
        <p:grpSpPr bwMode="auto">
          <a:xfrm>
            <a:off x="3244850" y="1449388"/>
            <a:ext cx="3995738" cy="762000"/>
            <a:chOff x="3244274" y="1449872"/>
            <a:chExt cx="3996284" cy="761564"/>
          </a:xfrm>
        </p:grpSpPr>
        <p:grpSp>
          <p:nvGrpSpPr>
            <p:cNvPr id="137221" name="Groeperen 32"/>
            <p:cNvGrpSpPr>
              <a:grpSpLocks/>
            </p:cNvGrpSpPr>
            <p:nvPr/>
          </p:nvGrpSpPr>
          <p:grpSpPr bwMode="auto">
            <a:xfrm>
              <a:off x="3244274" y="1449872"/>
              <a:ext cx="3996284" cy="761564"/>
              <a:chOff x="2947863" y="1418654"/>
              <a:chExt cx="3996284" cy="761564"/>
            </a:xfrm>
          </p:grpSpPr>
          <p:sp>
            <p:nvSpPr>
              <p:cNvPr id="4" name="Rechthoek 3"/>
              <p:cNvSpPr/>
              <p:nvPr/>
            </p:nvSpPr>
            <p:spPr>
              <a:xfrm>
                <a:off x="3193960" y="1599525"/>
                <a:ext cx="838315" cy="57434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5" name="Rechte verbindingslijn met pijl 4"/>
              <p:cNvCxnSpPr/>
              <p:nvPr/>
            </p:nvCxnSpPr>
            <p:spPr>
              <a:xfrm>
                <a:off x="4032274" y="1891458"/>
                <a:ext cx="587455" cy="0"/>
              </a:xfrm>
              <a:prstGeom prst="straightConnector1">
                <a:avLst/>
              </a:prstGeom>
              <a:ln>
                <a:solidFill>
                  <a:srgbClr val="40404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225" name="Tekstvak 5"/>
              <p:cNvSpPr txBox="1">
                <a:spLocks noChangeArrowheads="1"/>
              </p:cNvSpPr>
              <p:nvPr/>
            </p:nvSpPr>
            <p:spPr bwMode="auto">
              <a:xfrm>
                <a:off x="3194321" y="1687770"/>
                <a:ext cx="83759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Age</a:t>
                </a:r>
                <a:endParaRPr lang="en-US" sz="2800">
                  <a:latin typeface="Corbel" pitchFamily="34" charset="0"/>
                </a:endParaRPr>
              </a:p>
            </p:txBody>
          </p:sp>
          <p:sp>
            <p:nvSpPr>
              <p:cNvPr id="137226" name="Tekstvak 6"/>
              <p:cNvSpPr txBox="1">
                <a:spLocks noChangeArrowheads="1"/>
              </p:cNvSpPr>
              <p:nvPr/>
            </p:nvSpPr>
            <p:spPr bwMode="auto">
              <a:xfrm>
                <a:off x="4620145" y="1691261"/>
                <a:ext cx="83759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Q77</a:t>
                </a:r>
                <a:endParaRPr lang="en-US" sz="2800">
                  <a:latin typeface="Corbel" pitchFamily="34" charset="0"/>
                </a:endParaRPr>
              </a:p>
            </p:txBody>
          </p:sp>
          <p:sp>
            <p:nvSpPr>
              <p:cNvPr id="8" name="Rechthoek 7"/>
              <p:cNvSpPr/>
              <p:nvPr/>
            </p:nvSpPr>
            <p:spPr>
              <a:xfrm>
                <a:off x="4619729" y="1605872"/>
                <a:ext cx="838315" cy="57275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" name="Rechthoek 8"/>
              <p:cNvSpPr/>
              <p:nvPr/>
            </p:nvSpPr>
            <p:spPr>
              <a:xfrm>
                <a:off x="5970876" y="1605872"/>
                <a:ext cx="836727" cy="57434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7229" name="Tekstvak 9"/>
              <p:cNvSpPr txBox="1">
                <a:spLocks noChangeArrowheads="1"/>
              </p:cNvSpPr>
              <p:nvPr/>
            </p:nvSpPr>
            <p:spPr bwMode="auto">
              <a:xfrm>
                <a:off x="5970801" y="1693979"/>
                <a:ext cx="83759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Q196</a:t>
                </a:r>
              </a:p>
            </p:txBody>
          </p:sp>
          <p:cxnSp>
            <p:nvCxnSpPr>
              <p:cNvPr id="11" name="Rechte verbindingslijn met pijl 10"/>
              <p:cNvCxnSpPr/>
              <p:nvPr/>
            </p:nvCxnSpPr>
            <p:spPr>
              <a:xfrm flipH="1" flipV="1">
                <a:off x="5458044" y="1891458"/>
                <a:ext cx="512832" cy="1586"/>
              </a:xfrm>
              <a:prstGeom prst="straightConnector1">
                <a:avLst/>
              </a:prstGeom>
              <a:ln>
                <a:solidFill>
                  <a:srgbClr val="40404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met pijl 21"/>
              <p:cNvCxnSpPr/>
              <p:nvPr/>
            </p:nvCxnSpPr>
            <p:spPr>
              <a:xfrm flipH="1">
                <a:off x="5373894" y="1418654"/>
                <a:ext cx="190526" cy="169765"/>
              </a:xfrm>
              <a:prstGeom prst="straightConnector1">
                <a:avLst/>
              </a:prstGeom>
              <a:ln>
                <a:solidFill>
                  <a:srgbClr val="40404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met pijl 24"/>
              <p:cNvCxnSpPr/>
              <p:nvPr/>
            </p:nvCxnSpPr>
            <p:spPr>
              <a:xfrm flipH="1">
                <a:off x="6753621" y="1440866"/>
                <a:ext cx="190526" cy="169765"/>
              </a:xfrm>
              <a:prstGeom prst="straightConnector1">
                <a:avLst/>
              </a:prstGeom>
              <a:ln>
                <a:solidFill>
                  <a:srgbClr val="40404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al 27"/>
              <p:cNvSpPr/>
              <p:nvPr/>
            </p:nvSpPr>
            <p:spPr>
              <a:xfrm rot="2760000" flipH="1">
                <a:off x="2940806" y="1566917"/>
                <a:ext cx="249095" cy="234982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20" name="Gelijkbenige driehoek 19"/>
            <p:cNvSpPr/>
            <p:nvPr/>
          </p:nvSpPr>
          <p:spPr>
            <a:xfrm rot="2760000" flipH="1">
              <a:off x="3322883" y="1574408"/>
              <a:ext cx="49185" cy="31754"/>
            </a:xfrm>
            <a:prstGeom prst="triangl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</a:t>
            </a:r>
            <a:r>
              <a:rPr lang="en-US" i="1" dirty="0" err="1"/>
              <a:t>plus</a:t>
            </a:r>
            <a:r>
              <a:rPr lang="en-US" dirty="0"/>
              <a:t> Path Model</a:t>
            </a:r>
          </a:p>
        </p:txBody>
      </p:sp>
      <p:sp>
        <p:nvSpPr>
          <p:cNvPr id="13926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MODEL: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rgbClr val="E46C0A"/>
                </a:solidFill>
                <a:latin typeface="Courier New" pitchFamily="49" charset="0"/>
                <a:cs typeface="Courier New" pitchFamily="49" charset="0"/>
              </a:rPr>
              <a:t>Q77 ON Age;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		</a:t>
            </a:r>
            <a:r>
              <a:rPr lang="en-US" sz="1400">
                <a:solidFill>
                  <a:srgbClr val="E46C0A"/>
                </a:solidFill>
                <a:latin typeface="Courier New" pitchFamily="49" charset="0"/>
                <a:cs typeface="Courier New" pitchFamily="49" charset="0"/>
              </a:rPr>
              <a:t>Q196 ON Q77;</a:t>
            </a:r>
          </a:p>
          <a:p>
            <a:pPr marL="0" indent="0" eaLnBrk="1" hangingPunct="1">
              <a:buFont typeface="Arial" charset="0"/>
              <a:buNone/>
            </a:pPr>
            <a:endParaRPr lang="en-US" sz="11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MODEL RESULTS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                                                Two-Tailed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                Estimate       S.E.  Est./S.E.    P-Value</a:t>
            </a:r>
          </a:p>
          <a:p>
            <a:pPr marL="0" indent="0" eaLnBrk="1" hangingPunct="1">
              <a:buFont typeface="Arial" charset="0"/>
              <a:buNone/>
            </a:pPr>
            <a:endParaRPr lang="en-US" sz="11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Q77      ON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AGE               -0.022      0.004     -5.295      0.000</a:t>
            </a:r>
          </a:p>
          <a:p>
            <a:pPr marL="0" indent="0" eaLnBrk="1" hangingPunct="1">
              <a:buFont typeface="Arial" charset="0"/>
              <a:buNone/>
            </a:pPr>
            <a:endParaRPr lang="en-US" sz="11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Q196     ON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Q77                0.452      0.027     16.770      0.000</a:t>
            </a:r>
          </a:p>
          <a:p>
            <a:pPr marL="0" indent="0" eaLnBrk="1" hangingPunct="1">
              <a:buFont typeface="Arial" charset="0"/>
              <a:buNone/>
            </a:pPr>
            <a:endParaRPr lang="en-US" sz="11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Intercepts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Q77                4.276      0.135     31.647      0.000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Q196               2.147      0.102     21.140      0.000</a:t>
            </a:r>
          </a:p>
          <a:p>
            <a:pPr marL="0" indent="0" eaLnBrk="1" hangingPunct="1">
              <a:buFont typeface="Arial" charset="0"/>
              <a:buNone/>
            </a:pPr>
            <a:endParaRPr lang="en-US" sz="11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Residual Variances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Q77                1.185      0.068     17.530      0.000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100">
                <a:latin typeface="Courier New" pitchFamily="49" charset="0"/>
                <a:cs typeface="Courier New" pitchFamily="49" charset="0"/>
              </a:rPr>
              <a:t>    Q196               0.546      0.031     17.489      0.000</a:t>
            </a:r>
          </a:p>
        </p:txBody>
      </p:sp>
      <p:grpSp>
        <p:nvGrpSpPr>
          <p:cNvPr id="12" name="Groeperen 11"/>
          <p:cNvGrpSpPr>
            <a:grpSpLocks/>
          </p:cNvGrpSpPr>
          <p:nvPr/>
        </p:nvGrpSpPr>
        <p:grpSpPr bwMode="auto">
          <a:xfrm>
            <a:off x="3244850" y="1449388"/>
            <a:ext cx="3995738" cy="762000"/>
            <a:chOff x="3244274" y="1449872"/>
            <a:chExt cx="3996284" cy="761564"/>
          </a:xfrm>
        </p:grpSpPr>
        <p:grpSp>
          <p:nvGrpSpPr>
            <p:cNvPr id="139269" name="Groeperen 32"/>
            <p:cNvGrpSpPr>
              <a:grpSpLocks/>
            </p:cNvGrpSpPr>
            <p:nvPr/>
          </p:nvGrpSpPr>
          <p:grpSpPr bwMode="auto">
            <a:xfrm>
              <a:off x="3244274" y="1449872"/>
              <a:ext cx="3996284" cy="761564"/>
              <a:chOff x="2947863" y="1418654"/>
              <a:chExt cx="3996284" cy="761564"/>
            </a:xfrm>
          </p:grpSpPr>
          <p:sp>
            <p:nvSpPr>
              <p:cNvPr id="4" name="Rechthoek 3"/>
              <p:cNvSpPr/>
              <p:nvPr/>
            </p:nvSpPr>
            <p:spPr>
              <a:xfrm>
                <a:off x="3193960" y="1599525"/>
                <a:ext cx="838315" cy="57434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5" name="Rechte verbindingslijn met pijl 4"/>
              <p:cNvCxnSpPr/>
              <p:nvPr/>
            </p:nvCxnSpPr>
            <p:spPr>
              <a:xfrm>
                <a:off x="4032274" y="1891458"/>
                <a:ext cx="587455" cy="0"/>
              </a:xfrm>
              <a:prstGeom prst="straightConnector1">
                <a:avLst/>
              </a:prstGeom>
              <a:ln>
                <a:solidFill>
                  <a:srgbClr val="40404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273" name="Tekstvak 5"/>
              <p:cNvSpPr txBox="1">
                <a:spLocks noChangeArrowheads="1"/>
              </p:cNvSpPr>
              <p:nvPr/>
            </p:nvSpPr>
            <p:spPr bwMode="auto">
              <a:xfrm>
                <a:off x="3194321" y="1687770"/>
                <a:ext cx="83759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Age</a:t>
                </a:r>
                <a:endParaRPr lang="en-US" sz="2800">
                  <a:latin typeface="Corbel" pitchFamily="34" charset="0"/>
                </a:endParaRPr>
              </a:p>
            </p:txBody>
          </p:sp>
          <p:sp>
            <p:nvSpPr>
              <p:cNvPr id="139274" name="Tekstvak 6"/>
              <p:cNvSpPr txBox="1">
                <a:spLocks noChangeArrowheads="1"/>
              </p:cNvSpPr>
              <p:nvPr/>
            </p:nvSpPr>
            <p:spPr bwMode="auto">
              <a:xfrm>
                <a:off x="4620145" y="1691261"/>
                <a:ext cx="83759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Q77</a:t>
                </a:r>
                <a:endParaRPr lang="en-US" sz="2800">
                  <a:latin typeface="Corbel" pitchFamily="34" charset="0"/>
                </a:endParaRPr>
              </a:p>
            </p:txBody>
          </p:sp>
          <p:sp>
            <p:nvSpPr>
              <p:cNvPr id="8" name="Rechthoek 7"/>
              <p:cNvSpPr/>
              <p:nvPr/>
            </p:nvSpPr>
            <p:spPr>
              <a:xfrm>
                <a:off x="4619729" y="1605872"/>
                <a:ext cx="838315" cy="57275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" name="Rechthoek 8"/>
              <p:cNvSpPr/>
              <p:nvPr/>
            </p:nvSpPr>
            <p:spPr>
              <a:xfrm>
                <a:off x="5970876" y="1605872"/>
                <a:ext cx="836727" cy="57434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9277" name="Tekstvak 9"/>
              <p:cNvSpPr txBox="1">
                <a:spLocks noChangeArrowheads="1"/>
              </p:cNvSpPr>
              <p:nvPr/>
            </p:nvSpPr>
            <p:spPr bwMode="auto">
              <a:xfrm>
                <a:off x="5970801" y="1693979"/>
                <a:ext cx="83759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Q196</a:t>
                </a:r>
              </a:p>
            </p:txBody>
          </p:sp>
          <p:cxnSp>
            <p:nvCxnSpPr>
              <p:cNvPr id="11" name="Rechte verbindingslijn met pijl 10"/>
              <p:cNvCxnSpPr/>
              <p:nvPr/>
            </p:nvCxnSpPr>
            <p:spPr>
              <a:xfrm flipH="1" flipV="1">
                <a:off x="5458044" y="1891458"/>
                <a:ext cx="512832" cy="1586"/>
              </a:xfrm>
              <a:prstGeom prst="straightConnector1">
                <a:avLst/>
              </a:prstGeom>
              <a:ln>
                <a:solidFill>
                  <a:srgbClr val="40404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met pijl 21"/>
              <p:cNvCxnSpPr/>
              <p:nvPr/>
            </p:nvCxnSpPr>
            <p:spPr>
              <a:xfrm flipH="1">
                <a:off x="5373894" y="1418654"/>
                <a:ext cx="190526" cy="169765"/>
              </a:xfrm>
              <a:prstGeom prst="straightConnector1">
                <a:avLst/>
              </a:prstGeom>
              <a:ln>
                <a:solidFill>
                  <a:srgbClr val="40404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met pijl 24"/>
              <p:cNvCxnSpPr/>
              <p:nvPr/>
            </p:nvCxnSpPr>
            <p:spPr>
              <a:xfrm flipH="1">
                <a:off x="6753621" y="1440866"/>
                <a:ext cx="190526" cy="169765"/>
              </a:xfrm>
              <a:prstGeom prst="straightConnector1">
                <a:avLst/>
              </a:prstGeom>
              <a:ln>
                <a:solidFill>
                  <a:srgbClr val="40404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al 27"/>
              <p:cNvSpPr/>
              <p:nvPr/>
            </p:nvSpPr>
            <p:spPr>
              <a:xfrm rot="2760000" flipH="1">
                <a:off x="2940806" y="1566917"/>
                <a:ext cx="249095" cy="234982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20" name="Gelijkbenige driehoek 19"/>
            <p:cNvSpPr/>
            <p:nvPr/>
          </p:nvSpPr>
          <p:spPr>
            <a:xfrm rot="2760000" flipH="1">
              <a:off x="3322883" y="1574408"/>
              <a:ext cx="49185" cy="31754"/>
            </a:xfrm>
            <a:prstGeom prst="triangl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Standardized results + R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14131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STANDARDIZED MODEL RESULTS</a:t>
            </a:r>
          </a:p>
          <a:p>
            <a:pPr marL="0" indent="0" eaLnBrk="1" hangingPunct="1">
              <a:buFont typeface="Arial" charset="0"/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STDYX Standardization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                                            Two-Tailed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            Estimate       S.E.  Est./S.E.    P-Value</a:t>
            </a:r>
          </a:p>
          <a:p>
            <a:pPr marL="0" indent="0" eaLnBrk="1" hangingPunct="1">
              <a:buFont typeface="Arial" charset="0"/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Q77      ON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AGE               -0.208      0.038     -5.414      0.000</a:t>
            </a:r>
          </a:p>
          <a:p>
            <a:pPr marL="0" indent="0" eaLnBrk="1" hangingPunct="1">
              <a:buFont typeface="Arial" charset="0"/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Q196     ON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Q77                0.563      0.028     20.298      0.000</a:t>
            </a:r>
          </a:p>
          <a:p>
            <a:pPr marL="0" indent="0" eaLnBrk="1" hangingPunct="1">
              <a:buFont typeface="Arial" charset="0"/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Intercepts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Q77                3.841      0.140     27.506      0.000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Q196               2.402      0.166     14.498      0.000</a:t>
            </a:r>
          </a:p>
          <a:p>
            <a:pPr marL="0" indent="0" eaLnBrk="1" hangingPunct="1">
              <a:buFont typeface="Arial" charset="0"/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Residual Variances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Q77                0.957      0.016     59.641      0.000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Q196               0.683      0.031     21.897      0.000</a:t>
            </a:r>
          </a:p>
          <a:p>
            <a:pPr marL="0" indent="0" eaLnBrk="1" hangingPunct="1">
              <a:buFont typeface="Arial" charset="0"/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R-SQUARE</a:t>
            </a:r>
          </a:p>
          <a:p>
            <a:pPr marL="0" indent="0" eaLnBrk="1" hangingPunct="1">
              <a:buFont typeface="Arial" charset="0"/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Observed                                        Two-Tailed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Variable        Estimate       S.E.  Est./S.E.    P-Value</a:t>
            </a:r>
          </a:p>
          <a:p>
            <a:pPr marL="0" indent="0" eaLnBrk="1" hangingPunct="1">
              <a:buFont typeface="Arial" charset="0"/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Q77                0.043      0.016      2.707      0.007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Q196               0.317      0.031     10.149      0.000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51050" y="2205038"/>
            <a:ext cx="6372225" cy="1470025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Verdana" pitchFamily="34" charset="0"/>
              </a:rPr>
              <a:t>Step by step</a:t>
            </a:r>
            <a:endParaRPr lang="nl-NL" sz="3600" b="1" dirty="0">
              <a:latin typeface="Verdana" pitchFamily="34" charset="0"/>
            </a:endParaRPr>
          </a:p>
        </p:txBody>
      </p:sp>
      <p:sp>
        <p:nvSpPr>
          <p:cNvPr id="120835" name="Rectangle 4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2087563" y="3779838"/>
            <a:ext cx="6372225" cy="288925"/>
          </a:xfrm>
        </p:spPr>
        <p:txBody>
          <a:bodyPr rtlCol="0">
            <a:normAutofit fontScale="55000" lnSpcReduction="20000"/>
          </a:bodyPr>
          <a:lstStyle/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en-US">
              <a:solidFill>
                <a:schemeClr val="bg1"/>
              </a:solidFill>
              <a:latin typeface="Verdana" pitchFamily="34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nl-NL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96094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Step 0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cs typeface="Courier New"/>
              </a:rPr>
              <a:t>Data screening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cs typeface="Courier New"/>
              </a:rPr>
              <a:t>Assumption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83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Step 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cs typeface="Courier New"/>
              </a:rPr>
              <a:t>Get your data into Mplus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920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Step 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cs typeface="Courier New"/>
              </a:rPr>
              <a:t>Check and double check if step 1 went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422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Step 3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cs typeface="Courier New"/>
              </a:rPr>
              <a:t>Draw your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6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89" name="Titel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b="1"/>
              <a:t>Friend 3</a:t>
            </a:r>
          </a:p>
        </p:txBody>
      </p:sp>
      <p:pic>
        <p:nvPicPr>
          <p:cNvPr id="75469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6288" y="1989138"/>
            <a:ext cx="76835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38622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Step 4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cs typeface="Courier New"/>
              </a:rPr>
              <a:t>Translate your drawing into Mplus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646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Step 5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cs typeface="Courier New"/>
              </a:rPr>
              <a:t>Check with </a:t>
            </a:r>
            <a:r>
              <a:rPr lang="en-US" dirty="0" err="1">
                <a:cs typeface="Courier New"/>
              </a:rPr>
              <a:t>diagrammer</a:t>
            </a:r>
            <a:r>
              <a:rPr lang="en-US" dirty="0">
                <a:cs typeface="Courier New"/>
              </a:rPr>
              <a:t> or even better with Tech 1 if Step 4 went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081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51050" y="2205038"/>
            <a:ext cx="6372225" cy="1470025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Verdana" pitchFamily="34" charset="0"/>
              </a:rPr>
              <a:t>TECH1?</a:t>
            </a:r>
            <a:endParaRPr lang="nl-NL" sz="3600" b="1" dirty="0">
              <a:latin typeface="Verdana" pitchFamily="34" charset="0"/>
            </a:endParaRPr>
          </a:p>
        </p:txBody>
      </p:sp>
      <p:sp>
        <p:nvSpPr>
          <p:cNvPr id="120835" name="Rectangle 4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2087563" y="3779838"/>
            <a:ext cx="6372225" cy="288925"/>
          </a:xfrm>
        </p:spPr>
        <p:txBody>
          <a:bodyPr rtlCol="0">
            <a:normAutofit fontScale="55000" lnSpcReduction="20000"/>
          </a:bodyPr>
          <a:lstStyle/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en-US">
              <a:solidFill>
                <a:schemeClr val="bg1"/>
              </a:solidFill>
              <a:latin typeface="Verdana" pitchFamily="34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nl-NL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37011"/>
      </p:ext>
    </p:extLst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Titel 1"/>
          <p:cNvSpPr>
            <a:spLocks noGrp="1"/>
          </p:cNvSpPr>
          <p:nvPr>
            <p:ph type="ctrTitle"/>
          </p:nvPr>
        </p:nvSpPr>
        <p:spPr>
          <a:xfrm>
            <a:off x="685800" y="1768475"/>
            <a:ext cx="3317875" cy="32893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1"/>
                </a:solidFill>
              </a:rPr>
              <a:t>SEM behind the scenes</a:t>
            </a:r>
          </a:p>
        </p:txBody>
      </p:sp>
      <p:pic>
        <p:nvPicPr>
          <p:cNvPr id="7055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7213" y="0"/>
            <a:ext cx="4813300" cy="690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53448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6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6513" y="-26988"/>
            <a:ext cx="9180513" cy="691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13992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Why pay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To know something about Mplus defaults = what happens to your model</a:t>
            </a:r>
          </a:p>
          <a:p>
            <a:r>
              <a:rPr lang="nl-NL" dirty="0"/>
              <a:t>To understand Mplus warnings</a:t>
            </a:r>
            <a:br>
              <a:rPr lang="nl-NL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STANDARD ERRORS OF THE MODEL PARAMETER ESTIMATES COULD NOT BE COMPUTED. THE MODEL MAY NOT BE IDENTIFIED. CHECK YOUR MODEL. PROBLEM INVOLVING PARAMETER 13. </a:t>
            </a:r>
            <a:endParaRPr lang="nl-NL" sz="2000" dirty="0"/>
          </a:p>
          <a:p>
            <a:r>
              <a:rPr lang="nl-NL" dirty="0"/>
              <a:t>To make use of FIML for 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31912028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Data, model &amp; TECH1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Unique elements var-covar matrix = p(p+1)/2 (+p for means)</a:t>
            </a:r>
            <a:br>
              <a:rPr lang="nl-NL" dirty="0"/>
            </a:br>
            <a:r>
              <a:rPr lang="nl-NL" dirty="0"/>
              <a:t>- elements estimated in model </a:t>
            </a:r>
            <a:br>
              <a:rPr lang="nl-NL" dirty="0"/>
            </a:br>
            <a:r>
              <a:rPr lang="nl-NL" dirty="0"/>
              <a:t>= df</a:t>
            </a:r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24497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z="3600" b="1" dirty="0"/>
              <a:t>Data, model &amp; TECH1: </a:t>
            </a:r>
            <a:r>
              <a:rPr lang="en-US" sz="3600" b="1" dirty="0"/>
              <a:t>Saturated model</a:t>
            </a:r>
          </a:p>
        </p:txBody>
      </p:sp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1426518" y="2229719"/>
          <a:ext cx="3217490" cy="2495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908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σ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-250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σ</a:t>
                      </a:r>
                      <a:r>
                        <a:rPr lang="en-US" sz="2400" baseline="-25000" dirty="0" err="1"/>
                        <a:t>BA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σ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-250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σ</a:t>
                      </a:r>
                      <a:r>
                        <a:rPr lang="en-US" sz="2400" baseline="-25000" dirty="0" err="1"/>
                        <a:t>CA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σ</a:t>
                      </a:r>
                      <a:r>
                        <a:rPr lang="en-US" sz="2400" baseline="-25000" dirty="0" err="1"/>
                        <a:t>BC</a:t>
                      </a:r>
                      <a:endParaRPr lang="en-US" sz="24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σ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-250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4F81BD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err="1"/>
                        <a:t>σ</a:t>
                      </a:r>
                      <a:r>
                        <a:rPr lang="en-US" sz="2400" baseline="-25000" dirty="0" err="1"/>
                        <a:t>DA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err="1"/>
                        <a:t>σ</a:t>
                      </a:r>
                      <a:r>
                        <a:rPr lang="en-US" sz="2400" baseline="-25000" dirty="0" err="1"/>
                        <a:t>DB</a:t>
                      </a:r>
                      <a:endParaRPr lang="en-US" sz="24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err="1"/>
                        <a:t>σ</a:t>
                      </a:r>
                      <a:r>
                        <a:rPr lang="en-US" sz="2400" baseline="-25000" dirty="0" err="1"/>
                        <a:t>DC</a:t>
                      </a:r>
                      <a:endParaRPr lang="en-US" sz="24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/>
                        <a:t>σ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="0" baseline="-250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kstvak 9"/>
          <p:cNvSpPr txBox="1">
            <a:spLocks noChangeArrowheads="1"/>
          </p:cNvSpPr>
          <p:nvPr/>
        </p:nvSpPr>
        <p:spPr bwMode="auto">
          <a:xfrm>
            <a:off x="683568" y="3118719"/>
            <a:ext cx="8159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rbel" pitchFamily="34" charset="0"/>
              </a:rPr>
              <a:t>S = </a:t>
            </a:r>
          </a:p>
        </p:txBody>
      </p:sp>
      <p:sp>
        <p:nvSpPr>
          <p:cNvPr id="12" name="Tekstvak 11"/>
          <p:cNvSpPr txBox="1">
            <a:spLocks noChangeArrowheads="1"/>
          </p:cNvSpPr>
          <p:nvPr/>
        </p:nvSpPr>
        <p:spPr bwMode="auto">
          <a:xfrm>
            <a:off x="683568" y="1628800"/>
            <a:ext cx="36258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Corbel" pitchFamily="34" charset="0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1720" y="5157192"/>
            <a:ext cx="6303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accent1"/>
                </a:solidFill>
              </a:rPr>
              <a:t>How many: </a:t>
            </a:r>
          </a:p>
          <a:p>
            <a:pPr marL="571500" indent="-571500">
              <a:buFontTx/>
              <a:buChar char="-"/>
            </a:pPr>
            <a:r>
              <a:rPr lang="nl-NL" sz="2400" dirty="0">
                <a:solidFill>
                  <a:schemeClr val="accent1"/>
                </a:solidFill>
              </a:rPr>
              <a:t>Unique </a:t>
            </a:r>
            <a:r>
              <a:rPr lang="nl-NL" sz="2400" dirty="0" err="1">
                <a:solidFill>
                  <a:schemeClr val="accent1"/>
                </a:solidFill>
              </a:rPr>
              <a:t>elements</a:t>
            </a:r>
            <a:r>
              <a:rPr lang="nl-NL" sz="2400" dirty="0">
                <a:solidFill>
                  <a:schemeClr val="accent1"/>
                </a:solidFill>
              </a:rPr>
              <a:t> (knowns:10)</a:t>
            </a:r>
          </a:p>
          <a:p>
            <a:pPr marL="571500" indent="-571500">
              <a:buFontTx/>
              <a:buChar char="-"/>
            </a:pPr>
            <a:r>
              <a:rPr lang="nl-NL" sz="2400" dirty="0">
                <a:solidFill>
                  <a:schemeClr val="accent1"/>
                </a:solidFill>
              </a:rPr>
              <a:t>Model parameters (unknowns:10)</a:t>
            </a:r>
          </a:p>
          <a:p>
            <a:pPr marL="571500" indent="-571500">
              <a:buFontTx/>
              <a:buChar char="-"/>
            </a:pPr>
            <a:r>
              <a:rPr lang="nl-NL" sz="2400" dirty="0" err="1">
                <a:solidFill>
                  <a:schemeClr val="accent1"/>
                </a:solidFill>
              </a:rPr>
              <a:t>df</a:t>
            </a:r>
            <a:r>
              <a:rPr lang="nl-NL" sz="2400" dirty="0">
                <a:solidFill>
                  <a:schemeClr val="accent1"/>
                </a:solidFill>
              </a:rPr>
              <a:t> (0)</a:t>
            </a:r>
          </a:p>
        </p:txBody>
      </p:sp>
      <p:sp>
        <p:nvSpPr>
          <p:cNvPr id="13" name="Rechthoek 3"/>
          <p:cNvSpPr/>
          <p:nvPr/>
        </p:nvSpPr>
        <p:spPr>
          <a:xfrm>
            <a:off x="5656808" y="2423231"/>
            <a:ext cx="787400" cy="7239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Rechte verbindingslijn met pijl 4"/>
          <p:cNvCxnSpPr>
            <a:stCxn id="15" idx="3"/>
            <a:endCxn id="16" idx="1"/>
          </p:cNvCxnSpPr>
          <p:nvPr/>
        </p:nvCxnSpPr>
        <p:spPr>
          <a:xfrm>
            <a:off x="6444208" y="2795500"/>
            <a:ext cx="772964" cy="396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kstvak 5"/>
          <p:cNvSpPr txBox="1">
            <a:spLocks noChangeArrowheads="1"/>
          </p:cNvSpPr>
          <p:nvPr/>
        </p:nvSpPr>
        <p:spPr bwMode="auto">
          <a:xfrm>
            <a:off x="5656808" y="2534356"/>
            <a:ext cx="7874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>
                <a:solidFill>
                  <a:srgbClr val="000000"/>
                </a:solidFill>
                <a:latin typeface="Corbel" pitchFamily="34" charset="0"/>
              </a:rPr>
              <a:t>A</a:t>
            </a:r>
          </a:p>
        </p:txBody>
      </p:sp>
      <p:sp>
        <p:nvSpPr>
          <p:cNvPr id="16" name="Tekstvak 6"/>
          <p:cNvSpPr txBox="1">
            <a:spLocks noChangeArrowheads="1"/>
          </p:cNvSpPr>
          <p:nvPr/>
        </p:nvSpPr>
        <p:spPr bwMode="auto">
          <a:xfrm>
            <a:off x="7217172" y="2537531"/>
            <a:ext cx="78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>
                <a:solidFill>
                  <a:srgbClr val="000000"/>
                </a:solidFill>
                <a:latin typeface="Corbel" pitchFamily="34" charset="0"/>
              </a:rPr>
              <a:t>B</a:t>
            </a:r>
          </a:p>
        </p:txBody>
      </p:sp>
      <p:sp>
        <p:nvSpPr>
          <p:cNvPr id="17" name="Rechthoek 7"/>
          <p:cNvSpPr/>
          <p:nvPr/>
        </p:nvSpPr>
        <p:spPr>
          <a:xfrm>
            <a:off x="7240984" y="2432756"/>
            <a:ext cx="787400" cy="7239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hthoek 8"/>
          <p:cNvSpPr/>
          <p:nvPr/>
        </p:nvSpPr>
        <p:spPr>
          <a:xfrm>
            <a:off x="5656808" y="3608517"/>
            <a:ext cx="787400" cy="7239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Tekstvak 9"/>
          <p:cNvSpPr txBox="1">
            <a:spLocks noChangeArrowheads="1"/>
          </p:cNvSpPr>
          <p:nvPr/>
        </p:nvSpPr>
        <p:spPr bwMode="auto">
          <a:xfrm>
            <a:off x="5656808" y="3719642"/>
            <a:ext cx="7874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>
                <a:solidFill>
                  <a:srgbClr val="000000"/>
                </a:solidFill>
                <a:latin typeface="Corbel" pitchFamily="34" charset="0"/>
              </a:rPr>
              <a:t>C</a:t>
            </a:r>
          </a:p>
        </p:txBody>
      </p:sp>
      <p:cxnSp>
        <p:nvCxnSpPr>
          <p:cNvPr id="20" name="Rechte verbindingslijn met pijl 11"/>
          <p:cNvCxnSpPr>
            <a:stCxn id="18" idx="0"/>
            <a:endCxn id="13" idx="2"/>
          </p:cNvCxnSpPr>
          <p:nvPr/>
        </p:nvCxnSpPr>
        <p:spPr>
          <a:xfrm flipV="1">
            <a:off x="6050508" y="3147131"/>
            <a:ext cx="0" cy="46138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11"/>
          <p:cNvCxnSpPr>
            <a:stCxn id="17" idx="2"/>
            <a:endCxn id="27" idx="0"/>
          </p:cNvCxnSpPr>
          <p:nvPr/>
        </p:nvCxnSpPr>
        <p:spPr>
          <a:xfrm flipH="1">
            <a:off x="7610872" y="3156656"/>
            <a:ext cx="23812" cy="45186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kstvak 11"/>
          <p:cNvSpPr txBox="1">
            <a:spLocks noChangeArrowheads="1"/>
          </p:cNvSpPr>
          <p:nvPr/>
        </p:nvSpPr>
        <p:spPr bwMode="auto">
          <a:xfrm>
            <a:off x="4878238" y="1647643"/>
            <a:ext cx="36258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latin typeface="Corbel" pitchFamily="34" charset="0"/>
              </a:rPr>
              <a:t>Model</a:t>
            </a:r>
          </a:p>
        </p:txBody>
      </p:sp>
      <p:sp>
        <p:nvSpPr>
          <p:cNvPr id="27" name="Rechthoek 8"/>
          <p:cNvSpPr/>
          <p:nvPr/>
        </p:nvSpPr>
        <p:spPr>
          <a:xfrm>
            <a:off x="7217172" y="3608517"/>
            <a:ext cx="787400" cy="7239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Tekstvak 9"/>
          <p:cNvSpPr txBox="1">
            <a:spLocks noChangeArrowheads="1"/>
          </p:cNvSpPr>
          <p:nvPr/>
        </p:nvSpPr>
        <p:spPr bwMode="auto">
          <a:xfrm>
            <a:off x="7217172" y="3719642"/>
            <a:ext cx="7874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 dirty="0">
                <a:solidFill>
                  <a:srgbClr val="000000"/>
                </a:solidFill>
                <a:latin typeface="Corbel" pitchFamily="34" charset="0"/>
              </a:rPr>
              <a:t>D</a:t>
            </a:r>
          </a:p>
        </p:txBody>
      </p:sp>
      <p:cxnSp>
        <p:nvCxnSpPr>
          <p:cNvPr id="30" name="Rechte verbindingslijn met pijl 4"/>
          <p:cNvCxnSpPr>
            <a:stCxn id="18" idx="3"/>
            <a:endCxn id="27" idx="1"/>
          </p:cNvCxnSpPr>
          <p:nvPr/>
        </p:nvCxnSpPr>
        <p:spPr>
          <a:xfrm>
            <a:off x="6444208" y="3970467"/>
            <a:ext cx="77296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4"/>
          <p:cNvCxnSpPr/>
          <p:nvPr/>
        </p:nvCxnSpPr>
        <p:spPr>
          <a:xfrm>
            <a:off x="6444208" y="3118719"/>
            <a:ext cx="772964" cy="51768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4"/>
          <p:cNvCxnSpPr/>
          <p:nvPr/>
        </p:nvCxnSpPr>
        <p:spPr>
          <a:xfrm flipV="1">
            <a:off x="6444208" y="3144644"/>
            <a:ext cx="787400" cy="4917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8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" grpId="0"/>
      <p:bldP spid="2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z="3600" b="1" dirty="0"/>
              <a:t>Data, model &amp; TECH1: </a:t>
            </a:r>
            <a:r>
              <a:rPr lang="en-US" sz="3600" b="1" dirty="0"/>
              <a:t>Saturated model</a:t>
            </a:r>
            <a:endParaRPr lang="en-US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TECHNICAL 1 OUTPUT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PARAMETER SPECIFICATION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40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NU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   AGE           READAB        Q44           Q63          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   ________      ________      ________      ________     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1           1             2             3             4           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40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40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THETA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   AGE           READAB        Q44           Q63          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   ________      ________      ________      ________      ________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AGE                5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READAB             6             7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Q44                8             9            10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Q63               11            12            13            14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</a:t>
            </a:r>
            <a:endParaRPr lang="en-US" sz="13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25154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b="1" dirty="0"/>
              <a:t>Data, model &amp; TECH1: </a:t>
            </a:r>
            <a:r>
              <a:rPr lang="en-US" sz="3600" b="1" dirty="0"/>
              <a:t>Saturated model</a:t>
            </a:r>
            <a:endParaRPr lang="nl-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1528"/>
          </a:xfrm>
        </p:spPr>
        <p:txBody>
          <a:bodyPr/>
          <a:lstStyle/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Free Parameters                       14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H0 Value                       -5912.034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H1 Value                       -5912.034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Information Criteria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Akaike (AIC)                   11852.068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Bayesian (BIC)                 11920.777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Sample-Size Adjusted BIC       11876.312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(n* = (n + 2) / 24)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Chi-Square Test of Model Fit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Value                              0.000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Degrees of Freedom                     0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P-Value                           0.0000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RMSEA (Root Mean Square Error Of Approximation)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Estimate                           0.000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90 Percent C.I.                    0.000  0.000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Probability RMSEA &lt;= .05           0.000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CFI/TLI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CFI                                1.000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TLI                                1.000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Chi-Square Test of Model Fit for the Baseline Model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Value                            126.562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Degrees of Freedom                     6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P-Value                           0.0000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SRMR (Standardized Root Mean Square Residual)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Value                              0.000</a:t>
            </a:r>
          </a:p>
        </p:txBody>
      </p:sp>
    </p:spTree>
    <p:extLst>
      <p:ext uri="{BB962C8B-B14F-4D97-AF65-F5344CB8AC3E}">
        <p14:creationId xmlns:p14="http://schemas.microsoft.com/office/powerpoint/2010/main" val="185867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51050" y="2205038"/>
            <a:ext cx="6372225" cy="1470025"/>
          </a:xfrm>
        </p:spPr>
        <p:txBody>
          <a:bodyPr/>
          <a:lstStyle/>
          <a:p>
            <a:pPr eaLnBrk="1" hangingPunct="1"/>
            <a:r>
              <a:rPr lang="en-US" sz="3600" b="1" dirty="0"/>
              <a:t>Today</a:t>
            </a:r>
            <a:endParaRPr lang="nl-NL" sz="3600" b="1" dirty="0"/>
          </a:p>
        </p:txBody>
      </p:sp>
      <p:sp>
        <p:nvSpPr>
          <p:cNvPr id="57346" name="Rectangle 4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2088000" y="3780000"/>
            <a:ext cx="6372000" cy="288000"/>
          </a:xfrm>
        </p:spPr>
        <p:txBody>
          <a:bodyPr/>
          <a:lstStyle/>
          <a:p>
            <a:pPr lvl="1" eaLnBrk="1" hangingPunct="1"/>
            <a:endParaRPr lang="en-US">
              <a:solidFill>
                <a:schemeClr val="bg1"/>
              </a:solidFill>
            </a:endParaRPr>
          </a:p>
          <a:p>
            <a:pPr lvl="1" eaLnBrk="1" hangingPunct="1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29674"/>
      </p:ext>
    </p:extLst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z="3600" b="1" dirty="0"/>
              <a:t>Data, model &amp; TECH1: </a:t>
            </a:r>
            <a:r>
              <a:rPr lang="en-US" sz="3600" b="1" dirty="0"/>
              <a:t>Baseline model</a:t>
            </a:r>
          </a:p>
        </p:txBody>
      </p:sp>
      <p:sp>
        <p:nvSpPr>
          <p:cNvPr id="709634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Variables: Age, </a:t>
            </a:r>
            <a:r>
              <a:rPr lang="en-US" sz="2800" dirty="0" err="1"/>
              <a:t>readab</a:t>
            </a:r>
            <a:r>
              <a:rPr lang="en-US" sz="2800" dirty="0"/>
              <a:t>, Q44, Q63, Q76. </a:t>
            </a:r>
            <a:br>
              <a:rPr lang="en-US" sz="2800" dirty="0"/>
            </a:br>
            <a:r>
              <a:rPr lang="en-US" sz="2800" dirty="0"/>
              <a:t>How many unique elements? </a:t>
            </a:r>
          </a:p>
          <a:p>
            <a:pPr lvl="1" eaLnBrk="1" hangingPunct="1"/>
            <a:r>
              <a:rPr lang="en-US" sz="2400" dirty="0"/>
              <a:t>5(5+1)/2 + 5 = 20</a:t>
            </a:r>
          </a:p>
          <a:p>
            <a:pPr eaLnBrk="1" hangingPunct="1"/>
            <a:r>
              <a:rPr lang="en-US" sz="2800" dirty="0"/>
              <a:t>Baseline model = </a:t>
            </a:r>
            <a:r>
              <a:rPr lang="en-US" sz="2800" dirty="0">
                <a:solidFill>
                  <a:schemeClr val="tx2"/>
                </a:solidFill>
              </a:rPr>
              <a:t>Unrelated variables</a:t>
            </a:r>
            <a:br>
              <a:rPr lang="en-US" sz="2800" dirty="0"/>
            </a:br>
            <a:r>
              <a:rPr lang="en-US" sz="2800" dirty="0"/>
              <a:t>How many model parameters?</a:t>
            </a:r>
          </a:p>
          <a:p>
            <a:pPr lvl="1" eaLnBrk="1" hangingPunct="1"/>
            <a:r>
              <a:rPr lang="en-US" sz="2400" dirty="0"/>
              <a:t>5 variances and 5 means = 10 parameters</a:t>
            </a:r>
          </a:p>
          <a:p>
            <a:pPr eaLnBrk="1" hangingPunct="1"/>
            <a:r>
              <a:rPr lang="en-US" sz="2800" dirty="0"/>
              <a:t>How many df?</a:t>
            </a:r>
          </a:p>
          <a:p>
            <a:pPr lvl="1" eaLnBrk="1" hangingPunct="1"/>
            <a:r>
              <a:rPr lang="en-US" sz="2400" dirty="0"/>
              <a:t>df = 20-10=10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485939"/>
            <a:ext cx="9144000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*** WARNING in MODEL command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All variables are uncorrelated with all other variables in the model.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Check that this is what is intended.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 WARNING(S) FOUND IN THE INPUT INSTRUCTIONS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hoek 3"/>
          <p:cNvSpPr/>
          <p:nvPr/>
        </p:nvSpPr>
        <p:spPr>
          <a:xfrm>
            <a:off x="6664920" y="2924944"/>
            <a:ext cx="787400" cy="7239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kstvak 5"/>
          <p:cNvSpPr txBox="1">
            <a:spLocks noChangeArrowheads="1"/>
          </p:cNvSpPr>
          <p:nvPr/>
        </p:nvSpPr>
        <p:spPr bwMode="auto">
          <a:xfrm>
            <a:off x="6664920" y="3036069"/>
            <a:ext cx="7874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 dirty="0">
                <a:solidFill>
                  <a:srgbClr val="000000"/>
                </a:solidFill>
                <a:latin typeface="Corbel" pitchFamily="34" charset="0"/>
              </a:rPr>
              <a:t>A</a:t>
            </a:r>
          </a:p>
        </p:txBody>
      </p:sp>
      <p:sp>
        <p:nvSpPr>
          <p:cNvPr id="8" name="Tekstvak 6"/>
          <p:cNvSpPr txBox="1">
            <a:spLocks noChangeArrowheads="1"/>
          </p:cNvSpPr>
          <p:nvPr/>
        </p:nvSpPr>
        <p:spPr bwMode="auto">
          <a:xfrm>
            <a:off x="8033072" y="3034800"/>
            <a:ext cx="78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 dirty="0">
                <a:solidFill>
                  <a:srgbClr val="000000"/>
                </a:solidFill>
                <a:latin typeface="Corbel" pitchFamily="34" charset="0"/>
              </a:rPr>
              <a:t>B</a:t>
            </a:r>
          </a:p>
        </p:txBody>
      </p:sp>
      <p:sp>
        <p:nvSpPr>
          <p:cNvPr id="9" name="Rechthoek 7"/>
          <p:cNvSpPr/>
          <p:nvPr/>
        </p:nvSpPr>
        <p:spPr>
          <a:xfrm>
            <a:off x="8028384" y="2924944"/>
            <a:ext cx="787400" cy="7239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hthoek 8"/>
          <p:cNvSpPr/>
          <p:nvPr/>
        </p:nvSpPr>
        <p:spPr>
          <a:xfrm>
            <a:off x="6664920" y="4001244"/>
            <a:ext cx="787400" cy="7239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kstvak 9"/>
          <p:cNvSpPr txBox="1">
            <a:spLocks noChangeArrowheads="1"/>
          </p:cNvSpPr>
          <p:nvPr/>
        </p:nvSpPr>
        <p:spPr bwMode="auto">
          <a:xfrm>
            <a:off x="6664920" y="4112369"/>
            <a:ext cx="7874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>
                <a:solidFill>
                  <a:srgbClr val="000000"/>
                </a:solidFill>
                <a:latin typeface="Corbel" pitchFamily="34" charset="0"/>
              </a:rPr>
              <a:t>C</a:t>
            </a:r>
          </a:p>
        </p:txBody>
      </p:sp>
      <p:sp>
        <p:nvSpPr>
          <p:cNvPr id="14" name="Rechthoek 8"/>
          <p:cNvSpPr/>
          <p:nvPr/>
        </p:nvSpPr>
        <p:spPr>
          <a:xfrm>
            <a:off x="8028384" y="4001244"/>
            <a:ext cx="787400" cy="7239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Tekstvak 9"/>
          <p:cNvSpPr txBox="1">
            <a:spLocks noChangeArrowheads="1"/>
          </p:cNvSpPr>
          <p:nvPr/>
        </p:nvSpPr>
        <p:spPr bwMode="auto">
          <a:xfrm>
            <a:off x="8047508" y="4112369"/>
            <a:ext cx="7874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 dirty="0">
                <a:solidFill>
                  <a:srgbClr val="000000"/>
                </a:solidFill>
                <a:latin typeface="Corbel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0400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z="3600" b="1" dirty="0"/>
              <a:t>Data, model &amp; TECH1: </a:t>
            </a:r>
            <a:r>
              <a:rPr lang="en-US" sz="3600" b="1" dirty="0"/>
              <a:t>Baseline model</a:t>
            </a:r>
            <a:endParaRPr lang="en-US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22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Observed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NU</a:t>
            </a:r>
            <a:r>
              <a:rPr lang="en-US" sz="2000" dirty="0"/>
              <a:t> = Means / Intercepts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THETA</a:t>
            </a:r>
            <a:r>
              <a:rPr lang="en-US" sz="2000" dirty="0"/>
              <a:t> = Variances &amp; </a:t>
            </a:r>
            <a:r>
              <a:rPr lang="en-US" sz="2000" dirty="0" err="1"/>
              <a:t>Covariances</a:t>
            </a:r>
            <a:r>
              <a:rPr lang="en-US" sz="2000" dirty="0"/>
              <a:t> for residuals of observed variables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300" dirty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TECHNICAL 1 OUTPUT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  PARAMETER SPECIFICATION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        NU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           AGE           READAB        Q44           Q63           Q76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           ________      ________      ________      ________      ________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   1           1             2             3             4             5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        THETA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           AGE           READAB        Q44           Q63           Q76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           ________      ________      ________      ________      ________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AGE                6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READAB             0             7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Q44                0             0             8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Q63                0             0             0             9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Q76                0             0             0             0            10</a:t>
            </a:r>
          </a:p>
        </p:txBody>
      </p:sp>
    </p:spTree>
    <p:extLst>
      <p:ext uri="{BB962C8B-B14F-4D97-AF65-F5344CB8AC3E}">
        <p14:creationId xmlns:p14="http://schemas.microsoft.com/office/powerpoint/2010/main" val="406877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b="1" dirty="0"/>
              <a:t>Data, model &amp; TECH1: </a:t>
            </a:r>
            <a:r>
              <a:rPr lang="en-US" sz="3600" b="1" dirty="0"/>
              <a:t>Baseline model</a:t>
            </a:r>
            <a:endParaRPr lang="nl-NL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Free Parameters                       10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H0 Value                       -7549.696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H1 Value                       -7407.996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Information Criteria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Akaike (AIC)                   15119.392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Bayesian (BIC)                 15168.470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Sample-Size Adjusted BIC       15136.709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(n* = (n + 2) / 24)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Chi-Square Test of Model Fit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Value                            283.401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Degrees of Freedom                    10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P-Value                           0.0000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RMSEA (Root Mean Square Error Of Approximation)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Estimate                           0.165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90 Percent C.I.                    0.149  0.182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Probability RMSEA &lt;= .05           0.000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CFI/TLI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CFI                                0.000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TLI                                0.000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Chi-Square Test of Model Fit for the Baseline Model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Value                            283.401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Degrees of Freedom                    10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P-Value                           0.0000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SRMR (Standardized Root Mean Square Residual)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Value                              0.130</a:t>
            </a:r>
          </a:p>
        </p:txBody>
      </p:sp>
    </p:spTree>
    <p:extLst>
      <p:ext uri="{BB962C8B-B14F-4D97-AF65-F5344CB8AC3E}">
        <p14:creationId xmlns:p14="http://schemas.microsoft.com/office/powerpoint/2010/main" val="17931836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z="3600" b="1" dirty="0"/>
              <a:t>Data, model &amp; TECH1: </a:t>
            </a:r>
            <a:r>
              <a:rPr lang="en-US" sz="3600" b="1" dirty="0"/>
              <a:t>Model to TECH1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300" dirty="0">
              <a:latin typeface="Courier New"/>
              <a:cs typeface="Courier New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30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latin typeface="Courier New"/>
                <a:cs typeface="Courier New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30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30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30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latin typeface="Courier New"/>
                <a:cs typeface="Courier New"/>
              </a:rPr>
              <a:t>NU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latin typeface="Courier New"/>
                <a:cs typeface="Courier New"/>
              </a:rPr>
              <a:t>              A             B             C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latin typeface="Courier New"/>
                <a:cs typeface="Courier New"/>
              </a:rPr>
              <a:t>              ________      ________      ________    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latin typeface="Courier New"/>
                <a:cs typeface="Courier New"/>
              </a:rPr>
              <a:t>      1           1             2             3  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30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THETA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  A             B             C                     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  ________      ________      ________     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A                  4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B                  5             6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C                  0             7             8</a:t>
            </a:r>
            <a:r>
              <a:rPr lang="en-US" sz="1300" dirty="0">
                <a:latin typeface="Courier New"/>
                <a:cs typeface="Courier New"/>
              </a:rPr>
              <a:t>     </a:t>
            </a:r>
          </a:p>
        </p:txBody>
      </p:sp>
      <p:grpSp>
        <p:nvGrpSpPr>
          <p:cNvPr id="716803" name="Groeperen 3"/>
          <p:cNvGrpSpPr>
            <a:grpSpLocks noChangeAspect="1"/>
          </p:cNvGrpSpPr>
          <p:nvPr/>
        </p:nvGrpSpPr>
        <p:grpSpPr bwMode="auto">
          <a:xfrm>
            <a:off x="1249363" y="1712913"/>
            <a:ext cx="3541712" cy="768350"/>
            <a:chOff x="1401254" y="4246084"/>
            <a:chExt cx="5652728" cy="1226747"/>
          </a:xfrm>
        </p:grpSpPr>
        <p:sp>
          <p:nvSpPr>
            <p:cNvPr id="5" name="Rechthoek 4"/>
            <p:cNvSpPr/>
            <p:nvPr/>
          </p:nvSpPr>
          <p:spPr>
            <a:xfrm>
              <a:off x="1401254" y="4246084"/>
              <a:ext cx="1203516" cy="120140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/>
            </a:p>
          </p:txBody>
        </p:sp>
        <p:cxnSp>
          <p:nvCxnSpPr>
            <p:cNvPr id="6" name="Rechte verbindingslijn met pijl 5"/>
            <p:cNvCxnSpPr>
              <a:stCxn id="716806" idx="3"/>
              <a:endCxn id="716807" idx="1"/>
            </p:cNvCxnSpPr>
            <p:nvPr/>
          </p:nvCxnSpPr>
          <p:spPr>
            <a:xfrm>
              <a:off x="2604770" y="4861991"/>
              <a:ext cx="1005888" cy="1013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6806" name="Tekstvak 6"/>
            <p:cNvSpPr txBox="1">
              <a:spLocks noChangeArrowheads="1"/>
            </p:cNvSpPr>
            <p:nvPr/>
          </p:nvSpPr>
          <p:spPr bwMode="auto">
            <a:xfrm>
              <a:off x="1401254" y="4542143"/>
              <a:ext cx="1203631" cy="638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Corbel" pitchFamily="34" charset="0"/>
                </a:rPr>
                <a:t>A</a:t>
              </a:r>
            </a:p>
          </p:txBody>
        </p:sp>
        <p:sp>
          <p:nvSpPr>
            <p:cNvPr id="716807" name="Tekstvak 7"/>
            <p:cNvSpPr txBox="1">
              <a:spLocks noChangeArrowheads="1"/>
            </p:cNvSpPr>
            <p:nvPr/>
          </p:nvSpPr>
          <p:spPr bwMode="auto">
            <a:xfrm>
              <a:off x="3611611" y="4552335"/>
              <a:ext cx="1203629" cy="638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Corbel" pitchFamily="34" charset="0"/>
                </a:rPr>
                <a:t>B</a:t>
              </a:r>
            </a:p>
          </p:txBody>
        </p:sp>
        <p:sp>
          <p:nvSpPr>
            <p:cNvPr id="9" name="Rechthoek 8"/>
            <p:cNvSpPr/>
            <p:nvPr/>
          </p:nvSpPr>
          <p:spPr>
            <a:xfrm>
              <a:off x="3610658" y="4258756"/>
              <a:ext cx="1203516" cy="1201401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/>
            </a:p>
          </p:txBody>
        </p:sp>
        <p:sp>
          <p:nvSpPr>
            <p:cNvPr id="10" name="Rechthoek 9"/>
            <p:cNvSpPr/>
            <p:nvPr/>
          </p:nvSpPr>
          <p:spPr>
            <a:xfrm>
              <a:off x="5850466" y="4271430"/>
              <a:ext cx="1203516" cy="1201401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/>
            </a:p>
          </p:txBody>
        </p:sp>
        <p:sp>
          <p:nvSpPr>
            <p:cNvPr id="716810" name="Tekstvak 10"/>
            <p:cNvSpPr txBox="1">
              <a:spLocks noChangeArrowheads="1"/>
            </p:cNvSpPr>
            <p:nvPr/>
          </p:nvSpPr>
          <p:spPr bwMode="auto">
            <a:xfrm>
              <a:off x="5850351" y="4568994"/>
              <a:ext cx="1203631" cy="638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Corbel" pitchFamily="34" charset="0"/>
                </a:rPr>
                <a:t>C</a:t>
              </a:r>
            </a:p>
          </p:txBody>
        </p:sp>
        <p:cxnSp>
          <p:nvCxnSpPr>
            <p:cNvPr id="14" name="Rechte verbindingslijn met pijl 13"/>
            <p:cNvCxnSpPr>
              <a:stCxn id="9" idx="3"/>
              <a:endCxn id="10" idx="1"/>
            </p:cNvCxnSpPr>
            <p:nvPr/>
          </p:nvCxnSpPr>
          <p:spPr>
            <a:xfrm>
              <a:off x="4814174" y="4859458"/>
              <a:ext cx="1036292" cy="12672"/>
            </a:xfrm>
            <a:prstGeom prst="straightConnector1">
              <a:avLst/>
            </a:prstGeom>
            <a:ln>
              <a:solidFill>
                <a:srgbClr val="40404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741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Regression</a:t>
            </a:r>
          </a:p>
        </p:txBody>
      </p:sp>
      <p:sp>
        <p:nvSpPr>
          <p:cNvPr id="4" name="Vrije vorm 3"/>
          <p:cNvSpPr/>
          <p:nvPr/>
        </p:nvSpPr>
        <p:spPr>
          <a:xfrm>
            <a:off x="722313" y="1317625"/>
            <a:ext cx="7756525" cy="4346575"/>
          </a:xfrm>
          <a:custGeom>
            <a:avLst/>
            <a:gdLst>
              <a:gd name="connsiteX0" fmla="*/ 0 w 7592970"/>
              <a:gd name="connsiteY0" fmla="*/ 290964 h 4712423"/>
              <a:gd name="connsiteX1" fmla="*/ 1334024 w 7592970"/>
              <a:gd name="connsiteY1" fmla="*/ 26009 h 4712423"/>
              <a:gd name="connsiteX2" fmla="*/ 2211190 w 7592970"/>
              <a:gd name="connsiteY2" fmla="*/ 857420 h 4712423"/>
              <a:gd name="connsiteX3" fmla="*/ 2805104 w 7592970"/>
              <a:gd name="connsiteY3" fmla="*/ 2118241 h 4712423"/>
              <a:gd name="connsiteX4" fmla="*/ 4751317 w 7592970"/>
              <a:gd name="connsiteY4" fmla="*/ 2702970 h 4712423"/>
              <a:gd name="connsiteX5" fmla="*/ 6231535 w 7592970"/>
              <a:gd name="connsiteY5" fmla="*/ 4548520 h 4712423"/>
              <a:gd name="connsiteX6" fmla="*/ 7592970 w 7592970"/>
              <a:gd name="connsiteY6" fmla="*/ 4621611 h 4712423"/>
              <a:gd name="connsiteX7" fmla="*/ 7592970 w 7592970"/>
              <a:gd name="connsiteY7" fmla="*/ 4621611 h 471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2970" h="4712423">
                <a:moveTo>
                  <a:pt x="0" y="290964"/>
                </a:moveTo>
                <a:cubicBezTo>
                  <a:pt x="482746" y="111282"/>
                  <a:pt x="965492" y="-68400"/>
                  <a:pt x="1334024" y="26009"/>
                </a:cubicBezTo>
                <a:cubicBezTo>
                  <a:pt x="1702556" y="120418"/>
                  <a:pt x="1966010" y="508715"/>
                  <a:pt x="2211190" y="857420"/>
                </a:cubicBezTo>
                <a:cubicBezTo>
                  <a:pt x="2456370" y="1206125"/>
                  <a:pt x="2381750" y="1810649"/>
                  <a:pt x="2805104" y="2118241"/>
                </a:cubicBezTo>
                <a:cubicBezTo>
                  <a:pt x="3228458" y="2425833"/>
                  <a:pt x="4180245" y="2297924"/>
                  <a:pt x="4751317" y="2702970"/>
                </a:cubicBezTo>
                <a:cubicBezTo>
                  <a:pt x="5322389" y="3108016"/>
                  <a:pt x="5757926" y="4228747"/>
                  <a:pt x="6231535" y="4548520"/>
                </a:cubicBezTo>
                <a:cubicBezTo>
                  <a:pt x="6705144" y="4868293"/>
                  <a:pt x="7592970" y="4621611"/>
                  <a:pt x="7592970" y="4621611"/>
                </a:cubicBezTo>
                <a:lnTo>
                  <a:pt x="7592970" y="4621611"/>
                </a:ln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8851" name="Tekstvak 4"/>
          <p:cNvSpPr txBox="1">
            <a:spLocks noChangeArrowheads="1"/>
          </p:cNvSpPr>
          <p:nvPr/>
        </p:nvSpPr>
        <p:spPr bwMode="auto">
          <a:xfrm>
            <a:off x="6926263" y="5783263"/>
            <a:ext cx="15684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900">
                <a:latin typeface="Corbel" pitchFamily="34" charset="0"/>
              </a:rPr>
              <a:t>©Zondervan-Zwijnenburg</a:t>
            </a:r>
          </a:p>
        </p:txBody>
      </p:sp>
    </p:spTree>
    <p:extLst>
      <p:ext uri="{BB962C8B-B14F-4D97-AF65-F5344CB8AC3E}">
        <p14:creationId xmlns:p14="http://schemas.microsoft.com/office/powerpoint/2010/main" val="38544021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Regression: Model in TECH1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2213"/>
          </a:xfrm>
        </p:spPr>
        <p:txBody>
          <a:bodyPr rtlCol="0">
            <a:normAutofit fontScale="92500" lnSpcReduction="20000"/>
          </a:bodyPr>
          <a:lstStyle/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>
                <a:latin typeface="Courier New"/>
                <a:cs typeface="Courier New"/>
              </a:rPr>
              <a:t>NU</a:t>
            </a:r>
            <a:r>
              <a:rPr lang="en-US" sz="2000" dirty="0"/>
              <a:t> 		= Means / intercepts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>
                <a:latin typeface="Courier New"/>
                <a:cs typeface="Courier New"/>
              </a:rPr>
              <a:t>THETA</a:t>
            </a:r>
            <a:r>
              <a:rPr lang="en-US" sz="2000" dirty="0"/>
              <a:t> 	= Variances &amp; </a:t>
            </a:r>
            <a:r>
              <a:rPr lang="en-US" sz="2000" dirty="0" err="1"/>
              <a:t>Covariances</a:t>
            </a:r>
            <a:r>
              <a:rPr lang="en-US" sz="2000" dirty="0"/>
              <a:t> for residuals and observed variables</a:t>
            </a:r>
            <a:endParaRPr lang="en-US" sz="2000" b="1" dirty="0">
              <a:latin typeface="Courier New"/>
              <a:cs typeface="Courier New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b="1" dirty="0">
                <a:latin typeface="Courier New"/>
                <a:cs typeface="Courier New"/>
              </a:rPr>
              <a:t>Beta</a:t>
            </a:r>
            <a:r>
              <a:rPr lang="en-US" sz="2000" b="1" dirty="0"/>
              <a:t> 		= Regression slopes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000" b="1" dirty="0"/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700" dirty="0">
                <a:solidFill>
                  <a:srgbClr val="FF0000"/>
                </a:solidFill>
              </a:rPr>
              <a:t>Hypothetical</a:t>
            </a:r>
            <a:r>
              <a:rPr lang="en-US" sz="2200" b="1" dirty="0"/>
              <a:t> </a:t>
            </a:r>
            <a:r>
              <a:rPr lang="en-US" sz="1400" dirty="0">
                <a:latin typeface="Courier New"/>
                <a:cs typeface="Courier New"/>
              </a:rPr>
              <a:t>TECH 1</a:t>
            </a:r>
            <a:r>
              <a:rPr lang="en-US" sz="2200" dirty="0">
                <a:cs typeface="Courier New"/>
              </a:rPr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40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NU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     B             A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   ________      ________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1           1             2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40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THETA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   B             A 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   ________      ________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B                  3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A                  0             4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40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BETA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   B             A 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   ________      ________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B                  0             5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A                  0             0</a:t>
            </a:r>
            <a:endParaRPr lang="en-US" sz="1400" b="1" dirty="0"/>
          </a:p>
          <a:p>
            <a:pPr marL="457200" lvl="1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000" dirty="0">
              <a:latin typeface="Courier New"/>
              <a:cs typeface="Courier New"/>
            </a:endParaRPr>
          </a:p>
        </p:txBody>
      </p:sp>
      <p:grpSp>
        <p:nvGrpSpPr>
          <p:cNvPr id="719875" name="Groeperen 50"/>
          <p:cNvGrpSpPr>
            <a:grpSpLocks/>
          </p:cNvGrpSpPr>
          <p:nvPr/>
        </p:nvGrpSpPr>
        <p:grpSpPr bwMode="auto">
          <a:xfrm>
            <a:off x="4927104" y="2827338"/>
            <a:ext cx="3389312" cy="1096962"/>
            <a:chOff x="615717" y="4525272"/>
            <a:chExt cx="3389169" cy="1097197"/>
          </a:xfrm>
        </p:grpSpPr>
        <p:sp>
          <p:nvSpPr>
            <p:cNvPr id="53" name="Rechthoek 52"/>
            <p:cNvSpPr/>
            <p:nvPr/>
          </p:nvSpPr>
          <p:spPr>
            <a:xfrm>
              <a:off x="1010987" y="4892063"/>
              <a:ext cx="787367" cy="724055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4" name="Rechte verbindingslijn met pijl 53"/>
            <p:cNvCxnSpPr/>
            <p:nvPr/>
          </p:nvCxnSpPr>
          <p:spPr>
            <a:xfrm>
              <a:off x="1798354" y="5260441"/>
              <a:ext cx="552427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9878" name="Tekstvak 63"/>
            <p:cNvSpPr txBox="1">
              <a:spLocks noChangeArrowheads="1"/>
            </p:cNvSpPr>
            <p:nvPr/>
          </p:nvSpPr>
          <p:spPr bwMode="auto">
            <a:xfrm>
              <a:off x="1010839" y="5003017"/>
              <a:ext cx="78707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>
                  <a:latin typeface="Corbel" pitchFamily="34" charset="0"/>
                </a:rPr>
                <a:t>A</a:t>
              </a:r>
            </a:p>
          </p:txBody>
        </p:sp>
        <p:sp>
          <p:nvSpPr>
            <p:cNvPr id="719879" name="Tekstvak 68"/>
            <p:cNvSpPr txBox="1">
              <a:spLocks noChangeArrowheads="1"/>
            </p:cNvSpPr>
            <p:nvPr/>
          </p:nvSpPr>
          <p:spPr bwMode="auto">
            <a:xfrm>
              <a:off x="2350662" y="5007419"/>
              <a:ext cx="78707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>
                  <a:latin typeface="Corbel" pitchFamily="34" charset="0"/>
                </a:rPr>
                <a:t>B</a:t>
              </a:r>
            </a:p>
          </p:txBody>
        </p:sp>
        <p:sp>
          <p:nvSpPr>
            <p:cNvPr id="70" name="Rechthoek 69"/>
            <p:cNvSpPr/>
            <p:nvPr/>
          </p:nvSpPr>
          <p:spPr>
            <a:xfrm>
              <a:off x="2350781" y="4898414"/>
              <a:ext cx="787367" cy="724055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719881" name="Groeperen 70"/>
            <p:cNvGrpSpPr>
              <a:grpSpLocks/>
            </p:cNvGrpSpPr>
            <p:nvPr/>
          </p:nvGrpSpPr>
          <p:grpSpPr bwMode="auto">
            <a:xfrm rot="10800000">
              <a:off x="3323592" y="4525272"/>
              <a:ext cx="681294" cy="551521"/>
              <a:chOff x="2364244" y="5378700"/>
              <a:chExt cx="681294" cy="551521"/>
            </a:xfrm>
          </p:grpSpPr>
          <p:sp>
            <p:nvSpPr>
              <p:cNvPr id="76" name="Ovaal 75"/>
              <p:cNvSpPr/>
              <p:nvPr/>
            </p:nvSpPr>
            <p:spPr>
              <a:xfrm rot="2760000" flipH="1">
                <a:off x="2348329" y="5619043"/>
                <a:ext cx="320744" cy="301612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7" name="Gelijkbenige driehoek 76"/>
              <p:cNvSpPr/>
              <p:nvPr/>
            </p:nvSpPr>
            <p:spPr>
              <a:xfrm rot="2760000" flipH="1">
                <a:off x="2366617" y="5638858"/>
                <a:ext cx="65101" cy="41273"/>
              </a:xfrm>
              <a:prstGeom prst="triangle">
                <a:avLst/>
              </a:prstGeom>
              <a:noFill/>
              <a:ln w="127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8" name="Ovaal 77"/>
              <p:cNvSpPr/>
              <p:nvPr/>
            </p:nvSpPr>
            <p:spPr>
              <a:xfrm>
                <a:off x="2624583" y="5379241"/>
                <a:ext cx="420669" cy="422365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72" name="Rechte verbindingslijn met pijl 71"/>
            <p:cNvCxnSpPr>
              <a:stCxn id="78" idx="7"/>
            </p:cNvCxnSpPr>
            <p:nvPr/>
          </p:nvCxnSpPr>
          <p:spPr>
            <a:xfrm flipH="1">
              <a:off x="3165134" y="5014327"/>
              <a:ext cx="220653" cy="1905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19883" name="Groeperen 72"/>
            <p:cNvGrpSpPr>
              <a:grpSpLocks/>
            </p:cNvGrpSpPr>
            <p:nvPr/>
          </p:nvGrpSpPr>
          <p:grpSpPr bwMode="auto">
            <a:xfrm>
              <a:off x="615717" y="4765320"/>
              <a:ext cx="376848" cy="394070"/>
              <a:chOff x="3211420" y="2658330"/>
              <a:chExt cx="468718" cy="496911"/>
            </a:xfrm>
          </p:grpSpPr>
          <p:sp>
            <p:nvSpPr>
              <p:cNvPr id="74" name="Ovaal 73"/>
              <p:cNvSpPr/>
              <p:nvPr/>
            </p:nvSpPr>
            <p:spPr>
              <a:xfrm rot="3929533" flipH="1">
                <a:off x="3211129" y="2686292"/>
                <a:ext cx="468519" cy="467938"/>
              </a:xfrm>
              <a:prstGeom prst="ellipse">
                <a:avLst/>
              </a:prstGeom>
              <a:noFill/>
              <a:ln w="28575" cmpd="sng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5" name="Gelijkbenige driehoek 74"/>
              <p:cNvSpPr/>
              <p:nvPr/>
            </p:nvSpPr>
            <p:spPr>
              <a:xfrm rot="3929533" flipH="1">
                <a:off x="3304550" y="2673433"/>
                <a:ext cx="94105" cy="63182"/>
              </a:xfrm>
              <a:prstGeom prst="triangle">
                <a:avLst/>
              </a:prstGeom>
              <a:noFill/>
              <a:ln w="28575" cmpd="sng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23528" y="3027974"/>
            <a:ext cx="3816424" cy="3497370"/>
            <a:chOff x="323528" y="3027974"/>
            <a:chExt cx="3816424" cy="3497370"/>
          </a:xfrm>
        </p:grpSpPr>
        <p:cxnSp>
          <p:nvCxnSpPr>
            <p:cNvPr id="4" name="Gerade Verbindung 3"/>
            <p:cNvCxnSpPr/>
            <p:nvPr/>
          </p:nvCxnSpPr>
          <p:spPr>
            <a:xfrm>
              <a:off x="323528" y="3098006"/>
              <a:ext cx="3816424" cy="34273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 flipH="1">
              <a:off x="611560" y="3027974"/>
              <a:ext cx="3528392" cy="34973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feld 7"/>
          <p:cNvSpPr txBox="1"/>
          <p:nvPr/>
        </p:nvSpPr>
        <p:spPr>
          <a:xfrm>
            <a:off x="4839029" y="5197010"/>
            <a:ext cx="3775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Mplus</a:t>
            </a:r>
            <a:r>
              <a:rPr lang="en-US" b="1" dirty="0">
                <a:solidFill>
                  <a:srgbClr val="FF0000"/>
                </a:solidFill>
              </a:rPr>
              <a:t> does not have continuous</a:t>
            </a:r>
          </a:p>
          <a:p>
            <a:r>
              <a:rPr lang="en-US" b="1" dirty="0">
                <a:solidFill>
                  <a:srgbClr val="FF0000"/>
                </a:solidFill>
              </a:rPr>
              <a:t>observed variables </a:t>
            </a:r>
          </a:p>
          <a:p>
            <a:r>
              <a:rPr lang="en-US" b="1" dirty="0">
                <a:solidFill>
                  <a:srgbClr val="FF0000"/>
                </a:solidFill>
              </a:rPr>
              <a:t>in the structural part of model!</a:t>
            </a:r>
          </a:p>
        </p:txBody>
      </p:sp>
    </p:spTree>
    <p:extLst>
      <p:ext uri="{BB962C8B-B14F-4D97-AF65-F5344CB8AC3E}">
        <p14:creationId xmlns:p14="http://schemas.microsoft.com/office/powerpoint/2010/main" val="101775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Regression: Model in TECH1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2213"/>
          </a:xfrm>
        </p:spPr>
        <p:txBody>
          <a:bodyPr rtlCol="0">
            <a:normAutofit/>
          </a:bodyPr>
          <a:lstStyle/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br>
              <a:rPr lang="en-US" sz="2000" dirty="0">
                <a:solidFill>
                  <a:schemeClr val="accent3"/>
                </a:solidFill>
                <a:cs typeface="Courier New"/>
              </a:rPr>
            </a:br>
            <a:br>
              <a:rPr lang="en-US" sz="2000" dirty="0">
                <a:solidFill>
                  <a:schemeClr val="accent3"/>
                </a:solidFill>
                <a:cs typeface="Courier New"/>
              </a:rPr>
            </a:br>
            <a:br>
              <a:rPr lang="en-US" sz="2000" dirty="0">
                <a:solidFill>
                  <a:schemeClr val="accent3"/>
                </a:solidFill>
                <a:cs typeface="Courier New"/>
              </a:rPr>
            </a:br>
            <a:endParaRPr lang="en-US" sz="2000" dirty="0">
              <a:solidFill>
                <a:schemeClr val="accent3"/>
              </a:solidFill>
              <a:cs typeface="Courier New"/>
            </a:endParaRP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400" dirty="0">
              <a:cs typeface="Courier New"/>
            </a:endParaRP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400" dirty="0">
              <a:cs typeface="Courier New"/>
            </a:endParaRP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400" dirty="0">
              <a:cs typeface="Courier New"/>
            </a:endParaRPr>
          </a:p>
        </p:txBody>
      </p:sp>
      <p:sp>
        <p:nvSpPr>
          <p:cNvPr id="723972" name="Tekstvak 18"/>
          <p:cNvSpPr txBox="1">
            <a:spLocks noChangeArrowheads="1"/>
          </p:cNvSpPr>
          <p:nvPr/>
        </p:nvSpPr>
        <p:spPr bwMode="auto">
          <a:xfrm>
            <a:off x="4053070" y="1906091"/>
            <a:ext cx="460851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85800" indent="-285750">
              <a:buFont typeface="Arial" charset="0"/>
              <a:buChar char="•"/>
            </a:pPr>
            <a:r>
              <a:rPr lang="en-US" sz="2400" dirty="0" err="1">
                <a:latin typeface="Corbel" pitchFamily="34" charset="0"/>
                <a:cs typeface="Courier New" pitchFamily="49" charset="0"/>
              </a:rPr>
              <a:t>Mplus</a:t>
            </a:r>
            <a:r>
              <a:rPr lang="en-US" sz="2400" dirty="0">
                <a:latin typeface="Corbel" pitchFamily="34" charset="0"/>
                <a:cs typeface="Courier New" pitchFamily="49" charset="0"/>
              </a:rPr>
              <a:t> treats all observed y (here A and B) as latent</a:t>
            </a:r>
          </a:p>
          <a:p>
            <a:pPr marL="685800" indent="-285750">
              <a:buFont typeface="Arial" charset="0"/>
              <a:buChar char="•"/>
            </a:pPr>
            <a:r>
              <a:rPr lang="en-US" sz="2400" dirty="0">
                <a:latin typeface="Corbel" pitchFamily="34" charset="0"/>
                <a:cs typeface="Courier New" pitchFamily="49" charset="0"/>
              </a:rPr>
              <a:t>To do so it defines new latent variables FA and FB (internally)</a:t>
            </a:r>
          </a:p>
          <a:p>
            <a:pPr marL="685800" indent="-285750">
              <a:buFont typeface="Arial" charset="0"/>
              <a:buChar char="•"/>
            </a:pPr>
            <a:r>
              <a:rPr lang="en-US" sz="2400" dirty="0">
                <a:latin typeface="Corbel" pitchFamily="34" charset="0"/>
                <a:cs typeface="Courier New" pitchFamily="49" charset="0"/>
              </a:rPr>
              <a:t>Loadings 1</a:t>
            </a:r>
          </a:p>
          <a:p>
            <a:pPr marL="685800" indent="-285750">
              <a:buFont typeface="Arial" charset="0"/>
              <a:buChar char="•"/>
            </a:pPr>
            <a:r>
              <a:rPr lang="en-US" sz="2400" dirty="0">
                <a:latin typeface="Corbel" pitchFamily="34" charset="0"/>
                <a:cs typeface="Courier New" pitchFamily="49" charset="0"/>
              </a:rPr>
              <a:t>Intercepts of y’s 0</a:t>
            </a:r>
          </a:p>
          <a:p>
            <a:pPr marL="685800" indent="-285750">
              <a:buFont typeface="Arial" charset="0"/>
              <a:buChar char="•"/>
            </a:pPr>
            <a:r>
              <a:rPr lang="en-US" sz="2400" dirty="0">
                <a:latin typeface="Corbel" pitchFamily="34" charset="0"/>
                <a:cs typeface="Courier New" pitchFamily="49" charset="0"/>
              </a:rPr>
              <a:t>Residual variances of y’s 0</a:t>
            </a:r>
          </a:p>
          <a:p>
            <a:pPr marL="685800" indent="-285750">
              <a:buFont typeface="Arial" charset="0"/>
              <a:buChar char="•"/>
            </a:pPr>
            <a:r>
              <a:rPr lang="en-US" sz="2400" dirty="0">
                <a:latin typeface="Corbel" pitchFamily="34" charset="0"/>
                <a:cs typeface="Courier New" pitchFamily="49" charset="0"/>
              </a:rPr>
              <a:t>Result: latent A and B have mean/intercept and variance/residual of observed A and B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369093" y="2060848"/>
            <a:ext cx="3398837" cy="2779713"/>
            <a:chOff x="315913" y="2422525"/>
            <a:chExt cx="3398837" cy="2779713"/>
          </a:xfrm>
        </p:grpSpPr>
        <p:grpSp>
          <p:nvGrpSpPr>
            <p:cNvPr id="723971" name="Groeperen 67"/>
            <p:cNvGrpSpPr>
              <a:grpSpLocks/>
            </p:cNvGrpSpPr>
            <p:nvPr/>
          </p:nvGrpSpPr>
          <p:grpSpPr bwMode="auto">
            <a:xfrm>
              <a:off x="457200" y="2422525"/>
              <a:ext cx="3257550" cy="2667000"/>
              <a:chOff x="5047456" y="4021746"/>
              <a:chExt cx="3257674" cy="2668154"/>
            </a:xfrm>
          </p:grpSpPr>
          <p:sp>
            <p:nvSpPr>
              <p:cNvPr id="9" name="Rechthoek 8"/>
              <p:cNvSpPr/>
              <p:nvPr/>
            </p:nvSpPr>
            <p:spPr>
              <a:xfrm>
                <a:off x="5423708" y="5468585"/>
                <a:ext cx="617561" cy="543160"/>
              </a:xfrm>
              <a:prstGeom prst="rect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cxnSp>
            <p:nvCxnSpPr>
              <p:cNvPr id="10" name="Rechte verbindingslijn met pijl 9"/>
              <p:cNvCxnSpPr>
                <a:stCxn id="14" idx="4"/>
                <a:endCxn id="9" idx="0"/>
              </p:cNvCxnSpPr>
              <p:nvPr/>
            </p:nvCxnSpPr>
            <p:spPr>
              <a:xfrm>
                <a:off x="5731695" y="5055656"/>
                <a:ext cx="0" cy="41292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3982" name="Tekstvak 10"/>
              <p:cNvSpPr txBox="1">
                <a:spLocks noChangeArrowheads="1"/>
              </p:cNvSpPr>
              <p:nvPr/>
            </p:nvSpPr>
            <p:spPr bwMode="auto">
              <a:xfrm>
                <a:off x="5424304" y="5579077"/>
                <a:ext cx="6162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A</a:t>
                </a:r>
              </a:p>
            </p:txBody>
          </p:sp>
          <p:sp>
            <p:nvSpPr>
              <p:cNvPr id="723983" name="Tekstvak 11"/>
              <p:cNvSpPr txBox="1">
                <a:spLocks noChangeArrowheads="1"/>
              </p:cNvSpPr>
              <p:nvPr/>
            </p:nvSpPr>
            <p:spPr bwMode="auto">
              <a:xfrm>
                <a:off x="6764126" y="5583479"/>
                <a:ext cx="61628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B</a:t>
                </a:r>
              </a:p>
            </p:txBody>
          </p:sp>
          <p:sp>
            <p:nvSpPr>
              <p:cNvPr id="13" name="Rechthoek 12"/>
              <p:cNvSpPr/>
              <p:nvPr/>
            </p:nvSpPr>
            <p:spPr>
              <a:xfrm>
                <a:off x="6763609" y="5474938"/>
                <a:ext cx="617561" cy="543160"/>
              </a:xfrm>
              <a:prstGeom prst="rect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14" name="Ovaal 13"/>
              <p:cNvSpPr/>
              <p:nvPr/>
            </p:nvSpPr>
            <p:spPr>
              <a:xfrm>
                <a:off x="5339567" y="4333031"/>
                <a:ext cx="785843" cy="722626"/>
              </a:xfrm>
              <a:prstGeom prst="ellipse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5" name="Rechte verbindingslijn met pijl 14"/>
              <p:cNvCxnSpPr/>
              <p:nvPr/>
            </p:nvCxnSpPr>
            <p:spPr>
              <a:xfrm>
                <a:off x="6125410" y="4699902"/>
                <a:ext cx="554058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3987" name="Tekstvak 15"/>
              <p:cNvSpPr txBox="1">
                <a:spLocks noChangeArrowheads="1"/>
              </p:cNvSpPr>
              <p:nvPr/>
            </p:nvSpPr>
            <p:spPr bwMode="auto">
              <a:xfrm>
                <a:off x="5338912" y="4442909"/>
                <a:ext cx="78707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dirty="0">
                    <a:latin typeface="Corbel" pitchFamily="34" charset="0"/>
                  </a:rPr>
                  <a:t>FA</a:t>
                </a:r>
              </a:p>
            </p:txBody>
          </p:sp>
          <p:sp>
            <p:nvSpPr>
              <p:cNvPr id="723988" name="Tekstvak 16"/>
              <p:cNvSpPr txBox="1">
                <a:spLocks noChangeArrowheads="1"/>
              </p:cNvSpPr>
              <p:nvPr/>
            </p:nvSpPr>
            <p:spPr bwMode="auto">
              <a:xfrm>
                <a:off x="6678735" y="4447311"/>
                <a:ext cx="7870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dirty="0">
                    <a:latin typeface="Corbel" pitchFamily="34" charset="0"/>
                  </a:rPr>
                  <a:t>FB</a:t>
                </a:r>
              </a:p>
            </p:txBody>
          </p:sp>
          <p:sp>
            <p:nvSpPr>
              <p:cNvPr id="18" name="Ovaal 17"/>
              <p:cNvSpPr/>
              <p:nvPr/>
            </p:nvSpPr>
            <p:spPr>
              <a:xfrm>
                <a:off x="6679468" y="4339383"/>
                <a:ext cx="785843" cy="722626"/>
              </a:xfrm>
              <a:prstGeom prst="ellipse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21" name="Rechte verbindingslijn met pijl 20"/>
              <p:cNvCxnSpPr>
                <a:stCxn id="18" idx="4"/>
                <a:endCxn id="13" idx="0"/>
              </p:cNvCxnSpPr>
              <p:nvPr/>
            </p:nvCxnSpPr>
            <p:spPr>
              <a:xfrm>
                <a:off x="7071596" y="5062009"/>
                <a:ext cx="0" cy="41292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3991" name="Groeperen 30"/>
              <p:cNvGrpSpPr>
                <a:grpSpLocks/>
              </p:cNvGrpSpPr>
              <p:nvPr/>
            </p:nvGrpSpPr>
            <p:grpSpPr bwMode="auto">
              <a:xfrm>
                <a:off x="5047456" y="4193366"/>
                <a:ext cx="376848" cy="394070"/>
                <a:chOff x="3211420" y="2658330"/>
                <a:chExt cx="468718" cy="496911"/>
              </a:xfrm>
            </p:grpSpPr>
            <p:sp>
              <p:nvSpPr>
                <p:cNvPr id="29" name="Ovaal 28"/>
                <p:cNvSpPr/>
                <p:nvPr/>
              </p:nvSpPr>
              <p:spPr>
                <a:xfrm rot="3929533" flipH="1">
                  <a:off x="3211097" y="2686569"/>
                  <a:ext cx="468622" cy="467977"/>
                </a:xfrm>
                <a:prstGeom prst="ellipse">
                  <a:avLst/>
                </a:prstGeom>
                <a:noFill/>
                <a:ln w="28575" cmpd="sng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0" name="Gelijkbenige driehoek 29"/>
                <p:cNvSpPr/>
                <p:nvPr/>
              </p:nvSpPr>
              <p:spPr>
                <a:xfrm rot="3929533" flipH="1">
                  <a:off x="3304553" y="2673679"/>
                  <a:ext cx="94125" cy="63187"/>
                </a:xfrm>
                <a:prstGeom prst="triangle">
                  <a:avLst/>
                </a:prstGeom>
                <a:noFill/>
                <a:ln w="28575" cmpd="sng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723992" name="Groeperen 34"/>
              <p:cNvGrpSpPr>
                <a:grpSpLocks/>
              </p:cNvGrpSpPr>
              <p:nvPr/>
            </p:nvGrpSpPr>
            <p:grpSpPr bwMode="auto">
              <a:xfrm rot="10800000">
                <a:off x="7623836" y="4021746"/>
                <a:ext cx="681294" cy="551521"/>
                <a:chOff x="2364244" y="5378700"/>
                <a:chExt cx="681294" cy="551521"/>
              </a:xfrm>
            </p:grpSpPr>
            <p:sp>
              <p:nvSpPr>
                <p:cNvPr id="32" name="Ovaal 31"/>
                <p:cNvSpPr/>
                <p:nvPr/>
              </p:nvSpPr>
              <p:spPr>
                <a:xfrm rot="2760000" flipH="1">
                  <a:off x="2348305" y="5612643"/>
                  <a:ext cx="320814" cy="301637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3" name="Gelijkbenige driehoek 32"/>
                <p:cNvSpPr/>
                <p:nvPr/>
              </p:nvSpPr>
              <p:spPr>
                <a:xfrm rot="2760000" flipH="1">
                  <a:off x="2366611" y="5632444"/>
                  <a:ext cx="65116" cy="41277"/>
                </a:xfrm>
                <a:prstGeom prst="triangl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4" name="Ovaal 33"/>
                <p:cNvSpPr/>
                <p:nvPr/>
              </p:nvSpPr>
              <p:spPr>
                <a:xfrm>
                  <a:off x="2630954" y="5372766"/>
                  <a:ext cx="420703" cy="422458"/>
                </a:xfrm>
                <a:prstGeom prst="ellipse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36" name="Rechte verbindingslijn met pijl 35"/>
              <p:cNvCxnSpPr>
                <a:stCxn id="34" idx="7"/>
                <a:endCxn id="18" idx="6"/>
              </p:cNvCxnSpPr>
              <p:nvPr/>
            </p:nvCxnSpPr>
            <p:spPr>
              <a:xfrm flipH="1">
                <a:off x="7465311" y="4510908"/>
                <a:ext cx="220670" cy="188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723994" name="Groeperen 40"/>
              <p:cNvGrpSpPr>
                <a:grpSpLocks/>
              </p:cNvGrpSpPr>
              <p:nvPr/>
            </p:nvGrpSpPr>
            <p:grpSpPr bwMode="auto">
              <a:xfrm>
                <a:off x="5402871" y="6321381"/>
                <a:ext cx="476442" cy="368519"/>
                <a:chOff x="2364244" y="5378700"/>
                <a:chExt cx="681294" cy="551521"/>
              </a:xfrm>
            </p:grpSpPr>
            <p:sp>
              <p:nvSpPr>
                <p:cNvPr id="42" name="Ovaal 41"/>
                <p:cNvSpPr/>
                <p:nvPr/>
              </p:nvSpPr>
              <p:spPr>
                <a:xfrm rot="2760000" flipH="1">
                  <a:off x="2355056" y="5618818"/>
                  <a:ext cx="320875" cy="301931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3" name="Gelijkbenige driehoek 42"/>
                <p:cNvSpPr/>
                <p:nvPr/>
              </p:nvSpPr>
              <p:spPr>
                <a:xfrm rot="2760000" flipH="1">
                  <a:off x="2373304" y="5632886"/>
                  <a:ext cx="64176" cy="40863"/>
                </a:xfrm>
                <a:prstGeom prst="triangl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4" name="Ovaal 43"/>
                <p:cNvSpPr/>
                <p:nvPr/>
              </p:nvSpPr>
              <p:spPr>
                <a:xfrm>
                  <a:off x="2625597" y="5378790"/>
                  <a:ext cx="419977" cy="423081"/>
                </a:xfrm>
                <a:prstGeom prst="ellipse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723995" name="Groeperen 44"/>
              <p:cNvGrpSpPr>
                <a:grpSpLocks/>
              </p:cNvGrpSpPr>
              <p:nvPr/>
            </p:nvGrpSpPr>
            <p:grpSpPr bwMode="auto">
              <a:xfrm>
                <a:off x="6743895" y="6321381"/>
                <a:ext cx="476442" cy="368519"/>
                <a:chOff x="2364244" y="5378700"/>
                <a:chExt cx="681294" cy="551521"/>
              </a:xfrm>
            </p:grpSpPr>
            <p:sp>
              <p:nvSpPr>
                <p:cNvPr id="46" name="Ovaal 45"/>
                <p:cNvSpPr/>
                <p:nvPr/>
              </p:nvSpPr>
              <p:spPr>
                <a:xfrm rot="2760000" flipH="1">
                  <a:off x="2355721" y="5618818"/>
                  <a:ext cx="320875" cy="301929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7" name="Gelijkbenige driehoek 46"/>
                <p:cNvSpPr/>
                <p:nvPr/>
              </p:nvSpPr>
              <p:spPr>
                <a:xfrm rot="2760000" flipH="1">
                  <a:off x="2373968" y="5632886"/>
                  <a:ext cx="64176" cy="40863"/>
                </a:xfrm>
                <a:prstGeom prst="triangl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8" name="Ovaal 47"/>
                <p:cNvSpPr/>
                <p:nvPr/>
              </p:nvSpPr>
              <p:spPr>
                <a:xfrm>
                  <a:off x="2626260" y="5378790"/>
                  <a:ext cx="419979" cy="423081"/>
                </a:xfrm>
                <a:prstGeom prst="ellipse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49" name="Rechte verbindingslijn met pijl 48"/>
              <p:cNvCxnSpPr>
                <a:stCxn id="44" idx="0"/>
                <a:endCxn id="9" idx="2"/>
              </p:cNvCxnSpPr>
              <p:nvPr/>
            </p:nvCxnSpPr>
            <p:spPr>
              <a:xfrm flipV="1">
                <a:off x="5731695" y="6011745"/>
                <a:ext cx="0" cy="3096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Rechte verbindingslijn met pijl 51"/>
              <p:cNvCxnSpPr>
                <a:stCxn id="48" idx="0"/>
                <a:endCxn id="13" idx="2"/>
              </p:cNvCxnSpPr>
              <p:nvPr/>
            </p:nvCxnSpPr>
            <p:spPr>
              <a:xfrm flipH="1" flipV="1">
                <a:off x="7071596" y="6018097"/>
                <a:ext cx="1587" cy="3033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23974" name="Tekstvak 53"/>
            <p:cNvSpPr txBox="1">
              <a:spLocks noChangeArrowheads="1"/>
            </p:cNvSpPr>
            <p:nvPr/>
          </p:nvSpPr>
          <p:spPr bwMode="auto">
            <a:xfrm>
              <a:off x="2176463" y="3435350"/>
              <a:ext cx="8159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1 </a:t>
              </a:r>
            </a:p>
          </p:txBody>
        </p:sp>
        <p:sp>
          <p:nvSpPr>
            <p:cNvPr id="723975" name="Tekstvak 63"/>
            <p:cNvSpPr txBox="1">
              <a:spLocks noChangeArrowheads="1"/>
            </p:cNvSpPr>
            <p:nvPr/>
          </p:nvSpPr>
          <p:spPr bwMode="auto">
            <a:xfrm>
              <a:off x="1660525" y="4864100"/>
              <a:ext cx="8159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0 </a:t>
              </a:r>
            </a:p>
          </p:txBody>
        </p:sp>
        <p:sp>
          <p:nvSpPr>
            <p:cNvPr id="723976" name="Tekstvak 68"/>
            <p:cNvSpPr txBox="1">
              <a:spLocks noChangeArrowheads="1"/>
            </p:cNvSpPr>
            <p:nvPr/>
          </p:nvSpPr>
          <p:spPr bwMode="auto">
            <a:xfrm>
              <a:off x="2492375" y="3976688"/>
              <a:ext cx="81597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0 </a:t>
              </a:r>
            </a:p>
          </p:txBody>
        </p:sp>
        <p:sp>
          <p:nvSpPr>
            <p:cNvPr id="723977" name="Tekstvak 69"/>
            <p:cNvSpPr txBox="1">
              <a:spLocks noChangeArrowheads="1"/>
            </p:cNvSpPr>
            <p:nvPr/>
          </p:nvSpPr>
          <p:spPr bwMode="auto">
            <a:xfrm>
              <a:off x="830263" y="3427413"/>
              <a:ext cx="81597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1 </a:t>
              </a:r>
            </a:p>
          </p:txBody>
        </p:sp>
        <p:sp>
          <p:nvSpPr>
            <p:cNvPr id="723978" name="Tekstvak 70"/>
            <p:cNvSpPr txBox="1">
              <a:spLocks noChangeArrowheads="1"/>
            </p:cNvSpPr>
            <p:nvPr/>
          </p:nvSpPr>
          <p:spPr bwMode="auto">
            <a:xfrm>
              <a:off x="315913" y="4856163"/>
              <a:ext cx="81597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0 </a:t>
              </a:r>
            </a:p>
          </p:txBody>
        </p:sp>
        <p:sp>
          <p:nvSpPr>
            <p:cNvPr id="723979" name="Tekstvak 71"/>
            <p:cNvSpPr txBox="1">
              <a:spLocks noChangeArrowheads="1"/>
            </p:cNvSpPr>
            <p:nvPr/>
          </p:nvSpPr>
          <p:spPr bwMode="auto">
            <a:xfrm>
              <a:off x="1146175" y="3968750"/>
              <a:ext cx="8159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3973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Regression: Model in TECH1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2213"/>
          </a:xfrm>
        </p:spPr>
        <p:txBody>
          <a:bodyPr rtlCol="0">
            <a:normAutofit fontScale="92500" lnSpcReduction="10000"/>
          </a:bodyPr>
          <a:lstStyle/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200" dirty="0">
                <a:solidFill>
                  <a:srgbClr val="FF0000"/>
                </a:solidFill>
                <a:cs typeface="Courier New"/>
              </a:rPr>
              <a:t>Reality:</a:t>
            </a:r>
            <a:endParaRPr lang="en-US" sz="2300" dirty="0">
              <a:latin typeface="Courier New"/>
              <a:cs typeface="Courier New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900" dirty="0">
                <a:latin typeface="Courier New"/>
                <a:cs typeface="Courier New"/>
              </a:rPr>
              <a:t>NU</a:t>
            </a:r>
            <a:r>
              <a:rPr lang="en-US" sz="1900" dirty="0"/>
              <a:t> 		= Means / intercepts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1900" dirty="0">
                <a:latin typeface="Courier New"/>
                <a:cs typeface="Courier New"/>
              </a:rPr>
              <a:t>THETA	</a:t>
            </a:r>
            <a:r>
              <a:rPr lang="en-US" sz="1900" dirty="0"/>
              <a:t>= Variances &amp; </a:t>
            </a:r>
            <a:r>
              <a:rPr lang="en-US" sz="1900" dirty="0" err="1"/>
              <a:t>Covariances</a:t>
            </a:r>
            <a:r>
              <a:rPr lang="en-US" sz="1900" dirty="0"/>
              <a:t> for residuals of observed variables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sz="2000" dirty="0"/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sz="2000" dirty="0"/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sz="2000" dirty="0"/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sz="2000" dirty="0"/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sz="2000" dirty="0"/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sz="2000" dirty="0"/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sz="2000" dirty="0"/>
          </a:p>
          <a:p>
            <a:pPr marL="457200" lvl="1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000" b="1" dirty="0"/>
              <a:t>Latent:</a:t>
            </a:r>
            <a:endParaRPr lang="en-US" sz="2000" b="1" dirty="0">
              <a:latin typeface="Courier New"/>
              <a:cs typeface="Courier New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>
                <a:latin typeface="Courier New"/>
                <a:cs typeface="Courier New"/>
              </a:rPr>
              <a:t>Beta</a:t>
            </a:r>
            <a:r>
              <a:rPr lang="en-US" sz="2000" dirty="0"/>
              <a:t> 		= Regression slopes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>
                <a:latin typeface="Courier New"/>
                <a:cs typeface="Courier New"/>
              </a:rPr>
              <a:t>Alpha</a:t>
            </a:r>
            <a:r>
              <a:rPr lang="en-US" sz="2000" dirty="0"/>
              <a:t> 	= Means latent variables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>
                <a:latin typeface="Courier New"/>
                <a:cs typeface="Courier New"/>
              </a:rPr>
              <a:t>Psi</a:t>
            </a:r>
            <a:r>
              <a:rPr lang="en-US" sz="2000" dirty="0"/>
              <a:t> 		= Variance-Covariance matrix latent variables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>
                <a:latin typeface="Courier New"/>
                <a:cs typeface="Courier New"/>
              </a:rPr>
              <a:t>Lambda</a:t>
            </a:r>
            <a:r>
              <a:rPr lang="en-US" sz="2000" dirty="0"/>
              <a:t> 	= Factor loadings</a:t>
            </a:r>
            <a:endParaRPr lang="en-US" sz="2000" dirty="0">
              <a:latin typeface="Courier New"/>
              <a:cs typeface="Courier New"/>
            </a:endParaRPr>
          </a:p>
        </p:txBody>
      </p:sp>
      <p:grpSp>
        <p:nvGrpSpPr>
          <p:cNvPr id="720899" name="Groeperen 69"/>
          <p:cNvGrpSpPr>
            <a:grpSpLocks/>
          </p:cNvGrpSpPr>
          <p:nvPr/>
        </p:nvGrpSpPr>
        <p:grpSpPr bwMode="auto">
          <a:xfrm>
            <a:off x="661988" y="3186113"/>
            <a:ext cx="3389312" cy="1096962"/>
            <a:chOff x="615717" y="4525272"/>
            <a:chExt cx="3389169" cy="1097197"/>
          </a:xfrm>
        </p:grpSpPr>
        <p:sp>
          <p:nvSpPr>
            <p:cNvPr id="71" name="Rechthoek 70"/>
            <p:cNvSpPr/>
            <p:nvPr/>
          </p:nvSpPr>
          <p:spPr>
            <a:xfrm>
              <a:off x="1010987" y="4892063"/>
              <a:ext cx="787367" cy="724055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2" name="Rechte verbindingslijn met pijl 71"/>
            <p:cNvCxnSpPr/>
            <p:nvPr/>
          </p:nvCxnSpPr>
          <p:spPr>
            <a:xfrm>
              <a:off x="1798354" y="5260441"/>
              <a:ext cx="552427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0928" name="Tekstvak 72"/>
            <p:cNvSpPr txBox="1">
              <a:spLocks noChangeArrowheads="1"/>
            </p:cNvSpPr>
            <p:nvPr/>
          </p:nvSpPr>
          <p:spPr bwMode="auto">
            <a:xfrm>
              <a:off x="1010839" y="5003017"/>
              <a:ext cx="78707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>
                  <a:latin typeface="Corbel" pitchFamily="34" charset="0"/>
                </a:rPr>
                <a:t>A</a:t>
              </a:r>
            </a:p>
          </p:txBody>
        </p:sp>
        <p:sp>
          <p:nvSpPr>
            <p:cNvPr id="720929" name="Tekstvak 73"/>
            <p:cNvSpPr txBox="1">
              <a:spLocks noChangeArrowheads="1"/>
            </p:cNvSpPr>
            <p:nvPr/>
          </p:nvSpPr>
          <p:spPr bwMode="auto">
            <a:xfrm>
              <a:off x="2350662" y="5007419"/>
              <a:ext cx="78707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>
                  <a:latin typeface="Corbel" pitchFamily="34" charset="0"/>
                </a:rPr>
                <a:t>B</a:t>
              </a:r>
            </a:p>
          </p:txBody>
        </p:sp>
        <p:sp>
          <p:nvSpPr>
            <p:cNvPr id="75" name="Rechthoek 74"/>
            <p:cNvSpPr/>
            <p:nvPr/>
          </p:nvSpPr>
          <p:spPr>
            <a:xfrm>
              <a:off x="2350781" y="4898414"/>
              <a:ext cx="787367" cy="724055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720931" name="Groeperen 75"/>
            <p:cNvGrpSpPr>
              <a:grpSpLocks/>
            </p:cNvGrpSpPr>
            <p:nvPr/>
          </p:nvGrpSpPr>
          <p:grpSpPr bwMode="auto">
            <a:xfrm rot="10800000">
              <a:off x="3323592" y="4525272"/>
              <a:ext cx="681294" cy="551521"/>
              <a:chOff x="2364244" y="5378700"/>
              <a:chExt cx="681294" cy="551521"/>
            </a:xfrm>
          </p:grpSpPr>
          <p:sp>
            <p:nvSpPr>
              <p:cNvPr id="81" name="Ovaal 80"/>
              <p:cNvSpPr/>
              <p:nvPr/>
            </p:nvSpPr>
            <p:spPr>
              <a:xfrm rot="2760000" flipH="1">
                <a:off x="2354678" y="5612692"/>
                <a:ext cx="320744" cy="301612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2" name="Gelijkbenige driehoek 81"/>
              <p:cNvSpPr/>
              <p:nvPr/>
            </p:nvSpPr>
            <p:spPr>
              <a:xfrm rot="2760000" flipH="1">
                <a:off x="2372966" y="5632507"/>
                <a:ext cx="65101" cy="41273"/>
              </a:xfrm>
              <a:prstGeom prst="triangle">
                <a:avLst/>
              </a:prstGeom>
              <a:noFill/>
              <a:ln w="127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3" name="Ovaal 82"/>
              <p:cNvSpPr/>
              <p:nvPr/>
            </p:nvSpPr>
            <p:spPr>
              <a:xfrm>
                <a:off x="2630933" y="5372890"/>
                <a:ext cx="420669" cy="422365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77" name="Rechte verbindingslijn met pijl 76"/>
            <p:cNvCxnSpPr>
              <a:stCxn id="83" idx="7"/>
            </p:cNvCxnSpPr>
            <p:nvPr/>
          </p:nvCxnSpPr>
          <p:spPr>
            <a:xfrm flipH="1">
              <a:off x="3165134" y="5014327"/>
              <a:ext cx="220653" cy="1905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20933" name="Groeperen 77"/>
            <p:cNvGrpSpPr>
              <a:grpSpLocks/>
            </p:cNvGrpSpPr>
            <p:nvPr/>
          </p:nvGrpSpPr>
          <p:grpSpPr bwMode="auto">
            <a:xfrm>
              <a:off x="615717" y="4765320"/>
              <a:ext cx="376848" cy="394070"/>
              <a:chOff x="3211420" y="2658330"/>
              <a:chExt cx="468718" cy="496911"/>
            </a:xfrm>
          </p:grpSpPr>
          <p:sp>
            <p:nvSpPr>
              <p:cNvPr id="79" name="Ovaal 78"/>
              <p:cNvSpPr/>
              <p:nvPr/>
            </p:nvSpPr>
            <p:spPr>
              <a:xfrm rot="3929533" flipH="1">
                <a:off x="3211129" y="2686292"/>
                <a:ext cx="468519" cy="467938"/>
              </a:xfrm>
              <a:prstGeom prst="ellipse">
                <a:avLst/>
              </a:prstGeom>
              <a:noFill/>
              <a:ln w="28575" cmpd="sng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0" name="Gelijkbenige driehoek 79"/>
              <p:cNvSpPr/>
              <p:nvPr/>
            </p:nvSpPr>
            <p:spPr>
              <a:xfrm rot="3929533" flipH="1">
                <a:off x="3304550" y="2673433"/>
                <a:ext cx="94105" cy="63182"/>
              </a:xfrm>
              <a:prstGeom prst="triangle">
                <a:avLst/>
              </a:prstGeom>
              <a:noFill/>
              <a:ln w="28575" cmpd="sng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720900" name="Tekstvak 83"/>
          <p:cNvSpPr txBox="1">
            <a:spLocks noChangeArrowheads="1"/>
          </p:cNvSpPr>
          <p:nvPr/>
        </p:nvSpPr>
        <p:spPr bwMode="auto">
          <a:xfrm>
            <a:off x="4046538" y="3611563"/>
            <a:ext cx="8159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Corbel" pitchFamily="34" charset="0"/>
              </a:rPr>
              <a:t>= </a:t>
            </a:r>
          </a:p>
        </p:txBody>
      </p:sp>
      <p:grpSp>
        <p:nvGrpSpPr>
          <p:cNvPr id="44" name="Gruppieren 30"/>
          <p:cNvGrpSpPr/>
          <p:nvPr/>
        </p:nvGrpSpPr>
        <p:grpSpPr>
          <a:xfrm>
            <a:off x="5062312" y="2711449"/>
            <a:ext cx="3398837" cy="2779713"/>
            <a:chOff x="315913" y="2422525"/>
            <a:chExt cx="3398837" cy="2779713"/>
          </a:xfrm>
        </p:grpSpPr>
        <p:grpSp>
          <p:nvGrpSpPr>
            <p:cNvPr id="45" name="Groeperen 67"/>
            <p:cNvGrpSpPr>
              <a:grpSpLocks/>
            </p:cNvGrpSpPr>
            <p:nvPr/>
          </p:nvGrpSpPr>
          <p:grpSpPr bwMode="auto">
            <a:xfrm>
              <a:off x="457200" y="2422525"/>
              <a:ext cx="3257550" cy="2667000"/>
              <a:chOff x="5047456" y="4021746"/>
              <a:chExt cx="3257674" cy="2668154"/>
            </a:xfrm>
          </p:grpSpPr>
          <p:sp>
            <p:nvSpPr>
              <p:cNvPr id="52" name="Rechthoek 8"/>
              <p:cNvSpPr/>
              <p:nvPr/>
            </p:nvSpPr>
            <p:spPr>
              <a:xfrm>
                <a:off x="5423708" y="5468585"/>
                <a:ext cx="617561" cy="543160"/>
              </a:xfrm>
              <a:prstGeom prst="rect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cxnSp>
            <p:nvCxnSpPr>
              <p:cNvPr id="53" name="Rechte verbindingslijn met pijl 9"/>
              <p:cNvCxnSpPr>
                <a:stCxn id="57" idx="4"/>
                <a:endCxn id="52" idx="0"/>
              </p:cNvCxnSpPr>
              <p:nvPr/>
            </p:nvCxnSpPr>
            <p:spPr>
              <a:xfrm>
                <a:off x="5731695" y="5055656"/>
                <a:ext cx="0" cy="41292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kstvak 10"/>
              <p:cNvSpPr txBox="1">
                <a:spLocks noChangeArrowheads="1"/>
              </p:cNvSpPr>
              <p:nvPr/>
            </p:nvSpPr>
            <p:spPr bwMode="auto">
              <a:xfrm>
                <a:off x="5424304" y="5579077"/>
                <a:ext cx="6162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A</a:t>
                </a:r>
              </a:p>
            </p:txBody>
          </p:sp>
          <p:sp>
            <p:nvSpPr>
              <p:cNvPr id="55" name="Tekstvak 11"/>
              <p:cNvSpPr txBox="1">
                <a:spLocks noChangeArrowheads="1"/>
              </p:cNvSpPr>
              <p:nvPr/>
            </p:nvSpPr>
            <p:spPr bwMode="auto">
              <a:xfrm>
                <a:off x="6764126" y="5583479"/>
                <a:ext cx="61628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B</a:t>
                </a:r>
              </a:p>
            </p:txBody>
          </p:sp>
          <p:sp>
            <p:nvSpPr>
              <p:cNvPr id="56" name="Rechthoek 12"/>
              <p:cNvSpPr/>
              <p:nvPr/>
            </p:nvSpPr>
            <p:spPr>
              <a:xfrm>
                <a:off x="6763609" y="5474938"/>
                <a:ext cx="617561" cy="543160"/>
              </a:xfrm>
              <a:prstGeom prst="rect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57" name="Ovaal 13"/>
              <p:cNvSpPr/>
              <p:nvPr/>
            </p:nvSpPr>
            <p:spPr>
              <a:xfrm>
                <a:off x="5339567" y="4333031"/>
                <a:ext cx="785843" cy="722626"/>
              </a:xfrm>
              <a:prstGeom prst="ellipse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58" name="Rechte verbindingslijn met pijl 14"/>
              <p:cNvCxnSpPr/>
              <p:nvPr/>
            </p:nvCxnSpPr>
            <p:spPr>
              <a:xfrm>
                <a:off x="6125410" y="4699902"/>
                <a:ext cx="554058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kstvak 15"/>
              <p:cNvSpPr txBox="1">
                <a:spLocks noChangeArrowheads="1"/>
              </p:cNvSpPr>
              <p:nvPr/>
            </p:nvSpPr>
            <p:spPr bwMode="auto">
              <a:xfrm>
                <a:off x="5338912" y="4442909"/>
                <a:ext cx="78707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dirty="0">
                    <a:latin typeface="Corbel" pitchFamily="34" charset="0"/>
                  </a:rPr>
                  <a:t>FA</a:t>
                </a:r>
              </a:p>
            </p:txBody>
          </p:sp>
          <p:sp>
            <p:nvSpPr>
              <p:cNvPr id="60" name="Tekstvak 16"/>
              <p:cNvSpPr txBox="1">
                <a:spLocks noChangeArrowheads="1"/>
              </p:cNvSpPr>
              <p:nvPr/>
            </p:nvSpPr>
            <p:spPr bwMode="auto">
              <a:xfrm>
                <a:off x="6678735" y="4447311"/>
                <a:ext cx="7870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dirty="0">
                    <a:latin typeface="Corbel" pitchFamily="34" charset="0"/>
                  </a:rPr>
                  <a:t>FB</a:t>
                </a:r>
              </a:p>
            </p:txBody>
          </p:sp>
          <p:sp>
            <p:nvSpPr>
              <p:cNvPr id="61" name="Ovaal 17"/>
              <p:cNvSpPr/>
              <p:nvPr/>
            </p:nvSpPr>
            <p:spPr>
              <a:xfrm>
                <a:off x="6679468" y="4339383"/>
                <a:ext cx="785843" cy="722626"/>
              </a:xfrm>
              <a:prstGeom prst="ellipse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62" name="Rechte verbindingslijn met pijl 20"/>
              <p:cNvCxnSpPr>
                <a:stCxn id="61" idx="4"/>
                <a:endCxn id="56" idx="0"/>
              </p:cNvCxnSpPr>
              <p:nvPr/>
            </p:nvCxnSpPr>
            <p:spPr>
              <a:xfrm>
                <a:off x="7071596" y="5062009"/>
                <a:ext cx="0" cy="41292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eperen 30"/>
              <p:cNvGrpSpPr>
                <a:grpSpLocks/>
              </p:cNvGrpSpPr>
              <p:nvPr/>
            </p:nvGrpSpPr>
            <p:grpSpPr bwMode="auto">
              <a:xfrm>
                <a:off x="5047456" y="4193366"/>
                <a:ext cx="376848" cy="394070"/>
                <a:chOff x="3211420" y="2658330"/>
                <a:chExt cx="468718" cy="496911"/>
              </a:xfrm>
            </p:grpSpPr>
            <p:sp>
              <p:nvSpPr>
                <p:cNvPr id="88" name="Ovaal 28"/>
                <p:cNvSpPr/>
                <p:nvPr/>
              </p:nvSpPr>
              <p:spPr>
                <a:xfrm rot="3929533" flipH="1">
                  <a:off x="3211097" y="2686569"/>
                  <a:ext cx="468622" cy="467977"/>
                </a:xfrm>
                <a:prstGeom prst="ellipse">
                  <a:avLst/>
                </a:prstGeom>
                <a:noFill/>
                <a:ln w="28575" cmpd="sng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9" name="Gelijkbenige driehoek 29"/>
                <p:cNvSpPr/>
                <p:nvPr/>
              </p:nvSpPr>
              <p:spPr>
                <a:xfrm rot="3929533" flipH="1">
                  <a:off x="3304553" y="2673679"/>
                  <a:ext cx="94125" cy="63187"/>
                </a:xfrm>
                <a:prstGeom prst="triangle">
                  <a:avLst/>
                </a:prstGeom>
                <a:noFill/>
                <a:ln w="28575" cmpd="sng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4" name="Groeperen 34"/>
              <p:cNvGrpSpPr>
                <a:grpSpLocks/>
              </p:cNvGrpSpPr>
              <p:nvPr/>
            </p:nvGrpSpPr>
            <p:grpSpPr bwMode="auto">
              <a:xfrm rot="10800000">
                <a:off x="7623836" y="4021746"/>
                <a:ext cx="681294" cy="551521"/>
                <a:chOff x="2364244" y="5378700"/>
                <a:chExt cx="681294" cy="551521"/>
              </a:xfrm>
            </p:grpSpPr>
            <p:sp>
              <p:nvSpPr>
                <p:cNvPr id="85" name="Ovaal 31"/>
                <p:cNvSpPr/>
                <p:nvPr/>
              </p:nvSpPr>
              <p:spPr>
                <a:xfrm rot="2760000" flipH="1">
                  <a:off x="2348305" y="5612643"/>
                  <a:ext cx="320814" cy="301637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6" name="Gelijkbenige driehoek 32"/>
                <p:cNvSpPr/>
                <p:nvPr/>
              </p:nvSpPr>
              <p:spPr>
                <a:xfrm rot="2760000" flipH="1">
                  <a:off x="2366611" y="5632444"/>
                  <a:ext cx="65116" cy="41277"/>
                </a:xfrm>
                <a:prstGeom prst="triangl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Ovaal 33"/>
                <p:cNvSpPr/>
                <p:nvPr/>
              </p:nvSpPr>
              <p:spPr>
                <a:xfrm>
                  <a:off x="2630954" y="5372766"/>
                  <a:ext cx="420703" cy="422458"/>
                </a:xfrm>
                <a:prstGeom prst="ellipse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65" name="Rechte verbindingslijn met pijl 35"/>
              <p:cNvCxnSpPr>
                <a:stCxn id="87" idx="7"/>
                <a:endCxn id="61" idx="6"/>
              </p:cNvCxnSpPr>
              <p:nvPr/>
            </p:nvCxnSpPr>
            <p:spPr>
              <a:xfrm flipH="1">
                <a:off x="7465311" y="4510908"/>
                <a:ext cx="220670" cy="188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66" name="Groeperen 40"/>
              <p:cNvGrpSpPr>
                <a:grpSpLocks/>
              </p:cNvGrpSpPr>
              <p:nvPr/>
            </p:nvGrpSpPr>
            <p:grpSpPr bwMode="auto">
              <a:xfrm>
                <a:off x="5402871" y="6321381"/>
                <a:ext cx="476442" cy="368519"/>
                <a:chOff x="2364244" y="5378700"/>
                <a:chExt cx="681294" cy="551521"/>
              </a:xfrm>
            </p:grpSpPr>
            <p:sp>
              <p:nvSpPr>
                <p:cNvPr id="76" name="Ovaal 41"/>
                <p:cNvSpPr/>
                <p:nvPr/>
              </p:nvSpPr>
              <p:spPr>
                <a:xfrm rot="2760000" flipH="1">
                  <a:off x="2355056" y="5618818"/>
                  <a:ext cx="320875" cy="301931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8" name="Gelijkbenige driehoek 42"/>
                <p:cNvSpPr/>
                <p:nvPr/>
              </p:nvSpPr>
              <p:spPr>
                <a:xfrm rot="2760000" flipH="1">
                  <a:off x="2373304" y="5632886"/>
                  <a:ext cx="64176" cy="40863"/>
                </a:xfrm>
                <a:prstGeom prst="triangl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4" name="Ovaal 43"/>
                <p:cNvSpPr/>
                <p:nvPr/>
              </p:nvSpPr>
              <p:spPr>
                <a:xfrm>
                  <a:off x="2625597" y="5378790"/>
                  <a:ext cx="419977" cy="423081"/>
                </a:xfrm>
                <a:prstGeom prst="ellipse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7" name="Groeperen 44"/>
              <p:cNvGrpSpPr>
                <a:grpSpLocks/>
              </p:cNvGrpSpPr>
              <p:nvPr/>
            </p:nvGrpSpPr>
            <p:grpSpPr bwMode="auto">
              <a:xfrm>
                <a:off x="6743895" y="6321381"/>
                <a:ext cx="476442" cy="368519"/>
                <a:chOff x="2364244" y="5378700"/>
                <a:chExt cx="681294" cy="551521"/>
              </a:xfrm>
            </p:grpSpPr>
            <p:sp>
              <p:nvSpPr>
                <p:cNvPr id="70" name="Ovaal 45"/>
                <p:cNvSpPr/>
                <p:nvPr/>
              </p:nvSpPr>
              <p:spPr>
                <a:xfrm rot="2760000" flipH="1">
                  <a:off x="2355721" y="5618818"/>
                  <a:ext cx="320875" cy="301929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3" name="Gelijkbenige driehoek 46"/>
                <p:cNvSpPr/>
                <p:nvPr/>
              </p:nvSpPr>
              <p:spPr>
                <a:xfrm rot="2760000" flipH="1">
                  <a:off x="2373968" y="5632886"/>
                  <a:ext cx="64176" cy="40863"/>
                </a:xfrm>
                <a:prstGeom prst="triangl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4" name="Ovaal 47"/>
                <p:cNvSpPr/>
                <p:nvPr/>
              </p:nvSpPr>
              <p:spPr>
                <a:xfrm>
                  <a:off x="2626260" y="5378790"/>
                  <a:ext cx="419979" cy="423081"/>
                </a:xfrm>
                <a:prstGeom prst="ellipse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68" name="Rechte verbindingslijn met pijl 48"/>
              <p:cNvCxnSpPr>
                <a:stCxn id="84" idx="0"/>
                <a:endCxn id="52" idx="2"/>
              </p:cNvCxnSpPr>
              <p:nvPr/>
            </p:nvCxnSpPr>
            <p:spPr>
              <a:xfrm flipV="1">
                <a:off x="5731695" y="6011745"/>
                <a:ext cx="0" cy="3096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Rechte verbindingslijn met pijl 51"/>
              <p:cNvCxnSpPr>
                <a:stCxn id="74" idx="0"/>
                <a:endCxn id="56" idx="2"/>
              </p:cNvCxnSpPr>
              <p:nvPr/>
            </p:nvCxnSpPr>
            <p:spPr>
              <a:xfrm flipH="1" flipV="1">
                <a:off x="7071596" y="6018097"/>
                <a:ext cx="1587" cy="3033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6" name="Tekstvak 53"/>
            <p:cNvSpPr txBox="1">
              <a:spLocks noChangeArrowheads="1"/>
            </p:cNvSpPr>
            <p:nvPr/>
          </p:nvSpPr>
          <p:spPr bwMode="auto">
            <a:xfrm>
              <a:off x="2176463" y="3435350"/>
              <a:ext cx="8159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1 </a:t>
              </a:r>
            </a:p>
          </p:txBody>
        </p:sp>
        <p:sp>
          <p:nvSpPr>
            <p:cNvPr id="47" name="Tekstvak 63"/>
            <p:cNvSpPr txBox="1">
              <a:spLocks noChangeArrowheads="1"/>
            </p:cNvSpPr>
            <p:nvPr/>
          </p:nvSpPr>
          <p:spPr bwMode="auto">
            <a:xfrm>
              <a:off x="1660525" y="4864100"/>
              <a:ext cx="8159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0 </a:t>
              </a:r>
            </a:p>
          </p:txBody>
        </p:sp>
        <p:sp>
          <p:nvSpPr>
            <p:cNvPr id="48" name="Tekstvak 68"/>
            <p:cNvSpPr txBox="1">
              <a:spLocks noChangeArrowheads="1"/>
            </p:cNvSpPr>
            <p:nvPr/>
          </p:nvSpPr>
          <p:spPr bwMode="auto">
            <a:xfrm>
              <a:off x="2492375" y="3976688"/>
              <a:ext cx="81597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0 </a:t>
              </a:r>
            </a:p>
          </p:txBody>
        </p:sp>
        <p:sp>
          <p:nvSpPr>
            <p:cNvPr id="49" name="Tekstvak 69"/>
            <p:cNvSpPr txBox="1">
              <a:spLocks noChangeArrowheads="1"/>
            </p:cNvSpPr>
            <p:nvPr/>
          </p:nvSpPr>
          <p:spPr bwMode="auto">
            <a:xfrm>
              <a:off x="830263" y="3427413"/>
              <a:ext cx="81597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1 </a:t>
              </a:r>
            </a:p>
          </p:txBody>
        </p:sp>
        <p:sp>
          <p:nvSpPr>
            <p:cNvPr id="50" name="Tekstvak 70"/>
            <p:cNvSpPr txBox="1">
              <a:spLocks noChangeArrowheads="1"/>
            </p:cNvSpPr>
            <p:nvPr/>
          </p:nvSpPr>
          <p:spPr bwMode="auto">
            <a:xfrm>
              <a:off x="315913" y="4856163"/>
              <a:ext cx="81597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0 </a:t>
              </a:r>
            </a:p>
          </p:txBody>
        </p:sp>
        <p:sp>
          <p:nvSpPr>
            <p:cNvPr id="51" name="Tekstvak 71"/>
            <p:cNvSpPr txBox="1">
              <a:spLocks noChangeArrowheads="1"/>
            </p:cNvSpPr>
            <p:nvPr/>
          </p:nvSpPr>
          <p:spPr bwMode="auto">
            <a:xfrm>
              <a:off x="1146175" y="3968750"/>
              <a:ext cx="8159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9658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Regression: Model in TECH1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2213"/>
          </a:xfrm>
        </p:spPr>
        <p:txBody>
          <a:bodyPr rtlCol="0">
            <a:normAutofit/>
          </a:bodyPr>
          <a:lstStyle/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solidFill>
                  <a:srgbClr val="FF0000"/>
                </a:solidFill>
                <a:cs typeface="Courier New"/>
              </a:rPr>
              <a:t>Reality: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solidFill>
                  <a:srgbClr val="0000FF"/>
                </a:solidFill>
                <a:latin typeface="Courier New"/>
                <a:cs typeface="Courier New"/>
              </a:rPr>
              <a:t>MODEL: </a:t>
            </a:r>
            <a:r>
              <a:rPr lang="en-US" sz="1300" dirty="0">
                <a:latin typeface="Courier New"/>
                <a:cs typeface="Courier New"/>
              </a:rPr>
              <a:t>B ON A;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40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latin typeface="Courier New"/>
                <a:cs typeface="Courier New"/>
              </a:rPr>
              <a:t> ALPHA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latin typeface="Courier New"/>
                <a:cs typeface="Courier New"/>
              </a:rPr>
              <a:t>              B             A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latin typeface="Courier New"/>
                <a:cs typeface="Courier New"/>
              </a:rPr>
              <a:t>              ________      ________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latin typeface="Courier New"/>
                <a:cs typeface="Courier New"/>
              </a:rPr>
              <a:t>      1           1             0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30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latin typeface="Courier New"/>
                <a:cs typeface="Courier New"/>
              </a:rPr>
              <a:t> BETA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latin typeface="Courier New"/>
                <a:cs typeface="Courier New"/>
              </a:rPr>
              <a:t>              B             A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latin typeface="Courier New"/>
                <a:cs typeface="Courier New"/>
              </a:rPr>
              <a:t>              ________      ________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latin typeface="Courier New"/>
                <a:cs typeface="Courier New"/>
              </a:rPr>
              <a:t> B                  0             2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latin typeface="Courier New"/>
                <a:cs typeface="Courier New"/>
              </a:rPr>
              <a:t> A                  0             0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300" dirty="0">
              <a:latin typeface="Courier New"/>
              <a:cs typeface="Courier New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latin typeface="Courier New"/>
                <a:cs typeface="Courier New"/>
              </a:rPr>
              <a:t> PSI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latin typeface="Courier New"/>
                <a:cs typeface="Courier New"/>
              </a:rPr>
              <a:t>              B             A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latin typeface="Courier New"/>
                <a:cs typeface="Courier New"/>
              </a:rPr>
              <a:t>              ________      ________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latin typeface="Courier New"/>
                <a:cs typeface="Courier New"/>
              </a:rPr>
              <a:t> B                  3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300" dirty="0">
                <a:latin typeface="Courier New"/>
                <a:cs typeface="Courier New"/>
              </a:rPr>
              <a:t> A                  0             0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5060951" y="2377479"/>
            <a:ext cx="3398837" cy="2779713"/>
            <a:chOff x="315913" y="2422525"/>
            <a:chExt cx="3398837" cy="2779713"/>
          </a:xfrm>
        </p:grpSpPr>
        <p:grpSp>
          <p:nvGrpSpPr>
            <p:cNvPr id="32" name="Groeperen 67"/>
            <p:cNvGrpSpPr>
              <a:grpSpLocks/>
            </p:cNvGrpSpPr>
            <p:nvPr/>
          </p:nvGrpSpPr>
          <p:grpSpPr bwMode="auto">
            <a:xfrm>
              <a:off x="457200" y="2422525"/>
              <a:ext cx="3257550" cy="2667000"/>
              <a:chOff x="5047456" y="4021746"/>
              <a:chExt cx="3257674" cy="2668154"/>
            </a:xfrm>
          </p:grpSpPr>
          <p:sp>
            <p:nvSpPr>
              <p:cNvPr id="39" name="Rechthoek 8"/>
              <p:cNvSpPr/>
              <p:nvPr/>
            </p:nvSpPr>
            <p:spPr>
              <a:xfrm>
                <a:off x="5423708" y="5468585"/>
                <a:ext cx="617561" cy="543160"/>
              </a:xfrm>
              <a:prstGeom prst="rect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cxnSp>
            <p:nvCxnSpPr>
              <p:cNvPr id="40" name="Rechte verbindingslijn met pijl 9"/>
              <p:cNvCxnSpPr>
                <a:stCxn id="44" idx="4"/>
                <a:endCxn id="39" idx="0"/>
              </p:cNvCxnSpPr>
              <p:nvPr/>
            </p:nvCxnSpPr>
            <p:spPr>
              <a:xfrm>
                <a:off x="5731695" y="5055656"/>
                <a:ext cx="0" cy="41292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kstvak 10"/>
              <p:cNvSpPr txBox="1">
                <a:spLocks noChangeArrowheads="1"/>
              </p:cNvSpPr>
              <p:nvPr/>
            </p:nvSpPr>
            <p:spPr bwMode="auto">
              <a:xfrm>
                <a:off x="5424304" y="5579077"/>
                <a:ext cx="6162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A</a:t>
                </a:r>
              </a:p>
            </p:txBody>
          </p:sp>
          <p:sp>
            <p:nvSpPr>
              <p:cNvPr id="42" name="Tekstvak 11"/>
              <p:cNvSpPr txBox="1">
                <a:spLocks noChangeArrowheads="1"/>
              </p:cNvSpPr>
              <p:nvPr/>
            </p:nvSpPr>
            <p:spPr bwMode="auto">
              <a:xfrm>
                <a:off x="6764126" y="5583479"/>
                <a:ext cx="61628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B</a:t>
                </a:r>
              </a:p>
            </p:txBody>
          </p:sp>
          <p:sp>
            <p:nvSpPr>
              <p:cNvPr id="43" name="Rechthoek 12"/>
              <p:cNvSpPr/>
              <p:nvPr/>
            </p:nvSpPr>
            <p:spPr>
              <a:xfrm>
                <a:off x="6763609" y="5474938"/>
                <a:ext cx="617561" cy="543160"/>
              </a:xfrm>
              <a:prstGeom prst="rect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44" name="Ovaal 13"/>
              <p:cNvSpPr/>
              <p:nvPr/>
            </p:nvSpPr>
            <p:spPr>
              <a:xfrm>
                <a:off x="5339567" y="4333031"/>
                <a:ext cx="785843" cy="722626"/>
              </a:xfrm>
              <a:prstGeom prst="ellipse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45" name="Rechte verbindingslijn met pijl 14"/>
              <p:cNvCxnSpPr/>
              <p:nvPr/>
            </p:nvCxnSpPr>
            <p:spPr>
              <a:xfrm>
                <a:off x="6125410" y="4699902"/>
                <a:ext cx="554058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kstvak 15"/>
              <p:cNvSpPr txBox="1">
                <a:spLocks noChangeArrowheads="1"/>
              </p:cNvSpPr>
              <p:nvPr/>
            </p:nvSpPr>
            <p:spPr bwMode="auto">
              <a:xfrm>
                <a:off x="5338912" y="4442909"/>
                <a:ext cx="78707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dirty="0">
                    <a:latin typeface="Corbel" pitchFamily="34" charset="0"/>
                  </a:rPr>
                  <a:t>FA</a:t>
                </a:r>
              </a:p>
            </p:txBody>
          </p:sp>
          <p:sp>
            <p:nvSpPr>
              <p:cNvPr id="47" name="Tekstvak 16"/>
              <p:cNvSpPr txBox="1">
                <a:spLocks noChangeArrowheads="1"/>
              </p:cNvSpPr>
              <p:nvPr/>
            </p:nvSpPr>
            <p:spPr bwMode="auto">
              <a:xfrm>
                <a:off x="6678735" y="4447311"/>
                <a:ext cx="7870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 dirty="0">
                    <a:latin typeface="Corbel" pitchFamily="34" charset="0"/>
                  </a:rPr>
                  <a:t>FB</a:t>
                </a:r>
              </a:p>
            </p:txBody>
          </p:sp>
          <p:sp>
            <p:nvSpPr>
              <p:cNvPr id="48" name="Ovaal 17"/>
              <p:cNvSpPr/>
              <p:nvPr/>
            </p:nvSpPr>
            <p:spPr>
              <a:xfrm>
                <a:off x="6679468" y="4339383"/>
                <a:ext cx="785843" cy="722626"/>
              </a:xfrm>
              <a:prstGeom prst="ellipse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49" name="Rechte verbindingslijn met pijl 20"/>
              <p:cNvCxnSpPr>
                <a:stCxn id="48" idx="4"/>
                <a:endCxn id="43" idx="0"/>
              </p:cNvCxnSpPr>
              <p:nvPr/>
            </p:nvCxnSpPr>
            <p:spPr>
              <a:xfrm>
                <a:off x="7071596" y="5062009"/>
                <a:ext cx="0" cy="41292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eperen 30"/>
              <p:cNvGrpSpPr>
                <a:grpSpLocks/>
              </p:cNvGrpSpPr>
              <p:nvPr/>
            </p:nvGrpSpPr>
            <p:grpSpPr bwMode="auto">
              <a:xfrm>
                <a:off x="5047456" y="4193366"/>
                <a:ext cx="376848" cy="394070"/>
                <a:chOff x="3211420" y="2658330"/>
                <a:chExt cx="468718" cy="496911"/>
              </a:xfrm>
            </p:grpSpPr>
            <p:sp>
              <p:nvSpPr>
                <p:cNvPr id="81" name="Ovaal 28"/>
                <p:cNvSpPr/>
                <p:nvPr/>
              </p:nvSpPr>
              <p:spPr>
                <a:xfrm rot="3929533" flipH="1">
                  <a:off x="3211097" y="2686569"/>
                  <a:ext cx="468622" cy="467977"/>
                </a:xfrm>
                <a:prstGeom prst="ellipse">
                  <a:avLst/>
                </a:prstGeom>
                <a:noFill/>
                <a:ln w="28575" cmpd="sng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Gelijkbenige driehoek 29"/>
                <p:cNvSpPr/>
                <p:nvPr/>
              </p:nvSpPr>
              <p:spPr>
                <a:xfrm rot="3929533" flipH="1">
                  <a:off x="3304553" y="2673679"/>
                  <a:ext cx="94125" cy="63187"/>
                </a:xfrm>
                <a:prstGeom prst="triangle">
                  <a:avLst/>
                </a:prstGeom>
                <a:noFill/>
                <a:ln w="28575" cmpd="sng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51" name="Groeperen 34"/>
              <p:cNvGrpSpPr>
                <a:grpSpLocks/>
              </p:cNvGrpSpPr>
              <p:nvPr/>
            </p:nvGrpSpPr>
            <p:grpSpPr bwMode="auto">
              <a:xfrm rot="10800000">
                <a:off x="7623836" y="4021746"/>
                <a:ext cx="681294" cy="551521"/>
                <a:chOff x="2364244" y="5378700"/>
                <a:chExt cx="681294" cy="551521"/>
              </a:xfrm>
            </p:grpSpPr>
            <p:sp>
              <p:nvSpPr>
                <p:cNvPr id="78" name="Ovaal 31"/>
                <p:cNvSpPr/>
                <p:nvPr/>
              </p:nvSpPr>
              <p:spPr>
                <a:xfrm rot="2760000" flipH="1">
                  <a:off x="2348305" y="5612643"/>
                  <a:ext cx="320814" cy="301637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Gelijkbenige driehoek 32"/>
                <p:cNvSpPr/>
                <p:nvPr/>
              </p:nvSpPr>
              <p:spPr>
                <a:xfrm rot="2760000" flipH="1">
                  <a:off x="2366611" y="5632444"/>
                  <a:ext cx="65116" cy="41277"/>
                </a:xfrm>
                <a:prstGeom prst="triangl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0" name="Ovaal 33"/>
                <p:cNvSpPr/>
                <p:nvPr/>
              </p:nvSpPr>
              <p:spPr>
                <a:xfrm>
                  <a:off x="2630954" y="5372766"/>
                  <a:ext cx="420703" cy="422458"/>
                </a:xfrm>
                <a:prstGeom prst="ellipse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52" name="Rechte verbindingslijn met pijl 35"/>
              <p:cNvCxnSpPr>
                <a:stCxn id="80" idx="7"/>
                <a:endCxn id="48" idx="6"/>
              </p:cNvCxnSpPr>
              <p:nvPr/>
            </p:nvCxnSpPr>
            <p:spPr>
              <a:xfrm flipH="1">
                <a:off x="7465311" y="4510908"/>
                <a:ext cx="220670" cy="188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55" name="Groeperen 40"/>
              <p:cNvGrpSpPr>
                <a:grpSpLocks/>
              </p:cNvGrpSpPr>
              <p:nvPr/>
            </p:nvGrpSpPr>
            <p:grpSpPr bwMode="auto">
              <a:xfrm>
                <a:off x="5402871" y="6321381"/>
                <a:ext cx="476442" cy="368519"/>
                <a:chOff x="2364244" y="5378700"/>
                <a:chExt cx="681294" cy="551521"/>
              </a:xfrm>
            </p:grpSpPr>
            <p:sp>
              <p:nvSpPr>
                <p:cNvPr id="75" name="Ovaal 41"/>
                <p:cNvSpPr/>
                <p:nvPr/>
              </p:nvSpPr>
              <p:spPr>
                <a:xfrm rot="2760000" flipH="1">
                  <a:off x="2355056" y="5618818"/>
                  <a:ext cx="320875" cy="301931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6" name="Gelijkbenige driehoek 42"/>
                <p:cNvSpPr/>
                <p:nvPr/>
              </p:nvSpPr>
              <p:spPr>
                <a:xfrm rot="2760000" flipH="1">
                  <a:off x="2373304" y="5632886"/>
                  <a:ext cx="64176" cy="40863"/>
                </a:xfrm>
                <a:prstGeom prst="triangl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7" name="Ovaal 43"/>
                <p:cNvSpPr/>
                <p:nvPr/>
              </p:nvSpPr>
              <p:spPr>
                <a:xfrm>
                  <a:off x="2625597" y="5378790"/>
                  <a:ext cx="419977" cy="423081"/>
                </a:xfrm>
                <a:prstGeom prst="ellipse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58" name="Groeperen 44"/>
              <p:cNvGrpSpPr>
                <a:grpSpLocks/>
              </p:cNvGrpSpPr>
              <p:nvPr/>
            </p:nvGrpSpPr>
            <p:grpSpPr bwMode="auto">
              <a:xfrm>
                <a:off x="6743895" y="6321381"/>
                <a:ext cx="476442" cy="368519"/>
                <a:chOff x="2364244" y="5378700"/>
                <a:chExt cx="681294" cy="551521"/>
              </a:xfrm>
            </p:grpSpPr>
            <p:sp>
              <p:nvSpPr>
                <p:cNvPr id="64" name="Ovaal 45"/>
                <p:cNvSpPr/>
                <p:nvPr/>
              </p:nvSpPr>
              <p:spPr>
                <a:xfrm rot="2760000" flipH="1">
                  <a:off x="2355721" y="5618818"/>
                  <a:ext cx="320875" cy="301929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3" name="Gelijkbenige driehoek 46"/>
                <p:cNvSpPr/>
                <p:nvPr/>
              </p:nvSpPr>
              <p:spPr>
                <a:xfrm rot="2760000" flipH="1">
                  <a:off x="2373968" y="5632886"/>
                  <a:ext cx="64176" cy="40863"/>
                </a:xfrm>
                <a:prstGeom prst="triangl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4" name="Ovaal 47"/>
                <p:cNvSpPr/>
                <p:nvPr/>
              </p:nvSpPr>
              <p:spPr>
                <a:xfrm>
                  <a:off x="2626260" y="5378790"/>
                  <a:ext cx="419979" cy="423081"/>
                </a:xfrm>
                <a:prstGeom prst="ellipse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60" name="Rechte verbindingslijn met pijl 48"/>
              <p:cNvCxnSpPr>
                <a:stCxn id="77" idx="0"/>
                <a:endCxn id="39" idx="2"/>
              </p:cNvCxnSpPr>
              <p:nvPr/>
            </p:nvCxnSpPr>
            <p:spPr>
              <a:xfrm flipV="1">
                <a:off x="5731695" y="6011745"/>
                <a:ext cx="0" cy="3096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Rechte verbindingslijn met pijl 51"/>
              <p:cNvCxnSpPr>
                <a:stCxn id="74" idx="0"/>
                <a:endCxn id="43" idx="2"/>
              </p:cNvCxnSpPr>
              <p:nvPr/>
            </p:nvCxnSpPr>
            <p:spPr>
              <a:xfrm flipH="1" flipV="1">
                <a:off x="7071596" y="6018097"/>
                <a:ext cx="1587" cy="3033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3" name="Tekstvak 53"/>
            <p:cNvSpPr txBox="1">
              <a:spLocks noChangeArrowheads="1"/>
            </p:cNvSpPr>
            <p:nvPr/>
          </p:nvSpPr>
          <p:spPr bwMode="auto">
            <a:xfrm>
              <a:off x="2176463" y="3435350"/>
              <a:ext cx="8159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1 </a:t>
              </a:r>
            </a:p>
          </p:txBody>
        </p:sp>
        <p:sp>
          <p:nvSpPr>
            <p:cNvPr id="34" name="Tekstvak 63"/>
            <p:cNvSpPr txBox="1">
              <a:spLocks noChangeArrowheads="1"/>
            </p:cNvSpPr>
            <p:nvPr/>
          </p:nvSpPr>
          <p:spPr bwMode="auto">
            <a:xfrm>
              <a:off x="1660525" y="4864100"/>
              <a:ext cx="8159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0 </a:t>
              </a:r>
            </a:p>
          </p:txBody>
        </p:sp>
        <p:sp>
          <p:nvSpPr>
            <p:cNvPr id="35" name="Tekstvak 68"/>
            <p:cNvSpPr txBox="1">
              <a:spLocks noChangeArrowheads="1"/>
            </p:cNvSpPr>
            <p:nvPr/>
          </p:nvSpPr>
          <p:spPr bwMode="auto">
            <a:xfrm>
              <a:off x="2492375" y="3976688"/>
              <a:ext cx="81597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0 </a:t>
              </a:r>
            </a:p>
          </p:txBody>
        </p:sp>
        <p:sp>
          <p:nvSpPr>
            <p:cNvPr id="36" name="Tekstvak 69"/>
            <p:cNvSpPr txBox="1">
              <a:spLocks noChangeArrowheads="1"/>
            </p:cNvSpPr>
            <p:nvPr/>
          </p:nvSpPr>
          <p:spPr bwMode="auto">
            <a:xfrm>
              <a:off x="830263" y="3427413"/>
              <a:ext cx="81597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1 </a:t>
              </a:r>
            </a:p>
          </p:txBody>
        </p:sp>
        <p:sp>
          <p:nvSpPr>
            <p:cNvPr id="37" name="Tekstvak 70"/>
            <p:cNvSpPr txBox="1">
              <a:spLocks noChangeArrowheads="1"/>
            </p:cNvSpPr>
            <p:nvPr/>
          </p:nvSpPr>
          <p:spPr bwMode="auto">
            <a:xfrm>
              <a:off x="315913" y="4856163"/>
              <a:ext cx="81597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0 </a:t>
              </a:r>
            </a:p>
          </p:txBody>
        </p:sp>
        <p:sp>
          <p:nvSpPr>
            <p:cNvPr id="38" name="Tekstvak 71"/>
            <p:cNvSpPr txBox="1">
              <a:spLocks noChangeArrowheads="1"/>
            </p:cNvSpPr>
            <p:nvPr/>
          </p:nvSpPr>
          <p:spPr bwMode="auto">
            <a:xfrm>
              <a:off x="1146175" y="3968750"/>
              <a:ext cx="8159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4797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Regression: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*** WARNING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Data set contains cases with missing on all variables.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These cases were not included in the analysis.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Number of cases with missing on all variables:  4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*** WARNING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Data set contains cases with missing on x-variables.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These cases were not included in the analysis.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Number of cases with missing on x-variables:  378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*** WARNING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Data set contains cases with missing on all variables except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x-variables.  These cases were not included in the analysis.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Number of cases with missing on all variables except x-variables:  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3 WARNING(S) FOUND IN THE INPUT INSTRUCTIONS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groups                                             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observations                                     616</a:t>
            </a:r>
            <a:endParaRPr lang="nl-NL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8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Short SEM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Prepare your data for Mplus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Mplus common commands + diagrammer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Simple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Step-by-step</a:t>
            </a:r>
            <a:r>
              <a:rPr lang="nl-NL" dirty="0"/>
              <a:t> checklist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Tech1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Model fit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7017FAF-CE7F-400A-9673-CAAB441E731B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8479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Regression: User in control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Model:</a:t>
            </a:r>
            <a:r>
              <a:rPr lang="en-US" sz="1600" dirty="0">
                <a:latin typeface="Courier New"/>
                <a:cs typeface="Courier New"/>
              </a:rPr>
              <a:t>	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dirty="0">
                <a:solidFill>
                  <a:srgbClr val="9BBB59"/>
                </a:solidFill>
                <a:latin typeface="Courier New"/>
                <a:cs typeface="Courier New"/>
              </a:rPr>
              <a:t>!Measurement model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FA by A@1; </a:t>
            </a:r>
            <a:r>
              <a:rPr lang="en-US" sz="1600" dirty="0">
                <a:solidFill>
                  <a:srgbClr val="9BBB59"/>
                </a:solidFill>
                <a:latin typeface="Courier New"/>
                <a:cs typeface="Courier New"/>
              </a:rPr>
              <a:t>!factor 1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FB by B@1; </a:t>
            </a:r>
            <a:r>
              <a:rPr lang="en-US" sz="1600" dirty="0">
                <a:solidFill>
                  <a:srgbClr val="9BBB59"/>
                </a:solidFill>
                <a:latin typeface="Courier New"/>
                <a:cs typeface="Courier New"/>
              </a:rPr>
              <a:t>!factor 2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[A@0 B@0]; </a:t>
            </a:r>
            <a:r>
              <a:rPr lang="en-US" sz="1600" dirty="0">
                <a:solidFill>
                  <a:srgbClr val="9BBB59"/>
                </a:solidFill>
                <a:latin typeface="Courier New"/>
                <a:cs typeface="Courier New"/>
              </a:rPr>
              <a:t>!item intercepts@0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A@0 B@0;   </a:t>
            </a:r>
            <a:r>
              <a:rPr lang="en-US" sz="1600" dirty="0">
                <a:solidFill>
                  <a:srgbClr val="9BBB59"/>
                </a:solidFill>
                <a:latin typeface="Courier New"/>
                <a:cs typeface="Courier New"/>
              </a:rPr>
              <a:t>!item res. var. @0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		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dirty="0">
                <a:solidFill>
                  <a:schemeClr val="accent3"/>
                </a:solidFill>
                <a:latin typeface="Courier New"/>
                <a:cs typeface="Courier New"/>
              </a:rPr>
              <a:t>!SEM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FB ON FA; 	</a:t>
            </a:r>
            <a:r>
              <a:rPr lang="en-US" sz="1600" dirty="0">
                <a:solidFill>
                  <a:srgbClr val="9BBB59"/>
                </a:solidFill>
                <a:latin typeface="Courier New"/>
                <a:cs typeface="Courier New"/>
              </a:rPr>
              <a:t>!regression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[FA FB];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FA FB;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dirty="0">
                <a:latin typeface="Courier New"/>
                <a:cs typeface="Courier New"/>
              </a:rPr>
              <a:t>		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600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600" dirty="0"/>
          </a:p>
        </p:txBody>
      </p:sp>
      <p:grpSp>
        <p:nvGrpSpPr>
          <p:cNvPr id="724995" name="Groeperen 105"/>
          <p:cNvGrpSpPr>
            <a:grpSpLocks/>
          </p:cNvGrpSpPr>
          <p:nvPr/>
        </p:nvGrpSpPr>
        <p:grpSpPr bwMode="auto">
          <a:xfrm>
            <a:off x="5080000" y="1711325"/>
            <a:ext cx="3257550" cy="2781300"/>
            <a:chOff x="5080596" y="1711424"/>
            <a:chExt cx="3257674" cy="2780498"/>
          </a:xfrm>
        </p:grpSpPr>
        <p:grpSp>
          <p:nvGrpSpPr>
            <p:cNvPr id="724997" name="Groeperen 70"/>
            <p:cNvGrpSpPr>
              <a:grpSpLocks/>
            </p:cNvGrpSpPr>
            <p:nvPr/>
          </p:nvGrpSpPr>
          <p:grpSpPr bwMode="auto">
            <a:xfrm>
              <a:off x="5080596" y="1711424"/>
              <a:ext cx="3257674" cy="2668154"/>
              <a:chOff x="5047456" y="4021746"/>
              <a:chExt cx="3257674" cy="2668154"/>
            </a:xfrm>
          </p:grpSpPr>
          <p:sp>
            <p:nvSpPr>
              <p:cNvPr id="72" name="Rechthoek 71"/>
              <p:cNvSpPr/>
              <p:nvPr/>
            </p:nvSpPr>
            <p:spPr>
              <a:xfrm>
                <a:off x="5423708" y="5469128"/>
                <a:ext cx="617561" cy="541182"/>
              </a:xfrm>
              <a:prstGeom prst="rect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cxnSp>
            <p:nvCxnSpPr>
              <p:cNvPr id="73" name="Rechte verbindingslijn met pijl 72"/>
              <p:cNvCxnSpPr>
                <a:stCxn id="77" idx="4"/>
                <a:endCxn id="72" idx="0"/>
              </p:cNvCxnSpPr>
              <p:nvPr/>
            </p:nvCxnSpPr>
            <p:spPr>
              <a:xfrm>
                <a:off x="5731695" y="5056497"/>
                <a:ext cx="0" cy="412631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005" name="Tekstvak 73"/>
              <p:cNvSpPr txBox="1">
                <a:spLocks noChangeArrowheads="1"/>
              </p:cNvSpPr>
              <p:nvPr/>
            </p:nvSpPr>
            <p:spPr bwMode="auto">
              <a:xfrm>
                <a:off x="5424304" y="5579077"/>
                <a:ext cx="6162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A</a:t>
                </a:r>
              </a:p>
            </p:txBody>
          </p:sp>
          <p:sp>
            <p:nvSpPr>
              <p:cNvPr id="725006" name="Tekstvak 74"/>
              <p:cNvSpPr txBox="1">
                <a:spLocks noChangeArrowheads="1"/>
              </p:cNvSpPr>
              <p:nvPr/>
            </p:nvSpPr>
            <p:spPr bwMode="auto">
              <a:xfrm>
                <a:off x="6764126" y="5583479"/>
                <a:ext cx="61628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B</a:t>
                </a:r>
              </a:p>
            </p:txBody>
          </p:sp>
          <p:sp>
            <p:nvSpPr>
              <p:cNvPr id="76" name="Rechthoek 75"/>
              <p:cNvSpPr/>
              <p:nvPr/>
            </p:nvSpPr>
            <p:spPr>
              <a:xfrm>
                <a:off x="6763609" y="5475476"/>
                <a:ext cx="617561" cy="541182"/>
              </a:xfrm>
              <a:prstGeom prst="rect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77" name="Ovaal 76"/>
              <p:cNvSpPr/>
              <p:nvPr/>
            </p:nvSpPr>
            <p:spPr>
              <a:xfrm>
                <a:off x="5339567" y="4332806"/>
                <a:ext cx="785843" cy="723691"/>
              </a:xfrm>
              <a:prstGeom prst="ellipse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78" name="Rechte verbindingslijn met pijl 77"/>
              <p:cNvCxnSpPr/>
              <p:nvPr/>
            </p:nvCxnSpPr>
            <p:spPr>
              <a:xfrm>
                <a:off x="6125410" y="4701000"/>
                <a:ext cx="554058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010" name="Tekstvak 78"/>
              <p:cNvSpPr txBox="1">
                <a:spLocks noChangeArrowheads="1"/>
              </p:cNvSpPr>
              <p:nvPr/>
            </p:nvSpPr>
            <p:spPr bwMode="auto">
              <a:xfrm>
                <a:off x="5338912" y="4442909"/>
                <a:ext cx="78707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FA</a:t>
                </a:r>
              </a:p>
            </p:txBody>
          </p:sp>
          <p:sp>
            <p:nvSpPr>
              <p:cNvPr id="725011" name="Tekstvak 79"/>
              <p:cNvSpPr txBox="1">
                <a:spLocks noChangeArrowheads="1"/>
              </p:cNvSpPr>
              <p:nvPr/>
            </p:nvSpPr>
            <p:spPr bwMode="auto">
              <a:xfrm>
                <a:off x="6678735" y="4447311"/>
                <a:ext cx="7870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>
                    <a:latin typeface="Corbel" pitchFamily="34" charset="0"/>
                  </a:rPr>
                  <a:t>FB</a:t>
                </a:r>
              </a:p>
            </p:txBody>
          </p:sp>
          <p:sp>
            <p:nvSpPr>
              <p:cNvPr id="81" name="Ovaal 80"/>
              <p:cNvSpPr/>
              <p:nvPr/>
            </p:nvSpPr>
            <p:spPr>
              <a:xfrm>
                <a:off x="6679468" y="4339154"/>
                <a:ext cx="785843" cy="723691"/>
              </a:xfrm>
              <a:prstGeom prst="ellipse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82" name="Rechte verbindingslijn met pijl 81"/>
              <p:cNvCxnSpPr>
                <a:stCxn id="81" idx="4"/>
                <a:endCxn id="76" idx="0"/>
              </p:cNvCxnSpPr>
              <p:nvPr/>
            </p:nvCxnSpPr>
            <p:spPr>
              <a:xfrm>
                <a:off x="7071596" y="5062846"/>
                <a:ext cx="0" cy="412631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5014" name="Groeperen 82"/>
              <p:cNvGrpSpPr>
                <a:grpSpLocks/>
              </p:cNvGrpSpPr>
              <p:nvPr/>
            </p:nvGrpSpPr>
            <p:grpSpPr bwMode="auto">
              <a:xfrm>
                <a:off x="5047456" y="4193366"/>
                <a:ext cx="376848" cy="394070"/>
                <a:chOff x="3211420" y="2658330"/>
                <a:chExt cx="468718" cy="496911"/>
              </a:xfrm>
            </p:grpSpPr>
            <p:sp>
              <p:nvSpPr>
                <p:cNvPr id="99" name="Ovaal 98"/>
                <p:cNvSpPr/>
                <p:nvPr/>
              </p:nvSpPr>
              <p:spPr>
                <a:xfrm rot="3929533" flipH="1">
                  <a:off x="3211266" y="2686224"/>
                  <a:ext cx="468284" cy="467977"/>
                </a:xfrm>
                <a:prstGeom prst="ellipse">
                  <a:avLst/>
                </a:prstGeom>
                <a:noFill/>
                <a:ln w="28575" cmpd="sng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0" name="Gelijkbenige driehoek 99"/>
                <p:cNvSpPr/>
                <p:nvPr/>
              </p:nvSpPr>
              <p:spPr>
                <a:xfrm rot="3929533" flipH="1">
                  <a:off x="3304587" y="2673489"/>
                  <a:ext cx="94058" cy="63187"/>
                </a:xfrm>
                <a:prstGeom prst="triangle">
                  <a:avLst/>
                </a:prstGeom>
                <a:noFill/>
                <a:ln w="28575" cmpd="sng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725015" name="Groeperen 83"/>
              <p:cNvGrpSpPr>
                <a:grpSpLocks/>
              </p:cNvGrpSpPr>
              <p:nvPr/>
            </p:nvGrpSpPr>
            <p:grpSpPr bwMode="auto">
              <a:xfrm rot="10800000">
                <a:off x="7623836" y="4021746"/>
                <a:ext cx="681294" cy="551521"/>
                <a:chOff x="2364244" y="5378700"/>
                <a:chExt cx="681294" cy="551521"/>
              </a:xfrm>
            </p:grpSpPr>
            <p:sp>
              <p:nvSpPr>
                <p:cNvPr id="96" name="Ovaal 95"/>
                <p:cNvSpPr/>
                <p:nvPr/>
              </p:nvSpPr>
              <p:spPr>
                <a:xfrm rot="2760000" flipH="1">
                  <a:off x="2348421" y="5619111"/>
                  <a:ext cx="320583" cy="301637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97" name="Gelijkbenige driehoek 96"/>
                <p:cNvSpPr/>
                <p:nvPr/>
              </p:nvSpPr>
              <p:spPr>
                <a:xfrm rot="2760000" flipH="1">
                  <a:off x="2366635" y="5638992"/>
                  <a:ext cx="65069" cy="41277"/>
                </a:xfrm>
                <a:prstGeom prst="triangl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98" name="Ovaal 97"/>
                <p:cNvSpPr/>
                <p:nvPr/>
              </p:nvSpPr>
              <p:spPr>
                <a:xfrm>
                  <a:off x="2624604" y="5387452"/>
                  <a:ext cx="420703" cy="417392"/>
                </a:xfrm>
                <a:prstGeom prst="ellipse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85" name="Rechte verbindingslijn met pijl 84"/>
              <p:cNvCxnSpPr>
                <a:stCxn id="98" idx="7"/>
                <a:endCxn id="81" idx="6"/>
              </p:cNvCxnSpPr>
              <p:nvPr/>
            </p:nvCxnSpPr>
            <p:spPr>
              <a:xfrm flipH="1">
                <a:off x="7465311" y="4510555"/>
                <a:ext cx="220670" cy="1904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725017" name="Groeperen 85"/>
              <p:cNvGrpSpPr>
                <a:grpSpLocks/>
              </p:cNvGrpSpPr>
              <p:nvPr/>
            </p:nvGrpSpPr>
            <p:grpSpPr bwMode="auto">
              <a:xfrm>
                <a:off x="5402871" y="6321381"/>
                <a:ext cx="476442" cy="368519"/>
                <a:chOff x="2364244" y="5378700"/>
                <a:chExt cx="681294" cy="551521"/>
              </a:xfrm>
            </p:grpSpPr>
            <p:sp>
              <p:nvSpPr>
                <p:cNvPr id="93" name="Ovaal 92"/>
                <p:cNvSpPr/>
                <p:nvPr/>
              </p:nvSpPr>
              <p:spPr>
                <a:xfrm rot="2760000" flipH="1">
                  <a:off x="2355170" y="5618431"/>
                  <a:ext cx="320646" cy="301931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94" name="Gelijkbenige driehoek 93"/>
                <p:cNvSpPr/>
                <p:nvPr/>
              </p:nvSpPr>
              <p:spPr>
                <a:xfrm rot="2760000" flipH="1">
                  <a:off x="2373329" y="5632581"/>
                  <a:ext cx="64128" cy="40863"/>
                </a:xfrm>
                <a:prstGeom prst="triangl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95" name="Ovaal 94"/>
                <p:cNvSpPr/>
                <p:nvPr/>
              </p:nvSpPr>
              <p:spPr>
                <a:xfrm>
                  <a:off x="2625597" y="5378684"/>
                  <a:ext cx="419977" cy="422777"/>
                </a:xfrm>
                <a:prstGeom prst="ellipse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725018" name="Groeperen 86"/>
              <p:cNvGrpSpPr>
                <a:grpSpLocks/>
              </p:cNvGrpSpPr>
              <p:nvPr/>
            </p:nvGrpSpPr>
            <p:grpSpPr bwMode="auto">
              <a:xfrm>
                <a:off x="6743895" y="6321381"/>
                <a:ext cx="476442" cy="368519"/>
                <a:chOff x="2364244" y="5378700"/>
                <a:chExt cx="681294" cy="551521"/>
              </a:xfrm>
            </p:grpSpPr>
            <p:sp>
              <p:nvSpPr>
                <p:cNvPr id="90" name="Ovaal 89"/>
                <p:cNvSpPr/>
                <p:nvPr/>
              </p:nvSpPr>
              <p:spPr>
                <a:xfrm rot="2760000" flipH="1">
                  <a:off x="2355835" y="5618431"/>
                  <a:ext cx="320646" cy="301929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91" name="Gelijkbenige driehoek 90"/>
                <p:cNvSpPr/>
                <p:nvPr/>
              </p:nvSpPr>
              <p:spPr>
                <a:xfrm rot="2760000" flipH="1">
                  <a:off x="2373992" y="5632581"/>
                  <a:ext cx="64128" cy="40863"/>
                </a:xfrm>
                <a:prstGeom prst="triangle">
                  <a:avLst/>
                </a:prstGeom>
                <a:noFill/>
                <a:ln w="127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92" name="Ovaal 91"/>
                <p:cNvSpPr/>
                <p:nvPr/>
              </p:nvSpPr>
              <p:spPr>
                <a:xfrm>
                  <a:off x="2626260" y="5378684"/>
                  <a:ext cx="419979" cy="422777"/>
                </a:xfrm>
                <a:prstGeom prst="ellipse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88" name="Rechte verbindingslijn met pijl 87"/>
              <p:cNvCxnSpPr>
                <a:stCxn id="95" idx="0"/>
                <a:endCxn id="72" idx="2"/>
              </p:cNvCxnSpPr>
              <p:nvPr/>
            </p:nvCxnSpPr>
            <p:spPr>
              <a:xfrm flipV="1">
                <a:off x="5731695" y="6010310"/>
                <a:ext cx="0" cy="3110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Rechte verbindingslijn met pijl 88"/>
              <p:cNvCxnSpPr>
                <a:stCxn id="92" idx="0"/>
                <a:endCxn id="76" idx="2"/>
              </p:cNvCxnSpPr>
              <p:nvPr/>
            </p:nvCxnSpPr>
            <p:spPr>
              <a:xfrm flipH="1" flipV="1">
                <a:off x="7071596" y="6016658"/>
                <a:ext cx="1587" cy="3047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24998" name="Tekstvak 100"/>
            <p:cNvSpPr txBox="1">
              <a:spLocks noChangeArrowheads="1"/>
            </p:cNvSpPr>
            <p:nvPr/>
          </p:nvSpPr>
          <p:spPr bwMode="auto">
            <a:xfrm>
              <a:off x="6927477" y="2724631"/>
              <a:ext cx="8158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@1 </a:t>
              </a:r>
            </a:p>
          </p:txBody>
        </p:sp>
        <p:sp>
          <p:nvSpPr>
            <p:cNvPr id="724999" name="Tekstvak 101"/>
            <p:cNvSpPr txBox="1">
              <a:spLocks noChangeArrowheads="1"/>
            </p:cNvSpPr>
            <p:nvPr/>
          </p:nvSpPr>
          <p:spPr bwMode="auto">
            <a:xfrm>
              <a:off x="6147487" y="4153368"/>
              <a:ext cx="8158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@0 </a:t>
              </a:r>
            </a:p>
          </p:txBody>
        </p:sp>
        <p:sp>
          <p:nvSpPr>
            <p:cNvPr id="725000" name="Tekstvak 102"/>
            <p:cNvSpPr txBox="1">
              <a:spLocks noChangeArrowheads="1"/>
            </p:cNvSpPr>
            <p:nvPr/>
          </p:nvSpPr>
          <p:spPr bwMode="auto">
            <a:xfrm>
              <a:off x="7244047" y="3265595"/>
              <a:ext cx="8158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@0 </a:t>
              </a:r>
            </a:p>
          </p:txBody>
        </p:sp>
        <p:sp>
          <p:nvSpPr>
            <p:cNvPr id="725001" name="Tekstvak 103"/>
            <p:cNvSpPr txBox="1">
              <a:spLocks noChangeArrowheads="1"/>
            </p:cNvSpPr>
            <p:nvPr/>
          </p:nvSpPr>
          <p:spPr bwMode="auto">
            <a:xfrm>
              <a:off x="5581696" y="2716299"/>
              <a:ext cx="8158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@1 </a:t>
              </a:r>
            </a:p>
          </p:txBody>
        </p:sp>
        <p:sp>
          <p:nvSpPr>
            <p:cNvPr id="725002" name="Tekstvak 104"/>
            <p:cNvSpPr txBox="1">
              <a:spLocks noChangeArrowheads="1"/>
            </p:cNvSpPr>
            <p:nvPr/>
          </p:nvSpPr>
          <p:spPr bwMode="auto">
            <a:xfrm>
              <a:off x="5898266" y="3257263"/>
              <a:ext cx="8158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orbel" pitchFamily="34" charset="0"/>
                </a:rPr>
                <a:t>@0 </a:t>
              </a:r>
            </a:p>
          </p:txBody>
        </p:sp>
      </p:grpSp>
      <p:sp>
        <p:nvSpPr>
          <p:cNvPr id="724996" name="Tekstvak 106"/>
          <p:cNvSpPr txBox="1">
            <a:spLocks noChangeArrowheads="1"/>
          </p:cNvSpPr>
          <p:nvPr/>
        </p:nvSpPr>
        <p:spPr bwMode="auto">
          <a:xfrm>
            <a:off x="4791075" y="4152900"/>
            <a:ext cx="8159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orbel" pitchFamily="34" charset="0"/>
              </a:rPr>
              <a:t>@0 </a:t>
            </a:r>
          </a:p>
        </p:txBody>
      </p:sp>
    </p:spTree>
    <p:extLst>
      <p:ext uri="{BB962C8B-B14F-4D97-AF65-F5344CB8AC3E}">
        <p14:creationId xmlns:p14="http://schemas.microsoft.com/office/powerpoint/2010/main" val="29864151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Regression: Model in TECH1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2213"/>
          </a:xfrm>
        </p:spPr>
        <p:txBody>
          <a:bodyPr rtlCol="0">
            <a:normAutofit lnSpcReduction="10000"/>
          </a:bodyPr>
          <a:lstStyle/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solidFill>
                  <a:schemeClr val="accent3"/>
                </a:solidFill>
                <a:cs typeface="Courier New"/>
              </a:rPr>
              <a:t>User in control specification:</a:t>
            </a:r>
            <a:br>
              <a:rPr lang="en-US" sz="2000" dirty="0">
                <a:solidFill>
                  <a:schemeClr val="accent3"/>
                </a:solidFill>
                <a:cs typeface="Courier New"/>
              </a:rPr>
            </a:br>
            <a:endParaRPr lang="en-US" sz="1400" dirty="0">
              <a:latin typeface="Courier New"/>
              <a:cs typeface="Courier New"/>
            </a:endParaRP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ALPHA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</a:t>
            </a:r>
            <a:r>
              <a:rPr lang="en-US" sz="1400" dirty="0">
                <a:latin typeface="Courier New"/>
                <a:cs typeface="Courier New"/>
              </a:rPr>
              <a:t>B        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</a:t>
            </a:r>
            <a:r>
              <a:rPr lang="en-US" sz="1400" dirty="0">
                <a:latin typeface="Courier New"/>
                <a:cs typeface="Courier New"/>
              </a:rPr>
              <a:t>A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   ________      ________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1           1             2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400" dirty="0">
              <a:latin typeface="Courier New"/>
              <a:cs typeface="Courier New"/>
            </a:endParaRP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400" dirty="0">
              <a:latin typeface="Courier New"/>
              <a:cs typeface="Courier New"/>
            </a:endParaRP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BETA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</a:t>
            </a:r>
            <a:r>
              <a:rPr lang="en-US" sz="1400" dirty="0">
                <a:latin typeface="Courier New"/>
                <a:cs typeface="Courier New"/>
              </a:rPr>
              <a:t>B        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</a:t>
            </a:r>
            <a:r>
              <a:rPr lang="en-US" sz="1400" dirty="0">
                <a:latin typeface="Courier New"/>
                <a:cs typeface="Courier New"/>
              </a:rPr>
              <a:t>A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   ________      ________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</a:t>
            </a:r>
            <a:r>
              <a:rPr lang="en-US" sz="1400" dirty="0">
                <a:latin typeface="Courier New"/>
                <a:cs typeface="Courier New"/>
              </a:rPr>
              <a:t>B                 0             3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</a:t>
            </a:r>
            <a:r>
              <a:rPr lang="en-US" sz="1400" dirty="0">
                <a:latin typeface="Courier New"/>
                <a:cs typeface="Courier New"/>
              </a:rPr>
              <a:t>A                 0             0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400" dirty="0">
              <a:latin typeface="Courier New"/>
              <a:cs typeface="Courier New"/>
            </a:endParaRP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400" dirty="0">
              <a:latin typeface="Courier New"/>
              <a:cs typeface="Courier New"/>
            </a:endParaRP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PSI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</a:t>
            </a:r>
            <a:r>
              <a:rPr lang="en-US" sz="1400" dirty="0">
                <a:latin typeface="Courier New"/>
                <a:cs typeface="Courier New"/>
              </a:rPr>
              <a:t>B        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</a:t>
            </a:r>
            <a:r>
              <a:rPr lang="en-US" sz="1400" dirty="0">
                <a:latin typeface="Courier New"/>
                <a:cs typeface="Courier New"/>
              </a:rPr>
              <a:t>A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             ________      ________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</a:t>
            </a:r>
            <a:r>
              <a:rPr lang="en-US" sz="1400" dirty="0">
                <a:latin typeface="Courier New"/>
                <a:cs typeface="Courier New"/>
              </a:rPr>
              <a:t>B                 4</a:t>
            </a: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</a:t>
            </a:r>
            <a:r>
              <a:rPr lang="en-US" sz="1400" dirty="0">
                <a:latin typeface="Courier New"/>
                <a:cs typeface="Courier New"/>
              </a:rPr>
              <a:t>A                 0             5</a:t>
            </a:r>
          </a:p>
        </p:txBody>
      </p:sp>
      <p:grpSp>
        <p:nvGrpSpPr>
          <p:cNvPr id="726019" name="Groeperen 153"/>
          <p:cNvGrpSpPr>
            <a:grpSpLocks/>
          </p:cNvGrpSpPr>
          <p:nvPr/>
        </p:nvGrpSpPr>
        <p:grpSpPr bwMode="auto">
          <a:xfrm>
            <a:off x="5129213" y="2348880"/>
            <a:ext cx="3257550" cy="2668587"/>
            <a:chOff x="5047456" y="4021746"/>
            <a:chExt cx="3257674" cy="2668154"/>
          </a:xfrm>
        </p:grpSpPr>
        <p:sp>
          <p:nvSpPr>
            <p:cNvPr id="155" name="Rechthoek 154"/>
            <p:cNvSpPr/>
            <p:nvPr/>
          </p:nvSpPr>
          <p:spPr>
            <a:xfrm>
              <a:off x="5423707" y="5469311"/>
              <a:ext cx="617562" cy="541249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/>
            </a:p>
          </p:txBody>
        </p:sp>
        <p:cxnSp>
          <p:nvCxnSpPr>
            <p:cNvPr id="156" name="Rechte verbindingslijn met pijl 155"/>
            <p:cNvCxnSpPr>
              <a:stCxn id="160" idx="4"/>
              <a:endCxn id="155" idx="0"/>
            </p:cNvCxnSpPr>
            <p:nvPr/>
          </p:nvCxnSpPr>
          <p:spPr>
            <a:xfrm>
              <a:off x="5731694" y="5056628"/>
              <a:ext cx="0" cy="41268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6028" name="Tekstvak 156"/>
            <p:cNvSpPr txBox="1">
              <a:spLocks noChangeArrowheads="1"/>
            </p:cNvSpPr>
            <p:nvPr/>
          </p:nvSpPr>
          <p:spPr bwMode="auto">
            <a:xfrm>
              <a:off x="5424304" y="5579077"/>
              <a:ext cx="6162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Corbel" pitchFamily="34" charset="0"/>
                </a:rPr>
                <a:t>A</a:t>
              </a:r>
            </a:p>
          </p:txBody>
        </p:sp>
        <p:sp>
          <p:nvSpPr>
            <p:cNvPr id="726029" name="Tekstvak 157"/>
            <p:cNvSpPr txBox="1">
              <a:spLocks noChangeArrowheads="1"/>
            </p:cNvSpPr>
            <p:nvPr/>
          </p:nvSpPr>
          <p:spPr bwMode="auto">
            <a:xfrm>
              <a:off x="6764126" y="5583479"/>
              <a:ext cx="6162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Corbel" pitchFamily="34" charset="0"/>
                </a:rPr>
                <a:t>B</a:t>
              </a:r>
            </a:p>
          </p:txBody>
        </p:sp>
        <p:sp>
          <p:nvSpPr>
            <p:cNvPr id="159" name="Rechthoek 158"/>
            <p:cNvSpPr/>
            <p:nvPr/>
          </p:nvSpPr>
          <p:spPr>
            <a:xfrm>
              <a:off x="6763608" y="5475660"/>
              <a:ext cx="617562" cy="541249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/>
            </a:p>
          </p:txBody>
        </p:sp>
        <p:sp>
          <p:nvSpPr>
            <p:cNvPr id="160" name="Ovaal 159"/>
            <p:cNvSpPr/>
            <p:nvPr/>
          </p:nvSpPr>
          <p:spPr>
            <a:xfrm>
              <a:off x="5339567" y="4332846"/>
              <a:ext cx="785842" cy="723783"/>
            </a:xfrm>
            <a:prstGeom prst="ellipse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61" name="Rechte verbindingslijn met pijl 160"/>
            <p:cNvCxnSpPr/>
            <p:nvPr/>
          </p:nvCxnSpPr>
          <p:spPr>
            <a:xfrm>
              <a:off x="6125409" y="4701086"/>
              <a:ext cx="554059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6033" name="Tekstvak 161"/>
            <p:cNvSpPr txBox="1">
              <a:spLocks noChangeArrowheads="1"/>
            </p:cNvSpPr>
            <p:nvPr/>
          </p:nvSpPr>
          <p:spPr bwMode="auto">
            <a:xfrm>
              <a:off x="5338912" y="4442909"/>
              <a:ext cx="78707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dirty="0">
                  <a:latin typeface="Corbel" pitchFamily="34" charset="0"/>
                </a:rPr>
                <a:t>FA</a:t>
              </a:r>
            </a:p>
          </p:txBody>
        </p:sp>
        <p:sp>
          <p:nvSpPr>
            <p:cNvPr id="726034" name="Tekstvak 162"/>
            <p:cNvSpPr txBox="1">
              <a:spLocks noChangeArrowheads="1"/>
            </p:cNvSpPr>
            <p:nvPr/>
          </p:nvSpPr>
          <p:spPr bwMode="auto">
            <a:xfrm>
              <a:off x="6678735" y="4447311"/>
              <a:ext cx="78707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dirty="0">
                  <a:latin typeface="Corbel" pitchFamily="34" charset="0"/>
                </a:rPr>
                <a:t>FB</a:t>
              </a:r>
            </a:p>
          </p:txBody>
        </p:sp>
        <p:sp>
          <p:nvSpPr>
            <p:cNvPr id="164" name="Ovaal 163"/>
            <p:cNvSpPr/>
            <p:nvPr/>
          </p:nvSpPr>
          <p:spPr>
            <a:xfrm>
              <a:off x="6679468" y="4339194"/>
              <a:ext cx="785842" cy="723783"/>
            </a:xfrm>
            <a:prstGeom prst="ellipse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65" name="Rechte verbindingslijn met pijl 164"/>
            <p:cNvCxnSpPr>
              <a:stCxn id="164" idx="4"/>
              <a:endCxn id="159" idx="0"/>
            </p:cNvCxnSpPr>
            <p:nvPr/>
          </p:nvCxnSpPr>
          <p:spPr>
            <a:xfrm>
              <a:off x="7071595" y="5062977"/>
              <a:ext cx="0" cy="41268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6037" name="Groeperen 165"/>
            <p:cNvGrpSpPr>
              <a:grpSpLocks/>
            </p:cNvGrpSpPr>
            <p:nvPr/>
          </p:nvGrpSpPr>
          <p:grpSpPr bwMode="auto">
            <a:xfrm>
              <a:off x="5047456" y="4193366"/>
              <a:ext cx="376848" cy="394070"/>
              <a:chOff x="3211420" y="2658330"/>
              <a:chExt cx="468718" cy="496911"/>
            </a:xfrm>
          </p:grpSpPr>
          <p:sp>
            <p:nvSpPr>
              <p:cNvPr id="182" name="Ovaal 181"/>
              <p:cNvSpPr/>
              <p:nvPr/>
            </p:nvSpPr>
            <p:spPr>
              <a:xfrm rot="3929533" flipH="1">
                <a:off x="3211236" y="2686285"/>
                <a:ext cx="468343" cy="467975"/>
              </a:xfrm>
              <a:prstGeom prst="ellipse">
                <a:avLst/>
              </a:prstGeom>
              <a:noFill/>
              <a:ln w="28575" cmpd="sng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3" name="Gelijkbenige driehoek 182"/>
              <p:cNvSpPr/>
              <p:nvPr/>
            </p:nvSpPr>
            <p:spPr>
              <a:xfrm rot="3929533" flipH="1">
                <a:off x="3304581" y="2673521"/>
                <a:ext cx="94068" cy="63187"/>
              </a:xfrm>
              <a:prstGeom prst="triangle">
                <a:avLst/>
              </a:prstGeom>
              <a:noFill/>
              <a:ln w="28575" cmpd="sng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26038" name="Groeperen 166"/>
            <p:cNvGrpSpPr>
              <a:grpSpLocks/>
            </p:cNvGrpSpPr>
            <p:nvPr/>
          </p:nvGrpSpPr>
          <p:grpSpPr bwMode="auto">
            <a:xfrm rot="10800000">
              <a:off x="7623836" y="4021746"/>
              <a:ext cx="681294" cy="551521"/>
              <a:chOff x="2364244" y="5378700"/>
              <a:chExt cx="681294" cy="551521"/>
            </a:xfrm>
          </p:grpSpPr>
          <p:sp>
            <p:nvSpPr>
              <p:cNvPr id="179" name="Ovaal 178"/>
              <p:cNvSpPr/>
              <p:nvPr/>
            </p:nvSpPr>
            <p:spPr>
              <a:xfrm rot="2760000" flipH="1">
                <a:off x="2348401" y="5619091"/>
                <a:ext cx="320623" cy="301637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0" name="Gelijkbenige driehoek 179"/>
              <p:cNvSpPr/>
              <p:nvPr/>
            </p:nvSpPr>
            <p:spPr>
              <a:xfrm rot="2760000" flipH="1">
                <a:off x="2366633" y="5638958"/>
                <a:ext cx="65076" cy="41277"/>
              </a:xfrm>
              <a:prstGeom prst="triangle">
                <a:avLst/>
              </a:prstGeom>
              <a:noFill/>
              <a:ln w="127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1" name="Ovaal 180"/>
              <p:cNvSpPr/>
              <p:nvPr/>
            </p:nvSpPr>
            <p:spPr>
              <a:xfrm>
                <a:off x="2624604" y="5379449"/>
                <a:ext cx="420704" cy="422206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168" name="Rechte verbindingslijn met pijl 167"/>
            <p:cNvCxnSpPr>
              <a:stCxn id="181" idx="7"/>
              <a:endCxn id="164" idx="6"/>
            </p:cNvCxnSpPr>
            <p:nvPr/>
          </p:nvCxnSpPr>
          <p:spPr>
            <a:xfrm flipH="1">
              <a:off x="7465310" y="4510617"/>
              <a:ext cx="220671" cy="1904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26040" name="Groeperen 168"/>
            <p:cNvGrpSpPr>
              <a:grpSpLocks/>
            </p:cNvGrpSpPr>
            <p:nvPr/>
          </p:nvGrpSpPr>
          <p:grpSpPr bwMode="auto">
            <a:xfrm>
              <a:off x="5402871" y="6321381"/>
              <a:ext cx="476442" cy="368519"/>
              <a:chOff x="2364244" y="5378700"/>
              <a:chExt cx="681294" cy="551521"/>
            </a:xfrm>
          </p:grpSpPr>
          <p:sp>
            <p:nvSpPr>
              <p:cNvPr id="176" name="Ovaal 175"/>
              <p:cNvSpPr/>
              <p:nvPr/>
            </p:nvSpPr>
            <p:spPr>
              <a:xfrm rot="2760000" flipH="1">
                <a:off x="2355152" y="5618913"/>
                <a:ext cx="320684" cy="301929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77" name="Gelijkbenige driehoek 176"/>
              <p:cNvSpPr/>
              <p:nvPr/>
            </p:nvSpPr>
            <p:spPr>
              <a:xfrm rot="2760000" flipH="1">
                <a:off x="2373322" y="5633051"/>
                <a:ext cx="64138" cy="40863"/>
              </a:xfrm>
              <a:prstGeom prst="triangle">
                <a:avLst/>
              </a:prstGeom>
              <a:noFill/>
              <a:ln w="127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78" name="Ovaal 177"/>
              <p:cNvSpPr/>
              <p:nvPr/>
            </p:nvSpPr>
            <p:spPr>
              <a:xfrm>
                <a:off x="2625595" y="5379117"/>
                <a:ext cx="419979" cy="422829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26041" name="Groeperen 169"/>
            <p:cNvGrpSpPr>
              <a:grpSpLocks/>
            </p:cNvGrpSpPr>
            <p:nvPr/>
          </p:nvGrpSpPr>
          <p:grpSpPr bwMode="auto">
            <a:xfrm>
              <a:off x="6743895" y="6321381"/>
              <a:ext cx="476442" cy="368519"/>
              <a:chOff x="2364244" y="5378700"/>
              <a:chExt cx="681294" cy="551521"/>
            </a:xfrm>
          </p:grpSpPr>
          <p:sp>
            <p:nvSpPr>
              <p:cNvPr id="173" name="Ovaal 172"/>
              <p:cNvSpPr/>
              <p:nvPr/>
            </p:nvSpPr>
            <p:spPr>
              <a:xfrm rot="2760000" flipH="1">
                <a:off x="2355815" y="5618913"/>
                <a:ext cx="320684" cy="301931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74" name="Gelijkbenige driehoek 173"/>
              <p:cNvSpPr/>
              <p:nvPr/>
            </p:nvSpPr>
            <p:spPr>
              <a:xfrm rot="2760000" flipH="1">
                <a:off x="2373987" y="5633051"/>
                <a:ext cx="64138" cy="40863"/>
              </a:xfrm>
              <a:prstGeom prst="triangle">
                <a:avLst/>
              </a:prstGeom>
              <a:noFill/>
              <a:ln w="127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75" name="Ovaal 174"/>
              <p:cNvSpPr/>
              <p:nvPr/>
            </p:nvSpPr>
            <p:spPr>
              <a:xfrm>
                <a:off x="2626260" y="5379117"/>
                <a:ext cx="419977" cy="422829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171" name="Rechte verbindingslijn met pijl 170"/>
            <p:cNvCxnSpPr>
              <a:stCxn id="178" idx="0"/>
              <a:endCxn id="155" idx="2"/>
            </p:cNvCxnSpPr>
            <p:nvPr/>
          </p:nvCxnSpPr>
          <p:spPr>
            <a:xfrm flipV="1">
              <a:off x="5731694" y="6010560"/>
              <a:ext cx="0" cy="311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" name="Rechte verbindingslijn met pijl 171"/>
            <p:cNvCxnSpPr>
              <a:stCxn id="175" idx="0"/>
              <a:endCxn id="159" idx="2"/>
            </p:cNvCxnSpPr>
            <p:nvPr/>
          </p:nvCxnSpPr>
          <p:spPr>
            <a:xfrm flipH="1" flipV="1">
              <a:off x="7071595" y="6016909"/>
              <a:ext cx="1588" cy="3047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26020" name="Tekstvak 183"/>
          <p:cNvSpPr txBox="1">
            <a:spLocks noChangeArrowheads="1"/>
          </p:cNvSpPr>
          <p:nvPr/>
        </p:nvSpPr>
        <p:spPr bwMode="auto">
          <a:xfrm>
            <a:off x="6848475" y="3363292"/>
            <a:ext cx="815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orbel" pitchFamily="34" charset="0"/>
              </a:rPr>
              <a:t>1 </a:t>
            </a:r>
          </a:p>
        </p:txBody>
      </p:sp>
      <p:sp>
        <p:nvSpPr>
          <p:cNvPr id="726021" name="Tekstvak 184"/>
          <p:cNvSpPr txBox="1">
            <a:spLocks noChangeArrowheads="1"/>
          </p:cNvSpPr>
          <p:nvPr/>
        </p:nvSpPr>
        <p:spPr bwMode="auto">
          <a:xfrm>
            <a:off x="6334125" y="4792042"/>
            <a:ext cx="8143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orbel" pitchFamily="34" charset="0"/>
              </a:rPr>
              <a:t>0 </a:t>
            </a:r>
          </a:p>
        </p:txBody>
      </p:sp>
      <p:sp>
        <p:nvSpPr>
          <p:cNvPr id="726022" name="Tekstvak 185"/>
          <p:cNvSpPr txBox="1">
            <a:spLocks noChangeArrowheads="1"/>
          </p:cNvSpPr>
          <p:nvPr/>
        </p:nvSpPr>
        <p:spPr bwMode="auto">
          <a:xfrm>
            <a:off x="7164388" y="3903042"/>
            <a:ext cx="8159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orbel" pitchFamily="34" charset="0"/>
              </a:rPr>
              <a:t>0 </a:t>
            </a:r>
          </a:p>
        </p:txBody>
      </p:sp>
      <p:sp>
        <p:nvSpPr>
          <p:cNvPr id="726023" name="Tekstvak 186"/>
          <p:cNvSpPr txBox="1">
            <a:spLocks noChangeArrowheads="1"/>
          </p:cNvSpPr>
          <p:nvPr/>
        </p:nvSpPr>
        <p:spPr bwMode="auto">
          <a:xfrm>
            <a:off x="5502275" y="3353767"/>
            <a:ext cx="8159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orbel" pitchFamily="34" charset="0"/>
              </a:rPr>
              <a:t>1 </a:t>
            </a:r>
          </a:p>
        </p:txBody>
      </p:sp>
      <p:sp>
        <p:nvSpPr>
          <p:cNvPr id="726024" name="Tekstvak 187"/>
          <p:cNvSpPr txBox="1">
            <a:spLocks noChangeArrowheads="1"/>
          </p:cNvSpPr>
          <p:nvPr/>
        </p:nvSpPr>
        <p:spPr bwMode="auto">
          <a:xfrm>
            <a:off x="4987925" y="4782517"/>
            <a:ext cx="8159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orbel" pitchFamily="34" charset="0"/>
              </a:rPr>
              <a:t>0 </a:t>
            </a:r>
          </a:p>
        </p:txBody>
      </p:sp>
      <p:sp>
        <p:nvSpPr>
          <p:cNvPr id="726025" name="Tekstvak 188"/>
          <p:cNvSpPr txBox="1">
            <a:spLocks noChangeArrowheads="1"/>
          </p:cNvSpPr>
          <p:nvPr/>
        </p:nvSpPr>
        <p:spPr bwMode="auto">
          <a:xfrm>
            <a:off x="5819775" y="3895105"/>
            <a:ext cx="8159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orbel" pitchFamily="34" charset="0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1318047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Regression: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*** WARNING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Data set contains cases with missing on all variables.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These cases were not included in the analysis.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Number of cases with missing on all variables:  4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 WARNING(S) FOUND IN THE INPUT INSTRUCTIONS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 OF ANALYSIS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groups                                             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observations                                     996</a:t>
            </a:r>
            <a:endParaRPr lang="nl-NL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76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Regression: Model in TECH1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2213"/>
          </a:xfrm>
        </p:spPr>
        <p:txBody>
          <a:bodyPr rtlCol="0">
            <a:normAutofit/>
          </a:bodyPr>
          <a:lstStyle/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br>
              <a:rPr lang="en-US" sz="2000" dirty="0">
                <a:solidFill>
                  <a:schemeClr val="accent3"/>
                </a:solidFill>
                <a:cs typeface="Courier New"/>
              </a:rPr>
            </a:br>
            <a:br>
              <a:rPr lang="en-US" sz="2000" dirty="0">
                <a:solidFill>
                  <a:schemeClr val="accent3"/>
                </a:solidFill>
                <a:cs typeface="Courier New"/>
              </a:rPr>
            </a:br>
            <a:br>
              <a:rPr lang="en-US" sz="2000" dirty="0">
                <a:solidFill>
                  <a:schemeClr val="accent3"/>
                </a:solidFill>
                <a:cs typeface="Courier New"/>
              </a:rPr>
            </a:br>
            <a:br>
              <a:rPr lang="en-US" sz="2000" dirty="0">
                <a:solidFill>
                  <a:schemeClr val="accent3"/>
                </a:solidFill>
                <a:cs typeface="Courier New"/>
              </a:rPr>
            </a:br>
            <a:endParaRPr lang="en-US" sz="2000" dirty="0">
              <a:solidFill>
                <a:schemeClr val="accent3"/>
              </a:solidFill>
              <a:cs typeface="Courier New"/>
            </a:endParaRP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400" dirty="0">
              <a:cs typeface="Courier New"/>
            </a:endParaRP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400" dirty="0">
              <a:cs typeface="Courier New"/>
            </a:endParaRPr>
          </a:p>
          <a:p>
            <a:pPr marL="5715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400" dirty="0">
              <a:cs typeface="Courier New"/>
            </a:endParaRPr>
          </a:p>
        </p:txBody>
      </p:sp>
      <p:grpSp>
        <p:nvGrpSpPr>
          <p:cNvPr id="723971" name="Groeperen 67"/>
          <p:cNvGrpSpPr>
            <a:grpSpLocks/>
          </p:cNvGrpSpPr>
          <p:nvPr/>
        </p:nvGrpSpPr>
        <p:grpSpPr bwMode="auto">
          <a:xfrm>
            <a:off x="457200" y="2422525"/>
            <a:ext cx="3257550" cy="2667000"/>
            <a:chOff x="5047456" y="4021746"/>
            <a:chExt cx="3257674" cy="2668154"/>
          </a:xfrm>
        </p:grpSpPr>
        <p:sp>
          <p:nvSpPr>
            <p:cNvPr id="9" name="Rechthoek 8"/>
            <p:cNvSpPr/>
            <p:nvPr/>
          </p:nvSpPr>
          <p:spPr>
            <a:xfrm>
              <a:off x="5423708" y="5468585"/>
              <a:ext cx="617561" cy="543160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/>
            </a:p>
          </p:txBody>
        </p:sp>
        <p:cxnSp>
          <p:nvCxnSpPr>
            <p:cNvPr id="10" name="Rechte verbindingslijn met pijl 9"/>
            <p:cNvCxnSpPr>
              <a:stCxn id="14" idx="4"/>
              <a:endCxn id="9" idx="0"/>
            </p:cNvCxnSpPr>
            <p:nvPr/>
          </p:nvCxnSpPr>
          <p:spPr>
            <a:xfrm>
              <a:off x="5731695" y="5055656"/>
              <a:ext cx="0" cy="412929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3982" name="Tekstvak 10"/>
            <p:cNvSpPr txBox="1">
              <a:spLocks noChangeArrowheads="1"/>
            </p:cNvSpPr>
            <p:nvPr/>
          </p:nvSpPr>
          <p:spPr bwMode="auto">
            <a:xfrm>
              <a:off x="5424304" y="5579077"/>
              <a:ext cx="6162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Corbel" pitchFamily="34" charset="0"/>
                </a:rPr>
                <a:t>A</a:t>
              </a:r>
            </a:p>
          </p:txBody>
        </p:sp>
        <p:sp>
          <p:nvSpPr>
            <p:cNvPr id="723983" name="Tekstvak 11"/>
            <p:cNvSpPr txBox="1">
              <a:spLocks noChangeArrowheads="1"/>
            </p:cNvSpPr>
            <p:nvPr/>
          </p:nvSpPr>
          <p:spPr bwMode="auto">
            <a:xfrm>
              <a:off x="6764126" y="5583479"/>
              <a:ext cx="6162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Corbel" pitchFamily="34" charset="0"/>
                </a:rPr>
                <a:t>B</a:t>
              </a:r>
            </a:p>
          </p:txBody>
        </p:sp>
        <p:sp>
          <p:nvSpPr>
            <p:cNvPr id="13" name="Rechthoek 12"/>
            <p:cNvSpPr/>
            <p:nvPr/>
          </p:nvSpPr>
          <p:spPr>
            <a:xfrm>
              <a:off x="6763609" y="5474938"/>
              <a:ext cx="617561" cy="543160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/>
            </a:p>
          </p:txBody>
        </p:sp>
        <p:sp>
          <p:nvSpPr>
            <p:cNvPr id="14" name="Ovaal 13"/>
            <p:cNvSpPr/>
            <p:nvPr/>
          </p:nvSpPr>
          <p:spPr>
            <a:xfrm>
              <a:off x="5339567" y="4333031"/>
              <a:ext cx="785843" cy="722626"/>
            </a:xfrm>
            <a:prstGeom prst="ellipse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5" name="Rechte verbindingslijn met pijl 14"/>
            <p:cNvCxnSpPr/>
            <p:nvPr/>
          </p:nvCxnSpPr>
          <p:spPr>
            <a:xfrm>
              <a:off x="6125410" y="4699902"/>
              <a:ext cx="554058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3987" name="Tekstvak 15"/>
            <p:cNvSpPr txBox="1">
              <a:spLocks noChangeArrowheads="1"/>
            </p:cNvSpPr>
            <p:nvPr/>
          </p:nvSpPr>
          <p:spPr bwMode="auto">
            <a:xfrm>
              <a:off x="5338912" y="4442909"/>
              <a:ext cx="78707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dirty="0">
                  <a:latin typeface="Corbel" pitchFamily="34" charset="0"/>
                </a:rPr>
                <a:t>FA</a:t>
              </a:r>
            </a:p>
          </p:txBody>
        </p:sp>
        <p:sp>
          <p:nvSpPr>
            <p:cNvPr id="723988" name="Tekstvak 16"/>
            <p:cNvSpPr txBox="1">
              <a:spLocks noChangeArrowheads="1"/>
            </p:cNvSpPr>
            <p:nvPr/>
          </p:nvSpPr>
          <p:spPr bwMode="auto">
            <a:xfrm>
              <a:off x="6678735" y="4447311"/>
              <a:ext cx="78707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dirty="0">
                  <a:latin typeface="Corbel" pitchFamily="34" charset="0"/>
                </a:rPr>
                <a:t>FB</a:t>
              </a:r>
            </a:p>
          </p:txBody>
        </p:sp>
        <p:sp>
          <p:nvSpPr>
            <p:cNvPr id="18" name="Ovaal 17"/>
            <p:cNvSpPr/>
            <p:nvPr/>
          </p:nvSpPr>
          <p:spPr>
            <a:xfrm>
              <a:off x="6679468" y="4339383"/>
              <a:ext cx="785843" cy="722626"/>
            </a:xfrm>
            <a:prstGeom prst="ellipse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1" name="Rechte verbindingslijn met pijl 20"/>
            <p:cNvCxnSpPr>
              <a:stCxn id="18" idx="4"/>
              <a:endCxn id="13" idx="0"/>
            </p:cNvCxnSpPr>
            <p:nvPr/>
          </p:nvCxnSpPr>
          <p:spPr>
            <a:xfrm>
              <a:off x="7071596" y="5062009"/>
              <a:ext cx="0" cy="412929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3991" name="Groeperen 30"/>
            <p:cNvGrpSpPr>
              <a:grpSpLocks/>
            </p:cNvGrpSpPr>
            <p:nvPr/>
          </p:nvGrpSpPr>
          <p:grpSpPr bwMode="auto">
            <a:xfrm>
              <a:off x="5047456" y="4193366"/>
              <a:ext cx="376848" cy="394070"/>
              <a:chOff x="3211420" y="2658330"/>
              <a:chExt cx="468718" cy="496911"/>
            </a:xfrm>
          </p:grpSpPr>
          <p:sp>
            <p:nvSpPr>
              <p:cNvPr id="29" name="Ovaal 28"/>
              <p:cNvSpPr/>
              <p:nvPr/>
            </p:nvSpPr>
            <p:spPr>
              <a:xfrm rot="3929533" flipH="1">
                <a:off x="3211097" y="2686569"/>
                <a:ext cx="468622" cy="467977"/>
              </a:xfrm>
              <a:prstGeom prst="ellipse">
                <a:avLst/>
              </a:prstGeom>
              <a:noFill/>
              <a:ln w="28575" cmpd="sng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0" name="Gelijkbenige driehoek 29"/>
              <p:cNvSpPr/>
              <p:nvPr/>
            </p:nvSpPr>
            <p:spPr>
              <a:xfrm rot="3929533" flipH="1">
                <a:off x="3304553" y="2673679"/>
                <a:ext cx="94125" cy="63187"/>
              </a:xfrm>
              <a:prstGeom prst="triangle">
                <a:avLst/>
              </a:prstGeom>
              <a:noFill/>
              <a:ln w="28575" cmpd="sng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23992" name="Groeperen 34"/>
            <p:cNvGrpSpPr>
              <a:grpSpLocks/>
            </p:cNvGrpSpPr>
            <p:nvPr/>
          </p:nvGrpSpPr>
          <p:grpSpPr bwMode="auto">
            <a:xfrm rot="10800000">
              <a:off x="7623836" y="4021746"/>
              <a:ext cx="681294" cy="551521"/>
              <a:chOff x="2364244" y="5378700"/>
              <a:chExt cx="681294" cy="551521"/>
            </a:xfrm>
          </p:grpSpPr>
          <p:sp>
            <p:nvSpPr>
              <p:cNvPr id="32" name="Ovaal 31"/>
              <p:cNvSpPr/>
              <p:nvPr/>
            </p:nvSpPr>
            <p:spPr>
              <a:xfrm rot="2760000" flipH="1">
                <a:off x="2348305" y="5612643"/>
                <a:ext cx="320814" cy="301637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Gelijkbenige driehoek 32"/>
              <p:cNvSpPr/>
              <p:nvPr/>
            </p:nvSpPr>
            <p:spPr>
              <a:xfrm rot="2760000" flipH="1">
                <a:off x="2366611" y="5632444"/>
                <a:ext cx="65116" cy="41277"/>
              </a:xfrm>
              <a:prstGeom prst="triangle">
                <a:avLst/>
              </a:prstGeom>
              <a:noFill/>
              <a:ln w="127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Ovaal 33"/>
              <p:cNvSpPr/>
              <p:nvPr/>
            </p:nvSpPr>
            <p:spPr>
              <a:xfrm>
                <a:off x="2630954" y="5372766"/>
                <a:ext cx="420703" cy="422458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36" name="Rechte verbindingslijn met pijl 35"/>
            <p:cNvCxnSpPr>
              <a:stCxn id="34" idx="7"/>
              <a:endCxn id="18" idx="6"/>
            </p:cNvCxnSpPr>
            <p:nvPr/>
          </p:nvCxnSpPr>
          <p:spPr>
            <a:xfrm flipH="1">
              <a:off x="7465311" y="4510908"/>
              <a:ext cx="220670" cy="1889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23994" name="Groeperen 40"/>
            <p:cNvGrpSpPr>
              <a:grpSpLocks/>
            </p:cNvGrpSpPr>
            <p:nvPr/>
          </p:nvGrpSpPr>
          <p:grpSpPr bwMode="auto">
            <a:xfrm>
              <a:off x="5402871" y="6321381"/>
              <a:ext cx="476442" cy="368519"/>
              <a:chOff x="2364244" y="5378700"/>
              <a:chExt cx="681294" cy="551521"/>
            </a:xfrm>
          </p:grpSpPr>
          <p:sp>
            <p:nvSpPr>
              <p:cNvPr id="42" name="Ovaal 41"/>
              <p:cNvSpPr/>
              <p:nvPr/>
            </p:nvSpPr>
            <p:spPr>
              <a:xfrm rot="2760000" flipH="1">
                <a:off x="2355056" y="5618818"/>
                <a:ext cx="320875" cy="301931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3" name="Gelijkbenige driehoek 42"/>
              <p:cNvSpPr/>
              <p:nvPr/>
            </p:nvSpPr>
            <p:spPr>
              <a:xfrm rot="2760000" flipH="1">
                <a:off x="2373304" y="5632886"/>
                <a:ext cx="64176" cy="40863"/>
              </a:xfrm>
              <a:prstGeom prst="triangle">
                <a:avLst/>
              </a:prstGeom>
              <a:noFill/>
              <a:ln w="127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4" name="Ovaal 43"/>
              <p:cNvSpPr/>
              <p:nvPr/>
            </p:nvSpPr>
            <p:spPr>
              <a:xfrm>
                <a:off x="2625597" y="5378790"/>
                <a:ext cx="419977" cy="423081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23995" name="Groeperen 44"/>
            <p:cNvGrpSpPr>
              <a:grpSpLocks/>
            </p:cNvGrpSpPr>
            <p:nvPr/>
          </p:nvGrpSpPr>
          <p:grpSpPr bwMode="auto">
            <a:xfrm>
              <a:off x="6743895" y="6321381"/>
              <a:ext cx="476442" cy="368519"/>
              <a:chOff x="2364244" y="5378700"/>
              <a:chExt cx="681294" cy="551521"/>
            </a:xfrm>
          </p:grpSpPr>
          <p:sp>
            <p:nvSpPr>
              <p:cNvPr id="46" name="Ovaal 45"/>
              <p:cNvSpPr/>
              <p:nvPr/>
            </p:nvSpPr>
            <p:spPr>
              <a:xfrm rot="2760000" flipH="1">
                <a:off x="2355721" y="5618818"/>
                <a:ext cx="320875" cy="301929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7" name="Gelijkbenige driehoek 46"/>
              <p:cNvSpPr/>
              <p:nvPr/>
            </p:nvSpPr>
            <p:spPr>
              <a:xfrm rot="2760000" flipH="1">
                <a:off x="2373968" y="5632886"/>
                <a:ext cx="64176" cy="40863"/>
              </a:xfrm>
              <a:prstGeom prst="triangle">
                <a:avLst/>
              </a:prstGeom>
              <a:noFill/>
              <a:ln w="127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8" name="Ovaal 47"/>
              <p:cNvSpPr/>
              <p:nvPr/>
            </p:nvSpPr>
            <p:spPr>
              <a:xfrm>
                <a:off x="2626260" y="5378790"/>
                <a:ext cx="419979" cy="423081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49" name="Rechte verbindingslijn met pijl 48"/>
            <p:cNvCxnSpPr>
              <a:stCxn id="44" idx="0"/>
              <a:endCxn id="9" idx="2"/>
            </p:cNvCxnSpPr>
            <p:nvPr/>
          </p:nvCxnSpPr>
          <p:spPr>
            <a:xfrm flipV="1">
              <a:off x="5731695" y="6011745"/>
              <a:ext cx="0" cy="3096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Rechte verbindingslijn met pijl 51"/>
            <p:cNvCxnSpPr>
              <a:stCxn id="48" idx="0"/>
              <a:endCxn id="13" idx="2"/>
            </p:cNvCxnSpPr>
            <p:nvPr/>
          </p:nvCxnSpPr>
          <p:spPr>
            <a:xfrm flipH="1" flipV="1">
              <a:off x="7071596" y="6018097"/>
              <a:ext cx="1587" cy="3033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23972" name="Tekstvak 18"/>
          <p:cNvSpPr txBox="1">
            <a:spLocks noChangeArrowheads="1"/>
          </p:cNvSpPr>
          <p:nvPr/>
        </p:nvSpPr>
        <p:spPr bwMode="auto">
          <a:xfrm>
            <a:off x="4094163" y="2740025"/>
            <a:ext cx="40163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85800" indent="-285750">
              <a:buFont typeface="Arial" charset="0"/>
              <a:buChar char="•"/>
            </a:pPr>
            <a:r>
              <a:rPr lang="en-US" sz="2400" dirty="0">
                <a:latin typeface="Corbel" pitchFamily="34" charset="0"/>
                <a:cs typeface="Courier New" pitchFamily="49" charset="0"/>
              </a:rPr>
              <a:t>Enables FIML</a:t>
            </a:r>
          </a:p>
          <a:p>
            <a:pPr marL="685800" indent="-285750">
              <a:buFont typeface="Arial" charset="0"/>
              <a:buChar char="•"/>
            </a:pPr>
            <a:r>
              <a:rPr lang="en-US" sz="2400" dirty="0">
                <a:latin typeface="Corbel" pitchFamily="34" charset="0"/>
                <a:cs typeface="Courier New" pitchFamily="49" charset="0"/>
              </a:rPr>
              <a:t>Otherwise </a:t>
            </a:r>
            <a:r>
              <a:rPr lang="en-US" sz="2400" dirty="0" err="1">
                <a:latin typeface="Corbel" pitchFamily="34" charset="0"/>
                <a:cs typeface="Courier New" pitchFamily="49" charset="0"/>
              </a:rPr>
              <a:t>listwise</a:t>
            </a:r>
            <a:r>
              <a:rPr lang="en-US" sz="2400" dirty="0">
                <a:latin typeface="Corbel" pitchFamily="34" charset="0"/>
                <a:cs typeface="Courier New" pitchFamily="49" charset="0"/>
              </a:rPr>
              <a:t> deletion</a:t>
            </a:r>
          </a:p>
          <a:p>
            <a:pPr marL="685800" indent="-285750">
              <a:buFont typeface="Arial" charset="0"/>
              <a:buChar char="•"/>
            </a:pPr>
            <a:r>
              <a:rPr lang="en-US" sz="2400" dirty="0">
                <a:latin typeface="Corbel" pitchFamily="34" charset="0"/>
                <a:cs typeface="Courier New" pitchFamily="49" charset="0"/>
              </a:rPr>
              <a:t>Same results</a:t>
            </a:r>
          </a:p>
          <a:p>
            <a:pPr marL="685800" indent="-285750">
              <a:buFont typeface="Arial" charset="0"/>
              <a:buChar char="•"/>
            </a:pPr>
            <a:r>
              <a:rPr lang="en-US" sz="2400" dirty="0">
                <a:latin typeface="Corbel" pitchFamily="34" charset="0"/>
                <a:cs typeface="Courier New" pitchFamily="49" charset="0"/>
              </a:rPr>
              <a:t>Sample statistics - </a:t>
            </a:r>
            <a:br>
              <a:rPr lang="en-US" sz="2400" dirty="0">
                <a:latin typeface="Corbel" pitchFamily="34" charset="0"/>
                <a:cs typeface="Courier New" pitchFamily="49" charset="0"/>
              </a:rPr>
            </a:br>
            <a:r>
              <a:rPr lang="en-US" sz="2400" dirty="0">
                <a:latin typeface="Corbel" pitchFamily="34" charset="0"/>
                <a:cs typeface="Courier New" pitchFamily="49" charset="0"/>
              </a:rPr>
              <a:t>estimates TECH 1 = </a:t>
            </a:r>
            <a:r>
              <a:rPr lang="en-US" sz="2400" dirty="0" err="1">
                <a:latin typeface="Corbel" pitchFamily="34" charset="0"/>
                <a:cs typeface="Courier New" pitchFamily="49" charset="0"/>
              </a:rPr>
              <a:t>df</a:t>
            </a:r>
            <a:r>
              <a:rPr lang="en-US" sz="2400" dirty="0">
                <a:latin typeface="Corbel" pitchFamily="34" charset="0"/>
                <a:cs typeface="Courier New" pitchFamily="49" charset="0"/>
              </a:rPr>
              <a:t>  </a:t>
            </a:r>
            <a:r>
              <a:rPr lang="en-US" sz="2400" dirty="0">
                <a:solidFill>
                  <a:srgbClr val="9BBB59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400" dirty="0">
              <a:latin typeface="Corbel" pitchFamily="34" charset="0"/>
              <a:cs typeface="Courier New" pitchFamily="49" charset="0"/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4493704" y="5531246"/>
            <a:ext cx="4117975" cy="1354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Model:</a:t>
            </a:r>
            <a:r>
              <a:rPr lang="en-US" sz="1600" dirty="0">
                <a:latin typeface="Courier New"/>
                <a:cs typeface="Courier New"/>
              </a:rPr>
              <a:t>	B ON A;</a:t>
            </a:r>
          </a:p>
          <a:p>
            <a:pPr marL="571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A;</a:t>
            </a:r>
            <a:r>
              <a:rPr lang="en-US" sz="1600" dirty="0">
                <a:latin typeface="Courier New"/>
                <a:cs typeface="Courier New"/>
              </a:rPr>
              <a:t> </a:t>
            </a:r>
          </a:p>
          <a:p>
            <a:pPr marL="571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/>
                <a:cs typeface="Courier New"/>
              </a:rPr>
              <a:t>		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		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23974" name="Tekstvak 53"/>
          <p:cNvSpPr txBox="1">
            <a:spLocks noChangeArrowheads="1"/>
          </p:cNvSpPr>
          <p:nvPr/>
        </p:nvSpPr>
        <p:spPr bwMode="auto">
          <a:xfrm>
            <a:off x="2176463" y="3435350"/>
            <a:ext cx="815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orbel" pitchFamily="34" charset="0"/>
              </a:rPr>
              <a:t>1 </a:t>
            </a:r>
          </a:p>
        </p:txBody>
      </p:sp>
      <p:sp>
        <p:nvSpPr>
          <p:cNvPr id="723975" name="Tekstvak 63"/>
          <p:cNvSpPr txBox="1">
            <a:spLocks noChangeArrowheads="1"/>
          </p:cNvSpPr>
          <p:nvPr/>
        </p:nvSpPr>
        <p:spPr bwMode="auto">
          <a:xfrm>
            <a:off x="1660525" y="4864100"/>
            <a:ext cx="815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orbel" pitchFamily="34" charset="0"/>
              </a:rPr>
              <a:t>0 </a:t>
            </a:r>
          </a:p>
        </p:txBody>
      </p:sp>
      <p:sp>
        <p:nvSpPr>
          <p:cNvPr id="723976" name="Tekstvak 68"/>
          <p:cNvSpPr txBox="1">
            <a:spLocks noChangeArrowheads="1"/>
          </p:cNvSpPr>
          <p:nvPr/>
        </p:nvSpPr>
        <p:spPr bwMode="auto">
          <a:xfrm>
            <a:off x="2492375" y="3976688"/>
            <a:ext cx="8159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orbel" pitchFamily="34" charset="0"/>
              </a:rPr>
              <a:t>0 </a:t>
            </a:r>
          </a:p>
        </p:txBody>
      </p:sp>
      <p:sp>
        <p:nvSpPr>
          <p:cNvPr id="723977" name="Tekstvak 69"/>
          <p:cNvSpPr txBox="1">
            <a:spLocks noChangeArrowheads="1"/>
          </p:cNvSpPr>
          <p:nvPr/>
        </p:nvSpPr>
        <p:spPr bwMode="auto">
          <a:xfrm>
            <a:off x="830263" y="3427413"/>
            <a:ext cx="8159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orbel" pitchFamily="34" charset="0"/>
              </a:rPr>
              <a:t>1 </a:t>
            </a:r>
          </a:p>
        </p:txBody>
      </p:sp>
      <p:sp>
        <p:nvSpPr>
          <p:cNvPr id="723978" name="Tekstvak 70"/>
          <p:cNvSpPr txBox="1">
            <a:spLocks noChangeArrowheads="1"/>
          </p:cNvSpPr>
          <p:nvPr/>
        </p:nvSpPr>
        <p:spPr bwMode="auto">
          <a:xfrm>
            <a:off x="315913" y="4856163"/>
            <a:ext cx="8159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orbel" pitchFamily="34" charset="0"/>
              </a:rPr>
              <a:t>0 </a:t>
            </a:r>
          </a:p>
        </p:txBody>
      </p:sp>
      <p:sp>
        <p:nvSpPr>
          <p:cNvPr id="723979" name="Tekstvak 71"/>
          <p:cNvSpPr txBox="1">
            <a:spLocks noChangeArrowheads="1"/>
          </p:cNvSpPr>
          <p:nvPr/>
        </p:nvSpPr>
        <p:spPr bwMode="auto">
          <a:xfrm>
            <a:off x="1146175" y="3968750"/>
            <a:ext cx="815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orbel" pitchFamily="34" charset="0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25482739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Syntax, TECH1 -&gt; </a:t>
            </a:r>
            <a:r>
              <a:rPr lang="en-US" b="1" i="1" dirty="0" err="1"/>
              <a:t>df</a:t>
            </a:r>
            <a:endParaRPr lang="en-US" b="1" dirty="0"/>
          </a:p>
        </p:txBody>
      </p:sp>
      <p:sp>
        <p:nvSpPr>
          <p:cNvPr id="72806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Y3 ON y2 x1 x2;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Y2 ON z1 w4;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K ON x1 x2;</a:t>
            </a:r>
          </a:p>
          <a:p>
            <a:pPr marL="0" indent="0" eaLnBrk="1" hangingPunct="1">
              <a:buFont typeface="Arial" charset="0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sz="13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300">
                <a:latin typeface="Courier New" pitchFamily="49" charset="0"/>
                <a:cs typeface="Courier New" pitchFamily="49" charset="0"/>
              </a:rPr>
              <a:t>																															</a:t>
            </a:r>
          </a:p>
        </p:txBody>
      </p:sp>
      <p:grpSp>
        <p:nvGrpSpPr>
          <p:cNvPr id="12" name="Groeperen 11"/>
          <p:cNvGrpSpPr>
            <a:grpSpLocks/>
          </p:cNvGrpSpPr>
          <p:nvPr/>
        </p:nvGrpSpPr>
        <p:grpSpPr bwMode="auto">
          <a:xfrm>
            <a:off x="2201863" y="1862138"/>
            <a:ext cx="4946650" cy="3084512"/>
            <a:chOff x="2122106" y="2294999"/>
            <a:chExt cx="4946685" cy="3085729"/>
          </a:xfrm>
        </p:grpSpPr>
        <p:grpSp>
          <p:nvGrpSpPr>
            <p:cNvPr id="728072" name="Groeperen 3"/>
            <p:cNvGrpSpPr>
              <a:grpSpLocks noChangeAspect="1"/>
            </p:cNvGrpSpPr>
            <p:nvPr/>
          </p:nvGrpSpPr>
          <p:grpSpPr bwMode="auto">
            <a:xfrm>
              <a:off x="2753009" y="3140093"/>
              <a:ext cx="3545970" cy="772591"/>
              <a:chOff x="-843032" y="4228067"/>
              <a:chExt cx="5658272" cy="1232815"/>
            </a:xfrm>
          </p:grpSpPr>
          <p:sp>
            <p:nvSpPr>
              <p:cNvPr id="5" name="Rechthoek 4"/>
              <p:cNvSpPr/>
              <p:nvPr/>
            </p:nvSpPr>
            <p:spPr>
              <a:xfrm>
                <a:off x="1400307" y="4245468"/>
                <a:ext cx="1203260" cy="120372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728105" name="Tekstvak 6"/>
              <p:cNvSpPr txBox="1">
                <a:spLocks noChangeArrowheads="1"/>
              </p:cNvSpPr>
              <p:nvPr/>
            </p:nvSpPr>
            <p:spPr bwMode="auto">
              <a:xfrm>
                <a:off x="1401254" y="4542143"/>
                <a:ext cx="1203631" cy="63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Y3</a:t>
                </a:r>
              </a:p>
            </p:txBody>
          </p:sp>
          <p:sp>
            <p:nvSpPr>
              <p:cNvPr id="728106" name="Tekstvak 7"/>
              <p:cNvSpPr txBox="1">
                <a:spLocks noChangeArrowheads="1"/>
              </p:cNvSpPr>
              <p:nvPr/>
            </p:nvSpPr>
            <p:spPr bwMode="auto">
              <a:xfrm>
                <a:off x="3611611" y="4552335"/>
                <a:ext cx="1203629" cy="63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Y2</a:t>
                </a:r>
              </a:p>
            </p:txBody>
          </p:sp>
          <p:sp>
            <p:nvSpPr>
              <p:cNvPr id="9" name="Rechthoek 8"/>
              <p:cNvSpPr/>
              <p:nvPr/>
            </p:nvSpPr>
            <p:spPr>
              <a:xfrm>
                <a:off x="3611771" y="4258140"/>
                <a:ext cx="1203258" cy="120372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10" name="Rechthoek 9"/>
              <p:cNvSpPr/>
              <p:nvPr/>
            </p:nvSpPr>
            <p:spPr>
              <a:xfrm>
                <a:off x="-844088" y="4227730"/>
                <a:ext cx="1203260" cy="120372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728109" name="Tekstvak 10"/>
              <p:cNvSpPr txBox="1">
                <a:spLocks noChangeArrowheads="1"/>
              </p:cNvSpPr>
              <p:nvPr/>
            </p:nvSpPr>
            <p:spPr bwMode="auto">
              <a:xfrm>
                <a:off x="-843032" y="4526772"/>
                <a:ext cx="1203631" cy="63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K</a:t>
                </a:r>
              </a:p>
            </p:txBody>
          </p:sp>
        </p:grpSp>
        <p:grpSp>
          <p:nvGrpSpPr>
            <p:cNvPr id="728073" name="Groeperen 12"/>
            <p:cNvGrpSpPr>
              <a:grpSpLocks noChangeAspect="1"/>
            </p:cNvGrpSpPr>
            <p:nvPr/>
          </p:nvGrpSpPr>
          <p:grpSpPr bwMode="auto">
            <a:xfrm>
              <a:off x="2122106" y="4611940"/>
              <a:ext cx="3542496" cy="768788"/>
              <a:chOff x="1401254" y="4246084"/>
              <a:chExt cx="5652728" cy="1226747"/>
            </a:xfrm>
          </p:grpSpPr>
          <p:sp>
            <p:nvSpPr>
              <p:cNvPr id="14" name="Rechthoek 13"/>
              <p:cNvSpPr/>
              <p:nvPr/>
            </p:nvSpPr>
            <p:spPr>
              <a:xfrm>
                <a:off x="1401254" y="4246300"/>
                <a:ext cx="1203258" cy="1201190"/>
              </a:xfrm>
              <a:prstGeom prst="rect">
                <a:avLst/>
              </a:prstGeom>
              <a:ln>
                <a:solidFill>
                  <a:srgbClr val="4F81BD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728099" name="Tekstvak 15"/>
              <p:cNvSpPr txBox="1">
                <a:spLocks noChangeArrowheads="1"/>
              </p:cNvSpPr>
              <p:nvPr/>
            </p:nvSpPr>
            <p:spPr bwMode="auto">
              <a:xfrm>
                <a:off x="1401254" y="4542143"/>
                <a:ext cx="1203631" cy="63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x1</a:t>
                </a:r>
              </a:p>
            </p:txBody>
          </p:sp>
          <p:sp>
            <p:nvSpPr>
              <p:cNvPr id="728100" name="Tekstvak 16"/>
              <p:cNvSpPr txBox="1">
                <a:spLocks noChangeArrowheads="1"/>
              </p:cNvSpPr>
              <p:nvPr/>
            </p:nvSpPr>
            <p:spPr bwMode="auto">
              <a:xfrm>
                <a:off x="3611611" y="4552335"/>
                <a:ext cx="1203629" cy="63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x2</a:t>
                </a:r>
              </a:p>
            </p:txBody>
          </p:sp>
          <p:sp>
            <p:nvSpPr>
              <p:cNvPr id="18" name="Rechthoek 17"/>
              <p:cNvSpPr/>
              <p:nvPr/>
            </p:nvSpPr>
            <p:spPr>
              <a:xfrm>
                <a:off x="3610184" y="4258971"/>
                <a:ext cx="1203258" cy="1201190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19" name="Rechthoek 18"/>
              <p:cNvSpPr/>
              <p:nvPr/>
            </p:nvSpPr>
            <p:spPr>
              <a:xfrm>
                <a:off x="5849513" y="4271641"/>
                <a:ext cx="1203258" cy="12011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728103" name="Tekstvak 19"/>
              <p:cNvSpPr txBox="1">
                <a:spLocks noChangeArrowheads="1"/>
              </p:cNvSpPr>
              <p:nvPr/>
            </p:nvSpPr>
            <p:spPr bwMode="auto">
              <a:xfrm>
                <a:off x="5850351" y="4568994"/>
                <a:ext cx="1203631" cy="63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z1</a:t>
                </a:r>
              </a:p>
            </p:txBody>
          </p:sp>
        </p:grpSp>
        <p:sp>
          <p:nvSpPr>
            <p:cNvPr id="22" name="Rechthoek 21"/>
            <p:cNvSpPr/>
            <p:nvPr/>
          </p:nvSpPr>
          <p:spPr>
            <a:xfrm>
              <a:off x="6314723" y="4607311"/>
              <a:ext cx="754068" cy="75277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/>
            </a:p>
          </p:txBody>
        </p:sp>
        <p:sp>
          <p:nvSpPr>
            <p:cNvPr id="728075" name="Tekstvak 24"/>
            <p:cNvSpPr txBox="1">
              <a:spLocks noChangeArrowheads="1"/>
            </p:cNvSpPr>
            <p:nvPr/>
          </p:nvSpPr>
          <p:spPr bwMode="auto">
            <a:xfrm>
              <a:off x="6314490" y="4796375"/>
              <a:ext cx="7543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Corbel" pitchFamily="34" charset="0"/>
                </a:rPr>
                <a:t>w4</a:t>
              </a:r>
            </a:p>
          </p:txBody>
        </p:sp>
        <p:cxnSp>
          <p:nvCxnSpPr>
            <p:cNvPr id="27" name="Rechte verbindingslijn met pijl 26"/>
            <p:cNvCxnSpPr>
              <a:stCxn id="14" idx="0"/>
              <a:endCxn id="5" idx="2"/>
            </p:cNvCxnSpPr>
            <p:nvPr/>
          </p:nvCxnSpPr>
          <p:spPr>
            <a:xfrm flipV="1">
              <a:off x="2499934" y="3905359"/>
              <a:ext cx="2036776" cy="7067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echte verbindingslijn met pijl 27"/>
            <p:cNvCxnSpPr>
              <a:stCxn id="18" idx="0"/>
              <a:endCxn id="5" idx="2"/>
            </p:cNvCxnSpPr>
            <p:nvPr/>
          </p:nvCxnSpPr>
          <p:spPr>
            <a:xfrm flipV="1">
              <a:off x="3884243" y="3905359"/>
              <a:ext cx="652467" cy="7146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met pijl 30"/>
            <p:cNvCxnSpPr>
              <a:stCxn id="19" idx="0"/>
              <a:endCxn id="9" idx="2"/>
            </p:cNvCxnSpPr>
            <p:nvPr/>
          </p:nvCxnSpPr>
          <p:spPr>
            <a:xfrm flipV="1">
              <a:off x="5287603" y="3913299"/>
              <a:ext cx="635004" cy="7130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chte verbindingslijn met pijl 33"/>
            <p:cNvCxnSpPr>
              <a:stCxn id="22" idx="0"/>
              <a:endCxn id="9" idx="2"/>
            </p:cNvCxnSpPr>
            <p:nvPr/>
          </p:nvCxnSpPr>
          <p:spPr>
            <a:xfrm flipH="1" flipV="1">
              <a:off x="5922608" y="3913299"/>
              <a:ext cx="768355" cy="6940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met pijl 37"/>
            <p:cNvCxnSpPr>
              <a:stCxn id="14" idx="0"/>
              <a:endCxn id="10" idx="2"/>
            </p:cNvCxnSpPr>
            <p:nvPr/>
          </p:nvCxnSpPr>
          <p:spPr>
            <a:xfrm flipV="1">
              <a:off x="2499934" y="3894242"/>
              <a:ext cx="630241" cy="7178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echte verbindingslijn met pijl 44"/>
            <p:cNvCxnSpPr>
              <a:stCxn id="18" idx="0"/>
              <a:endCxn id="10" idx="2"/>
            </p:cNvCxnSpPr>
            <p:nvPr/>
          </p:nvCxnSpPr>
          <p:spPr>
            <a:xfrm flipH="1" flipV="1">
              <a:off x="3130175" y="3894242"/>
              <a:ext cx="754068" cy="7257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Rechte verbindingslijn met pijl 55"/>
            <p:cNvCxnSpPr>
              <a:stCxn id="5" idx="3"/>
              <a:endCxn id="9" idx="1"/>
            </p:cNvCxnSpPr>
            <p:nvPr/>
          </p:nvCxnSpPr>
          <p:spPr>
            <a:xfrm>
              <a:off x="4914538" y="3528973"/>
              <a:ext cx="630242" cy="6353"/>
            </a:xfrm>
            <a:prstGeom prst="straightConnector1">
              <a:avLst/>
            </a:prstGeom>
            <a:ln>
              <a:solidFill>
                <a:srgbClr val="4F81BD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al 64"/>
            <p:cNvSpPr/>
            <p:nvPr/>
          </p:nvSpPr>
          <p:spPr>
            <a:xfrm rot="9130211">
              <a:off x="3130175" y="2441107"/>
              <a:ext cx="420691" cy="424029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6" name="Rechte verbindingslijn met pijl 65"/>
            <p:cNvCxnSpPr>
              <a:stCxn id="65" idx="7"/>
              <a:endCxn id="10" idx="0"/>
            </p:cNvCxnSpPr>
            <p:nvPr/>
          </p:nvCxnSpPr>
          <p:spPr>
            <a:xfrm flipH="1">
              <a:off x="3130175" y="2855607"/>
              <a:ext cx="149226" cy="284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Ovaal 69"/>
            <p:cNvSpPr/>
            <p:nvPr/>
          </p:nvSpPr>
          <p:spPr>
            <a:xfrm rot="9130211">
              <a:off x="4416059" y="2445871"/>
              <a:ext cx="419103" cy="422442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1" name="Rechte verbindingslijn met pijl 70"/>
            <p:cNvCxnSpPr>
              <a:stCxn id="70" idx="7"/>
            </p:cNvCxnSpPr>
            <p:nvPr/>
          </p:nvCxnSpPr>
          <p:spPr>
            <a:xfrm flipH="1">
              <a:off x="4416059" y="2858783"/>
              <a:ext cx="147639" cy="2858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3" name="Ovaal 72"/>
            <p:cNvSpPr/>
            <p:nvPr/>
          </p:nvSpPr>
          <p:spPr>
            <a:xfrm rot="9130211">
              <a:off x="5819419" y="2482398"/>
              <a:ext cx="420691" cy="422442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4" name="Rechte verbindingslijn met pijl 73"/>
            <p:cNvCxnSpPr>
              <a:stCxn id="73" idx="7"/>
            </p:cNvCxnSpPr>
            <p:nvPr/>
          </p:nvCxnSpPr>
          <p:spPr>
            <a:xfrm flipH="1">
              <a:off x="5819419" y="2895311"/>
              <a:ext cx="149226" cy="2858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28089" name="Groeperen 77"/>
            <p:cNvGrpSpPr>
              <a:grpSpLocks/>
            </p:cNvGrpSpPr>
            <p:nvPr/>
          </p:nvGrpSpPr>
          <p:grpSpPr bwMode="auto">
            <a:xfrm>
              <a:off x="3486500" y="2313242"/>
              <a:ext cx="324954" cy="320795"/>
              <a:chOff x="3486500" y="2313242"/>
              <a:chExt cx="324954" cy="320795"/>
            </a:xfrm>
          </p:grpSpPr>
          <p:sp>
            <p:nvSpPr>
              <p:cNvPr id="64" name="Ovaal 63"/>
              <p:cNvSpPr/>
              <p:nvPr/>
            </p:nvSpPr>
            <p:spPr>
              <a:xfrm rot="13560000" flipH="1">
                <a:off x="3500004" y="2322055"/>
                <a:ext cx="320802" cy="301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5" name="Gelijkbenige driehoek 74"/>
              <p:cNvSpPr/>
              <p:nvPr/>
            </p:nvSpPr>
            <p:spPr>
              <a:xfrm rot="13560000" flipH="1">
                <a:off x="3474654" y="2387117"/>
                <a:ext cx="63525" cy="41275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28090" name="Groeperen 78"/>
            <p:cNvGrpSpPr>
              <a:grpSpLocks/>
            </p:cNvGrpSpPr>
            <p:nvPr/>
          </p:nvGrpSpPr>
          <p:grpSpPr bwMode="auto">
            <a:xfrm>
              <a:off x="4751300" y="2294999"/>
              <a:ext cx="324954" cy="320795"/>
              <a:chOff x="3486500" y="2313242"/>
              <a:chExt cx="324954" cy="320795"/>
            </a:xfrm>
          </p:grpSpPr>
          <p:sp>
            <p:nvSpPr>
              <p:cNvPr id="80" name="Ovaal 79"/>
              <p:cNvSpPr/>
              <p:nvPr/>
            </p:nvSpPr>
            <p:spPr>
              <a:xfrm rot="13560000" flipH="1">
                <a:off x="3500450" y="2322830"/>
                <a:ext cx="320802" cy="301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1" name="Gelijkbenige driehoek 80"/>
              <p:cNvSpPr/>
              <p:nvPr/>
            </p:nvSpPr>
            <p:spPr>
              <a:xfrm rot="13560000" flipH="1">
                <a:off x="3475101" y="2387892"/>
                <a:ext cx="63525" cy="41275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28091" name="Groeperen 81"/>
            <p:cNvGrpSpPr>
              <a:grpSpLocks/>
            </p:cNvGrpSpPr>
            <p:nvPr/>
          </p:nvGrpSpPr>
          <p:grpSpPr bwMode="auto">
            <a:xfrm>
              <a:off x="6175532" y="2353445"/>
              <a:ext cx="324954" cy="320795"/>
              <a:chOff x="3486500" y="2313242"/>
              <a:chExt cx="324954" cy="320795"/>
            </a:xfrm>
          </p:grpSpPr>
          <p:sp>
            <p:nvSpPr>
              <p:cNvPr id="83" name="Ovaal 82"/>
              <p:cNvSpPr/>
              <p:nvPr/>
            </p:nvSpPr>
            <p:spPr>
              <a:xfrm rot="13560000" flipH="1">
                <a:off x="3500216" y="2323144"/>
                <a:ext cx="320802" cy="301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4" name="Gelijkbenige driehoek 83"/>
              <p:cNvSpPr/>
              <p:nvPr/>
            </p:nvSpPr>
            <p:spPr>
              <a:xfrm rot="13560000" flipH="1">
                <a:off x="3474866" y="2388206"/>
                <a:ext cx="63525" cy="41275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cxnSp>
        <p:nvCxnSpPr>
          <p:cNvPr id="48" name="Curved Connector 52"/>
          <p:cNvCxnSpPr>
            <a:cxnSpLocks/>
            <a:stCxn id="64" idx="3"/>
            <a:endCxn id="80" idx="3"/>
          </p:cNvCxnSpPr>
          <p:nvPr/>
        </p:nvCxnSpPr>
        <p:spPr>
          <a:xfrm flipV="1">
            <a:off x="3738563" y="1865313"/>
            <a:ext cx="1265237" cy="19050"/>
          </a:xfrm>
          <a:prstGeom prst="curvedConnector5">
            <a:avLst>
              <a:gd name="adj1" fmla="val -248"/>
              <a:gd name="adj2" fmla="val 1326788"/>
              <a:gd name="adj3" fmla="val 100014"/>
            </a:avLst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kstvak 48"/>
          <p:cNvSpPr txBox="1">
            <a:spLocks noChangeArrowheads="1"/>
          </p:cNvSpPr>
          <p:nvPr/>
        </p:nvSpPr>
        <p:spPr bwMode="auto">
          <a:xfrm>
            <a:off x="2201863" y="4946650"/>
            <a:ext cx="4946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Corbel" pitchFamily="34" charset="0"/>
              </a:rPr>
              <a:t>Model according to TECH1</a:t>
            </a:r>
          </a:p>
        </p:txBody>
      </p:sp>
      <p:sp>
        <p:nvSpPr>
          <p:cNvPr id="50" name="Tekstvak 49"/>
          <p:cNvSpPr txBox="1">
            <a:spLocks noChangeArrowheads="1"/>
          </p:cNvSpPr>
          <p:nvPr/>
        </p:nvSpPr>
        <p:spPr bwMode="auto">
          <a:xfrm>
            <a:off x="457200" y="5537200"/>
            <a:ext cx="82296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rbel" pitchFamily="34" charset="0"/>
              </a:rPr>
              <a:t>35 sample statistics </a:t>
            </a:r>
          </a:p>
          <a:p>
            <a:r>
              <a:rPr lang="en-US">
                <a:latin typeface="Corbel" pitchFamily="34" charset="0"/>
              </a:rPr>
              <a:t>14 estimated</a:t>
            </a:r>
          </a:p>
          <a:p>
            <a:r>
              <a:rPr lang="en-US">
                <a:latin typeface="Corbel" pitchFamily="34" charset="0"/>
              </a:rPr>
              <a:t>df =</a:t>
            </a:r>
            <a:endParaRPr lang="en-US" b="1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51" name="Tekstvak 50"/>
          <p:cNvSpPr txBox="1"/>
          <p:nvPr/>
        </p:nvSpPr>
        <p:spPr>
          <a:xfrm>
            <a:off x="950262" y="6072314"/>
            <a:ext cx="4359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trike="sngStrike" dirty="0">
                <a:latin typeface="+mn-lt"/>
                <a:cs typeface="+mn-cs"/>
              </a:rPr>
              <a:t>21</a:t>
            </a: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 7?		14 missing?</a:t>
            </a:r>
          </a:p>
        </p:txBody>
      </p:sp>
    </p:spTree>
    <p:extLst>
      <p:ext uri="{BB962C8B-B14F-4D97-AF65-F5344CB8AC3E}">
        <p14:creationId xmlns:p14="http://schemas.microsoft.com/office/powerpoint/2010/main" val="3233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Syntax, TECH1 -&gt; </a:t>
            </a:r>
            <a:r>
              <a:rPr lang="en-US" b="1" i="1" dirty="0" err="1"/>
              <a:t>df</a:t>
            </a:r>
            <a:endParaRPr lang="en-US" b="1" dirty="0"/>
          </a:p>
        </p:txBody>
      </p:sp>
      <p:sp>
        <p:nvSpPr>
          <p:cNvPr id="730114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Y3 ON y2 x1 x2;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Y2 ON z1 w4;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K ON x1 x2;</a:t>
            </a:r>
          </a:p>
          <a:p>
            <a:pPr marL="0" indent="0" eaLnBrk="1" hangingPunct="1">
              <a:buFont typeface="Arial" charset="0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																														</a:t>
            </a:r>
          </a:p>
        </p:txBody>
      </p:sp>
      <p:grpSp>
        <p:nvGrpSpPr>
          <p:cNvPr id="12" name="Groeperen 11"/>
          <p:cNvGrpSpPr>
            <a:grpSpLocks/>
          </p:cNvGrpSpPr>
          <p:nvPr/>
        </p:nvGrpSpPr>
        <p:grpSpPr bwMode="auto">
          <a:xfrm>
            <a:off x="2122488" y="2295525"/>
            <a:ext cx="4946650" cy="3084513"/>
            <a:chOff x="2122106" y="2294999"/>
            <a:chExt cx="4946685" cy="3085729"/>
          </a:xfrm>
        </p:grpSpPr>
        <p:grpSp>
          <p:nvGrpSpPr>
            <p:cNvPr id="730137" name="Groeperen 3"/>
            <p:cNvGrpSpPr>
              <a:grpSpLocks noChangeAspect="1"/>
            </p:cNvGrpSpPr>
            <p:nvPr/>
          </p:nvGrpSpPr>
          <p:grpSpPr bwMode="auto">
            <a:xfrm>
              <a:off x="2753009" y="3140093"/>
              <a:ext cx="3545970" cy="772591"/>
              <a:chOff x="-843032" y="4228067"/>
              <a:chExt cx="5658272" cy="1232815"/>
            </a:xfrm>
          </p:grpSpPr>
          <p:sp>
            <p:nvSpPr>
              <p:cNvPr id="5" name="Rechthoek 4"/>
              <p:cNvSpPr/>
              <p:nvPr/>
            </p:nvSpPr>
            <p:spPr>
              <a:xfrm>
                <a:off x="1400307" y="4245470"/>
                <a:ext cx="1203260" cy="120372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730170" name="Tekstvak 6"/>
              <p:cNvSpPr txBox="1">
                <a:spLocks noChangeArrowheads="1"/>
              </p:cNvSpPr>
              <p:nvPr/>
            </p:nvSpPr>
            <p:spPr bwMode="auto">
              <a:xfrm>
                <a:off x="1401254" y="4542143"/>
                <a:ext cx="1203631" cy="63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Y3</a:t>
                </a:r>
              </a:p>
            </p:txBody>
          </p:sp>
          <p:sp>
            <p:nvSpPr>
              <p:cNvPr id="730171" name="Tekstvak 7"/>
              <p:cNvSpPr txBox="1">
                <a:spLocks noChangeArrowheads="1"/>
              </p:cNvSpPr>
              <p:nvPr/>
            </p:nvSpPr>
            <p:spPr bwMode="auto">
              <a:xfrm>
                <a:off x="3611611" y="4552335"/>
                <a:ext cx="1203629" cy="63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Y2</a:t>
                </a:r>
              </a:p>
            </p:txBody>
          </p:sp>
          <p:sp>
            <p:nvSpPr>
              <p:cNvPr id="9" name="Rechthoek 8"/>
              <p:cNvSpPr/>
              <p:nvPr/>
            </p:nvSpPr>
            <p:spPr>
              <a:xfrm>
                <a:off x="3611771" y="4258140"/>
                <a:ext cx="1203258" cy="120372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10" name="Rechthoek 9"/>
              <p:cNvSpPr/>
              <p:nvPr/>
            </p:nvSpPr>
            <p:spPr>
              <a:xfrm>
                <a:off x="-844088" y="4227730"/>
                <a:ext cx="1203260" cy="120372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730174" name="Tekstvak 10"/>
              <p:cNvSpPr txBox="1">
                <a:spLocks noChangeArrowheads="1"/>
              </p:cNvSpPr>
              <p:nvPr/>
            </p:nvSpPr>
            <p:spPr bwMode="auto">
              <a:xfrm>
                <a:off x="-843032" y="4526772"/>
                <a:ext cx="1203631" cy="63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K</a:t>
                </a:r>
              </a:p>
            </p:txBody>
          </p:sp>
        </p:grpSp>
        <p:grpSp>
          <p:nvGrpSpPr>
            <p:cNvPr id="730138" name="Groeperen 12"/>
            <p:cNvGrpSpPr>
              <a:grpSpLocks noChangeAspect="1"/>
            </p:cNvGrpSpPr>
            <p:nvPr/>
          </p:nvGrpSpPr>
          <p:grpSpPr bwMode="auto">
            <a:xfrm>
              <a:off x="2122106" y="4611940"/>
              <a:ext cx="3542496" cy="768788"/>
              <a:chOff x="1401254" y="4246084"/>
              <a:chExt cx="5652728" cy="1226747"/>
            </a:xfrm>
          </p:grpSpPr>
          <p:sp>
            <p:nvSpPr>
              <p:cNvPr id="14" name="Rechthoek 13"/>
              <p:cNvSpPr/>
              <p:nvPr/>
            </p:nvSpPr>
            <p:spPr>
              <a:xfrm>
                <a:off x="1401254" y="4246300"/>
                <a:ext cx="1203258" cy="1201190"/>
              </a:xfrm>
              <a:prstGeom prst="rect">
                <a:avLst/>
              </a:prstGeom>
              <a:ln>
                <a:solidFill>
                  <a:srgbClr val="4F81BD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730164" name="Tekstvak 15"/>
              <p:cNvSpPr txBox="1">
                <a:spLocks noChangeArrowheads="1"/>
              </p:cNvSpPr>
              <p:nvPr/>
            </p:nvSpPr>
            <p:spPr bwMode="auto">
              <a:xfrm>
                <a:off x="1401254" y="4542143"/>
                <a:ext cx="1203631" cy="63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x1</a:t>
                </a:r>
              </a:p>
            </p:txBody>
          </p:sp>
          <p:sp>
            <p:nvSpPr>
              <p:cNvPr id="730165" name="Tekstvak 16"/>
              <p:cNvSpPr txBox="1">
                <a:spLocks noChangeArrowheads="1"/>
              </p:cNvSpPr>
              <p:nvPr/>
            </p:nvSpPr>
            <p:spPr bwMode="auto">
              <a:xfrm>
                <a:off x="3611611" y="4552335"/>
                <a:ext cx="1203629" cy="63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x2</a:t>
                </a:r>
              </a:p>
            </p:txBody>
          </p:sp>
          <p:sp>
            <p:nvSpPr>
              <p:cNvPr id="18" name="Rechthoek 17"/>
              <p:cNvSpPr/>
              <p:nvPr/>
            </p:nvSpPr>
            <p:spPr>
              <a:xfrm>
                <a:off x="3610184" y="4258969"/>
                <a:ext cx="1203258" cy="1201190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19" name="Rechthoek 18"/>
              <p:cNvSpPr/>
              <p:nvPr/>
            </p:nvSpPr>
            <p:spPr>
              <a:xfrm>
                <a:off x="5849513" y="4271641"/>
                <a:ext cx="1203258" cy="12011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/>
              </a:p>
            </p:txBody>
          </p:sp>
          <p:sp>
            <p:nvSpPr>
              <p:cNvPr id="730168" name="Tekstvak 19"/>
              <p:cNvSpPr txBox="1">
                <a:spLocks noChangeArrowheads="1"/>
              </p:cNvSpPr>
              <p:nvPr/>
            </p:nvSpPr>
            <p:spPr bwMode="auto">
              <a:xfrm>
                <a:off x="5850351" y="4568994"/>
                <a:ext cx="1203631" cy="63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>
                    <a:latin typeface="Corbel" pitchFamily="34" charset="0"/>
                  </a:rPr>
                  <a:t>z1</a:t>
                </a:r>
              </a:p>
            </p:txBody>
          </p:sp>
        </p:grpSp>
        <p:sp>
          <p:nvSpPr>
            <p:cNvPr id="22" name="Rechthoek 21"/>
            <p:cNvSpPr/>
            <p:nvPr/>
          </p:nvSpPr>
          <p:spPr>
            <a:xfrm>
              <a:off x="6314723" y="4607310"/>
              <a:ext cx="754068" cy="75277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/>
            </a:p>
          </p:txBody>
        </p:sp>
        <p:sp>
          <p:nvSpPr>
            <p:cNvPr id="730140" name="Tekstvak 24"/>
            <p:cNvSpPr txBox="1">
              <a:spLocks noChangeArrowheads="1"/>
            </p:cNvSpPr>
            <p:nvPr/>
          </p:nvSpPr>
          <p:spPr bwMode="auto">
            <a:xfrm>
              <a:off x="6314490" y="4796375"/>
              <a:ext cx="7543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Corbel" pitchFamily="34" charset="0"/>
                </a:rPr>
                <a:t>w4</a:t>
              </a:r>
            </a:p>
          </p:txBody>
        </p:sp>
        <p:cxnSp>
          <p:nvCxnSpPr>
            <p:cNvPr id="27" name="Rechte verbindingslijn met pijl 26"/>
            <p:cNvCxnSpPr>
              <a:stCxn id="14" idx="0"/>
              <a:endCxn id="5" idx="2"/>
            </p:cNvCxnSpPr>
            <p:nvPr/>
          </p:nvCxnSpPr>
          <p:spPr>
            <a:xfrm flipV="1">
              <a:off x="2499934" y="3905359"/>
              <a:ext cx="2036776" cy="7067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echte verbindingslijn met pijl 27"/>
            <p:cNvCxnSpPr>
              <a:stCxn id="18" idx="0"/>
              <a:endCxn id="5" idx="2"/>
            </p:cNvCxnSpPr>
            <p:nvPr/>
          </p:nvCxnSpPr>
          <p:spPr>
            <a:xfrm flipV="1">
              <a:off x="3884243" y="3905359"/>
              <a:ext cx="652467" cy="7146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met pijl 30"/>
            <p:cNvCxnSpPr>
              <a:stCxn id="19" idx="0"/>
              <a:endCxn id="9" idx="2"/>
            </p:cNvCxnSpPr>
            <p:nvPr/>
          </p:nvCxnSpPr>
          <p:spPr>
            <a:xfrm flipV="1">
              <a:off x="5287603" y="3913300"/>
              <a:ext cx="635004" cy="713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chte verbindingslijn met pijl 33"/>
            <p:cNvCxnSpPr>
              <a:stCxn id="22" idx="0"/>
              <a:endCxn id="9" idx="2"/>
            </p:cNvCxnSpPr>
            <p:nvPr/>
          </p:nvCxnSpPr>
          <p:spPr>
            <a:xfrm flipH="1" flipV="1">
              <a:off x="5922608" y="3913300"/>
              <a:ext cx="768355" cy="6940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met pijl 37"/>
            <p:cNvCxnSpPr>
              <a:stCxn id="14" idx="0"/>
              <a:endCxn id="10" idx="2"/>
            </p:cNvCxnSpPr>
            <p:nvPr/>
          </p:nvCxnSpPr>
          <p:spPr>
            <a:xfrm flipV="1">
              <a:off x="2499934" y="3894242"/>
              <a:ext cx="630241" cy="7178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echte verbindingslijn met pijl 44"/>
            <p:cNvCxnSpPr>
              <a:stCxn id="18" idx="0"/>
              <a:endCxn id="10" idx="2"/>
            </p:cNvCxnSpPr>
            <p:nvPr/>
          </p:nvCxnSpPr>
          <p:spPr>
            <a:xfrm flipH="1" flipV="1">
              <a:off x="3130175" y="3894242"/>
              <a:ext cx="754068" cy="7257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Rechte verbindingslijn met pijl 55"/>
            <p:cNvCxnSpPr>
              <a:stCxn id="5" idx="3"/>
              <a:endCxn id="9" idx="1"/>
            </p:cNvCxnSpPr>
            <p:nvPr/>
          </p:nvCxnSpPr>
          <p:spPr>
            <a:xfrm>
              <a:off x="4914538" y="3528973"/>
              <a:ext cx="630242" cy="6353"/>
            </a:xfrm>
            <a:prstGeom prst="straightConnector1">
              <a:avLst/>
            </a:prstGeom>
            <a:ln>
              <a:solidFill>
                <a:srgbClr val="4F81BD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al 64"/>
            <p:cNvSpPr/>
            <p:nvPr/>
          </p:nvSpPr>
          <p:spPr>
            <a:xfrm rot="9130211">
              <a:off x="3130175" y="2441107"/>
              <a:ext cx="420691" cy="424030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6" name="Rechte verbindingslijn met pijl 65"/>
            <p:cNvCxnSpPr>
              <a:stCxn id="65" idx="7"/>
              <a:endCxn id="10" idx="0"/>
            </p:cNvCxnSpPr>
            <p:nvPr/>
          </p:nvCxnSpPr>
          <p:spPr>
            <a:xfrm flipH="1">
              <a:off x="3130175" y="2855608"/>
              <a:ext cx="149226" cy="2842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Ovaal 69"/>
            <p:cNvSpPr/>
            <p:nvPr/>
          </p:nvSpPr>
          <p:spPr>
            <a:xfrm rot="9130211">
              <a:off x="4416059" y="2445871"/>
              <a:ext cx="419103" cy="422441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1" name="Rechte verbindingslijn met pijl 70"/>
            <p:cNvCxnSpPr>
              <a:stCxn id="70" idx="7"/>
            </p:cNvCxnSpPr>
            <p:nvPr/>
          </p:nvCxnSpPr>
          <p:spPr>
            <a:xfrm flipH="1">
              <a:off x="4416059" y="2858784"/>
              <a:ext cx="147639" cy="2858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3" name="Ovaal 72"/>
            <p:cNvSpPr/>
            <p:nvPr/>
          </p:nvSpPr>
          <p:spPr>
            <a:xfrm rot="9130211">
              <a:off x="5819419" y="2482398"/>
              <a:ext cx="420691" cy="422441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4" name="Rechte verbindingslijn met pijl 73"/>
            <p:cNvCxnSpPr>
              <a:stCxn id="73" idx="7"/>
            </p:cNvCxnSpPr>
            <p:nvPr/>
          </p:nvCxnSpPr>
          <p:spPr>
            <a:xfrm flipH="1">
              <a:off x="5819419" y="2895311"/>
              <a:ext cx="149226" cy="2858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30154" name="Groeperen 77"/>
            <p:cNvGrpSpPr>
              <a:grpSpLocks/>
            </p:cNvGrpSpPr>
            <p:nvPr/>
          </p:nvGrpSpPr>
          <p:grpSpPr bwMode="auto">
            <a:xfrm>
              <a:off x="3486500" y="2313242"/>
              <a:ext cx="324954" cy="320795"/>
              <a:chOff x="3486500" y="2313242"/>
              <a:chExt cx="324954" cy="320795"/>
            </a:xfrm>
          </p:grpSpPr>
          <p:sp>
            <p:nvSpPr>
              <p:cNvPr id="64" name="Ovaal 63"/>
              <p:cNvSpPr/>
              <p:nvPr/>
            </p:nvSpPr>
            <p:spPr>
              <a:xfrm rot="13560000" flipH="1">
                <a:off x="3500004" y="2322056"/>
                <a:ext cx="320801" cy="301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5" name="Gelijkbenige driehoek 74"/>
              <p:cNvSpPr/>
              <p:nvPr/>
            </p:nvSpPr>
            <p:spPr>
              <a:xfrm rot="13560000" flipH="1">
                <a:off x="3474654" y="2387118"/>
                <a:ext cx="63525" cy="41275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30155" name="Groeperen 78"/>
            <p:cNvGrpSpPr>
              <a:grpSpLocks/>
            </p:cNvGrpSpPr>
            <p:nvPr/>
          </p:nvGrpSpPr>
          <p:grpSpPr bwMode="auto">
            <a:xfrm>
              <a:off x="4751300" y="2294999"/>
              <a:ext cx="324954" cy="320795"/>
              <a:chOff x="3486500" y="2313242"/>
              <a:chExt cx="324954" cy="320795"/>
            </a:xfrm>
          </p:grpSpPr>
          <p:sp>
            <p:nvSpPr>
              <p:cNvPr id="80" name="Ovaal 79"/>
              <p:cNvSpPr/>
              <p:nvPr/>
            </p:nvSpPr>
            <p:spPr>
              <a:xfrm rot="13560000" flipH="1">
                <a:off x="3500450" y="2322829"/>
                <a:ext cx="320801" cy="301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1" name="Gelijkbenige driehoek 80"/>
              <p:cNvSpPr/>
              <p:nvPr/>
            </p:nvSpPr>
            <p:spPr>
              <a:xfrm rot="13560000" flipH="1">
                <a:off x="3475101" y="2387891"/>
                <a:ext cx="63525" cy="41275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30156" name="Groeperen 81"/>
            <p:cNvGrpSpPr>
              <a:grpSpLocks/>
            </p:cNvGrpSpPr>
            <p:nvPr/>
          </p:nvGrpSpPr>
          <p:grpSpPr bwMode="auto">
            <a:xfrm>
              <a:off x="6175532" y="2353445"/>
              <a:ext cx="324954" cy="320795"/>
              <a:chOff x="3486500" y="2313242"/>
              <a:chExt cx="324954" cy="320795"/>
            </a:xfrm>
          </p:grpSpPr>
          <p:sp>
            <p:nvSpPr>
              <p:cNvPr id="83" name="Ovaal 82"/>
              <p:cNvSpPr/>
              <p:nvPr/>
            </p:nvSpPr>
            <p:spPr>
              <a:xfrm rot="13560000" flipH="1">
                <a:off x="3500216" y="2323144"/>
                <a:ext cx="320801" cy="301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4" name="Gelijkbenige driehoek 83"/>
              <p:cNvSpPr/>
              <p:nvPr/>
            </p:nvSpPr>
            <p:spPr>
              <a:xfrm rot="13560000" flipH="1">
                <a:off x="3474866" y="2388206"/>
                <a:ext cx="63525" cy="41275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cxnSp>
        <p:nvCxnSpPr>
          <p:cNvPr id="48" name="Curved Connector 52"/>
          <p:cNvCxnSpPr>
            <a:cxnSpLocks/>
            <a:stCxn id="64" idx="3"/>
            <a:endCxn id="80" idx="3"/>
          </p:cNvCxnSpPr>
          <p:nvPr/>
        </p:nvCxnSpPr>
        <p:spPr>
          <a:xfrm flipV="1">
            <a:off x="3659188" y="2300288"/>
            <a:ext cx="1263650" cy="17462"/>
          </a:xfrm>
          <a:prstGeom prst="curvedConnector5">
            <a:avLst>
              <a:gd name="adj1" fmla="val -248"/>
              <a:gd name="adj2" fmla="val 1326788"/>
              <a:gd name="adj3" fmla="val 100014"/>
            </a:avLst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cxnSpLocks/>
          </p:cNvCxnSpPr>
          <p:nvPr/>
        </p:nvCxnSpPr>
        <p:spPr>
          <a:xfrm>
            <a:off x="2568575" y="5354638"/>
            <a:ext cx="1263650" cy="19050"/>
          </a:xfrm>
          <a:prstGeom prst="curvedConnector5">
            <a:avLst>
              <a:gd name="adj1" fmla="val -248"/>
              <a:gd name="adj2" fmla="val 1326788"/>
              <a:gd name="adj3" fmla="val 100014"/>
            </a:avLst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Curved Connector 52"/>
          <p:cNvCxnSpPr>
            <a:cxnSpLocks/>
          </p:cNvCxnSpPr>
          <p:nvPr/>
        </p:nvCxnSpPr>
        <p:spPr>
          <a:xfrm>
            <a:off x="3968750" y="5372100"/>
            <a:ext cx="1263650" cy="17463"/>
          </a:xfrm>
          <a:prstGeom prst="curvedConnector5">
            <a:avLst>
              <a:gd name="adj1" fmla="val -248"/>
              <a:gd name="adj2" fmla="val 1326788"/>
              <a:gd name="adj3" fmla="val 100014"/>
            </a:avLst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Curved Connector 52"/>
          <p:cNvCxnSpPr>
            <a:cxnSpLocks/>
          </p:cNvCxnSpPr>
          <p:nvPr/>
        </p:nvCxnSpPr>
        <p:spPr>
          <a:xfrm>
            <a:off x="5362575" y="5360988"/>
            <a:ext cx="1265238" cy="17462"/>
          </a:xfrm>
          <a:prstGeom prst="curvedConnector5">
            <a:avLst>
              <a:gd name="adj1" fmla="val -248"/>
              <a:gd name="adj2" fmla="val 1326788"/>
              <a:gd name="adj3" fmla="val 100014"/>
            </a:avLst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Curved Connector 52"/>
          <p:cNvCxnSpPr>
            <a:cxnSpLocks/>
          </p:cNvCxnSpPr>
          <p:nvPr/>
        </p:nvCxnSpPr>
        <p:spPr>
          <a:xfrm>
            <a:off x="2498725" y="5370513"/>
            <a:ext cx="2771775" cy="9525"/>
          </a:xfrm>
          <a:prstGeom prst="curvedConnector5">
            <a:avLst>
              <a:gd name="adj1" fmla="val -248"/>
              <a:gd name="adj2" fmla="val 3129726"/>
              <a:gd name="adj3" fmla="val 100014"/>
            </a:avLst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52"/>
          <p:cNvCxnSpPr>
            <a:cxnSpLocks/>
          </p:cNvCxnSpPr>
          <p:nvPr/>
        </p:nvCxnSpPr>
        <p:spPr>
          <a:xfrm>
            <a:off x="3902075" y="5373688"/>
            <a:ext cx="2771775" cy="11112"/>
          </a:xfrm>
          <a:prstGeom prst="curvedConnector5">
            <a:avLst>
              <a:gd name="adj1" fmla="val -248"/>
              <a:gd name="adj2" fmla="val 3129726"/>
              <a:gd name="adj3" fmla="val 100014"/>
            </a:avLst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Curved Connector 52"/>
          <p:cNvCxnSpPr>
            <a:cxnSpLocks/>
          </p:cNvCxnSpPr>
          <p:nvPr/>
        </p:nvCxnSpPr>
        <p:spPr>
          <a:xfrm>
            <a:off x="2493963" y="5365750"/>
            <a:ext cx="4176712" cy="17463"/>
          </a:xfrm>
          <a:prstGeom prst="curvedConnector5">
            <a:avLst>
              <a:gd name="adj1" fmla="val -248"/>
              <a:gd name="adj2" fmla="val 3129726"/>
              <a:gd name="adj3" fmla="val 100014"/>
            </a:avLst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6" name="Groeperen 45"/>
          <p:cNvGrpSpPr>
            <a:grpSpLocks/>
          </p:cNvGrpSpPr>
          <p:nvPr/>
        </p:nvGrpSpPr>
        <p:grpSpPr bwMode="auto">
          <a:xfrm>
            <a:off x="1728788" y="5103813"/>
            <a:ext cx="376237" cy="393700"/>
            <a:chOff x="5021995" y="2581458"/>
            <a:chExt cx="376848" cy="394069"/>
          </a:xfrm>
        </p:grpSpPr>
        <p:sp>
          <p:nvSpPr>
            <p:cNvPr id="77" name="Ovaal 76"/>
            <p:cNvSpPr/>
            <p:nvPr/>
          </p:nvSpPr>
          <p:spPr>
            <a:xfrm rot="3929533" flipH="1">
              <a:off x="5024507" y="2601191"/>
              <a:ext cx="371823" cy="376848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Gelijkbenige driehoek 84"/>
            <p:cNvSpPr/>
            <p:nvPr/>
          </p:nvSpPr>
          <p:spPr>
            <a:xfrm rot="3929533" flipH="1">
              <a:off x="5097549" y="2593358"/>
              <a:ext cx="74682" cy="50882"/>
            </a:xfrm>
            <a:prstGeom prst="triangl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6" name="Groeperen 85"/>
          <p:cNvGrpSpPr>
            <a:grpSpLocks/>
          </p:cNvGrpSpPr>
          <p:nvPr/>
        </p:nvGrpSpPr>
        <p:grpSpPr bwMode="auto">
          <a:xfrm>
            <a:off x="3130550" y="5097463"/>
            <a:ext cx="376238" cy="393700"/>
            <a:chOff x="5021995" y="2581458"/>
            <a:chExt cx="376848" cy="394069"/>
          </a:xfrm>
        </p:grpSpPr>
        <p:sp>
          <p:nvSpPr>
            <p:cNvPr id="87" name="Ovaal 86"/>
            <p:cNvSpPr/>
            <p:nvPr/>
          </p:nvSpPr>
          <p:spPr>
            <a:xfrm rot="3929533" flipH="1">
              <a:off x="5024507" y="2601192"/>
              <a:ext cx="371823" cy="376848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8" name="Gelijkbenige driehoek 87"/>
            <p:cNvSpPr/>
            <p:nvPr/>
          </p:nvSpPr>
          <p:spPr>
            <a:xfrm rot="3929533" flipH="1">
              <a:off x="5097550" y="2593358"/>
              <a:ext cx="74682" cy="50882"/>
            </a:xfrm>
            <a:prstGeom prst="triangl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9" name="Groeperen 88"/>
          <p:cNvGrpSpPr>
            <a:grpSpLocks/>
          </p:cNvGrpSpPr>
          <p:nvPr/>
        </p:nvGrpSpPr>
        <p:grpSpPr bwMode="auto">
          <a:xfrm>
            <a:off x="4537075" y="5084763"/>
            <a:ext cx="376238" cy="395287"/>
            <a:chOff x="5021995" y="2581458"/>
            <a:chExt cx="376848" cy="394069"/>
          </a:xfrm>
        </p:grpSpPr>
        <p:sp>
          <p:nvSpPr>
            <p:cNvPr id="90" name="Ovaal 89"/>
            <p:cNvSpPr/>
            <p:nvPr/>
          </p:nvSpPr>
          <p:spPr>
            <a:xfrm rot="3929533" flipH="1">
              <a:off x="5024463" y="2601147"/>
              <a:ext cx="371912" cy="376848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1" name="Gelijkbenige driehoek 90"/>
            <p:cNvSpPr/>
            <p:nvPr/>
          </p:nvSpPr>
          <p:spPr>
            <a:xfrm rot="3929533" flipH="1">
              <a:off x="5097700" y="2593208"/>
              <a:ext cx="74382" cy="50882"/>
            </a:xfrm>
            <a:prstGeom prst="triangl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2" name="Groeperen 91"/>
          <p:cNvGrpSpPr>
            <a:grpSpLocks/>
          </p:cNvGrpSpPr>
          <p:nvPr/>
        </p:nvGrpSpPr>
        <p:grpSpPr bwMode="auto">
          <a:xfrm>
            <a:off x="5940425" y="5097463"/>
            <a:ext cx="377825" cy="393700"/>
            <a:chOff x="5021995" y="2581458"/>
            <a:chExt cx="376848" cy="394069"/>
          </a:xfrm>
        </p:grpSpPr>
        <p:sp>
          <p:nvSpPr>
            <p:cNvPr id="93" name="Ovaal 92"/>
            <p:cNvSpPr/>
            <p:nvPr/>
          </p:nvSpPr>
          <p:spPr>
            <a:xfrm rot="3929533" flipH="1">
              <a:off x="5024507" y="2601191"/>
              <a:ext cx="371823" cy="376848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Gelijkbenige driehoek 93"/>
            <p:cNvSpPr/>
            <p:nvPr/>
          </p:nvSpPr>
          <p:spPr>
            <a:xfrm rot="3929533" flipH="1">
              <a:off x="5097076" y="2593465"/>
              <a:ext cx="74682" cy="50669"/>
            </a:xfrm>
            <a:prstGeom prst="triangl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7" name="Tekstvak 46"/>
          <p:cNvSpPr txBox="1">
            <a:spLocks noChangeArrowheads="1"/>
          </p:cNvSpPr>
          <p:nvPr/>
        </p:nvSpPr>
        <p:spPr bwMode="auto">
          <a:xfrm>
            <a:off x="7069138" y="4845050"/>
            <a:ext cx="16176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[X1 X2 Z1 W4];</a:t>
            </a:r>
          </a:p>
        </p:txBody>
      </p:sp>
      <p:sp>
        <p:nvSpPr>
          <p:cNvPr id="730128" name="Tekstvak 62"/>
          <p:cNvSpPr txBox="1">
            <a:spLocks noChangeArrowheads="1"/>
          </p:cNvSpPr>
          <p:nvPr/>
        </p:nvSpPr>
        <p:spPr bwMode="auto">
          <a:xfrm>
            <a:off x="2122488" y="6111875"/>
            <a:ext cx="4946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Corbel" pitchFamily="34" charset="0"/>
              </a:rPr>
              <a:t>Model actually estimated by </a:t>
            </a:r>
            <a:r>
              <a:rPr lang="en-US" b="1" dirty="0" err="1">
                <a:latin typeface="Corbel" pitchFamily="34" charset="0"/>
              </a:rPr>
              <a:t>Mplus</a:t>
            </a:r>
            <a:endParaRPr lang="en-US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Take home message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2800" dirty="0"/>
              <a:t>In a regression between observed variables, </a:t>
            </a:r>
            <a:r>
              <a:rPr lang="en-US" sz="2800" dirty="0" err="1"/>
              <a:t>M</a:t>
            </a:r>
            <a:r>
              <a:rPr lang="en-US" sz="2800" i="1" dirty="0" err="1"/>
              <a:t>plus</a:t>
            </a:r>
            <a:r>
              <a:rPr lang="en-US" sz="2800" dirty="0"/>
              <a:t>:</a:t>
            </a:r>
          </a:p>
          <a:p>
            <a:pPr marL="0" indent="0" eaLnBrk="1" hangingPunct="1"/>
            <a:r>
              <a:rPr lang="en-US" sz="2800" dirty="0"/>
              <a:t>Transforms observed continuous variables to latent variables</a:t>
            </a:r>
          </a:p>
          <a:p>
            <a:pPr marL="0" indent="0" eaLnBrk="1" hangingPunct="1"/>
            <a:r>
              <a:rPr lang="en-US" sz="2800" dirty="0"/>
              <a:t>By default secretly estimates </a:t>
            </a:r>
          </a:p>
          <a:p>
            <a:pPr lvl="1" eaLnBrk="1" hangingPunct="1"/>
            <a:r>
              <a:rPr lang="en-US" sz="2400" dirty="0"/>
              <a:t>the means and variances of independent observed variables </a:t>
            </a:r>
          </a:p>
          <a:p>
            <a:pPr marL="0" indent="0" eaLnBrk="1" hangingPunct="1"/>
            <a:endParaRPr lang="en-US" sz="2800" dirty="0"/>
          </a:p>
          <a:p>
            <a:pPr marL="0" indent="0" eaLnBrk="1" hangingPunct="1">
              <a:buFont typeface="Arial" charset="0"/>
              <a:buNone/>
            </a:pPr>
            <a:r>
              <a:rPr lang="en-US" sz="2800" dirty="0" err="1"/>
              <a:t>M</a:t>
            </a:r>
            <a:r>
              <a:rPr lang="en-US" sz="2800" i="1" dirty="0" err="1"/>
              <a:t>plus</a:t>
            </a:r>
            <a:r>
              <a:rPr lang="en-US" sz="2800" dirty="0"/>
              <a:t> also always secretly estimates by default:</a:t>
            </a:r>
          </a:p>
          <a:p>
            <a:pPr marL="0" indent="0" eaLnBrk="1" hangingPunct="1"/>
            <a:r>
              <a:rPr lang="en-US" sz="2800" dirty="0" err="1"/>
              <a:t>Covariances</a:t>
            </a:r>
            <a:r>
              <a:rPr lang="en-US" sz="2800" dirty="0"/>
              <a:t> between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33444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Take home message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Know what’s happening:</a:t>
            </a:r>
          </a:p>
          <a:p>
            <a:pPr lvl="1" eaLnBrk="1" hangingPunct="1"/>
            <a:r>
              <a:rPr lang="en-US" sz="2400" dirty="0"/>
              <a:t>Check whether </a:t>
            </a:r>
            <a:r>
              <a:rPr lang="en-US" sz="2400" dirty="0" err="1"/>
              <a:t>sampstat</a:t>
            </a:r>
            <a:r>
              <a:rPr lang="en-US" sz="2400" dirty="0"/>
              <a:t> – estimated = </a:t>
            </a:r>
            <a:r>
              <a:rPr lang="en-US" sz="2400" dirty="0" err="1"/>
              <a:t>df</a:t>
            </a:r>
            <a:endParaRPr lang="en-US" sz="2400" dirty="0"/>
          </a:p>
          <a:p>
            <a:pPr lvl="1" eaLnBrk="1" hangingPunct="1"/>
            <a:r>
              <a:rPr lang="en-US" sz="2400" dirty="0"/>
              <a:t>Get to know </a:t>
            </a:r>
            <a:r>
              <a:rPr lang="en-US" sz="2400" dirty="0" err="1"/>
              <a:t>Mplus</a:t>
            </a:r>
            <a:r>
              <a:rPr lang="en-US" sz="2400" dirty="0"/>
              <a:t> defaults</a:t>
            </a:r>
          </a:p>
          <a:p>
            <a:pPr lvl="1" eaLnBrk="1" hangingPunct="1"/>
            <a:r>
              <a:rPr lang="en-US" sz="2400" dirty="0"/>
              <a:t>Read warnings (!)</a:t>
            </a:r>
            <a:br>
              <a:rPr lang="en-US" sz="2400" dirty="0"/>
            </a:br>
            <a:endParaRPr lang="en-US" sz="2000" dirty="0"/>
          </a:p>
          <a:p>
            <a:pPr eaLnBrk="1" hangingPunct="1"/>
            <a:r>
              <a:rPr lang="en-US" sz="2800" dirty="0"/>
              <a:t>Make use of FIML (if possible)</a:t>
            </a:r>
          </a:p>
          <a:p>
            <a:pPr lvl="1" eaLnBrk="1" hangingPunct="1"/>
            <a:r>
              <a:rPr lang="en-US" sz="2400" dirty="0"/>
              <a:t>Specify latent variables</a:t>
            </a:r>
            <a:endParaRPr lang="en-US" sz="2000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9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Overview TECH1</a:t>
            </a:r>
          </a:p>
        </p:txBody>
      </p:sp>
      <p:sp>
        <p:nvSpPr>
          <p:cNvPr id="734210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sz="2400" b="1"/>
              <a:t>N Nu</a:t>
            </a:r>
            <a:r>
              <a:rPr lang="nl-NL" sz="2400"/>
              <a:t>, vector with means/intercepts of observed variables</a:t>
            </a:r>
          </a:p>
          <a:p>
            <a:pPr eaLnBrk="1" hangingPunct="1"/>
            <a:r>
              <a:rPr lang="el-GR" sz="2400" b="1"/>
              <a:t>Λ</a:t>
            </a:r>
            <a:r>
              <a:rPr lang="nl-NL" sz="2400" b="1"/>
              <a:t> Lambda</a:t>
            </a:r>
            <a:r>
              <a:rPr lang="nl-NL" sz="2400"/>
              <a:t>, matrix with factor loadings relating observed variables to latent variables</a:t>
            </a:r>
          </a:p>
          <a:p>
            <a:pPr eaLnBrk="1" hangingPunct="1"/>
            <a:r>
              <a:rPr lang="el-GR" sz="2400" b="1"/>
              <a:t>Θ</a:t>
            </a:r>
            <a:r>
              <a:rPr lang="nl-NL" sz="2400" b="1"/>
              <a:t> Theta</a:t>
            </a:r>
            <a:r>
              <a:rPr lang="nl-NL" sz="2400"/>
              <a:t>, variance-covariance matrix of residuals of observed variables</a:t>
            </a:r>
          </a:p>
          <a:p>
            <a:pPr eaLnBrk="1" hangingPunct="1"/>
            <a:r>
              <a:rPr lang="nl-NL" sz="2400" b="1"/>
              <a:t>α Alpha</a:t>
            </a:r>
            <a:r>
              <a:rPr lang="nl-NL" sz="2400"/>
              <a:t>, vector with intercepts/means of latent variables</a:t>
            </a:r>
          </a:p>
          <a:p>
            <a:pPr eaLnBrk="1" hangingPunct="1"/>
            <a:r>
              <a:rPr lang="nl-NL" sz="2400" b="1"/>
              <a:t>β Beta</a:t>
            </a:r>
            <a:r>
              <a:rPr lang="nl-NL" sz="2400"/>
              <a:t>, matrix with structural parameters</a:t>
            </a:r>
          </a:p>
          <a:p>
            <a:pPr eaLnBrk="1" hangingPunct="1"/>
            <a:r>
              <a:rPr lang="el-GR" sz="2400" b="1"/>
              <a:t>Ψ</a:t>
            </a:r>
            <a:r>
              <a:rPr lang="nl-NL" sz="2400" b="1"/>
              <a:t> Psi</a:t>
            </a:r>
            <a:r>
              <a:rPr lang="nl-NL" sz="2400"/>
              <a:t>, variance-covariance matrix of latent variables’ residuals: variances of exogenous, and residual variances of endogenous</a:t>
            </a:r>
          </a:p>
        </p:txBody>
      </p:sp>
    </p:spTree>
    <p:extLst>
      <p:ext uri="{BB962C8B-B14F-4D97-AF65-F5344CB8AC3E}">
        <p14:creationId xmlns:p14="http://schemas.microsoft.com/office/powerpoint/2010/main" val="38096838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51050" y="2205038"/>
            <a:ext cx="6372225" cy="1470025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Verdana" pitchFamily="34" charset="0"/>
              </a:rPr>
              <a:t>Step by step</a:t>
            </a:r>
            <a:endParaRPr lang="nl-NL" sz="3600" b="1" dirty="0">
              <a:latin typeface="Verdana" pitchFamily="34" charset="0"/>
            </a:endParaRPr>
          </a:p>
        </p:txBody>
      </p:sp>
      <p:sp>
        <p:nvSpPr>
          <p:cNvPr id="120835" name="Rectangle 4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2087563" y="3779838"/>
            <a:ext cx="6372225" cy="288925"/>
          </a:xfrm>
        </p:spPr>
        <p:txBody>
          <a:bodyPr rtlCol="0">
            <a:normAutofit fontScale="55000" lnSpcReduction="20000"/>
          </a:bodyPr>
          <a:lstStyle/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en-US">
              <a:solidFill>
                <a:schemeClr val="bg1"/>
              </a:solidFill>
              <a:latin typeface="Verdana" pitchFamily="34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nl-NL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33569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Presentatie_UU_Corporate">
  <a:themeElements>
    <a:clrScheme name="Kleurenschema UU Corpora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D300"/>
      </a:accent1>
      <a:accent2>
        <a:srgbClr val="808080"/>
      </a:accent2>
      <a:accent3>
        <a:srgbClr val="FFE465"/>
      </a:accent3>
      <a:accent4>
        <a:srgbClr val="B2B2B2"/>
      </a:accent4>
      <a:accent5>
        <a:srgbClr val="BF9E00"/>
      </a:accent5>
      <a:accent6>
        <a:srgbClr val="606060"/>
      </a:accent6>
      <a:hlink>
        <a:srgbClr val="808080"/>
      </a:hlink>
      <a:folHlink>
        <a:srgbClr val="808080"/>
      </a:folHlink>
    </a:clrScheme>
    <a:fontScheme name="Lettertype U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ondschemering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ondschemering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Presentatie_UU_Corporate</Template>
  <TotalTime>161</TotalTime>
  <Words>12495</Words>
  <Application>Microsoft Office PowerPoint</Application>
  <PresentationFormat>On-screen Show (4:3)</PresentationFormat>
  <Paragraphs>1718</Paragraphs>
  <Slides>132</Slides>
  <Notes>129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53" baseType="lpstr">
      <vt:lpstr>MS PGothic</vt:lpstr>
      <vt:lpstr>Arial</vt:lpstr>
      <vt:lpstr>Calibri</vt:lpstr>
      <vt:lpstr>Calibri Light</vt:lpstr>
      <vt:lpstr>Cambria Math</vt:lpstr>
      <vt:lpstr>Comic Sans MS</vt:lpstr>
      <vt:lpstr>Corbel</vt:lpstr>
      <vt:lpstr>Courier New</vt:lpstr>
      <vt:lpstr>Monotype Sorts</vt:lpstr>
      <vt:lpstr>Symbol</vt:lpstr>
      <vt:lpstr>Tahoma</vt:lpstr>
      <vt:lpstr>Times New Roman</vt:lpstr>
      <vt:lpstr>Verdana</vt:lpstr>
      <vt:lpstr>Wingdings</vt:lpstr>
      <vt:lpstr>Zapf Dingbats</vt:lpstr>
      <vt:lpstr>Presentatie_UU_Corporate</vt:lpstr>
      <vt:lpstr>Office-thema</vt:lpstr>
      <vt:lpstr>1_Custom Design</vt:lpstr>
      <vt:lpstr>Custom Design</vt:lpstr>
      <vt:lpstr>1_Office-thema</vt:lpstr>
      <vt:lpstr>Vergelijking</vt:lpstr>
      <vt:lpstr>PowerPoint Presentation</vt:lpstr>
      <vt:lpstr>Overview</vt:lpstr>
      <vt:lpstr>Overview</vt:lpstr>
      <vt:lpstr>Your new best friends</vt:lpstr>
      <vt:lpstr>Friend 1</vt:lpstr>
      <vt:lpstr>Friend 2</vt:lpstr>
      <vt:lpstr>Friend 3</vt:lpstr>
      <vt:lpstr>Today</vt:lpstr>
      <vt:lpstr>Content for today</vt:lpstr>
      <vt:lpstr>SEM ~ the idea</vt:lpstr>
      <vt:lpstr>Path Diagram: Graphical representation of SEM</vt:lpstr>
      <vt:lpstr>Path models</vt:lpstr>
      <vt:lpstr>Measurement models</vt:lpstr>
      <vt:lpstr>SEM</vt:lpstr>
      <vt:lpstr>How to evaluate this in Mplus?</vt:lpstr>
      <vt:lpstr>Example Data</vt:lpstr>
      <vt:lpstr>PowerPoint Presentation</vt:lpstr>
      <vt:lpstr>PowerPoint Presentation</vt:lpstr>
      <vt:lpstr>Prepare your data for Mplus</vt:lpstr>
      <vt:lpstr>Prepare your data for Mplus</vt:lpstr>
      <vt:lpstr>Prepare your data for Mplus</vt:lpstr>
      <vt:lpstr>Prepare your data for Mplus</vt:lpstr>
      <vt:lpstr>Prepare your data for Mplus</vt:lpstr>
      <vt:lpstr>Prepare your data for Mplus</vt:lpstr>
      <vt:lpstr>Prepare your data for Mplus</vt:lpstr>
      <vt:lpstr>Mplus commands How to let Mplus run for you </vt:lpstr>
      <vt:lpstr>Mplus…</vt:lpstr>
      <vt:lpstr>Mplus main commands</vt:lpstr>
      <vt:lpstr>Commands TITLE: &amp; DATA:</vt:lpstr>
      <vt:lpstr>Command VARIABLE:</vt:lpstr>
      <vt:lpstr>Command VARIABLE:</vt:lpstr>
      <vt:lpstr>Command ANALYSIS:</vt:lpstr>
      <vt:lpstr>Command MODEL:</vt:lpstr>
      <vt:lpstr>Command MODEL:</vt:lpstr>
      <vt:lpstr>Command MODEL:</vt:lpstr>
      <vt:lpstr>Command MODEL:</vt:lpstr>
      <vt:lpstr>Command MODEL:</vt:lpstr>
      <vt:lpstr>Command MODEL:</vt:lpstr>
      <vt:lpstr>Command OUTPUT:</vt:lpstr>
      <vt:lpstr>Result</vt:lpstr>
      <vt:lpstr>Diagrammer</vt:lpstr>
      <vt:lpstr>Diagrammer 1</vt:lpstr>
      <vt:lpstr>Diagrammer 2</vt:lpstr>
      <vt:lpstr>Diagrammer 3</vt:lpstr>
      <vt:lpstr>Let’s Analyze </vt:lpstr>
      <vt:lpstr>Correlation</vt:lpstr>
      <vt:lpstr>SPSS Correlation</vt:lpstr>
      <vt:lpstr>Mplus Correlation</vt:lpstr>
      <vt:lpstr>Mplus Correlation</vt:lpstr>
      <vt:lpstr>Mplus Correlation</vt:lpstr>
      <vt:lpstr>Mplus Correlation</vt:lpstr>
      <vt:lpstr>Mplus Correlation</vt:lpstr>
      <vt:lpstr>R2</vt:lpstr>
      <vt:lpstr>Regression</vt:lpstr>
      <vt:lpstr>Regression</vt:lpstr>
      <vt:lpstr>SPSS Regression</vt:lpstr>
      <vt:lpstr>SPSS Regression</vt:lpstr>
      <vt:lpstr>Mplus Regression</vt:lpstr>
      <vt:lpstr>Mplus Regression</vt:lpstr>
      <vt:lpstr>Mplus Regression</vt:lpstr>
      <vt:lpstr>Mplus Path Model</vt:lpstr>
      <vt:lpstr>Mplus Path Model</vt:lpstr>
      <vt:lpstr>Mplus Path Model</vt:lpstr>
      <vt:lpstr>Standardized results + R2</vt:lpstr>
      <vt:lpstr>Step by step</vt:lpstr>
      <vt:lpstr>Step 0</vt:lpstr>
      <vt:lpstr>Step 1</vt:lpstr>
      <vt:lpstr>Step 2</vt:lpstr>
      <vt:lpstr>Step 3</vt:lpstr>
      <vt:lpstr>Step 4</vt:lpstr>
      <vt:lpstr>Step 5</vt:lpstr>
      <vt:lpstr>TECH1?</vt:lpstr>
      <vt:lpstr>SEM behind the scenes</vt:lpstr>
      <vt:lpstr>PowerPoint Presentation</vt:lpstr>
      <vt:lpstr>Why pay attention</vt:lpstr>
      <vt:lpstr>Data, model &amp; TECH1</vt:lpstr>
      <vt:lpstr>Data, model &amp; TECH1: Saturated model</vt:lpstr>
      <vt:lpstr>Data, model &amp; TECH1: Saturated model</vt:lpstr>
      <vt:lpstr>Data, model &amp; TECH1: Saturated model</vt:lpstr>
      <vt:lpstr>Data, model &amp; TECH1: Baseline model</vt:lpstr>
      <vt:lpstr>Data, model &amp; TECH1: Baseline model</vt:lpstr>
      <vt:lpstr>Data, model &amp; TECH1: Baseline model</vt:lpstr>
      <vt:lpstr>Data, model &amp; TECH1: Model to TECH1</vt:lpstr>
      <vt:lpstr>Regression</vt:lpstr>
      <vt:lpstr>Regression: Model in TECH1 </vt:lpstr>
      <vt:lpstr>Regression: Model in TECH1 </vt:lpstr>
      <vt:lpstr>Regression: Model in TECH1 </vt:lpstr>
      <vt:lpstr>Regression: Model in TECH1 </vt:lpstr>
      <vt:lpstr>Regression: Warning</vt:lpstr>
      <vt:lpstr>Regression: User in control</vt:lpstr>
      <vt:lpstr>Regression: Model in TECH1 </vt:lpstr>
      <vt:lpstr>Regression: Warning</vt:lpstr>
      <vt:lpstr>Regression: Model in TECH1 </vt:lpstr>
      <vt:lpstr>Syntax, TECH1 -&gt; df</vt:lpstr>
      <vt:lpstr>Syntax, TECH1 -&gt; df</vt:lpstr>
      <vt:lpstr>Take home message</vt:lpstr>
      <vt:lpstr>Take home message</vt:lpstr>
      <vt:lpstr>Overview TECH1</vt:lpstr>
      <vt:lpstr>Step by step</vt:lpstr>
      <vt:lpstr>Step 6</vt:lpstr>
      <vt:lpstr>Step 6</vt:lpstr>
      <vt:lpstr>Errors and Warnings</vt:lpstr>
      <vt:lpstr>Errors &amp; Warnings</vt:lpstr>
      <vt:lpstr>Errors &amp; Warnings</vt:lpstr>
      <vt:lpstr>Errors &amp; Warnings</vt:lpstr>
      <vt:lpstr>Errors &amp; Warnings</vt:lpstr>
      <vt:lpstr>Errors &amp; Warnings</vt:lpstr>
      <vt:lpstr>Errors &amp; Warnings</vt:lpstr>
      <vt:lpstr>Errors &amp; Warnings</vt:lpstr>
      <vt:lpstr>Errors &amp; Warnings</vt:lpstr>
      <vt:lpstr>Errors &amp; Warnings</vt:lpstr>
      <vt:lpstr>Errors &amp; Warnings</vt:lpstr>
      <vt:lpstr>Errors &amp; Warnings</vt:lpstr>
      <vt:lpstr>Step by step</vt:lpstr>
      <vt:lpstr>Step 7</vt:lpstr>
      <vt:lpstr>Step 8</vt:lpstr>
      <vt:lpstr>Model </vt:lpstr>
      <vt:lpstr>Model Test and Fit Indices</vt:lpstr>
      <vt:lpstr>A good fit index..</vt:lpstr>
      <vt:lpstr>Log-likelihood ratio test</vt:lpstr>
      <vt:lpstr>Correlation &amp; Covariance</vt:lpstr>
      <vt:lpstr>Model-implied cov-matrix vs. perfect fit</vt:lpstr>
      <vt:lpstr>RMSEA</vt:lpstr>
      <vt:lpstr>SRMR</vt:lpstr>
      <vt:lpstr>Baseline model approach</vt:lpstr>
      <vt:lpstr>CFI/TLI</vt:lpstr>
      <vt:lpstr>Which to use?</vt:lpstr>
      <vt:lpstr>Relative indices: AIC/BIC</vt:lpstr>
      <vt:lpstr>Model Comparisons</vt:lpstr>
      <vt:lpstr>Model Comparison</vt:lpstr>
      <vt:lpstr>Model Comparison</vt:lpstr>
      <vt:lpstr>Q&amp;A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Measurement Effects in Between and Within Subject Designs</dc:title>
  <dc:creator>Thomas</dc:creator>
  <dc:description>sjabloonversie 1.4 - 11 maart 2013
lay-our: Flow Design + Communicatie
sjablonen: www.joulesunlimited.nl</dc:description>
  <cp:lastModifiedBy>Grandfield, E.M. (Beth)</cp:lastModifiedBy>
  <cp:revision>547</cp:revision>
  <cp:lastPrinted>2017-04-11T06:45:23Z</cp:lastPrinted>
  <dcterms:created xsi:type="dcterms:W3CDTF">2013-04-22T19:51:07Z</dcterms:created>
  <dcterms:modified xsi:type="dcterms:W3CDTF">2021-07-05T01:59:26Z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0x0101000A77FB1829B8B3449DA817FEF7B9EE2D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</Properties>
</file>