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86" r:id="rId3"/>
    <p:sldMasterId id="2147483712" r:id="rId4"/>
  </p:sldMasterIdLst>
  <p:notesMasterIdLst>
    <p:notesMasterId r:id="rId135"/>
  </p:notesMasterIdLst>
  <p:handoutMasterIdLst>
    <p:handoutMasterId r:id="rId136"/>
  </p:handoutMasterIdLst>
  <p:sldIdLst>
    <p:sldId id="350" r:id="rId5"/>
    <p:sldId id="352" r:id="rId6"/>
    <p:sldId id="351" r:id="rId7"/>
    <p:sldId id="543" r:id="rId8"/>
    <p:sldId id="544" r:id="rId9"/>
    <p:sldId id="548" r:id="rId10"/>
    <p:sldId id="549" r:id="rId11"/>
    <p:sldId id="545" r:id="rId12"/>
    <p:sldId id="550" r:id="rId13"/>
    <p:sldId id="551" r:id="rId14"/>
    <p:sldId id="353" r:id="rId15"/>
    <p:sldId id="356" r:id="rId16"/>
    <p:sldId id="361" r:id="rId17"/>
    <p:sldId id="552" r:id="rId18"/>
    <p:sldId id="355" r:id="rId19"/>
    <p:sldId id="358" r:id="rId20"/>
    <p:sldId id="357" r:id="rId21"/>
    <p:sldId id="359" r:id="rId22"/>
    <p:sldId id="360" r:id="rId23"/>
    <p:sldId id="379" r:id="rId24"/>
    <p:sldId id="381" r:id="rId25"/>
    <p:sldId id="380" r:id="rId26"/>
    <p:sldId id="383" r:id="rId27"/>
    <p:sldId id="553" r:id="rId28"/>
    <p:sldId id="407" r:id="rId29"/>
    <p:sldId id="385" r:id="rId30"/>
    <p:sldId id="554" r:id="rId31"/>
    <p:sldId id="365" r:id="rId32"/>
    <p:sldId id="387" r:id="rId33"/>
    <p:sldId id="388" r:id="rId34"/>
    <p:sldId id="389" r:id="rId35"/>
    <p:sldId id="390" r:id="rId36"/>
    <p:sldId id="391" r:id="rId37"/>
    <p:sldId id="392" r:id="rId38"/>
    <p:sldId id="393" r:id="rId39"/>
    <p:sldId id="394" r:id="rId40"/>
    <p:sldId id="395" r:id="rId41"/>
    <p:sldId id="396" r:id="rId42"/>
    <p:sldId id="397" r:id="rId43"/>
    <p:sldId id="398" r:id="rId44"/>
    <p:sldId id="399" r:id="rId45"/>
    <p:sldId id="400" r:id="rId46"/>
    <p:sldId id="401" r:id="rId47"/>
    <p:sldId id="402" r:id="rId48"/>
    <p:sldId id="500" r:id="rId49"/>
    <p:sldId id="501" r:id="rId50"/>
    <p:sldId id="516" r:id="rId51"/>
    <p:sldId id="493" r:id="rId52"/>
    <p:sldId id="502" r:id="rId53"/>
    <p:sldId id="503" r:id="rId54"/>
    <p:sldId id="512" r:id="rId55"/>
    <p:sldId id="373" r:id="rId56"/>
    <p:sldId id="444" r:id="rId57"/>
    <p:sldId id="542" r:id="rId58"/>
    <p:sldId id="445" r:id="rId59"/>
    <p:sldId id="378" r:id="rId60"/>
    <p:sldId id="446" r:id="rId61"/>
    <p:sldId id="377" r:id="rId62"/>
    <p:sldId id="527" r:id="rId63"/>
    <p:sldId id="449" r:id="rId64"/>
    <p:sldId id="450" r:id="rId65"/>
    <p:sldId id="451" r:id="rId66"/>
    <p:sldId id="528" r:id="rId67"/>
    <p:sldId id="453" r:id="rId68"/>
    <p:sldId id="454" r:id="rId69"/>
    <p:sldId id="455" r:id="rId70"/>
    <p:sldId id="456" r:id="rId71"/>
    <p:sldId id="505" r:id="rId72"/>
    <p:sldId id="506" r:id="rId73"/>
    <p:sldId id="507" r:id="rId74"/>
    <p:sldId id="374" r:id="rId75"/>
    <p:sldId id="418" r:id="rId76"/>
    <p:sldId id="411" r:id="rId77"/>
    <p:sldId id="414" r:id="rId78"/>
    <p:sldId id="413" r:id="rId79"/>
    <p:sldId id="412" r:id="rId80"/>
    <p:sldId id="416" r:id="rId81"/>
    <p:sldId id="415" r:id="rId82"/>
    <p:sldId id="417" r:id="rId83"/>
    <p:sldId id="419" r:id="rId84"/>
    <p:sldId id="420" r:id="rId85"/>
    <p:sldId id="421" r:id="rId86"/>
    <p:sldId id="422" r:id="rId87"/>
    <p:sldId id="423" r:id="rId88"/>
    <p:sldId id="424" r:id="rId89"/>
    <p:sldId id="425" r:id="rId90"/>
    <p:sldId id="426" r:id="rId91"/>
    <p:sldId id="427" r:id="rId92"/>
    <p:sldId id="428" r:id="rId93"/>
    <p:sldId id="429" r:id="rId94"/>
    <p:sldId id="430" r:id="rId95"/>
    <p:sldId id="431" r:id="rId96"/>
    <p:sldId id="432" r:id="rId97"/>
    <p:sldId id="433" r:id="rId98"/>
    <p:sldId id="434" r:id="rId99"/>
    <p:sldId id="375" r:id="rId100"/>
    <p:sldId id="370" r:id="rId101"/>
    <p:sldId id="436" r:id="rId102"/>
    <p:sldId id="437" r:id="rId103"/>
    <p:sldId id="438" r:id="rId104"/>
    <p:sldId id="439" r:id="rId105"/>
    <p:sldId id="440" r:id="rId106"/>
    <p:sldId id="435" r:id="rId107"/>
    <p:sldId id="522" r:id="rId108"/>
    <p:sldId id="523" r:id="rId109"/>
    <p:sldId id="471" r:id="rId110"/>
    <p:sldId id="472" r:id="rId111"/>
    <p:sldId id="473" r:id="rId112"/>
    <p:sldId id="530" r:id="rId113"/>
    <p:sldId id="474" r:id="rId114"/>
    <p:sldId id="529" r:id="rId115"/>
    <p:sldId id="475" r:id="rId116"/>
    <p:sldId id="532" r:id="rId117"/>
    <p:sldId id="531" r:id="rId118"/>
    <p:sldId id="476" r:id="rId119"/>
    <p:sldId id="478" r:id="rId120"/>
    <p:sldId id="441" r:id="rId121"/>
    <p:sldId id="442" r:id="rId122"/>
    <p:sldId id="443" r:id="rId123"/>
    <p:sldId id="457" r:id="rId124"/>
    <p:sldId id="458" r:id="rId125"/>
    <p:sldId id="459" r:id="rId126"/>
    <p:sldId id="460" r:id="rId127"/>
    <p:sldId id="461" r:id="rId128"/>
    <p:sldId id="517" r:id="rId129"/>
    <p:sldId id="518" r:id="rId130"/>
    <p:sldId id="499" r:id="rId131"/>
    <p:sldId id="305" r:id="rId132"/>
    <p:sldId id="519" r:id="rId133"/>
    <p:sldId id="470" r:id="rId134"/>
  </p:sldIdLst>
  <p:sldSz cx="9144000" cy="6858000" type="screen4x3"/>
  <p:notesSz cx="6858000" cy="9144000"/>
  <p:defaultTextStyle>
    <a:defPPr>
      <a:defRPr lang="en-US"/>
    </a:defPPr>
    <a:lvl1pPr marL="0" algn="l" defTabSz="914024" rtl="0" eaLnBrk="1" latinLnBrk="0" hangingPunct="1">
      <a:defRPr sz="18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uurman, N.K. (Noémi)" initials="SN(" lastIdx="1" clrIdx="0">
    <p:extLst>
      <p:ext uri="{19B8F6BF-5375-455C-9EA6-DF929625EA0E}">
        <p15:presenceInfo xmlns:p15="http://schemas.microsoft.com/office/powerpoint/2012/main" userId="S::n.k.schuurman@uu.nl::1136dc61-71da-4d50-b62e-83fc1d19f4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60" autoAdjust="0"/>
    <p:restoredTop sz="59209" autoAdjust="0"/>
  </p:normalViewPr>
  <p:slideViewPr>
    <p:cSldViewPr>
      <p:cViewPr>
        <p:scale>
          <a:sx n="40" d="100"/>
          <a:sy n="40" d="100"/>
        </p:scale>
        <p:origin x="1772" y="24"/>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963471-A9EB-3E4E-BC19-0B34EED8AB3C}" type="datetimeFigureOut">
              <a:rPr lang="en-US" smtClean="0"/>
              <a:t>7/5/2021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AD78E-6176-FB43-9DD3-85534A4960B2}" type="slidenum">
              <a:rPr lang="en-US" smtClean="0"/>
              <a:t>‹#›</a:t>
            </a:fld>
            <a:endParaRPr lang="en-US"/>
          </a:p>
        </p:txBody>
      </p:sp>
    </p:spTree>
    <p:extLst>
      <p:ext uri="{BB962C8B-B14F-4D97-AF65-F5344CB8AC3E}">
        <p14:creationId xmlns:p14="http://schemas.microsoft.com/office/powerpoint/2010/main" val="14540420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5CC6B7-92E9-4BB3-82D9-C9C54A612E36}" type="datetimeFigureOut">
              <a:rPr lang="en-US" smtClean="0"/>
              <a:t>7/5/2021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19052-CC9A-4651-A9F3-611BD61ABBDE}" type="slidenum">
              <a:rPr lang="en-US" smtClean="0"/>
              <a:t>‹#›</a:t>
            </a:fld>
            <a:endParaRPr lang="en-US"/>
          </a:p>
        </p:txBody>
      </p:sp>
    </p:spTree>
    <p:extLst>
      <p:ext uri="{BB962C8B-B14F-4D97-AF65-F5344CB8AC3E}">
        <p14:creationId xmlns:p14="http://schemas.microsoft.com/office/powerpoint/2010/main" val="712369553"/>
      </p:ext>
    </p:extLst>
  </p:cSld>
  <p:clrMap bg1="lt1" tx1="dk1" bg2="lt2" tx2="dk2" accent1="accent1" accent2="accent2" accent3="accent3" accent4="accent4" accent5="accent5" accent6="accent6" hlink="hlink" folHlink="folHlink"/>
  <p:hf sldNum="0" hdr="0" ftr="0" dt="0"/>
  <p:notesStyle>
    <a:lvl1pPr marL="0" algn="l" defTabSz="914024" rtl="0" eaLnBrk="1" latinLnBrk="0" hangingPunct="1">
      <a:defRPr sz="1200" kern="1200">
        <a:solidFill>
          <a:schemeClr val="tx1"/>
        </a:solidFill>
        <a:latin typeface="+mn-lt"/>
        <a:ea typeface="+mn-ea"/>
        <a:cs typeface="+mn-cs"/>
      </a:defRPr>
    </a:lvl1pPr>
    <a:lvl2pPr marL="457011" algn="l" defTabSz="914024" rtl="0" eaLnBrk="1" latinLnBrk="0" hangingPunct="1">
      <a:defRPr sz="1200" kern="1200">
        <a:solidFill>
          <a:schemeClr val="tx1"/>
        </a:solidFill>
        <a:latin typeface="+mn-lt"/>
        <a:ea typeface="+mn-ea"/>
        <a:cs typeface="+mn-cs"/>
      </a:defRPr>
    </a:lvl2pPr>
    <a:lvl3pPr marL="914024" algn="l" defTabSz="914024" rtl="0" eaLnBrk="1" latinLnBrk="0" hangingPunct="1">
      <a:defRPr sz="1200" kern="1200">
        <a:solidFill>
          <a:schemeClr val="tx1"/>
        </a:solidFill>
        <a:latin typeface="+mn-lt"/>
        <a:ea typeface="+mn-ea"/>
        <a:cs typeface="+mn-cs"/>
      </a:defRPr>
    </a:lvl3pPr>
    <a:lvl4pPr marL="1371040" algn="l" defTabSz="914024" rtl="0" eaLnBrk="1" latinLnBrk="0" hangingPunct="1">
      <a:defRPr sz="1200" kern="1200">
        <a:solidFill>
          <a:schemeClr val="tx1"/>
        </a:solidFill>
        <a:latin typeface="+mn-lt"/>
        <a:ea typeface="+mn-ea"/>
        <a:cs typeface="+mn-cs"/>
      </a:defRPr>
    </a:lvl4pPr>
    <a:lvl5pPr marL="1828052" algn="l" defTabSz="914024" rtl="0" eaLnBrk="1" latinLnBrk="0" hangingPunct="1">
      <a:defRPr sz="1200" kern="1200">
        <a:solidFill>
          <a:schemeClr val="tx1"/>
        </a:solidFill>
        <a:latin typeface="+mn-lt"/>
        <a:ea typeface="+mn-ea"/>
        <a:cs typeface="+mn-cs"/>
      </a:defRPr>
    </a:lvl5pPr>
    <a:lvl6pPr marL="2285064" algn="l" defTabSz="914024" rtl="0" eaLnBrk="1" latinLnBrk="0" hangingPunct="1">
      <a:defRPr sz="1200" kern="1200">
        <a:solidFill>
          <a:schemeClr val="tx1"/>
        </a:solidFill>
        <a:latin typeface="+mn-lt"/>
        <a:ea typeface="+mn-ea"/>
        <a:cs typeface="+mn-cs"/>
      </a:defRPr>
    </a:lvl6pPr>
    <a:lvl7pPr marL="2742079" algn="l" defTabSz="914024" rtl="0" eaLnBrk="1" latinLnBrk="0" hangingPunct="1">
      <a:defRPr sz="1200" kern="1200">
        <a:solidFill>
          <a:schemeClr val="tx1"/>
        </a:solidFill>
        <a:latin typeface="+mn-lt"/>
        <a:ea typeface="+mn-ea"/>
        <a:cs typeface="+mn-cs"/>
      </a:defRPr>
    </a:lvl7pPr>
    <a:lvl8pPr marL="3199088" algn="l" defTabSz="914024" rtl="0" eaLnBrk="1" latinLnBrk="0" hangingPunct="1">
      <a:defRPr sz="1200" kern="1200">
        <a:solidFill>
          <a:schemeClr val="tx1"/>
        </a:solidFill>
        <a:latin typeface="+mn-lt"/>
        <a:ea typeface="+mn-ea"/>
        <a:cs typeface="+mn-cs"/>
      </a:defRPr>
    </a:lvl8pPr>
    <a:lvl9pPr marL="3656104" algn="l" defTabSz="91402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870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Latent variable cannot be observed directly</a:t>
            </a:r>
          </a:p>
          <a:p>
            <a:r>
              <a:rPr lang="en-US" dirty="0"/>
              <a:t>The</a:t>
            </a:r>
            <a:r>
              <a:rPr lang="en-US" baseline="0" dirty="0"/>
              <a:t> researcher must operationally define the latent variable of interest in terms of behavior (items) believed to represent it </a:t>
            </a:r>
            <a:endParaRPr lang="en-US" dirty="0"/>
          </a:p>
        </p:txBody>
      </p:sp>
    </p:spTree>
    <p:extLst>
      <p:ext uri="{BB962C8B-B14F-4D97-AF65-F5344CB8AC3E}">
        <p14:creationId xmlns:p14="http://schemas.microsoft.com/office/powerpoint/2010/main" val="1791686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332702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332702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Say we want to measure the latent construct of </a:t>
            </a:r>
            <a:r>
              <a:rPr lang="nl-NL" dirty="0" err="1"/>
              <a:t>extraversion</a:t>
            </a:r>
            <a:r>
              <a:rPr lang="nl-NL" dirty="0"/>
              <a:t>, </a:t>
            </a:r>
            <a:r>
              <a:rPr lang="nl-NL" dirty="0" err="1"/>
              <a:t>and</a:t>
            </a:r>
            <a:r>
              <a:rPr lang="nl-NL" dirty="0"/>
              <a:t> we </a:t>
            </a:r>
            <a:r>
              <a:rPr lang="nl-NL" dirty="0" err="1"/>
              <a:t>believe</a:t>
            </a:r>
            <a:r>
              <a:rPr lang="nl-NL" dirty="0"/>
              <a:t> </a:t>
            </a:r>
            <a:r>
              <a:rPr lang="nl-NL" dirty="0" err="1"/>
              <a:t>it</a:t>
            </a:r>
            <a:r>
              <a:rPr lang="nl-NL" dirty="0"/>
              <a:t> is </a:t>
            </a:r>
            <a:r>
              <a:rPr lang="nl-NL" dirty="0" err="1"/>
              <a:t>defined</a:t>
            </a:r>
            <a:r>
              <a:rPr lang="nl-NL" dirty="0"/>
              <a:t> </a:t>
            </a:r>
            <a:r>
              <a:rPr lang="nl-NL" dirty="0" err="1"/>
              <a:t>by</a:t>
            </a:r>
            <a:r>
              <a:rPr lang="nl-NL" dirty="0"/>
              <a:t> these </a:t>
            </a:r>
            <a:r>
              <a:rPr lang="nl-NL" dirty="0" err="1"/>
              <a:t>four</a:t>
            </a:r>
            <a:r>
              <a:rPr lang="nl-NL" dirty="0"/>
              <a:t> items on a questionnaire </a:t>
            </a:r>
          </a:p>
          <a:p>
            <a:endParaRPr lang="nl-NL" dirty="0"/>
          </a:p>
          <a:p>
            <a:pPr marL="0" marR="0" indent="0" algn="l" defTabSz="914024" rtl="0" eaLnBrk="1" fontAlgn="auto" latinLnBrk="0" hangingPunct="1">
              <a:lnSpc>
                <a:spcPct val="100000"/>
              </a:lnSpc>
              <a:spcBef>
                <a:spcPts val="0"/>
              </a:spcBef>
              <a:spcAft>
                <a:spcPts val="0"/>
              </a:spcAft>
              <a:buClrTx/>
              <a:buSzTx/>
              <a:buFontTx/>
              <a:buNone/>
              <a:tabLst/>
              <a:defRPr/>
            </a:pPr>
            <a:r>
              <a:rPr lang="nl-NL" dirty="0"/>
              <a:t>(</a:t>
            </a:r>
            <a:r>
              <a:rPr lang="nl-NL" dirty="0" err="1"/>
              <a:t>just</a:t>
            </a:r>
            <a:r>
              <a:rPr lang="nl-NL" baseline="0" dirty="0"/>
              <a:t> as in </a:t>
            </a:r>
            <a:r>
              <a:rPr lang="nl-NL" baseline="0" dirty="0" err="1"/>
              <a:t>day</a:t>
            </a:r>
            <a:r>
              <a:rPr lang="nl-NL" baseline="0" dirty="0"/>
              <a:t> 1, </a:t>
            </a:r>
            <a:r>
              <a:rPr lang="nl-NL" baseline="0" dirty="0" err="1"/>
              <a:t>this</a:t>
            </a:r>
            <a:r>
              <a:rPr lang="nl-NL" baseline="0" dirty="0"/>
              <a:t> </a:t>
            </a:r>
            <a:r>
              <a:rPr lang="nl-NL" baseline="0" dirty="0" err="1"/>
              <a:t>example</a:t>
            </a:r>
            <a:r>
              <a:rPr lang="nl-NL" baseline="0" dirty="0"/>
              <a:t> is </a:t>
            </a:r>
            <a:r>
              <a:rPr lang="nl-NL" baseline="0" dirty="0" err="1"/>
              <a:t>based</a:t>
            </a:r>
            <a:r>
              <a:rPr lang="nl-NL" baseline="0" dirty="0"/>
              <a:t> on </a:t>
            </a:r>
            <a:r>
              <a:rPr lang="nl-NL" baseline="0" dirty="0" err="1"/>
              <a:t>the</a:t>
            </a:r>
            <a:r>
              <a:rPr lang="nl-NL" baseline="0" dirty="0"/>
              <a:t> </a:t>
            </a:r>
            <a:r>
              <a:rPr lang="en-US" sz="1200" b="1" dirty="0">
                <a:solidFill>
                  <a:srgbClr val="000000"/>
                </a:solidFill>
                <a:latin typeface="Corbel" pitchFamily="34" charset="0"/>
              </a:rPr>
              <a:t>SOUTH AFRICAN PERSONALITY INVENTORY PROJECT SAPI</a:t>
            </a:r>
            <a:r>
              <a:rPr lang="en-US" sz="1200" b="0" dirty="0">
                <a:solidFill>
                  <a:srgbClr val="000000"/>
                </a:solidFill>
                <a:latin typeface="Corbel" pitchFamily="34" charset="0"/>
              </a:rPr>
              <a:t>) </a:t>
            </a:r>
            <a:endParaRPr lang="en-US" sz="1200" b="1" dirty="0">
              <a:solidFill>
                <a:srgbClr val="000000"/>
              </a:solidFill>
              <a:latin typeface="Corbel" pitchFamily="34" charset="0"/>
            </a:endParaRPr>
          </a:p>
          <a:p>
            <a:endParaRPr lang="nl-NL" dirty="0"/>
          </a:p>
        </p:txBody>
      </p:sp>
    </p:spTree>
    <p:extLst>
      <p:ext uri="{BB962C8B-B14F-4D97-AF65-F5344CB8AC3E}">
        <p14:creationId xmlns:p14="http://schemas.microsoft.com/office/powerpoint/2010/main" val="3526730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332702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332702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With</a:t>
            </a:r>
            <a:r>
              <a:rPr lang="nl-NL" dirty="0"/>
              <a:t> factor analysis </a:t>
            </a:r>
            <a:r>
              <a:rPr lang="nl-NL" dirty="0" err="1"/>
              <a:t>you</a:t>
            </a:r>
            <a:r>
              <a:rPr lang="nl-NL" dirty="0"/>
              <a:t> </a:t>
            </a:r>
            <a:r>
              <a:rPr lang="nl-NL" dirty="0" err="1"/>
              <a:t>can</a:t>
            </a:r>
            <a:r>
              <a:rPr lang="nl-NL" dirty="0"/>
              <a:t> </a:t>
            </a:r>
            <a:r>
              <a:rPr lang="nl-NL" dirty="0" err="1"/>
              <a:t>determine</a:t>
            </a:r>
            <a:r>
              <a:rPr lang="nl-NL" dirty="0"/>
              <a:t> </a:t>
            </a:r>
            <a:r>
              <a:rPr lang="nl-NL" dirty="0" err="1"/>
              <a:t>the</a:t>
            </a:r>
            <a:r>
              <a:rPr lang="nl-NL" dirty="0"/>
              <a:t> </a:t>
            </a:r>
            <a:r>
              <a:rPr lang="nl-NL" dirty="0" err="1"/>
              <a:t>extent</a:t>
            </a:r>
            <a:r>
              <a:rPr lang="nl-NL" dirty="0"/>
              <a:t> </a:t>
            </a:r>
            <a:r>
              <a:rPr lang="nl-NL" dirty="0" err="1"/>
              <a:t>to</a:t>
            </a:r>
            <a:r>
              <a:rPr lang="nl-NL" dirty="0"/>
              <a:t> </a:t>
            </a:r>
            <a:r>
              <a:rPr lang="nl-NL" dirty="0" err="1"/>
              <a:t>which</a:t>
            </a:r>
            <a:r>
              <a:rPr lang="nl-NL" dirty="0"/>
              <a:t> items </a:t>
            </a:r>
            <a:r>
              <a:rPr lang="nl-NL" dirty="0" err="1"/>
              <a:t>designed</a:t>
            </a:r>
            <a:r>
              <a:rPr lang="nl-NL" dirty="0"/>
              <a:t> </a:t>
            </a:r>
            <a:r>
              <a:rPr lang="nl-NL" dirty="0" err="1"/>
              <a:t>to</a:t>
            </a:r>
            <a:r>
              <a:rPr lang="nl-NL" dirty="0"/>
              <a:t> </a:t>
            </a:r>
            <a:r>
              <a:rPr lang="nl-NL" dirty="0" err="1"/>
              <a:t>measure</a:t>
            </a:r>
            <a:r>
              <a:rPr lang="nl-NL" baseline="0" dirty="0"/>
              <a:t> a </a:t>
            </a:r>
            <a:r>
              <a:rPr lang="nl-NL" baseline="0" dirty="0" err="1"/>
              <a:t>particular</a:t>
            </a:r>
            <a:r>
              <a:rPr lang="nl-NL" baseline="0" dirty="0"/>
              <a:t> factor (in </a:t>
            </a:r>
            <a:r>
              <a:rPr lang="nl-NL" baseline="0" dirty="0" err="1"/>
              <a:t>this</a:t>
            </a:r>
            <a:r>
              <a:rPr lang="nl-NL" baseline="0" dirty="0"/>
              <a:t> case </a:t>
            </a:r>
            <a:r>
              <a:rPr lang="nl-NL" baseline="0" dirty="0" err="1"/>
              <a:t>extraversion</a:t>
            </a:r>
            <a:r>
              <a:rPr lang="nl-NL" baseline="0" dirty="0"/>
              <a:t>) </a:t>
            </a:r>
            <a:r>
              <a:rPr lang="nl-NL" baseline="0" dirty="0" err="1"/>
              <a:t>actually</a:t>
            </a:r>
            <a:r>
              <a:rPr lang="nl-NL" baseline="0" dirty="0"/>
              <a:t> do </a:t>
            </a:r>
            <a:r>
              <a:rPr lang="nl-NL" baseline="0" dirty="0" err="1"/>
              <a:t>so</a:t>
            </a:r>
            <a:r>
              <a:rPr lang="nl-NL" baseline="0" dirty="0"/>
              <a:t>. </a:t>
            </a:r>
          </a:p>
          <a:p>
            <a:r>
              <a:rPr lang="nl-NL" baseline="0" dirty="0"/>
              <a:t>It is </a:t>
            </a:r>
            <a:r>
              <a:rPr lang="nl-NL" baseline="0" dirty="0" err="1"/>
              <a:t>the</a:t>
            </a:r>
            <a:r>
              <a:rPr lang="nl-NL" baseline="0" dirty="0"/>
              <a:t> ‘</a:t>
            </a:r>
            <a:r>
              <a:rPr lang="nl-NL" baseline="0" dirty="0" err="1"/>
              <a:t>true</a:t>
            </a:r>
            <a:r>
              <a:rPr lang="nl-NL" baseline="0" dirty="0"/>
              <a:t>’ </a:t>
            </a:r>
            <a:r>
              <a:rPr lang="nl-NL" baseline="0" dirty="0" err="1"/>
              <a:t>correlation</a:t>
            </a:r>
            <a:r>
              <a:rPr lang="nl-NL" baseline="0" dirty="0"/>
              <a:t> </a:t>
            </a:r>
            <a:r>
              <a:rPr lang="nl-NL" baseline="0" dirty="0" err="1"/>
              <a:t>between</a:t>
            </a:r>
            <a:r>
              <a:rPr lang="nl-NL" baseline="0" dirty="0"/>
              <a:t> </a:t>
            </a:r>
            <a:r>
              <a:rPr lang="nl-NL" baseline="0" dirty="0" err="1"/>
              <a:t>an</a:t>
            </a:r>
            <a:r>
              <a:rPr lang="nl-NL" baseline="0" dirty="0"/>
              <a:t> indicator </a:t>
            </a:r>
            <a:r>
              <a:rPr lang="nl-NL" baseline="0" dirty="0" err="1"/>
              <a:t>and</a:t>
            </a:r>
            <a:r>
              <a:rPr lang="nl-NL" baseline="0" dirty="0"/>
              <a:t> a factor </a:t>
            </a:r>
          </a:p>
          <a:p>
            <a:r>
              <a:rPr lang="nl-NL" baseline="0" dirty="0" err="1"/>
              <a:t>So</a:t>
            </a:r>
            <a:r>
              <a:rPr lang="nl-NL" baseline="0" dirty="0"/>
              <a:t>, </a:t>
            </a:r>
            <a:r>
              <a:rPr lang="nl-NL" baseline="0" dirty="0" err="1"/>
              <a:t>every</a:t>
            </a:r>
            <a:r>
              <a:rPr lang="nl-NL" baseline="0" dirty="0"/>
              <a:t> factor (in </a:t>
            </a:r>
            <a:r>
              <a:rPr lang="nl-NL" baseline="0" dirty="0" err="1"/>
              <a:t>this</a:t>
            </a:r>
            <a:r>
              <a:rPr lang="nl-NL" baseline="0" dirty="0"/>
              <a:t> case </a:t>
            </a:r>
            <a:r>
              <a:rPr lang="nl-NL" baseline="0" dirty="0" err="1"/>
              <a:t>Extraversion</a:t>
            </a:r>
            <a:r>
              <a:rPr lang="nl-NL" baseline="0" dirty="0"/>
              <a:t>) is a </a:t>
            </a:r>
            <a:r>
              <a:rPr lang="nl-NL" baseline="0" dirty="0" err="1"/>
              <a:t>weighted</a:t>
            </a:r>
            <a:r>
              <a:rPr lang="nl-NL" baseline="0" dirty="0"/>
              <a:t> </a:t>
            </a:r>
            <a:r>
              <a:rPr lang="nl-NL" baseline="0" dirty="0" err="1"/>
              <a:t>sum</a:t>
            </a:r>
            <a:r>
              <a:rPr lang="nl-NL" baseline="0" dirty="0"/>
              <a:t> of </a:t>
            </a:r>
            <a:r>
              <a:rPr lang="nl-NL" baseline="0" dirty="0" err="1"/>
              <a:t>the</a:t>
            </a:r>
            <a:r>
              <a:rPr lang="nl-NL" baseline="0" dirty="0"/>
              <a:t> items </a:t>
            </a:r>
            <a:endParaRPr lang="nl-NL" dirty="0"/>
          </a:p>
        </p:txBody>
      </p:sp>
    </p:spTree>
    <p:extLst>
      <p:ext uri="{BB962C8B-B14F-4D97-AF65-F5344CB8AC3E}">
        <p14:creationId xmlns:p14="http://schemas.microsoft.com/office/powerpoint/2010/main" val="333270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332702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332702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Observed variable y is seen as a partial observation of continuous variable y* ; y* is the exact but unobserved dependent variable</a:t>
            </a:r>
          </a:p>
          <a:p>
            <a:r>
              <a:rPr lang="en-US" dirty="0"/>
              <a:t>Area under the curve is the probability</a:t>
            </a:r>
            <a:r>
              <a:rPr lang="en-US" baseline="0" dirty="0"/>
              <a:t> of observing y=1, y =2, etc. </a:t>
            </a:r>
          </a:p>
          <a:p>
            <a:r>
              <a:rPr lang="en-US" baseline="0" dirty="0"/>
              <a:t>When y* is below threshold 1, the observed y = 1 </a:t>
            </a:r>
          </a:p>
          <a:p>
            <a:r>
              <a:rPr lang="en-US" baseline="0" dirty="0"/>
              <a:t>When there are no exogenous variables in the model, it is simply about converting the cumulative proportions to z-scores; otherwise the Threshold model is comparable to an ordered </a:t>
            </a:r>
            <a:r>
              <a:rPr lang="en-US" baseline="0" dirty="0" err="1"/>
              <a:t>probit</a:t>
            </a:r>
            <a:r>
              <a:rPr lang="en-US" baseline="0" dirty="0"/>
              <a:t> regression model </a:t>
            </a:r>
          </a:p>
          <a:p>
            <a:endParaRPr lang="en-US" baseline="0" dirty="0"/>
          </a:p>
          <a:p>
            <a:r>
              <a:rPr lang="en-US" dirty="0"/>
              <a:t>The cut-points 1, 2, …,4, have usually been treated as nuisance parameters, and although their estimates are usually reported, their values are rarely given interpretation. </a:t>
            </a:r>
            <a:endParaRPr lang="en-US" baseline="0" dirty="0"/>
          </a:p>
          <a:p>
            <a:endParaRPr lang="en-US" baseline="0" dirty="0"/>
          </a:p>
          <a:p>
            <a:endParaRPr lang="en-US" baseline="0" dirty="0"/>
          </a:p>
        </p:txBody>
      </p:sp>
    </p:spTree>
    <p:extLst>
      <p:ext uri="{BB962C8B-B14F-4D97-AF65-F5344CB8AC3E}">
        <p14:creationId xmlns:p14="http://schemas.microsoft.com/office/powerpoint/2010/main" val="293772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012871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Observed variable y is seen as a partial observation of continuous variable y* ; y* is the exact but unobserved dependent variable</a:t>
            </a:r>
          </a:p>
          <a:p>
            <a:r>
              <a:rPr lang="en-US" dirty="0"/>
              <a:t>Area under the curve is the probability</a:t>
            </a:r>
            <a:r>
              <a:rPr lang="en-US" baseline="0" dirty="0"/>
              <a:t> of observing y=1, y =2, etc. </a:t>
            </a:r>
          </a:p>
          <a:p>
            <a:r>
              <a:rPr lang="en-US" baseline="0" dirty="0"/>
              <a:t>When y* is below threshold 1, the observed y = 1 </a:t>
            </a:r>
          </a:p>
          <a:p>
            <a:r>
              <a:rPr lang="en-US" baseline="0" dirty="0"/>
              <a:t>When there are no exogenous variables in the model, it is simply about converting the cumulative proportions to z-scores; otherwise the Threshold model is comparable to an ordered </a:t>
            </a:r>
            <a:r>
              <a:rPr lang="en-US" baseline="0" dirty="0" err="1"/>
              <a:t>probit</a:t>
            </a:r>
            <a:r>
              <a:rPr lang="en-US" baseline="0" dirty="0"/>
              <a:t> regression model </a:t>
            </a:r>
          </a:p>
          <a:p>
            <a:endParaRPr lang="en-US" baseline="0" dirty="0"/>
          </a:p>
          <a:p>
            <a:r>
              <a:rPr lang="en-US" dirty="0"/>
              <a:t>The cut-points 1, 2, …,4, have usually been treated as nuisance parameters, and although their estimates are usually reported, their values are rarely given interpretation. </a:t>
            </a:r>
            <a:endParaRPr lang="en-US" baseline="0" dirty="0"/>
          </a:p>
          <a:p>
            <a:endParaRPr lang="en-US" baseline="0" dirty="0"/>
          </a:p>
          <a:p>
            <a:endParaRPr lang="en-US" baseline="0" dirty="0"/>
          </a:p>
        </p:txBody>
      </p:sp>
    </p:spTree>
    <p:extLst>
      <p:ext uri="{BB962C8B-B14F-4D97-AF65-F5344CB8AC3E}">
        <p14:creationId xmlns:p14="http://schemas.microsoft.com/office/powerpoint/2010/main" val="1709872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Observed variable y is seen as a partial observation of continuous variable y* ; y* is the exact but unobserved dependent variable</a:t>
            </a:r>
          </a:p>
          <a:p>
            <a:r>
              <a:rPr lang="en-US" dirty="0"/>
              <a:t>Area under the curve is the probability</a:t>
            </a:r>
            <a:r>
              <a:rPr lang="en-US" baseline="0" dirty="0"/>
              <a:t> of observing y=1, y =2, etc. </a:t>
            </a:r>
          </a:p>
          <a:p>
            <a:r>
              <a:rPr lang="en-US" baseline="0" dirty="0"/>
              <a:t>When y* is below threshold 1, the observed y = 1 </a:t>
            </a:r>
          </a:p>
          <a:p>
            <a:r>
              <a:rPr lang="en-US" baseline="0" dirty="0"/>
              <a:t>When there are no exogenous variables in the model, it is simply about converting the cumulative proportions to z-scores; otherwise the Threshold model is comparable to an ordered </a:t>
            </a:r>
            <a:r>
              <a:rPr lang="en-US" baseline="0" dirty="0" err="1"/>
              <a:t>probit</a:t>
            </a:r>
            <a:r>
              <a:rPr lang="en-US" baseline="0" dirty="0"/>
              <a:t> regression model </a:t>
            </a:r>
          </a:p>
          <a:p>
            <a:endParaRPr lang="en-US" baseline="0" dirty="0"/>
          </a:p>
          <a:p>
            <a:r>
              <a:rPr lang="en-US" dirty="0"/>
              <a:t>The cut-points 1, 2, …,4, have usually been treated as nuisance parameters, and although their estimates are usually reported, their values are rarely given interpretation. </a:t>
            </a:r>
            <a:endParaRPr lang="en-US" baseline="0" dirty="0"/>
          </a:p>
          <a:p>
            <a:endParaRPr lang="en-US" baseline="0" dirty="0"/>
          </a:p>
          <a:p>
            <a:endParaRPr lang="en-US" baseline="0" dirty="0"/>
          </a:p>
        </p:txBody>
      </p:sp>
    </p:spTree>
    <p:extLst>
      <p:ext uri="{BB962C8B-B14F-4D97-AF65-F5344CB8AC3E}">
        <p14:creationId xmlns:p14="http://schemas.microsoft.com/office/powerpoint/2010/main" val="4109304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Hypothesis-</a:t>
            </a:r>
            <a:r>
              <a:rPr lang="nl-NL" dirty="0" err="1"/>
              <a:t>testing</a:t>
            </a:r>
            <a:r>
              <a:rPr lang="nl-NL" baseline="0" dirty="0"/>
              <a:t> approach </a:t>
            </a:r>
            <a:r>
              <a:rPr lang="nl-NL" baseline="0" dirty="0" err="1"/>
              <a:t>to</a:t>
            </a:r>
            <a:r>
              <a:rPr lang="nl-NL" baseline="0" dirty="0"/>
              <a:t> data analysis</a:t>
            </a:r>
          </a:p>
          <a:p>
            <a:r>
              <a:rPr lang="nl-NL" baseline="0" dirty="0" err="1"/>
              <a:t>Based</a:t>
            </a:r>
            <a:r>
              <a:rPr lang="nl-NL" baseline="0" dirty="0"/>
              <a:t> on </a:t>
            </a:r>
            <a:r>
              <a:rPr lang="nl-NL" baseline="0" dirty="0" err="1"/>
              <a:t>theory</a:t>
            </a:r>
            <a:r>
              <a:rPr lang="nl-NL" baseline="0" dirty="0"/>
              <a:t>, </a:t>
            </a:r>
            <a:r>
              <a:rPr lang="nl-NL" baseline="0" dirty="0" err="1"/>
              <a:t>empirical</a:t>
            </a:r>
            <a:r>
              <a:rPr lang="nl-NL" baseline="0" dirty="0"/>
              <a:t> research or a </a:t>
            </a:r>
            <a:r>
              <a:rPr lang="nl-NL" baseline="0" dirty="0" err="1"/>
              <a:t>combination</a:t>
            </a:r>
            <a:r>
              <a:rPr lang="nl-NL" baseline="0" dirty="0"/>
              <a:t> of </a:t>
            </a:r>
            <a:r>
              <a:rPr lang="nl-NL" baseline="0" dirty="0" err="1"/>
              <a:t>both</a:t>
            </a:r>
            <a:r>
              <a:rPr lang="nl-NL" baseline="0" dirty="0"/>
              <a:t>, </a:t>
            </a:r>
            <a:r>
              <a:rPr lang="nl-NL" baseline="0" dirty="0" err="1"/>
              <a:t>the</a:t>
            </a:r>
            <a:r>
              <a:rPr lang="nl-NL" baseline="0" dirty="0"/>
              <a:t> researcher </a:t>
            </a:r>
            <a:r>
              <a:rPr lang="nl-NL" baseline="0" dirty="0" err="1"/>
              <a:t>postulates</a:t>
            </a:r>
            <a:r>
              <a:rPr lang="nl-NL" baseline="0" dirty="0"/>
              <a:t> a model </a:t>
            </a:r>
            <a:r>
              <a:rPr lang="nl-NL" baseline="0" dirty="0" err="1"/>
              <a:t>and</a:t>
            </a:r>
            <a:r>
              <a:rPr lang="nl-NL" baseline="0" dirty="0"/>
              <a:t> </a:t>
            </a:r>
            <a:r>
              <a:rPr lang="nl-NL" baseline="0" dirty="0" err="1"/>
              <a:t>then</a:t>
            </a:r>
            <a:r>
              <a:rPr lang="nl-NL" baseline="0" dirty="0"/>
              <a:t> tests </a:t>
            </a:r>
            <a:r>
              <a:rPr lang="nl-NL" baseline="0" dirty="0" err="1"/>
              <a:t>for</a:t>
            </a:r>
            <a:r>
              <a:rPr lang="nl-NL" baseline="0" dirty="0"/>
              <a:t> </a:t>
            </a:r>
            <a:r>
              <a:rPr lang="nl-NL" baseline="0" dirty="0" err="1"/>
              <a:t>its</a:t>
            </a:r>
            <a:r>
              <a:rPr lang="nl-NL" baseline="0" dirty="0"/>
              <a:t> </a:t>
            </a:r>
            <a:r>
              <a:rPr lang="nl-NL" baseline="0" dirty="0" err="1"/>
              <a:t>validity</a:t>
            </a:r>
            <a:r>
              <a:rPr lang="nl-NL" baseline="0" dirty="0"/>
              <a:t> </a:t>
            </a:r>
            <a:r>
              <a:rPr lang="nl-NL" baseline="0" dirty="0" err="1"/>
              <a:t>given</a:t>
            </a:r>
            <a:r>
              <a:rPr lang="nl-NL" baseline="0" dirty="0"/>
              <a:t> </a:t>
            </a:r>
            <a:r>
              <a:rPr lang="nl-NL" baseline="0" dirty="0" err="1"/>
              <a:t>the</a:t>
            </a:r>
            <a:r>
              <a:rPr lang="nl-NL" baseline="0" dirty="0"/>
              <a:t> sample data. </a:t>
            </a:r>
          </a:p>
          <a:p>
            <a:endParaRPr lang="nl-NL" baseline="0" dirty="0"/>
          </a:p>
          <a:p>
            <a:r>
              <a:rPr lang="nl-NL" baseline="0" dirty="0" err="1"/>
              <a:t>With</a:t>
            </a:r>
            <a:r>
              <a:rPr lang="nl-NL" baseline="0" dirty="0"/>
              <a:t> </a:t>
            </a:r>
            <a:r>
              <a:rPr lang="nl-NL" baseline="0" dirty="0" err="1"/>
              <a:t>the</a:t>
            </a:r>
            <a:r>
              <a:rPr lang="nl-NL" baseline="0" dirty="0"/>
              <a:t> model </a:t>
            </a:r>
            <a:r>
              <a:rPr lang="nl-NL" baseline="0" dirty="0" err="1"/>
              <a:t>above</a:t>
            </a:r>
            <a:r>
              <a:rPr lang="nl-NL" baseline="0" dirty="0"/>
              <a:t>, we </a:t>
            </a:r>
            <a:r>
              <a:rPr lang="nl-NL" b="1" baseline="0" dirty="0" err="1"/>
              <a:t>hypothesize</a:t>
            </a:r>
            <a:r>
              <a:rPr lang="nl-NL" b="1" baseline="0" dirty="0"/>
              <a:t> a priori </a:t>
            </a:r>
            <a:r>
              <a:rPr lang="nl-NL" baseline="0" dirty="0" err="1"/>
              <a:t>that</a:t>
            </a:r>
            <a:r>
              <a:rPr lang="nl-NL" baseline="0" dirty="0"/>
              <a:t>:</a:t>
            </a:r>
          </a:p>
          <a:p>
            <a:pPr marL="228600" indent="-228600">
              <a:buAutoNum type="alphaLcParenBoth"/>
            </a:pPr>
            <a:r>
              <a:rPr lang="nl-NL" baseline="0" dirty="0"/>
              <a:t>Responses </a:t>
            </a:r>
            <a:r>
              <a:rPr lang="nl-NL" baseline="0" dirty="0" err="1"/>
              <a:t>to</a:t>
            </a:r>
            <a:r>
              <a:rPr lang="nl-NL" baseline="0" dirty="0"/>
              <a:t> </a:t>
            </a:r>
            <a:r>
              <a:rPr lang="nl-NL" baseline="0" dirty="0" err="1"/>
              <a:t>the</a:t>
            </a:r>
            <a:r>
              <a:rPr lang="nl-NL" baseline="0" dirty="0"/>
              <a:t> items 77,84,170,196,44,63,76 </a:t>
            </a:r>
            <a:r>
              <a:rPr lang="nl-NL" baseline="0" dirty="0" err="1"/>
              <a:t>and</a:t>
            </a:r>
            <a:r>
              <a:rPr lang="nl-NL" baseline="0" dirty="0"/>
              <a:t> 98 </a:t>
            </a:r>
            <a:r>
              <a:rPr lang="nl-NL" baseline="0" dirty="0" err="1"/>
              <a:t>can</a:t>
            </a:r>
            <a:r>
              <a:rPr lang="nl-NL" baseline="0" dirty="0"/>
              <a:t> </a:t>
            </a:r>
            <a:r>
              <a:rPr lang="nl-NL" baseline="0" dirty="0" err="1"/>
              <a:t>be</a:t>
            </a:r>
            <a:r>
              <a:rPr lang="nl-NL" baseline="0" dirty="0"/>
              <a:t> </a:t>
            </a:r>
            <a:r>
              <a:rPr lang="nl-NL" baseline="0" dirty="0" err="1"/>
              <a:t>explained</a:t>
            </a:r>
            <a:r>
              <a:rPr lang="nl-NL" baseline="0" dirty="0"/>
              <a:t> </a:t>
            </a:r>
            <a:r>
              <a:rPr lang="nl-NL" baseline="0" dirty="0" err="1"/>
              <a:t>by</a:t>
            </a:r>
            <a:r>
              <a:rPr lang="nl-NL" baseline="0" dirty="0"/>
              <a:t> </a:t>
            </a:r>
            <a:r>
              <a:rPr lang="nl-NL" baseline="0" dirty="0" err="1"/>
              <a:t>two</a:t>
            </a:r>
            <a:r>
              <a:rPr lang="nl-NL" baseline="0" dirty="0"/>
              <a:t> factors: ‘</a:t>
            </a:r>
            <a:r>
              <a:rPr lang="nl-NL" baseline="0" dirty="0" err="1"/>
              <a:t>having</a:t>
            </a:r>
            <a:r>
              <a:rPr lang="nl-NL" baseline="0" dirty="0"/>
              <a:t> </a:t>
            </a:r>
            <a:r>
              <a:rPr lang="nl-NL" baseline="0" dirty="0" err="1"/>
              <a:t>fun</a:t>
            </a:r>
            <a:r>
              <a:rPr lang="nl-NL" baseline="0" dirty="0"/>
              <a:t>’ </a:t>
            </a:r>
            <a:r>
              <a:rPr lang="nl-NL" baseline="0" dirty="0" err="1"/>
              <a:t>and</a:t>
            </a:r>
            <a:r>
              <a:rPr lang="nl-NL" baseline="0" dirty="0"/>
              <a:t> ‘</a:t>
            </a:r>
            <a:r>
              <a:rPr lang="nl-NL" baseline="0" dirty="0" err="1"/>
              <a:t>being</a:t>
            </a:r>
            <a:r>
              <a:rPr lang="nl-NL" baseline="0" dirty="0"/>
              <a:t> </a:t>
            </a:r>
            <a:r>
              <a:rPr lang="nl-NL" baseline="0" dirty="0" err="1"/>
              <a:t>liked</a:t>
            </a:r>
            <a:r>
              <a:rPr lang="nl-NL" baseline="0" dirty="0"/>
              <a:t>’</a:t>
            </a:r>
          </a:p>
          <a:p>
            <a:pPr marL="0" indent="0">
              <a:buNone/>
            </a:pPr>
            <a:r>
              <a:rPr lang="nl-NL" baseline="0" dirty="0"/>
              <a:t>(b) </a:t>
            </a:r>
            <a:r>
              <a:rPr lang="nl-NL" baseline="0" dirty="0" err="1"/>
              <a:t>Each</a:t>
            </a:r>
            <a:r>
              <a:rPr lang="nl-NL" baseline="0" dirty="0"/>
              <a:t> of </a:t>
            </a:r>
            <a:r>
              <a:rPr lang="nl-NL" baseline="0" dirty="0" err="1"/>
              <a:t>the</a:t>
            </a:r>
            <a:r>
              <a:rPr lang="nl-NL" baseline="0" dirty="0"/>
              <a:t> items 77, 84, 170 </a:t>
            </a:r>
            <a:r>
              <a:rPr lang="nl-NL" baseline="0" dirty="0" err="1"/>
              <a:t>and</a:t>
            </a:r>
            <a:r>
              <a:rPr lang="nl-NL" baseline="0" dirty="0"/>
              <a:t> 196 have a </a:t>
            </a:r>
            <a:r>
              <a:rPr lang="nl-NL" baseline="0" dirty="0" err="1"/>
              <a:t>nonzero</a:t>
            </a:r>
            <a:r>
              <a:rPr lang="nl-NL" baseline="0" dirty="0"/>
              <a:t> </a:t>
            </a:r>
            <a:r>
              <a:rPr lang="nl-NL" baseline="0" dirty="0" err="1"/>
              <a:t>loading</a:t>
            </a:r>
            <a:r>
              <a:rPr lang="nl-NL" baseline="0" dirty="0"/>
              <a:t> on </a:t>
            </a:r>
            <a:r>
              <a:rPr lang="nl-NL" baseline="0" dirty="0" err="1"/>
              <a:t>the</a:t>
            </a:r>
            <a:r>
              <a:rPr lang="nl-NL" baseline="0" dirty="0"/>
              <a:t> ‘</a:t>
            </a:r>
            <a:r>
              <a:rPr lang="nl-NL" baseline="0" dirty="0" err="1"/>
              <a:t>having</a:t>
            </a:r>
            <a:r>
              <a:rPr lang="nl-NL" baseline="0" dirty="0"/>
              <a:t> </a:t>
            </a:r>
            <a:r>
              <a:rPr lang="nl-NL" baseline="0" dirty="0" err="1"/>
              <a:t>fun</a:t>
            </a:r>
            <a:r>
              <a:rPr lang="nl-NL" baseline="0" dirty="0"/>
              <a:t>’ factor </a:t>
            </a:r>
            <a:r>
              <a:rPr lang="nl-NL" baseline="0" dirty="0" err="1"/>
              <a:t>they</a:t>
            </a:r>
            <a:r>
              <a:rPr lang="nl-NL" baseline="0" dirty="0"/>
              <a:t> </a:t>
            </a:r>
            <a:r>
              <a:rPr lang="nl-NL" baseline="0" dirty="0" err="1"/>
              <a:t>were</a:t>
            </a:r>
            <a:r>
              <a:rPr lang="nl-NL" baseline="0" dirty="0"/>
              <a:t> </a:t>
            </a:r>
            <a:r>
              <a:rPr lang="nl-NL" baseline="0" dirty="0" err="1"/>
              <a:t>designed</a:t>
            </a:r>
            <a:r>
              <a:rPr lang="nl-NL" baseline="0" dirty="0"/>
              <a:t> </a:t>
            </a:r>
            <a:r>
              <a:rPr lang="nl-NL" baseline="0" dirty="0" err="1"/>
              <a:t>to</a:t>
            </a:r>
            <a:r>
              <a:rPr lang="nl-NL" baseline="0" dirty="0"/>
              <a:t> </a:t>
            </a:r>
            <a:r>
              <a:rPr lang="nl-NL" baseline="0" dirty="0" err="1"/>
              <a:t>measure</a:t>
            </a:r>
            <a:r>
              <a:rPr lang="nl-NL" baseline="0" dirty="0"/>
              <a:t> </a:t>
            </a:r>
            <a:r>
              <a:rPr lang="nl-NL" baseline="0" dirty="0" err="1"/>
              <a:t>and</a:t>
            </a:r>
            <a:r>
              <a:rPr lang="nl-NL" baseline="0" dirty="0"/>
              <a:t> a zero </a:t>
            </a:r>
            <a:r>
              <a:rPr lang="nl-NL" baseline="0" dirty="0" err="1"/>
              <a:t>loading</a:t>
            </a:r>
            <a:r>
              <a:rPr lang="nl-NL" baseline="0" dirty="0"/>
              <a:t> on </a:t>
            </a:r>
            <a:r>
              <a:rPr lang="nl-NL" baseline="0" dirty="0" err="1"/>
              <a:t>the</a:t>
            </a:r>
            <a:r>
              <a:rPr lang="nl-NL" baseline="0" dirty="0"/>
              <a:t> ‘</a:t>
            </a:r>
            <a:r>
              <a:rPr lang="nl-NL" baseline="0" dirty="0" err="1"/>
              <a:t>being</a:t>
            </a:r>
            <a:r>
              <a:rPr lang="nl-NL" baseline="0" dirty="0"/>
              <a:t> </a:t>
            </a:r>
            <a:r>
              <a:rPr lang="nl-NL" baseline="0" dirty="0" err="1"/>
              <a:t>liked</a:t>
            </a:r>
            <a:r>
              <a:rPr lang="nl-NL" baseline="0" dirty="0"/>
              <a:t>’ factor</a:t>
            </a:r>
          </a:p>
          <a:p>
            <a:pPr marL="0" indent="0">
              <a:buNone/>
            </a:pPr>
            <a:r>
              <a:rPr lang="nl-NL" baseline="0" dirty="0"/>
              <a:t>(c) </a:t>
            </a:r>
            <a:r>
              <a:rPr lang="nl-NL" baseline="0" dirty="0" err="1"/>
              <a:t>Each</a:t>
            </a:r>
            <a:r>
              <a:rPr lang="nl-NL" baseline="0" dirty="0"/>
              <a:t> of </a:t>
            </a:r>
            <a:r>
              <a:rPr lang="nl-NL" baseline="0" dirty="0" err="1"/>
              <a:t>the</a:t>
            </a:r>
            <a:r>
              <a:rPr lang="nl-NL" baseline="0" dirty="0"/>
              <a:t> items 44, 63, 76 </a:t>
            </a:r>
            <a:r>
              <a:rPr lang="nl-NL" baseline="0" dirty="0" err="1"/>
              <a:t>and</a:t>
            </a:r>
            <a:r>
              <a:rPr lang="nl-NL" baseline="0" dirty="0"/>
              <a:t> 98 have a </a:t>
            </a:r>
            <a:r>
              <a:rPr lang="nl-NL" baseline="0" dirty="0" err="1"/>
              <a:t>nonzero</a:t>
            </a:r>
            <a:r>
              <a:rPr lang="nl-NL" baseline="0" dirty="0"/>
              <a:t> </a:t>
            </a:r>
            <a:r>
              <a:rPr lang="nl-NL" baseline="0" dirty="0" err="1"/>
              <a:t>loading</a:t>
            </a:r>
            <a:r>
              <a:rPr lang="nl-NL" baseline="0" dirty="0"/>
              <a:t> on </a:t>
            </a:r>
            <a:r>
              <a:rPr lang="nl-NL" baseline="0" dirty="0" err="1"/>
              <a:t>the</a:t>
            </a:r>
            <a:r>
              <a:rPr lang="nl-NL" baseline="0" dirty="0"/>
              <a:t> ‘</a:t>
            </a:r>
            <a:r>
              <a:rPr lang="nl-NL" baseline="0" dirty="0" err="1"/>
              <a:t>being</a:t>
            </a:r>
            <a:r>
              <a:rPr lang="nl-NL" baseline="0" dirty="0"/>
              <a:t> </a:t>
            </a:r>
            <a:r>
              <a:rPr lang="nl-NL" baseline="0" dirty="0" err="1"/>
              <a:t>liked</a:t>
            </a:r>
            <a:r>
              <a:rPr lang="nl-NL" baseline="0" dirty="0"/>
              <a:t>’ factor </a:t>
            </a:r>
            <a:r>
              <a:rPr lang="nl-NL" baseline="0" dirty="0" err="1"/>
              <a:t>they</a:t>
            </a:r>
            <a:r>
              <a:rPr lang="nl-NL" baseline="0" dirty="0"/>
              <a:t> </a:t>
            </a:r>
            <a:r>
              <a:rPr lang="nl-NL" baseline="0" dirty="0" err="1"/>
              <a:t>were</a:t>
            </a:r>
            <a:r>
              <a:rPr lang="nl-NL" baseline="0" dirty="0"/>
              <a:t> </a:t>
            </a:r>
            <a:r>
              <a:rPr lang="nl-NL" baseline="0" dirty="0" err="1"/>
              <a:t>designed</a:t>
            </a:r>
            <a:r>
              <a:rPr lang="nl-NL" baseline="0" dirty="0"/>
              <a:t> </a:t>
            </a:r>
            <a:r>
              <a:rPr lang="nl-NL" baseline="0" dirty="0" err="1"/>
              <a:t>to</a:t>
            </a:r>
            <a:r>
              <a:rPr lang="nl-NL" baseline="0" dirty="0"/>
              <a:t> </a:t>
            </a:r>
            <a:r>
              <a:rPr lang="nl-NL" baseline="0" dirty="0" err="1"/>
              <a:t>measure</a:t>
            </a:r>
            <a:r>
              <a:rPr lang="nl-NL" baseline="0" dirty="0"/>
              <a:t> </a:t>
            </a:r>
            <a:r>
              <a:rPr lang="nl-NL" baseline="0" dirty="0" err="1"/>
              <a:t>and</a:t>
            </a:r>
            <a:r>
              <a:rPr lang="nl-NL" baseline="0" dirty="0"/>
              <a:t> a zero </a:t>
            </a:r>
            <a:r>
              <a:rPr lang="nl-NL" baseline="0" dirty="0" err="1"/>
              <a:t>loading</a:t>
            </a:r>
            <a:r>
              <a:rPr lang="nl-NL" baseline="0" dirty="0"/>
              <a:t> on </a:t>
            </a:r>
            <a:r>
              <a:rPr lang="nl-NL" baseline="0" dirty="0" err="1"/>
              <a:t>the</a:t>
            </a:r>
            <a:r>
              <a:rPr lang="nl-NL" baseline="0" dirty="0"/>
              <a:t> ‘</a:t>
            </a:r>
            <a:r>
              <a:rPr lang="nl-NL" baseline="0" dirty="0" err="1"/>
              <a:t>having</a:t>
            </a:r>
            <a:r>
              <a:rPr lang="nl-NL" baseline="0" dirty="0"/>
              <a:t> </a:t>
            </a:r>
            <a:r>
              <a:rPr lang="nl-NL" baseline="0" dirty="0" err="1"/>
              <a:t>fun</a:t>
            </a:r>
            <a:r>
              <a:rPr lang="nl-NL" baseline="0" dirty="0"/>
              <a:t>’ factor  </a:t>
            </a:r>
          </a:p>
          <a:p>
            <a:pPr marL="0" indent="0">
              <a:buNone/>
            </a:pPr>
            <a:r>
              <a:rPr lang="nl-NL" baseline="0" dirty="0"/>
              <a:t>(d) </a:t>
            </a:r>
            <a:r>
              <a:rPr lang="nl-NL" baseline="0" dirty="0" err="1"/>
              <a:t>the</a:t>
            </a:r>
            <a:r>
              <a:rPr lang="nl-NL" baseline="0" dirty="0"/>
              <a:t> </a:t>
            </a:r>
            <a:r>
              <a:rPr lang="nl-NL" baseline="0" dirty="0" err="1"/>
              <a:t>two</a:t>
            </a:r>
            <a:r>
              <a:rPr lang="nl-NL" baseline="0" dirty="0"/>
              <a:t> factors ‘</a:t>
            </a:r>
            <a:r>
              <a:rPr lang="nl-NL" baseline="0" dirty="0" err="1"/>
              <a:t>having</a:t>
            </a:r>
            <a:r>
              <a:rPr lang="nl-NL" baseline="0" dirty="0"/>
              <a:t> </a:t>
            </a:r>
            <a:r>
              <a:rPr lang="nl-NL" baseline="0" dirty="0" err="1"/>
              <a:t>fun</a:t>
            </a:r>
            <a:r>
              <a:rPr lang="nl-NL" baseline="0" dirty="0"/>
              <a:t>’ </a:t>
            </a:r>
            <a:r>
              <a:rPr lang="nl-NL" baseline="0" dirty="0" err="1"/>
              <a:t>and</a:t>
            </a:r>
            <a:r>
              <a:rPr lang="nl-NL" baseline="0" dirty="0"/>
              <a:t> ‘</a:t>
            </a:r>
            <a:r>
              <a:rPr lang="nl-NL" baseline="0" dirty="0" err="1"/>
              <a:t>being</a:t>
            </a:r>
            <a:r>
              <a:rPr lang="nl-NL" baseline="0" dirty="0"/>
              <a:t> </a:t>
            </a:r>
            <a:r>
              <a:rPr lang="nl-NL" baseline="0" dirty="0" err="1"/>
              <a:t>liked</a:t>
            </a:r>
            <a:r>
              <a:rPr lang="nl-NL" baseline="0" dirty="0"/>
              <a:t>’ are </a:t>
            </a:r>
            <a:r>
              <a:rPr lang="nl-NL" baseline="0" dirty="0" err="1"/>
              <a:t>correlated</a:t>
            </a:r>
            <a:r>
              <a:rPr lang="nl-NL" baseline="0" dirty="0"/>
              <a:t> </a:t>
            </a:r>
          </a:p>
          <a:p>
            <a:pPr marL="0" indent="0">
              <a:buNone/>
            </a:pPr>
            <a:r>
              <a:rPr lang="nl-NL" baseline="0" dirty="0" err="1"/>
              <a:t>And</a:t>
            </a:r>
            <a:r>
              <a:rPr lang="nl-NL" baseline="0" dirty="0"/>
              <a:t> (e) </a:t>
            </a:r>
            <a:r>
              <a:rPr lang="nl-NL" baseline="0" dirty="0" err="1"/>
              <a:t>that</a:t>
            </a:r>
            <a:r>
              <a:rPr lang="nl-NL" baseline="0" dirty="0"/>
              <a:t> </a:t>
            </a:r>
            <a:r>
              <a:rPr lang="nl-NL" baseline="0" dirty="0" err="1"/>
              <a:t>the</a:t>
            </a:r>
            <a:r>
              <a:rPr lang="nl-NL" baseline="0" dirty="0"/>
              <a:t> </a:t>
            </a:r>
            <a:r>
              <a:rPr lang="nl-NL" baseline="0" dirty="0" err="1"/>
              <a:t>residuals</a:t>
            </a:r>
            <a:r>
              <a:rPr lang="nl-NL" baseline="0" dirty="0"/>
              <a:t> </a:t>
            </a:r>
            <a:r>
              <a:rPr lang="nl-NL" baseline="0" dirty="0" err="1"/>
              <a:t>associated</a:t>
            </a:r>
            <a:r>
              <a:rPr lang="nl-NL" baseline="0" dirty="0"/>
              <a:t> </a:t>
            </a:r>
            <a:r>
              <a:rPr lang="nl-NL" baseline="0" dirty="0" err="1"/>
              <a:t>with</a:t>
            </a:r>
            <a:r>
              <a:rPr lang="nl-NL" baseline="0" dirty="0"/>
              <a:t> </a:t>
            </a:r>
            <a:r>
              <a:rPr lang="nl-NL" baseline="0" dirty="0" err="1"/>
              <a:t>each</a:t>
            </a:r>
            <a:r>
              <a:rPr lang="nl-NL" baseline="0" dirty="0"/>
              <a:t> indicator item </a:t>
            </a:r>
            <a:r>
              <a:rPr lang="nl-NL" baseline="0" dirty="0" err="1"/>
              <a:t>variable</a:t>
            </a:r>
            <a:r>
              <a:rPr lang="nl-NL" baseline="0" dirty="0"/>
              <a:t> are </a:t>
            </a:r>
            <a:r>
              <a:rPr lang="nl-NL" baseline="0" dirty="0" err="1"/>
              <a:t>uncorrelated</a:t>
            </a:r>
            <a:r>
              <a:rPr lang="nl-NL" baseline="0" dirty="0"/>
              <a:t> </a:t>
            </a:r>
            <a:endParaRPr lang="nl-NL" dirty="0"/>
          </a:p>
        </p:txBody>
      </p:sp>
    </p:spTree>
    <p:extLst>
      <p:ext uri="{BB962C8B-B14F-4D97-AF65-F5344CB8AC3E}">
        <p14:creationId xmlns:p14="http://schemas.microsoft.com/office/powerpoint/2010/main" val="43048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With</a:t>
            </a:r>
            <a:r>
              <a:rPr lang="nl-NL" dirty="0"/>
              <a:t> EFA </a:t>
            </a:r>
            <a:r>
              <a:rPr lang="nl-NL" dirty="0" err="1"/>
              <a:t>you</a:t>
            </a:r>
            <a:r>
              <a:rPr lang="nl-NL" dirty="0"/>
              <a:t> </a:t>
            </a:r>
            <a:r>
              <a:rPr lang="nl-NL" dirty="0" err="1"/>
              <a:t>evaluate</a:t>
            </a:r>
            <a:r>
              <a:rPr lang="nl-NL" dirty="0"/>
              <a:t>/</a:t>
            </a:r>
            <a:r>
              <a:rPr lang="nl-NL" dirty="0" err="1"/>
              <a:t>estimate</a:t>
            </a:r>
            <a:r>
              <a:rPr lang="nl-NL" baseline="0" dirty="0"/>
              <a:t> </a:t>
            </a:r>
            <a:r>
              <a:rPr lang="nl-NL" baseline="0" dirty="0" err="1"/>
              <a:t>all</a:t>
            </a:r>
            <a:r>
              <a:rPr lang="nl-NL" baseline="0" dirty="0"/>
              <a:t> </a:t>
            </a:r>
            <a:r>
              <a:rPr lang="nl-NL" baseline="0" dirty="0" err="1"/>
              <a:t>loadings</a:t>
            </a:r>
            <a:r>
              <a:rPr lang="nl-NL" baseline="0" dirty="0"/>
              <a:t>, </a:t>
            </a:r>
            <a:r>
              <a:rPr lang="nl-NL" baseline="0" dirty="0" err="1"/>
              <a:t>and</a:t>
            </a:r>
            <a:r>
              <a:rPr lang="nl-NL" baseline="0" dirty="0"/>
              <a:t> </a:t>
            </a:r>
            <a:r>
              <a:rPr lang="nl-NL" baseline="0" dirty="0" err="1"/>
              <a:t>you</a:t>
            </a:r>
            <a:r>
              <a:rPr lang="nl-NL" baseline="0" dirty="0"/>
              <a:t> </a:t>
            </a:r>
            <a:r>
              <a:rPr lang="nl-NL" baseline="0" dirty="0" err="1"/>
              <a:t>can</a:t>
            </a:r>
            <a:r>
              <a:rPr lang="nl-NL" baseline="0" dirty="0"/>
              <a:t> </a:t>
            </a:r>
            <a:r>
              <a:rPr lang="nl-NL" baseline="0" dirty="0" err="1"/>
              <a:t>investigate</a:t>
            </a:r>
            <a:r>
              <a:rPr lang="nl-NL" baseline="0" dirty="0"/>
              <a:t> </a:t>
            </a:r>
            <a:r>
              <a:rPr lang="nl-NL" baseline="0" dirty="0" err="1"/>
              <a:t>the</a:t>
            </a:r>
            <a:r>
              <a:rPr lang="nl-NL" baseline="0" dirty="0"/>
              <a:t> </a:t>
            </a:r>
            <a:r>
              <a:rPr lang="nl-NL" baseline="0" dirty="0" err="1"/>
              <a:t>number</a:t>
            </a:r>
            <a:r>
              <a:rPr lang="nl-NL" baseline="0" dirty="0"/>
              <a:t> of </a:t>
            </a:r>
            <a:r>
              <a:rPr lang="nl-NL" baseline="0" dirty="0" err="1"/>
              <a:t>underlying</a:t>
            </a:r>
            <a:r>
              <a:rPr lang="nl-NL" baseline="0" dirty="0"/>
              <a:t> latent </a:t>
            </a:r>
            <a:r>
              <a:rPr lang="nl-NL" baseline="0" dirty="0" err="1"/>
              <a:t>constructs</a:t>
            </a:r>
            <a:r>
              <a:rPr lang="nl-NL" baseline="0" dirty="0"/>
              <a:t> </a:t>
            </a:r>
            <a:r>
              <a:rPr lang="nl-NL" baseline="0" dirty="0" err="1"/>
              <a:t>according</a:t>
            </a:r>
            <a:r>
              <a:rPr lang="nl-NL" baseline="0" dirty="0"/>
              <a:t> </a:t>
            </a:r>
            <a:r>
              <a:rPr lang="nl-NL" baseline="0" dirty="0" err="1"/>
              <a:t>to</a:t>
            </a:r>
            <a:r>
              <a:rPr lang="nl-NL" baseline="0" dirty="0"/>
              <a:t> </a:t>
            </a:r>
            <a:r>
              <a:rPr lang="nl-NL" baseline="0" dirty="0" err="1"/>
              <a:t>the</a:t>
            </a:r>
            <a:r>
              <a:rPr lang="nl-NL" baseline="0" dirty="0"/>
              <a:t> data. EFA is most </a:t>
            </a:r>
            <a:r>
              <a:rPr lang="nl-NL" baseline="0" dirty="0" err="1"/>
              <a:t>appropriate</a:t>
            </a:r>
            <a:r>
              <a:rPr lang="nl-NL" baseline="0" dirty="0"/>
              <a:t> </a:t>
            </a:r>
            <a:r>
              <a:rPr lang="nl-NL" baseline="0" dirty="0" err="1"/>
              <a:t>for</a:t>
            </a:r>
            <a:r>
              <a:rPr lang="nl-NL" baseline="0" dirty="0"/>
              <a:t> assessment </a:t>
            </a:r>
            <a:r>
              <a:rPr lang="nl-NL" baseline="0" dirty="0" err="1"/>
              <a:t>instruments</a:t>
            </a:r>
            <a:r>
              <a:rPr lang="nl-NL" baseline="0" dirty="0"/>
              <a:t> </a:t>
            </a:r>
            <a:r>
              <a:rPr lang="nl-NL" baseline="0" dirty="0" err="1"/>
              <a:t>that</a:t>
            </a:r>
            <a:r>
              <a:rPr lang="nl-NL" baseline="0" dirty="0"/>
              <a:t> are </a:t>
            </a:r>
            <a:r>
              <a:rPr lang="nl-NL" baseline="0" dirty="0" err="1"/>
              <a:t>still</a:t>
            </a:r>
            <a:r>
              <a:rPr lang="nl-NL" baseline="0" dirty="0"/>
              <a:t> in </a:t>
            </a:r>
            <a:r>
              <a:rPr lang="nl-NL" baseline="0" dirty="0" err="1"/>
              <a:t>the</a:t>
            </a:r>
            <a:r>
              <a:rPr lang="nl-NL" baseline="0" dirty="0"/>
              <a:t> </a:t>
            </a:r>
            <a:r>
              <a:rPr lang="nl-NL" baseline="0" dirty="0" err="1"/>
              <a:t>initial</a:t>
            </a:r>
            <a:r>
              <a:rPr lang="nl-NL" baseline="0" dirty="0"/>
              <a:t> stages of development </a:t>
            </a:r>
          </a:p>
          <a:p>
            <a:r>
              <a:rPr lang="nl-NL" baseline="0" dirty="0" err="1"/>
              <a:t>With</a:t>
            </a:r>
            <a:r>
              <a:rPr lang="nl-NL" baseline="0" dirty="0"/>
              <a:t> CFA </a:t>
            </a:r>
            <a:r>
              <a:rPr lang="nl-NL" baseline="0" dirty="0" err="1"/>
              <a:t>you</a:t>
            </a:r>
            <a:r>
              <a:rPr lang="nl-NL" baseline="0" dirty="0"/>
              <a:t> </a:t>
            </a:r>
            <a:r>
              <a:rPr lang="nl-NL" baseline="0" dirty="0" err="1"/>
              <a:t>constrain</a:t>
            </a:r>
            <a:r>
              <a:rPr lang="nl-NL" baseline="0" dirty="0"/>
              <a:t> </a:t>
            </a:r>
            <a:r>
              <a:rPr lang="nl-NL" baseline="0" dirty="0" err="1"/>
              <a:t>some</a:t>
            </a:r>
            <a:r>
              <a:rPr lang="nl-NL" baseline="0" dirty="0"/>
              <a:t> </a:t>
            </a:r>
            <a:r>
              <a:rPr lang="nl-NL" baseline="0" dirty="0" err="1"/>
              <a:t>loadings</a:t>
            </a:r>
            <a:r>
              <a:rPr lang="nl-NL" baseline="0" dirty="0"/>
              <a:t> </a:t>
            </a:r>
            <a:r>
              <a:rPr lang="nl-NL" baseline="0" dirty="0" err="1"/>
              <a:t>to</a:t>
            </a:r>
            <a:r>
              <a:rPr lang="nl-NL" baseline="0" dirty="0"/>
              <a:t> </a:t>
            </a:r>
            <a:r>
              <a:rPr lang="nl-NL" baseline="0" dirty="0" err="1"/>
              <a:t>be</a:t>
            </a:r>
            <a:r>
              <a:rPr lang="nl-NL" baseline="0" dirty="0"/>
              <a:t> zero, </a:t>
            </a:r>
            <a:r>
              <a:rPr lang="nl-NL" baseline="0" dirty="0" err="1"/>
              <a:t>and</a:t>
            </a:r>
            <a:r>
              <a:rPr lang="nl-NL" baseline="0" dirty="0"/>
              <a:t> </a:t>
            </a:r>
            <a:r>
              <a:rPr lang="nl-NL" baseline="0" dirty="0" err="1"/>
              <a:t>the</a:t>
            </a:r>
            <a:r>
              <a:rPr lang="nl-NL" baseline="0" dirty="0"/>
              <a:t> </a:t>
            </a:r>
            <a:r>
              <a:rPr lang="nl-NL" baseline="0" dirty="0" err="1"/>
              <a:t>number</a:t>
            </a:r>
            <a:r>
              <a:rPr lang="nl-NL" baseline="0" dirty="0"/>
              <a:t> of factors is </a:t>
            </a:r>
            <a:r>
              <a:rPr lang="nl-NL" baseline="0" dirty="0" err="1"/>
              <a:t>fixed</a:t>
            </a:r>
            <a:r>
              <a:rPr lang="nl-NL" baseline="0" dirty="0"/>
              <a:t>.</a:t>
            </a:r>
            <a:endParaRPr lang="nl-NL" dirty="0"/>
          </a:p>
          <a:p>
            <a:endParaRPr lang="nl-NL" dirty="0"/>
          </a:p>
        </p:txBody>
      </p:sp>
    </p:spTree>
    <p:extLst>
      <p:ext uri="{BB962C8B-B14F-4D97-AF65-F5344CB8AC3E}">
        <p14:creationId xmlns:p14="http://schemas.microsoft.com/office/powerpoint/2010/main" val="3849030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098607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a:t>
            </a:r>
            <a:r>
              <a:rPr lang="en-US" sz="1200" b="0" i="0" kern="1200" dirty="0" err="1">
                <a:solidFill>
                  <a:schemeClr val="tx1"/>
                </a:solidFill>
                <a:effectLst/>
                <a:latin typeface="+mn-lt"/>
                <a:ea typeface="+mn-ea"/>
                <a:cs typeface="+mn-cs"/>
              </a:rPr>
              <a:t>Mplus</a:t>
            </a:r>
            <a:r>
              <a:rPr lang="en-US" sz="1200" b="0" i="0" kern="1200" dirty="0">
                <a:solidFill>
                  <a:schemeClr val="tx1"/>
                </a:solidFill>
                <a:effectLst/>
                <a:latin typeface="+mn-lt"/>
                <a:ea typeface="+mn-ea"/>
                <a:cs typeface="+mn-cs"/>
              </a:rPr>
              <a:t> provides a </a:t>
            </a:r>
            <a:r>
              <a:rPr lang="en-US" sz="1200" b="0" i="0" kern="1200" dirty="0" err="1">
                <a:solidFill>
                  <a:schemeClr val="tx1"/>
                </a:solidFill>
                <a:effectLst/>
                <a:latin typeface="+mn-lt"/>
                <a:ea typeface="+mn-ea"/>
                <a:cs typeface="+mn-cs"/>
              </a:rPr>
              <a:t>geomin</a:t>
            </a:r>
            <a:r>
              <a:rPr lang="en-US" sz="1200" b="0" i="0" kern="1200" dirty="0">
                <a:solidFill>
                  <a:schemeClr val="tx1"/>
                </a:solidFill>
                <a:effectLst/>
                <a:latin typeface="+mn-lt"/>
                <a:ea typeface="+mn-ea"/>
                <a:cs typeface="+mn-cs"/>
              </a:rPr>
              <a:t> rotated solution.  (</a:t>
            </a:r>
            <a:r>
              <a:rPr lang="en-US" sz="1200" b="0" i="0" kern="1200" dirty="0" err="1">
                <a:solidFill>
                  <a:schemeClr val="tx1"/>
                </a:solidFill>
                <a:effectLst/>
                <a:latin typeface="+mn-lt"/>
                <a:ea typeface="+mn-ea"/>
                <a:cs typeface="+mn-cs"/>
              </a:rPr>
              <a:t>Geomin</a:t>
            </a:r>
            <a:r>
              <a:rPr lang="en-US" sz="1200" b="0" i="0" kern="1200" dirty="0">
                <a:solidFill>
                  <a:schemeClr val="tx1"/>
                </a:solidFill>
                <a:effectLst/>
                <a:latin typeface="+mn-lt"/>
                <a:ea typeface="+mn-ea"/>
                <a:cs typeface="+mn-cs"/>
              </a:rPr>
              <a:t> is an oblique type of rotation, so the correlations between the factors are given in the output.) </a:t>
            </a:r>
            <a:endParaRPr lang="en-US" dirty="0"/>
          </a:p>
        </p:txBody>
      </p:sp>
    </p:spTree>
    <p:extLst>
      <p:ext uri="{BB962C8B-B14F-4D97-AF65-F5344CB8AC3E}">
        <p14:creationId xmlns:p14="http://schemas.microsoft.com/office/powerpoint/2010/main" val="238479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849030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849030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Fun </a:t>
            </a:r>
            <a:r>
              <a:rPr lang="nl-NL" dirty="0" err="1"/>
              <a:t>with</a:t>
            </a:r>
            <a:r>
              <a:rPr lang="nl-NL" dirty="0"/>
              <a:t> </a:t>
            </a:r>
            <a:r>
              <a:rPr lang="nl-NL" dirty="0" err="1"/>
              <a:t>liked</a:t>
            </a:r>
            <a:r>
              <a:rPr lang="nl-NL" dirty="0"/>
              <a:t> is </a:t>
            </a:r>
            <a:r>
              <a:rPr lang="nl-NL" dirty="0" err="1"/>
              <a:t>also</a:t>
            </a:r>
            <a:r>
              <a:rPr lang="nl-NL" dirty="0"/>
              <a:t> default</a:t>
            </a:r>
          </a:p>
        </p:txBody>
      </p:sp>
    </p:spTree>
    <p:extLst>
      <p:ext uri="{BB962C8B-B14F-4D97-AF65-F5344CB8AC3E}">
        <p14:creationId xmlns:p14="http://schemas.microsoft.com/office/powerpoint/2010/main" val="3849030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Fun </a:t>
            </a:r>
            <a:r>
              <a:rPr lang="nl-NL" dirty="0" err="1"/>
              <a:t>with</a:t>
            </a:r>
            <a:r>
              <a:rPr lang="nl-NL" dirty="0"/>
              <a:t> </a:t>
            </a:r>
            <a:r>
              <a:rPr lang="nl-NL" dirty="0" err="1"/>
              <a:t>liked</a:t>
            </a:r>
            <a:r>
              <a:rPr lang="nl-NL" dirty="0"/>
              <a:t> is </a:t>
            </a:r>
            <a:r>
              <a:rPr lang="nl-NL" dirty="0" err="1"/>
              <a:t>also</a:t>
            </a:r>
            <a:r>
              <a:rPr lang="nl-NL"/>
              <a:t> default</a:t>
            </a:r>
            <a:endParaRPr lang="nl-NL" dirty="0"/>
          </a:p>
        </p:txBody>
      </p:sp>
    </p:spTree>
    <p:extLst>
      <p:ext uri="{BB962C8B-B14F-4D97-AF65-F5344CB8AC3E}">
        <p14:creationId xmlns:p14="http://schemas.microsoft.com/office/powerpoint/2010/main" val="3849030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Say we want to measure the latent construct of </a:t>
            </a:r>
            <a:r>
              <a:rPr lang="nl-NL" dirty="0" err="1"/>
              <a:t>extraversion</a:t>
            </a:r>
            <a:r>
              <a:rPr lang="nl-NL" dirty="0"/>
              <a:t>, </a:t>
            </a:r>
            <a:r>
              <a:rPr lang="nl-NL" dirty="0" err="1"/>
              <a:t>and</a:t>
            </a:r>
            <a:r>
              <a:rPr lang="nl-NL" dirty="0"/>
              <a:t> we </a:t>
            </a:r>
            <a:r>
              <a:rPr lang="nl-NL" dirty="0" err="1"/>
              <a:t>believe</a:t>
            </a:r>
            <a:r>
              <a:rPr lang="nl-NL" dirty="0"/>
              <a:t> </a:t>
            </a:r>
            <a:r>
              <a:rPr lang="nl-NL" dirty="0" err="1"/>
              <a:t>it</a:t>
            </a:r>
            <a:r>
              <a:rPr lang="nl-NL" dirty="0"/>
              <a:t> is </a:t>
            </a:r>
            <a:r>
              <a:rPr lang="nl-NL" dirty="0" err="1"/>
              <a:t>defined</a:t>
            </a:r>
            <a:r>
              <a:rPr lang="nl-NL" dirty="0"/>
              <a:t> </a:t>
            </a:r>
            <a:r>
              <a:rPr lang="nl-NL" dirty="0" err="1"/>
              <a:t>by</a:t>
            </a:r>
            <a:r>
              <a:rPr lang="nl-NL" dirty="0"/>
              <a:t> these </a:t>
            </a:r>
            <a:r>
              <a:rPr lang="nl-NL" dirty="0" err="1"/>
              <a:t>four</a:t>
            </a:r>
            <a:r>
              <a:rPr lang="nl-NL" dirty="0"/>
              <a:t> items on a questionnaire </a:t>
            </a:r>
          </a:p>
          <a:p>
            <a:endParaRPr lang="nl-NL" dirty="0"/>
          </a:p>
          <a:p>
            <a:pPr marL="0" marR="0" indent="0" algn="l" defTabSz="914024" rtl="0" eaLnBrk="1" fontAlgn="auto" latinLnBrk="0" hangingPunct="1">
              <a:lnSpc>
                <a:spcPct val="100000"/>
              </a:lnSpc>
              <a:spcBef>
                <a:spcPts val="0"/>
              </a:spcBef>
              <a:spcAft>
                <a:spcPts val="0"/>
              </a:spcAft>
              <a:buClrTx/>
              <a:buSzTx/>
              <a:buFontTx/>
              <a:buNone/>
              <a:tabLst/>
              <a:defRPr/>
            </a:pPr>
            <a:r>
              <a:rPr lang="nl-NL" dirty="0"/>
              <a:t>(</a:t>
            </a:r>
            <a:r>
              <a:rPr lang="nl-NL" dirty="0" err="1"/>
              <a:t>just</a:t>
            </a:r>
            <a:r>
              <a:rPr lang="nl-NL" baseline="0" dirty="0"/>
              <a:t> as in </a:t>
            </a:r>
            <a:r>
              <a:rPr lang="nl-NL" baseline="0" dirty="0" err="1"/>
              <a:t>day</a:t>
            </a:r>
            <a:r>
              <a:rPr lang="nl-NL" baseline="0" dirty="0"/>
              <a:t> 1, </a:t>
            </a:r>
            <a:r>
              <a:rPr lang="nl-NL" baseline="0" dirty="0" err="1"/>
              <a:t>this</a:t>
            </a:r>
            <a:r>
              <a:rPr lang="nl-NL" baseline="0" dirty="0"/>
              <a:t> </a:t>
            </a:r>
            <a:r>
              <a:rPr lang="nl-NL" baseline="0" dirty="0" err="1"/>
              <a:t>example</a:t>
            </a:r>
            <a:r>
              <a:rPr lang="nl-NL" baseline="0" dirty="0"/>
              <a:t> is </a:t>
            </a:r>
            <a:r>
              <a:rPr lang="nl-NL" baseline="0" dirty="0" err="1"/>
              <a:t>based</a:t>
            </a:r>
            <a:r>
              <a:rPr lang="nl-NL" baseline="0" dirty="0"/>
              <a:t> on </a:t>
            </a:r>
            <a:r>
              <a:rPr lang="nl-NL" baseline="0" dirty="0" err="1"/>
              <a:t>the</a:t>
            </a:r>
            <a:r>
              <a:rPr lang="nl-NL" baseline="0" dirty="0"/>
              <a:t> </a:t>
            </a:r>
            <a:r>
              <a:rPr lang="en-US" sz="1200" b="1" dirty="0">
                <a:solidFill>
                  <a:srgbClr val="000000"/>
                </a:solidFill>
                <a:latin typeface="Corbel" pitchFamily="34" charset="0"/>
              </a:rPr>
              <a:t>SOUTH AFRICAN PERSONALITY INVENTORY PROJECT SAPI</a:t>
            </a:r>
            <a:r>
              <a:rPr lang="en-US" sz="1200" b="0" dirty="0">
                <a:solidFill>
                  <a:srgbClr val="000000"/>
                </a:solidFill>
                <a:latin typeface="Corbel" pitchFamily="34" charset="0"/>
              </a:rPr>
              <a:t>) </a:t>
            </a:r>
            <a:endParaRPr lang="en-US" sz="1200" b="1" dirty="0">
              <a:solidFill>
                <a:srgbClr val="000000"/>
              </a:solidFill>
              <a:latin typeface="Corbel" pitchFamily="34" charset="0"/>
            </a:endParaRPr>
          </a:p>
          <a:p>
            <a:endParaRPr lang="nl-NL" dirty="0"/>
          </a:p>
        </p:txBody>
      </p:sp>
    </p:spTree>
    <p:extLst>
      <p:ext uri="{BB962C8B-B14F-4D97-AF65-F5344CB8AC3E}">
        <p14:creationId xmlns:p14="http://schemas.microsoft.com/office/powerpoint/2010/main" val="538879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correlation</a:t>
            </a:r>
            <a:r>
              <a:rPr lang="nl-NL" baseline="0" dirty="0"/>
              <a:t> can be found under standardized model results. It is now higher, because the factors are built up differently </a:t>
            </a:r>
            <a:endParaRPr lang="nl-NL" dirty="0"/>
          </a:p>
        </p:txBody>
      </p:sp>
    </p:spTree>
    <p:extLst>
      <p:ext uri="{BB962C8B-B14F-4D97-AF65-F5344CB8AC3E}">
        <p14:creationId xmlns:p14="http://schemas.microsoft.com/office/powerpoint/2010/main" val="4285186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factors scores for each subject</a:t>
            </a:r>
            <a:r>
              <a:rPr lang="nl-NL" baseline="0" dirty="0"/>
              <a:t> can be saved</a:t>
            </a:r>
            <a:endParaRPr lang="nl-NL" dirty="0"/>
          </a:p>
        </p:txBody>
      </p:sp>
    </p:spTree>
    <p:extLst>
      <p:ext uri="{BB962C8B-B14F-4D97-AF65-F5344CB8AC3E}">
        <p14:creationId xmlns:p14="http://schemas.microsoft.com/office/powerpoint/2010/main" val="2298567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Model</a:t>
            </a:r>
            <a:r>
              <a:rPr lang="nl-NL" baseline="0" dirty="0"/>
              <a:t> </a:t>
            </a:r>
            <a:r>
              <a:rPr lang="nl-NL" baseline="0" dirty="0" err="1"/>
              <a:t>misspecification</a:t>
            </a:r>
            <a:r>
              <a:rPr lang="nl-NL" baseline="0" dirty="0"/>
              <a:t> -&gt; </a:t>
            </a:r>
            <a:r>
              <a:rPr lang="nl-NL" baseline="0" dirty="0" err="1"/>
              <a:t>confirmatory</a:t>
            </a:r>
            <a:r>
              <a:rPr lang="nl-NL" baseline="0" dirty="0"/>
              <a:t> </a:t>
            </a:r>
            <a:r>
              <a:rPr lang="nl-NL" baseline="0" dirty="0" err="1"/>
              <a:t>followed</a:t>
            </a:r>
            <a:r>
              <a:rPr lang="nl-NL" baseline="0" dirty="0"/>
              <a:t> </a:t>
            </a:r>
            <a:r>
              <a:rPr lang="nl-NL" baseline="0" dirty="0" err="1"/>
              <a:t>by</a:t>
            </a:r>
            <a:r>
              <a:rPr lang="nl-NL" baseline="0" dirty="0"/>
              <a:t> </a:t>
            </a:r>
            <a:r>
              <a:rPr lang="nl-NL" baseline="0" dirty="0" err="1"/>
              <a:t>exploratory</a:t>
            </a:r>
            <a:r>
              <a:rPr lang="nl-NL" baseline="0" dirty="0"/>
              <a:t> changes </a:t>
            </a:r>
          </a:p>
          <a:p>
            <a:endParaRPr lang="nl-NL" baseline="0" dirty="0"/>
          </a:p>
          <a:p>
            <a:r>
              <a:rPr lang="nl-NL" baseline="0" dirty="0" err="1"/>
              <a:t>Interesting</a:t>
            </a:r>
            <a:r>
              <a:rPr lang="nl-NL" baseline="0" dirty="0"/>
              <a:t> at </a:t>
            </a:r>
            <a:r>
              <a:rPr lang="nl-NL" baseline="0" dirty="0" err="1"/>
              <a:t>this</a:t>
            </a:r>
            <a:r>
              <a:rPr lang="nl-NL" baseline="0" dirty="0"/>
              <a:t> moment are:</a:t>
            </a:r>
          </a:p>
          <a:p>
            <a:pPr marL="228600" indent="-228600">
              <a:buAutoNum type="arabicParenBoth"/>
            </a:pPr>
            <a:r>
              <a:rPr lang="nl-NL" baseline="0" dirty="0"/>
              <a:t>non-zero </a:t>
            </a:r>
            <a:r>
              <a:rPr lang="nl-NL" baseline="0" dirty="0" err="1"/>
              <a:t>loadings</a:t>
            </a:r>
            <a:r>
              <a:rPr lang="nl-NL" baseline="0" dirty="0"/>
              <a:t> on non-target factors (factor cross-</a:t>
            </a:r>
            <a:r>
              <a:rPr lang="nl-NL" baseline="0" dirty="0" err="1"/>
              <a:t>loadings</a:t>
            </a:r>
            <a:r>
              <a:rPr lang="nl-NL" baseline="0" dirty="0"/>
              <a:t>) </a:t>
            </a:r>
          </a:p>
          <a:p>
            <a:pPr marL="228600" indent="-228600">
              <a:buAutoNum type="arabicParenBoth"/>
            </a:pPr>
            <a:r>
              <a:rPr lang="nl-NL" baseline="0" dirty="0"/>
              <a:t>Non-zero </a:t>
            </a:r>
            <a:r>
              <a:rPr lang="nl-NL" baseline="0" dirty="0" err="1"/>
              <a:t>values</a:t>
            </a:r>
            <a:r>
              <a:rPr lang="nl-NL" baseline="0" dirty="0"/>
              <a:t> </a:t>
            </a:r>
            <a:r>
              <a:rPr lang="nl-NL" baseline="0" dirty="0" err="1"/>
              <a:t>for</a:t>
            </a:r>
            <a:r>
              <a:rPr lang="nl-NL" baseline="0" dirty="0"/>
              <a:t> </a:t>
            </a:r>
            <a:r>
              <a:rPr lang="nl-NL" baseline="0" dirty="0" err="1"/>
              <a:t>the</a:t>
            </a:r>
            <a:r>
              <a:rPr lang="nl-NL" baseline="0" dirty="0"/>
              <a:t> </a:t>
            </a:r>
            <a:r>
              <a:rPr lang="nl-NL" baseline="0" dirty="0" err="1"/>
              <a:t>residual</a:t>
            </a:r>
            <a:r>
              <a:rPr lang="nl-NL" baseline="0" dirty="0"/>
              <a:t> </a:t>
            </a:r>
            <a:r>
              <a:rPr lang="nl-NL" baseline="0" dirty="0" err="1"/>
              <a:t>covariances</a:t>
            </a:r>
            <a:r>
              <a:rPr lang="nl-NL" baseline="0" dirty="0"/>
              <a:t> (</a:t>
            </a:r>
            <a:r>
              <a:rPr lang="nl-NL" baseline="0" dirty="0" err="1"/>
              <a:t>systematic</a:t>
            </a:r>
            <a:r>
              <a:rPr lang="nl-NL" baseline="0" dirty="0"/>
              <a:t> </a:t>
            </a:r>
            <a:r>
              <a:rPr lang="nl-NL" baseline="0" dirty="0" err="1"/>
              <a:t>measurement</a:t>
            </a:r>
            <a:r>
              <a:rPr lang="nl-NL" baseline="0" dirty="0"/>
              <a:t> error)</a:t>
            </a:r>
          </a:p>
          <a:p>
            <a:pPr marL="228600" indent="-228600">
              <a:buAutoNum type="arabicParenBoth"/>
            </a:pPr>
            <a:endParaRPr lang="nl-NL" baseline="0" dirty="0"/>
          </a:p>
          <a:p>
            <a:pPr marL="0" indent="0">
              <a:buNone/>
            </a:pPr>
            <a:r>
              <a:rPr lang="nl-NL" baseline="0" dirty="0" err="1"/>
              <a:t>Residual</a:t>
            </a:r>
            <a:r>
              <a:rPr lang="nl-NL" baseline="0" dirty="0"/>
              <a:t> </a:t>
            </a:r>
            <a:r>
              <a:rPr lang="nl-NL" baseline="0" dirty="0" err="1"/>
              <a:t>covariances</a:t>
            </a:r>
            <a:r>
              <a:rPr lang="nl-NL" baseline="0" dirty="0"/>
              <a:t> </a:t>
            </a:r>
            <a:r>
              <a:rPr lang="nl-NL" baseline="0" dirty="0" err="1"/>
              <a:t>can</a:t>
            </a:r>
            <a:r>
              <a:rPr lang="nl-NL" baseline="0" dirty="0"/>
              <a:t> </a:t>
            </a:r>
            <a:r>
              <a:rPr lang="nl-NL" baseline="0" dirty="0" err="1"/>
              <a:t>be</a:t>
            </a:r>
            <a:r>
              <a:rPr lang="nl-NL" baseline="0" dirty="0"/>
              <a:t> </a:t>
            </a:r>
            <a:r>
              <a:rPr lang="nl-NL" baseline="0" dirty="0" err="1"/>
              <a:t>caused</a:t>
            </a:r>
            <a:r>
              <a:rPr lang="nl-NL" baseline="0" dirty="0"/>
              <a:t> </a:t>
            </a:r>
            <a:r>
              <a:rPr lang="nl-NL" baseline="0" dirty="0" err="1"/>
              <a:t>by</a:t>
            </a:r>
            <a:r>
              <a:rPr lang="nl-NL" baseline="0" dirty="0"/>
              <a:t> </a:t>
            </a:r>
            <a:r>
              <a:rPr lang="nl-NL" baseline="0" dirty="0" err="1"/>
              <a:t>characteristics</a:t>
            </a:r>
            <a:r>
              <a:rPr lang="nl-NL" baseline="0" dirty="0"/>
              <a:t> </a:t>
            </a:r>
            <a:r>
              <a:rPr lang="nl-NL" baseline="0" dirty="0" err="1"/>
              <a:t>either</a:t>
            </a:r>
            <a:r>
              <a:rPr lang="nl-NL" baseline="0" dirty="0"/>
              <a:t> </a:t>
            </a:r>
            <a:r>
              <a:rPr lang="nl-NL" baseline="0" dirty="0" err="1"/>
              <a:t>specific</a:t>
            </a:r>
            <a:r>
              <a:rPr lang="nl-NL" baseline="0" dirty="0"/>
              <a:t> </a:t>
            </a:r>
            <a:r>
              <a:rPr lang="nl-NL" baseline="0" dirty="0" err="1"/>
              <a:t>to</a:t>
            </a:r>
            <a:r>
              <a:rPr lang="nl-NL" baseline="0" dirty="0"/>
              <a:t> </a:t>
            </a:r>
            <a:r>
              <a:rPr lang="nl-NL" baseline="0" dirty="0" err="1"/>
              <a:t>the</a:t>
            </a:r>
            <a:r>
              <a:rPr lang="nl-NL" baseline="0" dirty="0"/>
              <a:t> items or </a:t>
            </a:r>
            <a:r>
              <a:rPr lang="nl-NL" baseline="0" dirty="0" err="1"/>
              <a:t>the</a:t>
            </a:r>
            <a:r>
              <a:rPr lang="nl-NL" baseline="0" dirty="0"/>
              <a:t> </a:t>
            </a:r>
            <a:r>
              <a:rPr lang="nl-NL" baseline="0" dirty="0" err="1"/>
              <a:t>respondents</a:t>
            </a:r>
            <a:r>
              <a:rPr lang="nl-NL" baseline="0" dirty="0"/>
              <a:t> </a:t>
            </a:r>
          </a:p>
          <a:p>
            <a:pPr marL="171450" indent="-171450">
              <a:buFont typeface="Arial" charset="0"/>
              <a:buChar char="•"/>
            </a:pPr>
            <a:r>
              <a:rPr lang="nl-NL" baseline="0" dirty="0"/>
              <a:t>Small </a:t>
            </a:r>
            <a:r>
              <a:rPr lang="nl-NL" baseline="0" dirty="0" err="1"/>
              <a:t>omitted</a:t>
            </a:r>
            <a:r>
              <a:rPr lang="nl-NL" baseline="0" dirty="0"/>
              <a:t> factor </a:t>
            </a:r>
          </a:p>
          <a:p>
            <a:pPr marL="171450" indent="-171450">
              <a:buFont typeface="Arial" charset="0"/>
              <a:buChar char="•"/>
            </a:pPr>
            <a:r>
              <a:rPr lang="nl-NL" baseline="0" dirty="0"/>
              <a:t>Respondent bias </a:t>
            </a:r>
            <a:r>
              <a:rPr lang="nl-NL" baseline="0" dirty="0" err="1"/>
              <a:t>such</a:t>
            </a:r>
            <a:r>
              <a:rPr lang="nl-NL" baseline="0" dirty="0"/>
              <a:t> as </a:t>
            </a:r>
            <a:r>
              <a:rPr lang="nl-NL" baseline="0" dirty="0" err="1"/>
              <a:t>yeasaying</a:t>
            </a:r>
            <a:r>
              <a:rPr lang="nl-NL" baseline="0" dirty="0"/>
              <a:t>/</a:t>
            </a:r>
            <a:r>
              <a:rPr lang="nl-NL" baseline="0" dirty="0" err="1"/>
              <a:t>naysaying</a:t>
            </a:r>
            <a:r>
              <a:rPr lang="nl-NL" baseline="0" dirty="0"/>
              <a:t>, </a:t>
            </a:r>
            <a:r>
              <a:rPr lang="nl-NL" baseline="0" dirty="0" err="1"/>
              <a:t>social</a:t>
            </a:r>
            <a:r>
              <a:rPr lang="nl-NL" baseline="0" dirty="0"/>
              <a:t> </a:t>
            </a:r>
            <a:r>
              <a:rPr lang="nl-NL" baseline="0" dirty="0" err="1"/>
              <a:t>desirability</a:t>
            </a:r>
            <a:r>
              <a:rPr lang="nl-NL" baseline="0" dirty="0"/>
              <a:t> et cetera </a:t>
            </a:r>
          </a:p>
          <a:p>
            <a:pPr marL="171450" indent="-171450">
              <a:buFont typeface="Arial" charset="0"/>
              <a:buChar char="•"/>
            </a:pPr>
            <a:r>
              <a:rPr lang="nl-NL" baseline="0" dirty="0"/>
              <a:t>(high) </a:t>
            </a:r>
            <a:r>
              <a:rPr lang="nl-NL" baseline="0" dirty="0" err="1"/>
              <a:t>degree</a:t>
            </a:r>
            <a:r>
              <a:rPr lang="nl-NL" baseline="0" dirty="0"/>
              <a:t> of overlap in item content (</a:t>
            </a:r>
            <a:r>
              <a:rPr lang="nl-NL" baseline="0" dirty="0" err="1"/>
              <a:t>essentially</a:t>
            </a:r>
            <a:r>
              <a:rPr lang="nl-NL" baseline="0" dirty="0"/>
              <a:t> </a:t>
            </a:r>
            <a:r>
              <a:rPr lang="nl-NL" baseline="0" dirty="0" err="1"/>
              <a:t>the</a:t>
            </a:r>
            <a:r>
              <a:rPr lang="nl-NL" baseline="0" dirty="0"/>
              <a:t> </a:t>
            </a:r>
            <a:r>
              <a:rPr lang="nl-NL" baseline="0" dirty="0" err="1"/>
              <a:t>same</a:t>
            </a:r>
            <a:r>
              <a:rPr lang="nl-NL" baseline="0" dirty="0"/>
              <a:t> question, but </a:t>
            </a:r>
            <a:r>
              <a:rPr lang="nl-NL" baseline="0" dirty="0" err="1"/>
              <a:t>worded</a:t>
            </a:r>
            <a:r>
              <a:rPr lang="nl-NL" baseline="0" dirty="0"/>
              <a:t> </a:t>
            </a:r>
            <a:r>
              <a:rPr lang="nl-NL" baseline="0" dirty="0" err="1"/>
              <a:t>differently</a:t>
            </a:r>
            <a:r>
              <a:rPr lang="nl-NL" baseline="0" dirty="0"/>
              <a:t>) </a:t>
            </a:r>
          </a:p>
          <a:p>
            <a:pPr marL="0" indent="0">
              <a:buNone/>
            </a:pPr>
            <a:endParaRPr lang="nl-NL" baseline="0" dirty="0"/>
          </a:p>
          <a:p>
            <a:pPr marL="0" indent="0">
              <a:buNone/>
            </a:pPr>
            <a:r>
              <a:rPr lang="nl-NL" baseline="0" dirty="0"/>
              <a:t>Information </a:t>
            </a:r>
            <a:r>
              <a:rPr lang="nl-NL" baseline="0" dirty="0" err="1"/>
              <a:t>given</a:t>
            </a:r>
            <a:r>
              <a:rPr lang="nl-NL" baseline="0" dirty="0"/>
              <a:t> in </a:t>
            </a:r>
            <a:r>
              <a:rPr lang="nl-NL" baseline="0" dirty="0" err="1"/>
              <a:t>the</a:t>
            </a:r>
            <a:r>
              <a:rPr lang="nl-NL" baseline="0" dirty="0"/>
              <a:t> </a:t>
            </a:r>
            <a:r>
              <a:rPr lang="nl-NL" baseline="0" dirty="0" err="1"/>
              <a:t>table</a:t>
            </a:r>
            <a:r>
              <a:rPr lang="nl-NL" baseline="0" dirty="0"/>
              <a:t>:</a:t>
            </a:r>
          </a:p>
          <a:p>
            <a:pPr marL="0" indent="0">
              <a:buNone/>
            </a:pPr>
            <a:r>
              <a:rPr lang="nl-NL" baseline="0" dirty="0"/>
              <a:t>MI =&gt; </a:t>
            </a:r>
            <a:r>
              <a:rPr lang="nl-NL" baseline="0" dirty="0" err="1"/>
              <a:t>if</a:t>
            </a:r>
            <a:r>
              <a:rPr lang="nl-NL" baseline="0" dirty="0"/>
              <a:t> </a:t>
            </a:r>
            <a:r>
              <a:rPr lang="nl-NL" baseline="0" dirty="0" err="1"/>
              <a:t>this</a:t>
            </a:r>
            <a:r>
              <a:rPr lang="nl-NL" baseline="0" dirty="0"/>
              <a:t> parameter </a:t>
            </a:r>
            <a:r>
              <a:rPr lang="nl-NL" baseline="0" dirty="0" err="1"/>
              <a:t>were</a:t>
            </a:r>
            <a:r>
              <a:rPr lang="nl-NL" baseline="0" dirty="0"/>
              <a:t> </a:t>
            </a:r>
            <a:r>
              <a:rPr lang="nl-NL" baseline="0" dirty="0" err="1"/>
              <a:t>to</a:t>
            </a:r>
            <a:r>
              <a:rPr lang="nl-NL" baseline="0" dirty="0"/>
              <a:t> </a:t>
            </a:r>
            <a:r>
              <a:rPr lang="nl-NL" baseline="0" dirty="0" err="1"/>
              <a:t>be</a:t>
            </a:r>
            <a:r>
              <a:rPr lang="nl-NL" baseline="0" dirty="0"/>
              <a:t> </a:t>
            </a:r>
            <a:r>
              <a:rPr lang="nl-NL" baseline="0" dirty="0" err="1"/>
              <a:t>freely</a:t>
            </a:r>
            <a:r>
              <a:rPr lang="nl-NL" baseline="0" dirty="0"/>
              <a:t> </a:t>
            </a:r>
            <a:r>
              <a:rPr lang="nl-NL" baseline="0" dirty="0" err="1"/>
              <a:t>estimated</a:t>
            </a:r>
            <a:r>
              <a:rPr lang="nl-NL" baseline="0" dirty="0"/>
              <a:t>, </a:t>
            </a:r>
            <a:r>
              <a:rPr lang="nl-NL" baseline="0" dirty="0" err="1"/>
              <a:t>the</a:t>
            </a:r>
            <a:r>
              <a:rPr lang="nl-NL" baseline="0" dirty="0"/>
              <a:t> overall </a:t>
            </a:r>
            <a:r>
              <a:rPr lang="nl-NL" baseline="0" dirty="0" err="1"/>
              <a:t>chi</a:t>
            </a:r>
            <a:r>
              <a:rPr lang="nl-NL" baseline="0" dirty="0"/>
              <a:t>-square </a:t>
            </a:r>
            <a:r>
              <a:rPr lang="nl-NL" baseline="0" dirty="0" err="1"/>
              <a:t>statistic</a:t>
            </a:r>
            <a:r>
              <a:rPr lang="nl-NL" baseline="0" dirty="0"/>
              <a:t> </a:t>
            </a:r>
            <a:r>
              <a:rPr lang="nl-NL" baseline="0" dirty="0" err="1"/>
              <a:t>could</a:t>
            </a:r>
            <a:r>
              <a:rPr lang="nl-NL" baseline="0" dirty="0"/>
              <a:t> </a:t>
            </a:r>
            <a:r>
              <a:rPr lang="nl-NL" baseline="0" dirty="0" err="1"/>
              <a:t>decrease</a:t>
            </a:r>
            <a:r>
              <a:rPr lang="nl-NL" baseline="0" dirty="0"/>
              <a:t> </a:t>
            </a:r>
            <a:r>
              <a:rPr lang="nl-NL" baseline="0" dirty="0" err="1"/>
              <a:t>by</a:t>
            </a:r>
            <a:r>
              <a:rPr lang="nl-NL" baseline="0" dirty="0"/>
              <a:t> </a:t>
            </a:r>
            <a:r>
              <a:rPr lang="nl-NL" baseline="0" dirty="0" err="1"/>
              <a:t>approximately</a:t>
            </a:r>
            <a:r>
              <a:rPr lang="nl-NL" baseline="0" dirty="0"/>
              <a:t> </a:t>
            </a:r>
            <a:r>
              <a:rPr lang="nl-NL" baseline="0" dirty="0" err="1"/>
              <a:t>this</a:t>
            </a:r>
            <a:r>
              <a:rPr lang="nl-NL" baseline="0" dirty="0"/>
              <a:t> </a:t>
            </a:r>
            <a:r>
              <a:rPr lang="nl-NL" baseline="0" dirty="0" err="1"/>
              <a:t>amount</a:t>
            </a:r>
            <a:endParaRPr lang="nl-NL" baseline="0" dirty="0"/>
          </a:p>
          <a:p>
            <a:pPr marL="0" indent="0">
              <a:buNone/>
            </a:pPr>
            <a:r>
              <a:rPr lang="nl-NL" baseline="0" dirty="0"/>
              <a:t>EPC =&gt; </a:t>
            </a:r>
            <a:r>
              <a:rPr lang="nl-NL" baseline="0" dirty="0" err="1"/>
              <a:t>expected</a:t>
            </a:r>
            <a:r>
              <a:rPr lang="nl-NL" baseline="0" dirty="0"/>
              <a:t> parameter change, </a:t>
            </a:r>
            <a:r>
              <a:rPr lang="nl-NL" baseline="0" dirty="0" err="1"/>
              <a:t>represents</a:t>
            </a:r>
            <a:r>
              <a:rPr lang="nl-NL" baseline="0" dirty="0"/>
              <a:t> </a:t>
            </a:r>
            <a:r>
              <a:rPr lang="nl-NL" baseline="0" dirty="0" err="1"/>
              <a:t>the</a:t>
            </a:r>
            <a:r>
              <a:rPr lang="nl-NL" baseline="0" dirty="0"/>
              <a:t> </a:t>
            </a:r>
            <a:r>
              <a:rPr lang="nl-NL" baseline="0" dirty="0" err="1"/>
              <a:t>approximate</a:t>
            </a:r>
            <a:r>
              <a:rPr lang="nl-NL" baseline="0" dirty="0"/>
              <a:t> </a:t>
            </a:r>
            <a:r>
              <a:rPr lang="nl-NL" baseline="0" dirty="0" err="1"/>
              <a:t>value</a:t>
            </a:r>
            <a:r>
              <a:rPr lang="nl-NL" baseline="0" dirty="0"/>
              <a:t> </a:t>
            </a:r>
            <a:r>
              <a:rPr lang="nl-NL" baseline="0" dirty="0" err="1"/>
              <a:t>that</a:t>
            </a:r>
            <a:r>
              <a:rPr lang="nl-NL" baseline="0" dirty="0"/>
              <a:t> a parameter is </a:t>
            </a:r>
            <a:r>
              <a:rPr lang="nl-NL" baseline="0" dirty="0" err="1"/>
              <a:t>expected</a:t>
            </a:r>
            <a:r>
              <a:rPr lang="nl-NL" baseline="0" dirty="0"/>
              <a:t> </a:t>
            </a:r>
            <a:r>
              <a:rPr lang="nl-NL" baseline="0" dirty="0" err="1"/>
              <a:t>to</a:t>
            </a:r>
            <a:r>
              <a:rPr lang="nl-NL" baseline="0" dirty="0"/>
              <a:t> </a:t>
            </a:r>
            <a:r>
              <a:rPr lang="nl-NL" baseline="0" dirty="0" err="1"/>
              <a:t>attain</a:t>
            </a:r>
            <a:r>
              <a:rPr lang="nl-NL" baseline="0" dirty="0"/>
              <a:t> </a:t>
            </a:r>
            <a:r>
              <a:rPr lang="nl-NL" baseline="0" dirty="0" err="1"/>
              <a:t>should</a:t>
            </a:r>
            <a:r>
              <a:rPr lang="nl-NL" baseline="0" dirty="0"/>
              <a:t> </a:t>
            </a:r>
            <a:r>
              <a:rPr lang="nl-NL" baseline="0" dirty="0" err="1"/>
              <a:t>it</a:t>
            </a:r>
            <a:r>
              <a:rPr lang="nl-NL" baseline="0" dirty="0"/>
              <a:t> </a:t>
            </a:r>
            <a:r>
              <a:rPr lang="nl-NL" baseline="0" dirty="0" err="1"/>
              <a:t>be</a:t>
            </a:r>
            <a:r>
              <a:rPr lang="nl-NL" baseline="0" dirty="0"/>
              <a:t> </a:t>
            </a:r>
            <a:r>
              <a:rPr lang="nl-NL" baseline="0" dirty="0" err="1"/>
              <a:t>subsequently</a:t>
            </a:r>
            <a:r>
              <a:rPr lang="nl-NL" baseline="0" dirty="0"/>
              <a:t> </a:t>
            </a:r>
            <a:r>
              <a:rPr lang="nl-NL" baseline="0" dirty="0" err="1"/>
              <a:t>estimated</a:t>
            </a:r>
            <a:r>
              <a:rPr lang="nl-NL" baseline="0" dirty="0"/>
              <a:t>  </a:t>
            </a:r>
          </a:p>
          <a:p>
            <a:pPr marL="0" indent="0">
              <a:buNone/>
            </a:pPr>
            <a:endParaRPr lang="nl-NL" baseline="0" dirty="0"/>
          </a:p>
          <a:p>
            <a:pPr marL="0" indent="0">
              <a:buNone/>
            </a:pPr>
            <a:r>
              <a:rPr lang="nl-NL" baseline="0" dirty="0"/>
              <a:t>In </a:t>
            </a:r>
            <a:r>
              <a:rPr lang="nl-NL" baseline="0" dirty="0" err="1"/>
              <a:t>this</a:t>
            </a:r>
            <a:r>
              <a:rPr lang="nl-NL" baseline="0" dirty="0"/>
              <a:t> case, ………………………………..</a:t>
            </a:r>
          </a:p>
          <a:p>
            <a:pPr marL="0" indent="0">
              <a:buNone/>
            </a:pPr>
            <a:endParaRPr lang="nl-NL" baseline="0" dirty="0"/>
          </a:p>
          <a:p>
            <a:pPr marL="0" marR="0" indent="0" algn="l" defTabSz="914024" rtl="0" eaLnBrk="1" fontAlgn="auto" latinLnBrk="0" hangingPunct="1">
              <a:lnSpc>
                <a:spcPct val="100000"/>
              </a:lnSpc>
              <a:spcBef>
                <a:spcPts val="0"/>
              </a:spcBef>
              <a:spcAft>
                <a:spcPts val="0"/>
              </a:spcAft>
              <a:buClrTx/>
              <a:buSzTx/>
              <a:buFontTx/>
              <a:buNone/>
              <a:tabLst/>
              <a:defRPr/>
            </a:pPr>
            <a:r>
              <a:rPr lang="nl-NL" baseline="0" dirty="0"/>
              <a:t>IMPORTANT! Post hoc model fitting is </a:t>
            </a:r>
            <a:r>
              <a:rPr lang="nl-NL" baseline="0" dirty="0" err="1"/>
              <a:t>dangerous</a:t>
            </a:r>
            <a:r>
              <a:rPr lang="nl-NL" baseline="0" dirty="0"/>
              <a:t>; </a:t>
            </a:r>
            <a:r>
              <a:rPr lang="nl-NL" baseline="0" dirty="0" err="1"/>
              <a:t>exploratory</a:t>
            </a:r>
            <a:r>
              <a:rPr lang="nl-NL" baseline="0" dirty="0"/>
              <a:t> nature. Model </a:t>
            </a:r>
            <a:r>
              <a:rPr lang="nl-NL" baseline="0" dirty="0" err="1"/>
              <a:t>respecification</a:t>
            </a:r>
            <a:r>
              <a:rPr lang="nl-NL" baseline="0" dirty="0"/>
              <a:t> must ALWAYS </a:t>
            </a:r>
            <a:r>
              <a:rPr lang="nl-NL" baseline="0" dirty="0" err="1"/>
              <a:t>be</a:t>
            </a:r>
            <a:r>
              <a:rPr lang="nl-NL" baseline="0" dirty="0"/>
              <a:t> </a:t>
            </a:r>
            <a:r>
              <a:rPr lang="nl-NL" baseline="0" dirty="0" err="1"/>
              <a:t>supported</a:t>
            </a:r>
            <a:r>
              <a:rPr lang="nl-NL" baseline="0" dirty="0"/>
              <a:t> </a:t>
            </a:r>
            <a:r>
              <a:rPr lang="nl-NL" baseline="0" dirty="0" err="1"/>
              <a:t>by</a:t>
            </a:r>
            <a:r>
              <a:rPr lang="nl-NL" baseline="0" dirty="0"/>
              <a:t> strong </a:t>
            </a:r>
            <a:r>
              <a:rPr lang="nl-NL" baseline="0" dirty="0" err="1"/>
              <a:t>substantive</a:t>
            </a:r>
            <a:r>
              <a:rPr lang="nl-NL" baseline="0" dirty="0"/>
              <a:t> </a:t>
            </a:r>
            <a:r>
              <a:rPr lang="nl-NL" baseline="0" dirty="0" err="1"/>
              <a:t>and</a:t>
            </a:r>
            <a:r>
              <a:rPr lang="nl-NL" baseline="0" dirty="0"/>
              <a:t>/or </a:t>
            </a:r>
            <a:r>
              <a:rPr lang="nl-NL" baseline="0" dirty="0" err="1"/>
              <a:t>empirical</a:t>
            </a:r>
            <a:r>
              <a:rPr lang="nl-NL" baseline="0" dirty="0"/>
              <a:t> rationale. Keep in mind </a:t>
            </a:r>
            <a:r>
              <a:rPr lang="nl-NL" baseline="0" dirty="0" err="1"/>
              <a:t>that</a:t>
            </a:r>
            <a:r>
              <a:rPr lang="nl-NL" baseline="0" dirty="0"/>
              <a:t>, </a:t>
            </a:r>
            <a:r>
              <a:rPr lang="nl-NL" baseline="0" dirty="0" err="1"/>
              <a:t>ideally</a:t>
            </a:r>
            <a:r>
              <a:rPr lang="nl-NL" baseline="0" dirty="0"/>
              <a:t>, items on a </a:t>
            </a:r>
            <a:r>
              <a:rPr lang="nl-NL" baseline="0" dirty="0" err="1"/>
              <a:t>measurement</a:t>
            </a:r>
            <a:r>
              <a:rPr lang="nl-NL" baseline="0" dirty="0"/>
              <a:t> instrument </a:t>
            </a:r>
            <a:r>
              <a:rPr lang="nl-NL" baseline="0" dirty="0" err="1"/>
              <a:t>should</a:t>
            </a:r>
            <a:r>
              <a:rPr lang="nl-NL" baseline="0" dirty="0"/>
              <a:t> </a:t>
            </a:r>
            <a:r>
              <a:rPr lang="nl-NL" baseline="0" dirty="0" err="1"/>
              <a:t>clearly</a:t>
            </a:r>
            <a:r>
              <a:rPr lang="nl-NL" baseline="0" dirty="0"/>
              <a:t> target </a:t>
            </a:r>
            <a:r>
              <a:rPr lang="nl-NL" baseline="0" dirty="0" err="1"/>
              <a:t>only</a:t>
            </a:r>
            <a:r>
              <a:rPr lang="nl-NL" baseline="0" dirty="0"/>
              <a:t> </a:t>
            </a:r>
            <a:r>
              <a:rPr lang="nl-NL" baseline="0" dirty="0" err="1"/>
              <a:t>one</a:t>
            </a:r>
            <a:r>
              <a:rPr lang="nl-NL" baseline="0" dirty="0"/>
              <a:t> of </a:t>
            </a:r>
            <a:r>
              <a:rPr lang="nl-NL" baseline="0" dirty="0" err="1"/>
              <a:t>its</a:t>
            </a:r>
            <a:r>
              <a:rPr lang="nl-NL" baseline="0" dirty="0"/>
              <a:t> </a:t>
            </a:r>
            <a:r>
              <a:rPr lang="nl-NL" baseline="0" dirty="0" err="1"/>
              <a:t>underlying</a:t>
            </a:r>
            <a:r>
              <a:rPr lang="nl-NL" baseline="0" dirty="0"/>
              <a:t> </a:t>
            </a:r>
            <a:r>
              <a:rPr lang="nl-NL" baseline="0" dirty="0" err="1"/>
              <a:t>constructs</a:t>
            </a:r>
            <a:r>
              <a:rPr lang="nl-NL" baseline="0" dirty="0"/>
              <a:t>.  </a:t>
            </a:r>
            <a:endParaRPr lang="nl-NL" dirty="0"/>
          </a:p>
          <a:p>
            <a:pPr marL="0" marR="0" indent="0" algn="l" defTabSz="914024" rtl="0" eaLnBrk="1" fontAlgn="auto" latinLnBrk="0" hangingPunct="1">
              <a:lnSpc>
                <a:spcPct val="100000"/>
              </a:lnSpc>
              <a:spcBef>
                <a:spcPts val="0"/>
              </a:spcBef>
              <a:spcAft>
                <a:spcPts val="0"/>
              </a:spcAft>
              <a:buClrTx/>
              <a:buSzTx/>
              <a:buFontTx/>
              <a:buNone/>
              <a:tabLst/>
              <a:defRPr/>
            </a:pPr>
            <a:r>
              <a:rPr lang="nl-NL" baseline="0" dirty="0"/>
              <a:t>Always take </a:t>
            </a:r>
            <a:r>
              <a:rPr lang="nl-NL" baseline="0" dirty="0" err="1"/>
              <a:t>the</a:t>
            </a:r>
            <a:r>
              <a:rPr lang="nl-NL" baseline="0" dirty="0"/>
              <a:t> issue of </a:t>
            </a:r>
            <a:r>
              <a:rPr lang="nl-NL" baseline="0" dirty="0" err="1"/>
              <a:t>scientific</a:t>
            </a:r>
            <a:r>
              <a:rPr lang="nl-NL" baseline="0" dirty="0"/>
              <a:t> </a:t>
            </a:r>
            <a:r>
              <a:rPr lang="nl-NL" baseline="0" dirty="0" err="1"/>
              <a:t>parsimony</a:t>
            </a:r>
            <a:r>
              <a:rPr lang="nl-NL" baseline="0" dirty="0"/>
              <a:t> </a:t>
            </a:r>
            <a:r>
              <a:rPr lang="nl-NL" baseline="0" dirty="0" err="1"/>
              <a:t>into</a:t>
            </a:r>
            <a:r>
              <a:rPr lang="nl-NL" baseline="0" dirty="0"/>
              <a:t> account. </a:t>
            </a:r>
            <a:r>
              <a:rPr lang="nl-NL" baseline="0" dirty="0" err="1"/>
              <a:t>Danger</a:t>
            </a:r>
            <a:r>
              <a:rPr lang="nl-NL" baseline="0" dirty="0"/>
              <a:t> of chance </a:t>
            </a:r>
            <a:r>
              <a:rPr lang="nl-NL" baseline="0" dirty="0" err="1"/>
              <a:t>capitalization</a:t>
            </a:r>
            <a:endParaRPr lang="nl-NL" baseline="0" dirty="0"/>
          </a:p>
          <a:p>
            <a:pPr marL="0" marR="0" indent="0" algn="l" defTabSz="914024" rtl="0" eaLnBrk="1" fontAlgn="auto" latinLnBrk="0" hangingPunct="1">
              <a:lnSpc>
                <a:spcPct val="100000"/>
              </a:lnSpc>
              <a:spcBef>
                <a:spcPts val="0"/>
              </a:spcBef>
              <a:spcAft>
                <a:spcPts val="0"/>
              </a:spcAft>
              <a:buClrTx/>
              <a:buSzTx/>
              <a:buFontTx/>
              <a:buNone/>
              <a:tabLst/>
              <a:defRPr/>
            </a:pPr>
            <a:endParaRPr lang="nl-NL" baseline="0" dirty="0"/>
          </a:p>
          <a:p>
            <a:pPr marL="0" marR="0" indent="0" algn="l" defTabSz="914024" rtl="0" eaLnBrk="1" fontAlgn="auto" latinLnBrk="0" hangingPunct="1">
              <a:lnSpc>
                <a:spcPct val="100000"/>
              </a:lnSpc>
              <a:spcBef>
                <a:spcPts val="0"/>
              </a:spcBef>
              <a:spcAft>
                <a:spcPts val="0"/>
              </a:spcAft>
              <a:buClrTx/>
              <a:buSzTx/>
              <a:buFontTx/>
              <a:buNone/>
              <a:tabLst/>
              <a:defRPr/>
            </a:pPr>
            <a:r>
              <a:rPr lang="nl-NL" baseline="0" dirty="0" err="1"/>
              <a:t>Some</a:t>
            </a:r>
            <a:r>
              <a:rPr lang="nl-NL" baseline="0" dirty="0"/>
              <a:t> </a:t>
            </a:r>
            <a:r>
              <a:rPr lang="nl-NL" baseline="0" dirty="0" err="1"/>
              <a:t>attempts</a:t>
            </a:r>
            <a:r>
              <a:rPr lang="nl-NL" baseline="0" dirty="0"/>
              <a:t> </a:t>
            </a:r>
            <a:r>
              <a:rPr lang="nl-NL" baseline="0" dirty="0" err="1"/>
              <a:t>to</a:t>
            </a:r>
            <a:r>
              <a:rPr lang="nl-NL" baseline="0" dirty="0"/>
              <a:t> </a:t>
            </a:r>
            <a:r>
              <a:rPr lang="nl-NL" baseline="0" dirty="0" err="1"/>
              <a:t>address</a:t>
            </a:r>
            <a:r>
              <a:rPr lang="nl-NL" baseline="0" dirty="0"/>
              <a:t> </a:t>
            </a:r>
            <a:r>
              <a:rPr lang="nl-NL" baseline="0" dirty="0" err="1"/>
              <a:t>this</a:t>
            </a:r>
            <a:r>
              <a:rPr lang="nl-NL" baseline="0" dirty="0"/>
              <a:t> issue </a:t>
            </a:r>
            <a:r>
              <a:rPr lang="nl-NL" baseline="0" dirty="0" err="1"/>
              <a:t>with</a:t>
            </a:r>
            <a:r>
              <a:rPr lang="nl-NL" baseline="0" dirty="0"/>
              <a:t> type 1 error </a:t>
            </a:r>
            <a:r>
              <a:rPr lang="nl-NL" baseline="0" dirty="0" err="1"/>
              <a:t>adjustment</a:t>
            </a:r>
            <a:r>
              <a:rPr lang="nl-NL" baseline="0" dirty="0"/>
              <a:t> procedures, </a:t>
            </a:r>
            <a:r>
              <a:rPr lang="nl-NL" baseline="0" dirty="0" err="1"/>
              <a:t>such</a:t>
            </a:r>
            <a:r>
              <a:rPr lang="nl-NL" baseline="0" dirty="0"/>
              <a:t> as </a:t>
            </a:r>
            <a:r>
              <a:rPr lang="nl-NL" baseline="0" dirty="0" err="1"/>
              <a:t>Bonferroni</a:t>
            </a:r>
            <a:r>
              <a:rPr lang="nl-NL" baseline="0" dirty="0"/>
              <a:t>-type </a:t>
            </a:r>
            <a:r>
              <a:rPr lang="nl-NL" baseline="0" dirty="0" err="1"/>
              <a:t>corrections</a:t>
            </a:r>
            <a:r>
              <a:rPr lang="nl-NL" baseline="0" dirty="0"/>
              <a:t> (p. 120-121 Byrne, 2012). </a:t>
            </a:r>
          </a:p>
          <a:p>
            <a:pPr marL="0" marR="0" indent="0" algn="l" defTabSz="914024" rtl="0" eaLnBrk="1" fontAlgn="auto" latinLnBrk="0" hangingPunct="1">
              <a:lnSpc>
                <a:spcPct val="100000"/>
              </a:lnSpc>
              <a:spcBef>
                <a:spcPts val="0"/>
              </a:spcBef>
              <a:spcAft>
                <a:spcPts val="0"/>
              </a:spcAft>
              <a:buClrTx/>
              <a:buSzTx/>
              <a:buFontTx/>
              <a:buNone/>
              <a:tabLst/>
              <a:defRPr/>
            </a:pPr>
            <a:r>
              <a:rPr lang="nl-NL" baseline="0" dirty="0"/>
              <a:t>Always a </a:t>
            </a:r>
            <a:r>
              <a:rPr lang="nl-NL" baseline="0" dirty="0" err="1"/>
              <a:t>good</a:t>
            </a:r>
            <a:r>
              <a:rPr lang="nl-NL" baseline="0" dirty="0"/>
              <a:t> </a:t>
            </a:r>
            <a:r>
              <a:rPr lang="nl-NL" baseline="0" dirty="0" err="1"/>
              <a:t>idea</a:t>
            </a:r>
            <a:r>
              <a:rPr lang="nl-NL" baseline="0" dirty="0"/>
              <a:t>: cross-</a:t>
            </a:r>
            <a:r>
              <a:rPr lang="nl-NL" baseline="0" dirty="0" err="1"/>
              <a:t>validation</a:t>
            </a:r>
            <a:r>
              <a:rPr lang="nl-NL" baseline="0" dirty="0"/>
              <a:t>. </a:t>
            </a:r>
            <a:endParaRPr lang="nl-NL" dirty="0"/>
          </a:p>
          <a:p>
            <a:pPr marL="0" indent="0">
              <a:buNone/>
            </a:pPr>
            <a:endParaRPr lang="nl-NL" dirty="0"/>
          </a:p>
        </p:txBody>
      </p:sp>
    </p:spTree>
    <p:extLst>
      <p:ext uri="{BB962C8B-B14F-4D97-AF65-F5344CB8AC3E}">
        <p14:creationId xmlns:p14="http://schemas.microsoft.com/office/powerpoint/2010/main" val="2298567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Model</a:t>
            </a:r>
            <a:r>
              <a:rPr lang="nl-NL" baseline="0" dirty="0"/>
              <a:t> </a:t>
            </a:r>
            <a:r>
              <a:rPr lang="nl-NL" baseline="0" dirty="0" err="1"/>
              <a:t>misspecification</a:t>
            </a:r>
            <a:r>
              <a:rPr lang="nl-NL" baseline="0" dirty="0"/>
              <a:t> -&gt; </a:t>
            </a:r>
            <a:r>
              <a:rPr lang="nl-NL" baseline="0" dirty="0" err="1"/>
              <a:t>confirmatory</a:t>
            </a:r>
            <a:r>
              <a:rPr lang="nl-NL" baseline="0" dirty="0"/>
              <a:t> </a:t>
            </a:r>
            <a:r>
              <a:rPr lang="nl-NL" baseline="0" dirty="0" err="1"/>
              <a:t>followed</a:t>
            </a:r>
            <a:r>
              <a:rPr lang="nl-NL" baseline="0" dirty="0"/>
              <a:t> </a:t>
            </a:r>
            <a:r>
              <a:rPr lang="nl-NL" baseline="0" dirty="0" err="1"/>
              <a:t>by</a:t>
            </a:r>
            <a:r>
              <a:rPr lang="nl-NL" baseline="0" dirty="0"/>
              <a:t> </a:t>
            </a:r>
            <a:r>
              <a:rPr lang="nl-NL" baseline="0" dirty="0" err="1"/>
              <a:t>exploratory</a:t>
            </a:r>
            <a:r>
              <a:rPr lang="nl-NL" baseline="0" dirty="0"/>
              <a:t> changes </a:t>
            </a:r>
          </a:p>
          <a:p>
            <a:endParaRPr lang="nl-NL" baseline="0" dirty="0"/>
          </a:p>
          <a:p>
            <a:r>
              <a:rPr lang="nl-NL" baseline="0" dirty="0" err="1"/>
              <a:t>Interesting</a:t>
            </a:r>
            <a:r>
              <a:rPr lang="nl-NL" baseline="0" dirty="0"/>
              <a:t> at </a:t>
            </a:r>
            <a:r>
              <a:rPr lang="nl-NL" baseline="0" dirty="0" err="1"/>
              <a:t>this</a:t>
            </a:r>
            <a:r>
              <a:rPr lang="nl-NL" baseline="0" dirty="0"/>
              <a:t> moment are:</a:t>
            </a:r>
          </a:p>
          <a:p>
            <a:pPr marL="228600" indent="-228600">
              <a:buAutoNum type="arabicParenBoth"/>
            </a:pPr>
            <a:r>
              <a:rPr lang="nl-NL" baseline="0" dirty="0"/>
              <a:t>non-zero </a:t>
            </a:r>
            <a:r>
              <a:rPr lang="nl-NL" baseline="0" dirty="0" err="1"/>
              <a:t>loadings</a:t>
            </a:r>
            <a:r>
              <a:rPr lang="nl-NL" baseline="0" dirty="0"/>
              <a:t> on non-target factors (factor cross-</a:t>
            </a:r>
            <a:r>
              <a:rPr lang="nl-NL" baseline="0" dirty="0" err="1"/>
              <a:t>loadings</a:t>
            </a:r>
            <a:r>
              <a:rPr lang="nl-NL" baseline="0" dirty="0"/>
              <a:t>) </a:t>
            </a:r>
          </a:p>
          <a:p>
            <a:pPr marL="228600" indent="-228600">
              <a:buAutoNum type="arabicParenBoth"/>
            </a:pPr>
            <a:r>
              <a:rPr lang="nl-NL" baseline="0" dirty="0"/>
              <a:t>Non-zero </a:t>
            </a:r>
            <a:r>
              <a:rPr lang="nl-NL" baseline="0" dirty="0" err="1"/>
              <a:t>values</a:t>
            </a:r>
            <a:r>
              <a:rPr lang="nl-NL" baseline="0" dirty="0"/>
              <a:t> </a:t>
            </a:r>
            <a:r>
              <a:rPr lang="nl-NL" baseline="0" dirty="0" err="1"/>
              <a:t>for</a:t>
            </a:r>
            <a:r>
              <a:rPr lang="nl-NL" baseline="0" dirty="0"/>
              <a:t> </a:t>
            </a:r>
            <a:r>
              <a:rPr lang="nl-NL" baseline="0" dirty="0" err="1"/>
              <a:t>the</a:t>
            </a:r>
            <a:r>
              <a:rPr lang="nl-NL" baseline="0" dirty="0"/>
              <a:t> </a:t>
            </a:r>
            <a:r>
              <a:rPr lang="nl-NL" baseline="0" dirty="0" err="1"/>
              <a:t>residual</a:t>
            </a:r>
            <a:r>
              <a:rPr lang="nl-NL" baseline="0" dirty="0"/>
              <a:t> </a:t>
            </a:r>
            <a:r>
              <a:rPr lang="nl-NL" baseline="0" dirty="0" err="1"/>
              <a:t>covariances</a:t>
            </a:r>
            <a:r>
              <a:rPr lang="nl-NL" baseline="0" dirty="0"/>
              <a:t> (</a:t>
            </a:r>
            <a:r>
              <a:rPr lang="nl-NL" baseline="0" dirty="0" err="1"/>
              <a:t>systematic</a:t>
            </a:r>
            <a:r>
              <a:rPr lang="nl-NL" baseline="0" dirty="0"/>
              <a:t> </a:t>
            </a:r>
            <a:r>
              <a:rPr lang="nl-NL" baseline="0" dirty="0" err="1"/>
              <a:t>measurement</a:t>
            </a:r>
            <a:r>
              <a:rPr lang="nl-NL" baseline="0" dirty="0"/>
              <a:t> error)</a:t>
            </a:r>
          </a:p>
          <a:p>
            <a:pPr marL="228600" indent="-228600">
              <a:buAutoNum type="arabicParenBoth"/>
            </a:pPr>
            <a:endParaRPr lang="nl-NL" baseline="0" dirty="0"/>
          </a:p>
          <a:p>
            <a:pPr marL="0" indent="0">
              <a:buNone/>
            </a:pPr>
            <a:r>
              <a:rPr lang="nl-NL" baseline="0" dirty="0" err="1"/>
              <a:t>Residual</a:t>
            </a:r>
            <a:r>
              <a:rPr lang="nl-NL" baseline="0" dirty="0"/>
              <a:t> </a:t>
            </a:r>
            <a:r>
              <a:rPr lang="nl-NL" baseline="0" dirty="0" err="1"/>
              <a:t>covariances</a:t>
            </a:r>
            <a:r>
              <a:rPr lang="nl-NL" baseline="0" dirty="0"/>
              <a:t> </a:t>
            </a:r>
            <a:r>
              <a:rPr lang="nl-NL" baseline="0" dirty="0" err="1"/>
              <a:t>can</a:t>
            </a:r>
            <a:r>
              <a:rPr lang="nl-NL" baseline="0" dirty="0"/>
              <a:t> </a:t>
            </a:r>
            <a:r>
              <a:rPr lang="nl-NL" baseline="0" dirty="0" err="1"/>
              <a:t>be</a:t>
            </a:r>
            <a:r>
              <a:rPr lang="nl-NL" baseline="0" dirty="0"/>
              <a:t> </a:t>
            </a:r>
            <a:r>
              <a:rPr lang="nl-NL" baseline="0" dirty="0" err="1"/>
              <a:t>caused</a:t>
            </a:r>
            <a:r>
              <a:rPr lang="nl-NL" baseline="0" dirty="0"/>
              <a:t> </a:t>
            </a:r>
            <a:r>
              <a:rPr lang="nl-NL" baseline="0" dirty="0" err="1"/>
              <a:t>by</a:t>
            </a:r>
            <a:r>
              <a:rPr lang="nl-NL" baseline="0" dirty="0"/>
              <a:t> </a:t>
            </a:r>
            <a:r>
              <a:rPr lang="nl-NL" baseline="0" dirty="0" err="1"/>
              <a:t>characteristics</a:t>
            </a:r>
            <a:r>
              <a:rPr lang="nl-NL" baseline="0" dirty="0"/>
              <a:t> </a:t>
            </a:r>
            <a:r>
              <a:rPr lang="nl-NL" baseline="0" dirty="0" err="1"/>
              <a:t>either</a:t>
            </a:r>
            <a:r>
              <a:rPr lang="nl-NL" baseline="0" dirty="0"/>
              <a:t> </a:t>
            </a:r>
            <a:r>
              <a:rPr lang="nl-NL" baseline="0" dirty="0" err="1"/>
              <a:t>specific</a:t>
            </a:r>
            <a:r>
              <a:rPr lang="nl-NL" baseline="0" dirty="0"/>
              <a:t> </a:t>
            </a:r>
            <a:r>
              <a:rPr lang="nl-NL" baseline="0" dirty="0" err="1"/>
              <a:t>to</a:t>
            </a:r>
            <a:r>
              <a:rPr lang="nl-NL" baseline="0" dirty="0"/>
              <a:t> </a:t>
            </a:r>
            <a:r>
              <a:rPr lang="nl-NL" baseline="0" dirty="0" err="1"/>
              <a:t>the</a:t>
            </a:r>
            <a:r>
              <a:rPr lang="nl-NL" baseline="0" dirty="0"/>
              <a:t> items or </a:t>
            </a:r>
            <a:r>
              <a:rPr lang="nl-NL" baseline="0" dirty="0" err="1"/>
              <a:t>the</a:t>
            </a:r>
            <a:r>
              <a:rPr lang="nl-NL" baseline="0" dirty="0"/>
              <a:t> </a:t>
            </a:r>
            <a:r>
              <a:rPr lang="nl-NL" baseline="0" dirty="0" err="1"/>
              <a:t>respondents</a:t>
            </a:r>
            <a:r>
              <a:rPr lang="nl-NL" baseline="0" dirty="0"/>
              <a:t> </a:t>
            </a:r>
          </a:p>
          <a:p>
            <a:pPr marL="171450" indent="-171450">
              <a:buFont typeface="Arial" charset="0"/>
              <a:buChar char="•"/>
            </a:pPr>
            <a:r>
              <a:rPr lang="nl-NL" baseline="0" dirty="0"/>
              <a:t>Small </a:t>
            </a:r>
            <a:r>
              <a:rPr lang="nl-NL" baseline="0" dirty="0" err="1"/>
              <a:t>omitted</a:t>
            </a:r>
            <a:r>
              <a:rPr lang="nl-NL" baseline="0" dirty="0"/>
              <a:t> factor </a:t>
            </a:r>
          </a:p>
          <a:p>
            <a:pPr marL="171450" indent="-171450">
              <a:buFont typeface="Arial" charset="0"/>
              <a:buChar char="•"/>
            </a:pPr>
            <a:r>
              <a:rPr lang="nl-NL" baseline="0" dirty="0"/>
              <a:t>Respondent bias </a:t>
            </a:r>
            <a:r>
              <a:rPr lang="nl-NL" baseline="0" dirty="0" err="1"/>
              <a:t>such</a:t>
            </a:r>
            <a:r>
              <a:rPr lang="nl-NL" baseline="0" dirty="0"/>
              <a:t> as </a:t>
            </a:r>
            <a:r>
              <a:rPr lang="nl-NL" baseline="0" dirty="0" err="1"/>
              <a:t>yeasaying</a:t>
            </a:r>
            <a:r>
              <a:rPr lang="nl-NL" baseline="0" dirty="0"/>
              <a:t>/</a:t>
            </a:r>
            <a:r>
              <a:rPr lang="nl-NL" baseline="0" dirty="0" err="1"/>
              <a:t>naysaying</a:t>
            </a:r>
            <a:r>
              <a:rPr lang="nl-NL" baseline="0" dirty="0"/>
              <a:t>, </a:t>
            </a:r>
            <a:r>
              <a:rPr lang="nl-NL" baseline="0" dirty="0" err="1"/>
              <a:t>social</a:t>
            </a:r>
            <a:r>
              <a:rPr lang="nl-NL" baseline="0" dirty="0"/>
              <a:t> </a:t>
            </a:r>
            <a:r>
              <a:rPr lang="nl-NL" baseline="0" dirty="0" err="1"/>
              <a:t>desirability</a:t>
            </a:r>
            <a:r>
              <a:rPr lang="nl-NL" baseline="0" dirty="0"/>
              <a:t> et cetera </a:t>
            </a:r>
          </a:p>
          <a:p>
            <a:pPr marL="171450" indent="-171450">
              <a:buFont typeface="Arial" charset="0"/>
              <a:buChar char="•"/>
            </a:pPr>
            <a:r>
              <a:rPr lang="nl-NL" baseline="0" dirty="0"/>
              <a:t>(high) </a:t>
            </a:r>
            <a:r>
              <a:rPr lang="nl-NL" baseline="0" dirty="0" err="1"/>
              <a:t>degree</a:t>
            </a:r>
            <a:r>
              <a:rPr lang="nl-NL" baseline="0" dirty="0"/>
              <a:t> of overlap in item content (</a:t>
            </a:r>
            <a:r>
              <a:rPr lang="nl-NL" baseline="0" dirty="0" err="1"/>
              <a:t>essentially</a:t>
            </a:r>
            <a:r>
              <a:rPr lang="nl-NL" baseline="0" dirty="0"/>
              <a:t> </a:t>
            </a:r>
            <a:r>
              <a:rPr lang="nl-NL" baseline="0" dirty="0" err="1"/>
              <a:t>the</a:t>
            </a:r>
            <a:r>
              <a:rPr lang="nl-NL" baseline="0" dirty="0"/>
              <a:t> </a:t>
            </a:r>
            <a:r>
              <a:rPr lang="nl-NL" baseline="0" dirty="0" err="1"/>
              <a:t>same</a:t>
            </a:r>
            <a:r>
              <a:rPr lang="nl-NL" baseline="0" dirty="0"/>
              <a:t> question, but </a:t>
            </a:r>
            <a:r>
              <a:rPr lang="nl-NL" baseline="0" dirty="0" err="1"/>
              <a:t>worded</a:t>
            </a:r>
            <a:r>
              <a:rPr lang="nl-NL" baseline="0" dirty="0"/>
              <a:t> </a:t>
            </a:r>
            <a:r>
              <a:rPr lang="nl-NL" baseline="0" dirty="0" err="1"/>
              <a:t>differently</a:t>
            </a:r>
            <a:r>
              <a:rPr lang="nl-NL" baseline="0" dirty="0"/>
              <a:t>) </a:t>
            </a:r>
          </a:p>
          <a:p>
            <a:pPr marL="0" indent="0">
              <a:buNone/>
            </a:pPr>
            <a:endParaRPr lang="nl-NL" baseline="0" dirty="0"/>
          </a:p>
          <a:p>
            <a:pPr marL="0" indent="0">
              <a:buNone/>
            </a:pPr>
            <a:r>
              <a:rPr lang="nl-NL" baseline="0" dirty="0"/>
              <a:t>Information </a:t>
            </a:r>
            <a:r>
              <a:rPr lang="nl-NL" baseline="0" dirty="0" err="1"/>
              <a:t>given</a:t>
            </a:r>
            <a:r>
              <a:rPr lang="nl-NL" baseline="0" dirty="0"/>
              <a:t> in </a:t>
            </a:r>
            <a:r>
              <a:rPr lang="nl-NL" baseline="0" dirty="0" err="1"/>
              <a:t>the</a:t>
            </a:r>
            <a:r>
              <a:rPr lang="nl-NL" baseline="0" dirty="0"/>
              <a:t> </a:t>
            </a:r>
            <a:r>
              <a:rPr lang="nl-NL" baseline="0" dirty="0" err="1"/>
              <a:t>table</a:t>
            </a:r>
            <a:r>
              <a:rPr lang="nl-NL" baseline="0" dirty="0"/>
              <a:t>:</a:t>
            </a:r>
          </a:p>
          <a:p>
            <a:pPr marL="0" indent="0">
              <a:buNone/>
            </a:pPr>
            <a:r>
              <a:rPr lang="nl-NL" baseline="0" dirty="0"/>
              <a:t>MI =&gt; </a:t>
            </a:r>
            <a:r>
              <a:rPr lang="nl-NL" baseline="0" dirty="0" err="1"/>
              <a:t>if</a:t>
            </a:r>
            <a:r>
              <a:rPr lang="nl-NL" baseline="0" dirty="0"/>
              <a:t> </a:t>
            </a:r>
            <a:r>
              <a:rPr lang="nl-NL" baseline="0" dirty="0" err="1"/>
              <a:t>this</a:t>
            </a:r>
            <a:r>
              <a:rPr lang="nl-NL" baseline="0" dirty="0"/>
              <a:t> parameter </a:t>
            </a:r>
            <a:r>
              <a:rPr lang="nl-NL" baseline="0" dirty="0" err="1"/>
              <a:t>were</a:t>
            </a:r>
            <a:r>
              <a:rPr lang="nl-NL" baseline="0" dirty="0"/>
              <a:t> </a:t>
            </a:r>
            <a:r>
              <a:rPr lang="nl-NL" baseline="0" dirty="0" err="1"/>
              <a:t>to</a:t>
            </a:r>
            <a:r>
              <a:rPr lang="nl-NL" baseline="0" dirty="0"/>
              <a:t> </a:t>
            </a:r>
            <a:r>
              <a:rPr lang="nl-NL" baseline="0" dirty="0" err="1"/>
              <a:t>be</a:t>
            </a:r>
            <a:r>
              <a:rPr lang="nl-NL" baseline="0" dirty="0"/>
              <a:t> </a:t>
            </a:r>
            <a:r>
              <a:rPr lang="nl-NL" baseline="0" dirty="0" err="1"/>
              <a:t>freely</a:t>
            </a:r>
            <a:r>
              <a:rPr lang="nl-NL" baseline="0" dirty="0"/>
              <a:t> </a:t>
            </a:r>
            <a:r>
              <a:rPr lang="nl-NL" baseline="0" dirty="0" err="1"/>
              <a:t>estimated</a:t>
            </a:r>
            <a:r>
              <a:rPr lang="nl-NL" baseline="0" dirty="0"/>
              <a:t>, </a:t>
            </a:r>
            <a:r>
              <a:rPr lang="nl-NL" baseline="0" dirty="0" err="1"/>
              <a:t>the</a:t>
            </a:r>
            <a:r>
              <a:rPr lang="nl-NL" baseline="0" dirty="0"/>
              <a:t> overall </a:t>
            </a:r>
            <a:r>
              <a:rPr lang="nl-NL" baseline="0" dirty="0" err="1"/>
              <a:t>chi</a:t>
            </a:r>
            <a:r>
              <a:rPr lang="nl-NL" baseline="0" dirty="0"/>
              <a:t>-square </a:t>
            </a:r>
            <a:r>
              <a:rPr lang="nl-NL" baseline="0" dirty="0" err="1"/>
              <a:t>statistic</a:t>
            </a:r>
            <a:r>
              <a:rPr lang="nl-NL" baseline="0" dirty="0"/>
              <a:t> </a:t>
            </a:r>
            <a:r>
              <a:rPr lang="nl-NL" baseline="0" dirty="0" err="1"/>
              <a:t>could</a:t>
            </a:r>
            <a:r>
              <a:rPr lang="nl-NL" baseline="0" dirty="0"/>
              <a:t> </a:t>
            </a:r>
            <a:r>
              <a:rPr lang="nl-NL" baseline="0" dirty="0" err="1"/>
              <a:t>decrease</a:t>
            </a:r>
            <a:r>
              <a:rPr lang="nl-NL" baseline="0" dirty="0"/>
              <a:t> </a:t>
            </a:r>
            <a:r>
              <a:rPr lang="nl-NL" baseline="0" dirty="0" err="1"/>
              <a:t>by</a:t>
            </a:r>
            <a:r>
              <a:rPr lang="nl-NL" baseline="0" dirty="0"/>
              <a:t> </a:t>
            </a:r>
            <a:r>
              <a:rPr lang="nl-NL" baseline="0" dirty="0" err="1"/>
              <a:t>approximately</a:t>
            </a:r>
            <a:r>
              <a:rPr lang="nl-NL" baseline="0" dirty="0"/>
              <a:t> </a:t>
            </a:r>
            <a:r>
              <a:rPr lang="nl-NL" baseline="0" dirty="0" err="1"/>
              <a:t>this</a:t>
            </a:r>
            <a:r>
              <a:rPr lang="nl-NL" baseline="0" dirty="0"/>
              <a:t> </a:t>
            </a:r>
            <a:r>
              <a:rPr lang="nl-NL" baseline="0" dirty="0" err="1"/>
              <a:t>amount</a:t>
            </a:r>
            <a:endParaRPr lang="nl-NL" baseline="0" dirty="0"/>
          </a:p>
          <a:p>
            <a:pPr marL="0" indent="0">
              <a:buNone/>
            </a:pPr>
            <a:r>
              <a:rPr lang="nl-NL" baseline="0" dirty="0"/>
              <a:t>EPC =&gt; </a:t>
            </a:r>
            <a:r>
              <a:rPr lang="nl-NL" baseline="0" dirty="0" err="1"/>
              <a:t>expected</a:t>
            </a:r>
            <a:r>
              <a:rPr lang="nl-NL" baseline="0" dirty="0"/>
              <a:t> parameter change, </a:t>
            </a:r>
            <a:r>
              <a:rPr lang="nl-NL" baseline="0" dirty="0" err="1"/>
              <a:t>represents</a:t>
            </a:r>
            <a:r>
              <a:rPr lang="nl-NL" baseline="0" dirty="0"/>
              <a:t> </a:t>
            </a:r>
            <a:r>
              <a:rPr lang="nl-NL" baseline="0" dirty="0" err="1"/>
              <a:t>the</a:t>
            </a:r>
            <a:r>
              <a:rPr lang="nl-NL" baseline="0" dirty="0"/>
              <a:t> </a:t>
            </a:r>
            <a:r>
              <a:rPr lang="nl-NL" baseline="0" dirty="0" err="1"/>
              <a:t>approximate</a:t>
            </a:r>
            <a:r>
              <a:rPr lang="nl-NL" baseline="0" dirty="0"/>
              <a:t> </a:t>
            </a:r>
            <a:r>
              <a:rPr lang="nl-NL" baseline="0" dirty="0" err="1"/>
              <a:t>value</a:t>
            </a:r>
            <a:r>
              <a:rPr lang="nl-NL" baseline="0" dirty="0"/>
              <a:t> </a:t>
            </a:r>
            <a:r>
              <a:rPr lang="nl-NL" baseline="0" dirty="0" err="1"/>
              <a:t>that</a:t>
            </a:r>
            <a:r>
              <a:rPr lang="nl-NL" baseline="0" dirty="0"/>
              <a:t> a parameter is </a:t>
            </a:r>
            <a:r>
              <a:rPr lang="nl-NL" baseline="0" dirty="0" err="1"/>
              <a:t>expected</a:t>
            </a:r>
            <a:r>
              <a:rPr lang="nl-NL" baseline="0" dirty="0"/>
              <a:t> </a:t>
            </a:r>
            <a:r>
              <a:rPr lang="nl-NL" baseline="0" dirty="0" err="1"/>
              <a:t>to</a:t>
            </a:r>
            <a:r>
              <a:rPr lang="nl-NL" baseline="0" dirty="0"/>
              <a:t> </a:t>
            </a:r>
            <a:r>
              <a:rPr lang="nl-NL" baseline="0" dirty="0" err="1"/>
              <a:t>attain</a:t>
            </a:r>
            <a:r>
              <a:rPr lang="nl-NL" baseline="0" dirty="0"/>
              <a:t> </a:t>
            </a:r>
            <a:r>
              <a:rPr lang="nl-NL" baseline="0" dirty="0" err="1"/>
              <a:t>should</a:t>
            </a:r>
            <a:r>
              <a:rPr lang="nl-NL" baseline="0" dirty="0"/>
              <a:t> </a:t>
            </a:r>
            <a:r>
              <a:rPr lang="nl-NL" baseline="0" dirty="0" err="1"/>
              <a:t>it</a:t>
            </a:r>
            <a:r>
              <a:rPr lang="nl-NL" baseline="0" dirty="0"/>
              <a:t> </a:t>
            </a:r>
            <a:r>
              <a:rPr lang="nl-NL" baseline="0" dirty="0" err="1"/>
              <a:t>be</a:t>
            </a:r>
            <a:r>
              <a:rPr lang="nl-NL" baseline="0" dirty="0"/>
              <a:t> </a:t>
            </a:r>
            <a:r>
              <a:rPr lang="nl-NL" baseline="0" dirty="0" err="1"/>
              <a:t>subsequently</a:t>
            </a:r>
            <a:r>
              <a:rPr lang="nl-NL" baseline="0" dirty="0"/>
              <a:t> </a:t>
            </a:r>
            <a:r>
              <a:rPr lang="nl-NL" baseline="0" dirty="0" err="1"/>
              <a:t>estimated</a:t>
            </a:r>
            <a:r>
              <a:rPr lang="nl-NL" baseline="0" dirty="0"/>
              <a:t>  </a:t>
            </a:r>
          </a:p>
          <a:p>
            <a:pPr marL="0" indent="0">
              <a:buNone/>
            </a:pPr>
            <a:endParaRPr lang="nl-NL" baseline="0" dirty="0"/>
          </a:p>
          <a:p>
            <a:pPr marL="0" indent="0">
              <a:buNone/>
            </a:pPr>
            <a:r>
              <a:rPr lang="nl-NL" baseline="0" dirty="0"/>
              <a:t>In </a:t>
            </a:r>
            <a:r>
              <a:rPr lang="nl-NL" baseline="0" dirty="0" err="1"/>
              <a:t>this</a:t>
            </a:r>
            <a:r>
              <a:rPr lang="nl-NL" baseline="0" dirty="0"/>
              <a:t> case, ………………………………..</a:t>
            </a:r>
          </a:p>
          <a:p>
            <a:pPr marL="0" indent="0">
              <a:buNone/>
            </a:pPr>
            <a:endParaRPr lang="nl-NL" baseline="0" dirty="0"/>
          </a:p>
          <a:p>
            <a:pPr marL="0" marR="0" indent="0" algn="l" defTabSz="914024" rtl="0" eaLnBrk="1" fontAlgn="auto" latinLnBrk="0" hangingPunct="1">
              <a:lnSpc>
                <a:spcPct val="100000"/>
              </a:lnSpc>
              <a:spcBef>
                <a:spcPts val="0"/>
              </a:spcBef>
              <a:spcAft>
                <a:spcPts val="0"/>
              </a:spcAft>
              <a:buClrTx/>
              <a:buSzTx/>
              <a:buFontTx/>
              <a:buNone/>
              <a:tabLst/>
              <a:defRPr/>
            </a:pPr>
            <a:r>
              <a:rPr lang="nl-NL" baseline="0" dirty="0"/>
              <a:t>IMPORTANT! Post hoc model fitting is </a:t>
            </a:r>
            <a:r>
              <a:rPr lang="nl-NL" baseline="0" dirty="0" err="1"/>
              <a:t>dangerous</a:t>
            </a:r>
            <a:r>
              <a:rPr lang="nl-NL" baseline="0" dirty="0"/>
              <a:t>; </a:t>
            </a:r>
            <a:r>
              <a:rPr lang="nl-NL" baseline="0" dirty="0" err="1"/>
              <a:t>exploratory</a:t>
            </a:r>
            <a:r>
              <a:rPr lang="nl-NL" baseline="0" dirty="0"/>
              <a:t> nature. Model </a:t>
            </a:r>
            <a:r>
              <a:rPr lang="nl-NL" baseline="0" dirty="0" err="1"/>
              <a:t>respecification</a:t>
            </a:r>
            <a:r>
              <a:rPr lang="nl-NL" baseline="0" dirty="0"/>
              <a:t> must ALWAYS </a:t>
            </a:r>
            <a:r>
              <a:rPr lang="nl-NL" baseline="0" dirty="0" err="1"/>
              <a:t>be</a:t>
            </a:r>
            <a:r>
              <a:rPr lang="nl-NL" baseline="0" dirty="0"/>
              <a:t> </a:t>
            </a:r>
            <a:r>
              <a:rPr lang="nl-NL" baseline="0" dirty="0" err="1"/>
              <a:t>supported</a:t>
            </a:r>
            <a:r>
              <a:rPr lang="nl-NL" baseline="0" dirty="0"/>
              <a:t> </a:t>
            </a:r>
            <a:r>
              <a:rPr lang="nl-NL" baseline="0" dirty="0" err="1"/>
              <a:t>by</a:t>
            </a:r>
            <a:r>
              <a:rPr lang="nl-NL" baseline="0" dirty="0"/>
              <a:t> strong </a:t>
            </a:r>
            <a:r>
              <a:rPr lang="nl-NL" baseline="0" dirty="0" err="1"/>
              <a:t>substantive</a:t>
            </a:r>
            <a:r>
              <a:rPr lang="nl-NL" baseline="0" dirty="0"/>
              <a:t> </a:t>
            </a:r>
            <a:r>
              <a:rPr lang="nl-NL" baseline="0" dirty="0" err="1"/>
              <a:t>and</a:t>
            </a:r>
            <a:r>
              <a:rPr lang="nl-NL" baseline="0" dirty="0"/>
              <a:t>/or </a:t>
            </a:r>
            <a:r>
              <a:rPr lang="nl-NL" baseline="0" dirty="0" err="1"/>
              <a:t>empirical</a:t>
            </a:r>
            <a:r>
              <a:rPr lang="nl-NL" baseline="0" dirty="0"/>
              <a:t> rationale. Keep in mind </a:t>
            </a:r>
            <a:r>
              <a:rPr lang="nl-NL" baseline="0" dirty="0" err="1"/>
              <a:t>that</a:t>
            </a:r>
            <a:r>
              <a:rPr lang="nl-NL" baseline="0" dirty="0"/>
              <a:t>, </a:t>
            </a:r>
            <a:r>
              <a:rPr lang="nl-NL" baseline="0" dirty="0" err="1"/>
              <a:t>ideally</a:t>
            </a:r>
            <a:r>
              <a:rPr lang="nl-NL" baseline="0" dirty="0"/>
              <a:t>, items on a </a:t>
            </a:r>
            <a:r>
              <a:rPr lang="nl-NL" baseline="0" dirty="0" err="1"/>
              <a:t>measurement</a:t>
            </a:r>
            <a:r>
              <a:rPr lang="nl-NL" baseline="0" dirty="0"/>
              <a:t> instrument </a:t>
            </a:r>
            <a:r>
              <a:rPr lang="nl-NL" baseline="0" dirty="0" err="1"/>
              <a:t>should</a:t>
            </a:r>
            <a:r>
              <a:rPr lang="nl-NL" baseline="0" dirty="0"/>
              <a:t> </a:t>
            </a:r>
            <a:r>
              <a:rPr lang="nl-NL" baseline="0" dirty="0" err="1"/>
              <a:t>clearly</a:t>
            </a:r>
            <a:r>
              <a:rPr lang="nl-NL" baseline="0" dirty="0"/>
              <a:t> target </a:t>
            </a:r>
            <a:r>
              <a:rPr lang="nl-NL" baseline="0" dirty="0" err="1"/>
              <a:t>only</a:t>
            </a:r>
            <a:r>
              <a:rPr lang="nl-NL" baseline="0" dirty="0"/>
              <a:t> </a:t>
            </a:r>
            <a:r>
              <a:rPr lang="nl-NL" baseline="0" dirty="0" err="1"/>
              <a:t>one</a:t>
            </a:r>
            <a:r>
              <a:rPr lang="nl-NL" baseline="0" dirty="0"/>
              <a:t> of </a:t>
            </a:r>
            <a:r>
              <a:rPr lang="nl-NL" baseline="0" dirty="0" err="1"/>
              <a:t>its</a:t>
            </a:r>
            <a:r>
              <a:rPr lang="nl-NL" baseline="0" dirty="0"/>
              <a:t> </a:t>
            </a:r>
            <a:r>
              <a:rPr lang="nl-NL" baseline="0" dirty="0" err="1"/>
              <a:t>underlying</a:t>
            </a:r>
            <a:r>
              <a:rPr lang="nl-NL" baseline="0" dirty="0"/>
              <a:t> </a:t>
            </a:r>
            <a:r>
              <a:rPr lang="nl-NL" baseline="0" dirty="0" err="1"/>
              <a:t>constructs</a:t>
            </a:r>
            <a:r>
              <a:rPr lang="nl-NL" baseline="0" dirty="0"/>
              <a:t>.  </a:t>
            </a:r>
            <a:endParaRPr lang="nl-NL" dirty="0"/>
          </a:p>
          <a:p>
            <a:pPr marL="0" indent="0">
              <a:buNone/>
            </a:pPr>
            <a:r>
              <a:rPr lang="nl-NL" baseline="0" dirty="0"/>
              <a:t>Always take </a:t>
            </a:r>
            <a:r>
              <a:rPr lang="nl-NL" baseline="0" dirty="0" err="1"/>
              <a:t>the</a:t>
            </a:r>
            <a:r>
              <a:rPr lang="nl-NL" baseline="0" dirty="0"/>
              <a:t> issue of </a:t>
            </a:r>
            <a:r>
              <a:rPr lang="nl-NL" baseline="0" dirty="0" err="1"/>
              <a:t>scientific</a:t>
            </a:r>
            <a:r>
              <a:rPr lang="nl-NL" baseline="0" dirty="0"/>
              <a:t> </a:t>
            </a:r>
            <a:r>
              <a:rPr lang="nl-NL" baseline="0" dirty="0" err="1"/>
              <a:t>parsimony</a:t>
            </a:r>
            <a:r>
              <a:rPr lang="nl-NL" baseline="0" dirty="0"/>
              <a:t> </a:t>
            </a:r>
            <a:r>
              <a:rPr lang="nl-NL" baseline="0" dirty="0" err="1"/>
              <a:t>into</a:t>
            </a:r>
            <a:r>
              <a:rPr lang="nl-NL" baseline="0" dirty="0"/>
              <a:t> account. </a:t>
            </a:r>
            <a:endParaRPr lang="nl-NL" dirty="0"/>
          </a:p>
        </p:txBody>
      </p:sp>
    </p:spTree>
    <p:extLst>
      <p:ext uri="{BB962C8B-B14F-4D97-AF65-F5344CB8AC3E}">
        <p14:creationId xmlns:p14="http://schemas.microsoft.com/office/powerpoint/2010/main" val="2298567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Model</a:t>
            </a:r>
            <a:r>
              <a:rPr lang="nl-NL" baseline="0" dirty="0"/>
              <a:t> </a:t>
            </a:r>
            <a:r>
              <a:rPr lang="nl-NL" baseline="0" dirty="0" err="1"/>
              <a:t>misspecification</a:t>
            </a:r>
            <a:r>
              <a:rPr lang="nl-NL" baseline="0" dirty="0"/>
              <a:t> -&gt; </a:t>
            </a:r>
            <a:r>
              <a:rPr lang="nl-NL" baseline="0" dirty="0" err="1"/>
              <a:t>confirmatory</a:t>
            </a:r>
            <a:r>
              <a:rPr lang="nl-NL" baseline="0" dirty="0"/>
              <a:t> </a:t>
            </a:r>
            <a:r>
              <a:rPr lang="nl-NL" baseline="0" dirty="0" err="1"/>
              <a:t>followed</a:t>
            </a:r>
            <a:r>
              <a:rPr lang="nl-NL" baseline="0" dirty="0"/>
              <a:t> </a:t>
            </a:r>
            <a:r>
              <a:rPr lang="nl-NL" baseline="0" dirty="0" err="1"/>
              <a:t>by</a:t>
            </a:r>
            <a:r>
              <a:rPr lang="nl-NL" baseline="0" dirty="0"/>
              <a:t> </a:t>
            </a:r>
            <a:r>
              <a:rPr lang="nl-NL" baseline="0" dirty="0" err="1"/>
              <a:t>exploratory</a:t>
            </a:r>
            <a:r>
              <a:rPr lang="nl-NL" baseline="0" dirty="0"/>
              <a:t> changes </a:t>
            </a:r>
          </a:p>
          <a:p>
            <a:endParaRPr lang="nl-NL" baseline="0" dirty="0"/>
          </a:p>
          <a:p>
            <a:r>
              <a:rPr lang="nl-NL" baseline="0" dirty="0" err="1"/>
              <a:t>Interesting</a:t>
            </a:r>
            <a:r>
              <a:rPr lang="nl-NL" baseline="0" dirty="0"/>
              <a:t> at </a:t>
            </a:r>
            <a:r>
              <a:rPr lang="nl-NL" baseline="0" dirty="0" err="1"/>
              <a:t>this</a:t>
            </a:r>
            <a:r>
              <a:rPr lang="nl-NL" baseline="0" dirty="0"/>
              <a:t> moment are:</a:t>
            </a:r>
          </a:p>
          <a:p>
            <a:pPr marL="228600" indent="-228600">
              <a:buAutoNum type="arabicParenBoth"/>
            </a:pPr>
            <a:r>
              <a:rPr lang="nl-NL" baseline="0" dirty="0"/>
              <a:t>non-zero </a:t>
            </a:r>
            <a:r>
              <a:rPr lang="nl-NL" baseline="0" dirty="0" err="1"/>
              <a:t>loadings</a:t>
            </a:r>
            <a:r>
              <a:rPr lang="nl-NL" baseline="0" dirty="0"/>
              <a:t> on non-target factors (factor cross-</a:t>
            </a:r>
            <a:r>
              <a:rPr lang="nl-NL" baseline="0" dirty="0" err="1"/>
              <a:t>loadings</a:t>
            </a:r>
            <a:r>
              <a:rPr lang="nl-NL" baseline="0" dirty="0"/>
              <a:t>) </a:t>
            </a:r>
          </a:p>
          <a:p>
            <a:pPr marL="228600" indent="-228600">
              <a:buAutoNum type="arabicParenBoth"/>
            </a:pPr>
            <a:r>
              <a:rPr lang="nl-NL" baseline="0" dirty="0"/>
              <a:t>Non-zero </a:t>
            </a:r>
            <a:r>
              <a:rPr lang="nl-NL" baseline="0" dirty="0" err="1"/>
              <a:t>values</a:t>
            </a:r>
            <a:r>
              <a:rPr lang="nl-NL" baseline="0" dirty="0"/>
              <a:t> </a:t>
            </a:r>
            <a:r>
              <a:rPr lang="nl-NL" baseline="0" dirty="0" err="1"/>
              <a:t>for</a:t>
            </a:r>
            <a:r>
              <a:rPr lang="nl-NL" baseline="0" dirty="0"/>
              <a:t> </a:t>
            </a:r>
            <a:r>
              <a:rPr lang="nl-NL" baseline="0" dirty="0" err="1"/>
              <a:t>the</a:t>
            </a:r>
            <a:r>
              <a:rPr lang="nl-NL" baseline="0" dirty="0"/>
              <a:t> </a:t>
            </a:r>
            <a:r>
              <a:rPr lang="nl-NL" baseline="0" dirty="0" err="1"/>
              <a:t>residual</a:t>
            </a:r>
            <a:r>
              <a:rPr lang="nl-NL" baseline="0" dirty="0"/>
              <a:t> </a:t>
            </a:r>
            <a:r>
              <a:rPr lang="nl-NL" baseline="0" dirty="0" err="1"/>
              <a:t>covariances</a:t>
            </a:r>
            <a:r>
              <a:rPr lang="nl-NL" baseline="0" dirty="0"/>
              <a:t> (</a:t>
            </a:r>
            <a:r>
              <a:rPr lang="nl-NL" baseline="0" dirty="0" err="1"/>
              <a:t>systematic</a:t>
            </a:r>
            <a:r>
              <a:rPr lang="nl-NL" baseline="0" dirty="0"/>
              <a:t> </a:t>
            </a:r>
            <a:r>
              <a:rPr lang="nl-NL" baseline="0" dirty="0" err="1"/>
              <a:t>measurement</a:t>
            </a:r>
            <a:r>
              <a:rPr lang="nl-NL" baseline="0" dirty="0"/>
              <a:t> error)</a:t>
            </a:r>
          </a:p>
          <a:p>
            <a:pPr marL="228600" indent="-228600">
              <a:buAutoNum type="arabicParenBoth"/>
            </a:pPr>
            <a:endParaRPr lang="nl-NL" baseline="0" dirty="0"/>
          </a:p>
          <a:p>
            <a:pPr marL="0" indent="0">
              <a:buNone/>
            </a:pPr>
            <a:r>
              <a:rPr lang="nl-NL" baseline="0" dirty="0" err="1"/>
              <a:t>Residual</a:t>
            </a:r>
            <a:r>
              <a:rPr lang="nl-NL" baseline="0" dirty="0"/>
              <a:t> </a:t>
            </a:r>
            <a:r>
              <a:rPr lang="nl-NL" baseline="0" dirty="0" err="1"/>
              <a:t>covariances</a:t>
            </a:r>
            <a:r>
              <a:rPr lang="nl-NL" baseline="0" dirty="0"/>
              <a:t> </a:t>
            </a:r>
            <a:r>
              <a:rPr lang="nl-NL" baseline="0" dirty="0" err="1"/>
              <a:t>can</a:t>
            </a:r>
            <a:r>
              <a:rPr lang="nl-NL" baseline="0" dirty="0"/>
              <a:t> </a:t>
            </a:r>
            <a:r>
              <a:rPr lang="nl-NL" baseline="0" dirty="0" err="1"/>
              <a:t>be</a:t>
            </a:r>
            <a:r>
              <a:rPr lang="nl-NL" baseline="0" dirty="0"/>
              <a:t> </a:t>
            </a:r>
            <a:r>
              <a:rPr lang="nl-NL" baseline="0" dirty="0" err="1"/>
              <a:t>caused</a:t>
            </a:r>
            <a:r>
              <a:rPr lang="nl-NL" baseline="0" dirty="0"/>
              <a:t> </a:t>
            </a:r>
            <a:r>
              <a:rPr lang="nl-NL" baseline="0" dirty="0" err="1"/>
              <a:t>by</a:t>
            </a:r>
            <a:r>
              <a:rPr lang="nl-NL" baseline="0" dirty="0"/>
              <a:t> </a:t>
            </a:r>
            <a:r>
              <a:rPr lang="nl-NL" baseline="0" dirty="0" err="1"/>
              <a:t>characteristics</a:t>
            </a:r>
            <a:r>
              <a:rPr lang="nl-NL" baseline="0" dirty="0"/>
              <a:t> </a:t>
            </a:r>
            <a:r>
              <a:rPr lang="nl-NL" baseline="0" dirty="0" err="1"/>
              <a:t>either</a:t>
            </a:r>
            <a:r>
              <a:rPr lang="nl-NL" baseline="0" dirty="0"/>
              <a:t> </a:t>
            </a:r>
            <a:r>
              <a:rPr lang="nl-NL" baseline="0" dirty="0" err="1"/>
              <a:t>specific</a:t>
            </a:r>
            <a:r>
              <a:rPr lang="nl-NL" baseline="0" dirty="0"/>
              <a:t> </a:t>
            </a:r>
            <a:r>
              <a:rPr lang="nl-NL" baseline="0" dirty="0" err="1"/>
              <a:t>to</a:t>
            </a:r>
            <a:r>
              <a:rPr lang="nl-NL" baseline="0" dirty="0"/>
              <a:t> </a:t>
            </a:r>
            <a:r>
              <a:rPr lang="nl-NL" baseline="0" dirty="0" err="1"/>
              <a:t>the</a:t>
            </a:r>
            <a:r>
              <a:rPr lang="nl-NL" baseline="0" dirty="0"/>
              <a:t> items or </a:t>
            </a:r>
            <a:r>
              <a:rPr lang="nl-NL" baseline="0" dirty="0" err="1"/>
              <a:t>the</a:t>
            </a:r>
            <a:r>
              <a:rPr lang="nl-NL" baseline="0" dirty="0"/>
              <a:t> </a:t>
            </a:r>
            <a:r>
              <a:rPr lang="nl-NL" baseline="0" dirty="0" err="1"/>
              <a:t>respondents</a:t>
            </a:r>
            <a:r>
              <a:rPr lang="nl-NL" baseline="0" dirty="0"/>
              <a:t> </a:t>
            </a:r>
          </a:p>
          <a:p>
            <a:pPr marL="171450" indent="-171450">
              <a:buFont typeface="Arial" charset="0"/>
              <a:buChar char="•"/>
            </a:pPr>
            <a:r>
              <a:rPr lang="nl-NL" baseline="0" dirty="0"/>
              <a:t>Small </a:t>
            </a:r>
            <a:r>
              <a:rPr lang="nl-NL" baseline="0" dirty="0" err="1"/>
              <a:t>omitted</a:t>
            </a:r>
            <a:r>
              <a:rPr lang="nl-NL" baseline="0" dirty="0"/>
              <a:t> factor </a:t>
            </a:r>
          </a:p>
          <a:p>
            <a:pPr marL="171450" indent="-171450">
              <a:buFont typeface="Arial" charset="0"/>
              <a:buChar char="•"/>
            </a:pPr>
            <a:r>
              <a:rPr lang="nl-NL" baseline="0" dirty="0"/>
              <a:t>Respondent bias </a:t>
            </a:r>
            <a:r>
              <a:rPr lang="nl-NL" baseline="0" dirty="0" err="1"/>
              <a:t>such</a:t>
            </a:r>
            <a:r>
              <a:rPr lang="nl-NL" baseline="0" dirty="0"/>
              <a:t> as </a:t>
            </a:r>
            <a:r>
              <a:rPr lang="nl-NL" baseline="0" dirty="0" err="1"/>
              <a:t>yeasaying</a:t>
            </a:r>
            <a:r>
              <a:rPr lang="nl-NL" baseline="0" dirty="0"/>
              <a:t>/</a:t>
            </a:r>
            <a:r>
              <a:rPr lang="nl-NL" baseline="0" dirty="0" err="1"/>
              <a:t>naysaying</a:t>
            </a:r>
            <a:r>
              <a:rPr lang="nl-NL" baseline="0" dirty="0"/>
              <a:t>, </a:t>
            </a:r>
            <a:r>
              <a:rPr lang="nl-NL" baseline="0" dirty="0" err="1"/>
              <a:t>social</a:t>
            </a:r>
            <a:r>
              <a:rPr lang="nl-NL" baseline="0" dirty="0"/>
              <a:t> </a:t>
            </a:r>
            <a:r>
              <a:rPr lang="nl-NL" baseline="0" dirty="0" err="1"/>
              <a:t>desirability</a:t>
            </a:r>
            <a:r>
              <a:rPr lang="nl-NL" baseline="0" dirty="0"/>
              <a:t> et cetera </a:t>
            </a:r>
          </a:p>
          <a:p>
            <a:pPr marL="171450" indent="-171450">
              <a:buFont typeface="Arial" charset="0"/>
              <a:buChar char="•"/>
            </a:pPr>
            <a:r>
              <a:rPr lang="nl-NL" baseline="0" dirty="0"/>
              <a:t>(high) </a:t>
            </a:r>
            <a:r>
              <a:rPr lang="nl-NL" baseline="0" dirty="0" err="1"/>
              <a:t>degree</a:t>
            </a:r>
            <a:r>
              <a:rPr lang="nl-NL" baseline="0" dirty="0"/>
              <a:t> of overlap in item content (</a:t>
            </a:r>
            <a:r>
              <a:rPr lang="nl-NL" baseline="0" dirty="0" err="1"/>
              <a:t>essentially</a:t>
            </a:r>
            <a:r>
              <a:rPr lang="nl-NL" baseline="0" dirty="0"/>
              <a:t> </a:t>
            </a:r>
            <a:r>
              <a:rPr lang="nl-NL" baseline="0" dirty="0" err="1"/>
              <a:t>the</a:t>
            </a:r>
            <a:r>
              <a:rPr lang="nl-NL" baseline="0" dirty="0"/>
              <a:t> </a:t>
            </a:r>
            <a:r>
              <a:rPr lang="nl-NL" baseline="0" dirty="0" err="1"/>
              <a:t>same</a:t>
            </a:r>
            <a:r>
              <a:rPr lang="nl-NL" baseline="0" dirty="0"/>
              <a:t> question, but </a:t>
            </a:r>
            <a:r>
              <a:rPr lang="nl-NL" baseline="0" dirty="0" err="1"/>
              <a:t>worded</a:t>
            </a:r>
            <a:r>
              <a:rPr lang="nl-NL" baseline="0" dirty="0"/>
              <a:t> </a:t>
            </a:r>
            <a:r>
              <a:rPr lang="nl-NL" baseline="0" dirty="0" err="1"/>
              <a:t>differently</a:t>
            </a:r>
            <a:r>
              <a:rPr lang="nl-NL" baseline="0" dirty="0"/>
              <a:t>) </a:t>
            </a:r>
          </a:p>
          <a:p>
            <a:pPr marL="0" indent="0">
              <a:buNone/>
            </a:pPr>
            <a:endParaRPr lang="nl-NL" baseline="0" dirty="0"/>
          </a:p>
          <a:p>
            <a:pPr marL="0" indent="0">
              <a:buNone/>
            </a:pPr>
            <a:r>
              <a:rPr lang="nl-NL" baseline="0" dirty="0"/>
              <a:t>Information </a:t>
            </a:r>
            <a:r>
              <a:rPr lang="nl-NL" baseline="0" dirty="0" err="1"/>
              <a:t>given</a:t>
            </a:r>
            <a:r>
              <a:rPr lang="nl-NL" baseline="0" dirty="0"/>
              <a:t> in </a:t>
            </a:r>
            <a:r>
              <a:rPr lang="nl-NL" baseline="0" dirty="0" err="1"/>
              <a:t>the</a:t>
            </a:r>
            <a:r>
              <a:rPr lang="nl-NL" baseline="0" dirty="0"/>
              <a:t> </a:t>
            </a:r>
            <a:r>
              <a:rPr lang="nl-NL" baseline="0" dirty="0" err="1"/>
              <a:t>table</a:t>
            </a:r>
            <a:r>
              <a:rPr lang="nl-NL" baseline="0" dirty="0"/>
              <a:t>:</a:t>
            </a:r>
          </a:p>
          <a:p>
            <a:pPr marL="0" indent="0">
              <a:buNone/>
            </a:pPr>
            <a:r>
              <a:rPr lang="nl-NL" baseline="0" dirty="0"/>
              <a:t>MI =&gt; </a:t>
            </a:r>
            <a:r>
              <a:rPr lang="nl-NL" baseline="0" dirty="0" err="1"/>
              <a:t>if</a:t>
            </a:r>
            <a:r>
              <a:rPr lang="nl-NL" baseline="0" dirty="0"/>
              <a:t> </a:t>
            </a:r>
            <a:r>
              <a:rPr lang="nl-NL" baseline="0" dirty="0" err="1"/>
              <a:t>this</a:t>
            </a:r>
            <a:r>
              <a:rPr lang="nl-NL" baseline="0" dirty="0"/>
              <a:t> parameter </a:t>
            </a:r>
            <a:r>
              <a:rPr lang="nl-NL" baseline="0" dirty="0" err="1"/>
              <a:t>were</a:t>
            </a:r>
            <a:r>
              <a:rPr lang="nl-NL" baseline="0" dirty="0"/>
              <a:t> </a:t>
            </a:r>
            <a:r>
              <a:rPr lang="nl-NL" baseline="0" dirty="0" err="1"/>
              <a:t>to</a:t>
            </a:r>
            <a:r>
              <a:rPr lang="nl-NL" baseline="0" dirty="0"/>
              <a:t> </a:t>
            </a:r>
            <a:r>
              <a:rPr lang="nl-NL" baseline="0" dirty="0" err="1"/>
              <a:t>be</a:t>
            </a:r>
            <a:r>
              <a:rPr lang="nl-NL" baseline="0" dirty="0"/>
              <a:t> </a:t>
            </a:r>
            <a:r>
              <a:rPr lang="nl-NL" baseline="0" dirty="0" err="1"/>
              <a:t>freely</a:t>
            </a:r>
            <a:r>
              <a:rPr lang="nl-NL" baseline="0" dirty="0"/>
              <a:t> </a:t>
            </a:r>
            <a:r>
              <a:rPr lang="nl-NL" baseline="0" dirty="0" err="1"/>
              <a:t>estimated</a:t>
            </a:r>
            <a:r>
              <a:rPr lang="nl-NL" baseline="0" dirty="0"/>
              <a:t>, </a:t>
            </a:r>
            <a:r>
              <a:rPr lang="nl-NL" baseline="0" dirty="0" err="1"/>
              <a:t>the</a:t>
            </a:r>
            <a:r>
              <a:rPr lang="nl-NL" baseline="0" dirty="0"/>
              <a:t> overall </a:t>
            </a:r>
            <a:r>
              <a:rPr lang="nl-NL" baseline="0" dirty="0" err="1"/>
              <a:t>chi</a:t>
            </a:r>
            <a:r>
              <a:rPr lang="nl-NL" baseline="0" dirty="0"/>
              <a:t>-square </a:t>
            </a:r>
            <a:r>
              <a:rPr lang="nl-NL" baseline="0" dirty="0" err="1"/>
              <a:t>statistic</a:t>
            </a:r>
            <a:r>
              <a:rPr lang="nl-NL" baseline="0" dirty="0"/>
              <a:t> </a:t>
            </a:r>
            <a:r>
              <a:rPr lang="nl-NL" baseline="0" dirty="0" err="1"/>
              <a:t>could</a:t>
            </a:r>
            <a:r>
              <a:rPr lang="nl-NL" baseline="0" dirty="0"/>
              <a:t> </a:t>
            </a:r>
            <a:r>
              <a:rPr lang="nl-NL" baseline="0" dirty="0" err="1"/>
              <a:t>decrease</a:t>
            </a:r>
            <a:r>
              <a:rPr lang="nl-NL" baseline="0" dirty="0"/>
              <a:t> </a:t>
            </a:r>
            <a:r>
              <a:rPr lang="nl-NL" baseline="0" dirty="0" err="1"/>
              <a:t>by</a:t>
            </a:r>
            <a:r>
              <a:rPr lang="nl-NL" baseline="0" dirty="0"/>
              <a:t> </a:t>
            </a:r>
            <a:r>
              <a:rPr lang="nl-NL" baseline="0" dirty="0" err="1"/>
              <a:t>approximately</a:t>
            </a:r>
            <a:r>
              <a:rPr lang="nl-NL" baseline="0" dirty="0"/>
              <a:t> </a:t>
            </a:r>
            <a:r>
              <a:rPr lang="nl-NL" baseline="0" dirty="0" err="1"/>
              <a:t>this</a:t>
            </a:r>
            <a:r>
              <a:rPr lang="nl-NL" baseline="0" dirty="0"/>
              <a:t> </a:t>
            </a:r>
            <a:r>
              <a:rPr lang="nl-NL" baseline="0" dirty="0" err="1"/>
              <a:t>amount</a:t>
            </a:r>
            <a:endParaRPr lang="nl-NL" baseline="0" dirty="0"/>
          </a:p>
          <a:p>
            <a:pPr marL="0" indent="0">
              <a:buNone/>
            </a:pPr>
            <a:r>
              <a:rPr lang="nl-NL" baseline="0" dirty="0"/>
              <a:t>EPC =&gt; </a:t>
            </a:r>
            <a:r>
              <a:rPr lang="nl-NL" baseline="0" dirty="0" err="1"/>
              <a:t>expected</a:t>
            </a:r>
            <a:r>
              <a:rPr lang="nl-NL" baseline="0" dirty="0"/>
              <a:t> parameter change, </a:t>
            </a:r>
            <a:r>
              <a:rPr lang="nl-NL" baseline="0" dirty="0" err="1"/>
              <a:t>represents</a:t>
            </a:r>
            <a:r>
              <a:rPr lang="nl-NL" baseline="0" dirty="0"/>
              <a:t> </a:t>
            </a:r>
            <a:r>
              <a:rPr lang="nl-NL" baseline="0" dirty="0" err="1"/>
              <a:t>the</a:t>
            </a:r>
            <a:r>
              <a:rPr lang="nl-NL" baseline="0" dirty="0"/>
              <a:t> </a:t>
            </a:r>
            <a:r>
              <a:rPr lang="nl-NL" baseline="0" dirty="0" err="1"/>
              <a:t>approximate</a:t>
            </a:r>
            <a:r>
              <a:rPr lang="nl-NL" baseline="0" dirty="0"/>
              <a:t> </a:t>
            </a:r>
            <a:r>
              <a:rPr lang="nl-NL" baseline="0" dirty="0" err="1"/>
              <a:t>value</a:t>
            </a:r>
            <a:r>
              <a:rPr lang="nl-NL" baseline="0" dirty="0"/>
              <a:t> </a:t>
            </a:r>
            <a:r>
              <a:rPr lang="nl-NL" baseline="0" dirty="0" err="1"/>
              <a:t>that</a:t>
            </a:r>
            <a:r>
              <a:rPr lang="nl-NL" baseline="0" dirty="0"/>
              <a:t> a parameter is </a:t>
            </a:r>
            <a:r>
              <a:rPr lang="nl-NL" baseline="0" dirty="0" err="1"/>
              <a:t>expected</a:t>
            </a:r>
            <a:r>
              <a:rPr lang="nl-NL" baseline="0" dirty="0"/>
              <a:t> </a:t>
            </a:r>
            <a:r>
              <a:rPr lang="nl-NL" baseline="0" dirty="0" err="1"/>
              <a:t>to</a:t>
            </a:r>
            <a:r>
              <a:rPr lang="nl-NL" baseline="0" dirty="0"/>
              <a:t> </a:t>
            </a:r>
            <a:r>
              <a:rPr lang="nl-NL" baseline="0" dirty="0" err="1"/>
              <a:t>attain</a:t>
            </a:r>
            <a:r>
              <a:rPr lang="nl-NL" baseline="0" dirty="0"/>
              <a:t> </a:t>
            </a:r>
            <a:r>
              <a:rPr lang="nl-NL" baseline="0" dirty="0" err="1"/>
              <a:t>should</a:t>
            </a:r>
            <a:r>
              <a:rPr lang="nl-NL" baseline="0" dirty="0"/>
              <a:t> </a:t>
            </a:r>
            <a:r>
              <a:rPr lang="nl-NL" baseline="0" dirty="0" err="1"/>
              <a:t>it</a:t>
            </a:r>
            <a:r>
              <a:rPr lang="nl-NL" baseline="0" dirty="0"/>
              <a:t> </a:t>
            </a:r>
            <a:r>
              <a:rPr lang="nl-NL" baseline="0" dirty="0" err="1"/>
              <a:t>be</a:t>
            </a:r>
            <a:r>
              <a:rPr lang="nl-NL" baseline="0" dirty="0"/>
              <a:t> </a:t>
            </a:r>
            <a:r>
              <a:rPr lang="nl-NL" baseline="0" dirty="0" err="1"/>
              <a:t>subsequently</a:t>
            </a:r>
            <a:r>
              <a:rPr lang="nl-NL" baseline="0" dirty="0"/>
              <a:t> </a:t>
            </a:r>
            <a:r>
              <a:rPr lang="nl-NL" baseline="0" dirty="0" err="1"/>
              <a:t>estimated</a:t>
            </a:r>
            <a:r>
              <a:rPr lang="nl-NL" baseline="0" dirty="0"/>
              <a:t>  </a:t>
            </a:r>
          </a:p>
          <a:p>
            <a:pPr marL="0" indent="0">
              <a:buNone/>
            </a:pPr>
            <a:endParaRPr lang="nl-NL" baseline="0" dirty="0"/>
          </a:p>
          <a:p>
            <a:pPr marL="0" indent="0">
              <a:buNone/>
            </a:pPr>
            <a:r>
              <a:rPr lang="nl-NL" baseline="0" dirty="0"/>
              <a:t>In </a:t>
            </a:r>
            <a:r>
              <a:rPr lang="nl-NL" baseline="0" dirty="0" err="1"/>
              <a:t>this</a:t>
            </a:r>
            <a:r>
              <a:rPr lang="nl-NL" baseline="0" dirty="0"/>
              <a:t> case, ………………………………..</a:t>
            </a:r>
          </a:p>
          <a:p>
            <a:pPr marL="0" indent="0">
              <a:buNone/>
            </a:pPr>
            <a:endParaRPr lang="nl-NL" baseline="0" dirty="0"/>
          </a:p>
          <a:p>
            <a:pPr marL="0" marR="0" indent="0" algn="l" defTabSz="914024" rtl="0" eaLnBrk="1" fontAlgn="auto" latinLnBrk="0" hangingPunct="1">
              <a:lnSpc>
                <a:spcPct val="100000"/>
              </a:lnSpc>
              <a:spcBef>
                <a:spcPts val="0"/>
              </a:spcBef>
              <a:spcAft>
                <a:spcPts val="0"/>
              </a:spcAft>
              <a:buClrTx/>
              <a:buSzTx/>
              <a:buFontTx/>
              <a:buNone/>
              <a:tabLst/>
              <a:defRPr/>
            </a:pPr>
            <a:r>
              <a:rPr lang="nl-NL" baseline="0" dirty="0"/>
              <a:t>IMPORTANT! Post hoc model fitting is </a:t>
            </a:r>
            <a:r>
              <a:rPr lang="nl-NL" baseline="0" dirty="0" err="1"/>
              <a:t>dangerous</a:t>
            </a:r>
            <a:r>
              <a:rPr lang="nl-NL" baseline="0" dirty="0"/>
              <a:t>; </a:t>
            </a:r>
            <a:r>
              <a:rPr lang="nl-NL" baseline="0" dirty="0" err="1"/>
              <a:t>exploratory</a:t>
            </a:r>
            <a:r>
              <a:rPr lang="nl-NL" baseline="0" dirty="0"/>
              <a:t> nature. Model </a:t>
            </a:r>
            <a:r>
              <a:rPr lang="nl-NL" baseline="0" dirty="0" err="1"/>
              <a:t>respecification</a:t>
            </a:r>
            <a:r>
              <a:rPr lang="nl-NL" baseline="0" dirty="0"/>
              <a:t> must ALWAYS </a:t>
            </a:r>
            <a:r>
              <a:rPr lang="nl-NL" baseline="0" dirty="0" err="1"/>
              <a:t>be</a:t>
            </a:r>
            <a:r>
              <a:rPr lang="nl-NL" baseline="0" dirty="0"/>
              <a:t> </a:t>
            </a:r>
            <a:r>
              <a:rPr lang="nl-NL" baseline="0" dirty="0" err="1"/>
              <a:t>supported</a:t>
            </a:r>
            <a:r>
              <a:rPr lang="nl-NL" baseline="0" dirty="0"/>
              <a:t> </a:t>
            </a:r>
            <a:r>
              <a:rPr lang="nl-NL" baseline="0" dirty="0" err="1"/>
              <a:t>by</a:t>
            </a:r>
            <a:r>
              <a:rPr lang="nl-NL" baseline="0" dirty="0"/>
              <a:t> strong </a:t>
            </a:r>
            <a:r>
              <a:rPr lang="nl-NL" baseline="0" dirty="0" err="1"/>
              <a:t>substantive</a:t>
            </a:r>
            <a:r>
              <a:rPr lang="nl-NL" baseline="0" dirty="0"/>
              <a:t> </a:t>
            </a:r>
            <a:r>
              <a:rPr lang="nl-NL" baseline="0" dirty="0" err="1"/>
              <a:t>and</a:t>
            </a:r>
            <a:r>
              <a:rPr lang="nl-NL" baseline="0" dirty="0"/>
              <a:t>/or </a:t>
            </a:r>
            <a:r>
              <a:rPr lang="nl-NL" baseline="0" dirty="0" err="1"/>
              <a:t>empirical</a:t>
            </a:r>
            <a:r>
              <a:rPr lang="nl-NL" baseline="0" dirty="0"/>
              <a:t> rationale. Keep in mind </a:t>
            </a:r>
            <a:r>
              <a:rPr lang="nl-NL" baseline="0" dirty="0" err="1"/>
              <a:t>that</a:t>
            </a:r>
            <a:r>
              <a:rPr lang="nl-NL" baseline="0" dirty="0"/>
              <a:t>, </a:t>
            </a:r>
            <a:r>
              <a:rPr lang="nl-NL" baseline="0" dirty="0" err="1"/>
              <a:t>ideally</a:t>
            </a:r>
            <a:r>
              <a:rPr lang="nl-NL" baseline="0" dirty="0"/>
              <a:t>, items on a </a:t>
            </a:r>
            <a:r>
              <a:rPr lang="nl-NL" baseline="0" dirty="0" err="1"/>
              <a:t>measurement</a:t>
            </a:r>
            <a:r>
              <a:rPr lang="nl-NL" baseline="0" dirty="0"/>
              <a:t> instrument </a:t>
            </a:r>
            <a:r>
              <a:rPr lang="nl-NL" baseline="0" dirty="0" err="1"/>
              <a:t>should</a:t>
            </a:r>
            <a:r>
              <a:rPr lang="nl-NL" baseline="0" dirty="0"/>
              <a:t> </a:t>
            </a:r>
            <a:r>
              <a:rPr lang="nl-NL" baseline="0" dirty="0" err="1"/>
              <a:t>clearly</a:t>
            </a:r>
            <a:r>
              <a:rPr lang="nl-NL" baseline="0" dirty="0"/>
              <a:t> target </a:t>
            </a:r>
            <a:r>
              <a:rPr lang="nl-NL" baseline="0" dirty="0" err="1"/>
              <a:t>only</a:t>
            </a:r>
            <a:r>
              <a:rPr lang="nl-NL" baseline="0" dirty="0"/>
              <a:t> </a:t>
            </a:r>
            <a:r>
              <a:rPr lang="nl-NL" baseline="0" dirty="0" err="1"/>
              <a:t>one</a:t>
            </a:r>
            <a:r>
              <a:rPr lang="nl-NL" baseline="0" dirty="0"/>
              <a:t> of </a:t>
            </a:r>
            <a:r>
              <a:rPr lang="nl-NL" baseline="0" dirty="0" err="1"/>
              <a:t>its</a:t>
            </a:r>
            <a:r>
              <a:rPr lang="nl-NL" baseline="0" dirty="0"/>
              <a:t> </a:t>
            </a:r>
            <a:r>
              <a:rPr lang="nl-NL" baseline="0" dirty="0" err="1"/>
              <a:t>underlying</a:t>
            </a:r>
            <a:r>
              <a:rPr lang="nl-NL" baseline="0" dirty="0"/>
              <a:t> </a:t>
            </a:r>
            <a:r>
              <a:rPr lang="nl-NL" baseline="0" dirty="0" err="1"/>
              <a:t>constructs</a:t>
            </a:r>
            <a:r>
              <a:rPr lang="nl-NL" baseline="0" dirty="0"/>
              <a:t>.  </a:t>
            </a:r>
            <a:endParaRPr lang="nl-NL" dirty="0"/>
          </a:p>
          <a:p>
            <a:pPr marL="0" indent="0">
              <a:buNone/>
            </a:pPr>
            <a:r>
              <a:rPr lang="nl-NL" baseline="0" dirty="0"/>
              <a:t>Always take </a:t>
            </a:r>
            <a:r>
              <a:rPr lang="nl-NL" baseline="0" dirty="0" err="1"/>
              <a:t>the</a:t>
            </a:r>
            <a:r>
              <a:rPr lang="nl-NL" baseline="0" dirty="0"/>
              <a:t> issue of </a:t>
            </a:r>
            <a:r>
              <a:rPr lang="nl-NL" baseline="0" dirty="0" err="1"/>
              <a:t>scientific</a:t>
            </a:r>
            <a:r>
              <a:rPr lang="nl-NL" baseline="0" dirty="0"/>
              <a:t> </a:t>
            </a:r>
            <a:r>
              <a:rPr lang="nl-NL" baseline="0" dirty="0" err="1"/>
              <a:t>parsimony</a:t>
            </a:r>
            <a:r>
              <a:rPr lang="nl-NL" baseline="0" dirty="0"/>
              <a:t> </a:t>
            </a:r>
            <a:r>
              <a:rPr lang="nl-NL" baseline="0" dirty="0" err="1"/>
              <a:t>into</a:t>
            </a:r>
            <a:r>
              <a:rPr lang="nl-NL" baseline="0" dirty="0"/>
              <a:t> account. </a:t>
            </a:r>
            <a:endParaRPr lang="nl-NL" dirty="0"/>
          </a:p>
        </p:txBody>
      </p:sp>
    </p:spTree>
    <p:extLst>
      <p:ext uri="{BB962C8B-B14F-4D97-AF65-F5344CB8AC3E}">
        <p14:creationId xmlns:p14="http://schemas.microsoft.com/office/powerpoint/2010/main" val="22985670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a:p>
          <a:p>
            <a:r>
              <a:rPr lang="nl-NL" b="1" baseline="0" dirty="0"/>
              <a:t>Input </a:t>
            </a:r>
          </a:p>
          <a:p>
            <a:pPr marL="171450" indent="-171450">
              <a:buFontTx/>
              <a:buChar char="-"/>
            </a:pPr>
            <a:r>
              <a:rPr lang="nl-NL" baseline="0" dirty="0" err="1"/>
              <a:t>Addition</a:t>
            </a:r>
            <a:r>
              <a:rPr lang="nl-NL" baseline="0" dirty="0"/>
              <a:t> of </a:t>
            </a:r>
            <a:r>
              <a:rPr lang="nl-NL" baseline="0" dirty="0" err="1"/>
              <a:t>freely</a:t>
            </a:r>
            <a:r>
              <a:rPr lang="nl-NL" baseline="0" dirty="0"/>
              <a:t> </a:t>
            </a:r>
            <a:r>
              <a:rPr lang="nl-NL" baseline="0" dirty="0" err="1"/>
              <a:t>estimated</a:t>
            </a:r>
            <a:r>
              <a:rPr lang="nl-NL" baseline="0" dirty="0"/>
              <a:t> parameters </a:t>
            </a:r>
            <a:r>
              <a:rPr lang="nl-NL" baseline="0" dirty="0" err="1"/>
              <a:t>to</a:t>
            </a:r>
            <a:r>
              <a:rPr lang="nl-NL" baseline="0" dirty="0"/>
              <a:t> </a:t>
            </a:r>
            <a:r>
              <a:rPr lang="nl-NL" baseline="0" dirty="0" err="1"/>
              <a:t>the</a:t>
            </a:r>
            <a:r>
              <a:rPr lang="nl-NL" baseline="0" dirty="0"/>
              <a:t> model </a:t>
            </a:r>
          </a:p>
          <a:p>
            <a:pPr marL="171450" indent="-171450">
              <a:buFontTx/>
              <a:buChar char="-"/>
            </a:pPr>
            <a:r>
              <a:rPr lang="nl-NL" baseline="0" dirty="0"/>
              <a:t>NOTE: </a:t>
            </a:r>
            <a:r>
              <a:rPr lang="nl-NL" baseline="0" dirty="0" err="1"/>
              <a:t>only</a:t>
            </a:r>
            <a:r>
              <a:rPr lang="nl-NL" baseline="0" dirty="0"/>
              <a:t> </a:t>
            </a:r>
            <a:r>
              <a:rPr lang="nl-NL" baseline="0" dirty="0" err="1"/>
              <a:t>add</a:t>
            </a:r>
            <a:r>
              <a:rPr lang="nl-NL" baseline="0" dirty="0"/>
              <a:t> </a:t>
            </a:r>
            <a:r>
              <a:rPr lang="nl-NL" baseline="0" dirty="0" err="1"/>
              <a:t>one</a:t>
            </a:r>
            <a:r>
              <a:rPr lang="nl-NL" baseline="0" dirty="0"/>
              <a:t> parameter at a time </a:t>
            </a:r>
            <a:r>
              <a:rPr lang="nl-NL" baseline="0" dirty="0" err="1"/>
              <a:t>to</a:t>
            </a:r>
            <a:r>
              <a:rPr lang="nl-NL" baseline="0" dirty="0"/>
              <a:t> </a:t>
            </a:r>
            <a:r>
              <a:rPr lang="nl-NL" baseline="0" dirty="0" err="1"/>
              <a:t>the</a:t>
            </a:r>
            <a:r>
              <a:rPr lang="nl-NL" baseline="0" dirty="0"/>
              <a:t> model, as </a:t>
            </a:r>
            <a:r>
              <a:rPr lang="nl-NL" baseline="0" dirty="0" err="1"/>
              <a:t>the</a:t>
            </a:r>
            <a:r>
              <a:rPr lang="nl-NL" baseline="0" dirty="0"/>
              <a:t> MI </a:t>
            </a:r>
            <a:r>
              <a:rPr lang="nl-NL" baseline="0" dirty="0" err="1"/>
              <a:t>values</a:t>
            </a:r>
            <a:r>
              <a:rPr lang="nl-NL" baseline="0" dirty="0"/>
              <a:t> </a:t>
            </a:r>
            <a:r>
              <a:rPr lang="nl-NL" baseline="0" dirty="0" err="1"/>
              <a:t>can</a:t>
            </a:r>
            <a:r>
              <a:rPr lang="nl-NL" baseline="0" dirty="0"/>
              <a:t> change </a:t>
            </a:r>
            <a:r>
              <a:rPr lang="nl-NL" baseline="0" dirty="0" err="1"/>
              <a:t>substantially</a:t>
            </a:r>
            <a:r>
              <a:rPr lang="nl-NL" baseline="0" dirty="0"/>
              <a:t> </a:t>
            </a:r>
            <a:r>
              <a:rPr lang="nl-NL" baseline="0" dirty="0" err="1"/>
              <a:t>from</a:t>
            </a:r>
            <a:r>
              <a:rPr lang="nl-NL" baseline="0" dirty="0"/>
              <a:t> </a:t>
            </a:r>
            <a:r>
              <a:rPr lang="nl-NL" baseline="0" dirty="0" err="1"/>
              <a:t>one</a:t>
            </a:r>
            <a:r>
              <a:rPr lang="nl-NL" baseline="0" dirty="0"/>
              <a:t> </a:t>
            </a:r>
            <a:r>
              <a:rPr lang="nl-NL" baseline="0" dirty="0" err="1"/>
              <a:t>tested</a:t>
            </a:r>
            <a:r>
              <a:rPr lang="nl-NL" baseline="0" dirty="0"/>
              <a:t> </a:t>
            </a:r>
            <a:r>
              <a:rPr lang="nl-NL" baseline="0" dirty="0" err="1"/>
              <a:t>parameterization</a:t>
            </a:r>
            <a:r>
              <a:rPr lang="nl-NL" baseline="0" dirty="0"/>
              <a:t> </a:t>
            </a:r>
            <a:r>
              <a:rPr lang="nl-NL" baseline="0" dirty="0" err="1"/>
              <a:t>to</a:t>
            </a:r>
            <a:r>
              <a:rPr lang="nl-NL" baseline="0" dirty="0"/>
              <a:t> </a:t>
            </a:r>
            <a:r>
              <a:rPr lang="nl-NL" baseline="0" dirty="0" err="1"/>
              <a:t>another</a:t>
            </a:r>
            <a:r>
              <a:rPr lang="nl-NL" baseline="0" dirty="0"/>
              <a:t> (</a:t>
            </a:r>
            <a:r>
              <a:rPr lang="nl-NL" baseline="0" dirty="0" err="1"/>
              <a:t>estimation</a:t>
            </a:r>
            <a:r>
              <a:rPr lang="nl-NL" baseline="0" dirty="0"/>
              <a:t> of Mis in </a:t>
            </a:r>
            <a:r>
              <a:rPr lang="nl-NL" baseline="0" dirty="0" err="1"/>
              <a:t>Mplus</a:t>
            </a:r>
            <a:r>
              <a:rPr lang="nl-NL" baseline="0" dirty="0"/>
              <a:t> is </a:t>
            </a:r>
            <a:r>
              <a:rPr lang="nl-NL" baseline="0" dirty="0" err="1"/>
              <a:t>based</a:t>
            </a:r>
            <a:r>
              <a:rPr lang="nl-NL" baseline="0" dirty="0"/>
              <a:t> on </a:t>
            </a:r>
            <a:r>
              <a:rPr lang="nl-NL" baseline="0" dirty="0" err="1"/>
              <a:t>univariate</a:t>
            </a:r>
            <a:r>
              <a:rPr lang="nl-NL" baseline="0" dirty="0"/>
              <a:t> approach) </a:t>
            </a:r>
          </a:p>
          <a:p>
            <a:pPr marL="171450" indent="-171450">
              <a:buFontTx/>
              <a:buChar char="-"/>
            </a:pPr>
            <a:r>
              <a:rPr lang="nl-NL" baseline="0" dirty="0"/>
              <a:t>Start </a:t>
            </a:r>
            <a:r>
              <a:rPr lang="nl-NL" baseline="0" dirty="0" err="1"/>
              <a:t>with</a:t>
            </a:r>
            <a:r>
              <a:rPr lang="nl-NL" baseline="0" dirty="0"/>
              <a:t> </a:t>
            </a:r>
            <a:r>
              <a:rPr lang="nl-NL" baseline="0" dirty="0" err="1"/>
              <a:t>largest</a:t>
            </a:r>
            <a:r>
              <a:rPr lang="nl-NL" baseline="0" dirty="0"/>
              <a:t> MI </a:t>
            </a:r>
          </a:p>
          <a:p>
            <a:pPr marL="171450" indent="-171450">
              <a:buFontTx/>
              <a:buChar char="-"/>
            </a:pPr>
            <a:endParaRPr lang="nl-NL" baseline="0" dirty="0"/>
          </a:p>
          <a:p>
            <a:pPr marL="0" indent="0">
              <a:buFontTx/>
              <a:buNone/>
            </a:pPr>
            <a:r>
              <a:rPr lang="nl-NL" b="1" baseline="0" dirty="0"/>
              <a:t>Model fit </a:t>
            </a:r>
          </a:p>
          <a:p>
            <a:pPr marL="171450" indent="-171450">
              <a:buFontTx/>
              <a:buChar char="-"/>
            </a:pPr>
            <a:r>
              <a:rPr lang="nl-NL" baseline="0" dirty="0" err="1"/>
              <a:t>Once</a:t>
            </a:r>
            <a:r>
              <a:rPr lang="nl-NL" baseline="0" dirty="0"/>
              <a:t> </a:t>
            </a:r>
            <a:r>
              <a:rPr lang="nl-NL" baseline="0" dirty="0" err="1"/>
              <a:t>the</a:t>
            </a:r>
            <a:r>
              <a:rPr lang="nl-NL" baseline="0" dirty="0"/>
              <a:t> model is </a:t>
            </a:r>
            <a:r>
              <a:rPr lang="nl-NL" baseline="0" dirty="0" err="1"/>
              <a:t>estimated</a:t>
            </a:r>
            <a:r>
              <a:rPr lang="nl-NL" baseline="0" dirty="0"/>
              <a:t> </a:t>
            </a:r>
            <a:r>
              <a:rPr lang="nl-NL" baseline="0" dirty="0" err="1"/>
              <a:t>with</a:t>
            </a:r>
            <a:r>
              <a:rPr lang="nl-NL" baseline="0" dirty="0"/>
              <a:t> </a:t>
            </a:r>
            <a:r>
              <a:rPr lang="nl-NL" baseline="0" dirty="0" err="1"/>
              <a:t>the</a:t>
            </a:r>
            <a:r>
              <a:rPr lang="nl-NL" baseline="0" dirty="0"/>
              <a:t> </a:t>
            </a:r>
            <a:r>
              <a:rPr lang="nl-NL" baseline="0" dirty="0" err="1"/>
              <a:t>freely</a:t>
            </a:r>
            <a:r>
              <a:rPr lang="nl-NL" baseline="0" dirty="0"/>
              <a:t> </a:t>
            </a:r>
            <a:r>
              <a:rPr lang="nl-NL" baseline="0" dirty="0" err="1"/>
              <a:t>estimated</a:t>
            </a:r>
            <a:r>
              <a:rPr lang="nl-NL" baseline="0" dirty="0"/>
              <a:t> extra parameter, </a:t>
            </a:r>
            <a:r>
              <a:rPr lang="nl-NL" baseline="0" dirty="0" err="1"/>
              <a:t>you</a:t>
            </a:r>
            <a:r>
              <a:rPr lang="nl-NL" baseline="0" dirty="0"/>
              <a:t> </a:t>
            </a:r>
            <a:r>
              <a:rPr lang="nl-NL" baseline="0" dirty="0" err="1"/>
              <a:t>can</a:t>
            </a:r>
            <a:r>
              <a:rPr lang="nl-NL" baseline="0" dirty="0"/>
              <a:t> </a:t>
            </a:r>
            <a:r>
              <a:rPr lang="nl-NL" baseline="0" dirty="0" err="1"/>
              <a:t>determine</a:t>
            </a:r>
            <a:r>
              <a:rPr lang="nl-NL" baseline="0" dirty="0"/>
              <a:t> </a:t>
            </a:r>
            <a:r>
              <a:rPr lang="nl-NL" baseline="0" dirty="0" err="1"/>
              <a:t>the</a:t>
            </a:r>
            <a:r>
              <a:rPr lang="nl-NL" baseline="0" dirty="0"/>
              <a:t> </a:t>
            </a:r>
            <a:r>
              <a:rPr lang="nl-NL" baseline="0" dirty="0" err="1"/>
              <a:t>difference</a:t>
            </a:r>
            <a:r>
              <a:rPr lang="nl-NL" baseline="0" dirty="0"/>
              <a:t> in fit </a:t>
            </a:r>
            <a:r>
              <a:rPr lang="nl-NL" baseline="0" dirty="0" err="1"/>
              <a:t>between</a:t>
            </a:r>
            <a:r>
              <a:rPr lang="nl-NL" baseline="0" dirty="0"/>
              <a:t> </a:t>
            </a:r>
            <a:r>
              <a:rPr lang="nl-NL" baseline="0" dirty="0" err="1"/>
              <a:t>the</a:t>
            </a:r>
            <a:r>
              <a:rPr lang="nl-NL" baseline="0" dirty="0"/>
              <a:t> </a:t>
            </a:r>
            <a:r>
              <a:rPr lang="nl-NL" baseline="0" dirty="0" err="1"/>
              <a:t>models</a:t>
            </a:r>
            <a:r>
              <a:rPr lang="nl-NL" baseline="0" dirty="0"/>
              <a:t> </a:t>
            </a:r>
            <a:r>
              <a:rPr lang="nl-NL" baseline="0" dirty="0" err="1"/>
              <a:t>to</a:t>
            </a:r>
            <a:r>
              <a:rPr lang="nl-NL" baseline="0" dirty="0"/>
              <a:t> </a:t>
            </a:r>
            <a:r>
              <a:rPr lang="nl-NL" baseline="0" dirty="0" err="1"/>
              <a:t>see</a:t>
            </a:r>
            <a:r>
              <a:rPr lang="nl-NL" baseline="0" dirty="0"/>
              <a:t> </a:t>
            </a:r>
            <a:r>
              <a:rPr lang="nl-NL" baseline="0" dirty="0" err="1"/>
              <a:t>whether</a:t>
            </a:r>
            <a:r>
              <a:rPr lang="nl-NL" baseline="0" dirty="0"/>
              <a:t> </a:t>
            </a:r>
            <a:r>
              <a:rPr lang="nl-NL" baseline="0" dirty="0" err="1"/>
              <a:t>it</a:t>
            </a:r>
            <a:r>
              <a:rPr lang="nl-NL" baseline="0" dirty="0"/>
              <a:t> is </a:t>
            </a:r>
            <a:r>
              <a:rPr lang="nl-NL" baseline="0" dirty="0" err="1"/>
              <a:t>statistically</a:t>
            </a:r>
            <a:r>
              <a:rPr lang="nl-NL" baseline="0" dirty="0"/>
              <a:t> significant </a:t>
            </a:r>
          </a:p>
          <a:p>
            <a:pPr marL="171450" indent="-171450">
              <a:buFontTx/>
              <a:buChar char="-"/>
            </a:pPr>
            <a:r>
              <a:rPr lang="nl-NL" baseline="0" dirty="0"/>
              <a:t>The </a:t>
            </a:r>
            <a:r>
              <a:rPr lang="nl-NL" baseline="0" dirty="0" err="1"/>
              <a:t>difference</a:t>
            </a:r>
            <a:r>
              <a:rPr lang="nl-NL" baseline="0" dirty="0"/>
              <a:t> </a:t>
            </a:r>
            <a:r>
              <a:rPr lang="nl-NL" baseline="0" dirty="0" err="1"/>
              <a:t>between</a:t>
            </a:r>
            <a:r>
              <a:rPr lang="nl-NL" baseline="0" dirty="0"/>
              <a:t> </a:t>
            </a:r>
            <a:r>
              <a:rPr lang="nl-NL" baseline="0" dirty="0" err="1"/>
              <a:t>chi</a:t>
            </a:r>
            <a:r>
              <a:rPr lang="nl-NL" baseline="0" dirty="0"/>
              <a:t>-squares is </a:t>
            </a:r>
            <a:r>
              <a:rPr lang="nl-NL" baseline="0" dirty="0" err="1"/>
              <a:t>itself</a:t>
            </a:r>
            <a:r>
              <a:rPr lang="nl-NL" baseline="0" dirty="0"/>
              <a:t> </a:t>
            </a:r>
            <a:r>
              <a:rPr lang="nl-NL" baseline="0" dirty="0" err="1"/>
              <a:t>chi</a:t>
            </a:r>
            <a:r>
              <a:rPr lang="nl-NL" baseline="0" dirty="0"/>
              <a:t>-square </a:t>
            </a:r>
            <a:r>
              <a:rPr lang="nl-NL" baseline="0" dirty="0" err="1"/>
              <a:t>distributed</a:t>
            </a:r>
            <a:r>
              <a:rPr lang="nl-NL" baseline="0" dirty="0"/>
              <a:t> </a:t>
            </a:r>
          </a:p>
          <a:p>
            <a:pPr marL="171450" indent="-171450">
              <a:buFontTx/>
              <a:buChar char="-"/>
            </a:pPr>
            <a:r>
              <a:rPr lang="nl-NL" baseline="0" dirty="0" err="1"/>
              <a:t>Degrees</a:t>
            </a:r>
            <a:r>
              <a:rPr lang="nl-NL" baseline="0" dirty="0"/>
              <a:t> of </a:t>
            </a:r>
            <a:r>
              <a:rPr lang="nl-NL" baseline="0" dirty="0" err="1"/>
              <a:t>freedom</a:t>
            </a:r>
            <a:r>
              <a:rPr lang="nl-NL" baseline="0" dirty="0"/>
              <a:t> </a:t>
            </a:r>
            <a:r>
              <a:rPr lang="nl-NL" baseline="0" dirty="0" err="1"/>
              <a:t>equal</a:t>
            </a:r>
            <a:r>
              <a:rPr lang="nl-NL" baseline="0" dirty="0"/>
              <a:t> </a:t>
            </a:r>
            <a:r>
              <a:rPr lang="nl-NL" baseline="0" dirty="0" err="1"/>
              <a:t>to</a:t>
            </a:r>
            <a:r>
              <a:rPr lang="nl-NL" baseline="0" dirty="0"/>
              <a:t> </a:t>
            </a:r>
            <a:r>
              <a:rPr lang="nl-NL" baseline="0" dirty="0" err="1"/>
              <a:t>the</a:t>
            </a:r>
            <a:r>
              <a:rPr lang="nl-NL" baseline="0" dirty="0"/>
              <a:t> </a:t>
            </a:r>
            <a:r>
              <a:rPr lang="nl-NL" baseline="0" dirty="0" err="1"/>
              <a:t>difference</a:t>
            </a:r>
            <a:r>
              <a:rPr lang="nl-NL" baseline="0" dirty="0"/>
              <a:t> in </a:t>
            </a:r>
            <a:r>
              <a:rPr lang="nl-NL" baseline="0" dirty="0" err="1"/>
              <a:t>degrees</a:t>
            </a:r>
            <a:r>
              <a:rPr lang="nl-NL" baseline="0" dirty="0"/>
              <a:t> of </a:t>
            </a:r>
            <a:r>
              <a:rPr lang="nl-NL" baseline="0" dirty="0" err="1"/>
              <a:t>freedom</a:t>
            </a:r>
            <a:r>
              <a:rPr lang="nl-NL" baseline="0" dirty="0"/>
              <a:t> </a:t>
            </a:r>
          </a:p>
          <a:p>
            <a:pPr marL="171450" indent="-171450">
              <a:buFontTx/>
              <a:buChar char="-"/>
            </a:pPr>
            <a:endParaRPr lang="nl-NL" baseline="0" dirty="0"/>
          </a:p>
          <a:p>
            <a:pPr marL="171450" indent="-171450">
              <a:buFontTx/>
              <a:buChar char="-"/>
            </a:pPr>
            <a:endParaRPr lang="nl-NL" baseline="0" dirty="0"/>
          </a:p>
          <a:p>
            <a:pPr marL="0" indent="0">
              <a:buFontTx/>
              <a:buNone/>
            </a:pPr>
            <a:r>
              <a:rPr lang="nl-NL" b="1" baseline="0" dirty="0"/>
              <a:t>Output</a:t>
            </a:r>
          </a:p>
          <a:p>
            <a:pPr marL="0" indent="0">
              <a:buFontTx/>
              <a:buNone/>
            </a:pPr>
            <a:r>
              <a:rPr lang="nl-NL" b="0" baseline="0" dirty="0" err="1"/>
              <a:t>Note</a:t>
            </a:r>
            <a:r>
              <a:rPr lang="nl-NL" b="0" baseline="0" dirty="0"/>
              <a:t> </a:t>
            </a:r>
            <a:r>
              <a:rPr lang="nl-NL" b="0" baseline="0" dirty="0" err="1"/>
              <a:t>that</a:t>
            </a:r>
            <a:r>
              <a:rPr lang="nl-NL" b="0" baseline="0" dirty="0"/>
              <a:t> </a:t>
            </a:r>
            <a:r>
              <a:rPr lang="nl-NL" b="0" baseline="0" dirty="0" err="1"/>
              <a:t>the</a:t>
            </a:r>
            <a:r>
              <a:rPr lang="nl-NL" b="0" baseline="0" dirty="0"/>
              <a:t> </a:t>
            </a:r>
            <a:r>
              <a:rPr lang="nl-NL" b="0" baseline="0" dirty="0" err="1"/>
              <a:t>estimated</a:t>
            </a:r>
            <a:r>
              <a:rPr lang="nl-NL" b="0" baseline="0" dirty="0"/>
              <a:t> </a:t>
            </a:r>
            <a:r>
              <a:rPr lang="nl-NL" b="0" baseline="0" dirty="0" err="1"/>
              <a:t>value</a:t>
            </a:r>
            <a:r>
              <a:rPr lang="nl-NL" b="0" baseline="0" dirty="0"/>
              <a:t> </a:t>
            </a:r>
            <a:r>
              <a:rPr lang="nl-NL" b="0" baseline="0" dirty="0" err="1"/>
              <a:t>for</a:t>
            </a:r>
            <a:r>
              <a:rPr lang="nl-NL" b="0" baseline="0" dirty="0"/>
              <a:t> .. Is </a:t>
            </a:r>
            <a:r>
              <a:rPr lang="nl-NL" b="0" baseline="0" dirty="0" err="1"/>
              <a:t>exactly</a:t>
            </a:r>
            <a:r>
              <a:rPr lang="nl-NL" b="0" baseline="0" dirty="0"/>
              <a:t> in tune </a:t>
            </a:r>
            <a:r>
              <a:rPr lang="nl-NL" b="0" baseline="0" dirty="0" err="1"/>
              <a:t>with</a:t>
            </a:r>
            <a:r>
              <a:rPr lang="nl-NL" b="0" baseline="0" dirty="0"/>
              <a:t> </a:t>
            </a:r>
            <a:r>
              <a:rPr lang="nl-NL" b="0" baseline="0" dirty="0" err="1"/>
              <a:t>the</a:t>
            </a:r>
            <a:r>
              <a:rPr lang="nl-NL" b="0" baseline="0" dirty="0"/>
              <a:t> </a:t>
            </a:r>
            <a:r>
              <a:rPr lang="nl-NL" b="0" baseline="0" dirty="0" err="1"/>
              <a:t>predicted</a:t>
            </a:r>
            <a:r>
              <a:rPr lang="nl-NL" b="0" baseline="0" dirty="0"/>
              <a:t> EPC </a:t>
            </a:r>
            <a:r>
              <a:rPr lang="nl-NL" b="0" baseline="0" dirty="0" err="1"/>
              <a:t>value</a:t>
            </a:r>
            <a:r>
              <a:rPr lang="nl-NL" b="0" baseline="0" dirty="0"/>
              <a:t> </a:t>
            </a:r>
          </a:p>
        </p:txBody>
      </p:sp>
    </p:spTree>
    <p:extLst>
      <p:ext uri="{BB962C8B-B14F-4D97-AF65-F5344CB8AC3E}">
        <p14:creationId xmlns:p14="http://schemas.microsoft.com/office/powerpoint/2010/main" val="2298567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a:p>
          <a:p>
            <a:r>
              <a:rPr lang="nl-NL" b="1" baseline="0" dirty="0"/>
              <a:t>Input </a:t>
            </a:r>
          </a:p>
          <a:p>
            <a:pPr marL="171450" indent="-171450">
              <a:buFontTx/>
              <a:buChar char="-"/>
            </a:pPr>
            <a:r>
              <a:rPr lang="nl-NL" baseline="0" dirty="0" err="1"/>
              <a:t>Addition</a:t>
            </a:r>
            <a:r>
              <a:rPr lang="nl-NL" baseline="0" dirty="0"/>
              <a:t> of </a:t>
            </a:r>
            <a:r>
              <a:rPr lang="nl-NL" baseline="0" dirty="0" err="1"/>
              <a:t>freely</a:t>
            </a:r>
            <a:r>
              <a:rPr lang="nl-NL" baseline="0" dirty="0"/>
              <a:t> </a:t>
            </a:r>
            <a:r>
              <a:rPr lang="nl-NL" baseline="0" dirty="0" err="1"/>
              <a:t>estimated</a:t>
            </a:r>
            <a:r>
              <a:rPr lang="nl-NL" baseline="0" dirty="0"/>
              <a:t> parameters </a:t>
            </a:r>
            <a:r>
              <a:rPr lang="nl-NL" baseline="0" dirty="0" err="1"/>
              <a:t>to</a:t>
            </a:r>
            <a:r>
              <a:rPr lang="nl-NL" baseline="0" dirty="0"/>
              <a:t> </a:t>
            </a:r>
            <a:r>
              <a:rPr lang="nl-NL" baseline="0" dirty="0" err="1"/>
              <a:t>the</a:t>
            </a:r>
            <a:r>
              <a:rPr lang="nl-NL" baseline="0" dirty="0"/>
              <a:t> model </a:t>
            </a:r>
          </a:p>
          <a:p>
            <a:pPr marL="171450" indent="-171450">
              <a:buFontTx/>
              <a:buChar char="-"/>
            </a:pPr>
            <a:r>
              <a:rPr lang="nl-NL" baseline="0" dirty="0"/>
              <a:t>NOTE: </a:t>
            </a:r>
            <a:r>
              <a:rPr lang="nl-NL" baseline="0" dirty="0" err="1"/>
              <a:t>only</a:t>
            </a:r>
            <a:r>
              <a:rPr lang="nl-NL" baseline="0" dirty="0"/>
              <a:t> </a:t>
            </a:r>
            <a:r>
              <a:rPr lang="nl-NL" baseline="0" dirty="0" err="1"/>
              <a:t>add</a:t>
            </a:r>
            <a:r>
              <a:rPr lang="nl-NL" baseline="0" dirty="0"/>
              <a:t> </a:t>
            </a:r>
            <a:r>
              <a:rPr lang="nl-NL" baseline="0" dirty="0" err="1"/>
              <a:t>one</a:t>
            </a:r>
            <a:r>
              <a:rPr lang="nl-NL" baseline="0" dirty="0"/>
              <a:t> parameter at a time </a:t>
            </a:r>
            <a:r>
              <a:rPr lang="nl-NL" baseline="0" dirty="0" err="1"/>
              <a:t>to</a:t>
            </a:r>
            <a:r>
              <a:rPr lang="nl-NL" baseline="0" dirty="0"/>
              <a:t> </a:t>
            </a:r>
            <a:r>
              <a:rPr lang="nl-NL" baseline="0" dirty="0" err="1"/>
              <a:t>the</a:t>
            </a:r>
            <a:r>
              <a:rPr lang="nl-NL" baseline="0" dirty="0"/>
              <a:t> model, as </a:t>
            </a:r>
            <a:r>
              <a:rPr lang="nl-NL" baseline="0" dirty="0" err="1"/>
              <a:t>the</a:t>
            </a:r>
            <a:r>
              <a:rPr lang="nl-NL" baseline="0" dirty="0"/>
              <a:t> MI </a:t>
            </a:r>
            <a:r>
              <a:rPr lang="nl-NL" baseline="0" dirty="0" err="1"/>
              <a:t>values</a:t>
            </a:r>
            <a:r>
              <a:rPr lang="nl-NL" baseline="0" dirty="0"/>
              <a:t> </a:t>
            </a:r>
            <a:r>
              <a:rPr lang="nl-NL" baseline="0" dirty="0" err="1"/>
              <a:t>can</a:t>
            </a:r>
            <a:r>
              <a:rPr lang="nl-NL" baseline="0" dirty="0"/>
              <a:t> change </a:t>
            </a:r>
            <a:r>
              <a:rPr lang="nl-NL" baseline="0" dirty="0" err="1"/>
              <a:t>substantially</a:t>
            </a:r>
            <a:r>
              <a:rPr lang="nl-NL" baseline="0" dirty="0"/>
              <a:t> </a:t>
            </a:r>
            <a:r>
              <a:rPr lang="nl-NL" baseline="0" dirty="0" err="1"/>
              <a:t>from</a:t>
            </a:r>
            <a:r>
              <a:rPr lang="nl-NL" baseline="0" dirty="0"/>
              <a:t> </a:t>
            </a:r>
            <a:r>
              <a:rPr lang="nl-NL" baseline="0" dirty="0" err="1"/>
              <a:t>one</a:t>
            </a:r>
            <a:r>
              <a:rPr lang="nl-NL" baseline="0" dirty="0"/>
              <a:t> </a:t>
            </a:r>
            <a:r>
              <a:rPr lang="nl-NL" baseline="0" dirty="0" err="1"/>
              <a:t>tested</a:t>
            </a:r>
            <a:r>
              <a:rPr lang="nl-NL" baseline="0" dirty="0"/>
              <a:t> </a:t>
            </a:r>
            <a:r>
              <a:rPr lang="nl-NL" baseline="0" dirty="0" err="1"/>
              <a:t>parameterization</a:t>
            </a:r>
            <a:r>
              <a:rPr lang="nl-NL" baseline="0" dirty="0"/>
              <a:t> </a:t>
            </a:r>
            <a:r>
              <a:rPr lang="nl-NL" baseline="0" dirty="0" err="1"/>
              <a:t>to</a:t>
            </a:r>
            <a:r>
              <a:rPr lang="nl-NL" baseline="0" dirty="0"/>
              <a:t> </a:t>
            </a:r>
            <a:r>
              <a:rPr lang="nl-NL" baseline="0" dirty="0" err="1"/>
              <a:t>another</a:t>
            </a:r>
            <a:r>
              <a:rPr lang="nl-NL" baseline="0" dirty="0"/>
              <a:t> (</a:t>
            </a:r>
            <a:r>
              <a:rPr lang="nl-NL" baseline="0" dirty="0" err="1"/>
              <a:t>estimation</a:t>
            </a:r>
            <a:r>
              <a:rPr lang="nl-NL" baseline="0" dirty="0"/>
              <a:t> of Mis in </a:t>
            </a:r>
            <a:r>
              <a:rPr lang="nl-NL" baseline="0" dirty="0" err="1"/>
              <a:t>Mplus</a:t>
            </a:r>
            <a:r>
              <a:rPr lang="nl-NL" baseline="0" dirty="0"/>
              <a:t> is </a:t>
            </a:r>
            <a:r>
              <a:rPr lang="nl-NL" baseline="0" dirty="0" err="1"/>
              <a:t>based</a:t>
            </a:r>
            <a:r>
              <a:rPr lang="nl-NL" baseline="0" dirty="0"/>
              <a:t> on </a:t>
            </a:r>
            <a:r>
              <a:rPr lang="nl-NL" baseline="0" dirty="0" err="1"/>
              <a:t>univariate</a:t>
            </a:r>
            <a:r>
              <a:rPr lang="nl-NL" baseline="0" dirty="0"/>
              <a:t> approach) </a:t>
            </a:r>
          </a:p>
          <a:p>
            <a:pPr marL="171450" indent="-171450">
              <a:buFontTx/>
              <a:buChar char="-"/>
            </a:pPr>
            <a:r>
              <a:rPr lang="nl-NL" baseline="0" dirty="0"/>
              <a:t>Start </a:t>
            </a:r>
            <a:r>
              <a:rPr lang="nl-NL" baseline="0" dirty="0" err="1"/>
              <a:t>with</a:t>
            </a:r>
            <a:r>
              <a:rPr lang="nl-NL" baseline="0" dirty="0"/>
              <a:t> </a:t>
            </a:r>
            <a:r>
              <a:rPr lang="nl-NL" baseline="0" dirty="0" err="1"/>
              <a:t>largest</a:t>
            </a:r>
            <a:r>
              <a:rPr lang="nl-NL" baseline="0" dirty="0"/>
              <a:t> MI </a:t>
            </a:r>
          </a:p>
          <a:p>
            <a:pPr marL="171450" indent="-171450">
              <a:buFontTx/>
              <a:buChar char="-"/>
            </a:pPr>
            <a:endParaRPr lang="nl-NL" baseline="0" dirty="0"/>
          </a:p>
          <a:p>
            <a:pPr marL="0" indent="0">
              <a:buFontTx/>
              <a:buNone/>
            </a:pPr>
            <a:r>
              <a:rPr lang="nl-NL" b="1" baseline="0" dirty="0"/>
              <a:t>Model fit </a:t>
            </a:r>
          </a:p>
          <a:p>
            <a:pPr marL="171450" indent="-171450">
              <a:buFontTx/>
              <a:buChar char="-"/>
            </a:pPr>
            <a:r>
              <a:rPr lang="nl-NL" baseline="0" dirty="0" err="1"/>
              <a:t>Once</a:t>
            </a:r>
            <a:r>
              <a:rPr lang="nl-NL" baseline="0" dirty="0"/>
              <a:t> </a:t>
            </a:r>
            <a:r>
              <a:rPr lang="nl-NL" baseline="0" dirty="0" err="1"/>
              <a:t>the</a:t>
            </a:r>
            <a:r>
              <a:rPr lang="nl-NL" baseline="0" dirty="0"/>
              <a:t> model is </a:t>
            </a:r>
            <a:r>
              <a:rPr lang="nl-NL" baseline="0" dirty="0" err="1"/>
              <a:t>estimated</a:t>
            </a:r>
            <a:r>
              <a:rPr lang="nl-NL" baseline="0" dirty="0"/>
              <a:t> </a:t>
            </a:r>
            <a:r>
              <a:rPr lang="nl-NL" baseline="0" dirty="0" err="1"/>
              <a:t>with</a:t>
            </a:r>
            <a:r>
              <a:rPr lang="nl-NL" baseline="0" dirty="0"/>
              <a:t> </a:t>
            </a:r>
            <a:r>
              <a:rPr lang="nl-NL" baseline="0" dirty="0" err="1"/>
              <a:t>the</a:t>
            </a:r>
            <a:r>
              <a:rPr lang="nl-NL" baseline="0" dirty="0"/>
              <a:t> </a:t>
            </a:r>
            <a:r>
              <a:rPr lang="nl-NL" baseline="0" dirty="0" err="1"/>
              <a:t>freely</a:t>
            </a:r>
            <a:r>
              <a:rPr lang="nl-NL" baseline="0" dirty="0"/>
              <a:t> </a:t>
            </a:r>
            <a:r>
              <a:rPr lang="nl-NL" baseline="0" dirty="0" err="1"/>
              <a:t>estimated</a:t>
            </a:r>
            <a:r>
              <a:rPr lang="nl-NL" baseline="0" dirty="0"/>
              <a:t> extra parameter, </a:t>
            </a:r>
            <a:r>
              <a:rPr lang="nl-NL" baseline="0" dirty="0" err="1"/>
              <a:t>you</a:t>
            </a:r>
            <a:r>
              <a:rPr lang="nl-NL" baseline="0" dirty="0"/>
              <a:t> </a:t>
            </a:r>
            <a:r>
              <a:rPr lang="nl-NL" baseline="0" dirty="0" err="1"/>
              <a:t>can</a:t>
            </a:r>
            <a:r>
              <a:rPr lang="nl-NL" baseline="0" dirty="0"/>
              <a:t> </a:t>
            </a:r>
            <a:r>
              <a:rPr lang="nl-NL" baseline="0" dirty="0" err="1"/>
              <a:t>determine</a:t>
            </a:r>
            <a:r>
              <a:rPr lang="nl-NL" baseline="0" dirty="0"/>
              <a:t> </a:t>
            </a:r>
            <a:r>
              <a:rPr lang="nl-NL" baseline="0" dirty="0" err="1"/>
              <a:t>the</a:t>
            </a:r>
            <a:r>
              <a:rPr lang="nl-NL" baseline="0" dirty="0"/>
              <a:t> </a:t>
            </a:r>
            <a:r>
              <a:rPr lang="nl-NL" baseline="0" dirty="0" err="1"/>
              <a:t>difference</a:t>
            </a:r>
            <a:r>
              <a:rPr lang="nl-NL" baseline="0" dirty="0"/>
              <a:t> in fit </a:t>
            </a:r>
            <a:r>
              <a:rPr lang="nl-NL" baseline="0" dirty="0" err="1"/>
              <a:t>between</a:t>
            </a:r>
            <a:r>
              <a:rPr lang="nl-NL" baseline="0" dirty="0"/>
              <a:t> </a:t>
            </a:r>
            <a:r>
              <a:rPr lang="nl-NL" baseline="0" dirty="0" err="1"/>
              <a:t>the</a:t>
            </a:r>
            <a:r>
              <a:rPr lang="nl-NL" baseline="0" dirty="0"/>
              <a:t> </a:t>
            </a:r>
            <a:r>
              <a:rPr lang="nl-NL" baseline="0" dirty="0" err="1"/>
              <a:t>models</a:t>
            </a:r>
            <a:r>
              <a:rPr lang="nl-NL" baseline="0" dirty="0"/>
              <a:t> </a:t>
            </a:r>
            <a:r>
              <a:rPr lang="nl-NL" baseline="0" dirty="0" err="1"/>
              <a:t>to</a:t>
            </a:r>
            <a:r>
              <a:rPr lang="nl-NL" baseline="0" dirty="0"/>
              <a:t> </a:t>
            </a:r>
            <a:r>
              <a:rPr lang="nl-NL" baseline="0" dirty="0" err="1"/>
              <a:t>see</a:t>
            </a:r>
            <a:r>
              <a:rPr lang="nl-NL" baseline="0" dirty="0"/>
              <a:t> </a:t>
            </a:r>
            <a:r>
              <a:rPr lang="nl-NL" baseline="0" dirty="0" err="1"/>
              <a:t>whether</a:t>
            </a:r>
            <a:r>
              <a:rPr lang="nl-NL" baseline="0" dirty="0"/>
              <a:t> </a:t>
            </a:r>
            <a:r>
              <a:rPr lang="nl-NL" baseline="0" dirty="0" err="1"/>
              <a:t>it</a:t>
            </a:r>
            <a:r>
              <a:rPr lang="nl-NL" baseline="0" dirty="0"/>
              <a:t> is </a:t>
            </a:r>
            <a:r>
              <a:rPr lang="nl-NL" baseline="0" dirty="0" err="1"/>
              <a:t>statistically</a:t>
            </a:r>
            <a:r>
              <a:rPr lang="nl-NL" baseline="0" dirty="0"/>
              <a:t> significant </a:t>
            </a:r>
          </a:p>
          <a:p>
            <a:pPr marL="171450" indent="-171450">
              <a:buFontTx/>
              <a:buChar char="-"/>
            </a:pPr>
            <a:r>
              <a:rPr lang="nl-NL" baseline="0" dirty="0"/>
              <a:t>The </a:t>
            </a:r>
            <a:r>
              <a:rPr lang="nl-NL" baseline="0" dirty="0" err="1"/>
              <a:t>difference</a:t>
            </a:r>
            <a:r>
              <a:rPr lang="nl-NL" baseline="0" dirty="0"/>
              <a:t> </a:t>
            </a:r>
            <a:r>
              <a:rPr lang="nl-NL" baseline="0" dirty="0" err="1"/>
              <a:t>between</a:t>
            </a:r>
            <a:r>
              <a:rPr lang="nl-NL" baseline="0" dirty="0"/>
              <a:t> </a:t>
            </a:r>
            <a:r>
              <a:rPr lang="nl-NL" baseline="0" dirty="0" err="1"/>
              <a:t>chi</a:t>
            </a:r>
            <a:r>
              <a:rPr lang="nl-NL" baseline="0" dirty="0"/>
              <a:t>-squares is </a:t>
            </a:r>
            <a:r>
              <a:rPr lang="nl-NL" baseline="0" dirty="0" err="1"/>
              <a:t>itself</a:t>
            </a:r>
            <a:r>
              <a:rPr lang="nl-NL" baseline="0" dirty="0"/>
              <a:t> </a:t>
            </a:r>
            <a:r>
              <a:rPr lang="nl-NL" baseline="0" dirty="0" err="1"/>
              <a:t>chi</a:t>
            </a:r>
            <a:r>
              <a:rPr lang="nl-NL" baseline="0" dirty="0"/>
              <a:t>-square </a:t>
            </a:r>
            <a:r>
              <a:rPr lang="nl-NL" baseline="0" dirty="0" err="1"/>
              <a:t>distributed</a:t>
            </a:r>
            <a:r>
              <a:rPr lang="nl-NL" baseline="0" dirty="0"/>
              <a:t> </a:t>
            </a:r>
          </a:p>
          <a:p>
            <a:pPr marL="171450" indent="-171450">
              <a:buFontTx/>
              <a:buChar char="-"/>
            </a:pPr>
            <a:r>
              <a:rPr lang="nl-NL" baseline="0" dirty="0" err="1"/>
              <a:t>Degrees</a:t>
            </a:r>
            <a:r>
              <a:rPr lang="nl-NL" baseline="0" dirty="0"/>
              <a:t> of </a:t>
            </a:r>
            <a:r>
              <a:rPr lang="nl-NL" baseline="0" dirty="0" err="1"/>
              <a:t>freedom</a:t>
            </a:r>
            <a:r>
              <a:rPr lang="nl-NL" baseline="0" dirty="0"/>
              <a:t> </a:t>
            </a:r>
            <a:r>
              <a:rPr lang="nl-NL" baseline="0" dirty="0" err="1"/>
              <a:t>equal</a:t>
            </a:r>
            <a:r>
              <a:rPr lang="nl-NL" baseline="0" dirty="0"/>
              <a:t> </a:t>
            </a:r>
            <a:r>
              <a:rPr lang="nl-NL" baseline="0" dirty="0" err="1"/>
              <a:t>to</a:t>
            </a:r>
            <a:r>
              <a:rPr lang="nl-NL" baseline="0" dirty="0"/>
              <a:t> </a:t>
            </a:r>
            <a:r>
              <a:rPr lang="nl-NL" baseline="0" dirty="0" err="1"/>
              <a:t>the</a:t>
            </a:r>
            <a:r>
              <a:rPr lang="nl-NL" baseline="0" dirty="0"/>
              <a:t> </a:t>
            </a:r>
            <a:r>
              <a:rPr lang="nl-NL" baseline="0" dirty="0" err="1"/>
              <a:t>difference</a:t>
            </a:r>
            <a:r>
              <a:rPr lang="nl-NL" baseline="0" dirty="0"/>
              <a:t> in </a:t>
            </a:r>
            <a:r>
              <a:rPr lang="nl-NL" baseline="0" dirty="0" err="1"/>
              <a:t>degrees</a:t>
            </a:r>
            <a:r>
              <a:rPr lang="nl-NL" baseline="0" dirty="0"/>
              <a:t> of </a:t>
            </a:r>
            <a:r>
              <a:rPr lang="nl-NL" baseline="0" dirty="0" err="1"/>
              <a:t>freedom</a:t>
            </a:r>
            <a:r>
              <a:rPr lang="nl-NL" baseline="0" dirty="0"/>
              <a:t> </a:t>
            </a:r>
          </a:p>
          <a:p>
            <a:pPr marL="171450" indent="-171450">
              <a:buFontTx/>
              <a:buChar char="-"/>
            </a:pPr>
            <a:endParaRPr lang="nl-NL" baseline="0" dirty="0"/>
          </a:p>
          <a:p>
            <a:pPr marL="171450" indent="-171450">
              <a:buFontTx/>
              <a:buChar char="-"/>
            </a:pPr>
            <a:endParaRPr lang="nl-NL" baseline="0" dirty="0"/>
          </a:p>
          <a:p>
            <a:pPr marL="0" indent="0">
              <a:buFontTx/>
              <a:buNone/>
            </a:pPr>
            <a:r>
              <a:rPr lang="nl-NL" b="1" baseline="0" dirty="0"/>
              <a:t>Output</a:t>
            </a:r>
          </a:p>
          <a:p>
            <a:pPr marL="0" indent="0">
              <a:buFontTx/>
              <a:buNone/>
            </a:pPr>
            <a:r>
              <a:rPr lang="nl-NL" b="0" baseline="0" dirty="0" err="1"/>
              <a:t>Note</a:t>
            </a:r>
            <a:r>
              <a:rPr lang="nl-NL" b="0" baseline="0" dirty="0"/>
              <a:t> </a:t>
            </a:r>
            <a:r>
              <a:rPr lang="nl-NL" b="0" baseline="0" dirty="0" err="1"/>
              <a:t>that</a:t>
            </a:r>
            <a:r>
              <a:rPr lang="nl-NL" b="0" baseline="0" dirty="0"/>
              <a:t> </a:t>
            </a:r>
            <a:r>
              <a:rPr lang="nl-NL" b="0" baseline="0" dirty="0" err="1"/>
              <a:t>the</a:t>
            </a:r>
            <a:r>
              <a:rPr lang="nl-NL" b="0" baseline="0" dirty="0"/>
              <a:t> </a:t>
            </a:r>
            <a:r>
              <a:rPr lang="nl-NL" b="0" baseline="0" dirty="0" err="1"/>
              <a:t>estimated</a:t>
            </a:r>
            <a:r>
              <a:rPr lang="nl-NL" b="0" baseline="0" dirty="0"/>
              <a:t> </a:t>
            </a:r>
            <a:r>
              <a:rPr lang="nl-NL" b="0" baseline="0" dirty="0" err="1"/>
              <a:t>value</a:t>
            </a:r>
            <a:r>
              <a:rPr lang="nl-NL" b="0" baseline="0" dirty="0"/>
              <a:t> </a:t>
            </a:r>
            <a:r>
              <a:rPr lang="nl-NL" b="0" baseline="0" dirty="0" err="1"/>
              <a:t>for</a:t>
            </a:r>
            <a:r>
              <a:rPr lang="nl-NL" b="0" baseline="0" dirty="0"/>
              <a:t> .. Is </a:t>
            </a:r>
            <a:r>
              <a:rPr lang="nl-NL" b="0" baseline="0" dirty="0" err="1"/>
              <a:t>exactly</a:t>
            </a:r>
            <a:r>
              <a:rPr lang="nl-NL" b="0" baseline="0" dirty="0"/>
              <a:t> in tune </a:t>
            </a:r>
            <a:r>
              <a:rPr lang="nl-NL" b="0" baseline="0" dirty="0" err="1"/>
              <a:t>with</a:t>
            </a:r>
            <a:r>
              <a:rPr lang="nl-NL" b="0" baseline="0" dirty="0"/>
              <a:t> </a:t>
            </a:r>
            <a:r>
              <a:rPr lang="nl-NL" b="0" baseline="0" dirty="0" err="1"/>
              <a:t>the</a:t>
            </a:r>
            <a:r>
              <a:rPr lang="nl-NL" b="0" baseline="0" dirty="0"/>
              <a:t> </a:t>
            </a:r>
            <a:r>
              <a:rPr lang="nl-NL" b="0" baseline="0" dirty="0" err="1"/>
              <a:t>predicted</a:t>
            </a:r>
            <a:r>
              <a:rPr lang="nl-NL" b="0" baseline="0" dirty="0"/>
              <a:t> EPC </a:t>
            </a:r>
            <a:r>
              <a:rPr lang="nl-NL" b="0" baseline="0" dirty="0" err="1"/>
              <a:t>value</a:t>
            </a:r>
            <a:r>
              <a:rPr lang="nl-NL" b="0" baseline="0" dirty="0"/>
              <a:t> </a:t>
            </a:r>
          </a:p>
        </p:txBody>
      </p:sp>
    </p:spTree>
    <p:extLst>
      <p:ext uri="{BB962C8B-B14F-4D97-AF65-F5344CB8AC3E}">
        <p14:creationId xmlns:p14="http://schemas.microsoft.com/office/powerpoint/2010/main" val="2298567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a:p>
          <a:p>
            <a:r>
              <a:rPr lang="nl-NL" b="1" baseline="0" dirty="0"/>
              <a:t>Input </a:t>
            </a:r>
          </a:p>
          <a:p>
            <a:pPr marL="171450" indent="-171450">
              <a:buFontTx/>
              <a:buChar char="-"/>
            </a:pPr>
            <a:r>
              <a:rPr lang="nl-NL" baseline="0" dirty="0" err="1"/>
              <a:t>Addition</a:t>
            </a:r>
            <a:r>
              <a:rPr lang="nl-NL" baseline="0" dirty="0"/>
              <a:t> of </a:t>
            </a:r>
            <a:r>
              <a:rPr lang="nl-NL" baseline="0" dirty="0" err="1"/>
              <a:t>freely</a:t>
            </a:r>
            <a:r>
              <a:rPr lang="nl-NL" baseline="0" dirty="0"/>
              <a:t> </a:t>
            </a:r>
            <a:r>
              <a:rPr lang="nl-NL" baseline="0" dirty="0" err="1"/>
              <a:t>estimated</a:t>
            </a:r>
            <a:r>
              <a:rPr lang="nl-NL" baseline="0" dirty="0"/>
              <a:t> parameters </a:t>
            </a:r>
            <a:r>
              <a:rPr lang="nl-NL" baseline="0" dirty="0" err="1"/>
              <a:t>to</a:t>
            </a:r>
            <a:r>
              <a:rPr lang="nl-NL" baseline="0" dirty="0"/>
              <a:t> </a:t>
            </a:r>
            <a:r>
              <a:rPr lang="nl-NL" baseline="0" dirty="0" err="1"/>
              <a:t>the</a:t>
            </a:r>
            <a:r>
              <a:rPr lang="nl-NL" baseline="0" dirty="0"/>
              <a:t> model </a:t>
            </a:r>
          </a:p>
          <a:p>
            <a:pPr marL="171450" indent="-171450">
              <a:buFontTx/>
              <a:buChar char="-"/>
            </a:pPr>
            <a:r>
              <a:rPr lang="nl-NL" baseline="0" dirty="0"/>
              <a:t>NOTE: </a:t>
            </a:r>
            <a:r>
              <a:rPr lang="nl-NL" baseline="0" dirty="0" err="1"/>
              <a:t>only</a:t>
            </a:r>
            <a:r>
              <a:rPr lang="nl-NL" baseline="0" dirty="0"/>
              <a:t> </a:t>
            </a:r>
            <a:r>
              <a:rPr lang="nl-NL" baseline="0" dirty="0" err="1"/>
              <a:t>add</a:t>
            </a:r>
            <a:r>
              <a:rPr lang="nl-NL" baseline="0" dirty="0"/>
              <a:t> </a:t>
            </a:r>
            <a:r>
              <a:rPr lang="nl-NL" baseline="0" dirty="0" err="1"/>
              <a:t>one</a:t>
            </a:r>
            <a:r>
              <a:rPr lang="nl-NL" baseline="0" dirty="0"/>
              <a:t> parameter at a time </a:t>
            </a:r>
            <a:r>
              <a:rPr lang="nl-NL" baseline="0" dirty="0" err="1"/>
              <a:t>to</a:t>
            </a:r>
            <a:r>
              <a:rPr lang="nl-NL" baseline="0" dirty="0"/>
              <a:t> </a:t>
            </a:r>
            <a:r>
              <a:rPr lang="nl-NL" baseline="0" dirty="0" err="1"/>
              <a:t>the</a:t>
            </a:r>
            <a:r>
              <a:rPr lang="nl-NL" baseline="0" dirty="0"/>
              <a:t> model, as </a:t>
            </a:r>
            <a:r>
              <a:rPr lang="nl-NL" baseline="0" dirty="0" err="1"/>
              <a:t>the</a:t>
            </a:r>
            <a:r>
              <a:rPr lang="nl-NL" baseline="0" dirty="0"/>
              <a:t> MI </a:t>
            </a:r>
            <a:r>
              <a:rPr lang="nl-NL" baseline="0" dirty="0" err="1"/>
              <a:t>values</a:t>
            </a:r>
            <a:r>
              <a:rPr lang="nl-NL" baseline="0" dirty="0"/>
              <a:t> </a:t>
            </a:r>
            <a:r>
              <a:rPr lang="nl-NL" baseline="0" dirty="0" err="1"/>
              <a:t>can</a:t>
            </a:r>
            <a:r>
              <a:rPr lang="nl-NL" baseline="0" dirty="0"/>
              <a:t> change </a:t>
            </a:r>
            <a:r>
              <a:rPr lang="nl-NL" baseline="0" dirty="0" err="1"/>
              <a:t>substantially</a:t>
            </a:r>
            <a:r>
              <a:rPr lang="nl-NL" baseline="0" dirty="0"/>
              <a:t> </a:t>
            </a:r>
            <a:r>
              <a:rPr lang="nl-NL" baseline="0" dirty="0" err="1"/>
              <a:t>from</a:t>
            </a:r>
            <a:r>
              <a:rPr lang="nl-NL" baseline="0" dirty="0"/>
              <a:t> </a:t>
            </a:r>
            <a:r>
              <a:rPr lang="nl-NL" baseline="0" dirty="0" err="1"/>
              <a:t>one</a:t>
            </a:r>
            <a:r>
              <a:rPr lang="nl-NL" baseline="0" dirty="0"/>
              <a:t> </a:t>
            </a:r>
            <a:r>
              <a:rPr lang="nl-NL" baseline="0" dirty="0" err="1"/>
              <a:t>tested</a:t>
            </a:r>
            <a:r>
              <a:rPr lang="nl-NL" baseline="0" dirty="0"/>
              <a:t> </a:t>
            </a:r>
            <a:r>
              <a:rPr lang="nl-NL" baseline="0" dirty="0" err="1"/>
              <a:t>parameterization</a:t>
            </a:r>
            <a:r>
              <a:rPr lang="nl-NL" baseline="0" dirty="0"/>
              <a:t> </a:t>
            </a:r>
            <a:r>
              <a:rPr lang="nl-NL" baseline="0" dirty="0" err="1"/>
              <a:t>to</a:t>
            </a:r>
            <a:r>
              <a:rPr lang="nl-NL" baseline="0" dirty="0"/>
              <a:t> </a:t>
            </a:r>
            <a:r>
              <a:rPr lang="nl-NL" baseline="0" dirty="0" err="1"/>
              <a:t>another</a:t>
            </a:r>
            <a:r>
              <a:rPr lang="nl-NL" baseline="0" dirty="0"/>
              <a:t> (</a:t>
            </a:r>
            <a:r>
              <a:rPr lang="nl-NL" baseline="0" dirty="0" err="1"/>
              <a:t>estimation</a:t>
            </a:r>
            <a:r>
              <a:rPr lang="nl-NL" baseline="0" dirty="0"/>
              <a:t> of Mis in </a:t>
            </a:r>
            <a:r>
              <a:rPr lang="nl-NL" baseline="0" dirty="0" err="1"/>
              <a:t>Mplus</a:t>
            </a:r>
            <a:r>
              <a:rPr lang="nl-NL" baseline="0" dirty="0"/>
              <a:t> is </a:t>
            </a:r>
            <a:r>
              <a:rPr lang="nl-NL" baseline="0" dirty="0" err="1"/>
              <a:t>based</a:t>
            </a:r>
            <a:r>
              <a:rPr lang="nl-NL" baseline="0" dirty="0"/>
              <a:t> on </a:t>
            </a:r>
            <a:r>
              <a:rPr lang="nl-NL" baseline="0" dirty="0" err="1"/>
              <a:t>univariate</a:t>
            </a:r>
            <a:r>
              <a:rPr lang="nl-NL" baseline="0" dirty="0"/>
              <a:t> approach) </a:t>
            </a:r>
          </a:p>
          <a:p>
            <a:pPr marL="171450" indent="-171450">
              <a:buFontTx/>
              <a:buChar char="-"/>
            </a:pPr>
            <a:r>
              <a:rPr lang="nl-NL" baseline="0" dirty="0"/>
              <a:t>Start </a:t>
            </a:r>
            <a:r>
              <a:rPr lang="nl-NL" baseline="0" dirty="0" err="1"/>
              <a:t>with</a:t>
            </a:r>
            <a:r>
              <a:rPr lang="nl-NL" baseline="0" dirty="0"/>
              <a:t> </a:t>
            </a:r>
            <a:r>
              <a:rPr lang="nl-NL" baseline="0" dirty="0" err="1"/>
              <a:t>largest</a:t>
            </a:r>
            <a:r>
              <a:rPr lang="nl-NL" baseline="0" dirty="0"/>
              <a:t> MI </a:t>
            </a:r>
          </a:p>
          <a:p>
            <a:pPr marL="171450" indent="-171450">
              <a:buFontTx/>
              <a:buChar char="-"/>
            </a:pPr>
            <a:endParaRPr lang="nl-NL" baseline="0" dirty="0"/>
          </a:p>
          <a:p>
            <a:pPr marL="0" indent="0">
              <a:buFontTx/>
              <a:buNone/>
            </a:pPr>
            <a:r>
              <a:rPr lang="nl-NL" b="1" baseline="0" dirty="0"/>
              <a:t>Model fit </a:t>
            </a:r>
          </a:p>
          <a:p>
            <a:pPr marL="171450" indent="-171450">
              <a:buFontTx/>
              <a:buChar char="-"/>
            </a:pPr>
            <a:r>
              <a:rPr lang="nl-NL" baseline="0" dirty="0" err="1"/>
              <a:t>Once</a:t>
            </a:r>
            <a:r>
              <a:rPr lang="nl-NL" baseline="0" dirty="0"/>
              <a:t> </a:t>
            </a:r>
            <a:r>
              <a:rPr lang="nl-NL" baseline="0" dirty="0" err="1"/>
              <a:t>the</a:t>
            </a:r>
            <a:r>
              <a:rPr lang="nl-NL" baseline="0" dirty="0"/>
              <a:t> model is </a:t>
            </a:r>
            <a:r>
              <a:rPr lang="nl-NL" baseline="0" dirty="0" err="1"/>
              <a:t>estimated</a:t>
            </a:r>
            <a:r>
              <a:rPr lang="nl-NL" baseline="0" dirty="0"/>
              <a:t> </a:t>
            </a:r>
            <a:r>
              <a:rPr lang="nl-NL" baseline="0" dirty="0" err="1"/>
              <a:t>with</a:t>
            </a:r>
            <a:r>
              <a:rPr lang="nl-NL" baseline="0" dirty="0"/>
              <a:t> </a:t>
            </a:r>
            <a:r>
              <a:rPr lang="nl-NL" baseline="0" dirty="0" err="1"/>
              <a:t>the</a:t>
            </a:r>
            <a:r>
              <a:rPr lang="nl-NL" baseline="0" dirty="0"/>
              <a:t> </a:t>
            </a:r>
            <a:r>
              <a:rPr lang="nl-NL" baseline="0" dirty="0" err="1"/>
              <a:t>freely</a:t>
            </a:r>
            <a:r>
              <a:rPr lang="nl-NL" baseline="0" dirty="0"/>
              <a:t> </a:t>
            </a:r>
            <a:r>
              <a:rPr lang="nl-NL" baseline="0" dirty="0" err="1"/>
              <a:t>estimated</a:t>
            </a:r>
            <a:r>
              <a:rPr lang="nl-NL" baseline="0" dirty="0"/>
              <a:t> extra parameter, </a:t>
            </a:r>
            <a:r>
              <a:rPr lang="nl-NL" baseline="0" dirty="0" err="1"/>
              <a:t>you</a:t>
            </a:r>
            <a:r>
              <a:rPr lang="nl-NL" baseline="0" dirty="0"/>
              <a:t> </a:t>
            </a:r>
            <a:r>
              <a:rPr lang="nl-NL" baseline="0" dirty="0" err="1"/>
              <a:t>can</a:t>
            </a:r>
            <a:r>
              <a:rPr lang="nl-NL" baseline="0" dirty="0"/>
              <a:t> </a:t>
            </a:r>
            <a:r>
              <a:rPr lang="nl-NL" baseline="0" dirty="0" err="1"/>
              <a:t>determine</a:t>
            </a:r>
            <a:r>
              <a:rPr lang="nl-NL" baseline="0" dirty="0"/>
              <a:t> </a:t>
            </a:r>
            <a:r>
              <a:rPr lang="nl-NL" baseline="0" dirty="0" err="1"/>
              <a:t>the</a:t>
            </a:r>
            <a:r>
              <a:rPr lang="nl-NL" baseline="0" dirty="0"/>
              <a:t> </a:t>
            </a:r>
            <a:r>
              <a:rPr lang="nl-NL" baseline="0" dirty="0" err="1"/>
              <a:t>difference</a:t>
            </a:r>
            <a:r>
              <a:rPr lang="nl-NL" baseline="0" dirty="0"/>
              <a:t> in fit </a:t>
            </a:r>
            <a:r>
              <a:rPr lang="nl-NL" baseline="0" dirty="0" err="1"/>
              <a:t>between</a:t>
            </a:r>
            <a:r>
              <a:rPr lang="nl-NL" baseline="0" dirty="0"/>
              <a:t> </a:t>
            </a:r>
            <a:r>
              <a:rPr lang="nl-NL" baseline="0" dirty="0" err="1"/>
              <a:t>the</a:t>
            </a:r>
            <a:r>
              <a:rPr lang="nl-NL" baseline="0" dirty="0"/>
              <a:t> </a:t>
            </a:r>
            <a:r>
              <a:rPr lang="nl-NL" baseline="0" dirty="0" err="1"/>
              <a:t>models</a:t>
            </a:r>
            <a:r>
              <a:rPr lang="nl-NL" baseline="0" dirty="0"/>
              <a:t> </a:t>
            </a:r>
            <a:r>
              <a:rPr lang="nl-NL" baseline="0" dirty="0" err="1"/>
              <a:t>to</a:t>
            </a:r>
            <a:r>
              <a:rPr lang="nl-NL" baseline="0" dirty="0"/>
              <a:t> </a:t>
            </a:r>
            <a:r>
              <a:rPr lang="nl-NL" baseline="0" dirty="0" err="1"/>
              <a:t>see</a:t>
            </a:r>
            <a:r>
              <a:rPr lang="nl-NL" baseline="0" dirty="0"/>
              <a:t> </a:t>
            </a:r>
            <a:r>
              <a:rPr lang="nl-NL" baseline="0" dirty="0" err="1"/>
              <a:t>whether</a:t>
            </a:r>
            <a:r>
              <a:rPr lang="nl-NL" baseline="0" dirty="0"/>
              <a:t> </a:t>
            </a:r>
            <a:r>
              <a:rPr lang="nl-NL" baseline="0" dirty="0" err="1"/>
              <a:t>it</a:t>
            </a:r>
            <a:r>
              <a:rPr lang="nl-NL" baseline="0" dirty="0"/>
              <a:t> is </a:t>
            </a:r>
            <a:r>
              <a:rPr lang="nl-NL" baseline="0" dirty="0" err="1"/>
              <a:t>statistically</a:t>
            </a:r>
            <a:r>
              <a:rPr lang="nl-NL" baseline="0" dirty="0"/>
              <a:t> significant </a:t>
            </a:r>
          </a:p>
          <a:p>
            <a:pPr marL="171450" indent="-171450">
              <a:buFontTx/>
              <a:buChar char="-"/>
            </a:pPr>
            <a:r>
              <a:rPr lang="nl-NL" baseline="0" dirty="0"/>
              <a:t>The </a:t>
            </a:r>
            <a:r>
              <a:rPr lang="nl-NL" baseline="0" dirty="0" err="1"/>
              <a:t>difference</a:t>
            </a:r>
            <a:r>
              <a:rPr lang="nl-NL" baseline="0" dirty="0"/>
              <a:t> </a:t>
            </a:r>
            <a:r>
              <a:rPr lang="nl-NL" baseline="0" dirty="0" err="1"/>
              <a:t>between</a:t>
            </a:r>
            <a:r>
              <a:rPr lang="nl-NL" baseline="0" dirty="0"/>
              <a:t> </a:t>
            </a:r>
            <a:r>
              <a:rPr lang="nl-NL" baseline="0" dirty="0" err="1"/>
              <a:t>chi</a:t>
            </a:r>
            <a:r>
              <a:rPr lang="nl-NL" baseline="0" dirty="0"/>
              <a:t>-squares is </a:t>
            </a:r>
            <a:r>
              <a:rPr lang="nl-NL" baseline="0" dirty="0" err="1"/>
              <a:t>itself</a:t>
            </a:r>
            <a:r>
              <a:rPr lang="nl-NL" baseline="0" dirty="0"/>
              <a:t> </a:t>
            </a:r>
            <a:r>
              <a:rPr lang="nl-NL" baseline="0" dirty="0" err="1"/>
              <a:t>chi</a:t>
            </a:r>
            <a:r>
              <a:rPr lang="nl-NL" baseline="0" dirty="0"/>
              <a:t>-square </a:t>
            </a:r>
            <a:r>
              <a:rPr lang="nl-NL" baseline="0" dirty="0" err="1"/>
              <a:t>distributed</a:t>
            </a:r>
            <a:r>
              <a:rPr lang="nl-NL" baseline="0" dirty="0"/>
              <a:t> </a:t>
            </a:r>
          </a:p>
          <a:p>
            <a:pPr marL="171450" indent="-171450">
              <a:buFontTx/>
              <a:buChar char="-"/>
            </a:pPr>
            <a:r>
              <a:rPr lang="nl-NL" baseline="0" dirty="0" err="1"/>
              <a:t>Degrees</a:t>
            </a:r>
            <a:r>
              <a:rPr lang="nl-NL" baseline="0" dirty="0"/>
              <a:t> of </a:t>
            </a:r>
            <a:r>
              <a:rPr lang="nl-NL" baseline="0" dirty="0" err="1"/>
              <a:t>freedom</a:t>
            </a:r>
            <a:r>
              <a:rPr lang="nl-NL" baseline="0" dirty="0"/>
              <a:t> </a:t>
            </a:r>
            <a:r>
              <a:rPr lang="nl-NL" baseline="0" dirty="0" err="1"/>
              <a:t>equal</a:t>
            </a:r>
            <a:r>
              <a:rPr lang="nl-NL" baseline="0" dirty="0"/>
              <a:t> </a:t>
            </a:r>
            <a:r>
              <a:rPr lang="nl-NL" baseline="0" dirty="0" err="1"/>
              <a:t>to</a:t>
            </a:r>
            <a:r>
              <a:rPr lang="nl-NL" baseline="0" dirty="0"/>
              <a:t> </a:t>
            </a:r>
            <a:r>
              <a:rPr lang="nl-NL" baseline="0" dirty="0" err="1"/>
              <a:t>the</a:t>
            </a:r>
            <a:r>
              <a:rPr lang="nl-NL" baseline="0" dirty="0"/>
              <a:t> </a:t>
            </a:r>
            <a:r>
              <a:rPr lang="nl-NL" baseline="0" dirty="0" err="1"/>
              <a:t>difference</a:t>
            </a:r>
            <a:r>
              <a:rPr lang="nl-NL" baseline="0" dirty="0"/>
              <a:t> in </a:t>
            </a:r>
            <a:r>
              <a:rPr lang="nl-NL" baseline="0" dirty="0" err="1"/>
              <a:t>degrees</a:t>
            </a:r>
            <a:r>
              <a:rPr lang="nl-NL" baseline="0" dirty="0"/>
              <a:t> of </a:t>
            </a:r>
            <a:r>
              <a:rPr lang="nl-NL" baseline="0" dirty="0" err="1"/>
              <a:t>freedom</a:t>
            </a:r>
            <a:r>
              <a:rPr lang="nl-NL" baseline="0" dirty="0"/>
              <a:t> </a:t>
            </a:r>
          </a:p>
          <a:p>
            <a:pPr marL="171450" indent="-171450">
              <a:buFontTx/>
              <a:buChar char="-"/>
            </a:pPr>
            <a:endParaRPr lang="nl-NL" baseline="0" dirty="0"/>
          </a:p>
          <a:p>
            <a:pPr marL="171450" indent="-171450">
              <a:buFontTx/>
              <a:buChar char="-"/>
            </a:pPr>
            <a:endParaRPr lang="nl-NL" baseline="0" dirty="0"/>
          </a:p>
          <a:p>
            <a:pPr marL="0" indent="0">
              <a:buFontTx/>
              <a:buNone/>
            </a:pPr>
            <a:r>
              <a:rPr lang="nl-NL" b="1" baseline="0" dirty="0"/>
              <a:t>Output</a:t>
            </a:r>
          </a:p>
          <a:p>
            <a:pPr marL="0" indent="0">
              <a:buFontTx/>
              <a:buNone/>
            </a:pPr>
            <a:r>
              <a:rPr lang="nl-NL" b="0" baseline="0" dirty="0" err="1"/>
              <a:t>Note</a:t>
            </a:r>
            <a:r>
              <a:rPr lang="nl-NL" b="0" baseline="0" dirty="0"/>
              <a:t> </a:t>
            </a:r>
            <a:r>
              <a:rPr lang="nl-NL" b="0" baseline="0" dirty="0" err="1"/>
              <a:t>that</a:t>
            </a:r>
            <a:r>
              <a:rPr lang="nl-NL" b="0" baseline="0" dirty="0"/>
              <a:t> </a:t>
            </a:r>
            <a:r>
              <a:rPr lang="nl-NL" b="0" baseline="0" dirty="0" err="1"/>
              <a:t>the</a:t>
            </a:r>
            <a:r>
              <a:rPr lang="nl-NL" b="0" baseline="0" dirty="0"/>
              <a:t> </a:t>
            </a:r>
            <a:r>
              <a:rPr lang="nl-NL" b="0" baseline="0" dirty="0" err="1"/>
              <a:t>estimated</a:t>
            </a:r>
            <a:r>
              <a:rPr lang="nl-NL" b="0" baseline="0" dirty="0"/>
              <a:t> </a:t>
            </a:r>
            <a:r>
              <a:rPr lang="nl-NL" b="0" baseline="0" dirty="0" err="1"/>
              <a:t>value</a:t>
            </a:r>
            <a:r>
              <a:rPr lang="nl-NL" b="0" baseline="0" dirty="0"/>
              <a:t> </a:t>
            </a:r>
            <a:r>
              <a:rPr lang="nl-NL" b="0" baseline="0" dirty="0" err="1"/>
              <a:t>for</a:t>
            </a:r>
            <a:r>
              <a:rPr lang="nl-NL" b="0" baseline="0" dirty="0"/>
              <a:t> .. Is </a:t>
            </a:r>
            <a:r>
              <a:rPr lang="nl-NL" b="0" baseline="0" dirty="0" err="1"/>
              <a:t>exactly</a:t>
            </a:r>
            <a:r>
              <a:rPr lang="nl-NL" b="0" baseline="0" dirty="0"/>
              <a:t> in tune </a:t>
            </a:r>
            <a:r>
              <a:rPr lang="nl-NL" b="0" baseline="0" dirty="0" err="1"/>
              <a:t>with</a:t>
            </a:r>
            <a:r>
              <a:rPr lang="nl-NL" b="0" baseline="0" dirty="0"/>
              <a:t> </a:t>
            </a:r>
            <a:r>
              <a:rPr lang="nl-NL" b="0" baseline="0" dirty="0" err="1"/>
              <a:t>the</a:t>
            </a:r>
            <a:r>
              <a:rPr lang="nl-NL" b="0" baseline="0" dirty="0"/>
              <a:t> </a:t>
            </a:r>
            <a:r>
              <a:rPr lang="nl-NL" b="0" baseline="0" dirty="0" err="1"/>
              <a:t>predicted</a:t>
            </a:r>
            <a:r>
              <a:rPr lang="nl-NL" b="0" baseline="0" dirty="0"/>
              <a:t> EPC </a:t>
            </a:r>
            <a:r>
              <a:rPr lang="nl-NL" b="0" baseline="0" dirty="0" err="1"/>
              <a:t>value</a:t>
            </a:r>
            <a:r>
              <a:rPr lang="nl-NL" b="0" baseline="0" dirty="0"/>
              <a:t> </a:t>
            </a:r>
          </a:p>
        </p:txBody>
      </p:sp>
    </p:spTree>
    <p:extLst>
      <p:ext uri="{BB962C8B-B14F-4D97-AF65-F5344CB8AC3E}">
        <p14:creationId xmlns:p14="http://schemas.microsoft.com/office/powerpoint/2010/main" val="2298567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a:p>
        </p:txBody>
      </p:sp>
    </p:spTree>
    <p:extLst>
      <p:ext uri="{BB962C8B-B14F-4D97-AF65-F5344CB8AC3E}">
        <p14:creationId xmlns:p14="http://schemas.microsoft.com/office/powerpoint/2010/main" val="2298567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each method of identification is simpl</a:t>
            </a:r>
            <a:r>
              <a:rPr lang="en-US" baseline="0" dirty="0"/>
              <a:t>y an alternative but equivalent parameterization of the same model! </a:t>
            </a:r>
            <a:endParaRPr lang="en-US" dirty="0"/>
          </a:p>
        </p:txBody>
      </p:sp>
    </p:spTree>
    <p:extLst>
      <p:ext uri="{BB962C8B-B14F-4D97-AF65-F5344CB8AC3E}">
        <p14:creationId xmlns:p14="http://schemas.microsoft.com/office/powerpoint/2010/main" val="76227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Say we want to measure the latent construct of </a:t>
            </a:r>
            <a:r>
              <a:rPr lang="nl-NL" dirty="0" err="1"/>
              <a:t>extraversion</a:t>
            </a:r>
            <a:r>
              <a:rPr lang="nl-NL" dirty="0"/>
              <a:t>, </a:t>
            </a:r>
            <a:r>
              <a:rPr lang="nl-NL" dirty="0" err="1"/>
              <a:t>and</a:t>
            </a:r>
            <a:r>
              <a:rPr lang="nl-NL" dirty="0"/>
              <a:t> we </a:t>
            </a:r>
            <a:r>
              <a:rPr lang="nl-NL" dirty="0" err="1"/>
              <a:t>believe</a:t>
            </a:r>
            <a:r>
              <a:rPr lang="nl-NL" dirty="0"/>
              <a:t> </a:t>
            </a:r>
            <a:r>
              <a:rPr lang="nl-NL" dirty="0" err="1"/>
              <a:t>it</a:t>
            </a:r>
            <a:r>
              <a:rPr lang="nl-NL" dirty="0"/>
              <a:t> is </a:t>
            </a:r>
            <a:r>
              <a:rPr lang="nl-NL" dirty="0" err="1"/>
              <a:t>defined</a:t>
            </a:r>
            <a:r>
              <a:rPr lang="nl-NL" dirty="0"/>
              <a:t> </a:t>
            </a:r>
            <a:r>
              <a:rPr lang="nl-NL" dirty="0" err="1"/>
              <a:t>by</a:t>
            </a:r>
            <a:r>
              <a:rPr lang="nl-NL" dirty="0"/>
              <a:t> these </a:t>
            </a:r>
            <a:r>
              <a:rPr lang="nl-NL" dirty="0" err="1"/>
              <a:t>four</a:t>
            </a:r>
            <a:r>
              <a:rPr lang="nl-NL" dirty="0"/>
              <a:t> items on a questionnaire </a:t>
            </a:r>
          </a:p>
          <a:p>
            <a:endParaRPr lang="nl-NL" dirty="0"/>
          </a:p>
          <a:p>
            <a:pPr marL="0" marR="0" indent="0" algn="l" defTabSz="914024" rtl="0" eaLnBrk="1" fontAlgn="auto" latinLnBrk="0" hangingPunct="1">
              <a:lnSpc>
                <a:spcPct val="100000"/>
              </a:lnSpc>
              <a:spcBef>
                <a:spcPts val="0"/>
              </a:spcBef>
              <a:spcAft>
                <a:spcPts val="0"/>
              </a:spcAft>
              <a:buClrTx/>
              <a:buSzTx/>
              <a:buFontTx/>
              <a:buNone/>
              <a:tabLst/>
              <a:defRPr/>
            </a:pPr>
            <a:r>
              <a:rPr lang="nl-NL" dirty="0"/>
              <a:t>(</a:t>
            </a:r>
            <a:r>
              <a:rPr lang="nl-NL" dirty="0" err="1"/>
              <a:t>just</a:t>
            </a:r>
            <a:r>
              <a:rPr lang="nl-NL" baseline="0" dirty="0"/>
              <a:t> as in </a:t>
            </a:r>
            <a:r>
              <a:rPr lang="nl-NL" baseline="0" dirty="0" err="1"/>
              <a:t>day</a:t>
            </a:r>
            <a:r>
              <a:rPr lang="nl-NL" baseline="0" dirty="0"/>
              <a:t> 1, </a:t>
            </a:r>
            <a:r>
              <a:rPr lang="nl-NL" baseline="0" dirty="0" err="1"/>
              <a:t>this</a:t>
            </a:r>
            <a:r>
              <a:rPr lang="nl-NL" baseline="0" dirty="0"/>
              <a:t> </a:t>
            </a:r>
            <a:r>
              <a:rPr lang="nl-NL" baseline="0" dirty="0" err="1"/>
              <a:t>example</a:t>
            </a:r>
            <a:r>
              <a:rPr lang="nl-NL" baseline="0" dirty="0"/>
              <a:t> is </a:t>
            </a:r>
            <a:r>
              <a:rPr lang="nl-NL" baseline="0" dirty="0" err="1"/>
              <a:t>based</a:t>
            </a:r>
            <a:r>
              <a:rPr lang="nl-NL" baseline="0" dirty="0"/>
              <a:t> on </a:t>
            </a:r>
            <a:r>
              <a:rPr lang="nl-NL" baseline="0" dirty="0" err="1"/>
              <a:t>the</a:t>
            </a:r>
            <a:r>
              <a:rPr lang="nl-NL" baseline="0" dirty="0"/>
              <a:t> </a:t>
            </a:r>
            <a:r>
              <a:rPr lang="en-US" sz="1200" b="1" dirty="0">
                <a:solidFill>
                  <a:srgbClr val="000000"/>
                </a:solidFill>
                <a:latin typeface="Corbel" pitchFamily="34" charset="0"/>
              </a:rPr>
              <a:t>SOUTH AFRICAN PERSONALITY INVENTORY PROJECT SAPI</a:t>
            </a:r>
            <a:r>
              <a:rPr lang="en-US" sz="1200" b="0" dirty="0">
                <a:solidFill>
                  <a:srgbClr val="000000"/>
                </a:solidFill>
                <a:latin typeface="Corbel" pitchFamily="34" charset="0"/>
              </a:rPr>
              <a:t>) </a:t>
            </a:r>
            <a:endParaRPr lang="en-US" sz="1200" b="1" dirty="0">
              <a:solidFill>
                <a:srgbClr val="000000"/>
              </a:solidFill>
              <a:latin typeface="Corbel" pitchFamily="34" charset="0"/>
            </a:endParaRPr>
          </a:p>
          <a:p>
            <a:endParaRPr lang="nl-NL" dirty="0"/>
          </a:p>
        </p:txBody>
      </p:sp>
    </p:spTree>
    <p:extLst>
      <p:ext uri="{BB962C8B-B14F-4D97-AF65-F5344CB8AC3E}">
        <p14:creationId xmlns:p14="http://schemas.microsoft.com/office/powerpoint/2010/main" val="2645905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This</a:t>
            </a:r>
            <a:r>
              <a:rPr lang="nl-NL" baseline="0" dirty="0"/>
              <a:t> is an illustration of how Mplus identifies a latent construct by default. </a:t>
            </a:r>
          </a:p>
          <a:p>
            <a:r>
              <a:rPr lang="nl-NL" baseline="0" dirty="0"/>
              <a:t>In pink/light red the syntax which you do not have to specify explicitly, but which Mplus uses in the background.</a:t>
            </a:r>
          </a:p>
          <a:p>
            <a:endParaRPr lang="nl-NL" baseline="0" dirty="0"/>
          </a:p>
          <a:p>
            <a:r>
              <a:rPr lang="nl-NL" baseline="0" dirty="0" err="1"/>
              <a:t>This</a:t>
            </a:r>
            <a:r>
              <a:rPr lang="nl-NL" baseline="0" dirty="0"/>
              <a:t> </a:t>
            </a:r>
            <a:r>
              <a:rPr lang="nl-NL" baseline="0" dirty="0" err="1"/>
              <a:t>method</a:t>
            </a:r>
            <a:r>
              <a:rPr lang="nl-NL" baseline="0" dirty="0"/>
              <a:t> is </a:t>
            </a:r>
            <a:r>
              <a:rPr lang="nl-NL" baseline="0" dirty="0" err="1"/>
              <a:t>similar</a:t>
            </a:r>
            <a:r>
              <a:rPr lang="nl-NL" baseline="0" dirty="0"/>
              <a:t> </a:t>
            </a:r>
            <a:r>
              <a:rPr lang="nl-NL" baseline="0" dirty="0" err="1"/>
              <a:t>to</a:t>
            </a:r>
            <a:r>
              <a:rPr lang="nl-NL" baseline="0" dirty="0"/>
              <a:t> </a:t>
            </a:r>
            <a:r>
              <a:rPr lang="nl-NL" baseline="0" dirty="0" err="1"/>
              <a:t>the</a:t>
            </a:r>
            <a:r>
              <a:rPr lang="nl-NL" baseline="0" dirty="0"/>
              <a:t> analysis of </a:t>
            </a:r>
            <a:r>
              <a:rPr lang="nl-NL" baseline="0" dirty="0" err="1"/>
              <a:t>variance</a:t>
            </a:r>
            <a:r>
              <a:rPr lang="nl-NL" baseline="0" dirty="0"/>
              <a:t> dummy-</a:t>
            </a:r>
            <a:r>
              <a:rPr lang="nl-NL" baseline="0" dirty="0" err="1"/>
              <a:t>coding</a:t>
            </a:r>
            <a:r>
              <a:rPr lang="nl-NL" baseline="0" dirty="0"/>
              <a:t> model. As </a:t>
            </a:r>
            <a:r>
              <a:rPr lang="nl-NL" baseline="0" dirty="0" err="1"/>
              <a:t>with</a:t>
            </a:r>
            <a:r>
              <a:rPr lang="nl-NL" baseline="0" dirty="0"/>
              <a:t> dummy </a:t>
            </a:r>
            <a:r>
              <a:rPr lang="nl-NL" baseline="0" dirty="0" err="1"/>
              <a:t>coding</a:t>
            </a:r>
            <a:r>
              <a:rPr lang="nl-NL" baseline="0" dirty="0"/>
              <a:t>, </a:t>
            </a:r>
            <a:r>
              <a:rPr lang="nl-NL" baseline="0" dirty="0" err="1"/>
              <a:t>the</a:t>
            </a:r>
            <a:r>
              <a:rPr lang="nl-NL" baseline="0" dirty="0"/>
              <a:t> </a:t>
            </a:r>
            <a:r>
              <a:rPr lang="nl-NL" baseline="0" dirty="0" err="1"/>
              <a:t>choice</a:t>
            </a:r>
            <a:r>
              <a:rPr lang="nl-NL" baseline="0" dirty="0"/>
              <a:t> of </a:t>
            </a:r>
            <a:r>
              <a:rPr lang="nl-NL" baseline="0" dirty="0" err="1"/>
              <a:t>which</a:t>
            </a:r>
            <a:r>
              <a:rPr lang="nl-NL" baseline="0" dirty="0"/>
              <a:t> indicator </a:t>
            </a:r>
            <a:r>
              <a:rPr lang="nl-NL" baseline="0" dirty="0" err="1"/>
              <a:t>to</a:t>
            </a:r>
            <a:r>
              <a:rPr lang="nl-NL" baseline="0" dirty="0"/>
              <a:t> fix is </a:t>
            </a:r>
            <a:r>
              <a:rPr lang="nl-NL" baseline="0" dirty="0" err="1"/>
              <a:t>somewhat</a:t>
            </a:r>
            <a:r>
              <a:rPr lang="nl-NL" baseline="0" dirty="0"/>
              <a:t> </a:t>
            </a:r>
            <a:r>
              <a:rPr lang="nl-NL" baseline="0" dirty="0" err="1"/>
              <a:t>arbitrary</a:t>
            </a:r>
            <a:r>
              <a:rPr lang="nl-NL" baseline="0" dirty="0"/>
              <a:t>. </a:t>
            </a:r>
          </a:p>
        </p:txBody>
      </p:sp>
    </p:spTree>
    <p:extLst>
      <p:ext uri="{BB962C8B-B14F-4D97-AF65-F5344CB8AC3E}">
        <p14:creationId xmlns:p14="http://schemas.microsoft.com/office/powerpoint/2010/main" val="1756870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This is what spss does. </a:t>
            </a:r>
          </a:p>
          <a:p>
            <a:r>
              <a:rPr lang="nl-NL" dirty="0"/>
              <a:t>You release</a:t>
            </a:r>
            <a:r>
              <a:rPr lang="nl-NL" baseline="0" dirty="0"/>
              <a:t> the constraint with the asterisk. </a:t>
            </a:r>
          </a:p>
          <a:p>
            <a:r>
              <a:rPr lang="nl-NL" baseline="0" dirty="0"/>
              <a:t>The advantage: you estimate all three factor loadings. They are not relative only.</a:t>
            </a:r>
          </a:p>
          <a:p>
            <a:r>
              <a:rPr lang="nl-NL" baseline="0" dirty="0"/>
              <a:t>You get all intercepts. </a:t>
            </a:r>
          </a:p>
          <a:p>
            <a:endParaRPr lang="nl-NL" baseline="0" dirty="0"/>
          </a:p>
          <a:p>
            <a:r>
              <a:rPr lang="nl-NL" baseline="0" dirty="0"/>
              <a:t>NOTE: </a:t>
            </a:r>
            <a:r>
              <a:rPr lang="nl-NL" baseline="0" dirty="0" err="1"/>
              <a:t>if</a:t>
            </a:r>
            <a:r>
              <a:rPr lang="nl-NL" baseline="0" dirty="0"/>
              <a:t> </a:t>
            </a:r>
            <a:r>
              <a:rPr lang="nl-NL" baseline="0" dirty="0" err="1"/>
              <a:t>you</a:t>
            </a:r>
            <a:r>
              <a:rPr lang="nl-NL" baseline="0" dirty="0"/>
              <a:t> have MULTIPLE </a:t>
            </a:r>
            <a:r>
              <a:rPr lang="nl-NL" baseline="0" dirty="0" err="1"/>
              <a:t>groups</a:t>
            </a:r>
            <a:r>
              <a:rPr lang="nl-NL" baseline="0" dirty="0"/>
              <a:t> – as we </a:t>
            </a:r>
            <a:r>
              <a:rPr lang="nl-NL" baseline="0" dirty="0" err="1"/>
              <a:t>will</a:t>
            </a:r>
            <a:r>
              <a:rPr lang="nl-NL" baseline="0" dirty="0"/>
              <a:t> </a:t>
            </a:r>
            <a:r>
              <a:rPr lang="nl-NL" baseline="0" dirty="0" err="1"/>
              <a:t>be</a:t>
            </a:r>
            <a:r>
              <a:rPr lang="nl-NL" baseline="0" dirty="0"/>
              <a:t> </a:t>
            </a:r>
            <a:r>
              <a:rPr lang="nl-NL" baseline="0" dirty="0" err="1"/>
              <a:t>working</a:t>
            </a:r>
            <a:r>
              <a:rPr lang="nl-NL" baseline="0" dirty="0"/>
              <a:t> </a:t>
            </a:r>
            <a:r>
              <a:rPr lang="nl-NL" baseline="0" dirty="0" err="1"/>
              <a:t>with</a:t>
            </a:r>
            <a:r>
              <a:rPr lang="nl-NL" baseline="0" dirty="0"/>
              <a:t> in </a:t>
            </a:r>
            <a:r>
              <a:rPr lang="nl-NL" baseline="0" dirty="0" err="1"/>
              <a:t>the</a:t>
            </a:r>
            <a:r>
              <a:rPr lang="nl-NL" baseline="0" dirty="0"/>
              <a:t> rest of </a:t>
            </a:r>
            <a:r>
              <a:rPr lang="nl-NL" baseline="0" dirty="0" err="1"/>
              <a:t>the</a:t>
            </a:r>
            <a:r>
              <a:rPr lang="nl-NL" baseline="0" dirty="0"/>
              <a:t> </a:t>
            </a:r>
            <a:r>
              <a:rPr lang="nl-NL" baseline="0" dirty="0" err="1"/>
              <a:t>lecture</a:t>
            </a:r>
            <a:r>
              <a:rPr lang="nl-NL" baseline="0" dirty="0"/>
              <a:t> – </a:t>
            </a:r>
            <a:r>
              <a:rPr lang="nl-NL" baseline="0" dirty="0" err="1"/>
              <a:t>the</a:t>
            </a:r>
            <a:r>
              <a:rPr lang="nl-NL" baseline="0" dirty="0"/>
              <a:t> latent </a:t>
            </a:r>
            <a:r>
              <a:rPr lang="nl-NL" baseline="0" dirty="0" err="1"/>
              <a:t>mean</a:t>
            </a:r>
            <a:r>
              <a:rPr lang="nl-NL" baseline="0" dirty="0"/>
              <a:t> </a:t>
            </a:r>
            <a:r>
              <a:rPr lang="nl-NL" baseline="0" dirty="0" err="1"/>
              <a:t>and</a:t>
            </a:r>
            <a:r>
              <a:rPr lang="nl-NL" baseline="0" dirty="0"/>
              <a:t> </a:t>
            </a:r>
            <a:r>
              <a:rPr lang="nl-NL" baseline="0" dirty="0" err="1"/>
              <a:t>variance</a:t>
            </a:r>
            <a:r>
              <a:rPr lang="nl-NL" baseline="0" dirty="0"/>
              <a:t> are ONLY </a:t>
            </a:r>
            <a:r>
              <a:rPr lang="nl-NL" baseline="0" dirty="0" err="1"/>
              <a:t>fixed</a:t>
            </a:r>
            <a:r>
              <a:rPr lang="nl-NL" baseline="0" dirty="0"/>
              <a:t> </a:t>
            </a:r>
            <a:r>
              <a:rPr lang="nl-NL" baseline="0" dirty="0" err="1"/>
              <a:t>for</a:t>
            </a:r>
            <a:r>
              <a:rPr lang="nl-NL" baseline="0" dirty="0"/>
              <a:t> </a:t>
            </a:r>
          </a:p>
          <a:p>
            <a:r>
              <a:rPr lang="nl-NL" baseline="0" dirty="0" err="1"/>
              <a:t>Each</a:t>
            </a:r>
            <a:r>
              <a:rPr lang="nl-NL" baseline="0" dirty="0"/>
              <a:t> construct in </a:t>
            </a:r>
            <a:r>
              <a:rPr lang="nl-NL" baseline="0" dirty="0" err="1"/>
              <a:t>the</a:t>
            </a:r>
            <a:r>
              <a:rPr lang="nl-NL" baseline="0" dirty="0"/>
              <a:t> first </a:t>
            </a:r>
            <a:r>
              <a:rPr lang="nl-NL" baseline="0" dirty="0" err="1"/>
              <a:t>group</a:t>
            </a:r>
            <a:r>
              <a:rPr lang="nl-NL" baseline="0" dirty="0"/>
              <a:t> / at </a:t>
            </a:r>
            <a:r>
              <a:rPr lang="nl-NL" baseline="0" dirty="0" err="1"/>
              <a:t>the</a:t>
            </a:r>
            <a:r>
              <a:rPr lang="nl-NL" baseline="0" dirty="0"/>
              <a:t> first </a:t>
            </a:r>
            <a:r>
              <a:rPr lang="nl-NL" baseline="0" dirty="0" err="1"/>
              <a:t>occassion</a:t>
            </a:r>
            <a:r>
              <a:rPr lang="nl-NL" baseline="0" dirty="0"/>
              <a:t> </a:t>
            </a:r>
          </a:p>
          <a:p>
            <a:endParaRPr lang="nl-NL" baseline="0" dirty="0"/>
          </a:p>
          <a:p>
            <a:r>
              <a:rPr lang="nl-NL" baseline="0" dirty="0" err="1"/>
              <a:t>That</a:t>
            </a:r>
            <a:r>
              <a:rPr lang="nl-NL" baseline="0" dirty="0"/>
              <a:t> is: </a:t>
            </a:r>
            <a:r>
              <a:rPr lang="nl-NL" baseline="0" dirty="0" err="1"/>
              <a:t>with</a:t>
            </a:r>
            <a:r>
              <a:rPr lang="nl-NL" baseline="0" dirty="0"/>
              <a:t> </a:t>
            </a:r>
            <a:r>
              <a:rPr lang="nl-NL" baseline="0" dirty="0" err="1"/>
              <a:t>invariance</a:t>
            </a:r>
            <a:r>
              <a:rPr lang="nl-NL" baseline="0" dirty="0"/>
              <a:t> of </a:t>
            </a:r>
            <a:r>
              <a:rPr lang="nl-NL" baseline="0" dirty="0" err="1"/>
              <a:t>the</a:t>
            </a:r>
            <a:r>
              <a:rPr lang="nl-NL" baseline="0" dirty="0"/>
              <a:t> </a:t>
            </a:r>
            <a:r>
              <a:rPr lang="nl-NL" baseline="0" dirty="0" err="1"/>
              <a:t>loadings</a:t>
            </a:r>
            <a:r>
              <a:rPr lang="nl-NL" baseline="0" dirty="0"/>
              <a:t> </a:t>
            </a:r>
            <a:r>
              <a:rPr lang="nl-NL" baseline="0" dirty="0" err="1"/>
              <a:t>and</a:t>
            </a:r>
            <a:r>
              <a:rPr lang="nl-NL" baseline="0" dirty="0"/>
              <a:t> </a:t>
            </a:r>
            <a:r>
              <a:rPr lang="nl-NL" baseline="0" dirty="0" err="1"/>
              <a:t>intercepts</a:t>
            </a:r>
            <a:r>
              <a:rPr lang="nl-NL" baseline="0" dirty="0"/>
              <a:t> in </a:t>
            </a:r>
            <a:r>
              <a:rPr lang="nl-NL" baseline="0" dirty="0" err="1"/>
              <a:t>place</a:t>
            </a:r>
            <a:r>
              <a:rPr lang="nl-NL" baseline="0" dirty="0"/>
              <a:t>, </a:t>
            </a:r>
            <a:r>
              <a:rPr lang="nl-NL" baseline="0" dirty="0" err="1"/>
              <a:t>the</a:t>
            </a:r>
            <a:r>
              <a:rPr lang="nl-NL" baseline="0" dirty="0"/>
              <a:t> </a:t>
            </a:r>
            <a:r>
              <a:rPr lang="nl-NL" baseline="0" dirty="0" err="1"/>
              <a:t>estimates</a:t>
            </a:r>
            <a:r>
              <a:rPr lang="nl-NL" baseline="0" dirty="0"/>
              <a:t> of </a:t>
            </a:r>
            <a:r>
              <a:rPr lang="nl-NL" baseline="0" dirty="0" err="1"/>
              <a:t>the</a:t>
            </a:r>
            <a:r>
              <a:rPr lang="nl-NL" baseline="0" dirty="0"/>
              <a:t> latent means </a:t>
            </a:r>
            <a:r>
              <a:rPr lang="nl-NL" baseline="0" dirty="0" err="1"/>
              <a:t>and</a:t>
            </a:r>
            <a:r>
              <a:rPr lang="nl-NL" baseline="0" dirty="0"/>
              <a:t> </a:t>
            </a:r>
            <a:r>
              <a:rPr lang="nl-NL" baseline="0" dirty="0" err="1"/>
              <a:t>variances</a:t>
            </a:r>
            <a:r>
              <a:rPr lang="nl-NL" baseline="0" dirty="0"/>
              <a:t> of </a:t>
            </a:r>
            <a:r>
              <a:rPr lang="nl-NL" baseline="0" dirty="0" err="1"/>
              <a:t>the</a:t>
            </a:r>
            <a:r>
              <a:rPr lang="nl-NL" baseline="0" dirty="0"/>
              <a:t> </a:t>
            </a:r>
            <a:r>
              <a:rPr lang="nl-NL" baseline="0" dirty="0" err="1"/>
              <a:t>constructs</a:t>
            </a:r>
            <a:r>
              <a:rPr lang="nl-NL" baseline="0" dirty="0"/>
              <a:t> in </a:t>
            </a:r>
            <a:r>
              <a:rPr lang="nl-NL" baseline="0" dirty="0" err="1"/>
              <a:t>subsequent</a:t>
            </a:r>
            <a:r>
              <a:rPr lang="nl-NL" baseline="0" dirty="0"/>
              <a:t> </a:t>
            </a:r>
            <a:r>
              <a:rPr lang="nl-NL" baseline="0" dirty="0" err="1"/>
              <a:t>groups</a:t>
            </a:r>
            <a:r>
              <a:rPr lang="nl-NL" baseline="0" dirty="0"/>
              <a:t> are </a:t>
            </a:r>
            <a:r>
              <a:rPr lang="nl-NL" baseline="0" dirty="0" err="1"/>
              <a:t>identified</a:t>
            </a:r>
            <a:r>
              <a:rPr lang="nl-NL" baseline="0" dirty="0"/>
              <a:t> </a:t>
            </a:r>
            <a:r>
              <a:rPr lang="nl-NL" baseline="0" dirty="0" err="1"/>
              <a:t>and</a:t>
            </a:r>
            <a:r>
              <a:rPr lang="nl-NL" baseline="0" dirty="0"/>
              <a:t> </a:t>
            </a:r>
            <a:r>
              <a:rPr lang="nl-NL" baseline="0" dirty="0" err="1"/>
              <a:t>scaled</a:t>
            </a:r>
            <a:endParaRPr lang="nl-NL" baseline="0" dirty="0"/>
          </a:p>
          <a:p>
            <a:r>
              <a:rPr lang="nl-NL" baseline="0" dirty="0" err="1"/>
              <a:t>Relative</a:t>
            </a:r>
            <a:r>
              <a:rPr lang="nl-NL" baseline="0" dirty="0"/>
              <a:t> </a:t>
            </a:r>
            <a:r>
              <a:rPr lang="nl-NL" baseline="0" dirty="0" err="1"/>
              <a:t>to</a:t>
            </a:r>
            <a:r>
              <a:rPr lang="nl-NL" baseline="0" dirty="0"/>
              <a:t> </a:t>
            </a:r>
            <a:r>
              <a:rPr lang="nl-NL" baseline="0" dirty="0" err="1"/>
              <a:t>the</a:t>
            </a:r>
            <a:r>
              <a:rPr lang="nl-NL" baseline="0" dirty="0"/>
              <a:t> </a:t>
            </a:r>
            <a:r>
              <a:rPr lang="nl-NL" baseline="0" dirty="0" err="1"/>
              <a:t>fixed</a:t>
            </a:r>
            <a:r>
              <a:rPr lang="nl-NL" baseline="0" dirty="0"/>
              <a:t> </a:t>
            </a:r>
            <a:r>
              <a:rPr lang="nl-NL" baseline="0" dirty="0" err="1"/>
              <a:t>mean</a:t>
            </a:r>
            <a:r>
              <a:rPr lang="nl-NL" baseline="0" dirty="0"/>
              <a:t> </a:t>
            </a:r>
            <a:r>
              <a:rPr lang="nl-NL" baseline="0" dirty="0" err="1"/>
              <a:t>and</a:t>
            </a:r>
            <a:r>
              <a:rPr lang="nl-NL" baseline="0" dirty="0"/>
              <a:t> </a:t>
            </a:r>
            <a:r>
              <a:rPr lang="nl-NL" baseline="0" dirty="0" err="1"/>
              <a:t>variance</a:t>
            </a:r>
            <a:r>
              <a:rPr lang="nl-NL" baseline="0" dirty="0"/>
              <a:t> in </a:t>
            </a:r>
            <a:r>
              <a:rPr lang="nl-NL" baseline="0" dirty="0" err="1"/>
              <a:t>the</a:t>
            </a:r>
            <a:r>
              <a:rPr lang="nl-NL" baseline="0" dirty="0"/>
              <a:t> first </a:t>
            </a:r>
            <a:r>
              <a:rPr lang="nl-NL" baseline="0" dirty="0" err="1"/>
              <a:t>group</a:t>
            </a:r>
            <a:endParaRPr lang="nl-NL" baseline="0" dirty="0"/>
          </a:p>
          <a:p>
            <a:endParaRPr lang="nl-NL" baseline="0" dirty="0"/>
          </a:p>
          <a:p>
            <a:r>
              <a:rPr lang="nl-NL" baseline="0" dirty="0" err="1"/>
              <a:t>So</a:t>
            </a:r>
            <a:r>
              <a:rPr lang="nl-NL" baseline="0" dirty="0"/>
              <a:t> </a:t>
            </a:r>
            <a:r>
              <a:rPr lang="nl-NL" baseline="0" dirty="0" err="1"/>
              <a:t>the</a:t>
            </a:r>
            <a:r>
              <a:rPr lang="nl-NL" baseline="0" dirty="0"/>
              <a:t> latent </a:t>
            </a:r>
            <a:r>
              <a:rPr lang="nl-NL" baseline="0" dirty="0" err="1"/>
              <a:t>mean</a:t>
            </a:r>
            <a:r>
              <a:rPr lang="nl-NL" baseline="0" dirty="0"/>
              <a:t> of a construct in </a:t>
            </a:r>
            <a:r>
              <a:rPr lang="nl-NL" baseline="0" dirty="0" err="1"/>
              <a:t>each</a:t>
            </a:r>
            <a:r>
              <a:rPr lang="nl-NL" baseline="0" dirty="0"/>
              <a:t> consequent </a:t>
            </a:r>
            <a:r>
              <a:rPr lang="nl-NL" baseline="0" dirty="0" err="1"/>
              <a:t>group</a:t>
            </a:r>
            <a:r>
              <a:rPr lang="nl-NL" baseline="0" dirty="0"/>
              <a:t> is </a:t>
            </a:r>
            <a:r>
              <a:rPr lang="nl-NL" baseline="0" dirty="0" err="1"/>
              <a:t>the</a:t>
            </a:r>
            <a:r>
              <a:rPr lang="nl-NL" baseline="0" dirty="0"/>
              <a:t> </a:t>
            </a:r>
            <a:r>
              <a:rPr lang="nl-NL" baseline="0" dirty="0" err="1"/>
              <a:t>weighted</a:t>
            </a:r>
            <a:r>
              <a:rPr lang="nl-NL" baseline="0" dirty="0"/>
              <a:t> </a:t>
            </a:r>
            <a:r>
              <a:rPr lang="nl-NL" baseline="0" dirty="0" err="1"/>
              <a:t>average</a:t>
            </a:r>
            <a:r>
              <a:rPr lang="nl-NL" baseline="0" dirty="0"/>
              <a:t> </a:t>
            </a:r>
            <a:r>
              <a:rPr lang="nl-NL" baseline="0" dirty="0" err="1"/>
              <a:t>difference</a:t>
            </a:r>
            <a:r>
              <a:rPr lang="nl-NL" baseline="0" dirty="0"/>
              <a:t> </a:t>
            </a:r>
            <a:r>
              <a:rPr lang="nl-NL" baseline="0" dirty="0" err="1"/>
              <a:t>across</a:t>
            </a:r>
            <a:r>
              <a:rPr lang="nl-NL" baseline="0" dirty="0"/>
              <a:t> </a:t>
            </a:r>
            <a:r>
              <a:rPr lang="nl-NL" baseline="0" dirty="0" err="1"/>
              <a:t>the</a:t>
            </a:r>
            <a:r>
              <a:rPr lang="nl-NL" baseline="0" dirty="0"/>
              <a:t> set of indicators of </a:t>
            </a:r>
            <a:r>
              <a:rPr lang="nl-NL" baseline="0" dirty="0" err="1"/>
              <a:t>the</a:t>
            </a:r>
            <a:r>
              <a:rPr lang="nl-NL" baseline="0" dirty="0"/>
              <a:t> construct. </a:t>
            </a:r>
            <a:r>
              <a:rPr lang="nl-NL" baseline="0" dirty="0" err="1"/>
              <a:t>That</a:t>
            </a:r>
            <a:r>
              <a:rPr lang="nl-NL" baseline="0" dirty="0"/>
              <a:t> is, </a:t>
            </a:r>
            <a:r>
              <a:rPr lang="nl-NL" baseline="0" dirty="0" err="1"/>
              <a:t>the</a:t>
            </a:r>
            <a:r>
              <a:rPr lang="nl-NL" baseline="0" dirty="0"/>
              <a:t> </a:t>
            </a:r>
            <a:r>
              <a:rPr lang="nl-NL" baseline="0" dirty="0" err="1"/>
              <a:t>differences</a:t>
            </a:r>
            <a:r>
              <a:rPr lang="nl-NL" baseline="0" dirty="0"/>
              <a:t> in indicator means are </a:t>
            </a:r>
            <a:r>
              <a:rPr lang="nl-NL" baseline="0" dirty="0" err="1"/>
              <a:t>weighted</a:t>
            </a:r>
            <a:r>
              <a:rPr lang="nl-NL" baseline="0" dirty="0"/>
              <a:t> </a:t>
            </a:r>
            <a:r>
              <a:rPr lang="nl-NL" baseline="0" dirty="0" err="1"/>
              <a:t>by</a:t>
            </a:r>
            <a:r>
              <a:rPr lang="nl-NL" baseline="0" dirty="0"/>
              <a:t> </a:t>
            </a:r>
            <a:r>
              <a:rPr lang="nl-NL" baseline="0" dirty="0" err="1"/>
              <a:t>the</a:t>
            </a:r>
            <a:r>
              <a:rPr lang="nl-NL" baseline="0" dirty="0"/>
              <a:t> factor </a:t>
            </a:r>
            <a:r>
              <a:rPr lang="nl-NL" baseline="0" dirty="0" err="1"/>
              <a:t>loadings</a:t>
            </a:r>
            <a:r>
              <a:rPr lang="nl-NL" baseline="0" dirty="0"/>
              <a:t> </a:t>
            </a:r>
          </a:p>
          <a:p>
            <a:endParaRPr lang="nl-NL" baseline="0" dirty="0"/>
          </a:p>
          <a:p>
            <a:r>
              <a:rPr lang="nl-NL" baseline="0" dirty="0"/>
              <a:t>The </a:t>
            </a:r>
            <a:r>
              <a:rPr lang="nl-NL" baseline="0" dirty="0" err="1"/>
              <a:t>estimated</a:t>
            </a:r>
            <a:r>
              <a:rPr lang="nl-NL" baseline="0" dirty="0"/>
              <a:t> latent </a:t>
            </a:r>
            <a:r>
              <a:rPr lang="nl-NL" baseline="0" dirty="0" err="1"/>
              <a:t>variance</a:t>
            </a:r>
            <a:r>
              <a:rPr lang="nl-NL" baseline="0" dirty="0"/>
              <a:t> of a construct in </a:t>
            </a:r>
            <a:r>
              <a:rPr lang="nl-NL" baseline="0" dirty="0" err="1"/>
              <a:t>each</a:t>
            </a:r>
            <a:r>
              <a:rPr lang="nl-NL" baseline="0" dirty="0"/>
              <a:t> </a:t>
            </a:r>
            <a:r>
              <a:rPr lang="nl-NL" baseline="0" dirty="0" err="1"/>
              <a:t>subsequent</a:t>
            </a:r>
            <a:r>
              <a:rPr lang="nl-NL" baseline="0" dirty="0"/>
              <a:t> </a:t>
            </a:r>
            <a:r>
              <a:rPr lang="nl-NL" baseline="0" dirty="0" err="1"/>
              <a:t>group</a:t>
            </a:r>
            <a:r>
              <a:rPr lang="nl-NL" baseline="0" dirty="0"/>
              <a:t> </a:t>
            </a:r>
            <a:r>
              <a:rPr lang="nl-NL" baseline="0" dirty="0" err="1"/>
              <a:t>reflects</a:t>
            </a:r>
            <a:r>
              <a:rPr lang="nl-NL" baseline="0" dirty="0"/>
              <a:t> </a:t>
            </a:r>
            <a:r>
              <a:rPr lang="nl-NL" baseline="0" dirty="0" err="1"/>
              <a:t>the</a:t>
            </a:r>
            <a:r>
              <a:rPr lang="nl-NL" baseline="0" dirty="0"/>
              <a:t> </a:t>
            </a:r>
            <a:r>
              <a:rPr lang="nl-NL" baseline="0" dirty="0" err="1"/>
              <a:t>proportional</a:t>
            </a:r>
            <a:r>
              <a:rPr lang="nl-NL" baseline="0" dirty="0"/>
              <a:t> </a:t>
            </a:r>
            <a:r>
              <a:rPr lang="nl-NL" baseline="0" dirty="0" err="1"/>
              <a:t>differences</a:t>
            </a:r>
            <a:r>
              <a:rPr lang="nl-NL" baseline="0" dirty="0"/>
              <a:t> in </a:t>
            </a:r>
            <a:r>
              <a:rPr lang="nl-NL" baseline="0" dirty="0" err="1"/>
              <a:t>the</a:t>
            </a:r>
            <a:r>
              <a:rPr lang="nl-NL" baseline="0" dirty="0"/>
              <a:t> common </a:t>
            </a:r>
            <a:r>
              <a:rPr lang="nl-NL" baseline="0" dirty="0" err="1"/>
              <a:t>variance</a:t>
            </a:r>
            <a:r>
              <a:rPr lang="nl-NL" baseline="0" dirty="0"/>
              <a:t> of </a:t>
            </a:r>
            <a:r>
              <a:rPr lang="nl-NL" baseline="0" dirty="0" err="1"/>
              <a:t>the</a:t>
            </a:r>
            <a:r>
              <a:rPr lang="nl-NL" baseline="0" dirty="0"/>
              <a:t> indicators </a:t>
            </a:r>
            <a:r>
              <a:rPr lang="nl-NL" baseline="0" dirty="0" err="1"/>
              <a:t>explained</a:t>
            </a:r>
            <a:r>
              <a:rPr lang="nl-NL" baseline="0" dirty="0"/>
              <a:t> </a:t>
            </a:r>
            <a:r>
              <a:rPr lang="nl-NL" baseline="0" dirty="0" err="1"/>
              <a:t>by</a:t>
            </a:r>
            <a:r>
              <a:rPr lang="nl-NL" baseline="0" dirty="0"/>
              <a:t> a </a:t>
            </a:r>
            <a:r>
              <a:rPr lang="nl-NL" baseline="0" dirty="0" err="1"/>
              <a:t>given</a:t>
            </a:r>
            <a:r>
              <a:rPr lang="nl-NL" baseline="0" dirty="0"/>
              <a:t> construct </a:t>
            </a:r>
          </a:p>
          <a:p>
            <a:endParaRPr lang="nl-NL" baseline="0" dirty="0"/>
          </a:p>
          <a:p>
            <a:endParaRPr lang="nl-NL" baseline="0" dirty="0"/>
          </a:p>
          <a:p>
            <a:r>
              <a:rPr lang="nl-NL" baseline="0" dirty="0" err="1"/>
              <a:t>That</a:t>
            </a:r>
            <a:r>
              <a:rPr lang="nl-NL" baseline="0" dirty="0"/>
              <a:t> is </a:t>
            </a:r>
            <a:r>
              <a:rPr lang="nl-NL" baseline="0" dirty="0" err="1"/>
              <a:t>why</a:t>
            </a:r>
            <a:r>
              <a:rPr lang="nl-NL" baseline="0" dirty="0"/>
              <a:t> </a:t>
            </a:r>
            <a:r>
              <a:rPr lang="nl-NL" baseline="0" dirty="0" err="1"/>
              <a:t>it</a:t>
            </a:r>
            <a:r>
              <a:rPr lang="nl-NL" baseline="0" dirty="0"/>
              <a:t> is </a:t>
            </a:r>
            <a:r>
              <a:rPr lang="nl-NL" baseline="0" dirty="0" err="1"/>
              <a:t>called</a:t>
            </a:r>
            <a:r>
              <a:rPr lang="nl-NL" baseline="0" dirty="0"/>
              <a:t> </a:t>
            </a:r>
            <a:r>
              <a:rPr lang="nl-NL" baseline="0" dirty="0" err="1"/>
              <a:t>the</a:t>
            </a:r>
            <a:r>
              <a:rPr lang="nl-NL" baseline="0" dirty="0"/>
              <a:t> ‘</a:t>
            </a:r>
            <a:r>
              <a:rPr lang="nl-NL" baseline="0" dirty="0" err="1"/>
              <a:t>reference</a:t>
            </a:r>
            <a:r>
              <a:rPr lang="nl-NL" baseline="0" dirty="0"/>
              <a:t> </a:t>
            </a:r>
            <a:r>
              <a:rPr lang="nl-NL" baseline="0" dirty="0" err="1"/>
              <a:t>group</a:t>
            </a:r>
            <a:r>
              <a:rPr lang="nl-NL" baseline="0" dirty="0"/>
              <a:t>’  </a:t>
            </a:r>
            <a:r>
              <a:rPr lang="nl-NL" baseline="0" dirty="0" err="1"/>
              <a:t>method</a:t>
            </a:r>
            <a:r>
              <a:rPr lang="nl-NL" baseline="0" dirty="0"/>
              <a:t> </a:t>
            </a:r>
            <a:endParaRPr lang="nl-NL" dirty="0"/>
          </a:p>
        </p:txBody>
      </p:sp>
    </p:spTree>
    <p:extLst>
      <p:ext uri="{BB962C8B-B14F-4D97-AF65-F5344CB8AC3E}">
        <p14:creationId xmlns:p14="http://schemas.microsoft.com/office/powerpoint/2010/main" val="2581447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Tree>
    <p:extLst>
      <p:ext uri="{BB962C8B-B14F-4D97-AF65-F5344CB8AC3E}">
        <p14:creationId xmlns:p14="http://schemas.microsoft.com/office/powerpoint/2010/main" val="33161505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results are standardized on the latent factor. </a:t>
            </a:r>
          </a:p>
        </p:txBody>
      </p:sp>
    </p:spTree>
    <p:extLst>
      <p:ext uri="{BB962C8B-B14F-4D97-AF65-F5344CB8AC3E}">
        <p14:creationId xmlns:p14="http://schemas.microsoft.com/office/powerpoint/2010/main" val="4869221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results are standardized on the latent factor. </a:t>
            </a:r>
          </a:p>
        </p:txBody>
      </p:sp>
    </p:spTree>
    <p:extLst>
      <p:ext uri="{BB962C8B-B14F-4D97-AF65-F5344CB8AC3E}">
        <p14:creationId xmlns:p14="http://schemas.microsoft.com/office/powerpoint/2010/main" val="337748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if you have only one group, the reference</a:t>
            </a:r>
            <a:r>
              <a:rPr lang="en-US" baseline="0" dirty="0"/>
              <a:t> group has the advantage of estimating the association between the latent constructs in correlational metric, which is a readily interpretable metric to gauge the strength of associations between constructs </a:t>
            </a:r>
          </a:p>
          <a:p>
            <a:endParaRPr lang="en-US" baseline="0" dirty="0"/>
          </a:p>
          <a:p>
            <a:r>
              <a:rPr lang="en-US" baseline="0" dirty="0"/>
              <a:t>Marker variable: estimated means and variances of the latent constructs vary depending on which indicator is chosen as the marker variable </a:t>
            </a:r>
          </a:p>
          <a:p>
            <a:endParaRPr lang="en-US" dirty="0"/>
          </a:p>
        </p:txBody>
      </p:sp>
    </p:spTree>
    <p:extLst>
      <p:ext uri="{BB962C8B-B14F-4D97-AF65-F5344CB8AC3E}">
        <p14:creationId xmlns:p14="http://schemas.microsoft.com/office/powerpoint/2010/main" val="15726026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uses the effects constraints</a:t>
            </a:r>
            <a:r>
              <a:rPr lang="en-US" baseline="0" dirty="0"/>
              <a:t> to provide an optimal balance across the possible indicators to establish the scale of the estimated parameters, where the average intercept is zero but no individual manifest intercept is fixed to be zero. Similarly, the loading parameters are estimated as an optimal balance around 1.0, but no individual loading is necessarily constrained to be 1.0. </a:t>
            </a:r>
          </a:p>
          <a:p>
            <a:endParaRPr lang="en-US" baseline="0" dirty="0"/>
          </a:p>
          <a:p>
            <a:r>
              <a:rPr lang="en-US" baseline="0" dirty="0"/>
              <a:t>This method results in estimates of the latent variances that are the average of the indicator’s variances accounted for by the construct, and the latent means are estimated as optimally weighted averages of the set of indicator means for a given construct. </a:t>
            </a:r>
          </a:p>
          <a:p>
            <a:endParaRPr lang="en-US" baseline="0" dirty="0"/>
          </a:p>
          <a:p>
            <a:r>
              <a:rPr lang="en-US" baseline="0" dirty="0"/>
              <a:t>In other words, the estimated latent variances and latent means reflect the observed metric of the indicators, optimally weighted by the degree to which each indicator represents the underlying latent construct. </a:t>
            </a:r>
          </a:p>
          <a:p>
            <a:endParaRPr lang="en-US" baseline="0" dirty="0"/>
          </a:p>
          <a:p>
            <a:r>
              <a:rPr lang="en-US" baseline="0" dirty="0"/>
              <a:t>(see p. 63 Little et al., 2006) </a:t>
            </a:r>
            <a:endParaRPr lang="en-US" dirty="0"/>
          </a:p>
        </p:txBody>
      </p:sp>
    </p:spTree>
    <p:extLst>
      <p:ext uri="{BB962C8B-B14F-4D97-AF65-F5344CB8AC3E}">
        <p14:creationId xmlns:p14="http://schemas.microsoft.com/office/powerpoint/2010/main" val="322585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Why is this interesting?</a:t>
            </a:r>
            <a:r>
              <a:rPr lang="nl-NL" baseline="0" dirty="0"/>
              <a:t> </a:t>
            </a:r>
          </a:p>
          <a:p>
            <a:r>
              <a:rPr lang="nl-NL" baseline="0" dirty="0"/>
              <a:t>Easy to interpret the loadings, because they are 1 on average</a:t>
            </a:r>
          </a:p>
          <a:p>
            <a:r>
              <a:rPr lang="nl-NL" baseline="0" dirty="0"/>
              <a:t>+ you get all the esitmates: intercepts, factor loadings, latent mean, and latent </a:t>
            </a:r>
            <a:r>
              <a:rPr lang="nl-NL" baseline="0" dirty="0" err="1"/>
              <a:t>variance</a:t>
            </a:r>
            <a:r>
              <a:rPr lang="nl-NL" baseline="0" dirty="0"/>
              <a:t>.</a:t>
            </a:r>
          </a:p>
          <a:p>
            <a:endParaRPr lang="nl-NL" baseline="0" dirty="0"/>
          </a:p>
          <a:p>
            <a:endParaRPr lang="nl-NL" baseline="0" dirty="0"/>
          </a:p>
          <a:p>
            <a:r>
              <a:rPr lang="nl-NL" dirty="0" err="1"/>
              <a:t>Note</a:t>
            </a:r>
            <a:r>
              <a:rPr lang="nl-NL" dirty="0"/>
              <a:t>: </a:t>
            </a:r>
            <a:r>
              <a:rPr lang="nl-NL" dirty="0" err="1"/>
              <a:t>not</a:t>
            </a:r>
            <a:r>
              <a:rPr lang="nl-NL" dirty="0"/>
              <a:t> </a:t>
            </a:r>
            <a:r>
              <a:rPr lang="nl-NL" dirty="0" err="1"/>
              <a:t>preferable</a:t>
            </a:r>
            <a:r>
              <a:rPr lang="nl-NL" dirty="0"/>
              <a:t> </a:t>
            </a:r>
            <a:r>
              <a:rPr lang="nl-NL" dirty="0" err="1"/>
              <a:t>when</a:t>
            </a:r>
            <a:r>
              <a:rPr lang="nl-NL" dirty="0"/>
              <a:t> </a:t>
            </a:r>
            <a:r>
              <a:rPr lang="nl-NL" dirty="0" err="1"/>
              <a:t>the</a:t>
            </a:r>
            <a:r>
              <a:rPr lang="nl-NL" dirty="0"/>
              <a:t> manifest</a:t>
            </a:r>
            <a:r>
              <a:rPr lang="nl-NL" baseline="0" dirty="0"/>
              <a:t> variables are on </a:t>
            </a:r>
            <a:r>
              <a:rPr lang="nl-NL" baseline="0" dirty="0" err="1"/>
              <a:t>very</a:t>
            </a:r>
            <a:r>
              <a:rPr lang="nl-NL" baseline="0" dirty="0"/>
              <a:t> different </a:t>
            </a:r>
            <a:r>
              <a:rPr lang="nl-NL" baseline="0" dirty="0" err="1"/>
              <a:t>scales</a:t>
            </a:r>
            <a:endParaRPr lang="nl-NL" baseline="0" dirty="0"/>
          </a:p>
          <a:p>
            <a:r>
              <a:rPr lang="nl-NL" baseline="0" dirty="0" err="1"/>
              <a:t>There</a:t>
            </a:r>
            <a:r>
              <a:rPr lang="nl-NL" baseline="0" dirty="0"/>
              <a:t> is no </a:t>
            </a:r>
            <a:r>
              <a:rPr lang="nl-NL" baseline="0" dirty="0" err="1"/>
              <a:t>longer</a:t>
            </a:r>
            <a:r>
              <a:rPr lang="nl-NL" baseline="0" dirty="0"/>
              <a:t> </a:t>
            </a:r>
            <a:r>
              <a:rPr lang="nl-NL" baseline="0" dirty="0" err="1"/>
              <a:t>an</a:t>
            </a:r>
            <a:r>
              <a:rPr lang="nl-NL" baseline="0" dirty="0"/>
              <a:t> inherent advantage in </a:t>
            </a:r>
            <a:r>
              <a:rPr lang="nl-NL" baseline="0" dirty="0" err="1"/>
              <a:t>keeping</a:t>
            </a:r>
            <a:r>
              <a:rPr lang="nl-NL" baseline="0" dirty="0"/>
              <a:t> </a:t>
            </a:r>
            <a:r>
              <a:rPr lang="nl-NL" baseline="0" dirty="0" err="1"/>
              <a:t>the</a:t>
            </a:r>
            <a:r>
              <a:rPr lang="nl-NL" baseline="0" dirty="0"/>
              <a:t> latent variables on </a:t>
            </a:r>
            <a:r>
              <a:rPr lang="nl-NL" baseline="0" dirty="0" err="1"/>
              <a:t>the</a:t>
            </a:r>
            <a:r>
              <a:rPr lang="nl-NL" baseline="0" dirty="0"/>
              <a:t> </a:t>
            </a:r>
            <a:r>
              <a:rPr lang="nl-NL" baseline="0" dirty="0" err="1"/>
              <a:t>same</a:t>
            </a:r>
            <a:r>
              <a:rPr lang="nl-NL" baseline="0" dirty="0"/>
              <a:t> </a:t>
            </a:r>
            <a:r>
              <a:rPr lang="nl-NL" baseline="0" dirty="0" err="1"/>
              <a:t>scale</a:t>
            </a:r>
            <a:r>
              <a:rPr lang="nl-NL" baseline="0" dirty="0"/>
              <a:t> as </a:t>
            </a:r>
            <a:r>
              <a:rPr lang="nl-NL" baseline="0" dirty="0" err="1"/>
              <a:t>the</a:t>
            </a:r>
            <a:r>
              <a:rPr lang="nl-NL" baseline="0" dirty="0"/>
              <a:t> manifest variables </a:t>
            </a:r>
            <a:r>
              <a:rPr lang="nl-NL" baseline="0" dirty="0" err="1"/>
              <a:t>if</a:t>
            </a:r>
            <a:r>
              <a:rPr lang="nl-NL" baseline="0" dirty="0"/>
              <a:t> </a:t>
            </a:r>
            <a:r>
              <a:rPr lang="nl-NL" baseline="0" dirty="0" err="1"/>
              <a:t>the</a:t>
            </a:r>
            <a:r>
              <a:rPr lang="nl-NL" baseline="0" dirty="0"/>
              <a:t> </a:t>
            </a:r>
            <a:r>
              <a:rPr lang="nl-NL" baseline="0" dirty="0" err="1"/>
              <a:t>scales</a:t>
            </a:r>
            <a:r>
              <a:rPr lang="nl-NL" baseline="0" dirty="0"/>
              <a:t> of </a:t>
            </a:r>
            <a:r>
              <a:rPr lang="nl-NL" baseline="0" dirty="0" err="1"/>
              <a:t>the</a:t>
            </a:r>
            <a:r>
              <a:rPr lang="nl-NL" baseline="0" dirty="0"/>
              <a:t> indicators are </a:t>
            </a:r>
            <a:r>
              <a:rPr lang="nl-NL" baseline="0" dirty="0" err="1"/>
              <a:t>vastly</a:t>
            </a:r>
            <a:r>
              <a:rPr lang="nl-NL" baseline="0"/>
              <a:t> different </a:t>
            </a:r>
            <a:endParaRPr lang="nl-NL" dirty="0"/>
          </a:p>
        </p:txBody>
      </p:sp>
    </p:spTree>
    <p:extLst>
      <p:ext uri="{BB962C8B-B14F-4D97-AF65-F5344CB8AC3E}">
        <p14:creationId xmlns:p14="http://schemas.microsoft.com/office/powerpoint/2010/main" val="2970984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compare the coefficients by including an interaction effect to the model, but we won’t. </a:t>
            </a:r>
          </a:p>
          <a:p>
            <a:endParaRPr lang="en-US" dirty="0"/>
          </a:p>
          <a:p>
            <a:endParaRPr lang="nl-NL" dirty="0"/>
          </a:p>
        </p:txBody>
      </p:sp>
    </p:spTree>
    <p:extLst>
      <p:ext uri="{BB962C8B-B14F-4D97-AF65-F5344CB8AC3E}">
        <p14:creationId xmlns:p14="http://schemas.microsoft.com/office/powerpoint/2010/main" val="2158794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880604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Say we want to measure the latent construct of </a:t>
            </a:r>
            <a:r>
              <a:rPr lang="nl-NL" dirty="0" err="1"/>
              <a:t>extraversion</a:t>
            </a:r>
            <a:r>
              <a:rPr lang="nl-NL" dirty="0"/>
              <a:t>, </a:t>
            </a:r>
            <a:r>
              <a:rPr lang="nl-NL" dirty="0" err="1"/>
              <a:t>and</a:t>
            </a:r>
            <a:r>
              <a:rPr lang="nl-NL" dirty="0"/>
              <a:t> we </a:t>
            </a:r>
            <a:r>
              <a:rPr lang="nl-NL" dirty="0" err="1"/>
              <a:t>believe</a:t>
            </a:r>
            <a:r>
              <a:rPr lang="nl-NL" dirty="0"/>
              <a:t> </a:t>
            </a:r>
            <a:r>
              <a:rPr lang="nl-NL" dirty="0" err="1"/>
              <a:t>it</a:t>
            </a:r>
            <a:r>
              <a:rPr lang="nl-NL" dirty="0"/>
              <a:t> is </a:t>
            </a:r>
            <a:r>
              <a:rPr lang="nl-NL" dirty="0" err="1"/>
              <a:t>defined</a:t>
            </a:r>
            <a:r>
              <a:rPr lang="nl-NL" dirty="0"/>
              <a:t> </a:t>
            </a:r>
            <a:r>
              <a:rPr lang="nl-NL" dirty="0" err="1"/>
              <a:t>by</a:t>
            </a:r>
            <a:r>
              <a:rPr lang="nl-NL" dirty="0"/>
              <a:t> these </a:t>
            </a:r>
            <a:r>
              <a:rPr lang="nl-NL" dirty="0" err="1"/>
              <a:t>four</a:t>
            </a:r>
            <a:r>
              <a:rPr lang="nl-NL" dirty="0"/>
              <a:t> items on a questionnaire </a:t>
            </a:r>
          </a:p>
          <a:p>
            <a:endParaRPr lang="nl-NL" dirty="0"/>
          </a:p>
          <a:p>
            <a:pPr marL="0" marR="0" indent="0" algn="l" defTabSz="914024" rtl="0" eaLnBrk="1" fontAlgn="auto" latinLnBrk="0" hangingPunct="1">
              <a:lnSpc>
                <a:spcPct val="100000"/>
              </a:lnSpc>
              <a:spcBef>
                <a:spcPts val="0"/>
              </a:spcBef>
              <a:spcAft>
                <a:spcPts val="0"/>
              </a:spcAft>
              <a:buClrTx/>
              <a:buSzTx/>
              <a:buFontTx/>
              <a:buNone/>
              <a:tabLst/>
              <a:defRPr/>
            </a:pPr>
            <a:r>
              <a:rPr lang="nl-NL" dirty="0"/>
              <a:t>(</a:t>
            </a:r>
            <a:r>
              <a:rPr lang="nl-NL" dirty="0" err="1"/>
              <a:t>just</a:t>
            </a:r>
            <a:r>
              <a:rPr lang="nl-NL" baseline="0" dirty="0"/>
              <a:t> as in </a:t>
            </a:r>
            <a:r>
              <a:rPr lang="nl-NL" baseline="0" dirty="0" err="1"/>
              <a:t>day</a:t>
            </a:r>
            <a:r>
              <a:rPr lang="nl-NL" baseline="0" dirty="0"/>
              <a:t> 1, </a:t>
            </a:r>
            <a:r>
              <a:rPr lang="nl-NL" baseline="0" dirty="0" err="1"/>
              <a:t>this</a:t>
            </a:r>
            <a:r>
              <a:rPr lang="nl-NL" baseline="0" dirty="0"/>
              <a:t> </a:t>
            </a:r>
            <a:r>
              <a:rPr lang="nl-NL" baseline="0" dirty="0" err="1"/>
              <a:t>example</a:t>
            </a:r>
            <a:r>
              <a:rPr lang="nl-NL" baseline="0" dirty="0"/>
              <a:t> is </a:t>
            </a:r>
            <a:r>
              <a:rPr lang="nl-NL" baseline="0" dirty="0" err="1"/>
              <a:t>based</a:t>
            </a:r>
            <a:r>
              <a:rPr lang="nl-NL" baseline="0" dirty="0"/>
              <a:t> on </a:t>
            </a:r>
            <a:r>
              <a:rPr lang="nl-NL" baseline="0" dirty="0" err="1"/>
              <a:t>the</a:t>
            </a:r>
            <a:r>
              <a:rPr lang="nl-NL" baseline="0" dirty="0"/>
              <a:t> </a:t>
            </a:r>
            <a:r>
              <a:rPr lang="en-US" sz="1200" b="1" dirty="0">
                <a:solidFill>
                  <a:srgbClr val="000000"/>
                </a:solidFill>
                <a:latin typeface="Corbel" pitchFamily="34" charset="0"/>
              </a:rPr>
              <a:t>SOUTH AFRICAN PERSONALITY INVENTORY PROJECT SAPI</a:t>
            </a:r>
            <a:r>
              <a:rPr lang="en-US" sz="1200" b="0" dirty="0">
                <a:solidFill>
                  <a:srgbClr val="000000"/>
                </a:solidFill>
                <a:latin typeface="Corbel" pitchFamily="34" charset="0"/>
              </a:rPr>
              <a:t>) </a:t>
            </a:r>
            <a:endParaRPr lang="en-US" sz="1200" b="1" dirty="0">
              <a:solidFill>
                <a:srgbClr val="000000"/>
              </a:solidFill>
              <a:latin typeface="Corbel" pitchFamily="34" charset="0"/>
            </a:endParaRPr>
          </a:p>
          <a:p>
            <a:endParaRPr lang="nl-NL" dirty="0"/>
          </a:p>
        </p:txBody>
      </p:sp>
    </p:spTree>
    <p:extLst>
      <p:ext uri="{BB962C8B-B14F-4D97-AF65-F5344CB8AC3E}">
        <p14:creationId xmlns:p14="http://schemas.microsoft.com/office/powerpoint/2010/main" val="2539377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Notice that the output is split into two separate groups. First, the effects for Overt and Covert on SW for Males is shown (estimates and p-values). Then, the estimates for Females are shown separately. </a:t>
            </a:r>
          </a:p>
          <a:p>
            <a:endParaRPr lang="nl-NL" dirty="0"/>
          </a:p>
        </p:txBody>
      </p:sp>
    </p:spTree>
    <p:extLst>
      <p:ext uri="{BB962C8B-B14F-4D97-AF65-F5344CB8AC3E}">
        <p14:creationId xmlns:p14="http://schemas.microsoft.com/office/powerpoint/2010/main" val="42239138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Notice that the output is split into two separate groups. First, the effects for Overt and Covert on SW for Males is shown (estimates and p-values). Then, the estimates for Females are shown separately. </a:t>
            </a:r>
          </a:p>
          <a:p>
            <a:endParaRPr lang="nl-NL" dirty="0"/>
          </a:p>
        </p:txBody>
      </p:sp>
    </p:spTree>
    <p:extLst>
      <p:ext uri="{BB962C8B-B14F-4D97-AF65-F5344CB8AC3E}">
        <p14:creationId xmlns:p14="http://schemas.microsoft.com/office/powerpoint/2010/main" val="4223913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757257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757257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757257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endParaRPr/>
          </a:p>
        </p:txBody>
      </p:sp>
      <p:sp>
        <p:nvSpPr>
          <p:cNvPr id="232" name="Shape 232"/>
          <p:cNvSpPr>
            <a:spLocks noGrp="1"/>
          </p:cNvSpPr>
          <p:nvPr>
            <p:ph type="body" sz="quarter" idx="1"/>
          </p:nvPr>
        </p:nvSpPr>
        <p:spPr>
          <a:prstGeom prst="rect">
            <a:avLst/>
          </a:prstGeom>
        </p:spPr>
        <p:txBody>
          <a:bodyPr/>
          <a:lstStyle/>
          <a:p>
            <a:pPr>
              <a:defRPr sz="1600"/>
            </a:pPr>
            <a:r>
              <a:rPr dirty="0"/>
              <a:t>So how does approximate MI differ from strict MI? Well, imagine an item that is developed to measure ‘depression’. </a:t>
            </a:r>
          </a:p>
          <a:p>
            <a:pPr>
              <a:defRPr sz="1600"/>
            </a:pPr>
            <a:r>
              <a:rPr dirty="0"/>
              <a:t>For every group that we have, we could plot the relationship between the score on the item and score on depression. </a:t>
            </a:r>
          </a:p>
        </p:txBody>
      </p:sp>
    </p:spTree>
    <p:extLst>
      <p:ext uri="{BB962C8B-B14F-4D97-AF65-F5344CB8AC3E}">
        <p14:creationId xmlns:p14="http://schemas.microsoft.com/office/powerpoint/2010/main" val="608132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lvl1pPr>
              <a:defRPr sz="1600"/>
            </a:lvl1pPr>
          </a:lstStyle>
          <a:p>
            <a:r>
              <a:t>This might look like this for one of our groups or time points. Now, in order to speak of MI, the association between the item and depression should not depend on group membership or measurement occasion. Otherwise, we would not know whether differences in group means on this item are caused by ‘real’ differences in depression or just differences in intercept or slope. </a:t>
            </a:r>
          </a:p>
        </p:txBody>
      </p:sp>
    </p:spTree>
    <p:extLst>
      <p:ext uri="{BB962C8B-B14F-4D97-AF65-F5344CB8AC3E}">
        <p14:creationId xmlns:p14="http://schemas.microsoft.com/office/powerpoint/2010/main" val="10134111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endParaRPr/>
          </a:p>
        </p:txBody>
      </p:sp>
      <p:sp>
        <p:nvSpPr>
          <p:cNvPr id="262" name="Shape 262"/>
          <p:cNvSpPr>
            <a:spLocks noGrp="1"/>
          </p:cNvSpPr>
          <p:nvPr>
            <p:ph type="body" sz="quarter" idx="1"/>
          </p:nvPr>
        </p:nvSpPr>
        <p:spPr>
          <a:prstGeom prst="rect">
            <a:avLst/>
          </a:prstGeom>
        </p:spPr>
        <p:txBody>
          <a:bodyPr/>
          <a:lstStyle>
            <a:lvl1pPr>
              <a:defRPr sz="1600"/>
            </a:lvl1pPr>
          </a:lstStyle>
          <a:p>
            <a:r>
              <a:t>in reality, it rarely happens that this relationship is exactly the same for all groups, so you might observe something like this. For this illustration, I’ve kept the slopes equal and have varied the intercepts.</a:t>
            </a:r>
          </a:p>
        </p:txBody>
      </p:sp>
    </p:spTree>
    <p:extLst>
      <p:ext uri="{BB962C8B-B14F-4D97-AF65-F5344CB8AC3E}">
        <p14:creationId xmlns:p14="http://schemas.microsoft.com/office/powerpoint/2010/main" val="7088306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endParaRPr/>
          </a:p>
        </p:txBody>
      </p:sp>
      <p:sp>
        <p:nvSpPr>
          <p:cNvPr id="262" name="Shape 262"/>
          <p:cNvSpPr>
            <a:spLocks noGrp="1"/>
          </p:cNvSpPr>
          <p:nvPr>
            <p:ph type="body" sz="quarter" idx="1"/>
          </p:nvPr>
        </p:nvSpPr>
        <p:spPr>
          <a:prstGeom prst="rect">
            <a:avLst/>
          </a:prstGeom>
        </p:spPr>
        <p:txBody>
          <a:bodyPr/>
          <a:lstStyle>
            <a:lvl1pPr>
              <a:defRPr sz="1600"/>
            </a:lvl1pPr>
          </a:lstStyle>
          <a:p>
            <a:r>
              <a:t>in reality, it rarely happens that this relationship is exactly the same for all groups, so you might observe something like this. For this illustration, I’ve kept the slopes equal and have varied the intercepts.</a:t>
            </a:r>
          </a:p>
        </p:txBody>
      </p:sp>
    </p:spTree>
    <p:extLst>
      <p:ext uri="{BB962C8B-B14F-4D97-AF65-F5344CB8AC3E}">
        <p14:creationId xmlns:p14="http://schemas.microsoft.com/office/powerpoint/2010/main" val="1241763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lvl1pPr>
              <a:defRPr sz="1600"/>
            </a:lvl1pPr>
          </a:lstStyle>
          <a:p>
            <a:r>
              <a:t>Would we choose a random point at the x-axis, we would conclude that there are differences in depression between the groups, while their depression is actually the same. </a:t>
            </a:r>
          </a:p>
        </p:txBody>
      </p:sp>
    </p:spTree>
    <p:extLst>
      <p:ext uri="{BB962C8B-B14F-4D97-AF65-F5344CB8AC3E}">
        <p14:creationId xmlns:p14="http://schemas.microsoft.com/office/powerpoint/2010/main" val="122536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Say we want to measure the latent construct of </a:t>
            </a:r>
            <a:r>
              <a:rPr lang="nl-NL" dirty="0" err="1"/>
              <a:t>extraversion</a:t>
            </a:r>
            <a:r>
              <a:rPr lang="nl-NL" dirty="0"/>
              <a:t>, </a:t>
            </a:r>
            <a:r>
              <a:rPr lang="nl-NL" dirty="0" err="1"/>
              <a:t>and</a:t>
            </a:r>
            <a:r>
              <a:rPr lang="nl-NL" dirty="0"/>
              <a:t> we </a:t>
            </a:r>
            <a:r>
              <a:rPr lang="nl-NL" dirty="0" err="1"/>
              <a:t>believe</a:t>
            </a:r>
            <a:r>
              <a:rPr lang="nl-NL" dirty="0"/>
              <a:t> </a:t>
            </a:r>
            <a:r>
              <a:rPr lang="nl-NL" dirty="0" err="1"/>
              <a:t>it</a:t>
            </a:r>
            <a:r>
              <a:rPr lang="nl-NL" dirty="0"/>
              <a:t> is </a:t>
            </a:r>
            <a:r>
              <a:rPr lang="nl-NL" dirty="0" err="1"/>
              <a:t>defined</a:t>
            </a:r>
            <a:r>
              <a:rPr lang="nl-NL" dirty="0"/>
              <a:t> </a:t>
            </a:r>
            <a:r>
              <a:rPr lang="nl-NL" dirty="0" err="1"/>
              <a:t>by</a:t>
            </a:r>
            <a:r>
              <a:rPr lang="nl-NL" dirty="0"/>
              <a:t> these </a:t>
            </a:r>
            <a:r>
              <a:rPr lang="nl-NL" dirty="0" err="1"/>
              <a:t>four</a:t>
            </a:r>
            <a:r>
              <a:rPr lang="nl-NL" dirty="0"/>
              <a:t> items on a questionnaire </a:t>
            </a:r>
          </a:p>
          <a:p>
            <a:endParaRPr lang="nl-NL" dirty="0"/>
          </a:p>
          <a:p>
            <a:pPr marL="0" marR="0" indent="0" algn="l" defTabSz="914024" rtl="0" eaLnBrk="1" fontAlgn="auto" latinLnBrk="0" hangingPunct="1">
              <a:lnSpc>
                <a:spcPct val="100000"/>
              </a:lnSpc>
              <a:spcBef>
                <a:spcPts val="0"/>
              </a:spcBef>
              <a:spcAft>
                <a:spcPts val="0"/>
              </a:spcAft>
              <a:buClrTx/>
              <a:buSzTx/>
              <a:buFontTx/>
              <a:buNone/>
              <a:tabLst/>
              <a:defRPr/>
            </a:pPr>
            <a:r>
              <a:rPr lang="nl-NL" dirty="0"/>
              <a:t>(</a:t>
            </a:r>
            <a:r>
              <a:rPr lang="nl-NL" dirty="0" err="1"/>
              <a:t>just</a:t>
            </a:r>
            <a:r>
              <a:rPr lang="nl-NL" baseline="0" dirty="0"/>
              <a:t> as in </a:t>
            </a:r>
            <a:r>
              <a:rPr lang="nl-NL" baseline="0" dirty="0" err="1"/>
              <a:t>day</a:t>
            </a:r>
            <a:r>
              <a:rPr lang="nl-NL" baseline="0" dirty="0"/>
              <a:t> 1, </a:t>
            </a:r>
            <a:r>
              <a:rPr lang="nl-NL" baseline="0" dirty="0" err="1"/>
              <a:t>this</a:t>
            </a:r>
            <a:r>
              <a:rPr lang="nl-NL" baseline="0" dirty="0"/>
              <a:t> </a:t>
            </a:r>
            <a:r>
              <a:rPr lang="nl-NL" baseline="0" dirty="0" err="1"/>
              <a:t>example</a:t>
            </a:r>
            <a:r>
              <a:rPr lang="nl-NL" baseline="0" dirty="0"/>
              <a:t> is </a:t>
            </a:r>
            <a:r>
              <a:rPr lang="nl-NL" baseline="0" dirty="0" err="1"/>
              <a:t>based</a:t>
            </a:r>
            <a:r>
              <a:rPr lang="nl-NL" baseline="0" dirty="0"/>
              <a:t> on </a:t>
            </a:r>
            <a:r>
              <a:rPr lang="nl-NL" baseline="0" dirty="0" err="1"/>
              <a:t>the</a:t>
            </a:r>
            <a:r>
              <a:rPr lang="nl-NL" baseline="0" dirty="0"/>
              <a:t> </a:t>
            </a:r>
            <a:r>
              <a:rPr lang="en-US" sz="1200" b="1" dirty="0">
                <a:solidFill>
                  <a:srgbClr val="000000"/>
                </a:solidFill>
                <a:latin typeface="Corbel" pitchFamily="34" charset="0"/>
              </a:rPr>
              <a:t>SOUTH AFRICAN PERSONALITY INVENTORY PROJECT SAPI</a:t>
            </a:r>
            <a:r>
              <a:rPr lang="en-US" sz="1200" b="0" dirty="0">
                <a:solidFill>
                  <a:srgbClr val="000000"/>
                </a:solidFill>
                <a:latin typeface="Corbel" pitchFamily="34" charset="0"/>
              </a:rPr>
              <a:t>) </a:t>
            </a:r>
            <a:endParaRPr lang="en-US" sz="1200" b="1" dirty="0">
              <a:solidFill>
                <a:srgbClr val="000000"/>
              </a:solidFill>
              <a:latin typeface="Corbel" pitchFamily="34" charset="0"/>
            </a:endParaRPr>
          </a:p>
          <a:p>
            <a:endParaRPr lang="nl-NL" dirty="0"/>
          </a:p>
        </p:txBody>
      </p:sp>
    </p:spTree>
    <p:extLst>
      <p:ext uri="{BB962C8B-B14F-4D97-AF65-F5344CB8AC3E}">
        <p14:creationId xmlns:p14="http://schemas.microsoft.com/office/powerpoint/2010/main" val="21015059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lvl1pPr>
              <a:defRPr sz="1600"/>
            </a:lvl1pPr>
          </a:lstStyle>
          <a:p>
            <a:r>
              <a:t>Would we choose a random point at the x-axis, we would conclude that there are differences in depression between the groups, while their depression is actually the same. </a:t>
            </a:r>
          </a:p>
        </p:txBody>
      </p:sp>
    </p:spTree>
    <p:extLst>
      <p:ext uri="{BB962C8B-B14F-4D97-AF65-F5344CB8AC3E}">
        <p14:creationId xmlns:p14="http://schemas.microsoft.com/office/powerpoint/2010/main" val="20513739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prstGeom prst="rect">
            <a:avLst/>
          </a:prstGeom>
        </p:spPr>
        <p:txBody>
          <a:bodyPr/>
          <a:lstStyle/>
          <a:p>
            <a:endParaRPr/>
          </a:p>
        </p:txBody>
      </p:sp>
      <p:sp>
        <p:nvSpPr>
          <p:cNvPr id="300" name="Shape 300"/>
          <p:cNvSpPr>
            <a:spLocks noGrp="1"/>
          </p:cNvSpPr>
          <p:nvPr>
            <p:ph type="body" sz="quarter" idx="1"/>
          </p:nvPr>
        </p:nvSpPr>
        <p:spPr>
          <a:prstGeom prst="rect">
            <a:avLst/>
          </a:prstGeom>
        </p:spPr>
        <p:txBody>
          <a:bodyPr/>
          <a:lstStyle>
            <a:lvl1pPr>
              <a:defRPr sz="1600"/>
            </a:lvl1pPr>
          </a:lstStyle>
          <a:p>
            <a:r>
              <a:rPr lang="en-US" dirty="0"/>
              <a:t>If we take the shift</a:t>
            </a:r>
            <a:r>
              <a:rPr lang="en-US" baseline="0" dirty="0"/>
              <a:t> in intercepts as an example </a:t>
            </a:r>
            <a:endParaRPr lang="en-US" dirty="0"/>
          </a:p>
          <a:p>
            <a:r>
              <a:rPr dirty="0"/>
              <a:t>In the exact MI case, we would force these lines to be exactly the same, with the possible exception of one or a few extremes. </a:t>
            </a:r>
          </a:p>
        </p:txBody>
      </p:sp>
    </p:spTree>
    <p:extLst>
      <p:ext uri="{BB962C8B-B14F-4D97-AF65-F5344CB8AC3E}">
        <p14:creationId xmlns:p14="http://schemas.microsoft.com/office/powerpoint/2010/main" val="3382877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prstGeom prst="rect">
            <a:avLst/>
          </a:prstGeom>
        </p:spPr>
        <p:txBody>
          <a:bodyPr/>
          <a:lstStyle/>
          <a:p>
            <a:endParaRPr/>
          </a:p>
        </p:txBody>
      </p:sp>
      <p:sp>
        <p:nvSpPr>
          <p:cNvPr id="300" name="Shape 300"/>
          <p:cNvSpPr>
            <a:spLocks noGrp="1"/>
          </p:cNvSpPr>
          <p:nvPr>
            <p:ph type="body" sz="quarter" idx="1"/>
          </p:nvPr>
        </p:nvSpPr>
        <p:spPr>
          <a:prstGeom prst="rect">
            <a:avLst/>
          </a:prstGeom>
        </p:spPr>
        <p:txBody>
          <a:bodyPr/>
          <a:lstStyle>
            <a:lvl1pPr>
              <a:defRPr sz="1600"/>
            </a:lvl1pPr>
          </a:lstStyle>
          <a:p>
            <a:r>
              <a:rPr lang="en-US" dirty="0"/>
              <a:t>If we take the shift</a:t>
            </a:r>
            <a:r>
              <a:rPr lang="en-US" baseline="0" dirty="0"/>
              <a:t> in intercepts as an example </a:t>
            </a:r>
            <a:endParaRPr lang="en-US" dirty="0"/>
          </a:p>
          <a:p>
            <a:r>
              <a:rPr dirty="0"/>
              <a:t>In the exact MI case, we would force these lines to be exactly the same, with the possible exception of one or a few extremes. </a:t>
            </a:r>
          </a:p>
        </p:txBody>
      </p:sp>
    </p:spTree>
    <p:extLst>
      <p:ext uri="{BB962C8B-B14F-4D97-AF65-F5344CB8AC3E}">
        <p14:creationId xmlns:p14="http://schemas.microsoft.com/office/powerpoint/2010/main" val="2995552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endParaRPr/>
          </a:p>
        </p:txBody>
      </p:sp>
      <p:sp>
        <p:nvSpPr>
          <p:cNvPr id="262" name="Shape 262"/>
          <p:cNvSpPr>
            <a:spLocks noGrp="1"/>
          </p:cNvSpPr>
          <p:nvPr>
            <p:ph type="body" sz="quarter" idx="1"/>
          </p:nvPr>
        </p:nvSpPr>
        <p:spPr>
          <a:prstGeom prst="rect">
            <a:avLst/>
          </a:prstGeom>
        </p:spPr>
        <p:txBody>
          <a:bodyPr/>
          <a:lstStyle>
            <a:lvl1pPr>
              <a:defRPr sz="1600"/>
            </a:lvl1pPr>
          </a:lstStyle>
          <a:p>
            <a:r>
              <a:t>in reality, it rarely happens that this relationship is exactly the same for all groups, so you might observe something like this. For this illustration, I’ve kept the slopes equal and have varied the intercepts.</a:t>
            </a:r>
          </a:p>
        </p:txBody>
      </p:sp>
    </p:spTree>
    <p:extLst>
      <p:ext uri="{BB962C8B-B14F-4D97-AF65-F5344CB8AC3E}">
        <p14:creationId xmlns:p14="http://schemas.microsoft.com/office/powerpoint/2010/main" val="3918909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noRot="1" noChangeAspect="1"/>
          </p:cNvSpPr>
          <p:nvPr>
            <p:ph type="sldImg"/>
          </p:nvPr>
        </p:nvSpPr>
        <p:spPr>
          <a:prstGeom prst="rect">
            <a:avLst/>
          </a:prstGeom>
        </p:spPr>
        <p:txBody>
          <a:bodyPr/>
          <a:lstStyle/>
          <a:p>
            <a:endParaRPr/>
          </a:p>
        </p:txBody>
      </p:sp>
      <p:sp>
        <p:nvSpPr>
          <p:cNvPr id="315" name="Shape 315"/>
          <p:cNvSpPr>
            <a:spLocks noGrp="1"/>
          </p:cNvSpPr>
          <p:nvPr>
            <p:ph type="body" sz="quarter" idx="1"/>
          </p:nvPr>
        </p:nvSpPr>
        <p:spPr>
          <a:prstGeom prst="rect">
            <a:avLst/>
          </a:prstGeom>
        </p:spPr>
        <p:txBody>
          <a:bodyPr/>
          <a:lstStyle/>
          <a:p>
            <a:pPr>
              <a:defRPr sz="1600"/>
            </a:pPr>
            <a:r>
              <a:t>In the exact MI case, we would force these lines to be exactly the same, with the possible exception of one or a few extremes. </a:t>
            </a:r>
          </a:p>
          <a:p>
            <a:pPr>
              <a:defRPr sz="1600"/>
            </a:pPr>
            <a:r>
              <a:t>Now the relationship between the item and depression is the same so we can compare groups. But, the fit to our data will be bad, because we have seen that in reality, these groups differ quite a lot in this association. </a:t>
            </a:r>
          </a:p>
        </p:txBody>
      </p:sp>
    </p:spTree>
    <p:extLst>
      <p:ext uri="{BB962C8B-B14F-4D97-AF65-F5344CB8AC3E}">
        <p14:creationId xmlns:p14="http://schemas.microsoft.com/office/powerpoint/2010/main" val="12135384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noRot="1" noChangeAspect="1"/>
          </p:cNvSpPr>
          <p:nvPr>
            <p:ph type="sldImg"/>
          </p:nvPr>
        </p:nvSpPr>
        <p:spPr>
          <a:prstGeom prst="rect">
            <a:avLst/>
          </a:prstGeom>
        </p:spPr>
        <p:txBody>
          <a:bodyPr/>
          <a:lstStyle/>
          <a:p>
            <a:endParaRPr/>
          </a:p>
        </p:txBody>
      </p:sp>
      <p:sp>
        <p:nvSpPr>
          <p:cNvPr id="315" name="Shape 315"/>
          <p:cNvSpPr>
            <a:spLocks noGrp="1"/>
          </p:cNvSpPr>
          <p:nvPr>
            <p:ph type="body" sz="quarter" idx="1"/>
          </p:nvPr>
        </p:nvSpPr>
        <p:spPr>
          <a:prstGeom prst="rect">
            <a:avLst/>
          </a:prstGeom>
        </p:spPr>
        <p:txBody>
          <a:bodyPr/>
          <a:lstStyle/>
          <a:p>
            <a:pPr>
              <a:defRPr sz="1600"/>
            </a:pPr>
            <a:r>
              <a:rPr dirty="0"/>
              <a:t>In the exact MI case, we would force these lines to be exactly the same, with the possible exception of one or a few extremes. </a:t>
            </a:r>
          </a:p>
          <a:p>
            <a:pPr>
              <a:defRPr sz="1600"/>
            </a:pPr>
            <a:r>
              <a:rPr dirty="0"/>
              <a:t>Now the relationship between the item and depression is the same so we can compare groups. But, the fit to our data will be bad, because we have seen that in reality, these groups differ quite a lot in this association. </a:t>
            </a:r>
            <a:endParaRPr lang="nl-NL" dirty="0"/>
          </a:p>
          <a:p>
            <a:pPr>
              <a:defRPr sz="1600"/>
            </a:pPr>
            <a:endParaRPr lang="nl-NL" dirty="0"/>
          </a:p>
          <a:p>
            <a:pPr>
              <a:defRPr sz="1600"/>
            </a:pPr>
            <a:endParaRPr lang="nl-NL" dirty="0"/>
          </a:p>
          <a:p>
            <a:pPr>
              <a:defRPr sz="1600"/>
            </a:pPr>
            <a:r>
              <a:rPr lang="en-US" dirty="0"/>
              <a:t>The goal of tests of partial MI is to find out which of the loadings or intercepts differ across groups. If only one of these is different across groups, we know that any differences on the latent variable can either be caused by a difference in this loading/intercept, or by the true latent variable group difference. As long as there are at least two loadings and intercepts that are constrained equal across groups, we can make valid inferences about the differences between latent factor means in the model (Byrne, </a:t>
            </a:r>
            <a:r>
              <a:rPr lang="en-US" dirty="0" err="1"/>
              <a:t>Shavelson</a:t>
            </a:r>
            <a:r>
              <a:rPr lang="en-US" dirty="0"/>
              <a:t> &amp; </a:t>
            </a:r>
            <a:r>
              <a:rPr lang="en-US" dirty="0" err="1"/>
              <a:t>Muthén</a:t>
            </a:r>
            <a:r>
              <a:rPr lang="en-US" dirty="0"/>
              <a:t>, 1989). However, to be able to compare the sum scores or comparable observed means, we must have full scalar equivalence (Steinmetz, in press). If it can be establish which specific item is problematic, questionnaires can be altered in future (</a:t>
            </a:r>
            <a:r>
              <a:rPr lang="en-US" dirty="0" err="1"/>
              <a:t>Lugtig</a:t>
            </a:r>
            <a:r>
              <a:rPr lang="en-US" dirty="0"/>
              <a:t>, </a:t>
            </a:r>
            <a:r>
              <a:rPr lang="en-US" dirty="0" err="1"/>
              <a:t>Boeije</a:t>
            </a:r>
            <a:r>
              <a:rPr lang="en-US" dirty="0"/>
              <a:t>, &amp; </a:t>
            </a:r>
            <a:r>
              <a:rPr lang="en-US" dirty="0" err="1"/>
              <a:t>Lensvelt</a:t>
            </a:r>
            <a:r>
              <a:rPr lang="en-US" dirty="0"/>
              <a:t>-Mulders 2011). </a:t>
            </a:r>
            <a:endParaRPr dirty="0"/>
          </a:p>
        </p:txBody>
      </p:sp>
    </p:spTree>
    <p:extLst>
      <p:ext uri="{BB962C8B-B14F-4D97-AF65-F5344CB8AC3E}">
        <p14:creationId xmlns:p14="http://schemas.microsoft.com/office/powerpoint/2010/main" val="1288785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24" rtl="0" eaLnBrk="1" fontAlgn="auto" latinLnBrk="0" hangingPunct="1">
              <a:lnSpc>
                <a:spcPct val="100000"/>
              </a:lnSpc>
              <a:spcBef>
                <a:spcPts val="0"/>
              </a:spcBef>
              <a:spcAft>
                <a:spcPts val="0"/>
              </a:spcAft>
              <a:buClrTx/>
              <a:buSzTx/>
              <a:buFontTx/>
              <a:buNone/>
              <a:tabLst/>
              <a:defRPr/>
            </a:pPr>
            <a:r>
              <a:rPr lang="nl-NL" dirty="0"/>
              <a:t>NOTE: </a:t>
            </a:r>
            <a:r>
              <a:rPr lang="en-US" dirty="0"/>
              <a:t>When MI does not hold, groups or subjects over time respond differently to the items and as a consequence factor means cannot reasonably be compared. </a:t>
            </a:r>
            <a:endParaRPr lang="nl-NL" dirty="0"/>
          </a:p>
          <a:p>
            <a:endParaRPr lang="nl-NL" dirty="0"/>
          </a:p>
        </p:txBody>
      </p:sp>
    </p:spTree>
    <p:extLst>
      <p:ext uri="{BB962C8B-B14F-4D97-AF65-F5344CB8AC3E}">
        <p14:creationId xmlns:p14="http://schemas.microsoft.com/office/powerpoint/2010/main" val="14579147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0" i="0" u="none" strike="noStrike" kern="1200" baseline="0" dirty="0">
                <a:solidFill>
                  <a:schemeClr val="tx1"/>
                </a:solidFill>
                <a:latin typeface="+mn-lt"/>
                <a:ea typeface="+mn-ea"/>
                <a:cs typeface="+mn-cs"/>
              </a:rPr>
              <a:t>Traditional MGCFA approach </a:t>
            </a:r>
            <a:endParaRPr lang="nl-NL" dirty="0"/>
          </a:p>
        </p:txBody>
      </p:sp>
    </p:spTree>
    <p:extLst>
      <p:ext uri="{BB962C8B-B14F-4D97-AF65-F5344CB8AC3E}">
        <p14:creationId xmlns:p14="http://schemas.microsoft.com/office/powerpoint/2010/main" val="3120517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Factor </a:t>
            </a:r>
            <a:r>
              <a:rPr lang="nl-NL" dirty="0" err="1"/>
              <a:t>loadings</a:t>
            </a:r>
            <a:r>
              <a:rPr lang="nl-NL" dirty="0"/>
              <a:t> =&gt; </a:t>
            </a:r>
            <a:r>
              <a:rPr lang="en-US" dirty="0"/>
              <a:t>tests whether respondents across groups attribute the same meaning to the latent construct under study</a:t>
            </a:r>
          </a:p>
          <a:p>
            <a:endParaRPr lang="en-US" dirty="0"/>
          </a:p>
          <a:p>
            <a:r>
              <a:rPr lang="en-US" dirty="0"/>
              <a:t>Intercepts =&gt; tests whether the meaning of the levels of the underlying items (intercepts) are equal in both groups. </a:t>
            </a:r>
          </a:p>
          <a:p>
            <a:endParaRPr lang="en-US" dirty="0"/>
          </a:p>
          <a:p>
            <a:r>
              <a:rPr lang="en-US" dirty="0"/>
              <a:t>Residual variances =&gt; If error variances are not equal, groups can still be compared on the latent variable, but this is measured with different amounts of error between groups. </a:t>
            </a:r>
            <a:endParaRPr lang="nl-NL" dirty="0"/>
          </a:p>
        </p:txBody>
      </p:sp>
    </p:spTree>
    <p:extLst>
      <p:ext uri="{BB962C8B-B14F-4D97-AF65-F5344CB8AC3E}">
        <p14:creationId xmlns:p14="http://schemas.microsoft.com/office/powerpoint/2010/main" val="23106251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017438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Say we want to measure the latent construct of </a:t>
            </a:r>
            <a:r>
              <a:rPr lang="nl-NL" dirty="0" err="1"/>
              <a:t>extraversion</a:t>
            </a:r>
            <a:r>
              <a:rPr lang="nl-NL" dirty="0"/>
              <a:t>, </a:t>
            </a:r>
            <a:r>
              <a:rPr lang="nl-NL" dirty="0" err="1"/>
              <a:t>and</a:t>
            </a:r>
            <a:r>
              <a:rPr lang="nl-NL" dirty="0"/>
              <a:t> we </a:t>
            </a:r>
            <a:r>
              <a:rPr lang="nl-NL" dirty="0" err="1"/>
              <a:t>believe</a:t>
            </a:r>
            <a:r>
              <a:rPr lang="nl-NL" dirty="0"/>
              <a:t> </a:t>
            </a:r>
            <a:r>
              <a:rPr lang="nl-NL" dirty="0" err="1"/>
              <a:t>it</a:t>
            </a:r>
            <a:r>
              <a:rPr lang="nl-NL" dirty="0"/>
              <a:t> is </a:t>
            </a:r>
            <a:r>
              <a:rPr lang="nl-NL" dirty="0" err="1"/>
              <a:t>defined</a:t>
            </a:r>
            <a:r>
              <a:rPr lang="nl-NL" dirty="0"/>
              <a:t> </a:t>
            </a:r>
            <a:r>
              <a:rPr lang="nl-NL" dirty="0" err="1"/>
              <a:t>by</a:t>
            </a:r>
            <a:r>
              <a:rPr lang="nl-NL" dirty="0"/>
              <a:t> these </a:t>
            </a:r>
            <a:r>
              <a:rPr lang="nl-NL" dirty="0" err="1"/>
              <a:t>four</a:t>
            </a:r>
            <a:r>
              <a:rPr lang="nl-NL" dirty="0"/>
              <a:t> items on a questionnaire </a:t>
            </a:r>
          </a:p>
          <a:p>
            <a:endParaRPr lang="nl-NL" dirty="0"/>
          </a:p>
          <a:p>
            <a:pPr marL="0" marR="0" indent="0" algn="l" defTabSz="914024" rtl="0" eaLnBrk="1" fontAlgn="auto" latinLnBrk="0" hangingPunct="1">
              <a:lnSpc>
                <a:spcPct val="100000"/>
              </a:lnSpc>
              <a:spcBef>
                <a:spcPts val="0"/>
              </a:spcBef>
              <a:spcAft>
                <a:spcPts val="0"/>
              </a:spcAft>
              <a:buClrTx/>
              <a:buSzTx/>
              <a:buFontTx/>
              <a:buNone/>
              <a:tabLst/>
              <a:defRPr/>
            </a:pPr>
            <a:r>
              <a:rPr lang="nl-NL" dirty="0"/>
              <a:t>(</a:t>
            </a:r>
            <a:r>
              <a:rPr lang="nl-NL" dirty="0" err="1"/>
              <a:t>just</a:t>
            </a:r>
            <a:r>
              <a:rPr lang="nl-NL" baseline="0" dirty="0"/>
              <a:t> as in </a:t>
            </a:r>
            <a:r>
              <a:rPr lang="nl-NL" baseline="0" dirty="0" err="1"/>
              <a:t>day</a:t>
            </a:r>
            <a:r>
              <a:rPr lang="nl-NL" baseline="0" dirty="0"/>
              <a:t> 1, </a:t>
            </a:r>
            <a:r>
              <a:rPr lang="nl-NL" baseline="0" dirty="0" err="1"/>
              <a:t>this</a:t>
            </a:r>
            <a:r>
              <a:rPr lang="nl-NL" baseline="0" dirty="0"/>
              <a:t> </a:t>
            </a:r>
            <a:r>
              <a:rPr lang="nl-NL" baseline="0" dirty="0" err="1"/>
              <a:t>example</a:t>
            </a:r>
            <a:r>
              <a:rPr lang="nl-NL" baseline="0" dirty="0"/>
              <a:t> is </a:t>
            </a:r>
            <a:r>
              <a:rPr lang="nl-NL" baseline="0" dirty="0" err="1"/>
              <a:t>based</a:t>
            </a:r>
            <a:r>
              <a:rPr lang="nl-NL" baseline="0" dirty="0"/>
              <a:t> on </a:t>
            </a:r>
            <a:r>
              <a:rPr lang="nl-NL" baseline="0" dirty="0" err="1"/>
              <a:t>the</a:t>
            </a:r>
            <a:r>
              <a:rPr lang="nl-NL" baseline="0" dirty="0"/>
              <a:t> </a:t>
            </a:r>
            <a:r>
              <a:rPr lang="en-US" sz="1200" b="1" dirty="0">
                <a:solidFill>
                  <a:srgbClr val="000000"/>
                </a:solidFill>
                <a:latin typeface="Corbel" pitchFamily="34" charset="0"/>
              </a:rPr>
              <a:t>SOUTH AFRICAN PERSONALITY INVENTORY PROJECT SAPI</a:t>
            </a:r>
            <a:r>
              <a:rPr lang="en-US" sz="1200" b="0" dirty="0">
                <a:solidFill>
                  <a:srgbClr val="000000"/>
                </a:solidFill>
                <a:latin typeface="Corbel" pitchFamily="34" charset="0"/>
              </a:rPr>
              <a:t>) </a:t>
            </a:r>
            <a:endParaRPr lang="en-US" sz="1200" b="1" dirty="0">
              <a:solidFill>
                <a:srgbClr val="000000"/>
              </a:solidFill>
              <a:latin typeface="Corbel" pitchFamily="34" charset="0"/>
            </a:endParaRPr>
          </a:p>
          <a:p>
            <a:endParaRPr lang="nl-NL" dirty="0"/>
          </a:p>
        </p:txBody>
      </p:sp>
    </p:spTree>
    <p:extLst>
      <p:ext uri="{BB962C8B-B14F-4D97-AF65-F5344CB8AC3E}">
        <p14:creationId xmlns:p14="http://schemas.microsoft.com/office/powerpoint/2010/main" val="27120645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0174381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0174381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statistic to compare models is the chi-square test, but is dependent on the sample size: it rejects reasonable models if sample is large and it fails to reject poor models if sample is rather small. </a:t>
            </a:r>
          </a:p>
          <a:p>
            <a:endParaRPr lang="en-US" dirty="0"/>
          </a:p>
          <a:p>
            <a:r>
              <a:rPr lang="en-US" dirty="0"/>
              <a:t>There are other types of fit indices that can be used to assess MI:</a:t>
            </a:r>
          </a:p>
          <a:p>
            <a:r>
              <a:rPr lang="en-US" sz="1200" kern="1200" dirty="0">
                <a:solidFill>
                  <a:schemeClr val="tx1"/>
                </a:solidFill>
                <a:effectLst/>
                <a:latin typeface="+mn-lt"/>
                <a:ea typeface="+mn-ea"/>
                <a:cs typeface="+mn-cs"/>
              </a:rPr>
              <a:t>comparative fit index (CFI), </a:t>
            </a:r>
          </a:p>
          <a:p>
            <a:r>
              <a:rPr lang="en-US" sz="1200" kern="1200" dirty="0">
                <a:solidFill>
                  <a:schemeClr val="tx1"/>
                </a:solidFill>
                <a:effectLst/>
                <a:latin typeface="+mn-lt"/>
                <a:ea typeface="+mn-ea"/>
                <a:cs typeface="+mn-cs"/>
              </a:rPr>
              <a:t>root mean squared error of approximation (RMSEA), </a:t>
            </a:r>
          </a:p>
          <a:p>
            <a:r>
              <a:rPr lang="en-US" sz="1200" kern="1200" dirty="0">
                <a:solidFill>
                  <a:schemeClr val="tx1"/>
                </a:solidFill>
                <a:effectLst/>
                <a:latin typeface="+mn-lt"/>
                <a:ea typeface="+mn-ea"/>
                <a:cs typeface="+mn-cs"/>
              </a:rPr>
              <a:t>and other fit measure comparisons [14, 15]</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See:</a:t>
            </a:r>
          </a:p>
          <a:p>
            <a:r>
              <a:rPr lang="en-US" sz="1200" kern="1200" dirty="0">
                <a:solidFill>
                  <a:schemeClr val="tx1"/>
                </a:solidFill>
                <a:effectLst/>
                <a:latin typeface="+mn-lt"/>
                <a:ea typeface="+mn-ea"/>
                <a:cs typeface="+mn-cs"/>
              </a:rPr>
              <a:t>Cheung, G. W., &amp; </a:t>
            </a:r>
            <a:r>
              <a:rPr lang="en-US" sz="1200" kern="1200" dirty="0" err="1">
                <a:solidFill>
                  <a:schemeClr val="tx1"/>
                </a:solidFill>
                <a:effectLst/>
                <a:latin typeface="+mn-lt"/>
                <a:ea typeface="+mn-ea"/>
                <a:cs typeface="+mn-cs"/>
              </a:rPr>
              <a:t>Rensvold</a:t>
            </a:r>
            <a:r>
              <a:rPr lang="en-US" sz="1200" kern="1200" dirty="0">
                <a:solidFill>
                  <a:schemeClr val="tx1"/>
                </a:solidFill>
                <a:effectLst/>
                <a:latin typeface="+mn-lt"/>
                <a:ea typeface="+mn-ea"/>
                <a:cs typeface="+mn-cs"/>
              </a:rPr>
              <a:t>, R. B. (2002). Evaluating goodness-of-fit indexes for testing measurement invariance. </a:t>
            </a:r>
            <a:r>
              <a:rPr lang="en-US" sz="1200" i="1" kern="1200" dirty="0">
                <a:solidFill>
                  <a:schemeClr val="tx1"/>
                </a:solidFill>
                <a:effectLst/>
                <a:latin typeface="+mn-lt"/>
                <a:ea typeface="+mn-ea"/>
                <a:cs typeface="+mn-cs"/>
              </a:rPr>
              <a:t>Structural Equation Modeling, 9</a:t>
            </a:r>
            <a:r>
              <a:rPr lang="en-US" sz="1200" kern="1200" dirty="0">
                <a:solidFill>
                  <a:schemeClr val="tx1"/>
                </a:solidFill>
                <a:effectLst/>
                <a:latin typeface="+mn-lt"/>
                <a:ea typeface="+mn-ea"/>
                <a:cs typeface="+mn-cs"/>
              </a:rPr>
              <a:t>(2), 233–255. doi:10.1207/S15328007SEM0902_5</a:t>
            </a:r>
            <a:endParaRPr lang="nl-NL"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Chen, F. F. (2007). Sensitivity of goodness of fit indexes to lack of measurement invariance. </a:t>
            </a:r>
            <a:r>
              <a:rPr lang="en-US" sz="1200" i="1" kern="1200" dirty="0">
                <a:solidFill>
                  <a:schemeClr val="tx1"/>
                </a:solidFill>
                <a:effectLst/>
                <a:latin typeface="+mn-lt"/>
                <a:ea typeface="+mn-ea"/>
                <a:cs typeface="+mn-cs"/>
              </a:rPr>
              <a:t>Structural Equation Modeling, 14</a:t>
            </a:r>
            <a:r>
              <a:rPr lang="en-US" sz="1200" kern="1200" dirty="0">
                <a:solidFill>
                  <a:schemeClr val="tx1"/>
                </a:solidFill>
                <a:effectLst/>
                <a:latin typeface="+mn-lt"/>
                <a:ea typeface="+mn-ea"/>
                <a:cs typeface="+mn-cs"/>
              </a:rPr>
              <a:t>(3), 464–504. doi:10.1080/10705510701301834</a:t>
            </a:r>
            <a:endParaRPr lang="nl-NL" sz="1200" kern="1200" dirty="0">
              <a:solidFill>
                <a:schemeClr val="tx1"/>
              </a:solidFill>
              <a:effectLst/>
              <a:latin typeface="+mn-lt"/>
              <a:ea typeface="+mn-ea"/>
              <a:cs typeface="+mn-cs"/>
            </a:endParaRPr>
          </a:p>
          <a:p>
            <a:endParaRPr lang="nl-NL" dirty="0"/>
          </a:p>
        </p:txBody>
      </p:sp>
    </p:spTree>
    <p:extLst>
      <p:ext uri="{BB962C8B-B14F-4D97-AF65-F5344CB8AC3E}">
        <p14:creationId xmlns:p14="http://schemas.microsoft.com/office/powerpoint/2010/main" val="20174381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From</a:t>
            </a:r>
            <a:r>
              <a:rPr lang="nl-NL" dirty="0"/>
              <a:t> </a:t>
            </a:r>
            <a:r>
              <a:rPr lang="nl-NL" dirty="0" err="1"/>
              <a:t>the</a:t>
            </a:r>
            <a:r>
              <a:rPr lang="nl-NL" dirty="0"/>
              <a:t> </a:t>
            </a:r>
            <a:r>
              <a:rPr lang="nl-NL" dirty="0" err="1"/>
              <a:t>article</a:t>
            </a:r>
            <a:r>
              <a:rPr lang="nl-NL" dirty="0"/>
              <a:t>: “The </a:t>
            </a:r>
            <a:r>
              <a:rPr lang="nl-NL" dirty="0" err="1"/>
              <a:t>experience</a:t>
            </a:r>
            <a:r>
              <a:rPr lang="nl-NL" dirty="0"/>
              <a:t> of a </a:t>
            </a:r>
            <a:r>
              <a:rPr lang="nl-NL" dirty="0" err="1"/>
              <a:t>traumatic</a:t>
            </a:r>
            <a:r>
              <a:rPr lang="nl-NL" dirty="0"/>
              <a:t> event </a:t>
            </a:r>
            <a:r>
              <a:rPr lang="nl-NL" dirty="0" err="1"/>
              <a:t>can</a:t>
            </a:r>
            <a:r>
              <a:rPr lang="nl-NL" dirty="0"/>
              <a:t> </a:t>
            </a:r>
            <a:r>
              <a:rPr lang="nl-NL" dirty="0" err="1"/>
              <a:t>influence</a:t>
            </a:r>
            <a:r>
              <a:rPr lang="nl-NL" dirty="0"/>
              <a:t> </a:t>
            </a:r>
            <a:r>
              <a:rPr lang="nl-NL" dirty="0" err="1"/>
              <a:t>one’s</a:t>
            </a:r>
            <a:r>
              <a:rPr lang="nl-NL" dirty="0"/>
              <a:t> view of </a:t>
            </a:r>
            <a:r>
              <a:rPr lang="nl-NL" dirty="0" err="1"/>
              <a:t>the</a:t>
            </a:r>
            <a:r>
              <a:rPr lang="nl-NL" dirty="0"/>
              <a:t> </a:t>
            </a:r>
            <a:r>
              <a:rPr lang="nl-NL" dirty="0" err="1"/>
              <a:t>world</a:t>
            </a:r>
            <a:r>
              <a:rPr lang="nl-NL" dirty="0"/>
              <a:t>, </a:t>
            </a:r>
            <a:r>
              <a:rPr lang="nl-NL" dirty="0" err="1"/>
              <a:t>others</a:t>
            </a:r>
            <a:r>
              <a:rPr lang="nl-NL" dirty="0"/>
              <a:t>,</a:t>
            </a:r>
            <a:r>
              <a:rPr lang="nl-NL" baseline="0" dirty="0"/>
              <a:t> </a:t>
            </a:r>
            <a:r>
              <a:rPr lang="nl-NL" baseline="0" dirty="0" err="1"/>
              <a:t>and</a:t>
            </a:r>
            <a:r>
              <a:rPr lang="nl-NL" baseline="0" dirty="0"/>
              <a:t> </a:t>
            </a:r>
            <a:r>
              <a:rPr lang="nl-NL" baseline="0" dirty="0" err="1"/>
              <a:t>self</a:t>
            </a:r>
            <a:r>
              <a:rPr lang="nl-NL" baseline="0" dirty="0"/>
              <a:t>, </a:t>
            </a:r>
            <a:r>
              <a:rPr lang="nl-NL" baseline="0" dirty="0" err="1"/>
              <a:t>and</a:t>
            </a:r>
            <a:r>
              <a:rPr lang="nl-NL" baseline="0" dirty="0"/>
              <a:t> </a:t>
            </a:r>
            <a:r>
              <a:rPr lang="nl-NL" baseline="0" dirty="0" err="1"/>
              <a:t>may</a:t>
            </a:r>
            <a:r>
              <a:rPr lang="nl-NL" baseline="0" dirty="0"/>
              <a:t> </a:t>
            </a:r>
            <a:r>
              <a:rPr lang="nl-NL" baseline="0" dirty="0" err="1"/>
              <a:t>disrupt</a:t>
            </a:r>
            <a:r>
              <a:rPr lang="nl-NL" baseline="0" dirty="0"/>
              <a:t> </a:t>
            </a:r>
            <a:r>
              <a:rPr lang="nl-NL" baseline="0" dirty="0" err="1"/>
              <a:t>the</a:t>
            </a:r>
            <a:r>
              <a:rPr lang="nl-NL" baseline="0" dirty="0"/>
              <a:t> </a:t>
            </a:r>
            <a:r>
              <a:rPr lang="nl-NL" baseline="0" dirty="0" err="1"/>
              <a:t>stability</a:t>
            </a:r>
            <a:r>
              <a:rPr lang="nl-NL" baseline="0" dirty="0"/>
              <a:t> of a questionnaire </a:t>
            </a:r>
            <a:r>
              <a:rPr lang="nl-NL" baseline="0" dirty="0" err="1"/>
              <a:t>measuring</a:t>
            </a:r>
            <a:r>
              <a:rPr lang="nl-NL" baseline="0" dirty="0"/>
              <a:t> </a:t>
            </a:r>
            <a:r>
              <a:rPr lang="nl-NL" baseline="0" dirty="0" err="1"/>
              <a:t>posttraumatic</a:t>
            </a:r>
            <a:r>
              <a:rPr lang="nl-NL" baseline="0" dirty="0"/>
              <a:t> stress </a:t>
            </a:r>
            <a:r>
              <a:rPr lang="nl-NL" baseline="0" dirty="0" err="1"/>
              <a:t>symptoms</a:t>
            </a:r>
            <a:r>
              <a:rPr lang="nl-NL" baseline="0" dirty="0"/>
              <a:t>. </a:t>
            </a:r>
          </a:p>
          <a:p>
            <a:endParaRPr lang="nl-NL" baseline="0" dirty="0"/>
          </a:p>
          <a:p>
            <a:r>
              <a:rPr lang="nl-NL" baseline="0" dirty="0"/>
              <a:t>The </a:t>
            </a:r>
            <a:r>
              <a:rPr lang="nl-NL" baseline="0" dirty="0" err="1"/>
              <a:t>measure</a:t>
            </a:r>
            <a:r>
              <a:rPr lang="nl-NL" baseline="0" dirty="0"/>
              <a:t> of post-</a:t>
            </a:r>
            <a:r>
              <a:rPr lang="nl-NL" baseline="0" dirty="0" err="1"/>
              <a:t>traumatic</a:t>
            </a:r>
            <a:r>
              <a:rPr lang="nl-NL" baseline="0" dirty="0"/>
              <a:t> stress is a </a:t>
            </a:r>
            <a:r>
              <a:rPr lang="nl-NL" baseline="0" dirty="0" err="1"/>
              <a:t>nice</a:t>
            </a:r>
            <a:r>
              <a:rPr lang="nl-NL" baseline="0" dirty="0"/>
              <a:t> </a:t>
            </a:r>
            <a:r>
              <a:rPr lang="nl-NL" baseline="0" dirty="0" err="1"/>
              <a:t>example</a:t>
            </a:r>
            <a:r>
              <a:rPr lang="nl-NL" baseline="0" dirty="0"/>
              <a:t> </a:t>
            </a:r>
            <a:r>
              <a:rPr lang="nl-NL" baseline="0" dirty="0" err="1"/>
              <a:t>since</a:t>
            </a:r>
            <a:r>
              <a:rPr lang="nl-NL" baseline="0" dirty="0"/>
              <a:t> </a:t>
            </a:r>
            <a:r>
              <a:rPr lang="nl-NL" baseline="0" dirty="0" err="1"/>
              <a:t>from</a:t>
            </a:r>
            <a:r>
              <a:rPr lang="nl-NL" baseline="0" dirty="0"/>
              <a:t> a </a:t>
            </a:r>
            <a:r>
              <a:rPr lang="nl-NL" baseline="0" dirty="0" err="1"/>
              <a:t>theoretical</a:t>
            </a:r>
            <a:r>
              <a:rPr lang="nl-NL" baseline="0" dirty="0"/>
              <a:t> </a:t>
            </a:r>
            <a:r>
              <a:rPr lang="nl-NL" baseline="0" dirty="0" err="1"/>
              <a:t>perspective</a:t>
            </a:r>
            <a:r>
              <a:rPr lang="nl-NL" baseline="0" dirty="0"/>
              <a:t> </a:t>
            </a:r>
            <a:r>
              <a:rPr lang="nl-NL" baseline="0" dirty="0" err="1"/>
              <a:t>you</a:t>
            </a:r>
            <a:r>
              <a:rPr lang="nl-NL" baseline="0" dirty="0"/>
              <a:t> </a:t>
            </a:r>
            <a:r>
              <a:rPr lang="nl-NL" baseline="0" dirty="0" err="1"/>
              <a:t>expect</a:t>
            </a:r>
            <a:r>
              <a:rPr lang="nl-NL" baseline="0" dirty="0"/>
              <a:t> </a:t>
            </a:r>
            <a:r>
              <a:rPr lang="nl-NL" baseline="0" dirty="0" err="1"/>
              <a:t>that</a:t>
            </a:r>
            <a:r>
              <a:rPr lang="nl-NL" baseline="0" dirty="0"/>
              <a:t> </a:t>
            </a:r>
            <a:r>
              <a:rPr lang="nl-NL" baseline="0" dirty="0" err="1"/>
              <a:t>it</a:t>
            </a:r>
            <a:r>
              <a:rPr lang="nl-NL" baseline="0" dirty="0"/>
              <a:t> </a:t>
            </a:r>
            <a:r>
              <a:rPr lang="nl-NL" baseline="0" dirty="0" err="1"/>
              <a:t>lacks</a:t>
            </a:r>
            <a:r>
              <a:rPr lang="nl-NL" baseline="0" dirty="0"/>
              <a:t> </a:t>
            </a:r>
            <a:r>
              <a:rPr lang="nl-NL" baseline="0" dirty="0" err="1"/>
              <a:t>measurement</a:t>
            </a:r>
            <a:r>
              <a:rPr lang="nl-NL" baseline="0" dirty="0"/>
              <a:t> </a:t>
            </a:r>
            <a:r>
              <a:rPr lang="nl-NL" baseline="0" dirty="0" err="1"/>
              <a:t>invariance</a:t>
            </a:r>
            <a:r>
              <a:rPr lang="nl-NL" baseline="0" dirty="0"/>
              <a:t> </a:t>
            </a:r>
            <a:endParaRPr lang="nl-NL" dirty="0"/>
          </a:p>
        </p:txBody>
      </p:sp>
    </p:spTree>
    <p:extLst>
      <p:ext uri="{BB962C8B-B14F-4D97-AF65-F5344CB8AC3E}">
        <p14:creationId xmlns:p14="http://schemas.microsoft.com/office/powerpoint/2010/main" val="28545159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Many studies examining MI of survey scales have shown that the MI assumption is very hard to meet. In particular, strict forms of MI rarely hold. With “strict” we refer to a situation in which measurement parameters are exactly the same across groups or measurement occasions, that is an enforcement of zero tolerance with respect to deviations between groups or measurement occasions.</a:t>
            </a: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According to the advocates of approximate measurement invariance, exact zero constraints are overly strict, especially when there are many groups or time points involved (e.g., [22]). One consequence is a frequent rejection of the exact invariance model, even when the parameter differences are ignorable (i.e., the second strategy). Another consequence is often a large series of model modifications that may capitalize on chance [23]. In approximate measurement invariance, small differences in parameters are allowed. </a:t>
            </a:r>
            <a:endParaRPr lang="nl-NL" dirty="0"/>
          </a:p>
        </p:txBody>
      </p:sp>
    </p:spTree>
    <p:extLst>
      <p:ext uri="{BB962C8B-B14F-4D97-AF65-F5344CB8AC3E}">
        <p14:creationId xmlns:p14="http://schemas.microsoft.com/office/powerpoint/2010/main" val="63223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Say we want to measure the latent construct of </a:t>
            </a:r>
            <a:r>
              <a:rPr lang="nl-NL" dirty="0" err="1"/>
              <a:t>extraversion</a:t>
            </a:r>
            <a:r>
              <a:rPr lang="nl-NL" dirty="0"/>
              <a:t>, </a:t>
            </a:r>
            <a:r>
              <a:rPr lang="nl-NL" dirty="0" err="1"/>
              <a:t>and</a:t>
            </a:r>
            <a:r>
              <a:rPr lang="nl-NL" dirty="0"/>
              <a:t> we </a:t>
            </a:r>
            <a:r>
              <a:rPr lang="nl-NL" dirty="0" err="1"/>
              <a:t>believe</a:t>
            </a:r>
            <a:r>
              <a:rPr lang="nl-NL" dirty="0"/>
              <a:t> </a:t>
            </a:r>
            <a:r>
              <a:rPr lang="nl-NL" dirty="0" err="1"/>
              <a:t>it</a:t>
            </a:r>
            <a:r>
              <a:rPr lang="nl-NL" dirty="0"/>
              <a:t> is </a:t>
            </a:r>
            <a:r>
              <a:rPr lang="nl-NL" dirty="0" err="1"/>
              <a:t>defined</a:t>
            </a:r>
            <a:r>
              <a:rPr lang="nl-NL" dirty="0"/>
              <a:t> </a:t>
            </a:r>
            <a:r>
              <a:rPr lang="nl-NL" dirty="0" err="1"/>
              <a:t>by</a:t>
            </a:r>
            <a:r>
              <a:rPr lang="nl-NL" dirty="0"/>
              <a:t> these </a:t>
            </a:r>
            <a:r>
              <a:rPr lang="nl-NL" dirty="0" err="1"/>
              <a:t>four</a:t>
            </a:r>
            <a:r>
              <a:rPr lang="nl-NL" dirty="0"/>
              <a:t> items on a questionnaire </a:t>
            </a:r>
          </a:p>
          <a:p>
            <a:endParaRPr lang="nl-NL" dirty="0"/>
          </a:p>
          <a:p>
            <a:pPr marL="0" marR="0" indent="0" algn="l" defTabSz="914024" rtl="0" eaLnBrk="1" fontAlgn="auto" latinLnBrk="0" hangingPunct="1">
              <a:lnSpc>
                <a:spcPct val="100000"/>
              </a:lnSpc>
              <a:spcBef>
                <a:spcPts val="0"/>
              </a:spcBef>
              <a:spcAft>
                <a:spcPts val="0"/>
              </a:spcAft>
              <a:buClrTx/>
              <a:buSzTx/>
              <a:buFontTx/>
              <a:buNone/>
              <a:tabLst/>
              <a:defRPr/>
            </a:pPr>
            <a:r>
              <a:rPr lang="nl-NL" dirty="0"/>
              <a:t>(</a:t>
            </a:r>
            <a:r>
              <a:rPr lang="nl-NL" dirty="0" err="1"/>
              <a:t>just</a:t>
            </a:r>
            <a:r>
              <a:rPr lang="nl-NL" baseline="0" dirty="0"/>
              <a:t> as in </a:t>
            </a:r>
            <a:r>
              <a:rPr lang="nl-NL" baseline="0" dirty="0" err="1"/>
              <a:t>day</a:t>
            </a:r>
            <a:r>
              <a:rPr lang="nl-NL" baseline="0" dirty="0"/>
              <a:t> 1, </a:t>
            </a:r>
            <a:r>
              <a:rPr lang="nl-NL" baseline="0" dirty="0" err="1"/>
              <a:t>this</a:t>
            </a:r>
            <a:r>
              <a:rPr lang="nl-NL" baseline="0" dirty="0"/>
              <a:t> </a:t>
            </a:r>
            <a:r>
              <a:rPr lang="nl-NL" baseline="0" dirty="0" err="1"/>
              <a:t>example</a:t>
            </a:r>
            <a:r>
              <a:rPr lang="nl-NL" baseline="0" dirty="0"/>
              <a:t> is </a:t>
            </a:r>
            <a:r>
              <a:rPr lang="nl-NL" baseline="0" dirty="0" err="1"/>
              <a:t>based</a:t>
            </a:r>
            <a:r>
              <a:rPr lang="nl-NL" baseline="0" dirty="0"/>
              <a:t> on </a:t>
            </a:r>
            <a:r>
              <a:rPr lang="nl-NL" baseline="0" dirty="0" err="1"/>
              <a:t>the</a:t>
            </a:r>
            <a:r>
              <a:rPr lang="nl-NL" baseline="0" dirty="0"/>
              <a:t> </a:t>
            </a:r>
            <a:r>
              <a:rPr lang="en-US" sz="1200" b="1" dirty="0">
                <a:solidFill>
                  <a:srgbClr val="000000"/>
                </a:solidFill>
                <a:latin typeface="Corbel" pitchFamily="34" charset="0"/>
              </a:rPr>
              <a:t>SOUTH AFRICAN PERSONALITY INVENTORY PROJECT SAPI</a:t>
            </a:r>
            <a:r>
              <a:rPr lang="en-US" sz="1200" b="0" dirty="0">
                <a:solidFill>
                  <a:srgbClr val="000000"/>
                </a:solidFill>
                <a:latin typeface="Corbel" pitchFamily="34" charset="0"/>
              </a:rPr>
              <a:t>) </a:t>
            </a:r>
            <a:endParaRPr lang="en-US" sz="1200" b="1" dirty="0">
              <a:solidFill>
                <a:srgbClr val="000000"/>
              </a:solidFill>
              <a:latin typeface="Corbel" pitchFamily="34" charset="0"/>
            </a:endParaRPr>
          </a:p>
          <a:p>
            <a:endParaRPr lang="nl-NL" dirty="0"/>
          </a:p>
        </p:txBody>
      </p:sp>
    </p:spTree>
    <p:extLst>
      <p:ext uri="{BB962C8B-B14F-4D97-AF65-F5344CB8AC3E}">
        <p14:creationId xmlns:p14="http://schemas.microsoft.com/office/powerpoint/2010/main" val="4105443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Say we want to measure the latent construct of </a:t>
            </a:r>
            <a:r>
              <a:rPr lang="nl-NL" dirty="0" err="1"/>
              <a:t>extraversion</a:t>
            </a:r>
            <a:r>
              <a:rPr lang="nl-NL" dirty="0"/>
              <a:t>, </a:t>
            </a:r>
            <a:r>
              <a:rPr lang="nl-NL" dirty="0" err="1"/>
              <a:t>and</a:t>
            </a:r>
            <a:r>
              <a:rPr lang="nl-NL" dirty="0"/>
              <a:t> we </a:t>
            </a:r>
            <a:r>
              <a:rPr lang="nl-NL" dirty="0" err="1"/>
              <a:t>believe</a:t>
            </a:r>
            <a:r>
              <a:rPr lang="nl-NL" dirty="0"/>
              <a:t> </a:t>
            </a:r>
            <a:r>
              <a:rPr lang="nl-NL" dirty="0" err="1"/>
              <a:t>it</a:t>
            </a:r>
            <a:r>
              <a:rPr lang="nl-NL" dirty="0"/>
              <a:t> is </a:t>
            </a:r>
            <a:r>
              <a:rPr lang="nl-NL" dirty="0" err="1"/>
              <a:t>defined</a:t>
            </a:r>
            <a:r>
              <a:rPr lang="nl-NL" dirty="0"/>
              <a:t> </a:t>
            </a:r>
            <a:r>
              <a:rPr lang="nl-NL" dirty="0" err="1"/>
              <a:t>by</a:t>
            </a:r>
            <a:r>
              <a:rPr lang="nl-NL" dirty="0"/>
              <a:t> these </a:t>
            </a:r>
            <a:r>
              <a:rPr lang="nl-NL" dirty="0" err="1"/>
              <a:t>four</a:t>
            </a:r>
            <a:r>
              <a:rPr lang="nl-NL" dirty="0"/>
              <a:t> items on a questionnaire </a:t>
            </a:r>
          </a:p>
          <a:p>
            <a:endParaRPr lang="nl-NL" dirty="0"/>
          </a:p>
          <a:p>
            <a:pPr marL="0" marR="0" indent="0" algn="l" defTabSz="914024" rtl="0" eaLnBrk="1" fontAlgn="auto" latinLnBrk="0" hangingPunct="1">
              <a:lnSpc>
                <a:spcPct val="100000"/>
              </a:lnSpc>
              <a:spcBef>
                <a:spcPts val="0"/>
              </a:spcBef>
              <a:spcAft>
                <a:spcPts val="0"/>
              </a:spcAft>
              <a:buClrTx/>
              <a:buSzTx/>
              <a:buFontTx/>
              <a:buNone/>
              <a:tabLst/>
              <a:defRPr/>
            </a:pPr>
            <a:r>
              <a:rPr lang="nl-NL" dirty="0"/>
              <a:t>(</a:t>
            </a:r>
            <a:r>
              <a:rPr lang="nl-NL" dirty="0" err="1"/>
              <a:t>just</a:t>
            </a:r>
            <a:r>
              <a:rPr lang="nl-NL" baseline="0" dirty="0"/>
              <a:t> as in </a:t>
            </a:r>
            <a:r>
              <a:rPr lang="nl-NL" baseline="0" dirty="0" err="1"/>
              <a:t>day</a:t>
            </a:r>
            <a:r>
              <a:rPr lang="nl-NL" baseline="0" dirty="0"/>
              <a:t> 1, </a:t>
            </a:r>
            <a:r>
              <a:rPr lang="nl-NL" baseline="0" dirty="0" err="1"/>
              <a:t>this</a:t>
            </a:r>
            <a:r>
              <a:rPr lang="nl-NL" baseline="0" dirty="0"/>
              <a:t> </a:t>
            </a:r>
            <a:r>
              <a:rPr lang="nl-NL" baseline="0" dirty="0" err="1"/>
              <a:t>example</a:t>
            </a:r>
            <a:r>
              <a:rPr lang="nl-NL" baseline="0" dirty="0"/>
              <a:t> is </a:t>
            </a:r>
            <a:r>
              <a:rPr lang="nl-NL" baseline="0" dirty="0" err="1"/>
              <a:t>based</a:t>
            </a:r>
            <a:r>
              <a:rPr lang="nl-NL" baseline="0" dirty="0"/>
              <a:t> on </a:t>
            </a:r>
            <a:r>
              <a:rPr lang="nl-NL" baseline="0" dirty="0" err="1"/>
              <a:t>the</a:t>
            </a:r>
            <a:r>
              <a:rPr lang="nl-NL" baseline="0" dirty="0"/>
              <a:t> </a:t>
            </a:r>
            <a:r>
              <a:rPr lang="en-US" sz="1200" b="1" dirty="0">
                <a:solidFill>
                  <a:srgbClr val="000000"/>
                </a:solidFill>
                <a:latin typeface="Corbel" pitchFamily="34" charset="0"/>
              </a:rPr>
              <a:t>SOUTH AFRICAN PERSONALITY INVENTORY PROJECT SAPI</a:t>
            </a:r>
            <a:r>
              <a:rPr lang="en-US" sz="1200" b="0" dirty="0">
                <a:solidFill>
                  <a:srgbClr val="000000"/>
                </a:solidFill>
                <a:latin typeface="Corbel" pitchFamily="34" charset="0"/>
              </a:rPr>
              <a:t>) </a:t>
            </a:r>
            <a:endParaRPr lang="en-US" sz="1200" b="1" dirty="0">
              <a:solidFill>
                <a:srgbClr val="000000"/>
              </a:solidFill>
              <a:latin typeface="Corbel" pitchFamily="34" charset="0"/>
            </a:endParaRPr>
          </a:p>
          <a:p>
            <a:endParaRPr lang="nl-NL" dirty="0"/>
          </a:p>
        </p:txBody>
      </p:sp>
    </p:spTree>
    <p:extLst>
      <p:ext uri="{BB962C8B-B14F-4D97-AF65-F5344CB8AC3E}">
        <p14:creationId xmlns:p14="http://schemas.microsoft.com/office/powerpoint/2010/main" val="361677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3" name="Slide Number Placeholder 3"/>
          <p:cNvSpPr txBox="1">
            <a:spLocks/>
          </p:cNvSpPr>
          <p:nvPr userDrawn="1"/>
        </p:nvSpPr>
        <p:spPr>
          <a:xfrm>
            <a:off x="304800" y="304800"/>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Franklin Gothic Book"/>
              <a:ea typeface="+mn-ea"/>
              <a:cs typeface="+mn-cs"/>
            </a:endParaRPr>
          </a:p>
        </p:txBody>
      </p:sp>
    </p:spTree>
    <p:extLst>
      <p:ext uri="{BB962C8B-B14F-4D97-AF65-F5344CB8AC3E}">
        <p14:creationId xmlns:p14="http://schemas.microsoft.com/office/powerpoint/2010/main" val="252130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D1DF41-6521-F940-B442-095614815653}" type="datetime1">
              <a:rPr lang="en-US" smtClean="0">
                <a:solidFill>
                  <a:prstClr val="black">
                    <a:tint val="75000"/>
                  </a:prstClr>
                </a:solidFill>
              </a:rPr>
              <a:t>7/5/2021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3"/>
          <p:cNvSpPr txBox="1">
            <a:spLocks/>
          </p:cNvSpPr>
          <p:nvPr userDrawn="1"/>
        </p:nvSpPr>
        <p:spPr>
          <a:xfrm>
            <a:off x="215462" y="548377"/>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Franklin Gothic Book"/>
              <a:ea typeface="+mn-ea"/>
              <a:cs typeface="+mn-cs"/>
            </a:endParaRPr>
          </a:p>
        </p:txBody>
      </p:sp>
    </p:spTree>
    <p:extLst>
      <p:ext uri="{BB962C8B-B14F-4D97-AF65-F5344CB8AC3E}">
        <p14:creationId xmlns:p14="http://schemas.microsoft.com/office/powerpoint/2010/main" val="4866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3"/>
          <p:cNvSpPr txBox="1">
            <a:spLocks/>
          </p:cNvSpPr>
          <p:nvPr userDrawn="1"/>
        </p:nvSpPr>
        <p:spPr>
          <a:xfrm>
            <a:off x="304800" y="304800"/>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Franklin Gothic Book"/>
              <a:ea typeface="+mn-ea"/>
              <a:cs typeface="+mn-cs"/>
            </a:endParaRPr>
          </a:p>
        </p:txBody>
      </p:sp>
    </p:spTree>
    <p:extLst>
      <p:ext uri="{BB962C8B-B14F-4D97-AF65-F5344CB8AC3E}">
        <p14:creationId xmlns:p14="http://schemas.microsoft.com/office/powerpoint/2010/main" val="314614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011" indent="0">
              <a:buNone/>
              <a:defRPr sz="1200"/>
            </a:lvl2pPr>
            <a:lvl3pPr marL="914024" indent="0">
              <a:buNone/>
              <a:defRPr sz="1000"/>
            </a:lvl3pPr>
            <a:lvl4pPr marL="1371040" indent="0">
              <a:buNone/>
              <a:defRPr sz="900"/>
            </a:lvl4pPr>
            <a:lvl5pPr marL="1828052" indent="0">
              <a:buNone/>
              <a:defRPr sz="900"/>
            </a:lvl5pPr>
            <a:lvl6pPr marL="2285064" indent="0">
              <a:buNone/>
              <a:defRPr sz="900"/>
            </a:lvl6pPr>
            <a:lvl7pPr marL="2742079" indent="0">
              <a:buNone/>
              <a:defRPr sz="900"/>
            </a:lvl7pPr>
            <a:lvl8pPr marL="3199088" indent="0">
              <a:buNone/>
              <a:defRPr sz="900"/>
            </a:lvl8pPr>
            <a:lvl9pPr marL="365610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B8D8CD-E19D-9E4E-87D6-E60C4ED0C438}" type="datetime1">
              <a:rPr lang="en-US" smtClean="0">
                <a:solidFill>
                  <a:prstClr val="black">
                    <a:tint val="75000"/>
                  </a:prstClr>
                </a:solidFill>
              </a:rPr>
              <a:t>7/5/2021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2271766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11" indent="0">
              <a:buNone/>
              <a:defRPr sz="2800"/>
            </a:lvl2pPr>
            <a:lvl3pPr marL="914024" indent="0">
              <a:buNone/>
              <a:defRPr sz="2400"/>
            </a:lvl3pPr>
            <a:lvl4pPr marL="1371040" indent="0">
              <a:buNone/>
              <a:defRPr sz="2000"/>
            </a:lvl4pPr>
            <a:lvl5pPr marL="1828052" indent="0">
              <a:buNone/>
              <a:defRPr sz="2000"/>
            </a:lvl5pPr>
            <a:lvl6pPr marL="2285064" indent="0">
              <a:buNone/>
              <a:defRPr sz="2000"/>
            </a:lvl6pPr>
            <a:lvl7pPr marL="2742079" indent="0">
              <a:buNone/>
              <a:defRPr sz="2000"/>
            </a:lvl7pPr>
            <a:lvl8pPr marL="3199088" indent="0">
              <a:buNone/>
              <a:defRPr sz="2000"/>
            </a:lvl8pPr>
            <a:lvl9pPr marL="3656104"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11" indent="0">
              <a:buNone/>
              <a:defRPr sz="1200"/>
            </a:lvl2pPr>
            <a:lvl3pPr marL="914024" indent="0">
              <a:buNone/>
              <a:defRPr sz="1000"/>
            </a:lvl3pPr>
            <a:lvl4pPr marL="1371040" indent="0">
              <a:buNone/>
              <a:defRPr sz="900"/>
            </a:lvl4pPr>
            <a:lvl5pPr marL="1828052" indent="0">
              <a:buNone/>
              <a:defRPr sz="900"/>
            </a:lvl5pPr>
            <a:lvl6pPr marL="2285064" indent="0">
              <a:buNone/>
              <a:defRPr sz="900"/>
            </a:lvl6pPr>
            <a:lvl7pPr marL="2742079" indent="0">
              <a:buNone/>
              <a:defRPr sz="900"/>
            </a:lvl7pPr>
            <a:lvl8pPr marL="3199088" indent="0">
              <a:buNone/>
              <a:defRPr sz="900"/>
            </a:lvl8pPr>
            <a:lvl9pPr marL="365610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C22264-30BF-A942-A434-92942B2798E0}" type="datetime1">
              <a:rPr lang="en-US" smtClean="0">
                <a:solidFill>
                  <a:prstClr val="black">
                    <a:tint val="75000"/>
                  </a:prstClr>
                </a:solidFill>
              </a:rPr>
              <a:t>7/5/2021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4273648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86D878-1534-1445-A950-4BF4A448827E}" type="datetime1">
              <a:rPr lang="en-US" smtClean="0">
                <a:solidFill>
                  <a:prstClr val="black">
                    <a:tint val="75000"/>
                  </a:prstClr>
                </a:solidFill>
              </a:rPr>
              <a:t>7/5/2021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701938-6434-4596-85E0-B7813BB3D550}"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2779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EB2D46-70ED-0D4D-8E46-F150C1693665}" type="datetime1">
              <a:rPr lang="en-US" smtClean="0">
                <a:solidFill>
                  <a:prstClr val="black">
                    <a:tint val="75000"/>
                  </a:prstClr>
                </a:solidFill>
              </a:rPr>
              <a:t>7/5/2021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701938-6434-4596-85E0-B7813BB3D550}"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642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en-US"/>
          </a:p>
        </p:txBody>
      </p:sp>
      <p:sp>
        <p:nvSpPr>
          <p:cNvPr id="8" name="Freeform 7"/>
          <p:cNvSpPr/>
          <p:nvPr/>
        </p:nvSpPr>
        <p:spPr>
          <a:xfrm>
            <a:off x="-2380" y="-924"/>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en-US"/>
          </a:p>
        </p:txBody>
      </p:sp>
      <p:sp>
        <p:nvSpPr>
          <p:cNvPr id="2" name="Title 1"/>
          <p:cNvSpPr>
            <a:spLocks noGrp="1"/>
          </p:cNvSpPr>
          <p:nvPr>
            <p:ph type="ctrTitle"/>
          </p:nvPr>
        </p:nvSpPr>
        <p:spPr>
          <a:xfrm rot="19140000">
            <a:off x="817120"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85" y="2470933"/>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011" indent="0" algn="ctr">
              <a:buNone/>
              <a:defRPr>
                <a:solidFill>
                  <a:schemeClr val="tx1">
                    <a:tint val="75000"/>
                  </a:schemeClr>
                </a:solidFill>
              </a:defRPr>
            </a:lvl2pPr>
            <a:lvl3pPr marL="914024" indent="0" algn="ctr">
              <a:buNone/>
              <a:defRPr>
                <a:solidFill>
                  <a:schemeClr val="tx1">
                    <a:tint val="75000"/>
                  </a:schemeClr>
                </a:solidFill>
              </a:defRPr>
            </a:lvl3pPr>
            <a:lvl4pPr marL="1371040" indent="0" algn="ctr">
              <a:buNone/>
              <a:defRPr>
                <a:solidFill>
                  <a:schemeClr val="tx1">
                    <a:tint val="75000"/>
                  </a:schemeClr>
                </a:solidFill>
              </a:defRPr>
            </a:lvl4pPr>
            <a:lvl5pPr marL="1828052" indent="0" algn="ctr">
              <a:buNone/>
              <a:defRPr>
                <a:solidFill>
                  <a:schemeClr val="tx1">
                    <a:tint val="75000"/>
                  </a:schemeClr>
                </a:solidFill>
              </a:defRPr>
            </a:lvl5pPr>
            <a:lvl6pPr marL="2285064" indent="0" algn="ctr">
              <a:buNone/>
              <a:defRPr>
                <a:solidFill>
                  <a:schemeClr val="tx1">
                    <a:tint val="75000"/>
                  </a:schemeClr>
                </a:solidFill>
              </a:defRPr>
            </a:lvl6pPr>
            <a:lvl7pPr marL="2742079" indent="0" algn="ctr">
              <a:buNone/>
              <a:defRPr>
                <a:solidFill>
                  <a:schemeClr val="tx1">
                    <a:tint val="75000"/>
                  </a:schemeClr>
                </a:solidFill>
              </a:defRPr>
            </a:lvl7pPr>
            <a:lvl8pPr marL="3199088" indent="0" algn="ctr">
              <a:buNone/>
              <a:defRPr>
                <a:solidFill>
                  <a:schemeClr val="tx1">
                    <a:tint val="75000"/>
                  </a:schemeClr>
                </a:solidFill>
              </a:defRPr>
            </a:lvl8pPr>
            <a:lvl9pPr marL="3656104" indent="0" algn="ctr">
              <a:buNone/>
              <a:defRPr>
                <a:solidFill>
                  <a:schemeClr val="tx1">
                    <a:tint val="75000"/>
                  </a:schemeClr>
                </a:solidFill>
              </a:defRPr>
            </a:lvl9pPr>
          </a:lstStyle>
          <a:p>
            <a:pPr marL="0" marR="0" lvl="0" indent="0" algn="l" defTabSz="914024"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18F22AB7-0CFF-A848-A0C4-EFCD0EAFE7E4}" type="datetime1">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01938-6434-4596-85E0-B7813BB3D55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BBFC5-2687-6E43-A1F7-7AB7599ECEE2}" type="datetime1">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52400" y="381000"/>
            <a:ext cx="502920" cy="502920"/>
          </a:xfrm>
          <a:ln>
            <a:solidFill>
              <a:schemeClr val="tx1"/>
            </a:solidFill>
          </a:ln>
        </p:spPr>
        <p:txBody>
          <a:bodyPr/>
          <a:lstStyle>
            <a:lvl1pPr>
              <a:defRPr sz="1400">
                <a:ln>
                  <a:noFill/>
                </a:ln>
                <a:solidFill>
                  <a:sysClr val="windowText" lastClr="000000"/>
                </a:solidFill>
              </a:defRPr>
            </a:lvl1pPr>
          </a:lstStyle>
          <a:p>
            <a:fld id="{6A701938-6434-4596-85E0-B7813BB3D550}"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4"/>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en-US"/>
          </a:p>
        </p:txBody>
      </p:sp>
      <p:sp>
        <p:nvSpPr>
          <p:cNvPr id="7" name="Right Triangle 6"/>
          <p:cNvSpPr/>
          <p:nvPr/>
        </p:nvSpPr>
        <p:spPr>
          <a:xfrm>
            <a:off x="1"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en-US"/>
          </a:p>
        </p:txBody>
      </p:sp>
      <p:sp>
        <p:nvSpPr>
          <p:cNvPr id="2" name="Title 1"/>
          <p:cNvSpPr>
            <a:spLocks noGrp="1"/>
          </p:cNvSpPr>
          <p:nvPr>
            <p:ph type="title"/>
          </p:nvPr>
        </p:nvSpPr>
        <p:spPr>
          <a:xfrm rot="19140000">
            <a:off x="819399" y="1726739"/>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024"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5"/>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011" indent="0">
              <a:buNone/>
              <a:defRPr sz="1800">
                <a:solidFill>
                  <a:schemeClr val="tx1">
                    <a:tint val="75000"/>
                  </a:schemeClr>
                </a:solidFill>
              </a:defRPr>
            </a:lvl2pPr>
            <a:lvl3pPr marL="914024" indent="0">
              <a:buNone/>
              <a:defRPr sz="1600">
                <a:solidFill>
                  <a:schemeClr val="tx1">
                    <a:tint val="75000"/>
                  </a:schemeClr>
                </a:solidFill>
              </a:defRPr>
            </a:lvl3pPr>
            <a:lvl4pPr marL="1371040" indent="0">
              <a:buNone/>
              <a:defRPr sz="1400">
                <a:solidFill>
                  <a:schemeClr val="tx1">
                    <a:tint val="75000"/>
                  </a:schemeClr>
                </a:solidFill>
              </a:defRPr>
            </a:lvl4pPr>
            <a:lvl5pPr marL="1828052" indent="0">
              <a:buNone/>
              <a:defRPr sz="1400">
                <a:solidFill>
                  <a:schemeClr val="tx1">
                    <a:tint val="75000"/>
                  </a:schemeClr>
                </a:solidFill>
              </a:defRPr>
            </a:lvl5pPr>
            <a:lvl6pPr marL="2285064" indent="0">
              <a:buNone/>
              <a:defRPr sz="1400">
                <a:solidFill>
                  <a:schemeClr val="tx1">
                    <a:tint val="75000"/>
                  </a:schemeClr>
                </a:solidFill>
              </a:defRPr>
            </a:lvl6pPr>
            <a:lvl7pPr marL="2742079" indent="0">
              <a:buNone/>
              <a:defRPr sz="1400">
                <a:solidFill>
                  <a:schemeClr val="tx1">
                    <a:tint val="75000"/>
                  </a:schemeClr>
                </a:solidFill>
              </a:defRPr>
            </a:lvl7pPr>
            <a:lvl8pPr marL="3199088" indent="0">
              <a:buNone/>
              <a:defRPr sz="1400">
                <a:solidFill>
                  <a:schemeClr val="tx1">
                    <a:tint val="75000"/>
                  </a:schemeClr>
                </a:solidFill>
              </a:defRPr>
            </a:lvl8pPr>
            <a:lvl9pPr marL="3656104" indent="0">
              <a:buNone/>
              <a:defRPr sz="1400">
                <a:solidFill>
                  <a:schemeClr val="tx1">
                    <a:tint val="75000"/>
                  </a:schemeClr>
                </a:solidFill>
              </a:defRPr>
            </a:lvl9pPr>
          </a:lstStyle>
          <a:p>
            <a:pPr marL="0" marR="0" lvl="0" indent="0" algn="l" defTabSz="914024"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FA1F9482-2159-3B4E-8B64-5E10C7DD93E0}" type="datetime1">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01938-6434-4596-85E0-B7813BB3D55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55C38C-CAC4-1844-8FED-4CD592439FEE}" type="datetime1">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01938-6434-4596-85E0-B7813BB3D550}"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752601"/>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495800" y="1752601"/>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3"/>
          <p:cNvSpPr>
            <a:spLocks noGrp="1"/>
          </p:cNvSpPr>
          <p:nvPr>
            <p:ph type="sldNum" sz="quarter" idx="10"/>
          </p:nvPr>
        </p:nvSpPr>
        <p:spPr>
          <a:xfrm>
            <a:off x="8552397" y="6448259"/>
            <a:ext cx="556115" cy="365125"/>
          </a:xfrm>
          <a:prstGeom prst="rect">
            <a:avLst/>
          </a:prstGeom>
          <a:ln/>
        </p:spPr>
        <p:txBody>
          <a:bodyPr/>
          <a:lstStyle>
            <a:lvl1pPr>
              <a:defRPr/>
            </a:lvl1pPr>
          </a:lstStyle>
          <a:p>
            <a:pPr>
              <a:defRPr/>
            </a:pPr>
            <a:fld id="{7FF64AC6-B55F-44BB-AA1D-40AB8322BD63}"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790811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011" indent="0">
              <a:buNone/>
              <a:defRPr sz="2000" b="1"/>
            </a:lvl2pPr>
            <a:lvl3pPr marL="914024" indent="0">
              <a:buNone/>
              <a:defRPr sz="1800" b="1"/>
            </a:lvl3pPr>
            <a:lvl4pPr marL="1371040" indent="0">
              <a:buNone/>
              <a:defRPr sz="1600" b="1"/>
            </a:lvl4pPr>
            <a:lvl5pPr marL="1828052" indent="0">
              <a:buNone/>
              <a:defRPr sz="1600" b="1"/>
            </a:lvl5pPr>
            <a:lvl6pPr marL="2285064" indent="0">
              <a:buNone/>
              <a:defRPr sz="1600" b="1"/>
            </a:lvl6pPr>
            <a:lvl7pPr marL="2742079" indent="0">
              <a:buNone/>
              <a:defRPr sz="1600" b="1"/>
            </a:lvl7pPr>
            <a:lvl8pPr marL="3199088" indent="0">
              <a:buNone/>
              <a:defRPr sz="1600" b="1"/>
            </a:lvl8pPr>
            <a:lvl9pPr marL="3656104" indent="0">
              <a:buNone/>
              <a:defRPr sz="1600" b="1"/>
            </a:lvl9pPr>
          </a:lstStyle>
          <a:p>
            <a:pPr marL="0" lvl="0" indent="0" algn="l" defTabSz="914024"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011" indent="0">
              <a:buNone/>
              <a:defRPr sz="2000" b="1"/>
            </a:lvl2pPr>
            <a:lvl3pPr marL="914024" indent="0">
              <a:buNone/>
              <a:defRPr sz="1800" b="1"/>
            </a:lvl3pPr>
            <a:lvl4pPr marL="1371040" indent="0">
              <a:buNone/>
              <a:defRPr sz="1600" b="1"/>
            </a:lvl4pPr>
            <a:lvl5pPr marL="1828052" indent="0">
              <a:buNone/>
              <a:defRPr sz="1600" b="1"/>
            </a:lvl5pPr>
            <a:lvl6pPr marL="2285064" indent="0">
              <a:buNone/>
              <a:defRPr sz="1600" b="1"/>
            </a:lvl6pPr>
            <a:lvl7pPr marL="2742079" indent="0">
              <a:buNone/>
              <a:defRPr sz="1600" b="1"/>
            </a:lvl7pPr>
            <a:lvl8pPr marL="3199088" indent="0">
              <a:buNone/>
              <a:defRPr sz="1600" b="1"/>
            </a:lvl8pPr>
            <a:lvl9pPr marL="3656104" indent="0">
              <a:buNone/>
              <a:defRPr sz="1600" b="1"/>
            </a:lvl9pPr>
          </a:lstStyle>
          <a:p>
            <a:pPr marL="0" lvl="0" indent="0" algn="l" defTabSz="914024"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D58188-5F4E-2C4E-B21F-87FFC33774A6}" type="datetime1">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701938-6434-4596-85E0-B7813BB3D55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461185-477B-094C-A513-30780F7ECF17}" type="datetime1">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01938-6434-4596-85E0-B7813BB3D55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6B386-B86A-354E-A86F-A3E96B6B5C91}" type="datetime1">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304800" y="304800"/>
            <a:ext cx="502920" cy="502920"/>
          </a:xfrm>
          <a:ln>
            <a:solidFill>
              <a:schemeClr val="tx1"/>
            </a:solidFill>
          </a:ln>
        </p:spPr>
        <p:txBody>
          <a:bodyPr/>
          <a:lstStyle>
            <a:lvl1pPr>
              <a:defRPr sz="1400">
                <a:solidFill>
                  <a:schemeClr val="tx1"/>
                </a:solidFill>
              </a:defRPr>
            </a:lvl1pPr>
          </a:lstStyle>
          <a:p>
            <a:fld id="{6A701938-6434-4596-85E0-B7813BB3D550}"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marL="0" algn="ctr" defTabSz="914024"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11"/>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024"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011" indent="0">
              <a:buNone/>
              <a:defRPr sz="1200"/>
            </a:lvl2pPr>
            <a:lvl3pPr marL="914024" indent="0">
              <a:buNone/>
              <a:defRPr sz="1000"/>
            </a:lvl3pPr>
            <a:lvl4pPr marL="1371040" indent="0">
              <a:buNone/>
              <a:defRPr sz="900"/>
            </a:lvl4pPr>
            <a:lvl5pPr marL="1828052" indent="0">
              <a:buNone/>
              <a:defRPr sz="900"/>
            </a:lvl5pPr>
            <a:lvl6pPr marL="2285064" indent="0">
              <a:buNone/>
              <a:defRPr sz="900"/>
            </a:lvl6pPr>
            <a:lvl7pPr marL="2742079" indent="0">
              <a:buNone/>
              <a:defRPr sz="900"/>
            </a:lvl7pPr>
            <a:lvl8pPr marL="3199088" indent="0">
              <a:buNone/>
              <a:defRPr sz="900"/>
            </a:lvl8pPr>
            <a:lvl9pPr marL="3656104" indent="0">
              <a:buNone/>
              <a:defRPr sz="900"/>
            </a:lvl9pPr>
          </a:lstStyle>
          <a:p>
            <a:pPr marL="0" marR="0" lvl="0" indent="0" algn="l" defTabSz="914024"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5012A7A4-0E8F-1245-A356-9C0E36C04EF7}" type="datetime1">
              <a:rPr lang="en-US" smtClean="0"/>
              <a:t>7/5/2021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A701938-6434-4596-85E0-B7813BB3D55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05" anchor="ctr"/>
          <a:lstStyle>
            <a:lvl1pPr algn="r">
              <a:defRPr/>
            </a:lvl1pPr>
          </a:lstStyle>
          <a:p>
            <a:r>
              <a:rPr lang="en-US"/>
              <a:t>Click icon to add picture</a:t>
            </a:r>
            <a:endParaRPr lang="en-US" dirty="0"/>
          </a:p>
        </p:txBody>
      </p:sp>
      <p:sp>
        <p:nvSpPr>
          <p:cNvPr id="9" name="Right Triangle 8"/>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en-US"/>
          </a:p>
        </p:txBody>
      </p:sp>
      <p:sp>
        <p:nvSpPr>
          <p:cNvPr id="10" name="Freeform 9"/>
          <p:cNvSpPr/>
          <p:nvPr/>
        </p:nvSpPr>
        <p:spPr>
          <a:xfrm>
            <a:off x="1"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80" y="2180530"/>
            <a:ext cx="6096545" cy="740664"/>
          </a:xfrm>
        </p:spPr>
        <p:txBody>
          <a:bodyPr/>
          <a:lstStyle>
            <a:lvl1pPr marL="0" indent="0">
              <a:buNone/>
              <a:defRPr sz="1400">
                <a:solidFill>
                  <a:schemeClr val="tx2"/>
                </a:solidFill>
              </a:defRPr>
            </a:lvl1pPr>
            <a:lvl2pPr marL="457011" indent="0">
              <a:buNone/>
              <a:defRPr sz="1200"/>
            </a:lvl2pPr>
            <a:lvl3pPr marL="914024" indent="0">
              <a:buNone/>
              <a:defRPr sz="1000"/>
            </a:lvl3pPr>
            <a:lvl4pPr marL="1371040" indent="0">
              <a:buNone/>
              <a:defRPr sz="900"/>
            </a:lvl4pPr>
            <a:lvl5pPr marL="1828052" indent="0">
              <a:buNone/>
              <a:defRPr sz="900"/>
            </a:lvl5pPr>
            <a:lvl6pPr marL="2285064" indent="0">
              <a:buNone/>
              <a:defRPr sz="900"/>
            </a:lvl6pPr>
            <a:lvl7pPr marL="2742079" indent="0">
              <a:buNone/>
              <a:defRPr sz="900"/>
            </a:lvl7pPr>
            <a:lvl8pPr marL="3199088" indent="0">
              <a:buNone/>
              <a:defRPr sz="900"/>
            </a:lvl8pPr>
            <a:lvl9pPr marL="365610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58C46-DDF5-EE4A-A8A5-836600AF5FA4}" type="datetime1">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01938-6434-4596-85E0-B7813BB3D550}"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744CDB-2413-F041-9CA8-5DDD287CDF1F}" type="datetime1">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52400" y="381000"/>
            <a:ext cx="502920" cy="502920"/>
          </a:xfrm>
          <a:ln>
            <a:solidFill>
              <a:schemeClr val="tx1"/>
            </a:solidFill>
          </a:ln>
        </p:spPr>
        <p:txBody>
          <a:bodyPr/>
          <a:lstStyle>
            <a:lvl1pPr>
              <a:defRPr sz="1400">
                <a:solidFill>
                  <a:sysClr val="windowText" lastClr="000000"/>
                </a:solidFill>
              </a:defRPr>
            </a:lvl1pPr>
          </a:lstStyle>
          <a:p>
            <a:fld id="{6A701938-6434-4596-85E0-B7813BB3D550}"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3BC16A-7FA4-CD45-B7D0-9519456C0CAE}" type="datetime1">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01938-6434-4596-85E0-B7813BB3D550}"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892976" y="1151930"/>
            <a:ext cx="7358063" cy="2321719"/>
          </a:xfrm>
          <a:prstGeom prst="rect">
            <a:avLst/>
          </a:prstGeom>
        </p:spPr>
        <p:txBody>
          <a:bodyPr anchor="b"/>
          <a:lstStyle/>
          <a:p>
            <a:r>
              <a:t>Title Text</a:t>
            </a:r>
          </a:p>
        </p:txBody>
      </p:sp>
      <p:sp>
        <p:nvSpPr>
          <p:cNvPr id="12" name="Shape 12"/>
          <p:cNvSpPr>
            <a:spLocks noGrp="1"/>
          </p:cNvSpPr>
          <p:nvPr>
            <p:ph type="body" sz="quarter" idx="1"/>
          </p:nvPr>
        </p:nvSpPr>
        <p:spPr>
          <a:xfrm>
            <a:off x="892976" y="3536156"/>
            <a:ext cx="7358063" cy="794742"/>
          </a:xfrm>
          <a:prstGeom prst="rect">
            <a:avLst/>
          </a:prstGeom>
        </p:spPr>
        <p:txBody>
          <a:bodyPr anchor="t"/>
          <a:lstStyle>
            <a:lvl1pPr marL="0" indent="0" algn="ctr">
              <a:spcBef>
                <a:spcPts val="0"/>
              </a:spcBef>
              <a:buSzTx/>
              <a:buNone/>
              <a:defRPr sz="2200"/>
            </a:lvl1pPr>
            <a:lvl2pPr marL="0" indent="160671" algn="ctr">
              <a:spcBef>
                <a:spcPts val="0"/>
              </a:spcBef>
              <a:buSzTx/>
              <a:buNone/>
              <a:defRPr sz="2200"/>
            </a:lvl2pPr>
            <a:lvl3pPr marL="0" indent="321341" algn="ctr">
              <a:spcBef>
                <a:spcPts val="0"/>
              </a:spcBef>
              <a:buSzTx/>
              <a:buNone/>
              <a:defRPr sz="2200"/>
            </a:lvl3pPr>
            <a:lvl4pPr marL="0" indent="482013" algn="ctr">
              <a:spcBef>
                <a:spcPts val="0"/>
              </a:spcBef>
              <a:buSzTx/>
              <a:buNone/>
              <a:defRPr sz="2200"/>
            </a:lvl4pPr>
            <a:lvl5pPr marL="0" indent="642684"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6" name="Slide Number Placeholder 5"/>
          <p:cNvSpPr txBox="1">
            <a:spLocks/>
          </p:cNvSpPr>
          <p:nvPr userDrawn="1"/>
        </p:nvSpPr>
        <p:spPr>
          <a:xfrm>
            <a:off x="152400" y="381000"/>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ysClr val="windowText" lastClr="000000"/>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ysClr val="windowText" lastClr="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ysClr val="windowText" lastClr="000000"/>
              </a:solidFill>
              <a:effectLst/>
              <a:uLnTx/>
              <a:uFillTx/>
              <a:latin typeface="Franklin Gothic Book"/>
              <a:ea typeface="+mn-ea"/>
              <a:cs typeface="+mn-cs"/>
            </a:endParaRPr>
          </a:p>
        </p:txBody>
      </p:sp>
    </p:spTree>
    <p:extLst>
      <p:ext uri="{BB962C8B-B14F-4D97-AF65-F5344CB8AC3E}">
        <p14:creationId xmlns:p14="http://schemas.microsoft.com/office/powerpoint/2010/main" val="2256975005"/>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129613" y="446485"/>
            <a:ext cx="6875859" cy="4161234"/>
          </a:xfrm>
          <a:prstGeom prst="rect">
            <a:avLst/>
          </a:prstGeom>
        </p:spPr>
        <p:txBody>
          <a:bodyPr lIns="64267" tIns="32133" rIns="64267" bIns="32133" anchor="t">
            <a:noAutofit/>
          </a:bodyPr>
          <a:lstStyle/>
          <a:p>
            <a:endParaRPr/>
          </a:p>
        </p:txBody>
      </p:sp>
      <p:sp>
        <p:nvSpPr>
          <p:cNvPr id="21" name="Shape 21"/>
          <p:cNvSpPr>
            <a:spLocks noGrp="1"/>
          </p:cNvSpPr>
          <p:nvPr>
            <p:ph type="title"/>
          </p:nvPr>
        </p:nvSpPr>
        <p:spPr>
          <a:xfrm>
            <a:off x="892976" y="4723805"/>
            <a:ext cx="7358063" cy="1000125"/>
          </a:xfrm>
          <a:prstGeom prst="rect">
            <a:avLst/>
          </a:prstGeom>
        </p:spPr>
        <p:txBody>
          <a:bodyPr anchor="b"/>
          <a:lstStyle/>
          <a:p>
            <a:r>
              <a:t>Title Text</a:t>
            </a:r>
          </a:p>
        </p:txBody>
      </p:sp>
      <p:sp>
        <p:nvSpPr>
          <p:cNvPr id="22" name="Shape 22"/>
          <p:cNvSpPr>
            <a:spLocks noGrp="1"/>
          </p:cNvSpPr>
          <p:nvPr>
            <p:ph type="body" sz="quarter" idx="1"/>
          </p:nvPr>
        </p:nvSpPr>
        <p:spPr>
          <a:xfrm>
            <a:off x="892976" y="5759649"/>
            <a:ext cx="7358063" cy="794742"/>
          </a:xfrm>
          <a:prstGeom prst="rect">
            <a:avLst/>
          </a:prstGeom>
        </p:spPr>
        <p:txBody>
          <a:bodyPr anchor="t"/>
          <a:lstStyle>
            <a:lvl1pPr marL="0" indent="0" algn="ctr">
              <a:spcBef>
                <a:spcPts val="0"/>
              </a:spcBef>
              <a:buSzTx/>
              <a:buNone/>
              <a:defRPr sz="2200"/>
            </a:lvl1pPr>
            <a:lvl2pPr marL="0" indent="160671" algn="ctr">
              <a:spcBef>
                <a:spcPts val="0"/>
              </a:spcBef>
              <a:buSzTx/>
              <a:buNone/>
              <a:defRPr sz="2200"/>
            </a:lvl2pPr>
            <a:lvl3pPr marL="0" indent="321341" algn="ctr">
              <a:spcBef>
                <a:spcPts val="0"/>
              </a:spcBef>
              <a:buSzTx/>
              <a:buNone/>
              <a:defRPr sz="2200"/>
            </a:lvl3pPr>
            <a:lvl4pPr marL="0" indent="482013" algn="ctr">
              <a:spcBef>
                <a:spcPts val="0"/>
              </a:spcBef>
              <a:buSzTx/>
              <a:buNone/>
              <a:defRPr sz="2200"/>
            </a:lvl4pPr>
            <a:lvl5pPr marL="0" indent="642684"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4428877" y="6500812"/>
            <a:ext cx="277317" cy="272186"/>
          </a:xfrm>
          <a:prstGeom prst="rect">
            <a:avLst/>
          </a:prstGeom>
        </p:spPr>
        <p:txBody>
          <a:bodyPr/>
          <a:lstStyle/>
          <a:p>
            <a:fld id="{86CB4B4D-7CA3-9044-876B-883B54F8677D}" type="slidenum">
              <a:rPr/>
              <a:pPr/>
              <a:t>‹#›</a:t>
            </a:fld>
            <a:endParaRPr/>
          </a:p>
        </p:txBody>
      </p:sp>
      <p:sp>
        <p:nvSpPr>
          <p:cNvPr id="6" name="Slide Number Placeholder 5"/>
          <p:cNvSpPr txBox="1">
            <a:spLocks/>
          </p:cNvSpPr>
          <p:nvPr userDrawn="1"/>
        </p:nvSpPr>
        <p:spPr>
          <a:xfrm>
            <a:off x="152400" y="381000"/>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ysClr val="windowText" lastClr="000000"/>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ysClr val="windowText" lastClr="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ysClr val="windowText" lastClr="000000"/>
              </a:solidFill>
              <a:effectLst/>
              <a:uLnTx/>
              <a:uFillTx/>
              <a:latin typeface="Franklin Gothic Book"/>
              <a:ea typeface="+mn-ea"/>
              <a:cs typeface="+mn-cs"/>
            </a:endParaRPr>
          </a:p>
        </p:txBody>
      </p:sp>
    </p:spTree>
    <p:extLst>
      <p:ext uri="{BB962C8B-B14F-4D97-AF65-F5344CB8AC3E}">
        <p14:creationId xmlns:p14="http://schemas.microsoft.com/office/powerpoint/2010/main" val="1712223920"/>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892976" y="2268141"/>
            <a:ext cx="7358063" cy="2321719"/>
          </a:xfrm>
          <a:prstGeom prst="rect">
            <a:avLst/>
          </a:prstGeom>
        </p:spPr>
        <p:txBody>
          <a:bodyPr/>
          <a:lstStyle/>
          <a:p>
            <a:r>
              <a:t>Title Text</a:t>
            </a:r>
          </a:p>
        </p:txBody>
      </p:sp>
      <p:sp>
        <p:nvSpPr>
          <p:cNvPr id="4" name="Slide Number Placeholder 5"/>
          <p:cNvSpPr txBox="1">
            <a:spLocks/>
          </p:cNvSpPr>
          <p:nvPr userDrawn="1"/>
        </p:nvSpPr>
        <p:spPr>
          <a:xfrm>
            <a:off x="152400" y="381000"/>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ysClr val="windowText" lastClr="000000"/>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ysClr val="windowText" lastClr="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ysClr val="windowText" lastClr="000000"/>
              </a:solidFill>
              <a:effectLst/>
              <a:uLnTx/>
              <a:uFillTx/>
              <a:latin typeface="Franklin Gothic Book"/>
              <a:ea typeface="+mn-ea"/>
              <a:cs typeface="+mn-cs"/>
            </a:endParaRPr>
          </a:p>
        </p:txBody>
      </p:sp>
    </p:spTree>
    <p:extLst>
      <p:ext uri="{BB962C8B-B14F-4D97-AF65-F5344CB8AC3E}">
        <p14:creationId xmlns:p14="http://schemas.microsoft.com/office/powerpoint/2010/main" val="266882421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endParaRPr lang="nl-NL"/>
          </a:p>
        </p:txBody>
      </p:sp>
      <p:sp>
        <p:nvSpPr>
          <p:cNvPr id="3" name="Text Placeholder 2"/>
          <p:cNvSpPr>
            <a:spLocks noGrp="1"/>
          </p:cNvSpPr>
          <p:nvPr>
            <p:ph type="body" idx="1"/>
          </p:nvPr>
        </p:nvSpPr>
        <p:spPr>
          <a:xfrm>
            <a:off x="722313" y="2906721"/>
            <a:ext cx="7772400" cy="1500187"/>
          </a:xfrm>
        </p:spPr>
        <p:txBody>
          <a:bodyPr anchor="b"/>
          <a:lstStyle>
            <a:lvl1pPr marL="0" indent="0">
              <a:buNone/>
              <a:defRPr sz="2000">
                <a:solidFill>
                  <a:schemeClr val="tx1">
                    <a:tint val="75000"/>
                  </a:schemeClr>
                </a:solidFill>
              </a:defRPr>
            </a:lvl1pPr>
            <a:lvl2pPr marL="457011" indent="0">
              <a:buNone/>
              <a:defRPr sz="1800">
                <a:solidFill>
                  <a:schemeClr val="tx1">
                    <a:tint val="75000"/>
                  </a:schemeClr>
                </a:solidFill>
              </a:defRPr>
            </a:lvl2pPr>
            <a:lvl3pPr marL="914024" indent="0">
              <a:buNone/>
              <a:defRPr sz="1600">
                <a:solidFill>
                  <a:schemeClr val="tx1">
                    <a:tint val="75000"/>
                  </a:schemeClr>
                </a:solidFill>
              </a:defRPr>
            </a:lvl3pPr>
            <a:lvl4pPr marL="1371040" indent="0">
              <a:buNone/>
              <a:defRPr sz="1400">
                <a:solidFill>
                  <a:schemeClr val="tx1">
                    <a:tint val="75000"/>
                  </a:schemeClr>
                </a:solidFill>
              </a:defRPr>
            </a:lvl4pPr>
            <a:lvl5pPr marL="1828052" indent="0">
              <a:buNone/>
              <a:defRPr sz="1400">
                <a:solidFill>
                  <a:schemeClr val="tx1">
                    <a:tint val="75000"/>
                  </a:schemeClr>
                </a:solidFill>
              </a:defRPr>
            </a:lvl5pPr>
            <a:lvl6pPr marL="2285064" indent="0">
              <a:buNone/>
              <a:defRPr sz="1400">
                <a:solidFill>
                  <a:schemeClr val="tx1">
                    <a:tint val="75000"/>
                  </a:schemeClr>
                </a:solidFill>
              </a:defRPr>
            </a:lvl6pPr>
            <a:lvl7pPr marL="2742079" indent="0">
              <a:buNone/>
              <a:defRPr sz="1400">
                <a:solidFill>
                  <a:schemeClr val="tx1">
                    <a:tint val="75000"/>
                  </a:schemeClr>
                </a:solidFill>
              </a:defRPr>
            </a:lvl7pPr>
            <a:lvl8pPr marL="3199088" indent="0">
              <a:buNone/>
              <a:defRPr sz="1400">
                <a:solidFill>
                  <a:schemeClr val="tx1">
                    <a:tint val="75000"/>
                  </a:schemeClr>
                </a:solidFill>
              </a:defRPr>
            </a:lvl8pPr>
            <a:lvl9pPr marL="365610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9EDD0-8182-0B4F-BFB5-5B823DA3C7D4}" type="datetime1">
              <a:rPr lang="en-US" smtClean="0">
                <a:solidFill>
                  <a:prstClr val="black"/>
                </a:solidFill>
              </a:rPr>
              <a:t>7/5/2021</a:t>
            </a:fld>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a:xfrm>
            <a:off x="7932680" y="6156319"/>
            <a:ext cx="556115" cy="365125"/>
          </a:xfrm>
          <a:prstGeom prst="rect">
            <a:avLst/>
          </a:prstGeom>
        </p:spPr>
        <p:txBody>
          <a:bodyPr/>
          <a:lstStyle/>
          <a:p>
            <a:fld id="{F83FC075-C1D8-4F86-B660-A4CE5769138B}" type="slidenum">
              <a:rPr lang="nl-NL" smtClean="0">
                <a:solidFill>
                  <a:prstClr val="black"/>
                </a:solidFill>
              </a:rPr>
              <a:pPr/>
              <a:t>‹#›</a:t>
            </a:fld>
            <a:endParaRPr lang="nl-NL">
              <a:solidFill>
                <a:prstClr val="black"/>
              </a:solidFill>
            </a:endParaRPr>
          </a:p>
        </p:txBody>
      </p:sp>
    </p:spTree>
    <p:extLst>
      <p:ext uri="{BB962C8B-B14F-4D97-AF65-F5344CB8AC3E}">
        <p14:creationId xmlns:p14="http://schemas.microsoft.com/office/powerpoint/2010/main" val="1639858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4723805" y="446484"/>
            <a:ext cx="3750469" cy="5786438"/>
          </a:xfrm>
          <a:prstGeom prst="rect">
            <a:avLst/>
          </a:prstGeom>
        </p:spPr>
        <p:txBody>
          <a:bodyPr lIns="64267" tIns="32133" rIns="64267" bIns="32133" anchor="t">
            <a:noAutofit/>
          </a:bodyPr>
          <a:lstStyle/>
          <a:p>
            <a:endParaRPr/>
          </a:p>
        </p:txBody>
      </p:sp>
      <p:sp>
        <p:nvSpPr>
          <p:cNvPr id="39" name="Shape 39"/>
          <p:cNvSpPr>
            <a:spLocks noGrp="1"/>
          </p:cNvSpPr>
          <p:nvPr>
            <p:ph type="title"/>
          </p:nvPr>
        </p:nvSpPr>
        <p:spPr>
          <a:xfrm>
            <a:off x="669726" y="446484"/>
            <a:ext cx="3750469" cy="2803922"/>
          </a:xfrm>
          <a:prstGeom prst="rect">
            <a:avLst/>
          </a:prstGeom>
        </p:spPr>
        <p:txBody>
          <a:bodyPr anchor="b"/>
          <a:lstStyle>
            <a:lvl1pPr>
              <a:defRPr sz="4200"/>
            </a:lvl1pPr>
          </a:lstStyle>
          <a:p>
            <a:r>
              <a:t>Title Text</a:t>
            </a:r>
          </a:p>
        </p:txBody>
      </p:sp>
      <p:sp>
        <p:nvSpPr>
          <p:cNvPr id="40" name="Shape 40"/>
          <p:cNvSpPr>
            <a:spLocks noGrp="1"/>
          </p:cNvSpPr>
          <p:nvPr>
            <p:ph type="body" sz="quarter" idx="1"/>
          </p:nvPr>
        </p:nvSpPr>
        <p:spPr>
          <a:xfrm>
            <a:off x="669726" y="3348634"/>
            <a:ext cx="3750469" cy="2884289"/>
          </a:xfrm>
          <a:prstGeom prst="rect">
            <a:avLst/>
          </a:prstGeom>
        </p:spPr>
        <p:txBody>
          <a:bodyPr anchor="t"/>
          <a:lstStyle>
            <a:lvl1pPr marL="0" indent="0" algn="ctr">
              <a:spcBef>
                <a:spcPts val="0"/>
              </a:spcBef>
              <a:buSzTx/>
              <a:buNone/>
              <a:defRPr sz="2200"/>
            </a:lvl1pPr>
            <a:lvl2pPr marL="0" indent="160671" algn="ctr">
              <a:spcBef>
                <a:spcPts val="0"/>
              </a:spcBef>
              <a:buSzTx/>
              <a:buNone/>
              <a:defRPr sz="2200"/>
            </a:lvl2pPr>
            <a:lvl3pPr marL="0" indent="321341" algn="ctr">
              <a:spcBef>
                <a:spcPts val="0"/>
              </a:spcBef>
              <a:buSzTx/>
              <a:buNone/>
              <a:defRPr sz="2200"/>
            </a:lvl3pPr>
            <a:lvl4pPr marL="0" indent="482013" algn="ctr">
              <a:spcBef>
                <a:spcPts val="0"/>
              </a:spcBef>
              <a:buSzTx/>
              <a:buNone/>
              <a:defRPr sz="2200"/>
            </a:lvl4pPr>
            <a:lvl5pPr marL="0" indent="642684"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68355360"/>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 name="Slide Number Placeholder 5"/>
          <p:cNvSpPr txBox="1">
            <a:spLocks/>
          </p:cNvSpPr>
          <p:nvPr userDrawn="1"/>
        </p:nvSpPr>
        <p:spPr>
          <a:xfrm>
            <a:off x="152400" y="381000"/>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ysClr val="windowText" lastClr="000000"/>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ysClr val="windowText" lastClr="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ysClr val="windowText" lastClr="000000"/>
              </a:solidFill>
              <a:effectLst/>
              <a:uLnTx/>
              <a:uFillTx/>
              <a:latin typeface="Franklin Gothic Book"/>
              <a:ea typeface="+mn-ea"/>
              <a:cs typeface="+mn-cs"/>
            </a:endParaRPr>
          </a:p>
        </p:txBody>
      </p:sp>
    </p:spTree>
    <p:extLst>
      <p:ext uri="{BB962C8B-B14F-4D97-AF65-F5344CB8AC3E}">
        <p14:creationId xmlns:p14="http://schemas.microsoft.com/office/powerpoint/2010/main" val="173695300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8939401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4723805" y="1830588"/>
            <a:ext cx="3750469" cy="4420195"/>
          </a:xfrm>
          <a:prstGeom prst="rect">
            <a:avLst/>
          </a:prstGeom>
        </p:spPr>
        <p:txBody>
          <a:bodyPr lIns="64267" tIns="32133" rIns="64267" bIns="32133"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669726" y="1830588"/>
            <a:ext cx="3750469" cy="4420195"/>
          </a:xfrm>
          <a:prstGeom prst="rect">
            <a:avLst/>
          </a:prstGeom>
        </p:spPr>
        <p:txBody>
          <a:bodyPr/>
          <a:lstStyle>
            <a:lvl1pPr marL="241008" indent="-241008">
              <a:spcBef>
                <a:spcPts val="2250"/>
              </a:spcBef>
              <a:defRPr sz="2000"/>
            </a:lvl1pPr>
            <a:lvl2pPr marL="482013" indent="-241008">
              <a:spcBef>
                <a:spcPts val="2250"/>
              </a:spcBef>
              <a:defRPr sz="2000"/>
            </a:lvl2pPr>
            <a:lvl3pPr marL="723020" indent="-241008">
              <a:spcBef>
                <a:spcPts val="2250"/>
              </a:spcBef>
              <a:defRPr sz="2000"/>
            </a:lvl3pPr>
            <a:lvl4pPr marL="964025" indent="-241008">
              <a:spcBef>
                <a:spcPts val="2250"/>
              </a:spcBef>
              <a:defRPr sz="2000"/>
            </a:lvl4pPr>
            <a:lvl5pPr marL="1205033" indent="-241008">
              <a:spcBef>
                <a:spcPts val="2250"/>
              </a:spcBef>
              <a:defRPr sz="20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7521055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669727" y="892976"/>
            <a:ext cx="7804547"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36526813"/>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4723805" y="3580805"/>
            <a:ext cx="3750469" cy="2652117"/>
          </a:xfrm>
          <a:prstGeom prst="rect">
            <a:avLst/>
          </a:prstGeom>
        </p:spPr>
        <p:txBody>
          <a:bodyPr lIns="64267" tIns="32133" rIns="64267" bIns="32133" anchor="t">
            <a:noAutofit/>
          </a:bodyPr>
          <a:lstStyle/>
          <a:p>
            <a:endParaRPr/>
          </a:p>
        </p:txBody>
      </p:sp>
      <p:sp>
        <p:nvSpPr>
          <p:cNvPr id="84" name="Shape 84"/>
          <p:cNvSpPr>
            <a:spLocks noGrp="1"/>
          </p:cNvSpPr>
          <p:nvPr>
            <p:ph type="pic" sz="quarter" idx="14"/>
          </p:nvPr>
        </p:nvSpPr>
        <p:spPr>
          <a:xfrm>
            <a:off x="4728177" y="625078"/>
            <a:ext cx="3750469" cy="2652117"/>
          </a:xfrm>
          <a:prstGeom prst="rect">
            <a:avLst/>
          </a:prstGeom>
        </p:spPr>
        <p:txBody>
          <a:bodyPr lIns="64267" tIns="32133" rIns="64267" bIns="32133" anchor="t">
            <a:noAutofit/>
          </a:bodyPr>
          <a:lstStyle/>
          <a:p>
            <a:endParaRPr/>
          </a:p>
        </p:txBody>
      </p:sp>
      <p:sp>
        <p:nvSpPr>
          <p:cNvPr id="85" name="Shape 85"/>
          <p:cNvSpPr>
            <a:spLocks noGrp="1"/>
          </p:cNvSpPr>
          <p:nvPr>
            <p:ph type="pic" sz="half" idx="15"/>
          </p:nvPr>
        </p:nvSpPr>
        <p:spPr>
          <a:xfrm>
            <a:off x="669726" y="625078"/>
            <a:ext cx="3750469" cy="5607844"/>
          </a:xfrm>
          <a:prstGeom prst="rect">
            <a:avLst/>
          </a:prstGeom>
        </p:spPr>
        <p:txBody>
          <a:bodyPr lIns="64267" tIns="32133" rIns="64267" bIns="32133"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3737750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892976" y="4473774"/>
            <a:ext cx="7358063" cy="333742"/>
          </a:xfrm>
          <a:prstGeom prst="rect">
            <a:avLst/>
          </a:prstGeom>
        </p:spPr>
        <p:txBody>
          <a:bodyPr anchor="t">
            <a:spAutoFit/>
          </a:bodyPr>
          <a:lstStyle>
            <a:lvl1pPr marL="0" indent="0" algn="ctr">
              <a:spcBef>
                <a:spcPts val="0"/>
              </a:spcBef>
              <a:buSzTx/>
              <a:buNone/>
              <a:defRPr sz="1700"/>
            </a:lvl1pPr>
          </a:lstStyle>
          <a:p>
            <a:r>
              <a:t>–Johnny Appleseed</a:t>
            </a:r>
          </a:p>
        </p:txBody>
      </p:sp>
      <p:sp>
        <p:nvSpPr>
          <p:cNvPr id="94" name="Shape 94"/>
          <p:cNvSpPr>
            <a:spLocks noGrp="1"/>
          </p:cNvSpPr>
          <p:nvPr>
            <p:ph type="body" sz="quarter" idx="14"/>
          </p:nvPr>
        </p:nvSpPr>
        <p:spPr>
          <a:xfrm>
            <a:off x="892976" y="2997662"/>
            <a:ext cx="7358063" cy="487630"/>
          </a:xfrm>
          <a:prstGeom prst="rect">
            <a:avLst/>
          </a:prstGeom>
        </p:spPr>
        <p:txBody>
          <a:bodyPr>
            <a:spAutoFit/>
          </a:bodyPr>
          <a:lstStyle>
            <a:lvl1pPr marL="0" indent="0" algn="ctr">
              <a:spcBef>
                <a:spcPts val="0"/>
              </a:spcBef>
              <a:buSzTx/>
              <a:buNone/>
              <a:defRPr sz="27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11180962"/>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9144000" cy="6858000"/>
          </a:xfrm>
          <a:prstGeom prst="rect">
            <a:avLst/>
          </a:prstGeom>
        </p:spPr>
        <p:txBody>
          <a:bodyPr lIns="64267" tIns="32133" rIns="64267" bIns="32133"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9924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1_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Shape 117"/>
          <p:cNvSpPr>
            <a:spLocks noGrp="1"/>
          </p:cNvSpPr>
          <p:nvPr>
            <p:ph type="title"/>
          </p:nvPr>
        </p:nvSpPr>
        <p:spPr>
          <a:xfrm>
            <a:off x="250032" y="1437680"/>
            <a:ext cx="8643938" cy="2277070"/>
          </a:xfrm>
          <a:prstGeom prst="rect">
            <a:avLst/>
          </a:prstGeom>
        </p:spPr>
        <p:txBody>
          <a:bodyPr anchor="b">
            <a:noAutofit/>
          </a:bodyPr>
          <a:lstStyle>
            <a:lvl1pPr>
              <a:defRPr sz="5100" cap="all">
                <a:solidFill>
                  <a:srgbClr val="535353"/>
                </a:solidFill>
                <a:latin typeface="Gill Sans Light"/>
                <a:ea typeface="Gill Sans Light"/>
                <a:cs typeface="Gill Sans Light"/>
                <a:sym typeface="Gill Sans Light"/>
              </a:defRPr>
            </a:lvl1pPr>
          </a:lstStyle>
          <a:p>
            <a:r>
              <a:t>Title Text</a:t>
            </a:r>
          </a:p>
        </p:txBody>
      </p:sp>
      <p:sp>
        <p:nvSpPr>
          <p:cNvPr id="118" name="Shape 118"/>
          <p:cNvSpPr>
            <a:spLocks noGrp="1"/>
          </p:cNvSpPr>
          <p:nvPr>
            <p:ph type="body" sz="quarter" idx="1"/>
          </p:nvPr>
        </p:nvSpPr>
        <p:spPr>
          <a:xfrm>
            <a:off x="250032" y="3705820"/>
            <a:ext cx="8643938" cy="910828"/>
          </a:xfrm>
          <a:prstGeom prst="rect">
            <a:avLst/>
          </a:prstGeom>
        </p:spPr>
        <p:txBody>
          <a:bodyPr anchor="t">
            <a:noAutofit/>
          </a:bodyPr>
          <a:lstStyle>
            <a:lvl1pPr marL="0" indent="0" algn="ctr">
              <a:spcBef>
                <a:spcPts val="0"/>
              </a:spcBef>
              <a:buClr>
                <a:srgbClr val="535353"/>
              </a:buClr>
              <a:buSzTx/>
              <a:buNone/>
              <a:defRPr sz="2700">
                <a:solidFill>
                  <a:srgbClr val="525252"/>
                </a:solidFill>
                <a:latin typeface="Gill Sans Light"/>
                <a:ea typeface="Gill Sans Light"/>
                <a:cs typeface="Gill Sans Light"/>
                <a:sym typeface="Gill Sans Light"/>
              </a:defRPr>
            </a:lvl1pPr>
            <a:lvl2pPr marL="0" indent="0" algn="ctr">
              <a:spcBef>
                <a:spcPts val="0"/>
              </a:spcBef>
              <a:buClr>
                <a:srgbClr val="535353"/>
              </a:buClr>
              <a:buSzTx/>
              <a:buNone/>
              <a:defRPr sz="2700">
                <a:solidFill>
                  <a:srgbClr val="525252"/>
                </a:solidFill>
                <a:latin typeface="Gill Sans Light"/>
                <a:ea typeface="Gill Sans Light"/>
                <a:cs typeface="Gill Sans Light"/>
                <a:sym typeface="Gill Sans Light"/>
              </a:defRPr>
            </a:lvl2pPr>
            <a:lvl3pPr marL="0" indent="0" algn="ctr">
              <a:spcBef>
                <a:spcPts val="0"/>
              </a:spcBef>
              <a:buClr>
                <a:srgbClr val="535353"/>
              </a:buClr>
              <a:buSzTx/>
              <a:buNone/>
              <a:defRPr sz="2700">
                <a:solidFill>
                  <a:srgbClr val="525252"/>
                </a:solidFill>
                <a:latin typeface="Gill Sans Light"/>
                <a:ea typeface="Gill Sans Light"/>
                <a:cs typeface="Gill Sans Light"/>
                <a:sym typeface="Gill Sans Light"/>
              </a:defRPr>
            </a:lvl3pPr>
            <a:lvl4pPr marL="0" indent="0" algn="ctr">
              <a:spcBef>
                <a:spcPts val="0"/>
              </a:spcBef>
              <a:buClr>
                <a:srgbClr val="535353"/>
              </a:buClr>
              <a:buSzTx/>
              <a:buNone/>
              <a:defRPr sz="2700">
                <a:solidFill>
                  <a:srgbClr val="525252"/>
                </a:solidFill>
                <a:latin typeface="Gill Sans Light"/>
                <a:ea typeface="Gill Sans Light"/>
                <a:cs typeface="Gill Sans Light"/>
                <a:sym typeface="Gill Sans Light"/>
              </a:defRPr>
            </a:lvl4pPr>
            <a:lvl5pPr marL="0" indent="0" algn="ctr">
              <a:spcBef>
                <a:spcPts val="0"/>
              </a:spcBef>
              <a:buClr>
                <a:srgbClr val="535353"/>
              </a:buClr>
              <a:buSzTx/>
              <a:buNone/>
              <a:defRPr sz="2700">
                <a:solidFill>
                  <a:srgbClr val="525252"/>
                </a:solidFill>
                <a:latin typeface="Gill Sans Light"/>
                <a:ea typeface="Gill Sans Light"/>
                <a:cs typeface="Gill Sans Light"/>
                <a:sym typeface="Gill Sans Light"/>
              </a:defRPr>
            </a:lvl5pPr>
          </a:lstStyle>
          <a:p>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xfrm>
            <a:off x="4428877" y="6518672"/>
            <a:ext cx="277317" cy="272186"/>
          </a:xfrm>
          <a:prstGeom prst="rect">
            <a:avLst/>
          </a:prstGeom>
        </p:spPr>
        <p:txBody>
          <a:bodyPr/>
          <a:lstStyle>
            <a:lvl1pPr>
              <a:defRPr>
                <a:solidFill>
                  <a:srgbClr val="535353"/>
                </a:solidFill>
                <a:latin typeface="Gill Sans Light"/>
                <a:ea typeface="Gill Sans Light"/>
                <a:cs typeface="Gill Sans Light"/>
                <a:sym typeface="Gill Sans Light"/>
              </a:defRPr>
            </a:lvl1pPr>
          </a:lstStyle>
          <a:p>
            <a:fld id="{86CB4B4D-7CA3-9044-876B-883B54F8677D}" type="slidenum">
              <a:rPr/>
              <a:pPr/>
              <a:t>‹#›</a:t>
            </a:fld>
            <a:endParaRPr/>
          </a:p>
        </p:txBody>
      </p:sp>
    </p:spTree>
    <p:extLst>
      <p:ext uri="{BB962C8B-B14F-4D97-AF65-F5344CB8AC3E}">
        <p14:creationId xmlns:p14="http://schemas.microsoft.com/office/powerpoint/2010/main" val="218289734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eldia geel">
    <p:spTree>
      <p:nvGrpSpPr>
        <p:cNvPr id="1" name=""/>
        <p:cNvGrpSpPr/>
        <p:nvPr/>
      </p:nvGrpSpPr>
      <p:grpSpPr>
        <a:xfrm>
          <a:off x="0" y="0"/>
          <a:ext cx="0" cy="0"/>
          <a:chOff x="0" y="0"/>
          <a:chExt cx="0" cy="0"/>
        </a:xfrm>
      </p:grpSpPr>
      <p:pic>
        <p:nvPicPr>
          <p:cNvPr id="6" name="Afbeelding 13" descr="UU_titel_geel_zonderlogo.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7" name="Picture 5" descr="UU_titel_geel alleen logo.emf"/>
          <p:cNvPicPr>
            <a:picLocks noChangeAspect="1"/>
          </p:cNvPicPr>
          <p:nvPr userDrawn="1"/>
        </p:nvPicPr>
        <p:blipFill>
          <a:blip r:embed="rId3"/>
          <a:srcRect/>
          <a:stretch>
            <a:fillRect/>
          </a:stretch>
        </p:blipFill>
        <p:spPr bwMode="auto">
          <a:xfrm>
            <a:off x="0" y="0"/>
            <a:ext cx="9144000" cy="6858000"/>
          </a:xfrm>
          <a:prstGeom prst="rect">
            <a:avLst/>
          </a:prstGeom>
          <a:noFill/>
          <a:ln w="9525">
            <a:noFill/>
            <a:miter lim="800000"/>
            <a:headEnd/>
            <a:tailEnd/>
          </a:ln>
        </p:spPr>
      </p:pic>
      <p:cxnSp>
        <p:nvCxnSpPr>
          <p:cNvPr id="8" name="Rechte verbindingslijn 9"/>
          <p:cNvCxnSpPr/>
          <p:nvPr userDrawn="1"/>
        </p:nvCxnSpPr>
        <p:spPr>
          <a:xfrm>
            <a:off x="2093914" y="3333750"/>
            <a:ext cx="4064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2088000" y="1834999"/>
            <a:ext cx="6372000" cy="1470025"/>
          </a:xfrm>
        </p:spPr>
        <p:txBody>
          <a:bodyPr/>
          <a:lstStyle>
            <a:lvl1pPr algn="l">
              <a:defRPr sz="4200"/>
            </a:lvl1pPr>
          </a:lstStyle>
          <a:p>
            <a:r>
              <a:rPr lang="de-DE"/>
              <a:t>Titelmasterformat durch Klicken bearbeiten</a:t>
            </a:r>
            <a:endParaRPr lang="nl-NL"/>
          </a:p>
        </p:txBody>
      </p:sp>
      <p:sp>
        <p:nvSpPr>
          <p:cNvPr id="3" name="Ondertitel 2"/>
          <p:cNvSpPr>
            <a:spLocks noGrp="1"/>
          </p:cNvSpPr>
          <p:nvPr>
            <p:ph type="subTitle" idx="1"/>
          </p:nvPr>
        </p:nvSpPr>
        <p:spPr>
          <a:xfrm>
            <a:off x="2088000" y="3482165"/>
            <a:ext cx="6372000" cy="288000"/>
          </a:xfrm>
        </p:spPr>
        <p:txBody>
          <a:bodyPr/>
          <a:lstStyle>
            <a:lvl1pPr marL="0" indent="0" algn="l">
              <a:buNone/>
              <a:defRPr>
                <a:solidFill>
                  <a:schemeClr val="tx1"/>
                </a:solidFill>
              </a:defRPr>
            </a:lvl1pPr>
            <a:lvl2pPr marL="457011" indent="0" algn="ctr">
              <a:buNone/>
              <a:defRPr>
                <a:solidFill>
                  <a:schemeClr val="tx1">
                    <a:tint val="75000"/>
                  </a:schemeClr>
                </a:solidFill>
              </a:defRPr>
            </a:lvl2pPr>
            <a:lvl3pPr marL="914024" indent="0" algn="ctr">
              <a:buNone/>
              <a:defRPr>
                <a:solidFill>
                  <a:schemeClr val="tx1">
                    <a:tint val="75000"/>
                  </a:schemeClr>
                </a:solidFill>
              </a:defRPr>
            </a:lvl3pPr>
            <a:lvl4pPr marL="1371040" indent="0" algn="ctr">
              <a:buNone/>
              <a:defRPr>
                <a:solidFill>
                  <a:schemeClr val="tx1">
                    <a:tint val="75000"/>
                  </a:schemeClr>
                </a:solidFill>
              </a:defRPr>
            </a:lvl4pPr>
            <a:lvl5pPr marL="1828052" indent="0" algn="ctr">
              <a:buNone/>
              <a:defRPr>
                <a:solidFill>
                  <a:schemeClr val="tx1">
                    <a:tint val="75000"/>
                  </a:schemeClr>
                </a:solidFill>
              </a:defRPr>
            </a:lvl5pPr>
            <a:lvl6pPr marL="2285064" indent="0" algn="ctr">
              <a:buNone/>
              <a:defRPr>
                <a:solidFill>
                  <a:schemeClr val="tx1">
                    <a:tint val="75000"/>
                  </a:schemeClr>
                </a:solidFill>
              </a:defRPr>
            </a:lvl6pPr>
            <a:lvl7pPr marL="2742079" indent="0" algn="ctr">
              <a:buNone/>
              <a:defRPr>
                <a:solidFill>
                  <a:schemeClr val="tx1">
                    <a:tint val="75000"/>
                  </a:schemeClr>
                </a:solidFill>
              </a:defRPr>
            </a:lvl7pPr>
            <a:lvl8pPr marL="3199088" indent="0" algn="ctr">
              <a:buNone/>
              <a:defRPr>
                <a:solidFill>
                  <a:schemeClr val="tx1">
                    <a:tint val="75000"/>
                  </a:schemeClr>
                </a:solidFill>
              </a:defRPr>
            </a:lvl8pPr>
            <a:lvl9pPr marL="3656104" indent="0" algn="ctr">
              <a:buNone/>
              <a:defRPr>
                <a:solidFill>
                  <a:schemeClr val="tx1">
                    <a:tint val="75000"/>
                  </a:schemeClr>
                </a:solidFill>
              </a:defRPr>
            </a:lvl9pPr>
          </a:lstStyle>
          <a:p>
            <a:r>
              <a:rPr lang="en-US"/>
              <a:t>Click to edit Master subtitle style</a:t>
            </a:r>
            <a:endParaRPr lang="nl-NL"/>
          </a:p>
        </p:txBody>
      </p:sp>
      <p:sp>
        <p:nvSpPr>
          <p:cNvPr id="12" name="Tijdelijke aanduiding voor tekst 11"/>
          <p:cNvSpPr>
            <a:spLocks noGrp="1"/>
          </p:cNvSpPr>
          <p:nvPr>
            <p:ph type="body" sz="quarter" idx="13"/>
          </p:nvPr>
        </p:nvSpPr>
        <p:spPr>
          <a:xfrm>
            <a:off x="2088000" y="3780000"/>
            <a:ext cx="6372000" cy="288000"/>
          </a:xfrm>
        </p:spPr>
        <p:txBody>
          <a:bodyPr/>
          <a:lstStyle>
            <a:lvl1pPr>
              <a:defRPr b="0"/>
            </a:lvl1pPr>
          </a:lstStyle>
          <a:p>
            <a:pPr lvl="0"/>
            <a:r>
              <a:rPr lang="en-US"/>
              <a:t>Click to edit Master text styles</a:t>
            </a:r>
          </a:p>
        </p:txBody>
      </p:sp>
      <p:sp>
        <p:nvSpPr>
          <p:cNvPr id="16" name="Tijdelijke aanduiding voor tekst 15"/>
          <p:cNvSpPr>
            <a:spLocks noGrp="1" noChangeAspect="1"/>
          </p:cNvSpPr>
          <p:nvPr>
            <p:ph type="body" sz="quarter" idx="14"/>
          </p:nvPr>
        </p:nvSpPr>
        <p:spPr>
          <a:xfrm>
            <a:off x="4964113" y="432909"/>
            <a:ext cx="3529012" cy="792000"/>
          </a:xfrm>
        </p:spPr>
        <p:txBody>
          <a:bodyPr/>
          <a:lstStyle>
            <a:lvl1pPr algn="r">
              <a:defRPr sz="1200" b="0" baseline="0"/>
            </a:lvl1pPr>
          </a:lstStyle>
          <a:p>
            <a:pPr lvl="0"/>
            <a:r>
              <a:rPr lang="en-US" dirty="0"/>
              <a:t>Click to edit Master text styles</a:t>
            </a:r>
          </a:p>
          <a:p>
            <a:pPr lvl="1"/>
            <a:r>
              <a:rPr lang="en-US" dirty="0"/>
              <a:t>Second level</a:t>
            </a:r>
          </a:p>
        </p:txBody>
      </p:sp>
      <p:sp>
        <p:nvSpPr>
          <p:cNvPr id="9" name="Tijdelijke aanduiding voor voettekst 4"/>
          <p:cNvSpPr>
            <a:spLocks noGrp="1"/>
          </p:cNvSpPr>
          <p:nvPr>
            <p:ph type="ftr" sz="quarter" idx="15"/>
          </p:nvPr>
        </p:nvSpPr>
        <p:spPr bwMode="hidden">
          <a:xfrm>
            <a:off x="10152063" y="7534276"/>
            <a:ext cx="36512" cy="36513"/>
          </a:xfrm>
        </p:spPr>
        <p:txBody>
          <a:bodyPr/>
          <a:lstStyle>
            <a:lvl1pPr>
              <a:defRPr sz="100">
                <a:solidFill>
                  <a:schemeClr val="accent1"/>
                </a:solidFill>
              </a:defRPr>
            </a:lvl1pPr>
          </a:lstStyle>
          <a:p>
            <a:pPr>
              <a:defRPr/>
            </a:pPr>
            <a:endParaRPr lang="nl-NL">
              <a:solidFill>
                <a:srgbClr val="FFD300"/>
              </a:solidFill>
            </a:endParaRPr>
          </a:p>
        </p:txBody>
      </p:sp>
      <p:sp>
        <p:nvSpPr>
          <p:cNvPr id="10" name="Tijdelijke aanduiding voor dianummer 5"/>
          <p:cNvSpPr>
            <a:spLocks noGrp="1"/>
          </p:cNvSpPr>
          <p:nvPr>
            <p:ph type="sldNum" sz="quarter" idx="16"/>
          </p:nvPr>
        </p:nvSpPr>
        <p:spPr bwMode="hidden">
          <a:xfrm>
            <a:off x="10152063" y="7534276"/>
            <a:ext cx="36512" cy="36513"/>
          </a:xfrm>
          <a:prstGeom prst="rect">
            <a:avLst/>
          </a:prstGeom>
        </p:spPr>
        <p:txBody>
          <a:bodyPr/>
          <a:lstStyle>
            <a:lvl1pPr>
              <a:defRPr sz="100">
                <a:solidFill>
                  <a:schemeClr val="accent1"/>
                </a:solidFill>
              </a:defRPr>
            </a:lvl1pPr>
          </a:lstStyle>
          <a:p>
            <a:pPr>
              <a:defRPr/>
            </a:pPr>
            <a:fld id="{921727DC-EC1B-4C2C-85F3-6C020DDEDDC1}" type="slidenum">
              <a:rPr lang="nl-NL">
                <a:solidFill>
                  <a:srgbClr val="FFD300"/>
                </a:solidFill>
              </a:rPr>
              <a:pPr>
                <a:defRPr/>
              </a:pPr>
              <a:t>‹#›</a:t>
            </a:fld>
            <a:endParaRPr lang="nl-NL">
              <a:solidFill>
                <a:srgbClr val="FFD300"/>
              </a:solidFill>
            </a:endParaRPr>
          </a:p>
        </p:txBody>
      </p:sp>
      <p:sp>
        <p:nvSpPr>
          <p:cNvPr id="11" name="Tijdelijke aanduiding voor datum 3"/>
          <p:cNvSpPr>
            <a:spLocks noGrp="1"/>
          </p:cNvSpPr>
          <p:nvPr>
            <p:ph type="dt" sz="half" idx="17"/>
          </p:nvPr>
        </p:nvSpPr>
        <p:spPr>
          <a:xfrm>
            <a:off x="2087564" y="6140458"/>
            <a:ext cx="2133600" cy="365125"/>
          </a:xfrm>
        </p:spPr>
        <p:txBody>
          <a:bodyPr/>
          <a:lstStyle>
            <a:lvl1pPr algn="l">
              <a:defRPr sz="1200" b="0"/>
            </a:lvl1pPr>
          </a:lstStyle>
          <a:p>
            <a:pPr>
              <a:defRPr/>
            </a:pPr>
            <a:fld id="{8F462F75-FC69-624A-B95C-0A6D74E49BDB}" type="datetime1">
              <a:rPr lang="en-US" smtClean="0">
                <a:solidFill>
                  <a:prstClr val="black"/>
                </a:solidFill>
              </a:rPr>
              <a:t>7/5/2021</a:t>
            </a:fld>
            <a:endParaRPr lang="nl-NL">
              <a:solidFill>
                <a:prstClr val="black"/>
              </a:solidFill>
            </a:endParaRPr>
          </a:p>
        </p:txBody>
      </p:sp>
    </p:spTree>
    <p:extLst>
      <p:ext uri="{BB962C8B-B14F-4D97-AF65-F5344CB8AC3E}">
        <p14:creationId xmlns:p14="http://schemas.microsoft.com/office/powerpoint/2010/main" val="160886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11" indent="0" algn="ctr">
              <a:buNone/>
              <a:defRPr>
                <a:solidFill>
                  <a:schemeClr val="tx1">
                    <a:tint val="75000"/>
                  </a:schemeClr>
                </a:solidFill>
              </a:defRPr>
            </a:lvl2pPr>
            <a:lvl3pPr marL="914024" indent="0" algn="ctr">
              <a:buNone/>
              <a:defRPr>
                <a:solidFill>
                  <a:schemeClr val="tx1">
                    <a:tint val="75000"/>
                  </a:schemeClr>
                </a:solidFill>
              </a:defRPr>
            </a:lvl3pPr>
            <a:lvl4pPr marL="1371040" indent="0" algn="ctr">
              <a:buNone/>
              <a:defRPr>
                <a:solidFill>
                  <a:schemeClr val="tx1">
                    <a:tint val="75000"/>
                  </a:schemeClr>
                </a:solidFill>
              </a:defRPr>
            </a:lvl4pPr>
            <a:lvl5pPr marL="1828052" indent="0" algn="ctr">
              <a:buNone/>
              <a:defRPr>
                <a:solidFill>
                  <a:schemeClr val="tx1">
                    <a:tint val="75000"/>
                  </a:schemeClr>
                </a:solidFill>
              </a:defRPr>
            </a:lvl5pPr>
            <a:lvl6pPr marL="2285064" indent="0" algn="ctr">
              <a:buNone/>
              <a:defRPr>
                <a:solidFill>
                  <a:schemeClr val="tx1">
                    <a:tint val="75000"/>
                  </a:schemeClr>
                </a:solidFill>
              </a:defRPr>
            </a:lvl6pPr>
            <a:lvl7pPr marL="2742079" indent="0" algn="ctr">
              <a:buNone/>
              <a:defRPr>
                <a:solidFill>
                  <a:schemeClr val="tx1">
                    <a:tint val="75000"/>
                  </a:schemeClr>
                </a:solidFill>
              </a:defRPr>
            </a:lvl7pPr>
            <a:lvl8pPr marL="3199088" indent="0" algn="ctr">
              <a:buNone/>
              <a:defRPr>
                <a:solidFill>
                  <a:schemeClr val="tx1">
                    <a:tint val="75000"/>
                  </a:schemeClr>
                </a:solidFill>
              </a:defRPr>
            </a:lvl8pPr>
            <a:lvl9pPr marL="365610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99DC55-1544-304C-BF9E-36C89EAEC71D}" type="datetime1">
              <a:rPr lang="en-US" smtClean="0">
                <a:solidFill>
                  <a:prstClr val="black">
                    <a:tint val="75000"/>
                  </a:prstClr>
                </a:solidFill>
              </a:rPr>
              <a:t>7/5/2021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3"/>
          <p:cNvSpPr txBox="1">
            <a:spLocks/>
          </p:cNvSpPr>
          <p:nvPr userDrawn="1"/>
        </p:nvSpPr>
        <p:spPr>
          <a:xfrm>
            <a:off x="215462" y="548377"/>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Franklin Gothic Book"/>
              <a:ea typeface="+mn-ea"/>
              <a:cs typeface="+mn-cs"/>
            </a:endParaRPr>
          </a:p>
        </p:txBody>
      </p:sp>
    </p:spTree>
    <p:extLst>
      <p:ext uri="{BB962C8B-B14F-4D97-AF65-F5344CB8AC3E}">
        <p14:creationId xmlns:p14="http://schemas.microsoft.com/office/powerpoint/2010/main" val="264792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48C4B-7F94-FB42-864E-5114BF0BEE80}" type="datetime1">
              <a:rPr lang="en-US" smtClean="0">
                <a:solidFill>
                  <a:prstClr val="black">
                    <a:tint val="75000"/>
                  </a:prstClr>
                </a:solidFill>
              </a:rPr>
              <a:t>7/5/2021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Slide Number Placeholder 3"/>
          <p:cNvSpPr txBox="1">
            <a:spLocks/>
          </p:cNvSpPr>
          <p:nvPr userDrawn="1"/>
        </p:nvSpPr>
        <p:spPr>
          <a:xfrm>
            <a:off x="215462" y="548377"/>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Franklin Gothic Book"/>
              <a:ea typeface="+mn-ea"/>
              <a:cs typeface="+mn-cs"/>
            </a:endParaRPr>
          </a:p>
        </p:txBody>
      </p:sp>
    </p:spTree>
    <p:extLst>
      <p:ext uri="{BB962C8B-B14F-4D97-AF65-F5344CB8AC3E}">
        <p14:creationId xmlns:p14="http://schemas.microsoft.com/office/powerpoint/2010/main" val="82769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21"/>
            <a:ext cx="7772400" cy="1500187"/>
          </a:xfrm>
        </p:spPr>
        <p:txBody>
          <a:bodyPr anchor="b"/>
          <a:lstStyle>
            <a:lvl1pPr marL="0" indent="0">
              <a:buNone/>
              <a:defRPr sz="2000">
                <a:solidFill>
                  <a:schemeClr val="tx1">
                    <a:tint val="75000"/>
                  </a:schemeClr>
                </a:solidFill>
              </a:defRPr>
            </a:lvl1pPr>
            <a:lvl2pPr marL="457011" indent="0">
              <a:buNone/>
              <a:defRPr sz="1800">
                <a:solidFill>
                  <a:schemeClr val="tx1">
                    <a:tint val="75000"/>
                  </a:schemeClr>
                </a:solidFill>
              </a:defRPr>
            </a:lvl2pPr>
            <a:lvl3pPr marL="914024" indent="0">
              <a:buNone/>
              <a:defRPr sz="1600">
                <a:solidFill>
                  <a:schemeClr val="tx1">
                    <a:tint val="75000"/>
                  </a:schemeClr>
                </a:solidFill>
              </a:defRPr>
            </a:lvl3pPr>
            <a:lvl4pPr marL="1371040" indent="0">
              <a:buNone/>
              <a:defRPr sz="1400">
                <a:solidFill>
                  <a:schemeClr val="tx1">
                    <a:tint val="75000"/>
                  </a:schemeClr>
                </a:solidFill>
              </a:defRPr>
            </a:lvl4pPr>
            <a:lvl5pPr marL="1828052" indent="0">
              <a:buNone/>
              <a:defRPr sz="1400">
                <a:solidFill>
                  <a:schemeClr val="tx1">
                    <a:tint val="75000"/>
                  </a:schemeClr>
                </a:solidFill>
              </a:defRPr>
            </a:lvl5pPr>
            <a:lvl6pPr marL="2285064" indent="0">
              <a:buNone/>
              <a:defRPr sz="1400">
                <a:solidFill>
                  <a:schemeClr val="tx1">
                    <a:tint val="75000"/>
                  </a:schemeClr>
                </a:solidFill>
              </a:defRPr>
            </a:lvl6pPr>
            <a:lvl7pPr marL="2742079" indent="0">
              <a:buNone/>
              <a:defRPr sz="1400">
                <a:solidFill>
                  <a:schemeClr val="tx1">
                    <a:tint val="75000"/>
                  </a:schemeClr>
                </a:solidFill>
              </a:defRPr>
            </a:lvl7pPr>
            <a:lvl8pPr marL="3199088" indent="0">
              <a:buNone/>
              <a:defRPr sz="1400">
                <a:solidFill>
                  <a:schemeClr val="tx1">
                    <a:tint val="75000"/>
                  </a:schemeClr>
                </a:solidFill>
              </a:defRPr>
            </a:lvl8pPr>
            <a:lvl9pPr marL="365610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A892A-B888-2140-9309-AAF116F612FF}" type="datetime1">
              <a:rPr lang="en-US" smtClean="0">
                <a:solidFill>
                  <a:prstClr val="black">
                    <a:tint val="75000"/>
                  </a:prstClr>
                </a:solidFill>
              </a:rPr>
              <a:t>7/5/2021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3"/>
          <p:cNvSpPr txBox="1">
            <a:spLocks/>
          </p:cNvSpPr>
          <p:nvPr userDrawn="1"/>
        </p:nvSpPr>
        <p:spPr>
          <a:xfrm>
            <a:off x="215462" y="548377"/>
            <a:ext cx="502920" cy="502920"/>
          </a:xfrm>
          <a:prstGeom prst="ellipse">
            <a:avLst/>
          </a:prstGeom>
          <a:ln w="19050">
            <a:solidFill>
              <a:srgbClr val="000000"/>
            </a:solidFill>
          </a:ln>
        </p:spPr>
        <p:txBody>
          <a:bodyPr vert="horz" lIns="9144" tIns="9144" rIns="9144" bIns="9144" rtlCol="0" anchor="ctr">
            <a:normAutofit/>
          </a:bodyPr>
          <a:lstStyle>
            <a:defPPr>
              <a:defRPr lang="en-US"/>
            </a:defPPr>
            <a:lvl1pPr marL="0" algn="ctr" defTabSz="914024" rtl="0" eaLnBrk="1" latinLnBrk="0" hangingPunct="1">
              <a:defRPr sz="16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a:lstStyle>
          <a:p>
            <a:pPr marL="0" marR="0" lvl="0" indent="0" algn="ctr" defTabSz="914024" rtl="0" eaLnBrk="1" fontAlgn="auto" latinLnBrk="0" hangingPunct="1">
              <a:lnSpc>
                <a:spcPct val="100000"/>
              </a:lnSpc>
              <a:spcBef>
                <a:spcPts val="0"/>
              </a:spcBef>
              <a:spcAft>
                <a:spcPts val="0"/>
              </a:spcAft>
              <a:buClrTx/>
              <a:buSzTx/>
              <a:buFontTx/>
              <a:buNone/>
              <a:tabLst/>
              <a:defRPr/>
            </a:pPr>
            <a:fld id="{6A701938-6434-4596-85E0-B7813BB3D550}" type="slidenum">
              <a:rPr kumimoji="0" lang="en-US" sz="1400" b="0" i="0" u="none" strike="noStrike" kern="1200" cap="none" spc="0" normalizeH="0" baseline="0" noProof="0" smtClean="0">
                <a:ln>
                  <a:noFill/>
                </a:ln>
                <a:solidFill>
                  <a:srgbClr val="000000"/>
                </a:solidFill>
                <a:effectLst/>
                <a:uLnTx/>
                <a:uFillTx/>
                <a:latin typeface="Franklin Gothic Book"/>
                <a:ea typeface="+mn-ea"/>
                <a:cs typeface="+mn-cs"/>
              </a:rPr>
              <a:pPr marL="0" marR="0" lvl="0" indent="0" algn="ctr" defTabSz="914024"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Franklin Gothic Book"/>
              <a:ea typeface="+mn-ea"/>
              <a:cs typeface="+mn-cs"/>
            </a:endParaRPr>
          </a:p>
        </p:txBody>
      </p:sp>
    </p:spTree>
    <p:extLst>
      <p:ext uri="{BB962C8B-B14F-4D97-AF65-F5344CB8AC3E}">
        <p14:creationId xmlns:p14="http://schemas.microsoft.com/office/powerpoint/2010/main" val="205883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436BC-FBAB-9D4B-9148-B407302DA616}" type="datetime1">
              <a:rPr lang="en-US" smtClean="0">
                <a:solidFill>
                  <a:prstClr val="black">
                    <a:tint val="75000"/>
                  </a:prstClr>
                </a:solidFill>
              </a:rPr>
              <a:t>7/5/2021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701938-6434-4596-85E0-B7813BB3D550}"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76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11" indent="0">
              <a:buNone/>
              <a:defRPr sz="2000" b="1"/>
            </a:lvl2pPr>
            <a:lvl3pPr marL="914024" indent="0">
              <a:buNone/>
              <a:defRPr sz="1800" b="1"/>
            </a:lvl3pPr>
            <a:lvl4pPr marL="1371040" indent="0">
              <a:buNone/>
              <a:defRPr sz="1600" b="1"/>
            </a:lvl4pPr>
            <a:lvl5pPr marL="1828052" indent="0">
              <a:buNone/>
              <a:defRPr sz="1600" b="1"/>
            </a:lvl5pPr>
            <a:lvl6pPr marL="2285064" indent="0">
              <a:buNone/>
              <a:defRPr sz="1600" b="1"/>
            </a:lvl6pPr>
            <a:lvl7pPr marL="2742079" indent="0">
              <a:buNone/>
              <a:defRPr sz="1600" b="1"/>
            </a:lvl7pPr>
            <a:lvl8pPr marL="3199088" indent="0">
              <a:buNone/>
              <a:defRPr sz="1600" b="1"/>
            </a:lvl8pPr>
            <a:lvl9pPr marL="365610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11" indent="0">
              <a:buNone/>
              <a:defRPr sz="2000" b="1"/>
            </a:lvl2pPr>
            <a:lvl3pPr marL="914024" indent="0">
              <a:buNone/>
              <a:defRPr sz="1800" b="1"/>
            </a:lvl3pPr>
            <a:lvl4pPr marL="1371040" indent="0">
              <a:buNone/>
              <a:defRPr sz="1600" b="1"/>
            </a:lvl4pPr>
            <a:lvl5pPr marL="1828052" indent="0">
              <a:buNone/>
              <a:defRPr sz="1600" b="1"/>
            </a:lvl5pPr>
            <a:lvl6pPr marL="2285064" indent="0">
              <a:buNone/>
              <a:defRPr sz="1600" b="1"/>
            </a:lvl6pPr>
            <a:lvl7pPr marL="2742079" indent="0">
              <a:buNone/>
              <a:defRPr sz="1600" b="1"/>
            </a:lvl7pPr>
            <a:lvl8pPr marL="3199088" indent="0">
              <a:buNone/>
              <a:defRPr sz="1600" b="1"/>
            </a:lvl8pPr>
            <a:lvl9pPr marL="365610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6EF2F2-CEC5-D643-9346-74D44FD5A716}" type="datetime1">
              <a:rPr lang="en-US" smtClean="0">
                <a:solidFill>
                  <a:prstClr val="black">
                    <a:tint val="75000"/>
                  </a:prstClr>
                </a:solidFill>
              </a:rPr>
              <a:t>7/5/2021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701938-6434-4596-85E0-B7813BB3D550}"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9812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2550" name="Content Placeholder 4" descr="UU_volg alleen achtergrond.png"/>
          <p:cNvPicPr>
            <a:picLocks noChangeAspect="1"/>
          </p:cNvPicPr>
          <p:nvPr/>
        </p:nvPicPr>
        <p:blipFill>
          <a:blip r:embed="rId6" cstate="print"/>
          <a:srcRect/>
          <a:stretch>
            <a:fillRect/>
          </a:stretch>
        </p:blipFill>
        <p:spPr bwMode="auto">
          <a:xfrm>
            <a:off x="-36512" y="-27384"/>
            <a:ext cx="9180513" cy="6884988"/>
          </a:xfrm>
          <a:prstGeom prst="rect">
            <a:avLst/>
          </a:prstGeom>
          <a:noFill/>
          <a:ln w="9525">
            <a:noFill/>
            <a:miter lim="800000"/>
            <a:headEnd/>
            <a:tailEnd/>
          </a:ln>
        </p:spPr>
      </p:pic>
      <p:pic>
        <p:nvPicPr>
          <p:cNvPr id="2548" name="Picture 5" descr="UU_volg alleen logo.emf"/>
          <p:cNvPicPr>
            <a:picLocks noChangeAspect="1"/>
          </p:cNvPicPr>
          <p:nvPr/>
        </p:nvPicPr>
        <p:blipFill>
          <a:blip r:embed="rId7" cstate="print"/>
          <a:srcRect/>
          <a:stretch>
            <a:fillRect/>
          </a:stretch>
        </p:blipFill>
        <p:spPr bwMode="auto">
          <a:xfrm>
            <a:off x="-35496" y="0"/>
            <a:ext cx="9144000" cy="6858000"/>
          </a:xfrm>
          <a:prstGeom prst="rect">
            <a:avLst/>
          </a:prstGeom>
          <a:noFill/>
          <a:ln w="9525">
            <a:noFill/>
            <a:miter lim="800000"/>
            <a:headEnd/>
            <a:tailEnd/>
          </a:ln>
        </p:spPr>
      </p:pic>
      <p:sp>
        <p:nvSpPr>
          <p:cNvPr id="2" name="Tijdelijke aanduiding voor titel 1"/>
          <p:cNvSpPr>
            <a:spLocks noGrp="1"/>
          </p:cNvSpPr>
          <p:nvPr>
            <p:ph type="title"/>
          </p:nvPr>
        </p:nvSpPr>
        <p:spPr>
          <a:xfrm>
            <a:off x="1188000" y="1560022"/>
            <a:ext cx="7308000" cy="910753"/>
          </a:xfrm>
          <a:prstGeom prst="rect">
            <a:avLst/>
          </a:prstGeom>
        </p:spPr>
        <p:txBody>
          <a:bodyPr vert="horz" lIns="0" tIns="0" rIns="0" bIns="0" rtlCol="0" anchor="t" anchorCtr="0">
            <a:noAutofit/>
          </a:bodyPr>
          <a:lstStyle/>
          <a:p>
            <a:r>
              <a:rPr lang="nl-NL" noProof="0" dirty="0"/>
              <a:t>Klik om de stijl te bewerken</a:t>
            </a:r>
          </a:p>
        </p:txBody>
      </p:sp>
      <p:sp>
        <p:nvSpPr>
          <p:cNvPr id="3" name="Tijdelijke aanduiding voor tekst 2"/>
          <p:cNvSpPr>
            <a:spLocks noGrp="1"/>
          </p:cNvSpPr>
          <p:nvPr>
            <p:ph type="body" idx="1"/>
          </p:nvPr>
        </p:nvSpPr>
        <p:spPr>
          <a:xfrm>
            <a:off x="1188000" y="2428243"/>
            <a:ext cx="7308000" cy="2891017"/>
          </a:xfrm>
          <a:prstGeom prst="rect">
            <a:avLst/>
          </a:prstGeom>
        </p:spPr>
        <p:txBody>
          <a:bodyPr vert="horz" lIns="0" tIns="0" rIns="0" bIns="0" rtlCol="0">
            <a:noAutofit/>
          </a:bodyPr>
          <a:lstStyle/>
          <a:p>
            <a:pPr lvl="0"/>
            <a:r>
              <a:rPr lang="nl-NL" noProof="0" dirty="0"/>
              <a:t>Klik om de modelstijlen te bewerken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datum 3"/>
          <p:cNvSpPr>
            <a:spLocks noGrp="1"/>
          </p:cNvSpPr>
          <p:nvPr>
            <p:ph type="dt" sz="half" idx="2"/>
          </p:nvPr>
        </p:nvSpPr>
        <p:spPr>
          <a:xfrm>
            <a:off x="5832168" y="6156008"/>
            <a:ext cx="2133600" cy="365125"/>
          </a:xfrm>
          <a:prstGeom prst="rect">
            <a:avLst/>
          </a:prstGeom>
        </p:spPr>
        <p:txBody>
          <a:bodyPr vert="horz" lIns="0" tIns="0" rIns="0" bIns="0" rtlCol="0" anchor="ctr">
            <a:noAutofit/>
          </a:bodyPr>
          <a:lstStyle>
            <a:lvl1pPr algn="r">
              <a:defRPr sz="900">
                <a:solidFill>
                  <a:schemeClr val="tx1"/>
                </a:solidFill>
                <a:latin typeface="+mn-lt"/>
              </a:defRPr>
            </a:lvl1pPr>
          </a:lstStyle>
          <a:p>
            <a:fld id="{2C5FB308-58E4-8B4B-BDEC-154C94811470}" type="datetime1">
              <a:rPr lang="en-US" smtClean="0">
                <a:solidFill>
                  <a:prstClr val="black"/>
                </a:solidFill>
              </a:rPr>
              <a:t>7/5/2021</a:t>
            </a:fld>
            <a:endParaRPr lang="nl-NL" dirty="0">
              <a:solidFill>
                <a:prstClr val="black"/>
              </a:solidFill>
            </a:endParaRPr>
          </a:p>
        </p:txBody>
      </p:sp>
      <p:sp>
        <p:nvSpPr>
          <p:cNvPr id="5" name="Tijdelijke aanduiding voor voettekst 4"/>
          <p:cNvSpPr>
            <a:spLocks noGrp="1"/>
          </p:cNvSpPr>
          <p:nvPr>
            <p:ph type="ftr" sz="quarter" idx="3"/>
          </p:nvPr>
        </p:nvSpPr>
        <p:spPr>
          <a:xfrm>
            <a:off x="1193800" y="6268146"/>
            <a:ext cx="5250408" cy="365125"/>
          </a:xfrm>
          <a:prstGeom prst="rect">
            <a:avLst/>
          </a:prstGeom>
        </p:spPr>
        <p:txBody>
          <a:bodyPr vert="horz" lIns="0" tIns="0" rIns="0" bIns="0" rtlCol="0" anchor="t" anchorCtr="0">
            <a:noAutofit/>
          </a:bodyPr>
          <a:lstStyle>
            <a:lvl1pPr algn="l">
              <a:defRPr sz="900">
                <a:solidFill>
                  <a:schemeClr val="tx1"/>
                </a:solidFill>
                <a:latin typeface="+mn-lt"/>
              </a:defRPr>
            </a:lvl1pPr>
          </a:lstStyle>
          <a:p>
            <a:endParaRPr lang="nl-NL" dirty="0">
              <a:solidFill>
                <a:prstClr val="black"/>
              </a:solidFill>
            </a:endParaRPr>
          </a:p>
        </p:txBody>
      </p:sp>
      <p:sp>
        <p:nvSpPr>
          <p:cNvPr id="9" name="Tijdelijke aanduiding voor dianummer 5"/>
          <p:cNvSpPr>
            <a:spLocks noGrp="1"/>
          </p:cNvSpPr>
          <p:nvPr>
            <p:ph type="sldNum" sz="quarter" idx="4"/>
          </p:nvPr>
        </p:nvSpPr>
        <p:spPr>
          <a:xfrm>
            <a:off x="8532448" y="6448259"/>
            <a:ext cx="556115" cy="365125"/>
          </a:xfrm>
          <a:prstGeom prst="rect">
            <a:avLst/>
          </a:prstGeom>
        </p:spPr>
        <p:txBody>
          <a:bodyPr vert="horz" lIns="0" tIns="0" rIns="0" bIns="0" rtlCol="0" anchor="ctr">
            <a:noAutofit/>
          </a:bodyPr>
          <a:lstStyle>
            <a:lvl1pPr algn="r">
              <a:defRPr sz="900">
                <a:solidFill>
                  <a:schemeClr val="tx1"/>
                </a:solidFill>
                <a:latin typeface="+mn-lt"/>
              </a:defRPr>
            </a:lvl1pPr>
          </a:lstStyle>
          <a:p>
            <a:fld id="{1336C48C-F87C-4E4B-81EF-5027B17D1F61}" type="slidenum">
              <a:rPr lang="nl-NL" smtClean="0">
                <a:solidFill>
                  <a:prstClr val="black"/>
                </a:solidFill>
              </a:rPr>
              <a:pPr/>
              <a:t>‹#›</a:t>
            </a:fld>
            <a:endParaRPr lang="nl-NL" dirty="0">
              <a:solidFill>
                <a:prstClr val="black"/>
              </a:solidFill>
            </a:endParaRPr>
          </a:p>
        </p:txBody>
      </p:sp>
    </p:spTree>
    <p:extLst>
      <p:ext uri="{BB962C8B-B14F-4D97-AF65-F5344CB8AC3E}">
        <p14:creationId xmlns:p14="http://schemas.microsoft.com/office/powerpoint/2010/main" val="1698201758"/>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Lst>
  <p:hf sldNum="0" hdr="0" ftr="0" dt="0"/>
  <p:txStyles>
    <p:titleStyle>
      <a:lvl1pPr algn="l" defTabSz="914024" rtl="0" eaLnBrk="1" latinLnBrk="0" hangingPunct="1">
        <a:spcBef>
          <a:spcPct val="0"/>
        </a:spcBef>
        <a:buNone/>
        <a:defRPr sz="3200" kern="1200">
          <a:solidFill>
            <a:schemeClr val="tx1"/>
          </a:solidFill>
          <a:latin typeface="+mj-lt"/>
          <a:ea typeface="+mj-ea"/>
          <a:cs typeface="+mj-cs"/>
        </a:defRPr>
      </a:lvl1pPr>
    </p:titleStyle>
    <p:bodyStyle>
      <a:lvl1pPr marL="0" indent="0" algn="l" defTabSz="914024" rtl="0" eaLnBrk="1" latinLnBrk="0" hangingPunct="1">
        <a:lnSpc>
          <a:spcPct val="110000"/>
        </a:lnSpc>
        <a:spcBef>
          <a:spcPts val="0"/>
        </a:spcBef>
        <a:buFont typeface="Arial" pitchFamily="34" charset="0"/>
        <a:buNone/>
        <a:defRPr sz="2000" b="1" kern="1200">
          <a:solidFill>
            <a:schemeClr val="tx1"/>
          </a:solidFill>
          <a:latin typeface="+mn-lt"/>
          <a:ea typeface="+mn-ea"/>
          <a:cs typeface="+mn-cs"/>
        </a:defRPr>
      </a:lvl1pPr>
      <a:lvl2pPr marL="0" indent="0" algn="l" defTabSz="914024" rtl="0" eaLnBrk="1" latinLnBrk="0" hangingPunct="1">
        <a:lnSpc>
          <a:spcPct val="110000"/>
        </a:lnSpc>
        <a:spcBef>
          <a:spcPts val="0"/>
        </a:spcBef>
        <a:buFont typeface="Arial" pitchFamily="34" charset="0"/>
        <a:buNone/>
        <a:defRPr sz="2000" kern="1200">
          <a:solidFill>
            <a:schemeClr val="tx1"/>
          </a:solidFill>
          <a:latin typeface="+mn-lt"/>
          <a:ea typeface="+mn-ea"/>
          <a:cs typeface="+mn-cs"/>
        </a:defRPr>
      </a:lvl2pPr>
      <a:lvl3pPr marL="269889" indent="-269889" algn="l" defTabSz="914024" rtl="0" eaLnBrk="1" latinLnBrk="0" hangingPunct="1">
        <a:lnSpc>
          <a:spcPct val="110000"/>
        </a:lnSpc>
        <a:spcBef>
          <a:spcPts val="2100"/>
        </a:spcBef>
        <a:buFont typeface="Verdana" pitchFamily="34" charset="0"/>
        <a:buChar char="•"/>
        <a:defRPr sz="2000" b="1" kern="1200">
          <a:solidFill>
            <a:schemeClr val="tx1"/>
          </a:solidFill>
          <a:latin typeface="+mn-lt"/>
          <a:ea typeface="+mn-ea"/>
          <a:cs typeface="+mn-cs"/>
        </a:defRPr>
      </a:lvl3pPr>
      <a:lvl4pPr marL="269889" indent="-269889" algn="l" defTabSz="914024" rtl="0" eaLnBrk="1" latinLnBrk="0" hangingPunct="1">
        <a:lnSpc>
          <a:spcPct val="110000"/>
        </a:lnSpc>
        <a:spcBef>
          <a:spcPts val="2100"/>
        </a:spcBef>
        <a:buFont typeface="Verdana" pitchFamily="34" charset="0"/>
        <a:buChar char="•"/>
        <a:defRPr sz="2000" kern="1200">
          <a:solidFill>
            <a:schemeClr val="tx1"/>
          </a:solidFill>
          <a:latin typeface="+mn-lt"/>
          <a:ea typeface="+mn-ea"/>
          <a:cs typeface="+mn-cs"/>
        </a:defRPr>
      </a:lvl4pPr>
      <a:lvl5pPr marL="809669" indent="-269889" algn="l" defTabSz="914024" rtl="0" eaLnBrk="1" latinLnBrk="0" hangingPunct="1">
        <a:lnSpc>
          <a:spcPct val="110000"/>
        </a:lnSpc>
        <a:spcBef>
          <a:spcPts val="0"/>
        </a:spcBef>
        <a:buFont typeface="Verdana" pitchFamily="34" charset="0"/>
        <a:buChar char="–"/>
        <a:defRPr sz="2000" kern="1200">
          <a:solidFill>
            <a:schemeClr val="tx1"/>
          </a:solidFill>
          <a:latin typeface="+mn-lt"/>
          <a:ea typeface="+mn-ea"/>
          <a:cs typeface="+mn-cs"/>
        </a:defRPr>
      </a:lvl5pPr>
      <a:lvl6pPr marL="2513573" indent="-228505" algn="l" defTabSz="91402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84" indent="-228505" algn="l" defTabSz="91402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98" indent="-228505" algn="l" defTabSz="91402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09" indent="-228505" algn="l" defTabSz="91402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024" rtl="0" eaLnBrk="1" latinLnBrk="0" hangingPunct="1">
        <a:defRPr sz="18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02" tIns="45702" rIns="91402" bIns="45702" rtlCol="0" anchor="ctr">
            <a:normAutofit/>
          </a:bodyPr>
          <a:lstStyle/>
          <a:p>
            <a:r>
              <a:rPr lang="en-US"/>
              <a:t>Click to edit Master title style</a:t>
            </a:r>
          </a:p>
        </p:txBody>
      </p:sp>
      <p:sp>
        <p:nvSpPr>
          <p:cNvPr id="3" name="Text Placeholder 2"/>
          <p:cNvSpPr>
            <a:spLocks noGrp="1"/>
          </p:cNvSpPr>
          <p:nvPr>
            <p:ph type="body" idx="1"/>
          </p:nvPr>
        </p:nvSpPr>
        <p:spPr>
          <a:xfrm>
            <a:off x="457200" y="1600208"/>
            <a:ext cx="8229600" cy="4525963"/>
          </a:xfrm>
          <a:prstGeom prst="rect">
            <a:avLst/>
          </a:prstGeom>
        </p:spPr>
        <p:txBody>
          <a:bodyPr vert="horz" lIns="91402" tIns="45702" rIns="91402" bIns="457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8"/>
            <a:ext cx="2133600" cy="365125"/>
          </a:xfrm>
          <a:prstGeom prst="rect">
            <a:avLst/>
          </a:prstGeom>
        </p:spPr>
        <p:txBody>
          <a:bodyPr vert="horz" lIns="91402" tIns="45702" rIns="91402" bIns="45702" rtlCol="0" anchor="ctr"/>
          <a:lstStyle>
            <a:lvl1pPr algn="l">
              <a:defRPr sz="1200">
                <a:solidFill>
                  <a:schemeClr val="tx1">
                    <a:tint val="75000"/>
                  </a:schemeClr>
                </a:solidFill>
              </a:defRPr>
            </a:lvl1pPr>
          </a:lstStyle>
          <a:p>
            <a:fld id="{85C42A08-7A6F-C842-A593-18E29986D66C}" type="datetime1">
              <a:rPr lang="en-US" smtClean="0">
                <a:solidFill>
                  <a:prstClr val="black">
                    <a:tint val="75000"/>
                  </a:prstClr>
                </a:solidFill>
              </a:rPr>
              <a:t>7/5/2021</a:t>
            </a:fld>
            <a:endParaRPr lang="en-US">
              <a:solidFill>
                <a:prstClr val="black">
                  <a:tint val="75000"/>
                </a:prstClr>
              </a:solidFill>
            </a:endParaRPr>
          </a:p>
        </p:txBody>
      </p:sp>
      <p:sp>
        <p:nvSpPr>
          <p:cNvPr id="5" name="Footer Placeholder 4"/>
          <p:cNvSpPr>
            <a:spLocks noGrp="1"/>
          </p:cNvSpPr>
          <p:nvPr>
            <p:ph type="ftr" sz="quarter" idx="3"/>
          </p:nvPr>
        </p:nvSpPr>
        <p:spPr>
          <a:xfrm>
            <a:off x="3124201" y="6356358"/>
            <a:ext cx="2895600" cy="365125"/>
          </a:xfrm>
          <a:prstGeom prst="rect">
            <a:avLst/>
          </a:prstGeom>
        </p:spPr>
        <p:txBody>
          <a:bodyPr vert="horz" lIns="91402" tIns="45702" rIns="91402" bIns="45702"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02" tIns="45702" rIns="91402" bIns="45702" rtlCol="0" anchor="ctr"/>
          <a:lstStyle>
            <a:lvl1pPr algn="r">
              <a:defRPr sz="1200">
                <a:solidFill>
                  <a:schemeClr val="tx1">
                    <a:tint val="75000"/>
                  </a:schemeClr>
                </a:solidFill>
              </a:defRPr>
            </a:lvl1pPr>
          </a:lstStyle>
          <a:p>
            <a:fld id="{6A701938-6434-4596-85E0-B7813BB3D550}"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860814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ctr" defTabSz="914024" rtl="0" eaLnBrk="1" latinLnBrk="0" hangingPunct="1">
        <a:spcBef>
          <a:spcPct val="0"/>
        </a:spcBef>
        <a:buNone/>
        <a:defRPr sz="4400" kern="1200">
          <a:solidFill>
            <a:schemeClr val="tx1"/>
          </a:solidFill>
          <a:latin typeface="+mj-lt"/>
          <a:ea typeface="+mj-ea"/>
          <a:cs typeface="+mj-cs"/>
        </a:defRPr>
      </a:lvl1pPr>
    </p:titleStyle>
    <p:bodyStyle>
      <a:lvl1pPr marL="342761" indent="-342761" algn="l" defTabSz="914024"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646" indent="-285632" algn="l" defTabSz="914024"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530" indent="-228505" algn="l" defTabSz="914024"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44" indent="-228505" algn="l" defTabSz="9140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560" indent="-228505" algn="l" defTabSz="9140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573" indent="-228505" algn="l" defTabSz="9140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584" indent="-228505" algn="l" defTabSz="9140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598" indent="-228505" algn="l" defTabSz="9140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609" indent="-228505" algn="l" defTabSz="91402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024" rtl="0" eaLnBrk="1" latinLnBrk="0" hangingPunct="1">
        <a:defRPr sz="18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1"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02" tIns="45702" rIns="91402" bIns="45702"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36"/>
            <a:ext cx="7520940" cy="3579849"/>
          </a:xfrm>
          <a:prstGeom prst="rect">
            <a:avLst/>
          </a:prstGeom>
        </p:spPr>
        <p:txBody>
          <a:bodyPr vert="horz" lIns="91402" tIns="45702" rIns="91402" bIns="457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02" tIns="45702" rIns="91402" bIns="45702" rtlCol="0" anchor="ctr"/>
          <a:lstStyle>
            <a:lvl1pPr algn="l">
              <a:defRPr sz="1200">
                <a:solidFill>
                  <a:srgbClr val="FFFFFF"/>
                </a:solidFill>
              </a:defRPr>
            </a:lvl1pPr>
          </a:lstStyle>
          <a:p>
            <a:fld id="{8D85DEEB-F49F-1046-B37B-A63B448BEC47}" type="datetime1">
              <a:rPr lang="en-US" smtClean="0"/>
              <a:t>7/5/2021</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02" tIns="45702" rIns="91402" bIns="45702"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00">
                <a:solidFill>
                  <a:srgbClr val="FFFFFF"/>
                </a:solidFill>
              </a:defRPr>
            </a:lvl1pPr>
          </a:lstStyle>
          <a:p>
            <a:fld id="{6A701938-6434-4596-85E0-B7813BB3D5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024" rtl="0" eaLnBrk="1" latinLnBrk="0" hangingPunct="1">
        <a:spcBef>
          <a:spcPct val="0"/>
        </a:spcBef>
        <a:buNone/>
        <a:defRPr sz="2800" kern="1200" cap="all" baseline="0">
          <a:solidFill>
            <a:schemeClr val="tx1"/>
          </a:solidFill>
          <a:latin typeface="+mj-lt"/>
          <a:ea typeface="+mj-ea"/>
          <a:cs typeface="+mj-cs"/>
        </a:defRPr>
      </a:lvl1pPr>
    </p:titleStyle>
    <p:bodyStyle>
      <a:lvl1pPr marL="342761" indent="-342761" algn="l" defTabSz="914024" rtl="0" eaLnBrk="1" latinLnBrk="0" hangingPunct="1">
        <a:spcBef>
          <a:spcPts val="800"/>
        </a:spcBef>
        <a:buFont typeface="Arial" pitchFamily="34" charset="0"/>
        <a:buNone/>
        <a:defRPr sz="1600" b="1" kern="1200">
          <a:solidFill>
            <a:schemeClr val="tx1"/>
          </a:solidFill>
          <a:latin typeface="+mn-lt"/>
          <a:ea typeface="+mn-ea"/>
          <a:cs typeface="+mn-cs"/>
        </a:defRPr>
      </a:lvl1pPr>
      <a:lvl2pPr marL="173664" indent="-173664" algn="l" defTabSz="914024"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170" indent="-164523" algn="l" defTabSz="914024"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680" indent="-164523" algn="l" defTabSz="914024"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184" indent="-173664" algn="l" defTabSz="914024"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6832" indent="-173664" algn="l" defTabSz="914024"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2759" indent="-164523" algn="l" defTabSz="914024"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264" indent="-164523" algn="l" defTabSz="914024"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1489" indent="-164523" algn="l" defTabSz="914024"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024" rtl="0" eaLnBrk="1" latinLnBrk="0" hangingPunct="1">
        <a:defRPr sz="1800" kern="1200">
          <a:solidFill>
            <a:schemeClr val="tx1"/>
          </a:solidFill>
          <a:latin typeface="+mn-lt"/>
          <a:ea typeface="+mn-ea"/>
          <a:cs typeface="+mn-cs"/>
        </a:defRPr>
      </a:lvl1pPr>
      <a:lvl2pPr marL="457011" algn="l" defTabSz="914024" rtl="0" eaLnBrk="1" latinLnBrk="0" hangingPunct="1">
        <a:defRPr sz="1800" kern="1200">
          <a:solidFill>
            <a:schemeClr val="tx1"/>
          </a:solidFill>
          <a:latin typeface="+mn-lt"/>
          <a:ea typeface="+mn-ea"/>
          <a:cs typeface="+mn-cs"/>
        </a:defRPr>
      </a:lvl2pPr>
      <a:lvl3pPr marL="914024" algn="l" defTabSz="914024" rtl="0" eaLnBrk="1" latinLnBrk="0" hangingPunct="1">
        <a:defRPr sz="1800" kern="1200">
          <a:solidFill>
            <a:schemeClr val="tx1"/>
          </a:solidFill>
          <a:latin typeface="+mn-lt"/>
          <a:ea typeface="+mn-ea"/>
          <a:cs typeface="+mn-cs"/>
        </a:defRPr>
      </a:lvl3pPr>
      <a:lvl4pPr marL="1371040" algn="l" defTabSz="914024" rtl="0" eaLnBrk="1" latinLnBrk="0" hangingPunct="1">
        <a:defRPr sz="1800" kern="1200">
          <a:solidFill>
            <a:schemeClr val="tx1"/>
          </a:solidFill>
          <a:latin typeface="+mn-lt"/>
          <a:ea typeface="+mn-ea"/>
          <a:cs typeface="+mn-cs"/>
        </a:defRPr>
      </a:lvl4pPr>
      <a:lvl5pPr marL="1828052" algn="l" defTabSz="914024" rtl="0" eaLnBrk="1" latinLnBrk="0" hangingPunct="1">
        <a:defRPr sz="1800" kern="1200">
          <a:solidFill>
            <a:schemeClr val="tx1"/>
          </a:solidFill>
          <a:latin typeface="+mn-lt"/>
          <a:ea typeface="+mn-ea"/>
          <a:cs typeface="+mn-cs"/>
        </a:defRPr>
      </a:lvl5pPr>
      <a:lvl6pPr marL="2285064" algn="l" defTabSz="914024" rtl="0" eaLnBrk="1" latinLnBrk="0" hangingPunct="1">
        <a:defRPr sz="1800" kern="1200">
          <a:solidFill>
            <a:schemeClr val="tx1"/>
          </a:solidFill>
          <a:latin typeface="+mn-lt"/>
          <a:ea typeface="+mn-ea"/>
          <a:cs typeface="+mn-cs"/>
        </a:defRPr>
      </a:lvl6pPr>
      <a:lvl7pPr marL="2742079" algn="l" defTabSz="914024" rtl="0" eaLnBrk="1" latinLnBrk="0" hangingPunct="1">
        <a:defRPr sz="1800" kern="1200">
          <a:solidFill>
            <a:schemeClr val="tx1"/>
          </a:solidFill>
          <a:latin typeface="+mn-lt"/>
          <a:ea typeface="+mn-ea"/>
          <a:cs typeface="+mn-cs"/>
        </a:defRPr>
      </a:lvl7pPr>
      <a:lvl8pPr marL="3199088" algn="l" defTabSz="914024" rtl="0" eaLnBrk="1" latinLnBrk="0" hangingPunct="1">
        <a:defRPr sz="1800" kern="1200">
          <a:solidFill>
            <a:schemeClr val="tx1"/>
          </a:solidFill>
          <a:latin typeface="+mn-lt"/>
          <a:ea typeface="+mn-ea"/>
          <a:cs typeface="+mn-cs"/>
        </a:defRPr>
      </a:lvl8pPr>
      <a:lvl9pPr marL="3656104" algn="l" defTabSz="91402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69727" y="312540"/>
            <a:ext cx="7804547" cy="1518047"/>
          </a:xfrm>
          <a:prstGeom prst="rect">
            <a:avLst/>
          </a:prstGeom>
          <a:ln w="12700">
            <a:miter lim="400000"/>
          </a:ln>
          <a:extLst>
            <a:ext uri="{C572A759-6A51-4108-AA02-DFA0A04FC94B}">
              <ma14:wrappingTextBoxFlag xmlns:ma14="http://schemas.microsoft.com/office/mac/drawingml/2011/main" xmlns="" val="1"/>
            </a:ext>
          </a:extLst>
        </p:spPr>
        <p:txBody>
          <a:bodyPr lIns="35703" tIns="35703" rIns="35703" bIns="35703" anchor="ctr">
            <a:normAutofit/>
          </a:bodyPr>
          <a:lstStyle/>
          <a:p>
            <a:r>
              <a:t>Title Text</a:t>
            </a:r>
          </a:p>
        </p:txBody>
      </p:sp>
      <p:sp>
        <p:nvSpPr>
          <p:cNvPr id="3" name="Shape 3"/>
          <p:cNvSpPr>
            <a:spLocks noGrp="1"/>
          </p:cNvSpPr>
          <p:nvPr>
            <p:ph type="body" idx="1"/>
          </p:nvPr>
        </p:nvSpPr>
        <p:spPr>
          <a:xfrm>
            <a:off x="669727" y="1830588"/>
            <a:ext cx="7804547" cy="4420195"/>
          </a:xfrm>
          <a:prstGeom prst="rect">
            <a:avLst/>
          </a:prstGeom>
          <a:ln w="12700">
            <a:miter lim="400000"/>
          </a:ln>
          <a:extLst>
            <a:ext uri="{C572A759-6A51-4108-AA02-DFA0A04FC94B}">
              <ma14:wrappingTextBoxFlag xmlns:ma14="http://schemas.microsoft.com/office/mac/drawingml/2011/main" xmlns="" val="1"/>
            </a:ext>
          </a:extLst>
        </p:spPr>
        <p:txBody>
          <a:bodyPr lIns="35703" tIns="35703" rIns="35703" bIns="35703"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4428877" y="6505278"/>
            <a:ext cx="277317" cy="272186"/>
          </a:xfrm>
          <a:prstGeom prst="rect">
            <a:avLst/>
          </a:prstGeom>
          <a:ln w="12700">
            <a:miter lim="400000"/>
          </a:ln>
        </p:spPr>
        <p:txBody>
          <a:bodyPr wrap="none" lIns="35703" tIns="35703" rIns="35703" bIns="35703">
            <a:spAutoFit/>
          </a:bodyPr>
          <a:lstStyle>
            <a:lvl1pPr>
              <a:defRPr sz="1300"/>
            </a:lvl1pPr>
          </a:lstStyle>
          <a:p>
            <a:pPr algn="ctr" defTabSz="410604" hangingPunct="0"/>
            <a:fld id="{86CB4B4D-7CA3-9044-876B-883B54F8677D}" type="slidenum">
              <a:rPr lang="nl-NL" kern="0" smtClean="0">
                <a:solidFill>
                  <a:srgbClr val="000000"/>
                </a:solidFill>
                <a:sym typeface="Helvetica Light"/>
              </a:rPr>
              <a:pPr algn="ctr" defTabSz="410604" hangingPunct="0"/>
              <a:t>‹#›</a:t>
            </a:fld>
            <a:endParaRPr lang="nl-NL" kern="0">
              <a:solidFill>
                <a:srgbClr val="000000"/>
              </a:solidFill>
              <a:sym typeface="Helvetica Light"/>
            </a:endParaRPr>
          </a:p>
        </p:txBody>
      </p:sp>
    </p:spTree>
    <p:extLst>
      <p:ext uri="{BB962C8B-B14F-4D97-AF65-F5344CB8AC3E}">
        <p14:creationId xmlns:p14="http://schemas.microsoft.com/office/powerpoint/2010/main" val="143640362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5" r:id="rId12"/>
  </p:sldLayoutIdLst>
  <p:transition spd="med"/>
  <p:hf sldNum="0" hdr="0" ftr="0" dt="0"/>
  <p:txStyles>
    <p:titleStyle>
      <a:lvl1pPr marL="0" marR="0" indent="0" algn="ctr" defTabSz="410604"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1pPr>
      <a:lvl2pPr marL="0" marR="0" indent="160671" algn="ctr" defTabSz="410604"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2pPr>
      <a:lvl3pPr marL="0" marR="0" indent="321341" algn="ctr" defTabSz="410604"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3pPr>
      <a:lvl4pPr marL="0" marR="0" indent="482013" algn="ctr" defTabSz="410604"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4pPr>
      <a:lvl5pPr marL="0" marR="0" indent="642684" algn="ctr" defTabSz="410604"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5pPr>
      <a:lvl6pPr marL="0" marR="0" indent="803356" algn="ctr" defTabSz="410604"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6pPr>
      <a:lvl7pPr marL="0" marR="0" indent="964025" algn="ctr" defTabSz="410604"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7pPr>
      <a:lvl8pPr marL="0" marR="0" indent="1124698" algn="ctr" defTabSz="410604"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8pPr>
      <a:lvl9pPr marL="0" marR="0" indent="1285368" algn="ctr" defTabSz="410604"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9pPr>
    </p:titleStyle>
    <p:bodyStyle>
      <a:lvl1pPr marL="312416" marR="0" indent="-312416" algn="l" defTabSz="410604"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1pPr>
      <a:lvl2pPr marL="624832" marR="0" indent="-312416" algn="l" defTabSz="410604"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2pPr>
      <a:lvl3pPr marL="937248" marR="0" indent="-312416" algn="l" defTabSz="410604"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3pPr>
      <a:lvl4pPr marL="1249664" marR="0" indent="-312416" algn="l" defTabSz="410604"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4pPr>
      <a:lvl5pPr marL="1562080" marR="0" indent="-312416" algn="l" defTabSz="410604"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5pPr>
      <a:lvl6pPr marL="1874496" marR="0" indent="-312416" algn="l" defTabSz="410604"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6pPr>
      <a:lvl7pPr marL="2186912" marR="0" indent="-312416" algn="l" defTabSz="410604"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7pPr>
      <a:lvl8pPr marL="2499328" marR="0" indent="-312416" algn="l" defTabSz="410604"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8pPr>
      <a:lvl9pPr marL="2811744" marR="0" indent="-312416" algn="l" defTabSz="410604" rtl="0" latinLnBrk="0">
        <a:lnSpc>
          <a:spcPct val="100000"/>
        </a:lnSpc>
        <a:spcBef>
          <a:spcPts val="2953"/>
        </a:spcBef>
        <a:spcAft>
          <a:spcPts val="0"/>
        </a:spcAft>
        <a:buClrTx/>
        <a:buSzPct val="75000"/>
        <a:buFontTx/>
        <a:buChar char="•"/>
        <a:tabLst/>
        <a:defRPr sz="25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604"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1pPr>
      <a:lvl2pPr marL="0" marR="0" indent="160671" algn="ctr" defTabSz="410604"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2pPr>
      <a:lvl3pPr marL="0" marR="0" indent="321341" algn="ctr" defTabSz="410604"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3pPr>
      <a:lvl4pPr marL="0" marR="0" indent="482013" algn="ctr" defTabSz="410604"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4pPr>
      <a:lvl5pPr marL="0" marR="0" indent="642684" algn="ctr" defTabSz="410604"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5pPr>
      <a:lvl6pPr marL="0" marR="0" indent="803356" algn="ctr" defTabSz="410604"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6pPr>
      <a:lvl7pPr marL="0" marR="0" indent="964025" algn="ctr" defTabSz="410604"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7pPr>
      <a:lvl8pPr marL="0" marR="0" indent="1124698" algn="ctr" defTabSz="410604"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8pPr>
      <a:lvl9pPr marL="0" marR="0" indent="1285368" algn="ctr" defTabSz="410604"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0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10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1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1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1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27.xml"/></Relationships>
</file>

<file path=ppt/slides/_rels/slide1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1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3.xml"/><Relationship Id="rId1" Type="http://schemas.openxmlformats.org/officeDocument/2006/relationships/slideLayout" Target="../slideLayouts/slideLayout6.xml"/><Relationship Id="rId5" Type="http://schemas.openxmlformats.org/officeDocument/2006/relationships/image" Target="../media/image29.jpeg"/><Relationship Id="rId4" Type="http://schemas.openxmlformats.org/officeDocument/2006/relationships/image" Target="../media/image28.gi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3" Type="http://schemas.openxmlformats.org/officeDocument/2006/relationships/hyperlink" Target="http://www.statmodel.com/" TargetMode="External"/><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1.xml"/><Relationship Id="rId5" Type="http://schemas.openxmlformats.org/officeDocument/2006/relationships/image" Target="../media/image16.jpe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17.xml"/><Relationship Id="rId5" Type="http://schemas.openxmlformats.org/officeDocument/2006/relationships/image" Target="../media/image19.png"/><Relationship Id="rId4" Type="http://schemas.openxmlformats.org/officeDocument/2006/relationships/slide" Target="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21.wmf"/><Relationship Id="rId11" Type="http://schemas.openxmlformats.org/officeDocument/2006/relationships/image" Target="../media/image11.png"/><Relationship Id="rId5" Type="http://schemas.openxmlformats.org/officeDocument/2006/relationships/oleObject" Target="../embeddings/oleObject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4.bin"/></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24.wmf"/></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EFA, Multiple </a:t>
            </a:r>
            <a:r>
              <a:rPr lang="nl-NL" dirty="0" err="1"/>
              <a:t>group</a:t>
            </a:r>
            <a:r>
              <a:rPr lang="nl-NL" dirty="0"/>
              <a:t> </a:t>
            </a:r>
            <a:r>
              <a:rPr lang="nl-NL" dirty="0" err="1"/>
              <a:t>models</a:t>
            </a:r>
            <a:r>
              <a:rPr lang="nl-NL" dirty="0"/>
              <a:t> &amp;</a:t>
            </a:r>
            <a:br>
              <a:rPr lang="nl-NL" dirty="0"/>
            </a:br>
            <a:r>
              <a:rPr lang="nl-NL" dirty="0" err="1"/>
              <a:t>Measurement</a:t>
            </a:r>
            <a:r>
              <a:rPr lang="nl-NL" dirty="0"/>
              <a:t> </a:t>
            </a:r>
            <a:r>
              <a:rPr lang="nl-NL" dirty="0" err="1"/>
              <a:t>invariance</a:t>
            </a:r>
            <a:endParaRPr lang="nl-NL" dirty="0"/>
          </a:p>
        </p:txBody>
      </p:sp>
      <p:sp>
        <p:nvSpPr>
          <p:cNvPr id="3" name="Subtitle 2"/>
          <p:cNvSpPr>
            <a:spLocks noGrp="1"/>
          </p:cNvSpPr>
          <p:nvPr>
            <p:ph type="subTitle" idx="1"/>
          </p:nvPr>
        </p:nvSpPr>
        <p:spPr/>
        <p:txBody>
          <a:bodyPr/>
          <a:lstStyle/>
          <a:p>
            <a:r>
              <a:rPr lang="nl-NL" dirty="0"/>
              <a:t>Original </a:t>
            </a:r>
            <a:r>
              <a:rPr lang="nl-NL" dirty="0" err="1"/>
              <a:t>Lecture</a:t>
            </a:r>
            <a:r>
              <a:rPr lang="nl-NL" dirty="0"/>
              <a:t> </a:t>
            </a:r>
            <a:r>
              <a:rPr lang="nl-NL" dirty="0" err="1"/>
              <a:t>by</a:t>
            </a:r>
            <a:r>
              <a:rPr lang="nl-NL" dirty="0"/>
              <a:t> Kimberley lek</a:t>
            </a:r>
          </a:p>
        </p:txBody>
      </p:sp>
      <p:pic>
        <p:nvPicPr>
          <p:cNvPr id="8194" name="Picture 2" descr="https://www.uu.nl/sites/default/files/cm_hs_uu-logoengels_zwart_diapositi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8" y="5791208"/>
            <a:ext cx="3076575"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3AF1921-6503-4954-8CC1-D00154174B57}"/>
              </a:ext>
            </a:extLst>
          </p:cNvPr>
          <p:cNvSpPr txBox="1">
            <a:spLocks/>
          </p:cNvSpPr>
          <p:nvPr/>
        </p:nvSpPr>
        <p:spPr>
          <a:xfrm rot="19140000">
            <a:off x="1519247" y="2821214"/>
            <a:ext cx="6511131" cy="329259"/>
          </a:xfrm>
          <a:prstGeom prst="rect">
            <a:avLst/>
          </a:prstGeom>
        </p:spPr>
        <p:txBody>
          <a:bodyPr vert="horz" lIns="91402" tIns="9144" rIns="91402" bIns="45702" rtlCol="0">
            <a:normAutofit/>
          </a:bodyPr>
          <a:lstStyle>
            <a:lvl1pPr marL="0" indent="0" algn="l" defTabSz="914024"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011" indent="0" algn="ctr" defTabSz="914024"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024" indent="0" algn="ctr" defTabSz="914024"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040" indent="0" algn="ctr" defTabSz="914024"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052" indent="0" algn="ctr" defTabSz="914024"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5064" indent="0" algn="ctr" defTabSz="914024"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2079" indent="0" algn="ctr" defTabSz="914024"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199088" indent="0" algn="ctr" defTabSz="914024"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6104" indent="0" algn="ctr" defTabSz="914024"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nl-NL" b="1" dirty="0" err="1">
                <a:solidFill>
                  <a:schemeClr val="bg1"/>
                </a:solidFill>
              </a:rPr>
              <a:t>Modified</a:t>
            </a:r>
            <a:r>
              <a:rPr lang="nl-NL" b="1" dirty="0">
                <a:solidFill>
                  <a:schemeClr val="bg1"/>
                </a:solidFill>
              </a:rPr>
              <a:t> </a:t>
            </a:r>
            <a:r>
              <a:rPr lang="nl-NL" b="1" dirty="0" err="1">
                <a:solidFill>
                  <a:schemeClr val="bg1"/>
                </a:solidFill>
              </a:rPr>
              <a:t>by</a:t>
            </a:r>
            <a:r>
              <a:rPr lang="nl-NL" b="1" dirty="0">
                <a:solidFill>
                  <a:schemeClr val="bg1"/>
                </a:solidFill>
              </a:rPr>
              <a:t> Noémi K. Schuurman</a:t>
            </a:r>
          </a:p>
          <a:p>
            <a:endParaRPr lang="nl-NL" dirty="0"/>
          </a:p>
        </p:txBody>
      </p:sp>
    </p:spTree>
    <p:extLst>
      <p:ext uri="{BB962C8B-B14F-4D97-AF65-F5344CB8AC3E}">
        <p14:creationId xmlns:p14="http://schemas.microsoft.com/office/powerpoint/2010/main" val="298772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ep 1"/>
          <p:cNvGrpSpPr>
            <a:grpSpLocks/>
          </p:cNvGrpSpPr>
          <p:nvPr/>
        </p:nvGrpSpPr>
        <p:grpSpPr bwMode="auto">
          <a:xfrm>
            <a:off x="342900" y="1936157"/>
            <a:ext cx="8458200" cy="3657600"/>
            <a:chOff x="3050909" y="836613"/>
            <a:chExt cx="8415866" cy="3621087"/>
          </a:xfrm>
        </p:grpSpPr>
        <p:sp>
          <p:nvSpPr>
            <p:cNvPr id="9" name="Ovaal 14"/>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err="1">
                  <a:solidFill>
                    <a:schemeClr val="tx1"/>
                  </a:solidFill>
                  <a:latin typeface="Franklin Gothic Medium" panose="020B0603020102020204" pitchFamily="34" charset="0"/>
                </a:rPr>
                <a:t>Social</a:t>
              </a:r>
              <a:r>
                <a:rPr lang="nl-NL" sz="3200" dirty="0">
                  <a:solidFill>
                    <a:schemeClr val="tx1"/>
                  </a:solidFill>
                  <a:latin typeface="Franklin Gothic Medium" panose="020B0603020102020204" pitchFamily="34" charset="0"/>
                </a:rPr>
                <a:t> </a:t>
              </a:r>
              <a:r>
                <a:rPr lang="nl-NL" sz="3200" dirty="0" err="1">
                  <a:solidFill>
                    <a:schemeClr val="tx1"/>
                  </a:solidFill>
                  <a:latin typeface="Franklin Gothic Medium" panose="020B0603020102020204" pitchFamily="34" charset="0"/>
                </a:rPr>
                <a:t>Economic</a:t>
              </a:r>
              <a:r>
                <a:rPr lang="nl-NL" sz="3200" dirty="0">
                  <a:solidFill>
                    <a:schemeClr val="tx1"/>
                  </a:solidFill>
                  <a:latin typeface="Franklin Gothic Medium" panose="020B0603020102020204" pitchFamily="34" charset="0"/>
                </a:rPr>
                <a:t> Status</a:t>
              </a:r>
              <a:endParaRPr lang="nl-NL" sz="1100" dirty="0">
                <a:solidFill>
                  <a:schemeClr val="tx1"/>
                </a:solidFill>
                <a:latin typeface="Franklin Gothic Medium" panose="020B0603020102020204" pitchFamily="34" charset="0"/>
              </a:endParaRPr>
            </a:p>
          </p:txBody>
        </p:sp>
        <p:sp>
          <p:nvSpPr>
            <p:cNvPr id="10"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err="1">
                  <a:latin typeface="Franklin Gothic Book" panose="020B0503020102020204" pitchFamily="34" charset="0"/>
                </a:rPr>
                <a:t>Occupational</a:t>
              </a:r>
              <a:r>
                <a:rPr lang="nl-NL" dirty="0">
                  <a:latin typeface="Franklin Gothic Book" panose="020B0503020102020204" pitchFamily="34" charset="0"/>
                </a:rPr>
                <a:t> Prestige</a:t>
              </a:r>
              <a:endParaRPr lang="nl-NL" sz="700" dirty="0">
                <a:latin typeface="Franklin Gothic Book" panose="020B0503020102020204" pitchFamily="34" charset="0"/>
              </a:endParaRPr>
            </a:p>
          </p:txBody>
        </p:sp>
        <p:sp>
          <p:nvSpPr>
            <p:cNvPr id="11" name="Rectangle 5"/>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sz="2000" dirty="0">
                  <a:latin typeface="Franklin Gothic Book" panose="020B0503020102020204" pitchFamily="34" charset="0"/>
                </a:rPr>
                <a:t>Residential Neighborhood</a:t>
              </a:r>
              <a:endParaRPr lang="nl-NL" sz="2000" dirty="0">
                <a:latin typeface="Franklin Gothic Book" panose="020B0503020102020204" pitchFamily="34" charset="0"/>
              </a:endParaRPr>
            </a:p>
          </p:txBody>
        </p:sp>
        <p:sp>
          <p:nvSpPr>
            <p:cNvPr id="12"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Franklin Gothic Book" panose="020B0503020102020204" pitchFamily="34" charset="0"/>
                </a:rPr>
                <a:t>Salary</a:t>
              </a:r>
              <a:endParaRPr lang="nl-NL" sz="700" dirty="0">
                <a:latin typeface="Franklin Gothic Book" panose="020B0503020102020204" pitchFamily="34" charset="0"/>
              </a:endParaRPr>
            </a:p>
          </p:txBody>
        </p:sp>
        <p:sp>
          <p:nvSpPr>
            <p:cNvPr id="13"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err="1">
                  <a:latin typeface="Franklin Gothic Book" panose="020B0503020102020204" pitchFamily="34" charset="0"/>
                </a:rPr>
                <a:t>Education</a:t>
              </a:r>
              <a:r>
                <a:rPr lang="nl-NL" dirty="0">
                  <a:latin typeface="Franklin Gothic Book" panose="020B0503020102020204" pitchFamily="34" charset="0"/>
                </a:rPr>
                <a:t> level</a:t>
              </a:r>
              <a:endParaRPr lang="nl-NL" sz="700" dirty="0">
                <a:latin typeface="Franklin Gothic Book" panose="020B0503020102020204" pitchFamily="34" charset="0"/>
              </a:endParaRPr>
            </a:p>
          </p:txBody>
        </p:sp>
        <p:cxnSp>
          <p:nvCxnSpPr>
            <p:cNvPr id="14" name="Straight Arrow Connector 10"/>
            <p:cNvCxnSpPr>
              <a:cxnSpLocks/>
              <a:stCxn id="11" idx="1"/>
              <a:endCxn id="9" idx="7"/>
            </p:cNvCxnSpPr>
            <p:nvPr/>
          </p:nvCxnSpPr>
          <p:spPr bwMode="auto">
            <a:xfrm flipH="1">
              <a:off x="5854666" y="1124745"/>
              <a:ext cx="1776447" cy="1062358"/>
            </a:xfrm>
            <a:prstGeom prst="straightConnector1">
              <a:avLst/>
            </a:prstGeom>
            <a:ln w="2222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0"/>
            <p:cNvCxnSpPr>
              <a:cxnSpLocks/>
              <a:stCxn id="12" idx="1"/>
              <a:endCxn id="9" idx="6"/>
            </p:cNvCxnSpPr>
            <p:nvPr/>
          </p:nvCxnSpPr>
          <p:spPr bwMode="auto">
            <a:xfrm flipH="1">
              <a:off x="6335715" y="2118520"/>
              <a:ext cx="1295399" cy="6921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0"/>
            <p:cNvCxnSpPr>
              <a:cxnSpLocks/>
              <a:stCxn id="13" idx="1"/>
              <a:endCxn id="9" idx="6"/>
            </p:cNvCxnSpPr>
            <p:nvPr/>
          </p:nvCxnSpPr>
          <p:spPr bwMode="auto">
            <a:xfrm flipH="1" flipV="1">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0"/>
            <p:cNvCxnSpPr>
              <a:cxnSpLocks/>
              <a:stCxn id="10" idx="1"/>
              <a:endCxn id="9" idx="5"/>
            </p:cNvCxnSpPr>
            <p:nvPr/>
          </p:nvCxnSpPr>
          <p:spPr bwMode="auto">
            <a:xfrm flipH="1" flipV="1">
              <a:off x="5854666" y="3434235"/>
              <a:ext cx="1790733" cy="7353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1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74A23BA-89C8-4155-A08B-633AC231828B}"/>
              </a:ext>
            </a:extLst>
          </p:cNvPr>
          <p:cNvSpPr txBox="1"/>
          <p:nvPr/>
        </p:nvSpPr>
        <p:spPr>
          <a:xfrm>
            <a:off x="21771" y="636630"/>
            <a:ext cx="9144000" cy="707850"/>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Formative</a:t>
            </a:r>
            <a:r>
              <a:rPr lang="nl-NL" sz="4000" dirty="0">
                <a:latin typeface="Franklin Gothic Medium" panose="020B0603020102020204" pitchFamily="34" charset="0"/>
              </a:rPr>
              <a:t> </a:t>
            </a:r>
            <a:r>
              <a:rPr lang="nl-NL" sz="4000" dirty="0" err="1">
                <a:latin typeface="Franklin Gothic Medium" panose="020B0603020102020204" pitchFamily="34" charset="0"/>
              </a:rPr>
              <a:t>measurement</a:t>
            </a:r>
            <a:r>
              <a:rPr lang="nl-NL" sz="4000" dirty="0">
                <a:latin typeface="Franklin Gothic Medium" panose="020B0603020102020204" pitchFamily="34" charset="0"/>
              </a:rPr>
              <a:t> model</a:t>
            </a:r>
          </a:p>
        </p:txBody>
      </p:sp>
      <p:sp>
        <p:nvSpPr>
          <p:cNvPr id="34" name="TextBox 33">
            <a:extLst>
              <a:ext uri="{FF2B5EF4-FFF2-40B4-BE49-F238E27FC236}">
                <a16:creationId xmlns:a16="http://schemas.microsoft.com/office/drawing/2014/main" id="{085E021A-346C-4D86-AAB2-C38812A6E58D}"/>
              </a:ext>
            </a:extLst>
          </p:cNvPr>
          <p:cNvSpPr txBox="1"/>
          <p:nvPr/>
        </p:nvSpPr>
        <p:spPr>
          <a:xfrm>
            <a:off x="945644" y="5953366"/>
            <a:ext cx="8001000" cy="430887"/>
          </a:xfrm>
          <a:prstGeom prst="rect">
            <a:avLst/>
          </a:prstGeom>
          <a:noFill/>
        </p:spPr>
        <p:txBody>
          <a:bodyPr wrap="square" rtlCol="0">
            <a:spAutoFit/>
          </a:bodyPr>
          <a:lstStyle/>
          <a:p>
            <a:r>
              <a:rPr lang="en-US" sz="2200" b="1" dirty="0"/>
              <a:t>Note: SES is defined as a (weighted) sum of the items</a:t>
            </a:r>
            <a:r>
              <a:rPr lang="en-US" sz="2200" dirty="0"/>
              <a:t>.</a:t>
            </a:r>
            <a:endParaRPr lang="nl-NL" sz="2200" dirty="0"/>
          </a:p>
        </p:txBody>
      </p:sp>
    </p:spTree>
    <p:extLst>
      <p:ext uri="{BB962C8B-B14F-4D97-AF65-F5344CB8AC3E}">
        <p14:creationId xmlns:p14="http://schemas.microsoft.com/office/powerpoint/2010/main" val="29649502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1"/>
            <a:ext cx="8382000" cy="2363724"/>
          </a:xfrm>
          <a:prstGeom prst="rect">
            <a:avLst/>
          </a:prstGeom>
        </p:spPr>
        <p:txBody>
          <a:bodyPr wrap="square" lIns="91402" tIns="45702" rIns="91402" bIns="45702">
            <a:spAutoFit/>
          </a:bodyPr>
          <a:lstStyle/>
          <a:p>
            <a:pPr marL="533182" indent="-533182" algn="ctr">
              <a:lnSpc>
                <a:spcPct val="90000"/>
              </a:lnSpc>
            </a:pPr>
            <a:r>
              <a:rPr lang="en-US" sz="2800" dirty="0">
                <a:latin typeface="Franklin Gothic Book" panose="020B0503020102020204" pitchFamily="34" charset="0"/>
              </a:rPr>
              <a:t>Is my measurement model the same in different groups?</a:t>
            </a:r>
          </a:p>
          <a:p>
            <a:pPr marL="533182" indent="-533182">
              <a:lnSpc>
                <a:spcPct val="90000"/>
              </a:lnSpc>
            </a:pPr>
            <a:endParaRPr lang="en-US" sz="2800" dirty="0">
              <a:latin typeface="Franklin Gothic Book" panose="020B0503020102020204" pitchFamily="34" charset="0"/>
            </a:endParaRPr>
          </a:p>
          <a:p>
            <a:pPr marL="533182" indent="-533182">
              <a:lnSpc>
                <a:spcPct val="90000"/>
              </a:lnSpc>
            </a:pPr>
            <a:r>
              <a:rPr lang="en-US" sz="4000" dirty="0">
                <a:latin typeface="Franklin Gothic Book" panose="020B0503020102020204" pitchFamily="34" charset="0"/>
              </a:rPr>
              <a:t>Construct validity</a:t>
            </a:r>
          </a:p>
          <a:p>
            <a:pPr lvl="1">
              <a:lnSpc>
                <a:spcPct val="90000"/>
              </a:lnSpc>
            </a:pPr>
            <a:endParaRPr lang="en-US" sz="2400" dirty="0">
              <a:solidFill>
                <a:schemeClr val="bg1">
                  <a:lumMod val="75000"/>
                </a:schemeClr>
              </a:solidFill>
              <a:latin typeface="Franklin Gothic Book" panose="020B0503020102020204" pitchFamily="34" charset="0"/>
            </a:endParaRPr>
          </a:p>
          <a:p>
            <a:pPr lvl="1" algn="r">
              <a:lnSpc>
                <a:spcPct val="90000"/>
              </a:lnSpc>
            </a:pPr>
            <a:r>
              <a:rPr lang="en-US" sz="1600" dirty="0">
                <a:latin typeface="Franklin Gothic Book" panose="020B0503020102020204" pitchFamily="34" charset="0"/>
              </a:rPr>
              <a:t>Is the model </a:t>
            </a:r>
            <a:r>
              <a:rPr lang="en-US" sz="1600" i="1" dirty="0">
                <a:latin typeface="Franklin Gothic Book" panose="020B0503020102020204" pitchFamily="34" charset="0"/>
              </a:rPr>
              <a:t>measuring</a:t>
            </a:r>
            <a:r>
              <a:rPr lang="en-US" sz="1600" dirty="0">
                <a:latin typeface="Franklin Gothic Book" panose="020B0503020102020204" pitchFamily="34" charset="0"/>
              </a:rPr>
              <a:t> the same thing for boys and girls? Or across different countries?</a:t>
            </a:r>
          </a:p>
        </p:txBody>
      </p:sp>
      <p:sp>
        <p:nvSpPr>
          <p:cNvPr id="4" name="Content Placeholder 2"/>
          <p:cNvSpPr txBox="1">
            <a:spLocks/>
          </p:cNvSpPr>
          <p:nvPr/>
        </p:nvSpPr>
        <p:spPr>
          <a:xfrm>
            <a:off x="609600" y="3124208"/>
            <a:ext cx="7520940" cy="3579849"/>
          </a:xfrm>
          <a:prstGeom prst="rect">
            <a:avLst/>
          </a:prstGeom>
        </p:spPr>
        <p:txBody>
          <a:bodyPr lIns="91402" tIns="45702" rIns="91402" bIns="45702">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nl-NL" sz="2800" dirty="0" err="1">
                <a:latin typeface="Franklin Gothic Book" panose="020B0503020102020204" pitchFamily="34" charset="0"/>
                <a:sym typeface="Wingdings" pitchFamily="2" charset="2"/>
              </a:rPr>
              <a:t>Can</a:t>
            </a:r>
            <a:r>
              <a:rPr lang="nl-NL" sz="2800" dirty="0">
                <a:latin typeface="Franklin Gothic Book" panose="020B0503020102020204" pitchFamily="34" charset="0"/>
                <a:sym typeface="Wingdings" pitchFamily="2" charset="2"/>
              </a:rPr>
              <a:t> we make a fair </a:t>
            </a:r>
            <a:r>
              <a:rPr lang="nl-NL" sz="2800" dirty="0" err="1">
                <a:latin typeface="Franklin Gothic Book" panose="020B0503020102020204" pitchFamily="34" charset="0"/>
                <a:sym typeface="Wingdings" pitchFamily="2" charset="2"/>
              </a:rPr>
              <a:t>comparison</a:t>
            </a:r>
            <a:r>
              <a:rPr lang="nl-NL" sz="2800" dirty="0">
                <a:latin typeface="Franklin Gothic Book" panose="020B0503020102020204" pitchFamily="34" charset="0"/>
                <a:sym typeface="Wingdings" pitchFamily="2" charset="2"/>
              </a:rPr>
              <a:t> </a:t>
            </a:r>
            <a:r>
              <a:rPr lang="nl-NL" sz="2800" dirty="0" err="1">
                <a:latin typeface="Franklin Gothic Book" panose="020B0503020102020204" pitchFamily="34" charset="0"/>
                <a:sym typeface="Wingdings" pitchFamily="2" charset="2"/>
              </a:rPr>
              <a:t>between</a:t>
            </a:r>
            <a:r>
              <a:rPr lang="nl-NL" sz="2800" dirty="0">
                <a:latin typeface="Franklin Gothic Book" panose="020B0503020102020204" pitchFamily="34" charset="0"/>
                <a:sym typeface="Wingdings" pitchFamily="2" charset="2"/>
              </a:rPr>
              <a:t> </a:t>
            </a:r>
            <a:r>
              <a:rPr lang="nl-NL" sz="2800" dirty="0" err="1">
                <a:latin typeface="Franklin Gothic Book" panose="020B0503020102020204" pitchFamily="34" charset="0"/>
                <a:sym typeface="Wingdings" pitchFamily="2" charset="2"/>
              </a:rPr>
              <a:t>groups</a:t>
            </a:r>
            <a:r>
              <a:rPr lang="nl-NL" sz="2800" dirty="0">
                <a:latin typeface="Franklin Gothic Book" panose="020B0503020102020204" pitchFamily="34" charset="0"/>
                <a:sym typeface="Wingdings" pitchFamily="2" charset="2"/>
              </a:rPr>
              <a:t>?</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lgn="r">
              <a:buNone/>
            </a:pPr>
            <a:r>
              <a:rPr lang="nl-NL" sz="2200" dirty="0" err="1">
                <a:solidFill>
                  <a:schemeClr val="bg1">
                    <a:lumMod val="75000"/>
                  </a:schemeClr>
                </a:solidFill>
                <a:latin typeface="Franklin Gothic Book" panose="020B0503020102020204" pitchFamily="34" charset="0"/>
                <a:cs typeface="Calibri"/>
                <a:sym typeface="Wingdings" pitchFamily="2" charset="2"/>
              </a:rPr>
              <a:t>Did</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groups</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understand</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questions</a:t>
            </a:r>
            <a:r>
              <a:rPr lang="nl-NL" sz="2200" dirty="0">
                <a:solidFill>
                  <a:schemeClr val="bg1">
                    <a:lumMod val="75000"/>
                  </a:schemeClr>
                </a:solidFill>
                <a:latin typeface="Franklin Gothic Book" panose="020B0503020102020204" pitchFamily="34" charset="0"/>
                <a:cs typeface="Calibri"/>
                <a:sym typeface="Wingdings" pitchFamily="2" charset="2"/>
              </a:rPr>
              <a:t> in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same</a:t>
            </a:r>
            <a:r>
              <a:rPr lang="nl-NL" sz="2200" dirty="0">
                <a:solidFill>
                  <a:schemeClr val="bg1">
                    <a:lumMod val="75000"/>
                  </a:schemeClr>
                </a:solidFill>
                <a:latin typeface="Franklin Gothic Book" panose="020B0503020102020204" pitchFamily="34" charset="0"/>
                <a:cs typeface="Calibri"/>
                <a:sym typeface="Wingdings" pitchFamily="2" charset="2"/>
              </a:rPr>
              <a:t> way?</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Same latent score </a:t>
            </a:r>
            <a:r>
              <a:rPr lang="nl-NL" sz="3600" dirty="0" err="1">
                <a:solidFill>
                  <a:schemeClr val="bg1">
                    <a:lumMod val="75000"/>
                  </a:schemeClr>
                </a:solidFill>
                <a:latin typeface="Franklin Gothic Book" panose="020B0503020102020204" pitchFamily="34" charset="0"/>
                <a:cs typeface="Calibri"/>
                <a:sym typeface="Wingdings" pitchFamily="2" charset="2"/>
              </a:rPr>
              <a:t>should</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result</a:t>
            </a:r>
            <a:r>
              <a:rPr lang="nl-NL" sz="3600" dirty="0">
                <a:solidFill>
                  <a:schemeClr val="bg1">
                    <a:lumMod val="75000"/>
                  </a:schemeClr>
                </a:solidFill>
                <a:latin typeface="Franklin Gothic Book" panose="020B0503020102020204" pitchFamily="34" charset="0"/>
                <a:cs typeface="Calibri"/>
                <a:sym typeface="Wingdings" pitchFamily="2" charset="2"/>
              </a:rPr>
              <a:t> in</a:t>
            </a: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the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same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observed</a:t>
            </a:r>
            <a:r>
              <a:rPr lang="nl-NL" sz="3600" dirty="0">
                <a:solidFill>
                  <a:schemeClr val="bg1">
                    <a:lumMod val="75000"/>
                  </a:schemeClr>
                </a:solidFill>
                <a:latin typeface="Franklin Gothic Book" panose="020B0503020102020204" pitchFamily="34" charset="0"/>
                <a:cs typeface="Calibri"/>
                <a:sym typeface="Wingdings" pitchFamily="2" charset="2"/>
              </a:rPr>
              <a:t> scores</a:t>
            </a:r>
          </a:p>
          <a:p>
            <a:pPr marL="0" indent="0">
              <a:buNone/>
            </a:pPr>
            <a:endParaRPr lang="nl-NL" sz="2800" dirty="0">
              <a:latin typeface="Franklin Gothic Book" panose="020B0503020102020204" pitchFamily="34" charset="0"/>
              <a:cs typeface="Calibri"/>
              <a:sym typeface="Wingdings" pitchFamily="2" charset="2"/>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9710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1"/>
            <a:ext cx="8382000" cy="2363724"/>
          </a:xfrm>
          <a:prstGeom prst="rect">
            <a:avLst/>
          </a:prstGeom>
        </p:spPr>
        <p:txBody>
          <a:bodyPr wrap="square" lIns="91402" tIns="45702" rIns="91402" bIns="45702">
            <a:spAutoFit/>
          </a:bodyPr>
          <a:lstStyle/>
          <a:p>
            <a:pPr marL="533182" indent="-533182" algn="ctr">
              <a:lnSpc>
                <a:spcPct val="90000"/>
              </a:lnSpc>
            </a:pPr>
            <a:r>
              <a:rPr lang="en-US" sz="2800" dirty="0">
                <a:latin typeface="Franklin Gothic Book" panose="020B0503020102020204" pitchFamily="34" charset="0"/>
              </a:rPr>
              <a:t>Is my measurement model the same in different groups?</a:t>
            </a:r>
          </a:p>
          <a:p>
            <a:pPr marL="533182" indent="-533182">
              <a:lnSpc>
                <a:spcPct val="90000"/>
              </a:lnSpc>
            </a:pPr>
            <a:endParaRPr lang="en-US" sz="2800" dirty="0">
              <a:latin typeface="Franklin Gothic Book" panose="020B0503020102020204" pitchFamily="34" charset="0"/>
            </a:endParaRPr>
          </a:p>
          <a:p>
            <a:pPr marL="533182" indent="-533182">
              <a:lnSpc>
                <a:spcPct val="90000"/>
              </a:lnSpc>
            </a:pPr>
            <a:r>
              <a:rPr lang="en-US" sz="4000" dirty="0">
                <a:latin typeface="Franklin Gothic Book" panose="020B0503020102020204" pitchFamily="34" charset="0"/>
              </a:rPr>
              <a:t>Construct validity</a:t>
            </a:r>
          </a:p>
          <a:p>
            <a:pPr lvl="1">
              <a:lnSpc>
                <a:spcPct val="90000"/>
              </a:lnSpc>
            </a:pPr>
            <a:endParaRPr lang="en-US" sz="2400" dirty="0">
              <a:solidFill>
                <a:schemeClr val="bg1">
                  <a:lumMod val="75000"/>
                </a:schemeClr>
              </a:solidFill>
              <a:latin typeface="Franklin Gothic Book" panose="020B0503020102020204" pitchFamily="34" charset="0"/>
            </a:endParaRPr>
          </a:p>
          <a:p>
            <a:pPr lvl="1" algn="r">
              <a:lnSpc>
                <a:spcPct val="90000"/>
              </a:lnSpc>
            </a:pPr>
            <a:r>
              <a:rPr lang="en-US" sz="1600" dirty="0">
                <a:latin typeface="Franklin Gothic Book" panose="020B0503020102020204" pitchFamily="34" charset="0"/>
              </a:rPr>
              <a:t>Is the model </a:t>
            </a:r>
            <a:r>
              <a:rPr lang="en-US" sz="1600" i="1" dirty="0">
                <a:latin typeface="Franklin Gothic Book" panose="020B0503020102020204" pitchFamily="34" charset="0"/>
              </a:rPr>
              <a:t>measuring</a:t>
            </a:r>
            <a:r>
              <a:rPr lang="en-US" sz="1600" dirty="0">
                <a:latin typeface="Franklin Gothic Book" panose="020B0503020102020204" pitchFamily="34" charset="0"/>
              </a:rPr>
              <a:t> the same thing for boys and girls? Or across different countries?</a:t>
            </a:r>
          </a:p>
        </p:txBody>
      </p:sp>
      <p:sp>
        <p:nvSpPr>
          <p:cNvPr id="4" name="Content Placeholder 2"/>
          <p:cNvSpPr txBox="1">
            <a:spLocks/>
          </p:cNvSpPr>
          <p:nvPr/>
        </p:nvSpPr>
        <p:spPr>
          <a:xfrm>
            <a:off x="609600" y="3124208"/>
            <a:ext cx="7520940" cy="3579849"/>
          </a:xfrm>
          <a:prstGeom prst="rect">
            <a:avLst/>
          </a:prstGeom>
        </p:spPr>
        <p:txBody>
          <a:bodyPr lIns="91402" tIns="45702" rIns="91402" bIns="45702">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nl-NL" sz="2800" dirty="0" err="1">
                <a:latin typeface="Franklin Gothic Book" panose="020B0503020102020204" pitchFamily="34" charset="0"/>
                <a:sym typeface="Wingdings" pitchFamily="2" charset="2"/>
              </a:rPr>
              <a:t>Can</a:t>
            </a:r>
            <a:r>
              <a:rPr lang="nl-NL" sz="2800" dirty="0">
                <a:latin typeface="Franklin Gothic Book" panose="020B0503020102020204" pitchFamily="34" charset="0"/>
                <a:sym typeface="Wingdings" pitchFamily="2" charset="2"/>
              </a:rPr>
              <a:t> we make a fair </a:t>
            </a:r>
            <a:r>
              <a:rPr lang="nl-NL" sz="2800" dirty="0" err="1">
                <a:latin typeface="Franklin Gothic Book" panose="020B0503020102020204" pitchFamily="34" charset="0"/>
                <a:sym typeface="Wingdings" pitchFamily="2" charset="2"/>
              </a:rPr>
              <a:t>comparison</a:t>
            </a:r>
            <a:r>
              <a:rPr lang="nl-NL" sz="2800" dirty="0">
                <a:latin typeface="Franklin Gothic Book" panose="020B0503020102020204" pitchFamily="34" charset="0"/>
                <a:sym typeface="Wingdings" pitchFamily="2" charset="2"/>
              </a:rPr>
              <a:t> </a:t>
            </a:r>
            <a:r>
              <a:rPr lang="nl-NL" sz="2800" dirty="0" err="1">
                <a:latin typeface="Franklin Gothic Book" panose="020B0503020102020204" pitchFamily="34" charset="0"/>
                <a:sym typeface="Wingdings" pitchFamily="2" charset="2"/>
              </a:rPr>
              <a:t>between</a:t>
            </a:r>
            <a:r>
              <a:rPr lang="nl-NL" sz="2800" dirty="0">
                <a:latin typeface="Franklin Gothic Book" panose="020B0503020102020204" pitchFamily="34" charset="0"/>
                <a:sym typeface="Wingdings" pitchFamily="2" charset="2"/>
              </a:rPr>
              <a:t> </a:t>
            </a:r>
            <a:r>
              <a:rPr lang="nl-NL" sz="2800" dirty="0" err="1">
                <a:latin typeface="Franklin Gothic Book" panose="020B0503020102020204" pitchFamily="34" charset="0"/>
                <a:sym typeface="Wingdings" pitchFamily="2" charset="2"/>
              </a:rPr>
              <a:t>groups</a:t>
            </a:r>
            <a:r>
              <a:rPr lang="nl-NL" sz="2800" dirty="0">
                <a:latin typeface="Franklin Gothic Book" panose="020B0503020102020204" pitchFamily="34" charset="0"/>
                <a:sym typeface="Wingdings" pitchFamily="2" charset="2"/>
              </a:rPr>
              <a:t>?</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lgn="r">
              <a:buNone/>
            </a:pPr>
            <a:r>
              <a:rPr lang="nl-NL" sz="2200" dirty="0" err="1">
                <a:latin typeface="Franklin Gothic Book" panose="020B0503020102020204" pitchFamily="34" charset="0"/>
                <a:cs typeface="Calibri"/>
                <a:sym typeface="Wingdings" pitchFamily="2" charset="2"/>
              </a:rPr>
              <a:t>Did</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the</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groups</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understand</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the</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questions</a:t>
            </a:r>
            <a:r>
              <a:rPr lang="nl-NL" sz="2200" dirty="0">
                <a:latin typeface="Franklin Gothic Book" panose="020B0503020102020204" pitchFamily="34" charset="0"/>
                <a:cs typeface="Calibri"/>
                <a:sym typeface="Wingdings" pitchFamily="2" charset="2"/>
              </a:rPr>
              <a:t> in </a:t>
            </a:r>
            <a:r>
              <a:rPr lang="nl-NL" sz="2200" dirty="0" err="1">
                <a:latin typeface="Franklin Gothic Book" panose="020B0503020102020204" pitchFamily="34" charset="0"/>
                <a:cs typeface="Calibri"/>
                <a:sym typeface="Wingdings" pitchFamily="2" charset="2"/>
              </a:rPr>
              <a:t>the</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same</a:t>
            </a:r>
            <a:r>
              <a:rPr lang="nl-NL" sz="2200" dirty="0">
                <a:latin typeface="Franklin Gothic Book" panose="020B0503020102020204" pitchFamily="34" charset="0"/>
                <a:cs typeface="Calibri"/>
                <a:sym typeface="Wingdings" pitchFamily="2" charset="2"/>
              </a:rPr>
              <a:t> way?</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Same latent score </a:t>
            </a:r>
            <a:r>
              <a:rPr lang="nl-NL" sz="3600" dirty="0" err="1">
                <a:solidFill>
                  <a:schemeClr val="bg1">
                    <a:lumMod val="75000"/>
                  </a:schemeClr>
                </a:solidFill>
                <a:latin typeface="Franklin Gothic Book" panose="020B0503020102020204" pitchFamily="34" charset="0"/>
                <a:cs typeface="Calibri"/>
                <a:sym typeface="Wingdings" pitchFamily="2" charset="2"/>
              </a:rPr>
              <a:t>should</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result</a:t>
            </a:r>
            <a:r>
              <a:rPr lang="nl-NL" sz="3600" dirty="0">
                <a:solidFill>
                  <a:schemeClr val="bg1">
                    <a:lumMod val="75000"/>
                  </a:schemeClr>
                </a:solidFill>
                <a:latin typeface="Franklin Gothic Book" panose="020B0503020102020204" pitchFamily="34" charset="0"/>
                <a:cs typeface="Calibri"/>
                <a:sym typeface="Wingdings" pitchFamily="2" charset="2"/>
              </a:rPr>
              <a:t> in</a:t>
            </a: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the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same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observed</a:t>
            </a:r>
            <a:r>
              <a:rPr lang="nl-NL" sz="3600" dirty="0">
                <a:solidFill>
                  <a:schemeClr val="bg1">
                    <a:lumMod val="75000"/>
                  </a:schemeClr>
                </a:solidFill>
                <a:latin typeface="Franklin Gothic Book" panose="020B0503020102020204" pitchFamily="34" charset="0"/>
                <a:cs typeface="Calibri"/>
                <a:sym typeface="Wingdings" pitchFamily="2" charset="2"/>
              </a:rPr>
              <a:t> scores</a:t>
            </a:r>
          </a:p>
          <a:p>
            <a:pPr marL="0" indent="0">
              <a:buNone/>
            </a:pPr>
            <a:endParaRPr lang="nl-NL" sz="2800" dirty="0">
              <a:latin typeface="Franklin Gothic Book" panose="020B0503020102020204" pitchFamily="34" charset="0"/>
              <a:cs typeface="Calibri"/>
              <a:sym typeface="Wingdings" pitchFamily="2" charset="2"/>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368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1"/>
            <a:ext cx="8382000" cy="2363724"/>
          </a:xfrm>
          <a:prstGeom prst="rect">
            <a:avLst/>
          </a:prstGeom>
        </p:spPr>
        <p:txBody>
          <a:bodyPr wrap="square" lIns="91402" tIns="45702" rIns="91402" bIns="45702">
            <a:spAutoFit/>
          </a:bodyPr>
          <a:lstStyle/>
          <a:p>
            <a:pPr marL="533182" indent="-533182" algn="ctr">
              <a:lnSpc>
                <a:spcPct val="90000"/>
              </a:lnSpc>
            </a:pPr>
            <a:r>
              <a:rPr lang="en-US" sz="2800" dirty="0">
                <a:latin typeface="Franklin Gothic Book" panose="020B0503020102020204" pitchFamily="34" charset="0"/>
              </a:rPr>
              <a:t>Is my measurement model the same in different groups?</a:t>
            </a:r>
          </a:p>
          <a:p>
            <a:pPr marL="533182" indent="-533182">
              <a:lnSpc>
                <a:spcPct val="90000"/>
              </a:lnSpc>
            </a:pPr>
            <a:endParaRPr lang="en-US" sz="2800" dirty="0">
              <a:latin typeface="Franklin Gothic Book" panose="020B0503020102020204" pitchFamily="34" charset="0"/>
            </a:endParaRPr>
          </a:p>
          <a:p>
            <a:pPr marL="533182" indent="-533182">
              <a:lnSpc>
                <a:spcPct val="90000"/>
              </a:lnSpc>
            </a:pPr>
            <a:r>
              <a:rPr lang="en-US" sz="4000" dirty="0">
                <a:latin typeface="Franklin Gothic Book" panose="020B0503020102020204" pitchFamily="34" charset="0"/>
              </a:rPr>
              <a:t>Construct validity</a:t>
            </a:r>
          </a:p>
          <a:p>
            <a:pPr lvl="1">
              <a:lnSpc>
                <a:spcPct val="90000"/>
              </a:lnSpc>
            </a:pPr>
            <a:endParaRPr lang="en-US" sz="2400" dirty="0">
              <a:solidFill>
                <a:schemeClr val="bg1">
                  <a:lumMod val="75000"/>
                </a:schemeClr>
              </a:solidFill>
              <a:latin typeface="Franklin Gothic Book" panose="020B0503020102020204" pitchFamily="34" charset="0"/>
            </a:endParaRPr>
          </a:p>
          <a:p>
            <a:pPr lvl="1" algn="r">
              <a:lnSpc>
                <a:spcPct val="90000"/>
              </a:lnSpc>
            </a:pPr>
            <a:r>
              <a:rPr lang="en-US" sz="1600" dirty="0">
                <a:latin typeface="Franklin Gothic Book" panose="020B0503020102020204" pitchFamily="34" charset="0"/>
              </a:rPr>
              <a:t>Is the model </a:t>
            </a:r>
            <a:r>
              <a:rPr lang="en-US" sz="1600" i="1" dirty="0">
                <a:latin typeface="Franklin Gothic Book" panose="020B0503020102020204" pitchFamily="34" charset="0"/>
              </a:rPr>
              <a:t>measuring</a:t>
            </a:r>
            <a:r>
              <a:rPr lang="en-US" sz="1600" dirty="0">
                <a:latin typeface="Franklin Gothic Book" panose="020B0503020102020204" pitchFamily="34" charset="0"/>
              </a:rPr>
              <a:t> the same thing for boys and girls? Or across different countries?</a:t>
            </a:r>
          </a:p>
        </p:txBody>
      </p:sp>
      <p:sp>
        <p:nvSpPr>
          <p:cNvPr id="4" name="Content Placeholder 2"/>
          <p:cNvSpPr txBox="1">
            <a:spLocks/>
          </p:cNvSpPr>
          <p:nvPr/>
        </p:nvSpPr>
        <p:spPr>
          <a:xfrm>
            <a:off x="609600" y="3124208"/>
            <a:ext cx="7520940" cy="3579849"/>
          </a:xfrm>
          <a:prstGeom prst="rect">
            <a:avLst/>
          </a:prstGeom>
        </p:spPr>
        <p:txBody>
          <a:bodyPr lIns="91402" tIns="45702" rIns="91402" bIns="45702">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nl-NL" sz="2800" dirty="0" err="1">
                <a:latin typeface="Franklin Gothic Book" panose="020B0503020102020204" pitchFamily="34" charset="0"/>
                <a:sym typeface="Wingdings" pitchFamily="2" charset="2"/>
              </a:rPr>
              <a:t>Can</a:t>
            </a:r>
            <a:r>
              <a:rPr lang="nl-NL" sz="2800" dirty="0">
                <a:latin typeface="Franklin Gothic Book" panose="020B0503020102020204" pitchFamily="34" charset="0"/>
                <a:sym typeface="Wingdings" pitchFamily="2" charset="2"/>
              </a:rPr>
              <a:t> we make a fair </a:t>
            </a:r>
            <a:r>
              <a:rPr lang="nl-NL" sz="2800" dirty="0" err="1">
                <a:latin typeface="Franklin Gothic Book" panose="020B0503020102020204" pitchFamily="34" charset="0"/>
                <a:sym typeface="Wingdings" pitchFamily="2" charset="2"/>
              </a:rPr>
              <a:t>comparison</a:t>
            </a:r>
            <a:r>
              <a:rPr lang="nl-NL" sz="2800" dirty="0">
                <a:latin typeface="Franklin Gothic Book" panose="020B0503020102020204" pitchFamily="34" charset="0"/>
                <a:sym typeface="Wingdings" pitchFamily="2" charset="2"/>
              </a:rPr>
              <a:t> </a:t>
            </a:r>
            <a:r>
              <a:rPr lang="nl-NL" sz="2800" dirty="0" err="1">
                <a:latin typeface="Franklin Gothic Book" panose="020B0503020102020204" pitchFamily="34" charset="0"/>
                <a:sym typeface="Wingdings" pitchFamily="2" charset="2"/>
              </a:rPr>
              <a:t>between</a:t>
            </a:r>
            <a:r>
              <a:rPr lang="nl-NL" sz="2800" dirty="0">
                <a:latin typeface="Franklin Gothic Book" panose="020B0503020102020204" pitchFamily="34" charset="0"/>
                <a:sym typeface="Wingdings" pitchFamily="2" charset="2"/>
              </a:rPr>
              <a:t> </a:t>
            </a:r>
            <a:r>
              <a:rPr lang="nl-NL" sz="2800" dirty="0" err="1">
                <a:latin typeface="Franklin Gothic Book" panose="020B0503020102020204" pitchFamily="34" charset="0"/>
                <a:sym typeface="Wingdings" pitchFamily="2" charset="2"/>
              </a:rPr>
              <a:t>groups</a:t>
            </a:r>
            <a:r>
              <a:rPr lang="nl-NL" sz="2800" dirty="0">
                <a:latin typeface="Franklin Gothic Book" panose="020B0503020102020204" pitchFamily="34" charset="0"/>
                <a:sym typeface="Wingdings" pitchFamily="2" charset="2"/>
              </a:rPr>
              <a:t>?</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lgn="r">
              <a:buNone/>
            </a:pPr>
            <a:r>
              <a:rPr lang="nl-NL" sz="2200" dirty="0" err="1">
                <a:latin typeface="Franklin Gothic Book" panose="020B0503020102020204" pitchFamily="34" charset="0"/>
                <a:cs typeface="Calibri"/>
                <a:sym typeface="Wingdings" pitchFamily="2" charset="2"/>
              </a:rPr>
              <a:t>Did</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the</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groups</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understand</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the</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questions</a:t>
            </a:r>
            <a:r>
              <a:rPr lang="nl-NL" sz="2200" dirty="0">
                <a:latin typeface="Franklin Gothic Book" panose="020B0503020102020204" pitchFamily="34" charset="0"/>
                <a:cs typeface="Calibri"/>
                <a:sym typeface="Wingdings" pitchFamily="2" charset="2"/>
              </a:rPr>
              <a:t> in </a:t>
            </a:r>
            <a:r>
              <a:rPr lang="nl-NL" sz="2200" dirty="0" err="1">
                <a:latin typeface="Franklin Gothic Book" panose="020B0503020102020204" pitchFamily="34" charset="0"/>
                <a:cs typeface="Calibri"/>
                <a:sym typeface="Wingdings" pitchFamily="2" charset="2"/>
              </a:rPr>
              <a:t>the</a:t>
            </a:r>
            <a:r>
              <a:rPr lang="nl-NL" sz="2200" dirty="0">
                <a:latin typeface="Franklin Gothic Book" panose="020B0503020102020204" pitchFamily="34" charset="0"/>
                <a:cs typeface="Calibri"/>
                <a:sym typeface="Wingdings" pitchFamily="2" charset="2"/>
              </a:rPr>
              <a:t> </a:t>
            </a:r>
            <a:r>
              <a:rPr lang="nl-NL" sz="2200" dirty="0" err="1">
                <a:latin typeface="Franklin Gothic Book" panose="020B0503020102020204" pitchFamily="34" charset="0"/>
                <a:cs typeface="Calibri"/>
                <a:sym typeface="Wingdings" pitchFamily="2" charset="2"/>
              </a:rPr>
              <a:t>same</a:t>
            </a:r>
            <a:r>
              <a:rPr lang="nl-NL" sz="2200" dirty="0">
                <a:latin typeface="Franklin Gothic Book" panose="020B0503020102020204" pitchFamily="34" charset="0"/>
                <a:cs typeface="Calibri"/>
                <a:sym typeface="Wingdings" pitchFamily="2" charset="2"/>
              </a:rPr>
              <a:t> way?</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buNone/>
            </a:pPr>
            <a:r>
              <a:rPr lang="nl-NL" sz="3600" dirty="0">
                <a:latin typeface="Franklin Gothic Book" panose="020B0503020102020204" pitchFamily="34" charset="0"/>
                <a:cs typeface="Calibri"/>
                <a:sym typeface="Wingdings" pitchFamily="2" charset="2"/>
              </a:rPr>
              <a:t>Same latent score </a:t>
            </a:r>
            <a:r>
              <a:rPr lang="nl-NL" sz="3600" dirty="0" err="1">
                <a:latin typeface="Franklin Gothic Book" panose="020B0503020102020204" pitchFamily="34" charset="0"/>
                <a:cs typeface="Calibri"/>
                <a:sym typeface="Wingdings" pitchFamily="2" charset="2"/>
              </a:rPr>
              <a:t>should</a:t>
            </a:r>
            <a:r>
              <a:rPr lang="nl-NL" sz="3600" dirty="0">
                <a:latin typeface="Franklin Gothic Book" panose="020B0503020102020204" pitchFamily="34" charset="0"/>
                <a:cs typeface="Calibri"/>
                <a:sym typeface="Wingdings" pitchFamily="2" charset="2"/>
              </a:rPr>
              <a:t> </a:t>
            </a:r>
            <a:r>
              <a:rPr lang="nl-NL" sz="3600" dirty="0" err="1">
                <a:latin typeface="Franklin Gothic Book" panose="020B0503020102020204" pitchFamily="34" charset="0"/>
                <a:cs typeface="Calibri"/>
                <a:sym typeface="Wingdings" pitchFamily="2" charset="2"/>
              </a:rPr>
              <a:t>result</a:t>
            </a:r>
            <a:r>
              <a:rPr lang="nl-NL" sz="3600" dirty="0">
                <a:latin typeface="Franklin Gothic Book" panose="020B0503020102020204" pitchFamily="34" charset="0"/>
                <a:cs typeface="Calibri"/>
                <a:sym typeface="Wingdings" pitchFamily="2" charset="2"/>
              </a:rPr>
              <a:t> in</a:t>
            </a:r>
          </a:p>
          <a:p>
            <a:pPr marL="0" indent="0">
              <a:buNone/>
            </a:pPr>
            <a:r>
              <a:rPr lang="nl-NL" sz="3600" dirty="0">
                <a:latin typeface="Franklin Gothic Book" panose="020B0503020102020204" pitchFamily="34" charset="0"/>
                <a:cs typeface="Calibri"/>
                <a:sym typeface="Wingdings" pitchFamily="2" charset="2"/>
              </a:rPr>
              <a:t>    </a:t>
            </a:r>
            <a:r>
              <a:rPr lang="nl-NL" sz="3600" dirty="0" err="1">
                <a:latin typeface="Franklin Gothic Book" panose="020B0503020102020204" pitchFamily="34" charset="0"/>
                <a:cs typeface="Calibri"/>
                <a:sym typeface="Wingdings" pitchFamily="2" charset="2"/>
              </a:rPr>
              <a:t>the</a:t>
            </a:r>
            <a:r>
              <a:rPr lang="nl-NL" sz="3600" dirty="0">
                <a:latin typeface="Franklin Gothic Book" panose="020B0503020102020204" pitchFamily="34" charset="0"/>
                <a:cs typeface="Calibri"/>
                <a:sym typeface="Wingdings" pitchFamily="2" charset="2"/>
              </a:rPr>
              <a:t> </a:t>
            </a:r>
            <a:r>
              <a:rPr lang="nl-NL" sz="3600" dirty="0" err="1">
                <a:latin typeface="Franklin Gothic Book" panose="020B0503020102020204" pitchFamily="34" charset="0"/>
                <a:cs typeface="Calibri"/>
                <a:sym typeface="Wingdings" pitchFamily="2" charset="2"/>
              </a:rPr>
              <a:t>same</a:t>
            </a:r>
            <a:r>
              <a:rPr lang="nl-NL" sz="3600" dirty="0">
                <a:latin typeface="Franklin Gothic Book" panose="020B0503020102020204" pitchFamily="34" charset="0"/>
                <a:cs typeface="Calibri"/>
                <a:sym typeface="Wingdings" pitchFamily="2" charset="2"/>
              </a:rPr>
              <a:t> </a:t>
            </a:r>
            <a:r>
              <a:rPr lang="nl-NL" sz="3600" dirty="0" err="1">
                <a:latin typeface="Franklin Gothic Book" panose="020B0503020102020204" pitchFamily="34" charset="0"/>
                <a:cs typeface="Calibri"/>
                <a:sym typeface="Wingdings" pitchFamily="2" charset="2"/>
              </a:rPr>
              <a:t>observed</a:t>
            </a:r>
            <a:r>
              <a:rPr lang="nl-NL" sz="3600" dirty="0">
                <a:latin typeface="Franklin Gothic Book" panose="020B0503020102020204" pitchFamily="34" charset="0"/>
                <a:cs typeface="Calibri"/>
                <a:sym typeface="Wingdings" pitchFamily="2" charset="2"/>
              </a:rPr>
              <a:t> scores</a:t>
            </a:r>
          </a:p>
          <a:p>
            <a:pPr marL="0" indent="0">
              <a:buNone/>
            </a:pPr>
            <a:endParaRPr lang="nl-NL" sz="2800" dirty="0">
              <a:latin typeface="Franklin Gothic Book" panose="020B0503020102020204" pitchFamily="34" charset="0"/>
              <a:cs typeface="Calibri"/>
              <a:sym typeface="Wingdings" pitchFamily="2" charset="2"/>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552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11530" y="3048000"/>
            <a:ext cx="7520940" cy="6246850"/>
          </a:xfrm>
          <a:prstGeom prst="rect">
            <a:avLst/>
          </a:prstGeom>
        </p:spPr>
        <p:txBody>
          <a:bodyPr lIns="91402" tIns="45702" rIns="91402" bIns="45702">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nl-NL" sz="2500" dirty="0">
                <a:latin typeface="Franklin Gothic Medium" panose="020B0603020102020204" pitchFamily="34" charset="0"/>
                <a:cs typeface="Calibri"/>
                <a:sym typeface="Wingdings" pitchFamily="2" charset="2"/>
              </a:rPr>
              <a:t>STATED DIFFERENTLY, WE WANT (at </a:t>
            </a:r>
            <a:r>
              <a:rPr lang="nl-NL" sz="2500" dirty="0" err="1">
                <a:latin typeface="Franklin Gothic Medium" panose="020B0603020102020204" pitchFamily="34" charset="0"/>
                <a:cs typeface="Calibri"/>
                <a:sym typeface="Wingdings" pitchFamily="2" charset="2"/>
              </a:rPr>
              <a:t>least</a:t>
            </a:r>
            <a:r>
              <a:rPr lang="nl-NL" sz="2500" dirty="0">
                <a:latin typeface="Franklin Gothic Medium" panose="020B0603020102020204" pitchFamily="34" charset="0"/>
                <a:cs typeface="Calibri"/>
                <a:sym typeface="Wingdings" pitchFamily="2" charset="2"/>
              </a:rPr>
              <a:t>)</a:t>
            </a:r>
            <a:endParaRPr lang="nl-NL" sz="2500" dirty="0">
              <a:latin typeface="Franklin Gothic Book" panose="020B0503020102020204" pitchFamily="34" charset="0"/>
              <a:cs typeface="Calibri"/>
              <a:sym typeface="Wingdings" pitchFamily="2" charset="2"/>
            </a:endParaRPr>
          </a:p>
          <a:p>
            <a:pPr marL="457035" lvl="1" indent="-457035"/>
            <a:endParaRPr lang="nl-NL" sz="2600" dirty="0">
              <a:latin typeface="Franklin Gothic Book" panose="020B0503020102020204" pitchFamily="34" charset="0"/>
              <a:cs typeface="Calibri"/>
              <a:sym typeface="Wingdings" pitchFamily="2" charset="2"/>
            </a:endParaRPr>
          </a:p>
          <a:p>
            <a:pPr marL="457035" lvl="1" indent="-457035"/>
            <a:r>
              <a:rPr lang="nl-NL" sz="2600" dirty="0" err="1">
                <a:latin typeface="Franklin Gothic Book" panose="020B0503020102020204" pitchFamily="34" charset="0"/>
                <a:cs typeface="Calibri"/>
                <a:sym typeface="Wingdings" pitchFamily="2" charset="2"/>
              </a:rPr>
              <a:t>Equal</a:t>
            </a:r>
            <a:r>
              <a:rPr lang="nl-NL" sz="2600" dirty="0">
                <a:latin typeface="Franklin Gothic Book" panose="020B0503020102020204" pitchFamily="34" charset="0"/>
                <a:cs typeface="Calibri"/>
                <a:sym typeface="Wingdings" pitchFamily="2" charset="2"/>
              </a:rPr>
              <a:t> </a:t>
            </a:r>
            <a:r>
              <a:rPr lang="nl-NL" sz="2600" dirty="0" err="1">
                <a:latin typeface="Franklin Gothic Book" panose="020B0503020102020204" pitchFamily="34" charset="0"/>
                <a:cs typeface="Calibri"/>
                <a:sym typeface="Wingdings" pitchFamily="2" charset="2"/>
              </a:rPr>
              <a:t>intercepts</a:t>
            </a:r>
            <a:r>
              <a:rPr lang="nl-NL" sz="2600" dirty="0">
                <a:latin typeface="Franklin Gothic Book" panose="020B0503020102020204" pitchFamily="34" charset="0"/>
                <a:cs typeface="Calibri"/>
                <a:sym typeface="Wingdings" pitchFamily="2" charset="2"/>
              </a:rPr>
              <a:t> (= item means)</a:t>
            </a:r>
          </a:p>
          <a:p>
            <a:pPr marL="457035" lvl="1" indent="-457035"/>
            <a:r>
              <a:rPr lang="nl-NL" sz="2600" dirty="0" err="1">
                <a:latin typeface="Franklin Gothic Book" panose="020B0503020102020204" pitchFamily="34" charset="0"/>
                <a:cs typeface="Calibri"/>
                <a:sym typeface="Wingdings" pitchFamily="2" charset="2"/>
              </a:rPr>
              <a:t>Equal</a:t>
            </a:r>
            <a:r>
              <a:rPr lang="nl-NL" sz="2600" dirty="0">
                <a:latin typeface="Franklin Gothic Book" panose="020B0503020102020204" pitchFamily="34" charset="0"/>
                <a:cs typeface="Calibri"/>
                <a:sym typeface="Wingdings" pitchFamily="2" charset="2"/>
              </a:rPr>
              <a:t> </a:t>
            </a:r>
            <a:r>
              <a:rPr lang="nl-NL" sz="2600" dirty="0" err="1">
                <a:latin typeface="Franklin Gothic Book" panose="020B0503020102020204" pitchFamily="34" charset="0"/>
                <a:cs typeface="Calibri"/>
                <a:sym typeface="Wingdings" pitchFamily="2" charset="2"/>
              </a:rPr>
              <a:t>slopes</a:t>
            </a:r>
            <a:r>
              <a:rPr lang="nl-NL" sz="2600" dirty="0">
                <a:latin typeface="Franklin Gothic Book" panose="020B0503020102020204" pitchFamily="34" charset="0"/>
                <a:cs typeface="Calibri"/>
                <a:sym typeface="Wingdings" pitchFamily="2" charset="2"/>
              </a:rPr>
              <a:t> (factor </a:t>
            </a:r>
            <a:r>
              <a:rPr lang="nl-NL" sz="2600" dirty="0" err="1">
                <a:latin typeface="Franklin Gothic Book" panose="020B0503020102020204" pitchFamily="34" charset="0"/>
                <a:cs typeface="Calibri"/>
                <a:sym typeface="Wingdings" pitchFamily="2" charset="2"/>
              </a:rPr>
              <a:t>loadings</a:t>
            </a:r>
            <a:r>
              <a:rPr lang="nl-NL" sz="2600" dirty="0">
                <a:latin typeface="Franklin Gothic Book" panose="020B0503020102020204" pitchFamily="34" charset="0"/>
                <a:cs typeface="Calibri"/>
                <a:sym typeface="Wingdings" pitchFamily="2" charset="2"/>
              </a:rPr>
              <a:t>)</a:t>
            </a:r>
          </a:p>
          <a:p>
            <a:pPr marL="0" lvl="1" indent="0">
              <a:buNone/>
            </a:pPr>
            <a:endParaRPr lang="nl-NL" sz="2600" dirty="0">
              <a:cs typeface="Calibri"/>
              <a:sym typeface="Wingdings" pitchFamily="2" charset="2"/>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58698778-E9A5-464A-A833-D38371C75C8D}"/>
              </a:ext>
            </a:extLst>
          </p:cNvPr>
          <p:cNvSpPr txBox="1"/>
          <p:nvPr/>
        </p:nvSpPr>
        <p:spPr>
          <a:xfrm>
            <a:off x="1066800" y="611150"/>
            <a:ext cx="8530590" cy="1938992"/>
          </a:xfrm>
          <a:prstGeom prst="rect">
            <a:avLst/>
          </a:prstGeom>
          <a:noFill/>
        </p:spPr>
        <p:txBody>
          <a:bodyPr wrap="square" rtlCol="0">
            <a:spAutoFit/>
          </a:bodyPr>
          <a:lstStyle/>
          <a:p>
            <a:r>
              <a:rPr lang="nl-NL" sz="4000" dirty="0">
                <a:solidFill>
                  <a:schemeClr val="tx2">
                    <a:lumMod val="60000"/>
                    <a:lumOff val="40000"/>
                  </a:schemeClr>
                </a:solidFill>
                <a:latin typeface="Franklin Gothic Book" panose="020B0503020102020204" pitchFamily="34" charset="0"/>
                <a:cs typeface="Calibri"/>
                <a:sym typeface="Wingdings" pitchFamily="2" charset="2"/>
              </a:rPr>
              <a:t>Same latent score </a:t>
            </a:r>
            <a:r>
              <a:rPr lang="nl-NL" sz="4000" dirty="0" err="1">
                <a:solidFill>
                  <a:schemeClr val="tx2">
                    <a:lumMod val="60000"/>
                    <a:lumOff val="40000"/>
                  </a:schemeClr>
                </a:solidFill>
                <a:latin typeface="Franklin Gothic Book" panose="020B0503020102020204" pitchFamily="34" charset="0"/>
                <a:cs typeface="Calibri"/>
                <a:sym typeface="Wingdings" pitchFamily="2" charset="2"/>
              </a:rPr>
              <a:t>should</a:t>
            </a:r>
            <a:r>
              <a:rPr lang="nl-NL" sz="4000" dirty="0">
                <a:solidFill>
                  <a:schemeClr val="tx2">
                    <a:lumMod val="60000"/>
                    <a:lumOff val="40000"/>
                  </a:schemeClr>
                </a:solidFill>
                <a:latin typeface="Franklin Gothic Book" panose="020B0503020102020204" pitchFamily="34" charset="0"/>
                <a:cs typeface="Calibri"/>
                <a:sym typeface="Wingdings" pitchFamily="2" charset="2"/>
              </a:rPr>
              <a:t> </a:t>
            </a:r>
            <a:r>
              <a:rPr lang="nl-NL" sz="4000" dirty="0" err="1">
                <a:solidFill>
                  <a:schemeClr val="tx2">
                    <a:lumMod val="60000"/>
                    <a:lumOff val="40000"/>
                  </a:schemeClr>
                </a:solidFill>
                <a:latin typeface="Franklin Gothic Book" panose="020B0503020102020204" pitchFamily="34" charset="0"/>
                <a:cs typeface="Calibri"/>
                <a:sym typeface="Wingdings" pitchFamily="2" charset="2"/>
              </a:rPr>
              <a:t>result</a:t>
            </a:r>
            <a:r>
              <a:rPr lang="nl-NL" sz="4000" dirty="0">
                <a:solidFill>
                  <a:schemeClr val="tx2">
                    <a:lumMod val="60000"/>
                    <a:lumOff val="40000"/>
                  </a:schemeClr>
                </a:solidFill>
                <a:latin typeface="Franklin Gothic Book" panose="020B0503020102020204" pitchFamily="34" charset="0"/>
                <a:cs typeface="Calibri"/>
                <a:sym typeface="Wingdings" pitchFamily="2" charset="2"/>
              </a:rPr>
              <a:t> in</a:t>
            </a:r>
          </a:p>
          <a:p>
            <a:r>
              <a:rPr lang="nl-NL" sz="4000" dirty="0">
                <a:solidFill>
                  <a:schemeClr val="tx2">
                    <a:lumMod val="60000"/>
                    <a:lumOff val="40000"/>
                  </a:schemeClr>
                </a:solidFill>
                <a:latin typeface="Franklin Gothic Book" panose="020B0503020102020204" pitchFamily="34" charset="0"/>
                <a:cs typeface="Calibri"/>
                <a:sym typeface="Wingdings" pitchFamily="2" charset="2"/>
              </a:rPr>
              <a:t>    </a:t>
            </a:r>
            <a:r>
              <a:rPr lang="nl-NL" sz="4000" dirty="0" err="1">
                <a:solidFill>
                  <a:schemeClr val="tx2">
                    <a:lumMod val="60000"/>
                    <a:lumOff val="40000"/>
                  </a:schemeClr>
                </a:solidFill>
                <a:latin typeface="Franklin Gothic Book" panose="020B0503020102020204" pitchFamily="34" charset="0"/>
                <a:cs typeface="Calibri"/>
                <a:sym typeface="Wingdings" pitchFamily="2" charset="2"/>
              </a:rPr>
              <a:t>the</a:t>
            </a:r>
            <a:r>
              <a:rPr lang="nl-NL" sz="4000" dirty="0">
                <a:solidFill>
                  <a:schemeClr val="tx2">
                    <a:lumMod val="60000"/>
                    <a:lumOff val="40000"/>
                  </a:schemeClr>
                </a:solidFill>
                <a:latin typeface="Franklin Gothic Book" panose="020B0503020102020204" pitchFamily="34" charset="0"/>
                <a:cs typeface="Calibri"/>
                <a:sym typeface="Wingdings" pitchFamily="2" charset="2"/>
              </a:rPr>
              <a:t> </a:t>
            </a:r>
            <a:r>
              <a:rPr lang="nl-NL" sz="4000" dirty="0" err="1">
                <a:solidFill>
                  <a:schemeClr val="tx2">
                    <a:lumMod val="60000"/>
                    <a:lumOff val="40000"/>
                  </a:schemeClr>
                </a:solidFill>
                <a:latin typeface="Franklin Gothic Book" panose="020B0503020102020204" pitchFamily="34" charset="0"/>
                <a:cs typeface="Calibri"/>
                <a:sym typeface="Wingdings" pitchFamily="2" charset="2"/>
              </a:rPr>
              <a:t>same</a:t>
            </a:r>
            <a:r>
              <a:rPr lang="nl-NL" sz="4000" dirty="0">
                <a:solidFill>
                  <a:schemeClr val="tx2">
                    <a:lumMod val="60000"/>
                    <a:lumOff val="40000"/>
                  </a:schemeClr>
                </a:solidFill>
                <a:latin typeface="Franklin Gothic Book" panose="020B0503020102020204" pitchFamily="34" charset="0"/>
                <a:cs typeface="Calibri"/>
                <a:sym typeface="Wingdings" pitchFamily="2" charset="2"/>
              </a:rPr>
              <a:t> </a:t>
            </a:r>
            <a:r>
              <a:rPr lang="nl-NL" sz="4000" dirty="0" err="1">
                <a:solidFill>
                  <a:schemeClr val="tx2">
                    <a:lumMod val="60000"/>
                    <a:lumOff val="40000"/>
                  </a:schemeClr>
                </a:solidFill>
                <a:latin typeface="Franklin Gothic Book" panose="020B0503020102020204" pitchFamily="34" charset="0"/>
                <a:cs typeface="Calibri"/>
                <a:sym typeface="Wingdings" pitchFamily="2" charset="2"/>
              </a:rPr>
              <a:t>observed</a:t>
            </a:r>
            <a:r>
              <a:rPr lang="nl-NL" sz="4000" dirty="0">
                <a:solidFill>
                  <a:schemeClr val="tx2">
                    <a:lumMod val="60000"/>
                    <a:lumOff val="40000"/>
                  </a:schemeClr>
                </a:solidFill>
                <a:latin typeface="Franklin Gothic Book" panose="020B0503020102020204" pitchFamily="34" charset="0"/>
                <a:cs typeface="Calibri"/>
                <a:sym typeface="Wingdings" pitchFamily="2" charset="2"/>
              </a:rPr>
              <a:t> scores</a:t>
            </a:r>
          </a:p>
          <a:p>
            <a:endParaRPr lang="nl-NL" sz="4000" dirty="0"/>
          </a:p>
        </p:txBody>
      </p:sp>
    </p:spTree>
    <p:extLst>
      <p:ext uri="{BB962C8B-B14F-4D97-AF65-F5344CB8AC3E}">
        <p14:creationId xmlns:p14="http://schemas.microsoft.com/office/powerpoint/2010/main" val="39946329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457201"/>
            <a:ext cx="7520940" cy="6246850"/>
          </a:xfrm>
          <a:prstGeom prst="rect">
            <a:avLst/>
          </a:prstGeom>
        </p:spPr>
        <p:txBody>
          <a:bodyPr lIns="91402" tIns="45702" rIns="91402" bIns="45702">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nl-NL" sz="4000" dirty="0">
                <a:latin typeface="Franklin Gothic Medium" panose="020B0603020102020204" pitchFamily="34" charset="0"/>
                <a:cs typeface="Calibri"/>
                <a:sym typeface="Wingdings" pitchFamily="2" charset="2"/>
              </a:rPr>
              <a:t>STATED DIFFERENTLY, </a:t>
            </a:r>
          </a:p>
          <a:p>
            <a:pPr marL="0" indent="0">
              <a:buNone/>
            </a:pPr>
            <a:endParaRPr lang="nl-NL" sz="4000" dirty="0">
              <a:latin typeface="Franklin Gothic Medium" panose="020B0603020102020204" pitchFamily="34" charset="0"/>
              <a:cs typeface="Calibri"/>
              <a:sym typeface="Wingdings" pitchFamily="2" charset="2"/>
            </a:endParaRPr>
          </a:p>
          <a:p>
            <a:pPr marL="0" lvl="1" indent="0">
              <a:buNone/>
            </a:pPr>
            <a:endParaRPr lang="nl-NL" sz="2600" dirty="0">
              <a:cs typeface="Calibri"/>
              <a:sym typeface="Wingdings" pitchFamily="2" charset="2"/>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2500" t="37743" r="7543" b="13389"/>
          <a:stretch/>
        </p:blipFill>
        <p:spPr bwMode="auto">
          <a:xfrm>
            <a:off x="307427" y="1371600"/>
            <a:ext cx="8529145" cy="4766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5542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457201"/>
            <a:ext cx="7520940" cy="6246850"/>
          </a:xfrm>
          <a:prstGeom prst="rect">
            <a:avLst/>
          </a:prstGeom>
        </p:spPr>
        <p:txBody>
          <a:bodyPr lIns="91402" tIns="45702" rIns="91402" bIns="45702">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nl-NL" sz="4000" dirty="0">
                <a:latin typeface="Franklin Gothic Medium" panose="020B0603020102020204" pitchFamily="34" charset="0"/>
                <a:cs typeface="Calibri"/>
                <a:sym typeface="Wingdings" pitchFamily="2" charset="2"/>
              </a:rPr>
              <a:t>STATED DIFFERENTLY, </a:t>
            </a:r>
          </a:p>
          <a:p>
            <a:pPr marL="0" indent="0">
              <a:buNone/>
            </a:pPr>
            <a:endParaRPr lang="nl-NL" sz="4000" dirty="0">
              <a:latin typeface="Franklin Gothic Medium" panose="020B0603020102020204" pitchFamily="34" charset="0"/>
              <a:cs typeface="Calibri"/>
              <a:sym typeface="Wingdings" pitchFamily="2" charset="2"/>
            </a:endParaRPr>
          </a:p>
          <a:p>
            <a:pPr marL="0" lvl="1" indent="0">
              <a:buNone/>
            </a:pPr>
            <a:endParaRPr lang="nl-NL" sz="2600" dirty="0">
              <a:cs typeface="Calibri"/>
              <a:sym typeface="Wingdings" pitchFamily="2" charset="2"/>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9526" t="36711" r="3793" b="18534"/>
          <a:stretch/>
        </p:blipFill>
        <p:spPr bwMode="auto">
          <a:xfrm>
            <a:off x="126123" y="1905000"/>
            <a:ext cx="8865477" cy="4139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26123" y="6044451"/>
            <a:ext cx="8004417" cy="923330"/>
          </a:xfrm>
          <a:prstGeom prst="rect">
            <a:avLst/>
          </a:prstGeom>
          <a:noFill/>
        </p:spPr>
        <p:txBody>
          <a:bodyPr wrap="square" rtlCol="0">
            <a:spAutoFit/>
          </a:bodyPr>
          <a:lstStyle/>
          <a:p>
            <a:r>
              <a:rPr lang="nl-NL" dirty="0">
                <a:solidFill>
                  <a:schemeClr val="bg1">
                    <a:lumMod val="65000"/>
                  </a:schemeClr>
                </a:solidFill>
                <a:latin typeface="Franklin Gothic Book" panose="020B0503020102020204" pitchFamily="34" charset="0"/>
              </a:rPr>
              <a:t>Van de Schoot, R., </a:t>
            </a:r>
            <a:r>
              <a:rPr lang="nl-NL" dirty="0" err="1">
                <a:solidFill>
                  <a:schemeClr val="bg1">
                    <a:lumMod val="65000"/>
                  </a:schemeClr>
                </a:solidFill>
                <a:latin typeface="Franklin Gothic Book" panose="020B0503020102020204" pitchFamily="34" charset="0"/>
              </a:rPr>
              <a:t>Lugtig</a:t>
            </a:r>
            <a:r>
              <a:rPr lang="nl-NL" dirty="0">
                <a:solidFill>
                  <a:schemeClr val="bg1">
                    <a:lumMod val="65000"/>
                  </a:schemeClr>
                </a:solidFill>
                <a:latin typeface="Franklin Gothic Book" panose="020B0503020102020204" pitchFamily="34" charset="0"/>
              </a:rPr>
              <a:t>, P., &amp; </a:t>
            </a:r>
            <a:r>
              <a:rPr lang="nl-NL" dirty="0" err="1">
                <a:solidFill>
                  <a:schemeClr val="bg1">
                    <a:lumMod val="65000"/>
                  </a:schemeClr>
                </a:solidFill>
                <a:latin typeface="Franklin Gothic Book" panose="020B0503020102020204" pitchFamily="34" charset="0"/>
              </a:rPr>
              <a:t>Hox</a:t>
            </a:r>
            <a:r>
              <a:rPr lang="nl-NL" dirty="0">
                <a:solidFill>
                  <a:schemeClr val="bg1">
                    <a:lumMod val="65000"/>
                  </a:schemeClr>
                </a:solidFill>
                <a:latin typeface="Franklin Gothic Book" panose="020B0503020102020204" pitchFamily="34" charset="0"/>
              </a:rPr>
              <a:t>. J. (2012). A checklist </a:t>
            </a:r>
            <a:r>
              <a:rPr lang="nl-NL" dirty="0" err="1">
                <a:solidFill>
                  <a:schemeClr val="bg1">
                    <a:lumMod val="65000"/>
                  </a:schemeClr>
                </a:solidFill>
                <a:latin typeface="Franklin Gothic Book" panose="020B0503020102020204" pitchFamily="34" charset="0"/>
              </a:rPr>
              <a:t>for</a:t>
            </a:r>
            <a:r>
              <a:rPr lang="nl-NL" dirty="0">
                <a:solidFill>
                  <a:schemeClr val="bg1">
                    <a:lumMod val="65000"/>
                  </a:schemeClr>
                </a:solidFill>
                <a:latin typeface="Franklin Gothic Book" panose="020B0503020102020204" pitchFamily="34" charset="0"/>
              </a:rPr>
              <a:t> </a:t>
            </a:r>
            <a:r>
              <a:rPr lang="nl-NL" dirty="0" err="1">
                <a:solidFill>
                  <a:schemeClr val="bg1">
                    <a:lumMod val="65000"/>
                  </a:schemeClr>
                </a:solidFill>
                <a:latin typeface="Franklin Gothic Book" panose="020B0503020102020204" pitchFamily="34" charset="0"/>
              </a:rPr>
              <a:t>testing</a:t>
            </a:r>
            <a:r>
              <a:rPr lang="nl-NL" dirty="0">
                <a:solidFill>
                  <a:schemeClr val="bg1">
                    <a:lumMod val="65000"/>
                  </a:schemeClr>
                </a:solidFill>
                <a:latin typeface="Franklin Gothic Book" panose="020B0503020102020204" pitchFamily="34" charset="0"/>
              </a:rPr>
              <a:t> </a:t>
            </a:r>
            <a:r>
              <a:rPr lang="nl-NL" dirty="0" err="1">
                <a:solidFill>
                  <a:schemeClr val="bg1">
                    <a:lumMod val="65000"/>
                  </a:schemeClr>
                </a:solidFill>
                <a:latin typeface="Franklin Gothic Book" panose="020B0503020102020204" pitchFamily="34" charset="0"/>
              </a:rPr>
              <a:t>measurement</a:t>
            </a:r>
            <a:r>
              <a:rPr lang="nl-NL" dirty="0">
                <a:solidFill>
                  <a:schemeClr val="bg1">
                    <a:lumMod val="65000"/>
                  </a:schemeClr>
                </a:solidFill>
                <a:latin typeface="Franklin Gothic Book" panose="020B0503020102020204" pitchFamily="34" charset="0"/>
              </a:rPr>
              <a:t> </a:t>
            </a:r>
            <a:r>
              <a:rPr lang="nl-NL" dirty="0" err="1">
                <a:solidFill>
                  <a:schemeClr val="bg1">
                    <a:lumMod val="65000"/>
                  </a:schemeClr>
                </a:solidFill>
                <a:latin typeface="Franklin Gothic Book" panose="020B0503020102020204" pitchFamily="34" charset="0"/>
              </a:rPr>
              <a:t>invariance</a:t>
            </a:r>
            <a:r>
              <a:rPr lang="nl-NL" dirty="0">
                <a:solidFill>
                  <a:schemeClr val="bg1">
                    <a:lumMod val="65000"/>
                  </a:schemeClr>
                </a:solidFill>
                <a:latin typeface="Franklin Gothic Book" panose="020B0503020102020204" pitchFamily="34" charset="0"/>
              </a:rPr>
              <a:t>. European Journal of </a:t>
            </a:r>
            <a:r>
              <a:rPr lang="nl-NL" dirty="0" err="1">
                <a:solidFill>
                  <a:schemeClr val="bg1">
                    <a:lumMod val="65000"/>
                  </a:schemeClr>
                </a:solidFill>
                <a:latin typeface="Franklin Gothic Book" panose="020B0503020102020204" pitchFamily="34" charset="0"/>
              </a:rPr>
              <a:t>Developmental</a:t>
            </a:r>
            <a:r>
              <a:rPr lang="nl-NL" dirty="0">
                <a:solidFill>
                  <a:schemeClr val="bg1">
                    <a:lumMod val="65000"/>
                  </a:schemeClr>
                </a:solidFill>
                <a:latin typeface="Franklin Gothic Book" panose="020B0503020102020204" pitchFamily="34" charset="0"/>
              </a:rPr>
              <a:t> </a:t>
            </a:r>
            <a:r>
              <a:rPr lang="nl-NL" dirty="0" err="1">
                <a:solidFill>
                  <a:schemeClr val="bg1">
                    <a:lumMod val="65000"/>
                  </a:schemeClr>
                </a:solidFill>
                <a:latin typeface="Franklin Gothic Book" panose="020B0503020102020204" pitchFamily="34" charset="0"/>
              </a:rPr>
              <a:t>Psychology</a:t>
            </a:r>
            <a:r>
              <a:rPr lang="nl-NL" dirty="0">
                <a:solidFill>
                  <a:schemeClr val="bg1">
                    <a:lumMod val="65000"/>
                  </a:schemeClr>
                </a:solidFill>
                <a:latin typeface="Franklin Gothic Book" panose="020B0503020102020204" pitchFamily="34" charset="0"/>
              </a:rPr>
              <a:t>.</a:t>
            </a:r>
          </a:p>
          <a:p>
            <a:endParaRPr lang="nl-NL" dirty="0"/>
          </a:p>
        </p:txBody>
      </p:sp>
    </p:spTree>
    <p:extLst>
      <p:ext uri="{BB962C8B-B14F-4D97-AF65-F5344CB8AC3E}">
        <p14:creationId xmlns:p14="http://schemas.microsoft.com/office/powerpoint/2010/main" val="19759423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25" name="Shape 225"/>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26" name="Shape 226"/>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27" name="Shape 227"/>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28" name="Shape 228"/>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29"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sp>
        <p:nvSpPr>
          <p:cNvPr id="230"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pic>
        <p:nvPicPr>
          <p:cNvPr id="9"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5601686"/>
      </p:ext>
    </p:extLst>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35" name="Shape 235"/>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36" name="Shape 236"/>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37" name="Shape 237"/>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38" name="Shape 238"/>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40" name="Shape 240"/>
          <p:cNvSpPr/>
          <p:nvPr/>
        </p:nvSpPr>
        <p:spPr>
          <a:xfrm flipV="1">
            <a:off x="2074272" y="1185632"/>
            <a:ext cx="5483218" cy="3404782"/>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41" name="Shape 241"/>
          <p:cNvSpPr/>
          <p:nvPr/>
        </p:nvSpPr>
        <p:spPr>
          <a:xfrm>
            <a:off x="7721050" y="836294"/>
            <a:ext cx="854346"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a:t>
            </a:r>
            <a:r>
              <a:rPr sz="2500" kern="0">
                <a:solidFill>
                  <a:srgbClr val="000000"/>
                </a:solidFill>
                <a:sym typeface="Helvetica Light"/>
              </a:rPr>
              <a:t>1</a:t>
            </a:r>
          </a:p>
        </p:txBody>
      </p:sp>
      <p:sp>
        <p:nvSpPr>
          <p:cNvPr id="11"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12"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13"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90556"/>
      </p:ext>
    </p:extLst>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47" name="Shape 247"/>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48" name="Shape 248"/>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49" name="Shape 249"/>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0" name="Shape 250"/>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2" name="Shape 252"/>
          <p:cNvSpPr/>
          <p:nvPr/>
        </p:nvSpPr>
        <p:spPr>
          <a:xfrm flipV="1">
            <a:off x="2074272" y="1185632"/>
            <a:ext cx="5483218" cy="3404782"/>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3" name="Shape 253"/>
          <p:cNvSpPr/>
          <p:nvPr/>
        </p:nvSpPr>
        <p:spPr>
          <a:xfrm>
            <a:off x="7721050" y="836294"/>
            <a:ext cx="854346"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a:t>
            </a:r>
            <a:r>
              <a:rPr sz="2500" kern="0">
                <a:solidFill>
                  <a:srgbClr val="000000"/>
                </a:solidFill>
                <a:sym typeface="Helvetica Light"/>
              </a:rPr>
              <a:t>1</a:t>
            </a:r>
          </a:p>
        </p:txBody>
      </p:sp>
      <p:sp>
        <p:nvSpPr>
          <p:cNvPr id="254" name="Shape 254"/>
          <p:cNvSpPr/>
          <p:nvPr/>
        </p:nvSpPr>
        <p:spPr>
          <a:xfrm flipV="1">
            <a:off x="2074118" y="1016215"/>
            <a:ext cx="4995765" cy="313591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5" name="Shape 255"/>
          <p:cNvSpPr/>
          <p:nvPr/>
        </p:nvSpPr>
        <p:spPr>
          <a:xfrm>
            <a:off x="6674393" y="512973"/>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2</a:t>
            </a:r>
          </a:p>
        </p:txBody>
      </p:sp>
      <p:sp>
        <p:nvSpPr>
          <p:cNvPr id="256" name="Shape 256"/>
          <p:cNvSpPr/>
          <p:nvPr/>
        </p:nvSpPr>
        <p:spPr>
          <a:xfrm flipV="1">
            <a:off x="2033857" y="2108077"/>
            <a:ext cx="6411914" cy="3768928"/>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7" name="Shape 257"/>
          <p:cNvSpPr/>
          <p:nvPr/>
        </p:nvSpPr>
        <p:spPr>
          <a:xfrm>
            <a:off x="7993909" y="1696175"/>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4</a:t>
            </a:r>
          </a:p>
        </p:txBody>
      </p:sp>
      <p:sp>
        <p:nvSpPr>
          <p:cNvPr id="258" name="Shape 258"/>
          <p:cNvSpPr/>
          <p:nvPr/>
        </p:nvSpPr>
        <p:spPr>
          <a:xfrm flipV="1">
            <a:off x="2033858" y="1540343"/>
            <a:ext cx="5968654" cy="362148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9" name="Shape 259"/>
          <p:cNvSpPr/>
          <p:nvPr/>
        </p:nvSpPr>
        <p:spPr>
          <a:xfrm>
            <a:off x="7993909" y="1218185"/>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3</a:t>
            </a:r>
          </a:p>
        </p:txBody>
      </p:sp>
      <p:sp>
        <p:nvSpPr>
          <p:cNvPr id="17"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18"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19" name="Picture 18"/>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537271"/>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47" name="Shape 247"/>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48" name="Shape 248"/>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49" name="Shape 249"/>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0" name="Shape 250"/>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2" name="Shape 252"/>
          <p:cNvSpPr/>
          <p:nvPr/>
        </p:nvSpPr>
        <p:spPr>
          <a:xfrm flipV="1">
            <a:off x="2074272" y="1185632"/>
            <a:ext cx="5483218" cy="3404782"/>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3" name="Shape 253"/>
          <p:cNvSpPr/>
          <p:nvPr/>
        </p:nvSpPr>
        <p:spPr>
          <a:xfrm>
            <a:off x="7721050" y="836294"/>
            <a:ext cx="854346"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a:t>
            </a:r>
            <a:r>
              <a:rPr sz="2500" kern="0">
                <a:solidFill>
                  <a:srgbClr val="000000"/>
                </a:solidFill>
                <a:sym typeface="Helvetica Light"/>
              </a:rPr>
              <a:t>1</a:t>
            </a:r>
          </a:p>
        </p:txBody>
      </p:sp>
      <p:sp>
        <p:nvSpPr>
          <p:cNvPr id="254" name="Shape 254"/>
          <p:cNvSpPr/>
          <p:nvPr/>
        </p:nvSpPr>
        <p:spPr>
          <a:xfrm flipV="1">
            <a:off x="2074118" y="1016215"/>
            <a:ext cx="4995765" cy="313591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5" name="Shape 255"/>
          <p:cNvSpPr/>
          <p:nvPr/>
        </p:nvSpPr>
        <p:spPr>
          <a:xfrm>
            <a:off x="6674393" y="512973"/>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2</a:t>
            </a:r>
          </a:p>
        </p:txBody>
      </p:sp>
      <p:sp>
        <p:nvSpPr>
          <p:cNvPr id="256" name="Shape 256"/>
          <p:cNvSpPr/>
          <p:nvPr/>
        </p:nvSpPr>
        <p:spPr>
          <a:xfrm flipV="1">
            <a:off x="1891686" y="2108077"/>
            <a:ext cx="6554085" cy="3964822"/>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7" name="Shape 257"/>
          <p:cNvSpPr/>
          <p:nvPr/>
        </p:nvSpPr>
        <p:spPr>
          <a:xfrm>
            <a:off x="7993909" y="1696175"/>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4</a:t>
            </a:r>
          </a:p>
        </p:txBody>
      </p:sp>
      <p:sp>
        <p:nvSpPr>
          <p:cNvPr id="258" name="Shape 258"/>
          <p:cNvSpPr/>
          <p:nvPr/>
        </p:nvSpPr>
        <p:spPr>
          <a:xfrm flipV="1">
            <a:off x="2074118" y="1540344"/>
            <a:ext cx="5928394" cy="3550138"/>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9" name="Shape 259"/>
          <p:cNvSpPr/>
          <p:nvPr/>
        </p:nvSpPr>
        <p:spPr>
          <a:xfrm>
            <a:off x="7993909" y="1218185"/>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3</a:t>
            </a:r>
          </a:p>
        </p:txBody>
      </p:sp>
      <p:sp>
        <p:nvSpPr>
          <p:cNvPr id="17"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18"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19" name="Picture 18"/>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5257800" y="2175664"/>
            <a:ext cx="0" cy="415136"/>
          </a:xfrm>
          <a:prstGeom prst="straightConnector1">
            <a:avLst/>
          </a:prstGeom>
          <a:noFill/>
          <a:ln w="25400" cap="flat">
            <a:solidFill>
              <a:srgbClr val="FF66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p:nvPr/>
        </p:nvCxnSpPr>
        <p:spPr>
          <a:xfrm>
            <a:off x="5257800" y="2667000"/>
            <a:ext cx="0" cy="457200"/>
          </a:xfrm>
          <a:prstGeom prst="straightConnector1">
            <a:avLst/>
          </a:prstGeom>
          <a:noFill/>
          <a:ln w="25400" cap="flat">
            <a:solidFill>
              <a:srgbClr val="FF66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22" name="Straight Arrow Connector 21"/>
          <p:cNvCxnSpPr/>
          <p:nvPr/>
        </p:nvCxnSpPr>
        <p:spPr>
          <a:xfrm>
            <a:off x="5257800" y="3276600"/>
            <a:ext cx="0" cy="762000"/>
          </a:xfrm>
          <a:prstGeom prst="straightConnector1">
            <a:avLst/>
          </a:prstGeom>
          <a:noFill/>
          <a:ln w="25400" cap="flat">
            <a:solidFill>
              <a:srgbClr val="FF66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26" name="TextBox 25"/>
          <p:cNvSpPr txBox="1"/>
          <p:nvPr/>
        </p:nvSpPr>
        <p:spPr>
          <a:xfrm>
            <a:off x="3880566" y="1457519"/>
            <a:ext cx="157169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000" dirty="0">
                <a:solidFill>
                  <a:srgbClr val="FF6600"/>
                </a:solidFill>
                <a:latin typeface="Franklin Gothic Book" charset="0"/>
                <a:ea typeface="Franklin Gothic Book" charset="0"/>
                <a:cs typeface="Franklin Gothic Book" charset="0"/>
                <a:sym typeface="Helvetica Light"/>
              </a:rPr>
              <a:t>Shift </a:t>
            </a:r>
            <a:r>
              <a:rPr lang="en-US" sz="2000" dirty="0">
                <a:latin typeface="Franklin Gothic Book" charset="0"/>
                <a:ea typeface="Franklin Gothic Book" charset="0"/>
                <a:cs typeface="Franklin Gothic Book" charset="0"/>
                <a:sym typeface="Helvetica Light"/>
              </a:rPr>
              <a:t>in intercepts</a:t>
            </a:r>
            <a:endParaRPr kumimoji="0" lang="en-US" sz="2000" b="0" i="0" u="none" strike="noStrike" cap="none" spc="0" normalizeH="0" baseline="0" dirty="0">
              <a:ln>
                <a:noFill/>
              </a:ln>
              <a:effectLst/>
              <a:uFillTx/>
              <a:latin typeface="Franklin Gothic Book" charset="0"/>
              <a:ea typeface="Franklin Gothic Book" charset="0"/>
              <a:cs typeface="Franklin Gothic Book" charset="0"/>
              <a:sym typeface="Helvetica Light"/>
            </a:endParaRPr>
          </a:p>
        </p:txBody>
      </p:sp>
    </p:spTree>
    <p:extLst>
      <p:ext uri="{BB962C8B-B14F-4D97-AF65-F5344CB8AC3E}">
        <p14:creationId xmlns:p14="http://schemas.microsoft.com/office/powerpoint/2010/main" val="1693994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947714"/>
            <a:ext cx="9144000" cy="2431398"/>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What</a:t>
            </a:r>
            <a:r>
              <a:rPr lang="nl-NL" sz="4000" dirty="0">
                <a:latin typeface="Franklin Gothic Medium" panose="020B0603020102020204" pitchFamily="34" charset="0"/>
              </a:rPr>
              <a:t> </a:t>
            </a:r>
            <a:r>
              <a:rPr lang="nl-NL" sz="4000" dirty="0" err="1">
                <a:latin typeface="Franklin Gothic Medium" panose="020B0603020102020204" pitchFamily="34" charset="0"/>
              </a:rPr>
              <a:t>about</a:t>
            </a:r>
            <a:r>
              <a:rPr lang="nl-NL" sz="4000" dirty="0">
                <a:latin typeface="Franklin Gothic Medium" panose="020B0603020102020204" pitchFamily="34" charset="0"/>
              </a:rPr>
              <a:t> </a:t>
            </a:r>
            <a:r>
              <a:rPr lang="nl-NL" sz="4000" dirty="0" err="1">
                <a:latin typeface="Franklin Gothic Medium" panose="020B0603020102020204" pitchFamily="34" charset="0"/>
              </a:rPr>
              <a:t>sumscores</a:t>
            </a:r>
            <a:r>
              <a:rPr lang="nl-NL" sz="4000" dirty="0">
                <a:latin typeface="Franklin Gothic Medium" panose="020B0603020102020204" pitchFamily="34" charset="0"/>
              </a:rPr>
              <a:t>?</a:t>
            </a:r>
          </a:p>
          <a:p>
            <a:pPr algn="ctr"/>
            <a:endParaRPr lang="nl-NL" sz="4000" dirty="0">
              <a:latin typeface="Franklin Gothic Medium" panose="020B0603020102020204" pitchFamily="34" charset="0"/>
            </a:endParaRPr>
          </a:p>
          <a:p>
            <a:pPr algn="ctr"/>
            <a:r>
              <a:rPr lang="nl-NL" sz="2400" dirty="0" err="1">
                <a:latin typeface="Franklin Gothic Medium" panose="020B0603020102020204" pitchFamily="34" charset="0"/>
              </a:rPr>
              <a:t>Where</a:t>
            </a:r>
            <a:r>
              <a:rPr lang="nl-NL" sz="2400" dirty="0">
                <a:latin typeface="Franklin Gothic Medium" panose="020B0603020102020204" pitchFamily="34" charset="0"/>
              </a:rPr>
              <a:t> we:</a:t>
            </a:r>
          </a:p>
          <a:p>
            <a:pPr marL="571500" indent="-571500" algn="ctr">
              <a:buFont typeface="Arial" panose="020B0604020202020204" pitchFamily="34" charset="0"/>
              <a:buChar char="•"/>
            </a:pPr>
            <a:r>
              <a:rPr lang="nl-NL" sz="2400" dirty="0" err="1">
                <a:latin typeface="Franklin Gothic Medium" panose="020B0603020102020204" pitchFamily="34" charset="0"/>
              </a:rPr>
              <a:t>Either</a:t>
            </a:r>
            <a:r>
              <a:rPr lang="nl-NL" sz="2400" dirty="0">
                <a:latin typeface="Franklin Gothic Medium" panose="020B0603020102020204" pitchFamily="34" charset="0"/>
              </a:rPr>
              <a:t> </a:t>
            </a:r>
            <a:r>
              <a:rPr lang="nl-NL" sz="2400" dirty="0" err="1">
                <a:latin typeface="Franklin Gothic Medium" panose="020B0603020102020204" pitchFamily="34" charset="0"/>
              </a:rPr>
              <a:t>simply</a:t>
            </a:r>
            <a:r>
              <a:rPr lang="nl-NL" sz="2400" dirty="0">
                <a:latin typeface="Franklin Gothic Medium" panose="020B0603020102020204" pitchFamily="34" charset="0"/>
              </a:rPr>
              <a:t> </a:t>
            </a:r>
            <a:r>
              <a:rPr lang="nl-NL" sz="2400" dirty="0" err="1">
                <a:latin typeface="Franklin Gothic Medium" panose="020B0603020102020204" pitchFamily="34" charset="0"/>
              </a:rPr>
              <a:t>sum</a:t>
            </a:r>
            <a:r>
              <a:rPr lang="nl-NL" sz="2400" dirty="0">
                <a:latin typeface="Franklin Gothic Medium" panose="020B0603020102020204" pitchFamily="34" charset="0"/>
              </a:rPr>
              <a:t> </a:t>
            </a:r>
            <a:r>
              <a:rPr lang="nl-NL" sz="2400" dirty="0" err="1">
                <a:latin typeface="Franklin Gothic Medium" panose="020B0603020102020204" pitchFamily="34" charset="0"/>
              </a:rPr>
              <a:t>all</a:t>
            </a:r>
            <a:r>
              <a:rPr lang="nl-NL" sz="2400" dirty="0">
                <a:latin typeface="Franklin Gothic Medium" panose="020B0603020102020204" pitchFamily="34" charset="0"/>
              </a:rPr>
              <a:t> </a:t>
            </a:r>
            <a:r>
              <a:rPr lang="nl-NL" sz="2400" dirty="0" err="1">
                <a:latin typeface="Franklin Gothic Medium" panose="020B0603020102020204" pitchFamily="34" charset="0"/>
              </a:rPr>
              <a:t>the</a:t>
            </a:r>
            <a:r>
              <a:rPr lang="nl-NL" sz="2400" dirty="0">
                <a:latin typeface="Franklin Gothic Medium" panose="020B0603020102020204" pitchFamily="34" charset="0"/>
              </a:rPr>
              <a:t> items score </a:t>
            </a:r>
            <a:r>
              <a:rPr lang="nl-NL" sz="2400" dirty="0" err="1">
                <a:latin typeface="Franklin Gothic Medium" panose="020B0603020102020204" pitchFamily="34" charset="0"/>
              </a:rPr>
              <a:t>together</a:t>
            </a:r>
            <a:endParaRPr lang="nl-NL" sz="2400" dirty="0">
              <a:latin typeface="Franklin Gothic Medium" panose="020B0603020102020204" pitchFamily="34" charset="0"/>
            </a:endParaRPr>
          </a:p>
          <a:p>
            <a:pPr marL="571500" indent="-571500" algn="ctr">
              <a:buFont typeface="Arial" panose="020B0604020202020204" pitchFamily="34" charset="0"/>
              <a:buChar char="•"/>
            </a:pPr>
            <a:r>
              <a:rPr lang="nl-NL" sz="2400" dirty="0">
                <a:latin typeface="Franklin Gothic Medium" panose="020B0603020102020204" pitchFamily="34" charset="0"/>
              </a:rPr>
              <a:t>Or take a </a:t>
            </a:r>
            <a:r>
              <a:rPr lang="nl-NL" sz="2400" dirty="0" err="1">
                <a:latin typeface="Franklin Gothic Medium" panose="020B0603020102020204" pitchFamily="34" charset="0"/>
              </a:rPr>
              <a:t>mean</a:t>
            </a:r>
            <a:r>
              <a:rPr lang="nl-NL" sz="2400" dirty="0">
                <a:latin typeface="Franklin Gothic Medium" panose="020B0603020102020204" pitchFamily="34" charset="0"/>
              </a:rPr>
              <a:t> of </a:t>
            </a:r>
            <a:r>
              <a:rPr lang="nl-NL" sz="2400" dirty="0" err="1">
                <a:latin typeface="Franklin Gothic Medium" panose="020B0603020102020204" pitchFamily="34" charset="0"/>
              </a:rPr>
              <a:t>the</a:t>
            </a:r>
            <a:r>
              <a:rPr lang="nl-NL" sz="2400" dirty="0">
                <a:latin typeface="Franklin Gothic Medium" panose="020B0603020102020204" pitchFamily="34" charset="0"/>
              </a:rPr>
              <a:t> item scores.</a:t>
            </a:r>
          </a:p>
        </p:txBody>
      </p:sp>
      <p:sp>
        <p:nvSpPr>
          <p:cNvPr id="5" name="Rectangle 4"/>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4CE3705-49C1-4B87-89FB-628EB0CF4668}"/>
              </a:ext>
            </a:extLst>
          </p:cNvPr>
          <p:cNvSpPr txBox="1"/>
          <p:nvPr/>
        </p:nvSpPr>
        <p:spPr>
          <a:xfrm>
            <a:off x="1219200" y="1295400"/>
            <a:ext cx="7461892" cy="1631216"/>
          </a:xfrm>
          <a:prstGeom prst="rect">
            <a:avLst/>
          </a:prstGeom>
          <a:noFill/>
        </p:spPr>
        <p:txBody>
          <a:bodyPr wrap="square" rtlCol="0">
            <a:spAutoFit/>
          </a:bodyPr>
          <a:lstStyle/>
          <a:p>
            <a:r>
              <a:rPr lang="nl-NL" sz="2500" b="1" dirty="0" err="1"/>
              <a:t>Interesting</a:t>
            </a:r>
            <a:r>
              <a:rPr lang="nl-NL" sz="2500" b="1" dirty="0"/>
              <a:t> </a:t>
            </a:r>
            <a:r>
              <a:rPr lang="nl-NL" sz="2500" b="1" dirty="0" err="1"/>
              <a:t>read</a:t>
            </a:r>
            <a:r>
              <a:rPr lang="nl-NL" sz="2500" b="1" dirty="0"/>
              <a:t> on </a:t>
            </a:r>
            <a:r>
              <a:rPr lang="nl-NL" sz="2500" b="1" dirty="0" err="1"/>
              <a:t>theory</a:t>
            </a:r>
            <a:r>
              <a:rPr lang="nl-NL" sz="2500" b="1" dirty="0"/>
              <a:t> &amp; latent variables:</a:t>
            </a:r>
          </a:p>
          <a:p>
            <a:r>
              <a:rPr lang="nl-NL" sz="2500" dirty="0"/>
              <a:t>Borsboom, D., </a:t>
            </a:r>
            <a:r>
              <a:rPr lang="nl-NL" sz="2500" dirty="0" err="1"/>
              <a:t>Mellenbergh</a:t>
            </a:r>
            <a:r>
              <a:rPr lang="nl-NL" sz="2500" dirty="0"/>
              <a:t>, G. J., &amp; Van </a:t>
            </a:r>
            <a:r>
              <a:rPr lang="nl-NL" sz="2500" dirty="0" err="1"/>
              <a:t>Heerden</a:t>
            </a:r>
            <a:r>
              <a:rPr lang="nl-NL" sz="2500" dirty="0"/>
              <a:t>, J. (2003). The </a:t>
            </a:r>
            <a:r>
              <a:rPr lang="nl-NL" sz="2500" dirty="0" err="1"/>
              <a:t>theoretical</a:t>
            </a:r>
            <a:r>
              <a:rPr lang="nl-NL" sz="2500" dirty="0"/>
              <a:t> status of latent variables. </a:t>
            </a:r>
            <a:r>
              <a:rPr lang="nl-NL" sz="2500" i="1" dirty="0" err="1"/>
              <a:t>Psychological</a:t>
            </a:r>
            <a:r>
              <a:rPr lang="nl-NL" sz="2500" i="1" dirty="0"/>
              <a:t> review</a:t>
            </a:r>
            <a:r>
              <a:rPr lang="nl-NL" sz="2500" dirty="0"/>
              <a:t>, </a:t>
            </a:r>
            <a:r>
              <a:rPr lang="nl-NL" sz="2500" i="1" dirty="0"/>
              <a:t>110</a:t>
            </a:r>
            <a:r>
              <a:rPr lang="nl-NL" sz="2500" dirty="0"/>
              <a:t>(2), 203.</a:t>
            </a:r>
          </a:p>
        </p:txBody>
      </p:sp>
    </p:spTree>
    <p:extLst>
      <p:ext uri="{BB962C8B-B14F-4D97-AF65-F5344CB8AC3E}">
        <p14:creationId xmlns:p14="http://schemas.microsoft.com/office/powerpoint/2010/main" val="226974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65" name="Shape 265"/>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66" name="Shape 266"/>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67" name="Shape 267"/>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68" name="Shape 268"/>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0" name="Shape 270"/>
          <p:cNvSpPr/>
          <p:nvPr/>
        </p:nvSpPr>
        <p:spPr>
          <a:xfrm flipV="1">
            <a:off x="2074272" y="1185632"/>
            <a:ext cx="5483218" cy="3404782"/>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1" name="Shape 271"/>
          <p:cNvSpPr/>
          <p:nvPr/>
        </p:nvSpPr>
        <p:spPr>
          <a:xfrm>
            <a:off x="7721050" y="836294"/>
            <a:ext cx="854346"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a:t>
            </a:r>
            <a:r>
              <a:rPr sz="2500" kern="0">
                <a:solidFill>
                  <a:srgbClr val="000000"/>
                </a:solidFill>
                <a:sym typeface="Helvetica Light"/>
              </a:rPr>
              <a:t>1</a:t>
            </a:r>
          </a:p>
        </p:txBody>
      </p:sp>
      <p:sp>
        <p:nvSpPr>
          <p:cNvPr id="272" name="Shape 272"/>
          <p:cNvSpPr/>
          <p:nvPr/>
        </p:nvSpPr>
        <p:spPr>
          <a:xfrm flipV="1">
            <a:off x="2074118" y="1016215"/>
            <a:ext cx="4995765" cy="313591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3" name="Shape 273"/>
          <p:cNvSpPr/>
          <p:nvPr/>
        </p:nvSpPr>
        <p:spPr>
          <a:xfrm>
            <a:off x="6674393" y="512973"/>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2</a:t>
            </a:r>
          </a:p>
        </p:txBody>
      </p:sp>
      <p:sp>
        <p:nvSpPr>
          <p:cNvPr id="274" name="Shape 274"/>
          <p:cNvSpPr/>
          <p:nvPr/>
        </p:nvSpPr>
        <p:spPr>
          <a:xfrm flipV="1">
            <a:off x="3052071" y="2108077"/>
            <a:ext cx="5393700" cy="3340686"/>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5" name="Shape 275"/>
          <p:cNvSpPr/>
          <p:nvPr/>
        </p:nvSpPr>
        <p:spPr>
          <a:xfrm>
            <a:off x="7993909" y="1696175"/>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4</a:t>
            </a:r>
          </a:p>
        </p:txBody>
      </p:sp>
      <p:sp>
        <p:nvSpPr>
          <p:cNvPr id="276" name="Shape 276"/>
          <p:cNvSpPr/>
          <p:nvPr/>
        </p:nvSpPr>
        <p:spPr>
          <a:xfrm flipV="1">
            <a:off x="2163568" y="1540344"/>
            <a:ext cx="5838943" cy="3550139"/>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7" name="Shape 277"/>
          <p:cNvSpPr/>
          <p:nvPr/>
        </p:nvSpPr>
        <p:spPr>
          <a:xfrm>
            <a:off x="7993909" y="1218185"/>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3</a:t>
            </a:r>
          </a:p>
        </p:txBody>
      </p:sp>
      <p:sp>
        <p:nvSpPr>
          <p:cNvPr id="278" name="Shape 278"/>
          <p:cNvSpPr/>
          <p:nvPr/>
        </p:nvSpPr>
        <p:spPr>
          <a:xfrm flipV="1">
            <a:off x="4125524" y="1137233"/>
            <a:ext cx="1" cy="4462844"/>
          </a:xfrm>
          <a:prstGeom prst="line">
            <a:avLst/>
          </a:prstGeom>
          <a:ln w="38100">
            <a:solidFill>
              <a:schemeClr val="accent1"/>
            </a:solidFill>
            <a:custDash>
              <a:ds d="200000" sp="200000"/>
            </a:custDash>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18"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19"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20" name="Picture 19"/>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506276"/>
      </p:ext>
    </p:ext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65" name="Shape 265"/>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66" name="Shape 266"/>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67" name="Shape 267"/>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68" name="Shape 268"/>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0" name="Shape 270"/>
          <p:cNvSpPr/>
          <p:nvPr/>
        </p:nvSpPr>
        <p:spPr>
          <a:xfrm flipV="1">
            <a:off x="2074272" y="1185632"/>
            <a:ext cx="5483218" cy="3404782"/>
          </a:xfrm>
          <a:prstGeom prst="line">
            <a:avLst/>
          </a:prstGeom>
          <a:ln w="25400">
            <a:solidFill>
              <a:schemeClr val="bg1">
                <a:lumMod val="75000"/>
              </a:schemeClr>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1" name="Shape 271"/>
          <p:cNvSpPr/>
          <p:nvPr/>
        </p:nvSpPr>
        <p:spPr>
          <a:xfrm>
            <a:off x="7713827" y="838714"/>
            <a:ext cx="868792" cy="456820"/>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chemeClr val="bg1">
                    <a:lumMod val="75000"/>
                  </a:schemeClr>
                </a:solidFill>
                <a:sym typeface="Helvetica Light"/>
              </a:rPr>
              <a:t>Group</a:t>
            </a:r>
            <a:r>
              <a:rPr sz="2500" kern="0">
                <a:solidFill>
                  <a:schemeClr val="bg1">
                    <a:lumMod val="75000"/>
                  </a:schemeClr>
                </a:solidFill>
                <a:sym typeface="Helvetica Light"/>
              </a:rPr>
              <a:t>1</a:t>
            </a:r>
          </a:p>
        </p:txBody>
      </p:sp>
      <p:sp>
        <p:nvSpPr>
          <p:cNvPr id="272" name="Shape 272"/>
          <p:cNvSpPr/>
          <p:nvPr/>
        </p:nvSpPr>
        <p:spPr>
          <a:xfrm flipV="1">
            <a:off x="2074118" y="1016215"/>
            <a:ext cx="4995765" cy="3135914"/>
          </a:xfrm>
          <a:prstGeom prst="line">
            <a:avLst/>
          </a:prstGeom>
          <a:ln w="25400">
            <a:solidFill>
              <a:schemeClr val="bg1">
                <a:lumMod val="75000"/>
              </a:schemeClr>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3" name="Shape 273"/>
          <p:cNvSpPr/>
          <p:nvPr/>
        </p:nvSpPr>
        <p:spPr>
          <a:xfrm>
            <a:off x="6666582" y="515393"/>
            <a:ext cx="929706" cy="456820"/>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dirty="0">
                <a:solidFill>
                  <a:schemeClr val="bg1">
                    <a:lumMod val="75000"/>
                  </a:schemeClr>
                </a:solidFill>
                <a:sym typeface="Helvetica Light"/>
              </a:rPr>
              <a:t>Group </a:t>
            </a:r>
            <a:r>
              <a:rPr sz="2500" kern="0" dirty="0">
                <a:solidFill>
                  <a:schemeClr val="bg1">
                    <a:lumMod val="75000"/>
                  </a:schemeClr>
                </a:solidFill>
                <a:sym typeface="Helvetica Light"/>
              </a:rPr>
              <a:t>2</a:t>
            </a:r>
          </a:p>
        </p:txBody>
      </p:sp>
      <p:sp>
        <p:nvSpPr>
          <p:cNvPr id="274" name="Shape 274"/>
          <p:cNvSpPr/>
          <p:nvPr/>
        </p:nvSpPr>
        <p:spPr>
          <a:xfrm flipV="1">
            <a:off x="3052071" y="2108077"/>
            <a:ext cx="5393700" cy="3340686"/>
          </a:xfrm>
          <a:prstGeom prst="line">
            <a:avLst/>
          </a:prstGeom>
          <a:ln w="25400">
            <a:solidFill>
              <a:schemeClr val="bg1">
                <a:lumMod val="75000"/>
              </a:schemeClr>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5" name="Shape 275"/>
          <p:cNvSpPr/>
          <p:nvPr/>
        </p:nvSpPr>
        <p:spPr>
          <a:xfrm>
            <a:off x="7986098" y="1698595"/>
            <a:ext cx="929706" cy="456820"/>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chemeClr val="bg1">
                    <a:lumMod val="75000"/>
                  </a:schemeClr>
                </a:solidFill>
                <a:sym typeface="Helvetica Light"/>
              </a:rPr>
              <a:t>Group </a:t>
            </a:r>
            <a:r>
              <a:rPr sz="2500" kern="0">
                <a:solidFill>
                  <a:schemeClr val="bg1">
                    <a:lumMod val="75000"/>
                  </a:schemeClr>
                </a:solidFill>
                <a:sym typeface="Helvetica Light"/>
              </a:rPr>
              <a:t>4</a:t>
            </a:r>
          </a:p>
        </p:txBody>
      </p:sp>
      <p:sp>
        <p:nvSpPr>
          <p:cNvPr id="276" name="Shape 276"/>
          <p:cNvSpPr/>
          <p:nvPr/>
        </p:nvSpPr>
        <p:spPr>
          <a:xfrm flipV="1">
            <a:off x="2163568" y="1540344"/>
            <a:ext cx="5838943" cy="3550139"/>
          </a:xfrm>
          <a:prstGeom prst="line">
            <a:avLst/>
          </a:prstGeom>
          <a:ln w="25400">
            <a:solidFill>
              <a:schemeClr val="bg1">
                <a:lumMod val="75000"/>
              </a:schemeClr>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77" name="Shape 277"/>
          <p:cNvSpPr/>
          <p:nvPr/>
        </p:nvSpPr>
        <p:spPr>
          <a:xfrm>
            <a:off x="7986098" y="1220605"/>
            <a:ext cx="929706" cy="456820"/>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chemeClr val="bg1">
                    <a:lumMod val="75000"/>
                  </a:schemeClr>
                </a:solidFill>
                <a:sym typeface="Helvetica Light"/>
              </a:rPr>
              <a:t>Group </a:t>
            </a:r>
            <a:r>
              <a:rPr sz="2500" kern="0">
                <a:solidFill>
                  <a:schemeClr val="bg1">
                    <a:lumMod val="75000"/>
                  </a:schemeClr>
                </a:solidFill>
                <a:sym typeface="Helvetica Light"/>
              </a:rPr>
              <a:t>3</a:t>
            </a:r>
          </a:p>
        </p:txBody>
      </p:sp>
      <p:sp>
        <p:nvSpPr>
          <p:cNvPr id="278" name="Shape 278"/>
          <p:cNvSpPr/>
          <p:nvPr/>
        </p:nvSpPr>
        <p:spPr>
          <a:xfrm flipV="1">
            <a:off x="4125524" y="1137233"/>
            <a:ext cx="1" cy="4462844"/>
          </a:xfrm>
          <a:prstGeom prst="line">
            <a:avLst/>
          </a:prstGeom>
          <a:ln w="38100">
            <a:solidFill>
              <a:schemeClr val="accent1"/>
            </a:solidFill>
            <a:custDash>
              <a:ds d="200000" sp="200000"/>
            </a:custDash>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18"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19"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20" name="Picture 19"/>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flipH="1">
            <a:off x="1891686" y="2895600"/>
            <a:ext cx="2233838" cy="0"/>
          </a:xfrm>
          <a:prstGeom prst="line">
            <a:avLst/>
          </a:prstGeom>
          <a:noFill/>
          <a:ln w="38100" cap="flat">
            <a:solidFill>
              <a:srgbClr val="FF6600"/>
            </a:solidFill>
            <a:prstDash val="dash"/>
            <a:miter lim="400000"/>
          </a:ln>
          <a:effectLst/>
          <a:sp3d/>
        </p:spPr>
        <p:style>
          <a:lnRef idx="0">
            <a:scrgbClr r="0" g="0" b="0"/>
          </a:lnRef>
          <a:fillRef idx="0">
            <a:scrgbClr r="0" g="0" b="0"/>
          </a:fillRef>
          <a:effectRef idx="0">
            <a:scrgbClr r="0" g="0" b="0"/>
          </a:effectRef>
          <a:fontRef idx="none"/>
        </p:style>
      </p:cxnSp>
      <p:cxnSp>
        <p:nvCxnSpPr>
          <p:cNvPr id="21" name="Straight Connector 20"/>
          <p:cNvCxnSpPr/>
          <p:nvPr/>
        </p:nvCxnSpPr>
        <p:spPr>
          <a:xfrm flipH="1">
            <a:off x="1891686" y="3276600"/>
            <a:ext cx="2233838" cy="0"/>
          </a:xfrm>
          <a:prstGeom prst="line">
            <a:avLst/>
          </a:prstGeom>
          <a:noFill/>
          <a:ln w="38100" cap="flat">
            <a:solidFill>
              <a:srgbClr val="FF6600"/>
            </a:solidFill>
            <a:prstDash val="dash"/>
            <a:miter lim="400000"/>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flipH="1">
            <a:off x="1891686" y="3886200"/>
            <a:ext cx="2233838" cy="0"/>
          </a:xfrm>
          <a:prstGeom prst="line">
            <a:avLst/>
          </a:prstGeom>
          <a:noFill/>
          <a:ln w="38100" cap="flat">
            <a:solidFill>
              <a:srgbClr val="FF6600"/>
            </a:solidFill>
            <a:prstDash val="dash"/>
            <a:miter lim="400000"/>
          </a:ln>
          <a:effectLst/>
          <a:sp3d/>
        </p:spPr>
        <p:style>
          <a:lnRef idx="0">
            <a:scrgbClr r="0" g="0" b="0"/>
          </a:lnRef>
          <a:fillRef idx="0">
            <a:scrgbClr r="0" g="0" b="0"/>
          </a:fillRef>
          <a:effectRef idx="0">
            <a:scrgbClr r="0" g="0" b="0"/>
          </a:effectRef>
          <a:fontRef idx="none"/>
        </p:style>
      </p:cxnSp>
      <p:cxnSp>
        <p:nvCxnSpPr>
          <p:cNvPr id="23" name="Straight Connector 22"/>
          <p:cNvCxnSpPr/>
          <p:nvPr/>
        </p:nvCxnSpPr>
        <p:spPr>
          <a:xfrm flipH="1">
            <a:off x="1891686" y="4800600"/>
            <a:ext cx="2233838" cy="0"/>
          </a:xfrm>
          <a:prstGeom prst="line">
            <a:avLst/>
          </a:prstGeom>
          <a:noFill/>
          <a:ln w="38100" cap="flat">
            <a:solidFill>
              <a:srgbClr val="FF6600"/>
            </a:solidFill>
            <a:prstDash val="dash"/>
            <a:miter lim="400000"/>
          </a:ln>
          <a:effectLst/>
          <a:sp3d/>
        </p:spPr>
        <p:style>
          <a:lnRef idx="0">
            <a:scrgbClr r="0" g="0" b="0"/>
          </a:lnRef>
          <a:fillRef idx="0">
            <a:scrgbClr r="0" g="0" b="0"/>
          </a:fillRef>
          <a:effectRef idx="0">
            <a:scrgbClr r="0" g="0" b="0"/>
          </a:effectRef>
          <a:fontRef idx="none"/>
        </p:style>
      </p:cxnSp>
      <p:sp>
        <p:nvSpPr>
          <p:cNvPr id="4" name="TextBox 3"/>
          <p:cNvSpPr txBox="1"/>
          <p:nvPr/>
        </p:nvSpPr>
        <p:spPr>
          <a:xfrm>
            <a:off x="2918909" y="426828"/>
            <a:ext cx="252829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Franklin Gothic Book" charset="0"/>
                <a:ea typeface="Franklin Gothic Book" charset="0"/>
                <a:cs typeface="Franklin Gothic Book" charset="0"/>
                <a:sym typeface="Helvetica Light"/>
              </a:rPr>
              <a:t>The </a:t>
            </a:r>
            <a:r>
              <a:rPr kumimoji="0" lang="en-US" sz="2000" b="0" i="0" u="none" strike="noStrike" cap="none" spc="0" normalizeH="0" baseline="0" dirty="0">
                <a:ln>
                  <a:noFill/>
                </a:ln>
                <a:solidFill>
                  <a:schemeClr val="accent1"/>
                </a:solidFill>
                <a:effectLst/>
                <a:uFillTx/>
                <a:latin typeface="Franklin Gothic Book" charset="0"/>
                <a:ea typeface="Franklin Gothic Book" charset="0"/>
                <a:cs typeface="Franklin Gothic Book" charset="0"/>
                <a:sym typeface="Helvetica Light"/>
              </a:rPr>
              <a:t>same</a:t>
            </a:r>
            <a:r>
              <a:rPr kumimoji="0" lang="en-US" sz="2000" b="0" i="0" u="none" strike="noStrike" cap="none" spc="0" normalizeH="0" baseline="0" dirty="0">
                <a:ln>
                  <a:noFill/>
                </a:ln>
                <a:solidFill>
                  <a:srgbClr val="000000"/>
                </a:solidFill>
                <a:effectLst/>
                <a:uFillTx/>
                <a:latin typeface="Franklin Gothic Book" charset="0"/>
                <a:ea typeface="Franklin Gothic Book" charset="0"/>
                <a:cs typeface="Franklin Gothic Book" charset="0"/>
                <a:sym typeface="Helvetica Light"/>
              </a:rPr>
              <a:t> underlying degree of extraversion </a:t>
            </a:r>
          </a:p>
        </p:txBody>
      </p:sp>
      <p:sp>
        <p:nvSpPr>
          <p:cNvPr id="25" name="TextBox 24"/>
          <p:cNvSpPr txBox="1"/>
          <p:nvPr/>
        </p:nvSpPr>
        <p:spPr>
          <a:xfrm>
            <a:off x="523159" y="3210289"/>
            <a:ext cx="157169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000" dirty="0">
                <a:solidFill>
                  <a:srgbClr val="FF6600"/>
                </a:solidFill>
                <a:latin typeface="Franklin Gothic Book" charset="0"/>
                <a:ea typeface="Franklin Gothic Book" charset="0"/>
                <a:cs typeface="Franklin Gothic Book" charset="0"/>
                <a:sym typeface="Helvetica Light"/>
              </a:rPr>
              <a:t>Different </a:t>
            </a:r>
            <a:r>
              <a:rPr kumimoji="0" lang="en-US" sz="2000" b="0" i="0" u="none" strike="noStrike" cap="none" spc="0" normalizeH="0" baseline="0" dirty="0">
                <a:ln>
                  <a:noFill/>
                </a:ln>
                <a:solidFill>
                  <a:srgbClr val="000000"/>
                </a:solidFill>
                <a:effectLst/>
                <a:uFillTx/>
                <a:latin typeface="Franklin Gothic Book" charset="0"/>
                <a:ea typeface="Franklin Gothic Book" charset="0"/>
                <a:cs typeface="Franklin Gothic Book" charset="0"/>
                <a:sym typeface="Helvetica Light"/>
              </a:rPr>
              <a:t>scores on item 77</a:t>
            </a:r>
          </a:p>
        </p:txBody>
      </p:sp>
      <p:sp>
        <p:nvSpPr>
          <p:cNvPr id="27" name="TextBox 26"/>
          <p:cNvSpPr txBox="1"/>
          <p:nvPr/>
        </p:nvSpPr>
        <p:spPr>
          <a:xfrm>
            <a:off x="3875501" y="4907420"/>
            <a:ext cx="157169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000">
                <a:solidFill>
                  <a:srgbClr val="FF6600"/>
                </a:solidFill>
                <a:latin typeface="Franklin Gothic Book" charset="0"/>
                <a:ea typeface="Franklin Gothic Book" charset="0"/>
                <a:cs typeface="Franklin Gothic Book" charset="0"/>
                <a:sym typeface="Helvetica Light"/>
              </a:rPr>
              <a:t>Unfair!</a:t>
            </a:r>
            <a:endParaRPr kumimoji="0" lang="en-US" sz="2000" b="0" i="0" u="none" strike="noStrike" cap="none" spc="0" normalizeH="0" baseline="0" dirty="0">
              <a:ln>
                <a:noFill/>
              </a:ln>
              <a:solidFill>
                <a:srgbClr val="000000"/>
              </a:solidFill>
              <a:effectLst/>
              <a:uFillTx/>
              <a:latin typeface="Franklin Gothic Book" charset="0"/>
              <a:ea typeface="Franklin Gothic Book" charset="0"/>
              <a:cs typeface="Franklin Gothic Book" charset="0"/>
              <a:sym typeface="Helvetica Light"/>
            </a:endParaRPr>
          </a:p>
        </p:txBody>
      </p:sp>
    </p:spTree>
    <p:extLst>
      <p:ext uri="{BB962C8B-B14F-4D97-AF65-F5344CB8AC3E}">
        <p14:creationId xmlns:p14="http://schemas.microsoft.com/office/powerpoint/2010/main" val="1814628824"/>
      </p:ext>
    </p:extLst>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84" name="Shape 284"/>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85" name="Shape 285"/>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86" name="Shape 286"/>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87" name="Shape 287"/>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89" name="Shape 289"/>
          <p:cNvSpPr/>
          <p:nvPr/>
        </p:nvSpPr>
        <p:spPr>
          <a:xfrm flipV="1">
            <a:off x="2087597" y="755650"/>
            <a:ext cx="5483218" cy="3404782"/>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90" name="Shape 290"/>
          <p:cNvSpPr/>
          <p:nvPr/>
        </p:nvSpPr>
        <p:spPr>
          <a:xfrm>
            <a:off x="7591425" y="595444"/>
            <a:ext cx="854346"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a:t>
            </a:r>
            <a:r>
              <a:rPr sz="2500" kern="0">
                <a:solidFill>
                  <a:srgbClr val="000000"/>
                </a:solidFill>
                <a:sym typeface="Helvetica Light"/>
              </a:rPr>
              <a:t>1</a:t>
            </a:r>
          </a:p>
        </p:txBody>
      </p:sp>
      <p:sp>
        <p:nvSpPr>
          <p:cNvPr id="291" name="Shape 291"/>
          <p:cNvSpPr/>
          <p:nvPr/>
        </p:nvSpPr>
        <p:spPr>
          <a:xfrm flipV="1">
            <a:off x="2074118" y="3235669"/>
            <a:ext cx="6501278" cy="916459"/>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92" name="Shape 292"/>
          <p:cNvSpPr/>
          <p:nvPr/>
        </p:nvSpPr>
        <p:spPr>
          <a:xfrm>
            <a:off x="7767100" y="3256686"/>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2</a:t>
            </a:r>
          </a:p>
        </p:txBody>
      </p:sp>
      <p:sp>
        <p:nvSpPr>
          <p:cNvPr id="293" name="Shape 293"/>
          <p:cNvSpPr/>
          <p:nvPr/>
        </p:nvSpPr>
        <p:spPr>
          <a:xfrm flipV="1">
            <a:off x="2102209" y="3989422"/>
            <a:ext cx="6051192" cy="178835"/>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94" name="Shape 294"/>
          <p:cNvSpPr/>
          <p:nvPr/>
        </p:nvSpPr>
        <p:spPr>
          <a:xfrm>
            <a:off x="7596500" y="3907357"/>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4</a:t>
            </a:r>
          </a:p>
        </p:txBody>
      </p:sp>
      <p:sp>
        <p:nvSpPr>
          <p:cNvPr id="295" name="Shape 295"/>
          <p:cNvSpPr/>
          <p:nvPr/>
        </p:nvSpPr>
        <p:spPr>
          <a:xfrm flipV="1">
            <a:off x="2102208" y="1513360"/>
            <a:ext cx="6343563" cy="2638768"/>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96" name="Shape 296"/>
          <p:cNvSpPr/>
          <p:nvPr/>
        </p:nvSpPr>
        <p:spPr>
          <a:xfrm>
            <a:off x="7617913" y="1698699"/>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3</a:t>
            </a:r>
          </a:p>
        </p:txBody>
      </p:sp>
      <p:sp>
        <p:nvSpPr>
          <p:cNvPr id="18"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20"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21" name="Picture 20"/>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3696803" y="1381128"/>
            <a:ext cx="157169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000" dirty="0">
                <a:solidFill>
                  <a:srgbClr val="FF6600"/>
                </a:solidFill>
                <a:latin typeface="Franklin Gothic Book" charset="0"/>
                <a:ea typeface="Franklin Gothic Book" charset="0"/>
                <a:cs typeface="Franklin Gothic Book" charset="0"/>
                <a:sym typeface="Helvetica Light"/>
              </a:rPr>
              <a:t>Different </a:t>
            </a:r>
            <a:r>
              <a:rPr lang="en-US" sz="2000" dirty="0">
                <a:latin typeface="Franklin Gothic Book" charset="0"/>
                <a:ea typeface="Franklin Gothic Book" charset="0"/>
                <a:cs typeface="Franklin Gothic Book" charset="0"/>
                <a:sym typeface="Helvetica Light"/>
              </a:rPr>
              <a:t>slopes</a:t>
            </a:r>
            <a:endParaRPr kumimoji="0" lang="en-US" sz="2000" b="0" i="0" u="none" strike="noStrike" cap="none" spc="0" normalizeH="0" baseline="0" dirty="0">
              <a:ln>
                <a:noFill/>
              </a:ln>
              <a:effectLst/>
              <a:uFillTx/>
              <a:latin typeface="Franklin Gothic Book" charset="0"/>
              <a:ea typeface="Franklin Gothic Book" charset="0"/>
              <a:cs typeface="Franklin Gothic Book" charset="0"/>
              <a:sym typeface="Helvetica Light"/>
            </a:endParaRPr>
          </a:p>
        </p:txBody>
      </p:sp>
      <p:cxnSp>
        <p:nvCxnSpPr>
          <p:cNvPr id="3" name="Straight Arrow Connector 2"/>
          <p:cNvCxnSpPr/>
          <p:nvPr/>
        </p:nvCxnSpPr>
        <p:spPr>
          <a:xfrm flipV="1">
            <a:off x="2654747" y="3307681"/>
            <a:ext cx="643340" cy="401800"/>
          </a:xfrm>
          <a:prstGeom prst="straightConnector1">
            <a:avLst/>
          </a:prstGeom>
          <a:noFill/>
          <a:ln w="25400" cap="flat">
            <a:solidFill>
              <a:srgbClr val="FF66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p:cNvCxnSpPr/>
          <p:nvPr/>
        </p:nvCxnSpPr>
        <p:spPr>
          <a:xfrm flipV="1">
            <a:off x="2841569" y="3557839"/>
            <a:ext cx="579393" cy="252161"/>
          </a:xfrm>
          <a:prstGeom prst="straightConnector1">
            <a:avLst/>
          </a:prstGeom>
          <a:noFill/>
          <a:ln w="25400" cap="flat">
            <a:solidFill>
              <a:srgbClr val="FF66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flipV="1">
            <a:off x="2870751" y="3866241"/>
            <a:ext cx="851981" cy="133741"/>
          </a:xfrm>
          <a:prstGeom prst="straightConnector1">
            <a:avLst/>
          </a:prstGeom>
          <a:noFill/>
          <a:ln w="25400" cap="flat">
            <a:solidFill>
              <a:srgbClr val="FF66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3023243" y="4074182"/>
            <a:ext cx="766112" cy="19169"/>
          </a:xfrm>
          <a:prstGeom prst="straightConnector1">
            <a:avLst/>
          </a:prstGeom>
          <a:noFill/>
          <a:ln w="25400" cap="flat">
            <a:solidFill>
              <a:srgbClr val="FF66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27643852"/>
      </p:ext>
    </p:extLst>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84" name="Shape 284"/>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85" name="Shape 285"/>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86" name="Shape 286"/>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87" name="Shape 287"/>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89" name="Shape 289"/>
          <p:cNvSpPr/>
          <p:nvPr/>
        </p:nvSpPr>
        <p:spPr>
          <a:xfrm flipV="1">
            <a:off x="2087597" y="755650"/>
            <a:ext cx="5483218" cy="3404782"/>
          </a:xfrm>
          <a:prstGeom prst="line">
            <a:avLst/>
          </a:prstGeom>
          <a:ln w="25400">
            <a:solidFill>
              <a:schemeClr val="bg1">
                <a:lumMod val="75000"/>
              </a:schemeClr>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90" name="Shape 290"/>
          <p:cNvSpPr/>
          <p:nvPr/>
        </p:nvSpPr>
        <p:spPr>
          <a:xfrm>
            <a:off x="7584202" y="597864"/>
            <a:ext cx="868792" cy="456820"/>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chemeClr val="bg1">
                    <a:lumMod val="75000"/>
                  </a:schemeClr>
                </a:solidFill>
                <a:sym typeface="Helvetica Light"/>
              </a:rPr>
              <a:t>Group</a:t>
            </a:r>
            <a:r>
              <a:rPr sz="2500" kern="0">
                <a:solidFill>
                  <a:schemeClr val="bg1">
                    <a:lumMod val="75000"/>
                  </a:schemeClr>
                </a:solidFill>
                <a:sym typeface="Helvetica Light"/>
              </a:rPr>
              <a:t>1</a:t>
            </a:r>
          </a:p>
        </p:txBody>
      </p:sp>
      <p:sp>
        <p:nvSpPr>
          <p:cNvPr id="291" name="Shape 291"/>
          <p:cNvSpPr/>
          <p:nvPr/>
        </p:nvSpPr>
        <p:spPr>
          <a:xfrm flipV="1">
            <a:off x="2074118" y="3235669"/>
            <a:ext cx="6501278" cy="916459"/>
          </a:xfrm>
          <a:prstGeom prst="line">
            <a:avLst/>
          </a:prstGeom>
          <a:ln w="25400">
            <a:solidFill>
              <a:schemeClr val="bg1">
                <a:lumMod val="75000"/>
              </a:schemeClr>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92" name="Shape 292"/>
          <p:cNvSpPr/>
          <p:nvPr/>
        </p:nvSpPr>
        <p:spPr>
          <a:xfrm>
            <a:off x="7759289" y="3259106"/>
            <a:ext cx="929706" cy="456820"/>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chemeClr val="bg1">
                    <a:lumMod val="75000"/>
                  </a:schemeClr>
                </a:solidFill>
                <a:sym typeface="Helvetica Light"/>
              </a:rPr>
              <a:t>Group </a:t>
            </a:r>
            <a:r>
              <a:rPr sz="2500" kern="0">
                <a:solidFill>
                  <a:schemeClr val="bg1">
                    <a:lumMod val="75000"/>
                  </a:schemeClr>
                </a:solidFill>
                <a:sym typeface="Helvetica Light"/>
              </a:rPr>
              <a:t>2</a:t>
            </a:r>
          </a:p>
        </p:txBody>
      </p:sp>
      <p:sp>
        <p:nvSpPr>
          <p:cNvPr id="293" name="Shape 293"/>
          <p:cNvSpPr/>
          <p:nvPr/>
        </p:nvSpPr>
        <p:spPr>
          <a:xfrm flipV="1">
            <a:off x="2102209" y="3989422"/>
            <a:ext cx="6051192" cy="178835"/>
          </a:xfrm>
          <a:prstGeom prst="line">
            <a:avLst/>
          </a:prstGeom>
          <a:ln w="25400">
            <a:solidFill>
              <a:schemeClr val="bg1">
                <a:lumMod val="75000"/>
              </a:schemeClr>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94" name="Shape 294"/>
          <p:cNvSpPr/>
          <p:nvPr/>
        </p:nvSpPr>
        <p:spPr>
          <a:xfrm>
            <a:off x="7588689" y="3909777"/>
            <a:ext cx="929706" cy="456820"/>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chemeClr val="bg1">
                    <a:lumMod val="75000"/>
                  </a:schemeClr>
                </a:solidFill>
                <a:sym typeface="Helvetica Light"/>
              </a:rPr>
              <a:t>Group </a:t>
            </a:r>
            <a:r>
              <a:rPr sz="2500" kern="0">
                <a:solidFill>
                  <a:schemeClr val="bg1">
                    <a:lumMod val="75000"/>
                  </a:schemeClr>
                </a:solidFill>
                <a:sym typeface="Helvetica Light"/>
              </a:rPr>
              <a:t>4</a:t>
            </a:r>
          </a:p>
        </p:txBody>
      </p:sp>
      <p:sp>
        <p:nvSpPr>
          <p:cNvPr id="295" name="Shape 295"/>
          <p:cNvSpPr/>
          <p:nvPr/>
        </p:nvSpPr>
        <p:spPr>
          <a:xfrm flipV="1">
            <a:off x="2102208" y="1513360"/>
            <a:ext cx="6343563" cy="2638768"/>
          </a:xfrm>
          <a:prstGeom prst="line">
            <a:avLst/>
          </a:prstGeom>
          <a:ln w="25400">
            <a:solidFill>
              <a:schemeClr val="bg1">
                <a:lumMod val="75000"/>
              </a:schemeClr>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96" name="Shape 296"/>
          <p:cNvSpPr/>
          <p:nvPr/>
        </p:nvSpPr>
        <p:spPr>
          <a:xfrm>
            <a:off x="7610102" y="1701119"/>
            <a:ext cx="929706" cy="456820"/>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chemeClr val="bg1">
                    <a:lumMod val="75000"/>
                  </a:schemeClr>
                </a:solidFill>
                <a:sym typeface="Helvetica Light"/>
              </a:rPr>
              <a:t>Group </a:t>
            </a:r>
            <a:r>
              <a:rPr sz="2500" kern="0">
                <a:solidFill>
                  <a:schemeClr val="bg1">
                    <a:lumMod val="75000"/>
                  </a:schemeClr>
                </a:solidFill>
                <a:sym typeface="Helvetica Light"/>
              </a:rPr>
              <a:t>3</a:t>
            </a:r>
          </a:p>
        </p:txBody>
      </p:sp>
      <p:sp>
        <p:nvSpPr>
          <p:cNvPr id="18"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20"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21" name="Picture 20"/>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Shape 278"/>
          <p:cNvSpPr/>
          <p:nvPr/>
        </p:nvSpPr>
        <p:spPr>
          <a:xfrm flipV="1">
            <a:off x="5635672" y="1123822"/>
            <a:ext cx="1" cy="4462844"/>
          </a:xfrm>
          <a:prstGeom prst="line">
            <a:avLst/>
          </a:prstGeom>
          <a:ln w="38100">
            <a:solidFill>
              <a:schemeClr val="accent1"/>
            </a:solidFill>
            <a:custDash>
              <a:ds d="200000" sp="200000"/>
            </a:custDash>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cxnSp>
        <p:nvCxnSpPr>
          <p:cNvPr id="25" name="Straight Connector 24"/>
          <p:cNvCxnSpPr/>
          <p:nvPr/>
        </p:nvCxnSpPr>
        <p:spPr>
          <a:xfrm flipH="1">
            <a:off x="1891686" y="1981200"/>
            <a:ext cx="3743986" cy="0"/>
          </a:xfrm>
          <a:prstGeom prst="line">
            <a:avLst/>
          </a:prstGeom>
          <a:noFill/>
          <a:ln w="38100" cap="flat">
            <a:solidFill>
              <a:srgbClr val="FF6600"/>
            </a:solidFill>
            <a:prstDash val="dash"/>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flipH="1">
            <a:off x="1891686" y="2667000"/>
            <a:ext cx="3743986" cy="0"/>
          </a:xfrm>
          <a:prstGeom prst="line">
            <a:avLst/>
          </a:prstGeom>
          <a:noFill/>
          <a:ln w="38100" cap="flat">
            <a:solidFill>
              <a:srgbClr val="FF6600"/>
            </a:solidFill>
            <a:prstDash val="dash"/>
            <a:miter lim="400000"/>
          </a:ln>
          <a:effectLst/>
          <a:sp3d/>
        </p:spPr>
        <p:style>
          <a:lnRef idx="0">
            <a:scrgbClr r="0" g="0" b="0"/>
          </a:lnRef>
          <a:fillRef idx="0">
            <a:scrgbClr r="0" g="0" b="0"/>
          </a:fillRef>
          <a:effectRef idx="0">
            <a:scrgbClr r="0" g="0" b="0"/>
          </a:effectRef>
          <a:fontRef idx="none"/>
        </p:style>
      </p:cxnSp>
      <p:cxnSp>
        <p:nvCxnSpPr>
          <p:cNvPr id="28" name="Straight Connector 27"/>
          <p:cNvCxnSpPr/>
          <p:nvPr/>
        </p:nvCxnSpPr>
        <p:spPr>
          <a:xfrm flipH="1">
            <a:off x="1891686" y="3608558"/>
            <a:ext cx="3743986" cy="0"/>
          </a:xfrm>
          <a:prstGeom prst="line">
            <a:avLst/>
          </a:prstGeom>
          <a:noFill/>
          <a:ln w="38100" cap="flat">
            <a:solidFill>
              <a:srgbClr val="FF6600"/>
            </a:solidFill>
            <a:prstDash val="dash"/>
            <a:miter lim="400000"/>
          </a:ln>
          <a:effectLst/>
          <a:sp3d/>
        </p:spPr>
        <p:style>
          <a:lnRef idx="0">
            <a:scrgbClr r="0" g="0" b="0"/>
          </a:lnRef>
          <a:fillRef idx="0">
            <a:scrgbClr r="0" g="0" b="0"/>
          </a:fillRef>
          <a:effectRef idx="0">
            <a:scrgbClr r="0" g="0" b="0"/>
          </a:effectRef>
          <a:fontRef idx="none"/>
        </p:style>
      </p:cxnSp>
      <p:cxnSp>
        <p:nvCxnSpPr>
          <p:cNvPr id="29" name="Straight Connector 28"/>
          <p:cNvCxnSpPr/>
          <p:nvPr/>
        </p:nvCxnSpPr>
        <p:spPr>
          <a:xfrm flipH="1">
            <a:off x="1891686" y="4114028"/>
            <a:ext cx="3743986" cy="0"/>
          </a:xfrm>
          <a:prstGeom prst="line">
            <a:avLst/>
          </a:prstGeom>
          <a:noFill/>
          <a:ln w="38100" cap="flat">
            <a:solidFill>
              <a:srgbClr val="FF6600"/>
            </a:solidFill>
            <a:prstDash val="dash"/>
            <a:miter lim="400000"/>
          </a:ln>
          <a:effectLst/>
          <a:sp3d/>
        </p:spPr>
        <p:style>
          <a:lnRef idx="0">
            <a:scrgbClr r="0" g="0" b="0"/>
          </a:lnRef>
          <a:fillRef idx="0">
            <a:scrgbClr r="0" g="0" b="0"/>
          </a:fillRef>
          <a:effectRef idx="0">
            <a:scrgbClr r="0" g="0" b="0"/>
          </a:effectRef>
          <a:fontRef idx="none"/>
        </p:style>
      </p:cxnSp>
      <p:sp>
        <p:nvSpPr>
          <p:cNvPr id="30" name="TextBox 29"/>
          <p:cNvSpPr txBox="1"/>
          <p:nvPr/>
        </p:nvSpPr>
        <p:spPr>
          <a:xfrm>
            <a:off x="4183054" y="478512"/>
            <a:ext cx="252829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Franklin Gothic Book" charset="0"/>
                <a:ea typeface="Franklin Gothic Book" charset="0"/>
                <a:cs typeface="Franklin Gothic Book" charset="0"/>
                <a:sym typeface="Helvetica Light"/>
              </a:rPr>
              <a:t>The </a:t>
            </a:r>
            <a:r>
              <a:rPr kumimoji="0" lang="en-US" sz="2000" b="0" i="0" u="none" strike="noStrike" cap="none" spc="0" normalizeH="0" baseline="0" dirty="0">
                <a:ln>
                  <a:noFill/>
                </a:ln>
                <a:solidFill>
                  <a:schemeClr val="accent1"/>
                </a:solidFill>
                <a:effectLst/>
                <a:uFillTx/>
                <a:latin typeface="Franklin Gothic Book" charset="0"/>
                <a:ea typeface="Franklin Gothic Book" charset="0"/>
                <a:cs typeface="Franklin Gothic Book" charset="0"/>
                <a:sym typeface="Helvetica Light"/>
              </a:rPr>
              <a:t>same</a:t>
            </a:r>
            <a:r>
              <a:rPr kumimoji="0" lang="en-US" sz="2000" b="0" i="0" u="none" strike="noStrike" cap="none" spc="0" normalizeH="0" baseline="0" dirty="0">
                <a:ln>
                  <a:noFill/>
                </a:ln>
                <a:solidFill>
                  <a:srgbClr val="000000"/>
                </a:solidFill>
                <a:effectLst/>
                <a:uFillTx/>
                <a:latin typeface="Franklin Gothic Book" charset="0"/>
                <a:ea typeface="Franklin Gothic Book" charset="0"/>
                <a:cs typeface="Franklin Gothic Book" charset="0"/>
                <a:sym typeface="Helvetica Light"/>
              </a:rPr>
              <a:t> underlying degree of extraversion </a:t>
            </a:r>
          </a:p>
        </p:txBody>
      </p:sp>
      <p:sp>
        <p:nvSpPr>
          <p:cNvPr id="31" name="TextBox 30"/>
          <p:cNvSpPr txBox="1"/>
          <p:nvPr/>
        </p:nvSpPr>
        <p:spPr>
          <a:xfrm>
            <a:off x="329678" y="2337083"/>
            <a:ext cx="1571698"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000" dirty="0">
                <a:solidFill>
                  <a:srgbClr val="FF6600"/>
                </a:solidFill>
                <a:latin typeface="Franklin Gothic Book" charset="0"/>
                <a:ea typeface="Franklin Gothic Book" charset="0"/>
                <a:cs typeface="Franklin Gothic Book" charset="0"/>
                <a:sym typeface="Helvetica Light"/>
              </a:rPr>
              <a:t>Different </a:t>
            </a:r>
            <a:r>
              <a:rPr kumimoji="0" lang="en-US" sz="2000" b="0" i="0" u="none" strike="noStrike" cap="none" spc="0" normalizeH="0" baseline="0" dirty="0">
                <a:ln>
                  <a:noFill/>
                </a:ln>
                <a:solidFill>
                  <a:srgbClr val="000000"/>
                </a:solidFill>
                <a:effectLst/>
                <a:uFillTx/>
                <a:latin typeface="Franklin Gothic Book" charset="0"/>
                <a:ea typeface="Franklin Gothic Book" charset="0"/>
                <a:cs typeface="Franklin Gothic Book" charset="0"/>
                <a:sym typeface="Helvetica Light"/>
              </a:rPr>
              <a:t>scores on item 77</a:t>
            </a:r>
          </a:p>
          <a:p>
            <a:pPr marL="0" marR="0" indent="0" algn="ctr" defTabSz="584200" rtl="0" fontAlgn="auto" latinLnBrk="0" hangingPunct="0">
              <a:lnSpc>
                <a:spcPct val="100000"/>
              </a:lnSpc>
              <a:spcBef>
                <a:spcPts val="0"/>
              </a:spcBef>
              <a:spcAft>
                <a:spcPts val="0"/>
              </a:spcAft>
              <a:buClrTx/>
              <a:buSzTx/>
              <a:buFontTx/>
              <a:buNone/>
              <a:tabLst/>
            </a:pPr>
            <a:endParaRPr lang="en-US" sz="2000" dirty="0">
              <a:solidFill>
                <a:srgbClr val="000000"/>
              </a:solidFill>
              <a:latin typeface="Franklin Gothic Book" charset="0"/>
              <a:ea typeface="Franklin Gothic Book" charset="0"/>
              <a:cs typeface="Franklin Gothic Book" charset="0"/>
              <a:sym typeface="Helvetica Light"/>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Franklin Gothic Book" charset="0"/>
              <a:ea typeface="Franklin Gothic Book" charset="0"/>
              <a:cs typeface="Franklin Gothic Book" charset="0"/>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lang="en-US" sz="2000" dirty="0">
                <a:solidFill>
                  <a:srgbClr val="000000"/>
                </a:solidFill>
                <a:latin typeface="Franklin Gothic Book" charset="0"/>
                <a:ea typeface="Franklin Gothic Book" charset="0"/>
                <a:cs typeface="Franklin Gothic Book" charset="0"/>
                <a:sym typeface="Helvetica Light"/>
              </a:rPr>
              <a:t>(differences depend on degree of extraversion)</a:t>
            </a:r>
            <a:endParaRPr kumimoji="0" lang="en-US" sz="2000" b="0" i="0" u="none" strike="noStrike" cap="none" spc="0" normalizeH="0" baseline="0" dirty="0">
              <a:ln>
                <a:noFill/>
              </a:ln>
              <a:solidFill>
                <a:srgbClr val="000000"/>
              </a:solidFill>
              <a:effectLst/>
              <a:uFillTx/>
              <a:latin typeface="Franklin Gothic Book" charset="0"/>
              <a:ea typeface="Franklin Gothic Book" charset="0"/>
              <a:cs typeface="Franklin Gothic Book" charset="0"/>
              <a:sym typeface="Helvetica Light"/>
            </a:endParaRPr>
          </a:p>
        </p:txBody>
      </p:sp>
    </p:spTree>
    <p:extLst>
      <p:ext uri="{BB962C8B-B14F-4D97-AF65-F5344CB8AC3E}">
        <p14:creationId xmlns:p14="http://schemas.microsoft.com/office/powerpoint/2010/main" val="1279538335"/>
      </p:ext>
    </p:extLst>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47" name="Shape 247"/>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48" name="Shape 248"/>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249" name="Shape 249"/>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0" name="Shape 250"/>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2" name="Shape 252"/>
          <p:cNvSpPr/>
          <p:nvPr/>
        </p:nvSpPr>
        <p:spPr>
          <a:xfrm flipV="1">
            <a:off x="2074272" y="1185632"/>
            <a:ext cx="5483218" cy="3404782"/>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3" name="Shape 253"/>
          <p:cNvSpPr/>
          <p:nvPr/>
        </p:nvSpPr>
        <p:spPr>
          <a:xfrm>
            <a:off x="7721050" y="836294"/>
            <a:ext cx="854346"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a:t>
            </a:r>
            <a:r>
              <a:rPr sz="2500" kern="0">
                <a:solidFill>
                  <a:srgbClr val="000000"/>
                </a:solidFill>
                <a:sym typeface="Helvetica Light"/>
              </a:rPr>
              <a:t>1</a:t>
            </a:r>
          </a:p>
        </p:txBody>
      </p:sp>
      <p:sp>
        <p:nvSpPr>
          <p:cNvPr id="254" name="Shape 254"/>
          <p:cNvSpPr/>
          <p:nvPr/>
        </p:nvSpPr>
        <p:spPr>
          <a:xfrm flipV="1">
            <a:off x="2074118" y="1016215"/>
            <a:ext cx="4995765" cy="313591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5" name="Shape 255"/>
          <p:cNvSpPr/>
          <p:nvPr/>
        </p:nvSpPr>
        <p:spPr>
          <a:xfrm>
            <a:off x="6674393" y="512973"/>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2</a:t>
            </a:r>
          </a:p>
        </p:txBody>
      </p:sp>
      <p:sp>
        <p:nvSpPr>
          <p:cNvPr id="256" name="Shape 256"/>
          <p:cNvSpPr/>
          <p:nvPr/>
        </p:nvSpPr>
        <p:spPr>
          <a:xfrm flipV="1">
            <a:off x="3052071" y="2108077"/>
            <a:ext cx="5393700" cy="3340686"/>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7" name="Shape 257"/>
          <p:cNvSpPr/>
          <p:nvPr/>
        </p:nvSpPr>
        <p:spPr>
          <a:xfrm>
            <a:off x="7993909" y="1696175"/>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4</a:t>
            </a:r>
          </a:p>
        </p:txBody>
      </p:sp>
      <p:sp>
        <p:nvSpPr>
          <p:cNvPr id="258" name="Shape 258"/>
          <p:cNvSpPr/>
          <p:nvPr/>
        </p:nvSpPr>
        <p:spPr>
          <a:xfrm flipV="1">
            <a:off x="2163568" y="1540344"/>
            <a:ext cx="5838943" cy="3550139"/>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259" name="Shape 259"/>
          <p:cNvSpPr/>
          <p:nvPr/>
        </p:nvSpPr>
        <p:spPr>
          <a:xfrm>
            <a:off x="7993909" y="1218185"/>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3</a:t>
            </a:r>
          </a:p>
        </p:txBody>
      </p:sp>
      <p:sp>
        <p:nvSpPr>
          <p:cNvPr id="17"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18"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19" name="Picture 18"/>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413928"/>
      </p:ext>
    </p:extLst>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303" name="Shape 303"/>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304" name="Shape 304"/>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305" name="Shape 305"/>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306" name="Shape 306"/>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308" name="Shape 308"/>
          <p:cNvSpPr/>
          <p:nvPr/>
        </p:nvSpPr>
        <p:spPr>
          <a:xfrm flipV="1">
            <a:off x="3052071" y="1066800"/>
            <a:ext cx="5393700" cy="3340686"/>
          </a:xfrm>
          <a:prstGeom prst="line">
            <a:avLst/>
          </a:prstGeom>
          <a:ln w="25400">
            <a:solidFill>
              <a:srgbClr val="FF66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311" name="Shape 311"/>
          <p:cNvSpPr/>
          <p:nvPr/>
        </p:nvSpPr>
        <p:spPr>
          <a:xfrm>
            <a:off x="702304" y="119907"/>
            <a:ext cx="1782532" cy="672292"/>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defTabSz="410583" hangingPunct="0"/>
            <a:r>
              <a:rPr lang="nl-NL" sz="3900" kern="0" dirty="0">
                <a:solidFill>
                  <a:srgbClr val="000000"/>
                </a:solidFill>
                <a:latin typeface="Franklin Gothic Medium" panose="020B0603020102020204" pitchFamily="34" charset="0"/>
                <a:sym typeface="Helvetica Light"/>
              </a:rPr>
              <a:t>FULL MI</a:t>
            </a:r>
            <a:endParaRPr sz="2500" kern="0" dirty="0">
              <a:solidFill>
                <a:srgbClr val="000000"/>
              </a:solidFill>
              <a:sym typeface="Helvetica Light"/>
            </a:endParaRPr>
          </a:p>
        </p:txBody>
      </p:sp>
      <p:sp>
        <p:nvSpPr>
          <p:cNvPr id="312" name="Shape 312"/>
          <p:cNvSpPr/>
          <p:nvPr/>
        </p:nvSpPr>
        <p:spPr>
          <a:xfrm>
            <a:off x="7392598" y="561370"/>
            <a:ext cx="1202619"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dirty="0">
                <a:solidFill>
                  <a:srgbClr val="000000"/>
                </a:solidFill>
                <a:sym typeface="Helvetica Light"/>
              </a:rPr>
              <a:t>Group </a:t>
            </a:r>
            <a:r>
              <a:rPr sz="2500" kern="0" dirty="0">
                <a:solidFill>
                  <a:srgbClr val="000000"/>
                </a:solidFill>
                <a:sym typeface="Helvetica Light"/>
              </a:rPr>
              <a:t>1-</a:t>
            </a:r>
            <a:r>
              <a:rPr lang="nl-NL" sz="2500" kern="0" dirty="0">
                <a:solidFill>
                  <a:srgbClr val="000000"/>
                </a:solidFill>
                <a:sym typeface="Helvetica Light"/>
              </a:rPr>
              <a:t>4</a:t>
            </a:r>
            <a:endParaRPr sz="2500" kern="0" dirty="0">
              <a:solidFill>
                <a:srgbClr val="000000"/>
              </a:solidFill>
              <a:sym typeface="Helvetica Light"/>
            </a:endParaRPr>
          </a:p>
        </p:txBody>
      </p:sp>
      <p:sp>
        <p:nvSpPr>
          <p:cNvPr id="14"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15"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16" name="Picture 15"/>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0379"/>
      </p:ext>
    </p:extLst>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p:nvPr/>
        </p:nvSpPr>
        <p:spPr>
          <a:xfrm>
            <a:off x="4822698" y="2313789"/>
            <a:ext cx="892969" cy="892969"/>
          </a:xfrm>
          <a:prstGeom prst="rect">
            <a:avLst/>
          </a:prstGeom>
          <a:solidFill>
            <a:srgbClr val="FFFFFF"/>
          </a:solidFill>
          <a:ln w="12700">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303" name="Shape 303"/>
          <p:cNvSpPr/>
          <p:nvPr/>
        </p:nvSpPr>
        <p:spPr>
          <a:xfrm>
            <a:off x="1948600" y="3608558"/>
            <a:ext cx="892969" cy="214127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304" name="Shape 304"/>
          <p:cNvSpPr/>
          <p:nvPr/>
        </p:nvSpPr>
        <p:spPr>
          <a:xfrm>
            <a:off x="3234140" y="2770045"/>
            <a:ext cx="4664614" cy="2963453"/>
          </a:xfrm>
          <a:prstGeom prst="rect">
            <a:avLst/>
          </a:prstGeom>
          <a:solidFill>
            <a:srgbClr val="FFFFFF"/>
          </a:solidFill>
          <a:ln w="12700">
            <a:miter lim="400000"/>
          </a:ln>
        </p:spPr>
        <p:txBody>
          <a:bodyPr lIns="35701" tIns="35701" rIns="35701" bIns="35701" anchor="ctr"/>
          <a:lstStyle/>
          <a:p>
            <a:pPr algn="ctr" defTabSz="410583" hangingPunct="0">
              <a:defRPr sz="2400">
                <a:solidFill>
                  <a:srgbClr val="FFFFFF"/>
                </a:solidFill>
              </a:defRPr>
            </a:pPr>
            <a:endParaRPr sz="1700" kern="0">
              <a:solidFill>
                <a:srgbClr val="FFFFFF"/>
              </a:solidFill>
              <a:sym typeface="Helvetica Light"/>
            </a:endParaRPr>
          </a:p>
        </p:txBody>
      </p:sp>
      <p:sp>
        <p:nvSpPr>
          <p:cNvPr id="305" name="Shape 305"/>
          <p:cNvSpPr/>
          <p:nvPr/>
        </p:nvSpPr>
        <p:spPr>
          <a:xfrm flipV="1">
            <a:off x="1905922" y="1197578"/>
            <a:ext cx="1" cy="4462844"/>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306" name="Shape 306"/>
          <p:cNvSpPr/>
          <p:nvPr/>
        </p:nvSpPr>
        <p:spPr>
          <a:xfrm>
            <a:off x="1891686" y="5668248"/>
            <a:ext cx="5848391" cy="1"/>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308" name="Shape 308"/>
          <p:cNvSpPr/>
          <p:nvPr/>
        </p:nvSpPr>
        <p:spPr>
          <a:xfrm flipV="1">
            <a:off x="3052071" y="2108077"/>
            <a:ext cx="5393700" cy="3340686"/>
          </a:xfrm>
          <a:prstGeom prst="line">
            <a:avLst/>
          </a:prstGeom>
          <a:ln w="25400">
            <a:solidFill>
              <a:srgbClr val="FF66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309" name="Shape 309"/>
          <p:cNvSpPr/>
          <p:nvPr/>
        </p:nvSpPr>
        <p:spPr>
          <a:xfrm>
            <a:off x="7993909" y="1696175"/>
            <a:ext cx="914083"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4</a:t>
            </a:r>
          </a:p>
        </p:txBody>
      </p:sp>
      <p:sp>
        <p:nvSpPr>
          <p:cNvPr id="310" name="Shape 310"/>
          <p:cNvSpPr/>
          <p:nvPr/>
        </p:nvSpPr>
        <p:spPr>
          <a:xfrm flipV="1">
            <a:off x="2163568" y="942055"/>
            <a:ext cx="5838943" cy="3550139"/>
          </a:xfrm>
          <a:prstGeom prst="line">
            <a:avLst/>
          </a:prstGeom>
          <a:ln w="25400">
            <a:solidFill>
              <a:srgbClr val="000000"/>
            </a:solidFill>
            <a:miter lim="400000"/>
          </a:ln>
        </p:spPr>
        <p:txBody>
          <a:bodyPr lIns="35701" tIns="35701" rIns="35701" bIns="35701" anchor="ctr"/>
          <a:lstStyle/>
          <a:p>
            <a:pPr algn="ctr" defTabSz="410583" hangingPunct="0">
              <a:defRPr sz="2400"/>
            </a:pPr>
            <a:endParaRPr sz="1700" kern="0">
              <a:solidFill>
                <a:srgbClr val="000000"/>
              </a:solidFill>
              <a:sym typeface="Helvetica Light"/>
            </a:endParaRPr>
          </a:p>
        </p:txBody>
      </p:sp>
      <p:sp>
        <p:nvSpPr>
          <p:cNvPr id="311" name="Shape 311"/>
          <p:cNvSpPr/>
          <p:nvPr/>
        </p:nvSpPr>
        <p:spPr>
          <a:xfrm>
            <a:off x="829884" y="119921"/>
            <a:ext cx="3513516" cy="672264"/>
          </a:xfrm>
          <a:prstGeom prst="rect">
            <a:avLst/>
          </a:prstGeom>
          <a:ln w="12700">
            <a:miter lim="400000"/>
          </a:ln>
          <a:extLst>
            <a:ext uri="{C572A759-6A51-4108-AA02-DFA0A04FC94B}">
              <ma14:wrappingTextBoxFlag xmlns:ma14="http://schemas.microsoft.com/office/mac/drawingml/2011/main" xmlns="" val="1"/>
            </a:ext>
          </a:extLst>
        </p:spPr>
        <p:txBody>
          <a:bodyPr wrap="square" lIns="35701" tIns="35701" rIns="35701" bIns="35701" anchor="ctr">
            <a:spAutoFit/>
          </a:bodyPr>
          <a:lstStyle/>
          <a:p>
            <a:pPr algn="ctr" defTabSz="410583" hangingPunct="0"/>
            <a:r>
              <a:rPr lang="nl-NL" sz="3900" kern="0" dirty="0">
                <a:solidFill>
                  <a:srgbClr val="000000"/>
                </a:solidFill>
                <a:latin typeface="Franklin Gothic Medium" panose="020B0603020102020204" pitchFamily="34" charset="0"/>
                <a:sym typeface="Helvetica Light"/>
              </a:rPr>
              <a:t>PARTIAL MI</a:t>
            </a:r>
            <a:endParaRPr sz="2500" kern="0" dirty="0">
              <a:solidFill>
                <a:srgbClr val="000000"/>
              </a:solidFill>
              <a:sym typeface="Helvetica Light"/>
            </a:endParaRPr>
          </a:p>
        </p:txBody>
      </p:sp>
      <p:sp>
        <p:nvSpPr>
          <p:cNvPr id="312" name="Shape 312"/>
          <p:cNvSpPr/>
          <p:nvPr/>
        </p:nvSpPr>
        <p:spPr>
          <a:xfrm>
            <a:off x="7849630" y="456060"/>
            <a:ext cx="1202624" cy="461661"/>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sz="1700" kern="0">
                <a:solidFill>
                  <a:srgbClr val="000000"/>
                </a:solidFill>
                <a:sym typeface="Helvetica Light"/>
              </a:rPr>
              <a:t>Group </a:t>
            </a:r>
            <a:r>
              <a:rPr sz="2500" kern="0">
                <a:solidFill>
                  <a:srgbClr val="000000"/>
                </a:solidFill>
                <a:sym typeface="Helvetica Light"/>
              </a:rPr>
              <a:t>1-3</a:t>
            </a:r>
          </a:p>
        </p:txBody>
      </p:sp>
      <p:sp>
        <p:nvSpPr>
          <p:cNvPr id="14" name="Shape 230"/>
          <p:cNvSpPr/>
          <p:nvPr/>
        </p:nvSpPr>
        <p:spPr>
          <a:xfrm>
            <a:off x="829884" y="1324478"/>
            <a:ext cx="767554" cy="85118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a:solidFill>
                  <a:srgbClr val="000000"/>
                </a:solidFill>
                <a:latin typeface="Franklin Gothic Book" panose="020B0503020102020204" pitchFamily="34" charset="0"/>
                <a:sym typeface="Helvetica Light"/>
              </a:rPr>
              <a:t>Item </a:t>
            </a:r>
          </a:p>
          <a:p>
            <a:pPr algn="ctr" defTabSz="410583" hangingPunct="0"/>
            <a:r>
              <a:rPr lang="nl-NL" sz="2500" kern="0" dirty="0">
                <a:solidFill>
                  <a:srgbClr val="000000"/>
                </a:solidFill>
                <a:latin typeface="Franklin Gothic Book" panose="020B0503020102020204" pitchFamily="34" charset="0"/>
                <a:sym typeface="Helvetica Light"/>
              </a:rPr>
              <a:t>77</a:t>
            </a:r>
            <a:r>
              <a:rPr sz="2500" kern="0" dirty="0">
                <a:solidFill>
                  <a:srgbClr val="000000"/>
                </a:solidFill>
                <a:sym typeface="Helvetica Light"/>
              </a:rPr>
              <a:t> </a:t>
            </a:r>
          </a:p>
        </p:txBody>
      </p:sp>
      <p:sp>
        <p:nvSpPr>
          <p:cNvPr id="15" name="Shape 229"/>
          <p:cNvSpPr/>
          <p:nvPr/>
        </p:nvSpPr>
        <p:spPr>
          <a:xfrm>
            <a:off x="3696803" y="5877005"/>
            <a:ext cx="1750396" cy="461656"/>
          </a:xfrm>
          <a:prstGeom prst="rect">
            <a:avLst/>
          </a:prstGeom>
          <a:ln w="12700">
            <a:miter lim="400000"/>
          </a:ln>
          <a:extLst>
            <a:ext uri="{C572A759-6A51-4108-AA02-DFA0A04FC94B}">
              <ma14:wrappingTextBoxFlag xmlns:ma14="http://schemas.microsoft.com/office/mac/drawingml/2011/main" xmlns="" val="1"/>
            </a:ext>
          </a:extLst>
        </p:spPr>
        <p:txBody>
          <a:bodyPr wrap="none" lIns="35701" tIns="35701" rIns="35701" bIns="35701" anchor="ctr">
            <a:spAutoFit/>
          </a:bodyPr>
          <a:lstStyle/>
          <a:p>
            <a:pPr algn="ctr" defTabSz="410583" hangingPunct="0"/>
            <a:r>
              <a:rPr lang="nl-NL" sz="2500" kern="0" dirty="0" err="1">
                <a:solidFill>
                  <a:srgbClr val="000000"/>
                </a:solidFill>
                <a:latin typeface="Franklin Gothic Book" panose="020B0503020102020204" pitchFamily="34" charset="0"/>
                <a:sym typeface="Helvetica Light"/>
              </a:rPr>
              <a:t>extraversion</a:t>
            </a:r>
            <a:endParaRPr sz="2500" kern="0" dirty="0">
              <a:solidFill>
                <a:srgbClr val="000000"/>
              </a:solidFill>
              <a:latin typeface="Franklin Gothic Book" panose="020B0503020102020204" pitchFamily="34" charset="0"/>
              <a:sym typeface="Helvetica Light"/>
            </a:endParaRPr>
          </a:p>
        </p:txBody>
      </p:sp>
      <p:pic>
        <p:nvPicPr>
          <p:cNvPr id="16" name="Picture 15"/>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8532571"/>
      </p:ext>
    </p:extLst>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433" y="365133"/>
            <a:ext cx="7342063" cy="549275"/>
          </a:xfrm>
        </p:spPr>
        <p:txBody>
          <a:bodyPr>
            <a:noAutofit/>
          </a:bodyPr>
          <a:lstStyle/>
          <a:p>
            <a:pPr algn="r"/>
            <a:r>
              <a:rPr lang="en-US" sz="4000" dirty="0">
                <a:latin typeface="Franklin Gothic Medium" panose="020B0603020102020204" pitchFamily="34" charset="0"/>
              </a:rPr>
              <a:t>MEASUREMENT</a:t>
            </a:r>
            <a:br>
              <a:rPr lang="en-US" sz="4000" dirty="0">
                <a:latin typeface="Franklin Gothic Medium" panose="020B0603020102020204" pitchFamily="34" charset="0"/>
              </a:rPr>
            </a:br>
            <a:r>
              <a:rPr lang="en-US" sz="4000" dirty="0">
                <a:latin typeface="Franklin Gothic Medium" panose="020B0603020102020204" pitchFamily="34" charset="0"/>
              </a:rPr>
              <a:t>INVARIANCE</a:t>
            </a:r>
          </a:p>
        </p:txBody>
      </p:sp>
      <p:sp>
        <p:nvSpPr>
          <p:cNvPr id="3" name="Content Placeholder 2"/>
          <p:cNvSpPr>
            <a:spLocks noGrp="1"/>
          </p:cNvSpPr>
          <p:nvPr>
            <p:ph idx="4294967295"/>
          </p:nvPr>
        </p:nvSpPr>
        <p:spPr>
          <a:xfrm>
            <a:off x="228600" y="1295400"/>
            <a:ext cx="8610600" cy="4343400"/>
          </a:xfrm>
        </p:spPr>
        <p:txBody>
          <a:bodyPr>
            <a:normAutofit fontScale="77500" lnSpcReduction="20000"/>
          </a:bodyPr>
          <a:lstStyle/>
          <a:p>
            <a:pPr marL="0" lvl="1" indent="0">
              <a:buNone/>
            </a:pPr>
            <a:r>
              <a:rPr lang="nl-NL" sz="2400" b="1" dirty="0">
                <a:latin typeface="Franklin Gothic Book" panose="020B0503020102020204" pitchFamily="34" charset="0"/>
                <a:cs typeface="Calibri"/>
                <a:sym typeface="Wingdings" pitchFamily="2" charset="2"/>
              </a:rPr>
              <a:t>Exploratory approach:</a:t>
            </a:r>
          </a:p>
          <a:p>
            <a:pPr marL="1152428" lvl="4" indent="-342761">
              <a:buFont typeface="Arial"/>
              <a:buChar char="•"/>
            </a:pPr>
            <a:r>
              <a:rPr lang="nl-NL" dirty="0">
                <a:latin typeface="Franklin Gothic Book" panose="020B0503020102020204" pitchFamily="34" charset="0"/>
                <a:cs typeface="Calibri"/>
                <a:sym typeface="Wingdings" pitchFamily="2" charset="2"/>
              </a:rPr>
              <a:t>Find a good </a:t>
            </a:r>
            <a:r>
              <a:rPr lang="nl-NL" dirty="0">
                <a:solidFill>
                  <a:srgbClr val="000000"/>
                </a:solidFill>
                <a:latin typeface="Franklin Gothic Book" panose="020B0503020102020204" pitchFamily="34" charset="0"/>
                <a:cs typeface="Calibri"/>
                <a:sym typeface="Wingdings" pitchFamily="2" charset="2"/>
              </a:rPr>
              <a:t>factor</a:t>
            </a:r>
            <a:r>
              <a:rPr lang="nl-NL" dirty="0">
                <a:latin typeface="Franklin Gothic Book" panose="020B0503020102020204" pitchFamily="34" charset="0"/>
                <a:cs typeface="Calibri"/>
                <a:sym typeface="Wingdings" pitchFamily="2" charset="2"/>
              </a:rPr>
              <a:t> structure</a:t>
            </a:r>
          </a:p>
          <a:p>
            <a:pPr marL="1152428" lvl="4" indent="-342761">
              <a:buFont typeface="Arial"/>
              <a:buChar char="•"/>
            </a:pPr>
            <a:r>
              <a:rPr lang="nl-NL" dirty="0">
                <a:latin typeface="Franklin Gothic Book" panose="020B0503020102020204" pitchFamily="34" charset="0"/>
                <a:cs typeface="Calibri"/>
                <a:sym typeface="Wingdings" pitchFamily="2" charset="2"/>
              </a:rPr>
              <a:t>Impose constraints one-by-one</a:t>
            </a:r>
          </a:p>
          <a:p>
            <a:pPr marL="0" lvl="1" indent="0">
              <a:buNone/>
            </a:pPr>
            <a:endParaRPr lang="nl-NL" sz="2400" b="1" dirty="0">
              <a:latin typeface="Franklin Gothic Book" panose="020B0503020102020204" pitchFamily="34" charset="0"/>
              <a:cs typeface="Calibri"/>
              <a:sym typeface="Wingdings" pitchFamily="2" charset="2"/>
            </a:endParaRPr>
          </a:p>
          <a:p>
            <a:pPr marL="0" lvl="1" indent="0">
              <a:buNone/>
            </a:pPr>
            <a:r>
              <a:rPr lang="nl-NL" sz="2400" b="1" dirty="0" err="1">
                <a:latin typeface="Franklin Gothic Book" panose="020B0503020102020204" pitchFamily="34" charset="0"/>
                <a:cs typeface="Calibri"/>
                <a:sym typeface="Wingdings" pitchFamily="2" charset="2"/>
              </a:rPr>
              <a:t>Confirmatory</a:t>
            </a:r>
            <a:r>
              <a:rPr lang="nl-NL" sz="2400" b="1" dirty="0">
                <a:latin typeface="Franklin Gothic Book" panose="020B0503020102020204" pitchFamily="34" charset="0"/>
                <a:cs typeface="Calibri"/>
                <a:sym typeface="Wingdings" pitchFamily="2" charset="2"/>
              </a:rPr>
              <a:t>  approaches</a:t>
            </a:r>
            <a:r>
              <a:rPr lang="nl-NL" dirty="0">
                <a:latin typeface="Franklin Gothic Book" panose="020B0503020102020204" pitchFamily="34" charset="0"/>
                <a:cs typeface="Calibri"/>
                <a:sym typeface="Wingdings" pitchFamily="2" charset="2"/>
              </a:rPr>
              <a:t>:</a:t>
            </a:r>
          </a:p>
          <a:p>
            <a:pPr marL="269889" lvl="2" indent="0">
              <a:buNone/>
            </a:pPr>
            <a:endParaRPr lang="nl-NL" dirty="0">
              <a:latin typeface="Franklin Gothic Book" panose="020B0503020102020204" pitchFamily="34" charset="0"/>
              <a:cs typeface="Calibri"/>
              <a:sym typeface="Wingdings" pitchFamily="2" charset="2"/>
            </a:endParaRPr>
          </a:p>
          <a:p>
            <a:pPr marL="269889" lvl="2" indent="0">
              <a:buNone/>
            </a:pPr>
            <a:r>
              <a:rPr lang="nl-NL" dirty="0">
                <a:latin typeface="Franklin Gothic Book" panose="020B0503020102020204" pitchFamily="34" charset="0"/>
                <a:cs typeface="Calibri"/>
                <a:sym typeface="Wingdings" pitchFamily="2" charset="2"/>
              </a:rPr>
              <a:t>Bottom-up: </a:t>
            </a:r>
          </a:p>
          <a:p>
            <a:pPr marL="1152428" lvl="4" indent="-342761">
              <a:buFont typeface="Arial"/>
              <a:buChar char="•"/>
            </a:pPr>
            <a:r>
              <a:rPr lang="nl-NL" dirty="0">
                <a:latin typeface="Franklin Gothic Book" panose="020B0503020102020204" pitchFamily="34" charset="0"/>
                <a:cs typeface="Calibri"/>
                <a:sym typeface="Wingdings" pitchFamily="2" charset="2"/>
              </a:rPr>
              <a:t>Start with a CFA in each group separately</a:t>
            </a:r>
          </a:p>
          <a:p>
            <a:pPr marL="1152428" lvl="4" indent="-342761">
              <a:buFont typeface="Arial"/>
              <a:buChar char="•"/>
            </a:pPr>
            <a:r>
              <a:rPr lang="nl-NL" dirty="0">
                <a:latin typeface="Franklin Gothic Book" panose="020B0503020102020204" pitchFamily="34" charset="0"/>
                <a:cs typeface="Calibri"/>
                <a:sym typeface="Wingdings" pitchFamily="2" charset="2"/>
              </a:rPr>
              <a:t>Impose equality constraints one by one </a:t>
            </a:r>
            <a:br>
              <a:rPr lang="nl-NL" dirty="0">
                <a:latin typeface="Franklin Gothic Book" panose="020B0503020102020204" pitchFamily="34" charset="0"/>
                <a:cs typeface="Calibri"/>
                <a:sym typeface="Wingdings" pitchFamily="2" charset="2"/>
              </a:rPr>
            </a:br>
            <a:r>
              <a:rPr lang="nl-NL" sz="1900" i="1" dirty="0">
                <a:latin typeface="Franklin Gothic Book" panose="020B0503020102020204" pitchFamily="34" charset="0"/>
                <a:cs typeface="Calibri"/>
                <a:sym typeface="Wingdings" pitchFamily="2" charset="2"/>
              </a:rPr>
              <a:t>(note: multiple variations on this procedure possible)</a:t>
            </a:r>
          </a:p>
          <a:p>
            <a:pPr marL="269889" lvl="2" indent="0">
              <a:buNone/>
            </a:pPr>
            <a:endParaRPr lang="nl-NL" dirty="0">
              <a:latin typeface="Franklin Gothic Book" panose="020B0503020102020204" pitchFamily="34" charset="0"/>
              <a:cs typeface="Calibri"/>
              <a:sym typeface="Wingdings" pitchFamily="2" charset="2"/>
            </a:endParaRPr>
          </a:p>
          <a:p>
            <a:pPr marL="269889" lvl="2" indent="0">
              <a:buNone/>
            </a:pPr>
            <a:r>
              <a:rPr lang="nl-NL" dirty="0">
                <a:latin typeface="Franklin Gothic Book" panose="020B0503020102020204" pitchFamily="34" charset="0"/>
                <a:cs typeface="Calibri"/>
                <a:sym typeface="Wingdings" pitchFamily="2" charset="2"/>
              </a:rPr>
              <a:t>Top-down: </a:t>
            </a:r>
          </a:p>
          <a:p>
            <a:pPr marL="1152428" lvl="4" indent="-342761">
              <a:buFont typeface="Arial"/>
              <a:buChar char="•"/>
            </a:pPr>
            <a:r>
              <a:rPr lang="nl-NL" dirty="0">
                <a:latin typeface="Franklin Gothic Book" panose="020B0503020102020204" pitchFamily="34" charset="0"/>
                <a:cs typeface="Calibri"/>
                <a:sym typeface="Wingdings" pitchFamily="2" charset="2"/>
              </a:rPr>
              <a:t>Assume complete measurement invariance</a:t>
            </a:r>
          </a:p>
          <a:p>
            <a:pPr marL="1152428" lvl="4" indent="-342761">
              <a:buFont typeface="Arial"/>
              <a:buChar char="•"/>
            </a:pPr>
            <a:r>
              <a:rPr lang="nl-NL" dirty="0">
                <a:latin typeface="Franklin Gothic Book" panose="020B0503020102020204" pitchFamily="34" charset="0"/>
                <a:cs typeface="Calibri"/>
                <a:sym typeface="Wingdings" pitchFamily="2" charset="2"/>
              </a:rPr>
              <a:t>Check in modification indices for constraints that if released would significantly improve the model</a:t>
            </a:r>
            <a:br>
              <a:rPr lang="nl-NL" dirty="0">
                <a:latin typeface="Franklin Gothic Book" panose="020B0503020102020204" pitchFamily="34" charset="0"/>
                <a:cs typeface="Calibri"/>
                <a:sym typeface="Wingdings" pitchFamily="2" charset="2"/>
              </a:rPr>
            </a:br>
            <a:endParaRPr lang="nl-NL" sz="1900" i="1" dirty="0">
              <a:latin typeface="Franklin Gothic Book" panose="020B0503020102020204" pitchFamily="34" charset="0"/>
              <a:cs typeface="Calibri"/>
              <a:sym typeface="Wingdings" pitchFamily="2" charset="2"/>
            </a:endParaRPr>
          </a:p>
        </p:txBody>
      </p:sp>
      <p:sp>
        <p:nvSpPr>
          <p:cNvPr id="46" name="Rectangle 45"/>
          <p:cNvSpPr/>
          <p:nvPr/>
        </p:nvSpPr>
        <p:spPr>
          <a:xfrm>
            <a:off x="179512" y="5715000"/>
            <a:ext cx="8784976" cy="523220"/>
          </a:xfrm>
          <a:prstGeom prst="rect">
            <a:avLst/>
          </a:prstGeom>
          <a:solidFill>
            <a:schemeClr val="bg1">
              <a:lumMod val="75000"/>
            </a:schemeClr>
          </a:solidFill>
        </p:spPr>
        <p:txBody>
          <a:bodyPr wrap="square" lIns="91402" tIns="45702" rIns="91402" bIns="45702">
            <a:spAutoFit/>
          </a:bodyPr>
          <a:lstStyle/>
          <a:p>
            <a:r>
              <a:rPr lang="en-US" sz="1400" dirty="0">
                <a:solidFill>
                  <a:prstClr val="black"/>
                </a:solidFill>
                <a:latin typeface="Franklin Gothic Book" panose="020B0503020102020204" pitchFamily="34" charset="0"/>
              </a:rPr>
              <a:t>Van de Schoot, R., Lugtig, P. &amp; Hox, J.J. (2012). A checklist for testing measurement invariance. </a:t>
            </a:r>
            <a:r>
              <a:rPr lang="en-US" sz="1400" i="1" dirty="0">
                <a:solidFill>
                  <a:prstClr val="black"/>
                </a:solidFill>
                <a:latin typeface="Franklin Gothic Book" panose="020B0503020102020204" pitchFamily="34" charset="0"/>
              </a:rPr>
              <a:t>European Journal of Developmental Psychology</a:t>
            </a:r>
            <a:r>
              <a:rPr lang="en-US" sz="1400" dirty="0">
                <a:solidFill>
                  <a:prstClr val="black"/>
                </a:solidFill>
                <a:latin typeface="Franklin Gothic Book" panose="020B0503020102020204" pitchFamily="34" charset="0"/>
              </a:rPr>
              <a:t>, </a:t>
            </a:r>
            <a:r>
              <a:rPr lang="en-US" sz="1400" i="1" dirty="0">
                <a:solidFill>
                  <a:prstClr val="black"/>
                </a:solidFill>
                <a:latin typeface="Franklin Gothic Book" panose="020B0503020102020204" pitchFamily="34" charset="0"/>
              </a:rPr>
              <a:t>9</a:t>
            </a:r>
            <a:r>
              <a:rPr lang="en-US" sz="1400" dirty="0">
                <a:solidFill>
                  <a:prstClr val="black"/>
                </a:solidFill>
                <a:latin typeface="Franklin Gothic Book" panose="020B0503020102020204" pitchFamily="34" charset="0"/>
              </a:rPr>
              <a:t>, 486-292. See also www.joophox.net or rensvandeschoot.com</a:t>
            </a: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4074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520940" cy="548640"/>
          </a:xfrm>
        </p:spPr>
        <p:txBody>
          <a:bodyPr>
            <a:noAutofit/>
          </a:bodyPr>
          <a:lstStyle/>
          <a:p>
            <a:pPr marL="533182" indent="-533182" algn="r">
              <a:lnSpc>
                <a:spcPct val="90000"/>
              </a:lnSpc>
              <a:defRPr/>
            </a:pPr>
            <a:r>
              <a:rPr lang="en-US" sz="4000" b="1" kern="0" dirty="0"/>
              <a:t>Confirmatory </a:t>
            </a:r>
            <a:br>
              <a:rPr lang="en-US" sz="4000" b="1" kern="0" dirty="0"/>
            </a:br>
            <a:r>
              <a:rPr lang="en-US" sz="4000" b="1" kern="0" dirty="0"/>
              <a:t>Bottom Up Approach</a:t>
            </a:r>
          </a:p>
        </p:txBody>
      </p:sp>
      <p:sp>
        <p:nvSpPr>
          <p:cNvPr id="4" name="Rectangle 3"/>
          <p:cNvSpPr/>
          <p:nvPr/>
        </p:nvSpPr>
        <p:spPr>
          <a:xfrm>
            <a:off x="0" y="5029200"/>
            <a:ext cx="91440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spcCol="0" rtlCol="0" anchor="ctr"/>
          <a:lstStyle/>
          <a:p>
            <a:pPr algn="ctr"/>
            <a:endParaRPr lang="nl-NL">
              <a:solidFill>
                <a:srgbClr val="FFFFFF"/>
              </a:solidFill>
            </a:endParaRPr>
          </a:p>
        </p:txBody>
      </p:sp>
      <p:sp>
        <p:nvSpPr>
          <p:cNvPr id="3" name="Content Placeholder 2"/>
          <p:cNvSpPr>
            <a:spLocks noGrp="1"/>
          </p:cNvSpPr>
          <p:nvPr>
            <p:ph idx="1"/>
          </p:nvPr>
        </p:nvSpPr>
        <p:spPr>
          <a:xfrm>
            <a:off x="811530" y="1828808"/>
            <a:ext cx="7520940" cy="3579849"/>
          </a:xfrm>
        </p:spPr>
        <p:txBody>
          <a:bodyPr>
            <a:normAutofit fontScale="85000" lnSpcReduction="20000"/>
          </a:bodyPr>
          <a:lstStyle/>
          <a:p>
            <a:pPr marL="0" indent="0">
              <a:lnSpc>
                <a:spcPct val="90000"/>
              </a:lnSpc>
              <a:buClr>
                <a:schemeClr val="folHlink"/>
              </a:buClr>
              <a:buSzPct val="75000"/>
              <a:defRPr/>
            </a:pPr>
            <a:r>
              <a:rPr lang="en-US" sz="2800" kern="0" dirty="0">
                <a:solidFill>
                  <a:srgbClr val="FF6600"/>
                </a:solidFill>
              </a:rPr>
              <a:t>General Outline</a:t>
            </a:r>
          </a:p>
          <a:p>
            <a:pPr marL="0" indent="0">
              <a:lnSpc>
                <a:spcPct val="90000"/>
              </a:lnSpc>
              <a:buClr>
                <a:schemeClr val="folHlink"/>
              </a:buClr>
              <a:buSzPct val="75000"/>
              <a:defRPr/>
            </a:pPr>
            <a:endParaRPr lang="en-US" sz="2800" kern="0" dirty="0"/>
          </a:p>
          <a:p>
            <a:pPr marL="0" indent="0">
              <a:lnSpc>
                <a:spcPct val="90000"/>
              </a:lnSpc>
              <a:buClr>
                <a:schemeClr val="folHlink"/>
              </a:buClr>
              <a:buSzPct val="75000"/>
              <a:defRPr/>
            </a:pPr>
            <a:r>
              <a:rPr lang="en-US" sz="2800" kern="0" dirty="0"/>
              <a:t>1. Have the same factor structure across groups</a:t>
            </a:r>
          </a:p>
          <a:p>
            <a:pPr marL="457011" lvl="1" indent="0">
              <a:lnSpc>
                <a:spcPct val="90000"/>
              </a:lnSpc>
              <a:buClr>
                <a:schemeClr val="folHlink"/>
              </a:buClr>
              <a:buNone/>
              <a:defRPr/>
            </a:pPr>
            <a:r>
              <a:rPr lang="en-US" kern="0" dirty="0"/>
              <a:t>- No constraints, except same model structure</a:t>
            </a:r>
          </a:p>
          <a:p>
            <a:pPr marL="457011" lvl="1" indent="0">
              <a:lnSpc>
                <a:spcPct val="90000"/>
              </a:lnSpc>
              <a:buClr>
                <a:schemeClr val="folHlink"/>
              </a:buClr>
              <a:buNone/>
              <a:defRPr/>
            </a:pPr>
            <a:endParaRPr lang="en-US" kern="0" dirty="0"/>
          </a:p>
          <a:p>
            <a:pPr marL="0" indent="0">
              <a:lnSpc>
                <a:spcPct val="90000"/>
              </a:lnSpc>
              <a:buClr>
                <a:schemeClr val="folHlink"/>
              </a:buClr>
              <a:buSzPct val="75000"/>
              <a:defRPr/>
            </a:pPr>
            <a:r>
              <a:rPr lang="en-US" sz="2800" kern="0" dirty="0"/>
              <a:t>2. Have equal loadings across groups</a:t>
            </a:r>
          </a:p>
          <a:p>
            <a:pPr marL="457011" lvl="1" indent="0">
              <a:lnSpc>
                <a:spcPct val="90000"/>
              </a:lnSpc>
              <a:buClr>
                <a:schemeClr val="folHlink"/>
              </a:buClr>
              <a:buNone/>
              <a:defRPr/>
            </a:pPr>
            <a:endParaRPr lang="en-US" kern="0" dirty="0"/>
          </a:p>
          <a:p>
            <a:pPr marL="0" indent="0">
              <a:lnSpc>
                <a:spcPct val="90000"/>
              </a:lnSpc>
              <a:buClr>
                <a:schemeClr val="folHlink"/>
              </a:buClr>
              <a:buSzPct val="75000"/>
              <a:defRPr/>
            </a:pPr>
            <a:r>
              <a:rPr lang="en-US" sz="2800" kern="0" dirty="0"/>
              <a:t>3. Have equal intercepts across groups</a:t>
            </a:r>
          </a:p>
          <a:p>
            <a:pPr marL="457011" lvl="1" indent="0">
              <a:lnSpc>
                <a:spcPct val="90000"/>
              </a:lnSpc>
              <a:buClr>
                <a:schemeClr val="folHlink"/>
              </a:buClr>
              <a:buNone/>
              <a:defRPr/>
            </a:pPr>
            <a:br>
              <a:rPr lang="en-US" kern="0" dirty="0"/>
            </a:br>
            <a:endParaRPr lang="en-US" kern="0" dirty="0"/>
          </a:p>
          <a:p>
            <a:pPr marL="0" indent="0">
              <a:lnSpc>
                <a:spcPct val="90000"/>
              </a:lnSpc>
              <a:buClr>
                <a:schemeClr val="folHlink"/>
              </a:buClr>
              <a:buSzPct val="75000"/>
              <a:defRPr/>
            </a:pPr>
            <a:r>
              <a:rPr lang="en-US" sz="2800" b="0" kern="0" dirty="0"/>
              <a:t>Equivalence is vital for valid comparisons across groups</a:t>
            </a:r>
          </a:p>
          <a:p>
            <a:pPr marL="0" indent="0">
              <a:lnSpc>
                <a:spcPct val="90000"/>
              </a:lnSpc>
              <a:buClr>
                <a:schemeClr val="folHlink"/>
              </a:buClr>
              <a:buSzPct val="75000"/>
              <a:defRPr/>
            </a:pPr>
            <a:r>
              <a:rPr lang="en-US" sz="2600" b="0" kern="0" dirty="0"/>
              <a:t>	- Partial equivalence may be acceptable</a:t>
            </a:r>
          </a:p>
          <a:p>
            <a:pPr marL="0" indent="0">
              <a:lnSpc>
                <a:spcPct val="90000"/>
              </a:lnSpc>
              <a:buClr>
                <a:schemeClr val="folHlink"/>
              </a:buClr>
              <a:buSzPct val="75000"/>
              <a:defRPr/>
            </a:pPr>
            <a:endParaRPr lang="nl-NL" sz="1900" i="1" dirty="0">
              <a:cs typeface="Calibri"/>
              <a:sym typeface="Wingdings" pitchFamily="2" charset="2"/>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02096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029200"/>
            <a:ext cx="91440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spcCol="0" rtlCol="0" anchor="ctr"/>
          <a:lstStyle/>
          <a:p>
            <a:pPr algn="ctr"/>
            <a:endParaRPr lang="nl-NL">
              <a:solidFill>
                <a:srgbClr val="FFFFFF"/>
              </a:solidFill>
            </a:endParaRPr>
          </a:p>
        </p:txBody>
      </p:sp>
      <p:sp>
        <p:nvSpPr>
          <p:cNvPr id="3" name="Content Placeholder 2"/>
          <p:cNvSpPr>
            <a:spLocks noGrp="1"/>
          </p:cNvSpPr>
          <p:nvPr>
            <p:ph idx="1"/>
          </p:nvPr>
        </p:nvSpPr>
        <p:spPr>
          <a:xfrm>
            <a:off x="457200" y="1600208"/>
            <a:ext cx="8382000" cy="4525963"/>
          </a:xfrm>
        </p:spPr>
        <p:txBody>
          <a:bodyPr>
            <a:normAutofit fontScale="92500"/>
          </a:bodyPr>
          <a:lstStyle/>
          <a:p>
            <a:pPr marL="457011" indent="-457011">
              <a:buSzPct val="75000"/>
              <a:buFont typeface="+mj-lt"/>
              <a:buAutoNum type="arabicPeriod"/>
              <a:defRPr/>
            </a:pPr>
            <a:r>
              <a:rPr lang="en-US" sz="2400" b="0" kern="0" dirty="0"/>
              <a:t>Test overall model both groups combined </a:t>
            </a:r>
          </a:p>
          <a:p>
            <a:pPr marL="457011" indent="-457011">
              <a:buSzPct val="75000"/>
              <a:buFont typeface="+mj-lt"/>
              <a:buAutoNum type="arabicPeriod"/>
              <a:defRPr/>
            </a:pPr>
            <a:r>
              <a:rPr lang="en-US" sz="2400" b="0" kern="0" dirty="0"/>
              <a:t>Test model separately for each group (</a:t>
            </a:r>
            <a:r>
              <a:rPr lang="en-US" sz="2400" b="0" kern="0" dirty="0" err="1">
                <a:solidFill>
                  <a:srgbClr val="FF6600"/>
                </a:solidFill>
              </a:rPr>
              <a:t>configural</a:t>
            </a:r>
            <a:r>
              <a:rPr lang="en-US" sz="2400" b="0" kern="0" dirty="0">
                <a:solidFill>
                  <a:srgbClr val="FF6600"/>
                </a:solidFill>
              </a:rPr>
              <a:t> invariance</a:t>
            </a:r>
            <a:r>
              <a:rPr lang="en-US" sz="2400" b="0" kern="0" dirty="0"/>
              <a:t>)</a:t>
            </a:r>
          </a:p>
          <a:p>
            <a:pPr lvl="1">
              <a:buSzPct val="75000"/>
              <a:defRPr/>
            </a:pPr>
            <a:r>
              <a:rPr lang="en-US" sz="2000" kern="0" dirty="0"/>
              <a:t>Must fit the data</a:t>
            </a:r>
          </a:p>
          <a:p>
            <a:pPr marL="457011" indent="-457011">
              <a:buSzPct val="75000"/>
              <a:buFont typeface="+mj-lt"/>
              <a:buAutoNum type="arabicPeriod"/>
              <a:defRPr/>
            </a:pPr>
            <a:r>
              <a:rPr lang="en-US" sz="2400" b="0" kern="0" dirty="0"/>
              <a:t>Test equality of </a:t>
            </a:r>
            <a:r>
              <a:rPr lang="en-US" sz="2400" b="0" kern="0" dirty="0">
                <a:solidFill>
                  <a:srgbClr val="000000"/>
                </a:solidFill>
              </a:rPr>
              <a:t>loadings </a:t>
            </a:r>
            <a:r>
              <a:rPr lang="en-US" sz="2400" b="0" kern="0" dirty="0"/>
              <a:t>across groups (</a:t>
            </a:r>
            <a:r>
              <a:rPr lang="en-US" sz="2400" b="0" kern="0" dirty="0">
                <a:solidFill>
                  <a:srgbClr val="FF6600"/>
                </a:solidFill>
              </a:rPr>
              <a:t>metric/weak invariance</a:t>
            </a:r>
            <a:r>
              <a:rPr lang="en-US" sz="2400" b="0" kern="0" dirty="0"/>
              <a:t>)</a:t>
            </a:r>
          </a:p>
          <a:p>
            <a:pPr lvl="1">
              <a:defRPr/>
            </a:pPr>
            <a:r>
              <a:rPr lang="en-GB" sz="2000" kern="0" dirty="0"/>
              <a:t>Must</a:t>
            </a:r>
            <a:r>
              <a:rPr lang="en-GB" sz="2000" i="1" kern="0" dirty="0"/>
              <a:t> </a:t>
            </a:r>
            <a:r>
              <a:rPr lang="en-GB" sz="2000" kern="0" dirty="0"/>
              <a:t>be equal</a:t>
            </a:r>
          </a:p>
          <a:p>
            <a:pPr marL="457011" indent="-457011">
              <a:buSzPct val="75000"/>
              <a:buFont typeface="+mj-lt"/>
              <a:buAutoNum type="arabicPeriod"/>
              <a:defRPr/>
            </a:pPr>
            <a:r>
              <a:rPr lang="en-GB" sz="2400" b="0" kern="0" dirty="0"/>
              <a:t>Test equality of </a:t>
            </a:r>
            <a:r>
              <a:rPr lang="en-GB" sz="2400" b="0" kern="0" dirty="0">
                <a:solidFill>
                  <a:srgbClr val="000000"/>
                </a:solidFill>
              </a:rPr>
              <a:t>intercepts</a:t>
            </a:r>
            <a:r>
              <a:rPr lang="en-GB" sz="2400" b="0" kern="0" dirty="0"/>
              <a:t> across groups (</a:t>
            </a:r>
            <a:r>
              <a:rPr lang="en-GB" sz="2400" b="0" kern="0" dirty="0">
                <a:solidFill>
                  <a:srgbClr val="FF6600"/>
                </a:solidFill>
              </a:rPr>
              <a:t>scalar/strict invariance</a:t>
            </a:r>
            <a:r>
              <a:rPr lang="en-GB" sz="2400" b="0" kern="0" dirty="0"/>
              <a:t>)</a:t>
            </a:r>
          </a:p>
          <a:p>
            <a:pPr lvl="1">
              <a:defRPr/>
            </a:pPr>
            <a:r>
              <a:rPr lang="en-GB" sz="2000" kern="0" dirty="0"/>
              <a:t>Must</a:t>
            </a:r>
            <a:r>
              <a:rPr lang="en-GB" sz="2000" i="1" kern="0" dirty="0"/>
              <a:t> </a:t>
            </a:r>
            <a:r>
              <a:rPr lang="en-GB" sz="2000" kern="0" dirty="0"/>
              <a:t>be equal</a:t>
            </a:r>
          </a:p>
          <a:p>
            <a:pPr marL="457011" indent="-457011">
              <a:buSzPct val="75000"/>
              <a:buFont typeface="+mj-lt"/>
              <a:buAutoNum type="arabicPeriod"/>
              <a:defRPr/>
            </a:pPr>
            <a:r>
              <a:rPr lang="en-GB" sz="2400" b="0" kern="0" dirty="0"/>
              <a:t>Test equality of measurement error variances (</a:t>
            </a:r>
            <a:r>
              <a:rPr lang="en-GB" sz="2400" b="0" kern="0" dirty="0">
                <a:solidFill>
                  <a:srgbClr val="FF6600"/>
                </a:solidFill>
              </a:rPr>
              <a:t>strict invariance</a:t>
            </a:r>
            <a:r>
              <a:rPr lang="en-GB" sz="2400" b="0" kern="0" dirty="0"/>
              <a:t>)</a:t>
            </a:r>
          </a:p>
          <a:p>
            <a:pPr lvl="1">
              <a:defRPr/>
            </a:pPr>
            <a:r>
              <a:rPr lang="en-GB" sz="2000" kern="0" dirty="0"/>
              <a:t>Not essential, often overly restrictive</a:t>
            </a:r>
          </a:p>
          <a:p>
            <a:pPr marL="457011" indent="-457011">
              <a:buSzPct val="75000"/>
              <a:buFont typeface="+mj-lt"/>
              <a:buAutoNum type="arabicPeriod"/>
              <a:defRPr/>
            </a:pPr>
            <a:r>
              <a:rPr lang="en-GB" sz="2400" b="0" kern="0" dirty="0"/>
              <a:t>Test equality of factor means/ factor variances</a:t>
            </a:r>
          </a:p>
          <a:p>
            <a:pPr marL="0" indent="0">
              <a:lnSpc>
                <a:spcPct val="90000"/>
              </a:lnSpc>
              <a:buClr>
                <a:schemeClr val="folHlink"/>
              </a:buClr>
              <a:buSzPct val="75000"/>
              <a:defRPr/>
            </a:pPr>
            <a:endParaRPr lang="nl-NL" sz="1900" i="1" dirty="0">
              <a:cs typeface="Calibri"/>
              <a:sym typeface="Wingdings" pitchFamily="2" charset="2"/>
            </a:endParaRPr>
          </a:p>
        </p:txBody>
      </p:sp>
      <p:sp>
        <p:nvSpPr>
          <p:cNvPr id="6" name="Title 1"/>
          <p:cNvSpPr txBox="1">
            <a:spLocks/>
          </p:cNvSpPr>
          <p:nvPr/>
        </p:nvSpPr>
        <p:spPr>
          <a:xfrm>
            <a:off x="1295400" y="381000"/>
            <a:ext cx="7520940" cy="548640"/>
          </a:xfrm>
          <a:prstGeom prst="rect">
            <a:avLst/>
          </a:prstGeom>
        </p:spPr>
        <p:txBody>
          <a:bodyPr vert="horz" lIns="91402" tIns="45702" rIns="91402" bIns="45702"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marL="533182" indent="-533182" algn="r">
              <a:lnSpc>
                <a:spcPct val="90000"/>
              </a:lnSpc>
              <a:defRPr/>
            </a:pPr>
            <a:r>
              <a:rPr lang="en-US" sz="4000" b="1" kern="0">
                <a:solidFill>
                  <a:srgbClr val="000000"/>
                </a:solidFill>
              </a:rPr>
              <a:t>Confirmatory </a:t>
            </a:r>
            <a:br>
              <a:rPr lang="en-US" sz="4000" b="1" kern="0">
                <a:solidFill>
                  <a:srgbClr val="000000"/>
                </a:solidFill>
              </a:rPr>
            </a:br>
            <a:r>
              <a:rPr lang="en-US" sz="4000" b="1" kern="0">
                <a:solidFill>
                  <a:srgbClr val="000000"/>
                </a:solidFill>
              </a:rPr>
              <a:t>Bottom Up Approach</a:t>
            </a:r>
            <a:endParaRPr lang="en-US" sz="4000" b="1" kern="0" dirty="0">
              <a:solidFill>
                <a:srgbClr val="000000"/>
              </a:solidFill>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963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9144000" cy="830997"/>
          </a:xfrm>
          <a:prstGeom prst="rect">
            <a:avLst/>
          </a:prstGeom>
          <a:noFill/>
        </p:spPr>
        <p:txBody>
          <a:bodyPr wrap="square" lIns="91402" tIns="45702" rIns="91402" bIns="45702" rtlCol="0">
            <a:spAutoFit/>
          </a:bodyPr>
          <a:lstStyle/>
          <a:p>
            <a:pPr algn="ctr"/>
            <a:r>
              <a:rPr lang="nl-NL" sz="4800" dirty="0">
                <a:latin typeface="Franklin Gothic Medium" panose="020B0603020102020204" pitchFamily="34" charset="0"/>
              </a:rPr>
              <a:t> </a:t>
            </a:r>
            <a:r>
              <a:rPr lang="nl-NL" sz="4800" dirty="0" err="1">
                <a:latin typeface="Franklin Gothic Medium" panose="020B0603020102020204" pitchFamily="34" charset="0"/>
              </a:rPr>
              <a:t>Sum</a:t>
            </a:r>
            <a:r>
              <a:rPr lang="nl-NL" sz="4800" dirty="0">
                <a:latin typeface="Franklin Gothic Medium" panose="020B0603020102020204" pitchFamily="34" charset="0"/>
              </a:rPr>
              <a:t> scores: </a:t>
            </a:r>
            <a:r>
              <a:rPr lang="nl-NL" sz="4800" dirty="0">
                <a:solidFill>
                  <a:srgbClr val="00B0F0"/>
                </a:solidFill>
                <a:latin typeface="Franklin Gothic Medium" panose="020B0603020102020204" pitchFamily="34" charset="0"/>
              </a:rPr>
              <a:t>SPSS</a:t>
            </a:r>
          </a:p>
        </p:txBody>
      </p:sp>
      <p:pic>
        <p:nvPicPr>
          <p:cNvPr id="18" name="Picture 2"/>
          <p:cNvPicPr>
            <a:picLocks noChangeAspect="1" noChangeArrowheads="1"/>
          </p:cNvPicPr>
          <p:nvPr/>
        </p:nvPicPr>
        <p:blipFill>
          <a:blip r:embed="rId3"/>
          <a:srcRect/>
          <a:stretch>
            <a:fillRect/>
          </a:stretch>
        </p:blipFill>
        <p:spPr bwMode="auto">
          <a:xfrm>
            <a:off x="1371601" y="4366335"/>
            <a:ext cx="6471709" cy="1265046"/>
          </a:xfrm>
          <a:prstGeom prst="rect">
            <a:avLst/>
          </a:prstGeom>
          <a:noFill/>
          <a:ln w="9525">
            <a:noFill/>
            <a:miter lim="800000"/>
            <a:headEnd/>
            <a:tailEnd/>
          </a:ln>
          <a:effectLst/>
        </p:spPr>
      </p:pic>
      <p:sp>
        <p:nvSpPr>
          <p:cNvPr id="3" name="Rectangle 2"/>
          <p:cNvSpPr/>
          <p:nvPr/>
        </p:nvSpPr>
        <p:spPr>
          <a:xfrm>
            <a:off x="1596681" y="1676400"/>
            <a:ext cx="6248400" cy="1785104"/>
          </a:xfrm>
          <a:prstGeom prst="rect">
            <a:avLst/>
          </a:prstGeom>
        </p:spPr>
        <p:txBody>
          <a:bodyPr wrap="square" lIns="91402" tIns="45702" rIns="91402" bIns="45702">
            <a:spAutoFit/>
          </a:bodyPr>
          <a:lstStyle/>
          <a:p>
            <a:pPr marL="355456" indent="-355456">
              <a:buClr>
                <a:srgbClr val="C00000"/>
              </a:buClr>
            </a:pPr>
            <a:r>
              <a:rPr lang="en-US" dirty="0">
                <a:latin typeface="Courier New" pitchFamily="49" charset="0"/>
                <a:cs typeface="Courier New" pitchFamily="49" charset="0"/>
              </a:rPr>
              <a:t>DATASET ACTIVATE DataSet2.</a:t>
            </a:r>
          </a:p>
          <a:p>
            <a:pPr marL="355456" indent="-355456">
              <a:buClr>
                <a:srgbClr val="C00000"/>
              </a:buClr>
            </a:pPr>
            <a:r>
              <a:rPr lang="en-US" dirty="0">
                <a:latin typeface="Courier New" pitchFamily="49" charset="0"/>
                <a:cs typeface="Courier New" pitchFamily="49" charset="0"/>
              </a:rPr>
              <a:t>COMPUTE </a:t>
            </a:r>
            <a:r>
              <a:rPr lang="en-US" dirty="0" err="1">
                <a:latin typeface="Courier New" pitchFamily="49" charset="0"/>
                <a:cs typeface="Courier New" pitchFamily="49" charset="0"/>
              </a:rPr>
              <a:t>MEAN_ext</a:t>
            </a:r>
            <a:r>
              <a:rPr lang="en-US" dirty="0">
                <a:latin typeface="Courier New" pitchFamily="49" charset="0"/>
                <a:cs typeface="Courier New" pitchFamily="49" charset="0"/>
              </a:rPr>
              <a:t>=MEAN(Q77,Q84,Q170,Q196).</a:t>
            </a:r>
          </a:p>
          <a:p>
            <a:pPr marL="355456" indent="-355456">
              <a:buClr>
                <a:srgbClr val="C00000"/>
              </a:buClr>
            </a:pPr>
            <a:r>
              <a:rPr lang="en-US" dirty="0">
                <a:latin typeface="Courier New" pitchFamily="49" charset="0"/>
                <a:cs typeface="Courier New" pitchFamily="49" charset="0"/>
              </a:rPr>
              <a:t>EXECUTE.</a:t>
            </a:r>
          </a:p>
          <a:p>
            <a:pPr marL="355456" indent="-355456">
              <a:buClr>
                <a:srgbClr val="C00000"/>
              </a:buClr>
            </a:pPr>
            <a:endParaRPr lang="en-US" sz="2000" dirty="0"/>
          </a:p>
          <a:p>
            <a:pPr marL="355456" indent="-355456">
              <a:buClr>
                <a:srgbClr val="C00000"/>
              </a:buClr>
            </a:pPr>
            <a:r>
              <a:rPr lang="en-US" dirty="0">
                <a:latin typeface="Courier New" pitchFamily="49" charset="0"/>
                <a:cs typeface="Courier New" pitchFamily="49" charset="0"/>
              </a:rPr>
              <a:t>DESCRIPTIVES VARIABLES=</a:t>
            </a:r>
            <a:r>
              <a:rPr lang="en-US" dirty="0" err="1">
                <a:latin typeface="Courier New" pitchFamily="49" charset="0"/>
                <a:cs typeface="Courier New" pitchFamily="49" charset="0"/>
              </a:rPr>
              <a:t>MEAN_ext</a:t>
            </a:r>
            <a:r>
              <a:rPr lang="en-US"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/STATISTICS=MEAN STDDEV MIN MAX.</a:t>
            </a:r>
          </a:p>
        </p:txBody>
      </p:sp>
      <p:pic>
        <p:nvPicPr>
          <p:cNvPr id="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14918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Franklin Gothic Medium" panose="020B0603020102020204" pitchFamily="34" charset="0"/>
              </a:rPr>
              <a:t>Complete Measurement Invariance Example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37867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nl-NL" sz="4000" dirty="0">
                <a:latin typeface="Franklin Gothic Medium" panose="020B0603020102020204" pitchFamily="34" charset="0"/>
              </a:rPr>
              <a:t>Testing</a:t>
            </a:r>
            <a:br>
              <a:rPr lang="nl-NL" sz="4000" dirty="0">
                <a:latin typeface="Franklin Gothic Medium" panose="020B0603020102020204" pitchFamily="34" charset="0"/>
              </a:rPr>
            </a:br>
            <a:r>
              <a:rPr lang="nl-NL" sz="4000" dirty="0">
                <a:latin typeface="Franklin Gothic Medium" panose="020B0603020102020204" pitchFamily="34" charset="0"/>
              </a:rPr>
              <a:t>Invariance</a:t>
            </a:r>
            <a:endParaRPr lang="en-US" sz="2800" dirty="0">
              <a:latin typeface="Franklin Gothic Medium" panose="020B0603020102020204" pitchFamily="34" charset="0"/>
            </a:endParaRPr>
          </a:p>
        </p:txBody>
      </p:sp>
      <p:sp>
        <p:nvSpPr>
          <p:cNvPr id="3" name="Content Placeholder 2"/>
          <p:cNvSpPr>
            <a:spLocks noGrp="1"/>
          </p:cNvSpPr>
          <p:nvPr>
            <p:ph idx="1"/>
          </p:nvPr>
        </p:nvSpPr>
        <p:spPr>
          <a:xfrm>
            <a:off x="231565" y="1889692"/>
            <a:ext cx="5562600" cy="4525963"/>
          </a:xfrm>
        </p:spPr>
        <p:txBody>
          <a:bodyPr>
            <a:normAutofit fontScale="92500"/>
          </a:bodyPr>
          <a:lstStyle/>
          <a:p>
            <a:pPr marL="0" indent="0">
              <a:buNone/>
            </a:pPr>
            <a:r>
              <a:rPr lang="en-US" sz="2400" dirty="0">
                <a:latin typeface="Franklin Gothic Book" panose="020B0503020102020204" pitchFamily="34" charset="0"/>
              </a:rPr>
              <a:t>1) test overall model </a:t>
            </a:r>
          </a:p>
          <a:p>
            <a:pPr marL="0" indent="0">
              <a:buNone/>
            </a:pPr>
            <a:r>
              <a:rPr lang="en-US" sz="2400" dirty="0">
                <a:latin typeface="Franklin Gothic Book" panose="020B0503020102020204" pitchFamily="34" charset="0"/>
              </a:rPr>
              <a:t>2) test model for groups separately</a:t>
            </a:r>
          </a:p>
          <a:p>
            <a:pPr marL="0" indent="0">
              <a:buNone/>
            </a:pPr>
            <a:r>
              <a:rPr lang="en-US" sz="2400" dirty="0">
                <a:latin typeface="Franklin Gothic Book" panose="020B0503020102020204" pitchFamily="34" charset="0"/>
              </a:rPr>
              <a:t>3) equal factor loadings </a:t>
            </a:r>
            <a:r>
              <a:rPr lang="en-US" sz="2400" dirty="0">
                <a:latin typeface="Franklin Gothic Book" panose="020B0503020102020204" pitchFamily="34" charset="0"/>
                <a:cs typeface="Courier New"/>
              </a:rPr>
              <a:t>(</a:t>
            </a:r>
            <a:r>
              <a:rPr lang="el-GR" sz="2400" dirty="0">
                <a:latin typeface="Franklin Gothic Book" panose="020B0503020102020204" pitchFamily="34" charset="0"/>
                <a:cs typeface="Calibri"/>
                <a:sym typeface="Wingdings" pitchFamily="2" charset="2"/>
              </a:rPr>
              <a:t>λ</a:t>
            </a:r>
            <a:r>
              <a:rPr lang="nl-NL" sz="2400" baseline="-25000" dirty="0">
                <a:latin typeface="Franklin Gothic Book" panose="020B0503020102020204" pitchFamily="34" charset="0"/>
                <a:cs typeface="Calibri"/>
                <a:sym typeface="Wingdings" pitchFamily="2" charset="2"/>
              </a:rPr>
              <a:t>1</a:t>
            </a:r>
            <a:r>
              <a:rPr lang="en-GB" sz="2400" dirty="0">
                <a:latin typeface="Franklin Gothic Book" panose="020B0503020102020204" pitchFamily="34" charset="0"/>
                <a:cs typeface="Calibri"/>
                <a:sym typeface="Wingdings" pitchFamily="2" charset="2"/>
              </a:rPr>
              <a:t>, </a:t>
            </a:r>
            <a:r>
              <a:rPr lang="el-GR" sz="2400" dirty="0">
                <a:latin typeface="Franklin Gothic Book" panose="020B0503020102020204" pitchFamily="34" charset="0"/>
                <a:cs typeface="Calibri"/>
                <a:sym typeface="Wingdings" pitchFamily="2" charset="2"/>
              </a:rPr>
              <a:t>λ</a:t>
            </a:r>
            <a:r>
              <a:rPr lang="nl-NL" sz="2400" baseline="-25000" dirty="0">
                <a:latin typeface="Franklin Gothic Book" panose="020B0503020102020204" pitchFamily="34" charset="0"/>
                <a:cs typeface="Calibri"/>
                <a:sym typeface="Wingdings" pitchFamily="2" charset="2"/>
              </a:rPr>
              <a:t>2</a:t>
            </a:r>
            <a:r>
              <a:rPr lang="en-US" sz="2400" dirty="0">
                <a:latin typeface="Franklin Gothic Book" panose="020B0503020102020204" pitchFamily="34" charset="0"/>
                <a:sym typeface="Wingdings" pitchFamily="2" charset="2"/>
              </a:rPr>
              <a:t>,</a:t>
            </a:r>
            <a:r>
              <a:rPr lang="el-GR" sz="2400" dirty="0">
                <a:latin typeface="Franklin Gothic Book" panose="020B0503020102020204" pitchFamily="34" charset="0"/>
                <a:cs typeface="Calibri"/>
                <a:sym typeface="Wingdings" pitchFamily="2" charset="2"/>
              </a:rPr>
              <a:t> λ</a:t>
            </a:r>
            <a:r>
              <a:rPr lang="nl-NL" sz="2400" baseline="-25000" dirty="0">
                <a:latin typeface="Franklin Gothic Book" panose="020B0503020102020204" pitchFamily="34" charset="0"/>
                <a:cs typeface="Calibri"/>
                <a:sym typeface="Wingdings" pitchFamily="2" charset="2"/>
              </a:rPr>
              <a:t>3</a:t>
            </a:r>
            <a:r>
              <a:rPr lang="en-US" sz="2400" dirty="0">
                <a:latin typeface="Franklin Gothic Book" panose="020B0503020102020204" pitchFamily="34" charset="0"/>
                <a:cs typeface="Courier New"/>
              </a:rPr>
              <a:t>) </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4) equal intercepts (item means) </a:t>
            </a:r>
            <a:r>
              <a:rPr lang="en-US" sz="2400" dirty="0">
                <a:latin typeface="Franklin Gothic Book" panose="020B0503020102020204" pitchFamily="34" charset="0"/>
                <a:cs typeface="Courier New"/>
              </a:rPr>
              <a:t>(ν</a:t>
            </a:r>
            <a:r>
              <a:rPr lang="en-US" sz="2400" baseline="-25000" dirty="0">
                <a:latin typeface="Franklin Gothic Book" panose="020B0503020102020204" pitchFamily="34" charset="0"/>
                <a:cs typeface="Courier New"/>
              </a:rPr>
              <a:t>1</a:t>
            </a:r>
            <a:r>
              <a:rPr lang="en-US" sz="2400" dirty="0">
                <a:latin typeface="Franklin Gothic Book" panose="020B0503020102020204" pitchFamily="34" charset="0"/>
                <a:cs typeface="Courier New"/>
              </a:rPr>
              <a:t>, ν</a:t>
            </a:r>
            <a:r>
              <a:rPr lang="en-US" sz="2400" baseline="-25000" dirty="0">
                <a:latin typeface="Franklin Gothic Book" panose="020B0503020102020204" pitchFamily="34" charset="0"/>
                <a:cs typeface="Courier New"/>
              </a:rPr>
              <a:t>2</a:t>
            </a:r>
            <a:r>
              <a:rPr lang="en-US" sz="2400" dirty="0">
                <a:latin typeface="Franklin Gothic Book" panose="020B0503020102020204" pitchFamily="34" charset="0"/>
                <a:cs typeface="Courier New"/>
              </a:rPr>
              <a:t>, ν</a:t>
            </a:r>
            <a:r>
              <a:rPr lang="en-US" sz="2400" baseline="-25000" dirty="0">
                <a:latin typeface="Franklin Gothic Book" panose="020B0503020102020204" pitchFamily="34" charset="0"/>
                <a:cs typeface="Courier New"/>
              </a:rPr>
              <a:t>3</a:t>
            </a:r>
            <a:r>
              <a:rPr lang="en-US" sz="2400" dirty="0">
                <a:latin typeface="Franklin Gothic Book" panose="020B0503020102020204" pitchFamily="34" charset="0"/>
                <a:cs typeface="Courier New"/>
              </a:rPr>
              <a:t>) </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5) equal residual variances (errors) </a:t>
            </a:r>
            <a:r>
              <a:rPr lang="en-US" sz="2400" dirty="0">
                <a:latin typeface="Franklin Gothic Book" panose="020B0503020102020204" pitchFamily="34" charset="0"/>
                <a:cs typeface="Courier New"/>
              </a:rPr>
              <a:t>(</a:t>
            </a:r>
            <a:r>
              <a:rPr lang="nl-NL" sz="2400" dirty="0">
                <a:latin typeface="Franklin Gothic Book" panose="020B0503020102020204" pitchFamily="34" charset="0"/>
                <a:cs typeface="Calibri"/>
                <a:sym typeface="Wingdings" pitchFamily="2" charset="2"/>
              </a:rPr>
              <a:t>ε</a:t>
            </a:r>
            <a:r>
              <a:rPr lang="nl-NL" sz="2400" baseline="-25000" dirty="0">
                <a:latin typeface="Franklin Gothic Book" panose="020B0503020102020204" pitchFamily="34" charset="0"/>
                <a:cs typeface="Calibri"/>
                <a:sym typeface="Wingdings" pitchFamily="2" charset="2"/>
              </a:rPr>
              <a:t>1</a:t>
            </a:r>
            <a:r>
              <a:rPr lang="en-US" sz="2400" dirty="0">
                <a:latin typeface="Franklin Gothic Book" panose="020B0503020102020204" pitchFamily="34" charset="0"/>
                <a:sym typeface="Wingdings" pitchFamily="2" charset="2"/>
              </a:rPr>
              <a:t>, </a:t>
            </a:r>
            <a:r>
              <a:rPr lang="nl-NL" sz="2400" dirty="0">
                <a:latin typeface="Franklin Gothic Book" panose="020B0503020102020204" pitchFamily="34" charset="0"/>
                <a:cs typeface="Calibri"/>
                <a:sym typeface="Wingdings" pitchFamily="2" charset="2"/>
              </a:rPr>
              <a:t>ε</a:t>
            </a:r>
            <a:r>
              <a:rPr lang="nl-NL" sz="2400" baseline="-25000" dirty="0">
                <a:latin typeface="Franklin Gothic Book" panose="020B0503020102020204" pitchFamily="34" charset="0"/>
                <a:cs typeface="Calibri"/>
                <a:sym typeface="Wingdings" pitchFamily="2" charset="2"/>
              </a:rPr>
              <a:t>2</a:t>
            </a:r>
            <a:r>
              <a:rPr lang="en-US" sz="2400" dirty="0">
                <a:latin typeface="Franklin Gothic Book" panose="020B0503020102020204" pitchFamily="34" charset="0"/>
                <a:sym typeface="Wingdings" pitchFamily="2" charset="2"/>
              </a:rPr>
              <a:t>, </a:t>
            </a:r>
            <a:r>
              <a:rPr lang="nl-NL" sz="2400" dirty="0">
                <a:latin typeface="Franklin Gothic Book" panose="020B0503020102020204" pitchFamily="34" charset="0"/>
                <a:cs typeface="Calibri"/>
                <a:sym typeface="Wingdings" pitchFamily="2" charset="2"/>
              </a:rPr>
              <a:t>ε</a:t>
            </a:r>
            <a:r>
              <a:rPr lang="nl-NL" sz="2400" baseline="-25000" dirty="0">
                <a:latin typeface="Franklin Gothic Book" panose="020B0503020102020204" pitchFamily="34" charset="0"/>
                <a:cs typeface="Calibri"/>
                <a:sym typeface="Wingdings" pitchFamily="2" charset="2"/>
              </a:rPr>
              <a:t>3</a:t>
            </a:r>
            <a:r>
              <a:rPr lang="nl-NL" sz="2400" dirty="0">
                <a:latin typeface="Franklin Gothic Book" panose="020B0503020102020204" pitchFamily="34" charset="0"/>
                <a:cs typeface="Calibri"/>
                <a:sym typeface="Wingdings" pitchFamily="2" charset="2"/>
              </a:rPr>
              <a:t>)</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6) factor means and/or variances </a:t>
            </a:r>
            <a:r>
              <a:rPr lang="en-US" sz="2400" dirty="0">
                <a:latin typeface="Franklin Gothic Book" panose="020B0503020102020204" pitchFamily="34" charset="0"/>
                <a:cs typeface="Courier New"/>
              </a:rPr>
              <a:t>(</a:t>
            </a:r>
            <a:r>
              <a:rPr lang="nl-NL" sz="2400" dirty="0">
                <a:latin typeface="Franklin Gothic Book" panose="020B0503020102020204" pitchFamily="34" charset="0"/>
                <a:cs typeface="Calibri"/>
              </a:rPr>
              <a:t>α</a:t>
            </a:r>
            <a:r>
              <a:rPr lang="nl-NL" sz="2400" dirty="0">
                <a:latin typeface="Franklin Gothic Book" panose="020B0503020102020204" pitchFamily="34" charset="0"/>
                <a:cs typeface="Courier New"/>
              </a:rPr>
              <a:t>)</a:t>
            </a:r>
            <a:r>
              <a:rPr lang="en-US" sz="2400" dirty="0">
                <a:latin typeface="Franklin Gothic Book" panose="020B0503020102020204" pitchFamily="34" charset="0"/>
                <a:cs typeface="Courier New"/>
              </a:rPr>
              <a:t> (</a:t>
            </a:r>
            <a:r>
              <a:rPr lang="nl-NL" sz="2400" dirty="0">
                <a:latin typeface="Franklin Gothic Book" panose="020B0503020102020204" pitchFamily="34" charset="0"/>
              </a:rPr>
              <a:t>Ψ</a:t>
            </a:r>
            <a:r>
              <a:rPr lang="en-US" sz="2400" dirty="0">
                <a:latin typeface="Franklin Gothic Book" panose="020B0503020102020204" pitchFamily="34" charset="0"/>
              </a:rPr>
              <a:t>)</a:t>
            </a:r>
          </a:p>
          <a:p>
            <a:pPr marL="0" indent="0">
              <a:buNone/>
            </a:pP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From </a:t>
            </a:r>
            <a:r>
              <a:rPr lang="en-US" sz="2400" dirty="0" err="1">
                <a:latin typeface="Franklin Gothic Book" panose="020B0503020102020204" pitchFamily="34" charset="0"/>
              </a:rPr>
              <a:t>Mplus</a:t>
            </a:r>
            <a:r>
              <a:rPr lang="en-US" sz="2400" dirty="0">
                <a:latin typeface="Franklin Gothic Book" panose="020B0503020102020204" pitchFamily="34" charset="0"/>
              </a:rPr>
              <a:t> version 7.1 onward, these steps can be carried out in a “single” analysis rather than comparing multiple models</a:t>
            </a:r>
          </a:p>
          <a:p>
            <a:pPr marL="0" indent="0">
              <a:buNone/>
            </a:pPr>
            <a:endParaRPr lang="en-US" sz="2400" dirty="0">
              <a:solidFill>
                <a:schemeClr val="accent1"/>
              </a:solidFill>
            </a:endParaRPr>
          </a:p>
        </p:txBody>
      </p:sp>
      <p:grpSp>
        <p:nvGrpSpPr>
          <p:cNvPr id="4" name="Groeperen 162"/>
          <p:cNvGrpSpPr/>
          <p:nvPr/>
        </p:nvGrpSpPr>
        <p:grpSpPr>
          <a:xfrm>
            <a:off x="5794165" y="1889684"/>
            <a:ext cx="2787402" cy="3224414"/>
            <a:chOff x="605471" y="2835548"/>
            <a:chExt cx="2787402" cy="3224414"/>
          </a:xfrm>
        </p:grpSpPr>
        <p:grpSp>
          <p:nvGrpSpPr>
            <p:cNvPr id="5" name="Groeperen 159"/>
            <p:cNvGrpSpPr/>
            <p:nvPr/>
          </p:nvGrpSpPr>
          <p:grpSpPr>
            <a:xfrm>
              <a:off x="605471" y="2835548"/>
              <a:ext cx="2787402" cy="3224414"/>
              <a:chOff x="605471" y="2817276"/>
              <a:chExt cx="2787402" cy="3224414"/>
            </a:xfrm>
          </p:grpSpPr>
          <p:sp>
            <p:nvSpPr>
              <p:cNvPr id="7" name="Tekstvak 68"/>
              <p:cNvSpPr txBox="1"/>
              <p:nvPr/>
            </p:nvSpPr>
            <p:spPr>
              <a:xfrm>
                <a:off x="605471" y="4471728"/>
                <a:ext cx="540000" cy="338554"/>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latin typeface="Franklin Gothic Book" panose="020B0503020102020204" pitchFamily="34" charset="0"/>
                  </a:rPr>
                  <a:t>y</a:t>
                </a:r>
                <a:r>
                  <a:rPr lang="nl-NL" sz="1600" baseline="-25000" dirty="0">
                    <a:solidFill>
                      <a:sysClr val="windowText" lastClr="000000"/>
                    </a:solidFill>
                    <a:latin typeface="Franklin Gothic Book" panose="020B0503020102020204" pitchFamily="34" charset="0"/>
                  </a:rPr>
                  <a:t>1</a:t>
                </a:r>
                <a:endParaRPr lang="en-US" sz="1600" dirty="0">
                  <a:solidFill>
                    <a:sysClr val="windowText" lastClr="000000"/>
                  </a:solidFill>
                  <a:latin typeface="Franklin Gothic Book" panose="020B0503020102020204" pitchFamily="34" charset="0"/>
                </a:endParaRPr>
              </a:p>
            </p:txBody>
          </p:sp>
          <p:sp>
            <p:nvSpPr>
              <p:cNvPr id="8" name="Tekstvak 69"/>
              <p:cNvSpPr txBox="1"/>
              <p:nvPr/>
            </p:nvSpPr>
            <p:spPr>
              <a:xfrm>
                <a:off x="1561210" y="4471728"/>
                <a:ext cx="540000" cy="338554"/>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latin typeface="Franklin Gothic Book" panose="020B0503020102020204" pitchFamily="34" charset="0"/>
                  </a:rPr>
                  <a:t>y</a:t>
                </a:r>
                <a:r>
                  <a:rPr lang="nl-NL" sz="1600" baseline="-25000" dirty="0">
                    <a:solidFill>
                      <a:sysClr val="windowText" lastClr="000000"/>
                    </a:solidFill>
                    <a:latin typeface="Franklin Gothic Book" panose="020B0503020102020204" pitchFamily="34" charset="0"/>
                  </a:rPr>
                  <a:t>2</a:t>
                </a:r>
                <a:endParaRPr lang="en-US" sz="1600" dirty="0">
                  <a:solidFill>
                    <a:sysClr val="windowText" lastClr="000000"/>
                  </a:solidFill>
                  <a:latin typeface="Franklin Gothic Book" panose="020B0503020102020204" pitchFamily="34" charset="0"/>
                </a:endParaRPr>
              </a:p>
            </p:txBody>
          </p:sp>
          <p:sp>
            <p:nvSpPr>
              <p:cNvPr id="9" name="Tekstvak 70"/>
              <p:cNvSpPr txBox="1"/>
              <p:nvPr/>
            </p:nvSpPr>
            <p:spPr>
              <a:xfrm>
                <a:off x="2480401" y="4471728"/>
                <a:ext cx="540000" cy="338554"/>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latin typeface="Franklin Gothic Book" panose="020B0503020102020204" pitchFamily="34" charset="0"/>
                  </a:rPr>
                  <a:t>y</a:t>
                </a:r>
                <a:r>
                  <a:rPr lang="nl-NL" sz="1600" baseline="-25000" dirty="0">
                    <a:solidFill>
                      <a:sysClr val="windowText" lastClr="000000"/>
                    </a:solidFill>
                    <a:latin typeface="Franklin Gothic Book" panose="020B0503020102020204" pitchFamily="34" charset="0"/>
                  </a:rPr>
                  <a:t>3</a:t>
                </a:r>
                <a:endParaRPr lang="en-US" sz="1600" dirty="0">
                  <a:solidFill>
                    <a:sysClr val="windowText" lastClr="000000"/>
                  </a:solidFill>
                  <a:latin typeface="Franklin Gothic Book" panose="020B0503020102020204" pitchFamily="34" charset="0"/>
                </a:endParaRPr>
              </a:p>
            </p:txBody>
          </p:sp>
          <p:sp>
            <p:nvSpPr>
              <p:cNvPr id="10" name="Tekstvak 71"/>
              <p:cNvSpPr txBox="1"/>
              <p:nvPr/>
            </p:nvSpPr>
            <p:spPr>
              <a:xfrm>
                <a:off x="1448695" y="3144680"/>
                <a:ext cx="755999" cy="432792"/>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400" dirty="0">
                    <a:solidFill>
                      <a:sysClr val="windowText" lastClr="000000"/>
                    </a:solidFill>
                    <a:latin typeface="Franklin Gothic Book" panose="020B0503020102020204" pitchFamily="34" charset="0"/>
                    <a:cs typeface="Calibri"/>
                  </a:rPr>
                  <a:t>F1</a:t>
                </a:r>
                <a:endParaRPr lang="en-US" sz="1100" baseline="-25000" dirty="0">
                  <a:solidFill>
                    <a:sysClr val="windowText" lastClr="000000"/>
                  </a:solidFill>
                  <a:latin typeface="Franklin Gothic Book" panose="020B0503020102020204" pitchFamily="34" charset="0"/>
                </a:endParaRPr>
              </a:p>
            </p:txBody>
          </p:sp>
          <p:sp>
            <p:nvSpPr>
              <p:cNvPr id="11" name="Tekstvak 72"/>
              <p:cNvSpPr txBox="1"/>
              <p:nvPr/>
            </p:nvSpPr>
            <p:spPr>
              <a:xfrm>
                <a:off x="1589963" y="5371728"/>
                <a:ext cx="482493" cy="432792"/>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2</a:t>
                </a:r>
                <a:endParaRPr lang="en-US" sz="1000" baseline="-25000" dirty="0">
                  <a:solidFill>
                    <a:sysClr val="windowText" lastClr="000000"/>
                  </a:solidFill>
                </a:endParaRPr>
              </a:p>
            </p:txBody>
          </p:sp>
          <p:sp>
            <p:nvSpPr>
              <p:cNvPr id="12" name="Tekstvak 76"/>
              <p:cNvSpPr txBox="1"/>
              <p:nvPr/>
            </p:nvSpPr>
            <p:spPr>
              <a:xfrm>
                <a:off x="634271" y="5371728"/>
                <a:ext cx="482493" cy="389513"/>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200" dirty="0">
                    <a:solidFill>
                      <a:sysClr val="windowText" lastClr="000000"/>
                    </a:solidFill>
                    <a:latin typeface="Franklin Gothic Book" panose="020B0503020102020204" pitchFamily="34" charset="0"/>
                  </a:rPr>
                  <a:t>e</a:t>
                </a:r>
                <a:r>
                  <a:rPr lang="nl-NL" sz="1200" baseline="-25000" dirty="0">
                    <a:solidFill>
                      <a:sysClr val="windowText" lastClr="000000"/>
                    </a:solidFill>
                    <a:latin typeface="Franklin Gothic Book" panose="020B0503020102020204" pitchFamily="34" charset="0"/>
                  </a:rPr>
                  <a:t>1</a:t>
                </a:r>
                <a:endParaRPr lang="en-US" sz="1200" baseline="-25000" dirty="0">
                  <a:solidFill>
                    <a:sysClr val="windowText" lastClr="000000"/>
                  </a:solidFill>
                  <a:latin typeface="Franklin Gothic Book" panose="020B0503020102020204" pitchFamily="34" charset="0"/>
                </a:endParaRPr>
              </a:p>
            </p:txBody>
          </p:sp>
          <p:grpSp>
            <p:nvGrpSpPr>
              <p:cNvPr id="13" name="Groep 78"/>
              <p:cNvGrpSpPr/>
              <p:nvPr/>
            </p:nvGrpSpPr>
            <p:grpSpPr>
              <a:xfrm rot="10800000">
                <a:off x="1023071" y="5704464"/>
                <a:ext cx="256635" cy="241477"/>
                <a:chOff x="5916003" y="5843972"/>
                <a:chExt cx="256635" cy="241477"/>
              </a:xfrm>
            </p:grpSpPr>
            <p:sp>
              <p:nvSpPr>
                <p:cNvPr id="43" name="Ovaal 78"/>
                <p:cNvSpPr/>
                <p:nvPr/>
              </p:nvSpPr>
              <p:spPr>
                <a:xfrm rot="13440000">
                  <a:off x="5916003" y="5843972"/>
                  <a:ext cx="256635" cy="241477"/>
                </a:xfrm>
                <a:prstGeom prst="ellipse">
                  <a:avLst/>
                </a:prstGeom>
                <a:noFill/>
                <a:ln w="12700">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prstClr val="black"/>
                    </a:solidFill>
                  </a:endParaRPr>
                </a:p>
              </p:txBody>
            </p:sp>
            <p:sp>
              <p:nvSpPr>
                <p:cNvPr id="44" name="Gelijkbenige driehoek 79"/>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prstClr val="black"/>
                    </a:solidFill>
                  </a:endParaRPr>
                </a:p>
              </p:txBody>
            </p:sp>
          </p:grpSp>
          <p:sp>
            <p:nvSpPr>
              <p:cNvPr id="14" name="Tekstvak 80"/>
              <p:cNvSpPr txBox="1"/>
              <p:nvPr/>
            </p:nvSpPr>
            <p:spPr>
              <a:xfrm>
                <a:off x="2509201" y="5371728"/>
                <a:ext cx="482493" cy="432792"/>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3</a:t>
                </a:r>
                <a:endParaRPr lang="en-US" sz="1000" baseline="-25000" dirty="0">
                  <a:solidFill>
                    <a:sysClr val="windowText" lastClr="000000"/>
                  </a:solidFill>
                </a:endParaRPr>
              </a:p>
            </p:txBody>
          </p:sp>
          <p:cxnSp>
            <p:nvCxnSpPr>
              <p:cNvPr id="15" name="Rechte verbindingslijn met pijl 84"/>
              <p:cNvCxnSpPr>
                <a:stCxn id="10" idx="4"/>
                <a:endCxn id="7" idx="0"/>
              </p:cNvCxnSpPr>
              <p:nvPr/>
            </p:nvCxnSpPr>
            <p:spPr>
              <a:xfrm flipH="1">
                <a:off x="875471" y="3577472"/>
                <a:ext cx="951224" cy="894256"/>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Rechte verbindingslijn met pijl 85"/>
              <p:cNvCxnSpPr>
                <a:stCxn id="10" idx="4"/>
                <a:endCxn id="8" idx="0"/>
              </p:cNvCxnSpPr>
              <p:nvPr/>
            </p:nvCxnSpPr>
            <p:spPr>
              <a:xfrm>
                <a:off x="1826695" y="3577472"/>
                <a:ext cx="4515" cy="894256"/>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Rechte verbindingslijn met pijl 86"/>
              <p:cNvCxnSpPr>
                <a:stCxn id="12" idx="0"/>
                <a:endCxn id="7" idx="2"/>
              </p:cNvCxnSpPr>
              <p:nvPr/>
            </p:nvCxnSpPr>
            <p:spPr>
              <a:xfrm flipH="1" flipV="1">
                <a:off x="875471" y="4810282"/>
                <a:ext cx="47" cy="561446"/>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Rechte verbindingslijn met pijl 87"/>
              <p:cNvCxnSpPr/>
              <p:nvPr/>
            </p:nvCxnSpPr>
            <p:spPr>
              <a:xfrm flipV="1">
                <a:off x="1831210" y="4810282"/>
                <a:ext cx="0" cy="561446"/>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Rechte verbindingslijn met pijl 88"/>
              <p:cNvCxnSpPr>
                <a:stCxn id="14" idx="0"/>
                <a:endCxn id="9" idx="2"/>
              </p:cNvCxnSpPr>
              <p:nvPr/>
            </p:nvCxnSpPr>
            <p:spPr>
              <a:xfrm flipH="1" flipV="1">
                <a:off x="2750401" y="4810282"/>
                <a:ext cx="47" cy="561446"/>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Rechte verbindingslijn met pijl 89"/>
              <p:cNvCxnSpPr>
                <a:stCxn id="10" idx="4"/>
                <a:endCxn id="9" idx="0"/>
              </p:cNvCxnSpPr>
              <p:nvPr/>
            </p:nvCxnSpPr>
            <p:spPr>
              <a:xfrm>
                <a:off x="1826695" y="3577472"/>
                <a:ext cx="923706" cy="894256"/>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kstvak 91"/>
              <p:cNvSpPr txBox="1"/>
              <p:nvPr/>
            </p:nvSpPr>
            <p:spPr>
              <a:xfrm>
                <a:off x="1541452" y="3817025"/>
                <a:ext cx="434609" cy="307777"/>
              </a:xfrm>
              <a:prstGeom prst="rect">
                <a:avLst/>
              </a:prstGeom>
              <a:noFill/>
            </p:spPr>
            <p:txBody>
              <a:bodyPr wrap="square" rtlCol="0">
                <a:spAutoFit/>
              </a:bodyPr>
              <a:lstStyle/>
              <a:p>
                <a:r>
                  <a:rPr lang="el-GR" sz="1400" dirty="0">
                    <a:solidFill>
                      <a:prstClr val="black"/>
                    </a:solidFill>
                    <a:cs typeface="Calibri"/>
                    <a:sym typeface="Wingdings" pitchFamily="2" charset="2"/>
                  </a:rPr>
                  <a:t>λ</a:t>
                </a:r>
                <a:r>
                  <a:rPr lang="nl-NL" sz="1400" baseline="-25000" dirty="0">
                    <a:solidFill>
                      <a:prstClr val="black"/>
                    </a:solidFill>
                    <a:cs typeface="Calibri"/>
                    <a:sym typeface="Wingdings" pitchFamily="2" charset="2"/>
                  </a:rPr>
                  <a:t>2</a:t>
                </a:r>
                <a:endParaRPr lang="en-US" sz="1400" dirty="0">
                  <a:solidFill>
                    <a:prstClr val="black"/>
                  </a:solidFill>
                </a:endParaRPr>
              </a:p>
            </p:txBody>
          </p:sp>
          <p:sp>
            <p:nvSpPr>
              <p:cNvPr id="22" name="Tekstvak 92"/>
              <p:cNvSpPr txBox="1"/>
              <p:nvPr/>
            </p:nvSpPr>
            <p:spPr>
              <a:xfrm>
                <a:off x="2298926" y="3823822"/>
                <a:ext cx="362950" cy="276999"/>
              </a:xfrm>
              <a:prstGeom prst="rect">
                <a:avLst/>
              </a:prstGeom>
              <a:noFill/>
            </p:spPr>
            <p:txBody>
              <a:bodyPr wrap="square" rtlCol="0">
                <a:spAutoFit/>
              </a:bodyPr>
              <a:lstStyle/>
              <a:p>
                <a:r>
                  <a:rPr lang="el-GR" sz="1200" dirty="0">
                    <a:solidFill>
                      <a:prstClr val="black"/>
                    </a:solidFill>
                    <a:cs typeface="Calibri"/>
                    <a:sym typeface="Wingdings" pitchFamily="2" charset="2"/>
                  </a:rPr>
                  <a:t>λ</a:t>
                </a:r>
                <a:r>
                  <a:rPr lang="nl-NL" sz="1200" baseline="-25000" dirty="0">
                    <a:solidFill>
                      <a:prstClr val="black"/>
                    </a:solidFill>
                    <a:cs typeface="Calibri"/>
                    <a:sym typeface="Wingdings" pitchFamily="2" charset="2"/>
                  </a:rPr>
                  <a:t>3</a:t>
                </a:r>
                <a:endParaRPr lang="en-US" dirty="0">
                  <a:solidFill>
                    <a:prstClr val="black"/>
                  </a:solidFill>
                </a:endParaRPr>
              </a:p>
            </p:txBody>
          </p:sp>
          <p:grpSp>
            <p:nvGrpSpPr>
              <p:cNvPr id="23" name="Groep 104"/>
              <p:cNvGrpSpPr>
                <a:grpSpLocks noChangeAspect="1"/>
              </p:cNvGrpSpPr>
              <p:nvPr/>
            </p:nvGrpSpPr>
            <p:grpSpPr>
              <a:xfrm>
                <a:off x="2071269" y="2963257"/>
                <a:ext cx="298245" cy="287999"/>
                <a:chOff x="5916003" y="5843972"/>
                <a:chExt cx="256635" cy="241477"/>
              </a:xfrm>
            </p:grpSpPr>
            <p:sp>
              <p:nvSpPr>
                <p:cNvPr id="41" name="Ovaal 94"/>
                <p:cNvSpPr/>
                <p:nvPr/>
              </p:nvSpPr>
              <p:spPr>
                <a:xfrm rot="13440000">
                  <a:off x="5916003" y="5843972"/>
                  <a:ext cx="256635" cy="241477"/>
                </a:xfrm>
                <a:prstGeom prst="ellipse">
                  <a:avLst/>
                </a:prstGeom>
                <a:noFill/>
                <a:ln w="12700">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prstClr val="black"/>
                    </a:solidFill>
                  </a:endParaRPr>
                </a:p>
              </p:txBody>
            </p:sp>
            <p:sp>
              <p:nvSpPr>
                <p:cNvPr id="42" name="Gelijkbenige driehoek 95"/>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prstClr val="black"/>
                    </a:solidFill>
                  </a:endParaRPr>
                </a:p>
              </p:txBody>
            </p:sp>
          </p:grpSp>
          <p:sp>
            <p:nvSpPr>
              <p:cNvPr id="24" name="Tekstvak 129"/>
              <p:cNvSpPr txBox="1"/>
              <p:nvPr/>
            </p:nvSpPr>
            <p:spPr>
              <a:xfrm>
                <a:off x="677670" y="4996665"/>
                <a:ext cx="197848" cy="276999"/>
              </a:xfrm>
              <a:prstGeom prst="rect">
                <a:avLst/>
              </a:prstGeom>
              <a:noFill/>
            </p:spPr>
            <p:txBody>
              <a:bodyPr wrap="square" rtlCol="0">
                <a:spAutoFit/>
              </a:bodyPr>
              <a:lstStyle/>
              <a:p>
                <a:r>
                  <a:rPr lang="nl-NL" sz="1200" dirty="0">
                    <a:solidFill>
                      <a:prstClr val="black"/>
                    </a:solidFill>
                  </a:rPr>
                  <a:t>1</a:t>
                </a:r>
                <a:endParaRPr lang="en-US" dirty="0">
                  <a:solidFill>
                    <a:prstClr val="black"/>
                  </a:solidFill>
                </a:endParaRPr>
              </a:p>
            </p:txBody>
          </p:sp>
          <p:sp>
            <p:nvSpPr>
              <p:cNvPr id="25" name="Tekstvak 130"/>
              <p:cNvSpPr txBox="1"/>
              <p:nvPr/>
            </p:nvSpPr>
            <p:spPr>
              <a:xfrm>
                <a:off x="1633362" y="4996665"/>
                <a:ext cx="197848" cy="276999"/>
              </a:xfrm>
              <a:prstGeom prst="rect">
                <a:avLst/>
              </a:prstGeom>
              <a:noFill/>
            </p:spPr>
            <p:txBody>
              <a:bodyPr wrap="square" rtlCol="0">
                <a:spAutoFit/>
              </a:bodyPr>
              <a:lstStyle/>
              <a:p>
                <a:r>
                  <a:rPr lang="nl-NL" sz="1200" dirty="0">
                    <a:solidFill>
                      <a:prstClr val="black"/>
                    </a:solidFill>
                  </a:rPr>
                  <a:t>1</a:t>
                </a:r>
                <a:endParaRPr lang="en-US" dirty="0">
                  <a:solidFill>
                    <a:prstClr val="black"/>
                  </a:solidFill>
                </a:endParaRPr>
              </a:p>
            </p:txBody>
          </p:sp>
          <p:sp>
            <p:nvSpPr>
              <p:cNvPr id="26" name="Tekstvak 131"/>
              <p:cNvSpPr txBox="1"/>
              <p:nvPr/>
            </p:nvSpPr>
            <p:spPr>
              <a:xfrm>
                <a:off x="2552600" y="4996665"/>
                <a:ext cx="197848" cy="276999"/>
              </a:xfrm>
              <a:prstGeom prst="rect">
                <a:avLst/>
              </a:prstGeom>
              <a:noFill/>
            </p:spPr>
            <p:txBody>
              <a:bodyPr wrap="square" rtlCol="0">
                <a:spAutoFit/>
              </a:bodyPr>
              <a:lstStyle/>
              <a:p>
                <a:r>
                  <a:rPr lang="nl-NL" sz="1200" dirty="0">
                    <a:solidFill>
                      <a:prstClr val="black"/>
                    </a:solidFill>
                  </a:rPr>
                  <a:t>1</a:t>
                </a:r>
                <a:endParaRPr lang="en-US" dirty="0">
                  <a:solidFill>
                    <a:prstClr val="black"/>
                  </a:solidFill>
                </a:endParaRPr>
              </a:p>
            </p:txBody>
          </p:sp>
          <p:sp>
            <p:nvSpPr>
              <p:cNvPr id="27" name="Tekstvak 135"/>
              <p:cNvSpPr txBox="1"/>
              <p:nvPr/>
            </p:nvSpPr>
            <p:spPr>
              <a:xfrm>
                <a:off x="989851" y="5262096"/>
                <a:ext cx="197848" cy="276999"/>
              </a:xfrm>
              <a:prstGeom prst="rect">
                <a:avLst/>
              </a:prstGeom>
              <a:noFill/>
            </p:spPr>
            <p:txBody>
              <a:bodyPr wrap="square" rtlCol="0">
                <a:spAutoFit/>
              </a:bodyPr>
              <a:lstStyle/>
              <a:p>
                <a:r>
                  <a:rPr lang="nl-NL" sz="1200" dirty="0">
                    <a:solidFill>
                      <a:prstClr val="black"/>
                    </a:solidFill>
                  </a:rPr>
                  <a:t>0</a:t>
                </a:r>
                <a:endParaRPr lang="en-US" dirty="0">
                  <a:solidFill>
                    <a:prstClr val="black"/>
                  </a:solidFill>
                </a:endParaRPr>
              </a:p>
            </p:txBody>
          </p:sp>
          <p:grpSp>
            <p:nvGrpSpPr>
              <p:cNvPr id="28" name="Groep 78"/>
              <p:cNvGrpSpPr/>
              <p:nvPr/>
            </p:nvGrpSpPr>
            <p:grpSpPr>
              <a:xfrm rot="10800000">
                <a:off x="1983989" y="5708814"/>
                <a:ext cx="256635" cy="241477"/>
                <a:chOff x="5916003" y="5843972"/>
                <a:chExt cx="256635" cy="241477"/>
              </a:xfrm>
            </p:grpSpPr>
            <p:sp>
              <p:nvSpPr>
                <p:cNvPr id="39" name="Ovaal 141"/>
                <p:cNvSpPr/>
                <p:nvPr/>
              </p:nvSpPr>
              <p:spPr>
                <a:xfrm rot="13440000">
                  <a:off x="5916003" y="5843972"/>
                  <a:ext cx="256635" cy="241477"/>
                </a:xfrm>
                <a:prstGeom prst="ellipse">
                  <a:avLst/>
                </a:prstGeom>
                <a:noFill/>
                <a:ln w="12700">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prstClr val="black"/>
                    </a:solidFill>
                  </a:endParaRPr>
                </a:p>
              </p:txBody>
            </p:sp>
            <p:sp>
              <p:nvSpPr>
                <p:cNvPr id="40" name="Gelijkbenige driehoek 142"/>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prstClr val="black"/>
                    </a:solidFill>
                  </a:endParaRPr>
                </a:p>
              </p:txBody>
            </p:sp>
          </p:grpSp>
          <p:sp>
            <p:nvSpPr>
              <p:cNvPr id="29" name="Tekstvak 143"/>
              <p:cNvSpPr txBox="1"/>
              <p:nvPr/>
            </p:nvSpPr>
            <p:spPr>
              <a:xfrm>
                <a:off x="1955258" y="5262096"/>
                <a:ext cx="197848" cy="276999"/>
              </a:xfrm>
              <a:prstGeom prst="rect">
                <a:avLst/>
              </a:prstGeom>
              <a:noFill/>
            </p:spPr>
            <p:txBody>
              <a:bodyPr wrap="square" rtlCol="0">
                <a:spAutoFit/>
              </a:bodyPr>
              <a:lstStyle/>
              <a:p>
                <a:r>
                  <a:rPr lang="nl-NL" sz="1200" dirty="0">
                    <a:solidFill>
                      <a:prstClr val="black"/>
                    </a:solidFill>
                  </a:rPr>
                  <a:t>0</a:t>
                </a:r>
                <a:endParaRPr lang="en-US" dirty="0">
                  <a:solidFill>
                    <a:prstClr val="black"/>
                  </a:solidFill>
                </a:endParaRPr>
              </a:p>
            </p:txBody>
          </p:sp>
          <p:grpSp>
            <p:nvGrpSpPr>
              <p:cNvPr id="30" name="Groep 78"/>
              <p:cNvGrpSpPr/>
              <p:nvPr/>
            </p:nvGrpSpPr>
            <p:grpSpPr>
              <a:xfrm rot="10800000">
                <a:off x="2901412" y="5721755"/>
                <a:ext cx="256635" cy="241477"/>
                <a:chOff x="5916003" y="5843972"/>
                <a:chExt cx="256635" cy="241477"/>
              </a:xfrm>
            </p:grpSpPr>
            <p:sp>
              <p:nvSpPr>
                <p:cNvPr id="37" name="Ovaal 145"/>
                <p:cNvSpPr/>
                <p:nvPr/>
              </p:nvSpPr>
              <p:spPr>
                <a:xfrm rot="13440000">
                  <a:off x="5916003" y="5843972"/>
                  <a:ext cx="256635" cy="241477"/>
                </a:xfrm>
                <a:prstGeom prst="ellipse">
                  <a:avLst/>
                </a:prstGeom>
                <a:noFill/>
                <a:ln w="12700">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prstClr val="black"/>
                    </a:solidFill>
                  </a:endParaRPr>
                </a:p>
              </p:txBody>
            </p:sp>
            <p:sp>
              <p:nvSpPr>
                <p:cNvPr id="38" name="Gelijkbenige driehoek 146"/>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prstClr val="black"/>
                    </a:solidFill>
                  </a:endParaRPr>
                </a:p>
              </p:txBody>
            </p:sp>
          </p:grpSp>
          <p:sp>
            <p:nvSpPr>
              <p:cNvPr id="31" name="Tekstvak 147"/>
              <p:cNvSpPr txBox="1"/>
              <p:nvPr/>
            </p:nvSpPr>
            <p:spPr>
              <a:xfrm>
                <a:off x="2877329" y="5262096"/>
                <a:ext cx="197848" cy="276999"/>
              </a:xfrm>
              <a:prstGeom prst="rect">
                <a:avLst/>
              </a:prstGeom>
              <a:noFill/>
            </p:spPr>
            <p:txBody>
              <a:bodyPr wrap="square" rtlCol="0">
                <a:spAutoFit/>
              </a:bodyPr>
              <a:lstStyle/>
              <a:p>
                <a:r>
                  <a:rPr lang="nl-NL" sz="1200" dirty="0">
                    <a:solidFill>
                      <a:prstClr val="black"/>
                    </a:solidFill>
                  </a:rPr>
                  <a:t>0</a:t>
                </a:r>
                <a:endParaRPr lang="en-US" dirty="0">
                  <a:solidFill>
                    <a:prstClr val="black"/>
                  </a:solidFill>
                </a:endParaRPr>
              </a:p>
            </p:txBody>
          </p:sp>
          <p:sp>
            <p:nvSpPr>
              <p:cNvPr id="32" name="Tekstvak 148"/>
              <p:cNvSpPr txBox="1"/>
              <p:nvPr/>
            </p:nvSpPr>
            <p:spPr>
              <a:xfrm>
                <a:off x="2278125" y="2817276"/>
                <a:ext cx="274475" cy="276999"/>
              </a:xfrm>
              <a:prstGeom prst="rect">
                <a:avLst/>
              </a:prstGeom>
              <a:noFill/>
            </p:spPr>
            <p:txBody>
              <a:bodyPr wrap="square" rtlCol="0">
                <a:spAutoFit/>
              </a:bodyPr>
              <a:lstStyle/>
              <a:p>
                <a:r>
                  <a:rPr lang="nl-NL" sz="1200" dirty="0" err="1">
                    <a:solidFill>
                      <a:prstClr val="black"/>
                    </a:solidFill>
                  </a:rPr>
                  <a:t>Ψ</a:t>
                </a:r>
                <a:endParaRPr lang="en-US" dirty="0">
                  <a:solidFill>
                    <a:prstClr val="black"/>
                  </a:solidFill>
                </a:endParaRPr>
              </a:p>
            </p:txBody>
          </p:sp>
          <p:sp>
            <p:nvSpPr>
              <p:cNvPr id="33" name="Tekstvak 149"/>
              <p:cNvSpPr txBox="1"/>
              <p:nvPr/>
            </p:nvSpPr>
            <p:spPr>
              <a:xfrm>
                <a:off x="997805" y="3811564"/>
                <a:ext cx="434609" cy="307777"/>
              </a:xfrm>
              <a:prstGeom prst="rect">
                <a:avLst/>
              </a:prstGeom>
              <a:noFill/>
            </p:spPr>
            <p:txBody>
              <a:bodyPr wrap="square" rtlCol="0">
                <a:spAutoFit/>
              </a:bodyPr>
              <a:lstStyle/>
              <a:p>
                <a:r>
                  <a:rPr lang="el-GR" sz="1400" dirty="0">
                    <a:solidFill>
                      <a:prstClr val="black"/>
                    </a:solidFill>
                    <a:cs typeface="Calibri"/>
                    <a:sym typeface="Wingdings" pitchFamily="2" charset="2"/>
                  </a:rPr>
                  <a:t>λ</a:t>
                </a:r>
                <a:r>
                  <a:rPr lang="nl-NL" sz="1400" baseline="-25000" dirty="0">
                    <a:solidFill>
                      <a:prstClr val="black"/>
                    </a:solidFill>
                    <a:cs typeface="Calibri"/>
                    <a:sym typeface="Wingdings" pitchFamily="2" charset="2"/>
                  </a:rPr>
                  <a:t>1</a:t>
                </a:r>
                <a:endParaRPr lang="en-US" sz="1400" baseline="-25000" dirty="0">
                  <a:solidFill>
                    <a:prstClr val="black"/>
                  </a:solidFill>
                </a:endParaRPr>
              </a:p>
            </p:txBody>
          </p:sp>
          <p:sp>
            <p:nvSpPr>
              <p:cNvPr id="34" name="Tekstvak 153"/>
              <p:cNvSpPr txBox="1"/>
              <p:nvPr/>
            </p:nvSpPr>
            <p:spPr>
              <a:xfrm>
                <a:off x="1199698" y="5710706"/>
                <a:ext cx="322094" cy="307777"/>
              </a:xfrm>
              <a:prstGeom prst="rect">
                <a:avLst/>
              </a:prstGeom>
              <a:noFill/>
            </p:spPr>
            <p:txBody>
              <a:bodyPr wrap="square" rtlCol="0">
                <a:spAutoFit/>
              </a:bodyPr>
              <a:lstStyle/>
              <a:p>
                <a:r>
                  <a:rPr lang="nl-NL" sz="1400" dirty="0">
                    <a:solidFill>
                      <a:prstClr val="black"/>
                    </a:solidFill>
                    <a:cs typeface="Calibri"/>
                    <a:sym typeface="Wingdings" pitchFamily="2" charset="2"/>
                  </a:rPr>
                  <a:t>ε</a:t>
                </a:r>
                <a:r>
                  <a:rPr lang="nl-NL" sz="1400" baseline="-25000" dirty="0">
                    <a:solidFill>
                      <a:prstClr val="black"/>
                    </a:solidFill>
                    <a:cs typeface="Calibri"/>
                    <a:sym typeface="Wingdings" pitchFamily="2" charset="2"/>
                  </a:rPr>
                  <a:t>1</a:t>
                </a:r>
                <a:endParaRPr lang="en-US" sz="1400" dirty="0">
                  <a:solidFill>
                    <a:prstClr val="black"/>
                  </a:solidFill>
                </a:endParaRPr>
              </a:p>
            </p:txBody>
          </p:sp>
          <p:sp>
            <p:nvSpPr>
              <p:cNvPr id="35" name="Tekstvak 154"/>
              <p:cNvSpPr txBox="1"/>
              <p:nvPr/>
            </p:nvSpPr>
            <p:spPr>
              <a:xfrm>
                <a:off x="2159009" y="5733913"/>
                <a:ext cx="322094" cy="307777"/>
              </a:xfrm>
              <a:prstGeom prst="rect">
                <a:avLst/>
              </a:prstGeom>
              <a:noFill/>
            </p:spPr>
            <p:txBody>
              <a:bodyPr wrap="square" rtlCol="0">
                <a:spAutoFit/>
              </a:bodyPr>
              <a:lstStyle/>
              <a:p>
                <a:r>
                  <a:rPr lang="nl-NL" sz="1400" dirty="0">
                    <a:solidFill>
                      <a:prstClr val="black"/>
                    </a:solidFill>
                    <a:cs typeface="Calibri"/>
                    <a:sym typeface="Wingdings" pitchFamily="2" charset="2"/>
                  </a:rPr>
                  <a:t>ε</a:t>
                </a:r>
                <a:r>
                  <a:rPr lang="nl-NL" sz="1400" baseline="-25000" dirty="0">
                    <a:solidFill>
                      <a:prstClr val="black"/>
                    </a:solidFill>
                    <a:cs typeface="Calibri"/>
                    <a:sym typeface="Wingdings" pitchFamily="2" charset="2"/>
                  </a:rPr>
                  <a:t>2</a:t>
                </a:r>
                <a:endParaRPr lang="en-US" sz="1400" dirty="0">
                  <a:solidFill>
                    <a:prstClr val="black"/>
                  </a:solidFill>
                </a:endParaRPr>
              </a:p>
            </p:txBody>
          </p:sp>
          <p:sp>
            <p:nvSpPr>
              <p:cNvPr id="36" name="Tekstvak 156"/>
              <p:cNvSpPr txBox="1"/>
              <p:nvPr/>
            </p:nvSpPr>
            <p:spPr>
              <a:xfrm>
                <a:off x="3070779" y="5729563"/>
                <a:ext cx="322094" cy="307777"/>
              </a:xfrm>
              <a:prstGeom prst="rect">
                <a:avLst/>
              </a:prstGeom>
              <a:noFill/>
            </p:spPr>
            <p:txBody>
              <a:bodyPr wrap="square" rtlCol="0">
                <a:spAutoFit/>
              </a:bodyPr>
              <a:lstStyle/>
              <a:p>
                <a:r>
                  <a:rPr lang="nl-NL" sz="1400" dirty="0">
                    <a:solidFill>
                      <a:prstClr val="black"/>
                    </a:solidFill>
                    <a:cs typeface="Calibri"/>
                    <a:sym typeface="Wingdings" pitchFamily="2" charset="2"/>
                  </a:rPr>
                  <a:t>ε</a:t>
                </a:r>
                <a:r>
                  <a:rPr lang="nl-NL" sz="1400" baseline="-25000" dirty="0">
                    <a:solidFill>
                      <a:prstClr val="black"/>
                    </a:solidFill>
                    <a:cs typeface="Calibri"/>
                    <a:sym typeface="Wingdings" pitchFamily="2" charset="2"/>
                  </a:rPr>
                  <a:t>3</a:t>
                </a:r>
                <a:endParaRPr lang="en-US" sz="1400" dirty="0">
                  <a:solidFill>
                    <a:prstClr val="black"/>
                  </a:solidFill>
                </a:endParaRPr>
              </a:p>
            </p:txBody>
          </p:sp>
        </p:grpSp>
        <p:sp>
          <p:nvSpPr>
            <p:cNvPr id="6" name="Tekstvak 160"/>
            <p:cNvSpPr txBox="1"/>
            <p:nvPr/>
          </p:nvSpPr>
          <p:spPr>
            <a:xfrm>
              <a:off x="1274670" y="3046568"/>
              <a:ext cx="292385" cy="276999"/>
            </a:xfrm>
            <a:prstGeom prst="rect">
              <a:avLst/>
            </a:prstGeom>
            <a:noFill/>
          </p:spPr>
          <p:txBody>
            <a:bodyPr wrap="square" rtlCol="0">
              <a:spAutoFit/>
            </a:bodyPr>
            <a:lstStyle/>
            <a:p>
              <a:r>
                <a:rPr lang="nl-NL" sz="1200" dirty="0">
                  <a:solidFill>
                    <a:prstClr val="black"/>
                  </a:solidFill>
                  <a:latin typeface="Calibri"/>
                  <a:cs typeface="Calibri"/>
                </a:rPr>
                <a:t>α</a:t>
              </a:r>
              <a:endParaRPr lang="en-US" dirty="0">
                <a:solidFill>
                  <a:prstClr val="black"/>
                </a:solidFill>
              </a:endParaRPr>
            </a:p>
          </p:txBody>
        </p:sp>
      </p:grpSp>
      <p:pic>
        <p:nvPicPr>
          <p:cNvPr id="45" name="Picture 4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6033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a:latin typeface="Franklin Gothic Medium" panose="020B0603020102020204" pitchFamily="34" charset="0"/>
              </a:rPr>
              <a:t>MPLUS SYNTAX</a:t>
            </a:r>
          </a:p>
        </p:txBody>
      </p:sp>
      <p:sp>
        <p:nvSpPr>
          <p:cNvPr id="3" name="Content Placeholder 2"/>
          <p:cNvSpPr>
            <a:spLocks noGrp="1"/>
          </p:cNvSpPr>
          <p:nvPr>
            <p:ph idx="1"/>
          </p:nvPr>
        </p:nvSpPr>
        <p:spPr/>
        <p:txBody>
          <a:bodyPr>
            <a:normAutofit fontScale="55000" lnSpcReduction="20000"/>
          </a:bodyPr>
          <a:lstStyle/>
          <a:p>
            <a:pPr marL="0" indent="0">
              <a:buNone/>
            </a:pPr>
            <a:r>
              <a:rPr lang="en-US" b="1" u="sng" dirty="0">
                <a:latin typeface="Courier New"/>
                <a:cs typeface="Courier New"/>
              </a:rPr>
              <a:t>TITLE:</a:t>
            </a:r>
            <a:r>
              <a:rPr lang="en-US" b="0" dirty="0">
                <a:solidFill>
                  <a:srgbClr val="0000FF"/>
                </a:solidFill>
                <a:latin typeface="Courier New"/>
                <a:cs typeface="Courier New"/>
              </a:rPr>
              <a:t> </a:t>
            </a:r>
            <a:r>
              <a:rPr lang="en-US" b="0" dirty="0">
                <a:latin typeface="Courier New"/>
                <a:cs typeface="Courier New"/>
              </a:rPr>
              <a:t>	MI test SEM;</a:t>
            </a:r>
          </a:p>
          <a:p>
            <a:pPr marL="0" indent="0">
              <a:buNone/>
            </a:pPr>
            <a:endParaRPr lang="en-US" b="0" dirty="0">
              <a:latin typeface="Courier New"/>
              <a:cs typeface="Courier New"/>
            </a:endParaRPr>
          </a:p>
          <a:p>
            <a:pPr marL="0" indent="0">
              <a:buNone/>
            </a:pPr>
            <a:r>
              <a:rPr lang="en-US" b="1" u="sng" dirty="0">
                <a:latin typeface="Courier New"/>
                <a:cs typeface="Courier New"/>
              </a:rPr>
              <a:t>DATA:</a:t>
            </a:r>
            <a:r>
              <a:rPr lang="en-US" b="1" dirty="0">
                <a:latin typeface="Courier New"/>
                <a:cs typeface="Courier New"/>
              </a:rPr>
              <a:t>  </a:t>
            </a:r>
            <a:r>
              <a:rPr lang="en-US" b="0" dirty="0">
                <a:latin typeface="Courier New"/>
                <a:cs typeface="Courier New"/>
              </a:rPr>
              <a:t>	FILE IS Sapi_Demo.dat;</a:t>
            </a:r>
          </a:p>
          <a:p>
            <a:pPr marL="0" indent="0">
              <a:buNone/>
            </a:pPr>
            <a:endParaRPr lang="en-US" b="0" dirty="0">
              <a:latin typeface="Courier New"/>
              <a:cs typeface="Courier New"/>
            </a:endParaRPr>
          </a:p>
          <a:p>
            <a:pPr marL="0" indent="0">
              <a:buNone/>
            </a:pPr>
            <a:r>
              <a:rPr lang="en-US" b="1" u="sng" dirty="0">
                <a:latin typeface="Courier New"/>
                <a:cs typeface="Courier New"/>
              </a:rPr>
              <a:t>VARIABLE:</a:t>
            </a:r>
            <a:r>
              <a:rPr lang="en-US" b="0" dirty="0">
                <a:solidFill>
                  <a:srgbClr val="0000FF"/>
                </a:solidFill>
                <a:latin typeface="Courier New"/>
                <a:cs typeface="Courier New"/>
              </a:rPr>
              <a:t> </a:t>
            </a:r>
            <a:r>
              <a:rPr lang="en-US" b="0" dirty="0">
                <a:latin typeface="Courier New"/>
                <a:cs typeface="Courier New"/>
              </a:rPr>
              <a:t>NAMES = ID Age </a:t>
            </a:r>
            <a:r>
              <a:rPr lang="en-US" b="0" dirty="0" err="1">
                <a:latin typeface="Courier New"/>
                <a:cs typeface="Courier New"/>
              </a:rPr>
              <a:t>EduLevel</a:t>
            </a:r>
            <a:r>
              <a:rPr lang="en-US" b="0" dirty="0">
                <a:latin typeface="Courier New"/>
                <a:cs typeface="Courier New"/>
              </a:rPr>
              <a:t> Gender </a:t>
            </a:r>
            <a:r>
              <a:rPr lang="en-US" b="0" dirty="0" err="1">
                <a:latin typeface="Courier New"/>
                <a:cs typeface="Courier New"/>
              </a:rPr>
              <a:t>ReadAb</a:t>
            </a:r>
            <a:r>
              <a:rPr lang="en-US" b="0" dirty="0">
                <a:latin typeface="Courier New"/>
                <a:cs typeface="Courier New"/>
              </a:rPr>
              <a:t> Q44 Q63 		     Q76 Q77 Q84 Q98 Q170 Q196;</a:t>
            </a:r>
          </a:p>
          <a:p>
            <a:pPr marL="0" indent="0">
              <a:buNone/>
            </a:pPr>
            <a:r>
              <a:rPr lang="en-US" b="0" dirty="0">
                <a:latin typeface="Courier New"/>
                <a:cs typeface="Courier New"/>
              </a:rPr>
              <a:t>      	USEVARIABLES = Q77 Q84 Q196 Q44 Q63 Q98;</a:t>
            </a:r>
          </a:p>
          <a:p>
            <a:pPr marL="0" indent="0">
              <a:buNone/>
            </a:pPr>
            <a:r>
              <a:rPr lang="en-US" b="0" dirty="0">
                <a:latin typeface="Courier New"/>
                <a:cs typeface="Courier New"/>
              </a:rPr>
              <a:t>	GROUPING = Gender (1 = males 2 = females);</a:t>
            </a:r>
          </a:p>
          <a:p>
            <a:pPr marL="0" indent="0">
              <a:buNone/>
            </a:pPr>
            <a:r>
              <a:rPr lang="en-US" b="0" dirty="0">
                <a:latin typeface="Courier New"/>
                <a:cs typeface="Courier New"/>
              </a:rPr>
              <a:t>	MISSING </a:t>
            </a:r>
            <a:r>
              <a:rPr lang="en-US" dirty="0">
                <a:latin typeface="Courier New"/>
                <a:cs typeface="Courier New"/>
              </a:rPr>
              <a:t>= </a:t>
            </a:r>
            <a:r>
              <a:rPr lang="en-US" b="0" dirty="0">
                <a:latin typeface="Courier New"/>
                <a:cs typeface="Courier New"/>
              </a:rPr>
              <a:t>ALL(-999);</a:t>
            </a:r>
          </a:p>
          <a:p>
            <a:pPr marL="0" indent="0">
              <a:buNone/>
            </a:pPr>
            <a:endParaRPr lang="en-US" b="0" dirty="0">
              <a:latin typeface="Courier New"/>
              <a:cs typeface="Courier New"/>
            </a:endParaRPr>
          </a:p>
          <a:p>
            <a:pPr marL="0" indent="0">
              <a:buNone/>
            </a:pPr>
            <a:r>
              <a:rPr lang="en-US" b="1" u="sng" dirty="0">
                <a:latin typeface="Courier New"/>
                <a:cs typeface="Courier New"/>
              </a:rPr>
              <a:t>ANALYSIS:</a:t>
            </a:r>
            <a:r>
              <a:rPr lang="en-US" b="0" dirty="0">
                <a:solidFill>
                  <a:srgbClr val="0000FF"/>
                </a:solidFill>
                <a:latin typeface="Courier New"/>
                <a:cs typeface="Courier New"/>
              </a:rPr>
              <a:t> </a:t>
            </a:r>
            <a:r>
              <a:rPr lang="en-US" b="0" dirty="0">
                <a:solidFill>
                  <a:srgbClr val="FF6600"/>
                </a:solidFill>
                <a:latin typeface="Courier New"/>
                <a:cs typeface="Courier New"/>
              </a:rPr>
              <a:t>MODEL = CONFIGURAL METRIC SCALAR;</a:t>
            </a:r>
          </a:p>
          <a:p>
            <a:pPr marL="0" indent="0">
              <a:buNone/>
            </a:pPr>
            <a:endParaRPr lang="en-US" b="0" dirty="0">
              <a:solidFill>
                <a:srgbClr val="FF00FF"/>
              </a:solidFill>
              <a:latin typeface="Courier New"/>
              <a:cs typeface="Courier New"/>
            </a:endParaRPr>
          </a:p>
          <a:p>
            <a:pPr marL="0" indent="0">
              <a:buNone/>
            </a:pPr>
            <a:r>
              <a:rPr lang="en-US" b="1" u="sng" dirty="0">
                <a:latin typeface="Courier New"/>
                <a:cs typeface="Courier New"/>
              </a:rPr>
              <a:t>MODEL:</a:t>
            </a:r>
            <a:r>
              <a:rPr lang="en-US" b="0" dirty="0">
                <a:solidFill>
                  <a:srgbClr val="0000FF"/>
                </a:solidFill>
                <a:latin typeface="Courier New"/>
                <a:cs typeface="Courier New"/>
              </a:rPr>
              <a:t> </a:t>
            </a:r>
            <a:r>
              <a:rPr lang="en-US" b="0" dirty="0">
                <a:latin typeface="Courier New"/>
                <a:cs typeface="Courier New"/>
              </a:rPr>
              <a:t>	FUN BY Q77 Q84 Q196;</a:t>
            </a:r>
          </a:p>
          <a:p>
            <a:pPr marL="0" indent="0">
              <a:buNone/>
            </a:pPr>
            <a:r>
              <a:rPr lang="en-US" b="0" dirty="0">
                <a:latin typeface="Courier New"/>
                <a:cs typeface="Courier New"/>
              </a:rPr>
              <a:t>      		LIKED BY Q44 Q63 Q98;</a:t>
            </a:r>
          </a:p>
          <a:p>
            <a:pPr marL="0" indent="0">
              <a:buNone/>
            </a:pPr>
            <a:endParaRPr lang="en-US" b="0" dirty="0">
              <a:latin typeface="Courier New"/>
              <a:cs typeface="Courier New"/>
            </a:endParaRPr>
          </a:p>
          <a:p>
            <a:pPr marL="0" indent="0">
              <a:buNone/>
            </a:pPr>
            <a:r>
              <a:rPr lang="en-US" b="1" u="sng" dirty="0">
                <a:latin typeface="Courier New"/>
                <a:cs typeface="Courier New"/>
              </a:rPr>
              <a:t>OUTPUT:</a:t>
            </a:r>
            <a:r>
              <a:rPr lang="en-US" b="0" dirty="0">
                <a:solidFill>
                  <a:srgbClr val="0000FF"/>
                </a:solidFill>
                <a:latin typeface="Courier New"/>
                <a:cs typeface="Courier New"/>
              </a:rPr>
              <a:t>   </a:t>
            </a:r>
            <a:r>
              <a:rPr lang="en-US" b="0" dirty="0">
                <a:latin typeface="Courier New"/>
                <a:cs typeface="Courier New"/>
              </a:rPr>
              <a:t>SAMPSTAT TECH1;</a:t>
            </a:r>
          </a:p>
          <a:p>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59608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Franklin Gothic Medium" panose="020B0603020102020204" pitchFamily="34" charset="0"/>
              </a:rPr>
              <a:t>MEASUREMENT INVARIANCE</a:t>
            </a:r>
            <a:br>
              <a:rPr lang="en-US" dirty="0">
                <a:latin typeface="Franklin Gothic Medium" panose="020B0603020102020204" pitchFamily="34" charset="0"/>
              </a:rPr>
            </a:br>
            <a:r>
              <a:rPr lang="en-US" dirty="0">
                <a:latin typeface="Franklin Gothic Medium" panose="020B0603020102020204" pitchFamily="34" charset="0"/>
              </a:rPr>
              <a:t>OUTPUT</a:t>
            </a:r>
          </a:p>
        </p:txBody>
      </p:sp>
      <p:sp>
        <p:nvSpPr>
          <p:cNvPr id="3" name="Content Placeholder 2"/>
          <p:cNvSpPr>
            <a:spLocks noGrp="1"/>
          </p:cNvSpPr>
          <p:nvPr>
            <p:ph idx="1"/>
          </p:nvPr>
        </p:nvSpPr>
        <p:spPr/>
        <p:txBody>
          <a:bodyPr>
            <a:normAutofit fontScale="47500" lnSpcReduction="20000"/>
          </a:bodyPr>
          <a:lstStyle/>
          <a:p>
            <a:pPr marL="0" indent="0">
              <a:buNone/>
            </a:pPr>
            <a:r>
              <a:rPr lang="en-US" b="0" dirty="0">
                <a:latin typeface="Courier New"/>
                <a:cs typeface="Courier New"/>
              </a:rPr>
              <a:t>MODEL FIT INFORMATION</a:t>
            </a:r>
          </a:p>
          <a:p>
            <a:pPr marL="0" indent="0">
              <a:buNone/>
            </a:pPr>
            <a:r>
              <a:rPr lang="en-US" b="0" dirty="0">
                <a:latin typeface="Courier New"/>
                <a:cs typeface="Courier New"/>
              </a:rPr>
              <a:t>Invariance testing</a:t>
            </a:r>
          </a:p>
          <a:p>
            <a:pPr marL="0" indent="0">
              <a:buNone/>
            </a:pPr>
            <a:endParaRPr lang="en-US" b="0" dirty="0">
              <a:latin typeface="Courier New"/>
              <a:cs typeface="Courier New"/>
            </a:endParaRPr>
          </a:p>
          <a:p>
            <a:pPr marL="0" indent="0">
              <a:buNone/>
            </a:pPr>
            <a:r>
              <a:rPr lang="en-US" b="0" dirty="0">
                <a:latin typeface="Courier New"/>
                <a:cs typeface="Courier New"/>
              </a:rPr>
              <a:t>…</a:t>
            </a:r>
          </a:p>
          <a:p>
            <a:pPr marL="0" indent="0">
              <a:buNone/>
            </a:pPr>
            <a:endParaRPr lang="en-US" b="0" dirty="0">
              <a:latin typeface="Courier New"/>
              <a:cs typeface="Courier New"/>
            </a:endParaRPr>
          </a:p>
          <a:p>
            <a:pPr marL="0" indent="0">
              <a:buNone/>
            </a:pPr>
            <a:r>
              <a:rPr lang="en-US" b="0" dirty="0">
                <a:latin typeface="Courier New"/>
                <a:cs typeface="Courier New"/>
              </a:rPr>
              <a:t>                                               Degrees of</a:t>
            </a:r>
          </a:p>
          <a:p>
            <a:pPr marL="0" indent="0">
              <a:buNone/>
            </a:pPr>
            <a:r>
              <a:rPr lang="en-US" b="0" dirty="0">
                <a:latin typeface="Courier New"/>
                <a:cs typeface="Courier New"/>
              </a:rPr>
              <a:t>     Models Compared              Chi-square    Freedom     P-value</a:t>
            </a:r>
          </a:p>
          <a:p>
            <a:pPr marL="0" indent="0">
              <a:buNone/>
            </a:pPr>
            <a:endParaRPr lang="en-US" b="0" dirty="0">
              <a:latin typeface="Courier New"/>
              <a:cs typeface="Courier New"/>
            </a:endParaRPr>
          </a:p>
          <a:p>
            <a:pPr marL="0" indent="0">
              <a:buNone/>
            </a:pPr>
            <a:r>
              <a:rPr lang="en-US" b="0" dirty="0">
                <a:latin typeface="Courier New"/>
                <a:cs typeface="Courier New"/>
              </a:rPr>
              <a:t>     Metric against </a:t>
            </a:r>
            <a:r>
              <a:rPr lang="en-US" b="0" dirty="0" err="1">
                <a:latin typeface="Courier New"/>
                <a:cs typeface="Courier New"/>
              </a:rPr>
              <a:t>Configural</a:t>
            </a:r>
            <a:r>
              <a:rPr lang="en-US" b="0" dirty="0">
                <a:latin typeface="Courier New"/>
                <a:cs typeface="Courier New"/>
              </a:rPr>
              <a:t>         1.399         4       0.8443</a:t>
            </a:r>
          </a:p>
          <a:p>
            <a:pPr marL="0" indent="0">
              <a:buNone/>
            </a:pPr>
            <a:r>
              <a:rPr lang="en-US" b="0" dirty="0">
                <a:latin typeface="Courier New"/>
                <a:cs typeface="Courier New"/>
              </a:rPr>
              <a:t>     Scalar against </a:t>
            </a:r>
            <a:r>
              <a:rPr lang="en-US" b="0" dirty="0" err="1">
                <a:latin typeface="Courier New"/>
                <a:cs typeface="Courier New"/>
              </a:rPr>
              <a:t>Configural</a:t>
            </a:r>
            <a:r>
              <a:rPr lang="en-US" b="0" dirty="0">
                <a:latin typeface="Courier New"/>
                <a:cs typeface="Courier New"/>
              </a:rPr>
              <a:t>         8.778         8       0.3613</a:t>
            </a:r>
          </a:p>
          <a:p>
            <a:pPr marL="0" indent="0">
              <a:buNone/>
            </a:pPr>
            <a:r>
              <a:rPr lang="en-US" b="0" dirty="0">
                <a:latin typeface="Courier New"/>
                <a:cs typeface="Courier New"/>
              </a:rPr>
              <a:t>     Scalar against Metric             7.379         4       0.1172</a:t>
            </a:r>
          </a:p>
          <a:p>
            <a:endParaRPr lang="en-US" dirty="0">
              <a:latin typeface="Courier New"/>
              <a:cs typeface="Courier New"/>
            </a:endParaRPr>
          </a:p>
          <a:p>
            <a:endParaRPr lang="en-US" b="0" dirty="0">
              <a:cs typeface="Courier New"/>
            </a:endParaRPr>
          </a:p>
          <a:p>
            <a:endParaRPr lang="en-US" dirty="0">
              <a:cs typeface="Courier New"/>
            </a:endParaRPr>
          </a:p>
          <a:p>
            <a:pPr marL="0" indent="0">
              <a:buNone/>
            </a:pPr>
            <a:endParaRPr lang="en-US" b="0" dirty="0">
              <a:cs typeface="Courier New"/>
            </a:endParaRPr>
          </a:p>
          <a:p>
            <a:pPr marL="265003" indent="-265003">
              <a:lnSpc>
                <a:spcPct val="120000"/>
              </a:lnSpc>
            </a:pPr>
            <a:r>
              <a:rPr lang="en-US" sz="3800" dirty="0">
                <a:latin typeface="Franklin Gothic Book" panose="020B0503020102020204" pitchFamily="34" charset="0"/>
                <a:cs typeface="Courier New"/>
              </a:rPr>
              <a:t>Metric Invariance model fits just as well as the </a:t>
            </a:r>
            <a:r>
              <a:rPr lang="en-US" sz="3800" dirty="0" err="1">
                <a:latin typeface="Franklin Gothic Book" panose="020B0503020102020204" pitchFamily="34" charset="0"/>
                <a:cs typeface="Courier New"/>
              </a:rPr>
              <a:t>Configural</a:t>
            </a:r>
            <a:r>
              <a:rPr lang="en-US" sz="3800" dirty="0">
                <a:latin typeface="Franklin Gothic Book" panose="020B0503020102020204" pitchFamily="34" charset="0"/>
                <a:cs typeface="Courier New"/>
              </a:rPr>
              <a:t> Invariance model</a:t>
            </a:r>
          </a:p>
          <a:p>
            <a:pPr marL="265003" indent="-265003">
              <a:lnSpc>
                <a:spcPct val="120000"/>
              </a:lnSpc>
            </a:pPr>
            <a:r>
              <a:rPr lang="en-US" sz="3800" dirty="0">
                <a:latin typeface="Franklin Gothic Book" panose="020B0503020102020204" pitchFamily="34" charset="0"/>
                <a:cs typeface="Courier New"/>
              </a:rPr>
              <a:t>The Scalar Invariance model also fits just as well as the Metric Invariance model. </a:t>
            </a:r>
          </a:p>
          <a:p>
            <a:pPr marL="0" indent="0">
              <a:buNone/>
            </a:pPr>
            <a:endParaRPr lang="en-US" sz="4600" dirty="0">
              <a:cs typeface="Courier New"/>
            </a:endParaRPr>
          </a:p>
          <a:p>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15765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Franklin Gothic Medium" panose="020B0603020102020204" pitchFamily="34" charset="0"/>
              </a:rPr>
              <a:t>MEASUREMENT INVARIANCE</a:t>
            </a:r>
            <a:br>
              <a:rPr lang="en-US" dirty="0">
                <a:latin typeface="Franklin Gothic Medium" panose="020B0603020102020204" pitchFamily="34" charset="0"/>
              </a:rPr>
            </a:br>
            <a:r>
              <a:rPr lang="en-US" dirty="0">
                <a:latin typeface="Franklin Gothic Medium" panose="020B0603020102020204" pitchFamily="34" charset="0"/>
              </a:rPr>
              <a:t>OUTPUT</a:t>
            </a:r>
          </a:p>
        </p:txBody>
      </p:sp>
      <p:sp>
        <p:nvSpPr>
          <p:cNvPr id="3" name="Content Placeholder 2"/>
          <p:cNvSpPr>
            <a:spLocks noGrp="1"/>
          </p:cNvSpPr>
          <p:nvPr>
            <p:ph idx="1"/>
          </p:nvPr>
        </p:nvSpPr>
        <p:spPr/>
        <p:txBody>
          <a:bodyPr>
            <a:normAutofit fontScale="47500" lnSpcReduction="20000"/>
          </a:bodyPr>
          <a:lstStyle/>
          <a:p>
            <a:pPr marL="0" indent="0">
              <a:buNone/>
            </a:pPr>
            <a:r>
              <a:rPr lang="en-US" b="0" dirty="0">
                <a:latin typeface="Courier New"/>
                <a:cs typeface="Courier New"/>
              </a:rPr>
              <a:t>MODEL FIT INFORMATION</a:t>
            </a:r>
          </a:p>
          <a:p>
            <a:pPr marL="0" indent="0">
              <a:buNone/>
            </a:pPr>
            <a:r>
              <a:rPr lang="en-US" b="0" dirty="0">
                <a:latin typeface="Courier New"/>
                <a:cs typeface="Courier New"/>
              </a:rPr>
              <a:t>Invariance testing</a:t>
            </a:r>
          </a:p>
          <a:p>
            <a:pPr marL="0" indent="0">
              <a:buNone/>
            </a:pPr>
            <a:endParaRPr lang="en-US" b="0" dirty="0">
              <a:latin typeface="Courier New"/>
              <a:cs typeface="Courier New"/>
            </a:endParaRPr>
          </a:p>
          <a:p>
            <a:pPr marL="0" indent="0">
              <a:buNone/>
            </a:pPr>
            <a:r>
              <a:rPr lang="en-US" b="0" dirty="0">
                <a:latin typeface="Courier New"/>
                <a:cs typeface="Courier New"/>
              </a:rPr>
              <a:t>…</a:t>
            </a:r>
          </a:p>
          <a:p>
            <a:pPr marL="0" indent="0">
              <a:buNone/>
            </a:pPr>
            <a:endParaRPr lang="en-US" b="0" dirty="0">
              <a:latin typeface="Courier New"/>
              <a:cs typeface="Courier New"/>
            </a:endParaRPr>
          </a:p>
          <a:p>
            <a:pPr marL="0" indent="0">
              <a:buNone/>
            </a:pPr>
            <a:r>
              <a:rPr lang="en-US" b="0" dirty="0">
                <a:latin typeface="Courier New"/>
                <a:cs typeface="Courier New"/>
              </a:rPr>
              <a:t>                                               Degrees of</a:t>
            </a:r>
          </a:p>
          <a:p>
            <a:pPr marL="0" indent="0">
              <a:buNone/>
            </a:pPr>
            <a:r>
              <a:rPr lang="en-US" b="0" dirty="0">
                <a:latin typeface="Courier New"/>
                <a:cs typeface="Courier New"/>
              </a:rPr>
              <a:t>     Models Compared              Chi-square    Freedom     P-value</a:t>
            </a:r>
          </a:p>
          <a:p>
            <a:pPr marL="0" indent="0">
              <a:buNone/>
            </a:pPr>
            <a:endParaRPr lang="en-US" b="0" dirty="0">
              <a:latin typeface="Courier New"/>
              <a:cs typeface="Courier New"/>
            </a:endParaRPr>
          </a:p>
          <a:p>
            <a:pPr marL="0" indent="0">
              <a:buNone/>
            </a:pPr>
            <a:r>
              <a:rPr lang="en-US" b="0" dirty="0">
                <a:latin typeface="Courier New"/>
                <a:cs typeface="Courier New"/>
              </a:rPr>
              <a:t>     Metric against </a:t>
            </a:r>
            <a:r>
              <a:rPr lang="en-US" b="0" dirty="0" err="1">
                <a:latin typeface="Courier New"/>
                <a:cs typeface="Courier New"/>
              </a:rPr>
              <a:t>Configural</a:t>
            </a:r>
            <a:r>
              <a:rPr lang="en-US" b="0" dirty="0">
                <a:latin typeface="Courier New"/>
                <a:cs typeface="Courier New"/>
              </a:rPr>
              <a:t>         1.399         4       0.8443</a:t>
            </a:r>
          </a:p>
          <a:p>
            <a:pPr marL="0" indent="0">
              <a:buNone/>
            </a:pPr>
            <a:r>
              <a:rPr lang="en-US" b="0" dirty="0">
                <a:latin typeface="Courier New"/>
                <a:cs typeface="Courier New"/>
              </a:rPr>
              <a:t>     Scalar against </a:t>
            </a:r>
            <a:r>
              <a:rPr lang="en-US" b="0" dirty="0" err="1">
                <a:latin typeface="Courier New"/>
                <a:cs typeface="Courier New"/>
              </a:rPr>
              <a:t>Configural</a:t>
            </a:r>
            <a:r>
              <a:rPr lang="en-US" b="0" dirty="0">
                <a:latin typeface="Courier New"/>
                <a:cs typeface="Courier New"/>
              </a:rPr>
              <a:t>         8.778         8       0.3613</a:t>
            </a:r>
          </a:p>
          <a:p>
            <a:pPr marL="0" indent="0">
              <a:buNone/>
            </a:pPr>
            <a:r>
              <a:rPr lang="en-US" b="0" dirty="0">
                <a:latin typeface="Courier New"/>
                <a:cs typeface="Courier New"/>
              </a:rPr>
              <a:t>     Scalar against Metric             7.379         4       0.1172</a:t>
            </a:r>
          </a:p>
          <a:p>
            <a:endParaRPr lang="en-US" dirty="0">
              <a:latin typeface="Courier New"/>
              <a:cs typeface="Courier New"/>
            </a:endParaRPr>
          </a:p>
          <a:p>
            <a:endParaRPr lang="en-US" b="0" dirty="0">
              <a:cs typeface="Courier New"/>
            </a:endParaRPr>
          </a:p>
          <a:p>
            <a:endParaRPr lang="en-US" dirty="0">
              <a:cs typeface="Courier New"/>
            </a:endParaRPr>
          </a:p>
          <a:p>
            <a:pPr marL="0" indent="0">
              <a:buNone/>
            </a:pPr>
            <a:endParaRPr lang="en-US" b="0" dirty="0">
              <a:cs typeface="Courier New"/>
            </a:endParaRPr>
          </a:p>
          <a:p>
            <a:pPr marL="265003" indent="-265003"/>
            <a:r>
              <a:rPr lang="en-US" sz="4000" dirty="0">
                <a:latin typeface="Franklin Gothic Book" panose="020B0503020102020204" pitchFamily="34" charset="0"/>
                <a:cs typeface="Courier New"/>
              </a:rPr>
              <a:t>If the tests were significant, then we may try to find source of bias with modification indices.</a:t>
            </a:r>
          </a:p>
          <a:p>
            <a:pPr marL="265003" indent="-265003"/>
            <a:r>
              <a:rPr lang="en-US" sz="4000" dirty="0">
                <a:latin typeface="Franklin Gothic Book" panose="020B0503020102020204" pitchFamily="34" charset="0"/>
                <a:cs typeface="Courier New"/>
              </a:rPr>
              <a:t>Then continue with MI tests with the source of bias freely estimated between groups (aiming for partial MI)</a:t>
            </a:r>
          </a:p>
          <a:p>
            <a:pPr marL="0" indent="0">
              <a:buNone/>
            </a:pPr>
            <a:endParaRPr lang="en-US" sz="4600" dirty="0">
              <a:cs typeface="Courier New"/>
            </a:endParaRPr>
          </a:p>
          <a:p>
            <a:endParaRPr lang="en-US"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9480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Franklin Gothic Medium" panose="020B0603020102020204" pitchFamily="34" charset="0"/>
              </a:rPr>
              <a:t>MEASUREMENT INVARIANCE</a:t>
            </a:r>
            <a:br>
              <a:rPr lang="en-US" dirty="0">
                <a:latin typeface="Franklin Gothic Medium" panose="020B0603020102020204" pitchFamily="34" charset="0"/>
              </a:rPr>
            </a:br>
            <a:r>
              <a:rPr lang="en-US" dirty="0">
                <a:latin typeface="Franklin Gothic Medium" panose="020B0603020102020204" pitchFamily="34" charset="0"/>
              </a:rPr>
              <a:t>OUTPUT</a:t>
            </a:r>
          </a:p>
        </p:txBody>
      </p:sp>
      <p:sp>
        <p:nvSpPr>
          <p:cNvPr id="3" name="Content Placeholder 2"/>
          <p:cNvSpPr>
            <a:spLocks noGrp="1"/>
          </p:cNvSpPr>
          <p:nvPr>
            <p:ph idx="1"/>
          </p:nvPr>
        </p:nvSpPr>
        <p:spPr/>
        <p:txBody>
          <a:bodyPr>
            <a:normAutofit fontScale="92500" lnSpcReduction="20000"/>
          </a:bodyPr>
          <a:lstStyle/>
          <a:p>
            <a:pPr marL="0" indent="0">
              <a:buNone/>
            </a:pPr>
            <a:r>
              <a:rPr lang="en-US" b="0" dirty="0">
                <a:latin typeface="Courier New"/>
                <a:cs typeface="Courier New"/>
              </a:rPr>
              <a:t>MODEL FIT INFORMATION</a:t>
            </a:r>
          </a:p>
          <a:p>
            <a:pPr marL="0" indent="0">
              <a:buNone/>
            </a:pPr>
            <a:r>
              <a:rPr lang="en-US" b="0" dirty="0">
                <a:latin typeface="Courier New"/>
                <a:cs typeface="Courier New"/>
              </a:rPr>
              <a:t>Invariance testing</a:t>
            </a:r>
          </a:p>
          <a:p>
            <a:pPr marL="0" indent="0">
              <a:buNone/>
            </a:pPr>
            <a:endParaRPr lang="en-US" b="0" dirty="0">
              <a:latin typeface="Courier New"/>
              <a:cs typeface="Courier New"/>
            </a:endParaRPr>
          </a:p>
          <a:p>
            <a:pPr marL="0" indent="0">
              <a:buNone/>
            </a:pPr>
            <a:r>
              <a:rPr lang="en-US" b="0" dirty="0">
                <a:latin typeface="Courier New"/>
                <a:cs typeface="Courier New"/>
              </a:rPr>
              <a:t>…</a:t>
            </a:r>
          </a:p>
          <a:p>
            <a:pPr marL="0" indent="0">
              <a:buNone/>
            </a:pPr>
            <a:endParaRPr lang="en-US" b="0" dirty="0">
              <a:latin typeface="Courier New"/>
              <a:cs typeface="Courier New"/>
            </a:endParaRPr>
          </a:p>
          <a:p>
            <a:pPr marL="0" indent="0">
              <a:buNone/>
            </a:pPr>
            <a:r>
              <a:rPr lang="en-US" sz="2600" b="0" dirty="0">
                <a:latin typeface="Courier New"/>
                <a:cs typeface="Courier New"/>
              </a:rPr>
              <a:t>				AIC 		BIC                                               </a:t>
            </a:r>
            <a:r>
              <a:rPr lang="en-US" sz="2600" dirty="0" err="1">
                <a:latin typeface="Courier New"/>
                <a:cs typeface="Courier New"/>
              </a:rPr>
              <a:t>C</a:t>
            </a:r>
            <a:r>
              <a:rPr lang="en-US" sz="2600" b="0" dirty="0" err="1">
                <a:latin typeface="Courier New"/>
                <a:cs typeface="Courier New"/>
              </a:rPr>
              <a:t>onfigural</a:t>
            </a:r>
            <a:r>
              <a:rPr lang="en-US" sz="2600" b="0" dirty="0">
                <a:latin typeface="Courier New"/>
                <a:cs typeface="Courier New"/>
              </a:rPr>
              <a:t> 		15354.39	15540.16</a:t>
            </a:r>
          </a:p>
          <a:p>
            <a:pPr marL="0" indent="0">
              <a:buNone/>
            </a:pPr>
            <a:r>
              <a:rPr lang="en-US" sz="2600" dirty="0">
                <a:latin typeface="Courier New"/>
                <a:cs typeface="Courier New"/>
              </a:rPr>
              <a:t>Metric 			15347.79	15514.00</a:t>
            </a:r>
          </a:p>
          <a:p>
            <a:pPr marL="0" indent="0">
              <a:buNone/>
            </a:pPr>
            <a:r>
              <a:rPr lang="en-US" sz="2600" b="0" dirty="0">
                <a:latin typeface="Courier New"/>
                <a:cs typeface="Courier New"/>
              </a:rPr>
              <a:t>Scalar 			15347.17	15493.83</a:t>
            </a:r>
          </a:p>
          <a:p>
            <a:pPr marL="0" indent="0">
              <a:buNone/>
            </a:pPr>
            <a:r>
              <a:rPr lang="en-US" b="0" dirty="0">
                <a:latin typeface="Courier New"/>
                <a:cs typeface="Courier New"/>
              </a:rPr>
              <a:t>     </a:t>
            </a:r>
            <a:endParaRPr lang="en-US" b="0" dirty="0">
              <a:cs typeface="Courier New"/>
            </a:endParaRPr>
          </a:p>
          <a:p>
            <a:endParaRPr lang="en-US" dirty="0">
              <a:cs typeface="Courier New"/>
            </a:endParaRPr>
          </a:p>
          <a:p>
            <a:pPr marL="0" indent="0">
              <a:buNone/>
            </a:pPr>
            <a:endParaRPr lang="en-US" b="0" dirty="0">
              <a:cs typeface="Courier New"/>
            </a:endParaRPr>
          </a:p>
          <a:p>
            <a:pPr marL="0" indent="0">
              <a:buNone/>
            </a:pPr>
            <a:endParaRPr lang="en-US" sz="4600" dirty="0">
              <a:cs typeface="Courier New"/>
            </a:endParaRPr>
          </a:p>
          <a:p>
            <a:endParaRPr lang="en-US"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64255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Franklin Gothic Medium" panose="020B0603020102020204" pitchFamily="34" charset="0"/>
              </a:rPr>
              <a:t>MEASUREMENT INVARIANCE</a:t>
            </a:r>
            <a:br>
              <a:rPr lang="en-US" dirty="0">
                <a:latin typeface="Franklin Gothic Medium" panose="020B0603020102020204" pitchFamily="34" charset="0"/>
              </a:rPr>
            </a:br>
            <a:r>
              <a:rPr lang="en-US" dirty="0">
                <a:latin typeface="Franklin Gothic Medium" panose="020B0603020102020204" pitchFamily="34" charset="0"/>
              </a:rPr>
              <a:t>OUTPUT</a:t>
            </a:r>
          </a:p>
        </p:txBody>
      </p:sp>
      <p:sp>
        <p:nvSpPr>
          <p:cNvPr id="3" name="Content Placeholder 2"/>
          <p:cNvSpPr>
            <a:spLocks noGrp="1"/>
          </p:cNvSpPr>
          <p:nvPr>
            <p:ph idx="1"/>
          </p:nvPr>
        </p:nvSpPr>
        <p:spPr/>
        <p:txBody>
          <a:bodyPr>
            <a:normAutofit fontScale="92500" lnSpcReduction="20000"/>
          </a:bodyPr>
          <a:lstStyle/>
          <a:p>
            <a:pPr marL="0" indent="0">
              <a:buNone/>
            </a:pPr>
            <a:r>
              <a:rPr lang="en-US" b="0" dirty="0">
                <a:latin typeface="Courier New"/>
                <a:cs typeface="Courier New"/>
              </a:rPr>
              <a:t>MODEL FIT INFORMATION</a:t>
            </a:r>
          </a:p>
          <a:p>
            <a:pPr marL="0" indent="0">
              <a:buNone/>
            </a:pPr>
            <a:r>
              <a:rPr lang="en-US" b="0" dirty="0">
                <a:latin typeface="Courier New"/>
                <a:cs typeface="Courier New"/>
              </a:rPr>
              <a:t>Invariance testing</a:t>
            </a:r>
          </a:p>
          <a:p>
            <a:pPr marL="0" indent="0">
              <a:buNone/>
            </a:pPr>
            <a:endParaRPr lang="en-US" b="0" dirty="0">
              <a:latin typeface="Courier New"/>
              <a:cs typeface="Courier New"/>
            </a:endParaRPr>
          </a:p>
          <a:p>
            <a:pPr marL="0" indent="0">
              <a:buNone/>
            </a:pPr>
            <a:r>
              <a:rPr lang="en-US" b="0" dirty="0">
                <a:latin typeface="Courier New"/>
                <a:cs typeface="Courier New"/>
              </a:rPr>
              <a:t>…</a:t>
            </a:r>
          </a:p>
          <a:p>
            <a:pPr marL="0" indent="0">
              <a:buNone/>
            </a:pPr>
            <a:endParaRPr lang="en-US" b="0" dirty="0">
              <a:latin typeface="Courier New"/>
              <a:cs typeface="Courier New"/>
            </a:endParaRPr>
          </a:p>
          <a:p>
            <a:pPr marL="0" indent="0">
              <a:buNone/>
            </a:pPr>
            <a:r>
              <a:rPr lang="en-US" sz="2600" b="0" dirty="0">
                <a:latin typeface="Courier New"/>
                <a:cs typeface="Courier New"/>
              </a:rPr>
              <a:t>				AIC 		BIC                                               </a:t>
            </a:r>
            <a:r>
              <a:rPr lang="en-US" sz="2600" dirty="0" err="1">
                <a:latin typeface="Courier New"/>
                <a:cs typeface="Courier New"/>
              </a:rPr>
              <a:t>C</a:t>
            </a:r>
            <a:r>
              <a:rPr lang="en-US" sz="2600" b="0" dirty="0" err="1">
                <a:latin typeface="Courier New"/>
                <a:cs typeface="Courier New"/>
              </a:rPr>
              <a:t>onfigural</a:t>
            </a:r>
            <a:r>
              <a:rPr lang="en-US" sz="2600" b="0" dirty="0">
                <a:latin typeface="Courier New"/>
                <a:cs typeface="Courier New"/>
              </a:rPr>
              <a:t> 		15354.39	15540.16</a:t>
            </a:r>
          </a:p>
          <a:p>
            <a:pPr marL="0" indent="0">
              <a:buNone/>
            </a:pPr>
            <a:r>
              <a:rPr lang="en-US" sz="2600" dirty="0">
                <a:latin typeface="Courier New"/>
                <a:cs typeface="Courier New"/>
              </a:rPr>
              <a:t>Metric 			15347.79	15514.00</a:t>
            </a:r>
          </a:p>
          <a:p>
            <a:pPr marL="0" indent="0">
              <a:buNone/>
            </a:pPr>
            <a:r>
              <a:rPr lang="en-US" sz="2600" b="0" dirty="0">
                <a:latin typeface="Courier New"/>
                <a:cs typeface="Courier New"/>
              </a:rPr>
              <a:t>Scalar 			15347.17	15493.83</a:t>
            </a:r>
          </a:p>
          <a:p>
            <a:pPr marL="0" indent="0">
              <a:buNone/>
            </a:pPr>
            <a:r>
              <a:rPr lang="en-US" b="0" dirty="0">
                <a:latin typeface="Courier New"/>
                <a:cs typeface="Courier New"/>
              </a:rPr>
              <a:t>     </a:t>
            </a:r>
            <a:endParaRPr lang="en-US" b="0" dirty="0">
              <a:cs typeface="Courier New"/>
            </a:endParaRPr>
          </a:p>
          <a:p>
            <a:endParaRPr lang="en-US" dirty="0">
              <a:cs typeface="Courier New"/>
            </a:endParaRPr>
          </a:p>
          <a:p>
            <a:pPr marL="0" indent="0">
              <a:buNone/>
            </a:pPr>
            <a:endParaRPr lang="en-US" b="0" dirty="0">
              <a:cs typeface="Courier New"/>
            </a:endParaRPr>
          </a:p>
          <a:p>
            <a:pPr marL="0" indent="0">
              <a:buNone/>
            </a:pPr>
            <a:endParaRPr lang="en-US" sz="4600" dirty="0">
              <a:cs typeface="Courier New"/>
            </a:endParaRPr>
          </a:p>
          <a:p>
            <a:endParaRPr lang="en-US"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14800" y="4876800"/>
            <a:ext cx="3581400" cy="4572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949562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Franklin Gothic Medium" panose="020B0603020102020204" pitchFamily="34" charset="0"/>
              </a:rPr>
              <a:t>MEASUREMENT INVARIANCE</a:t>
            </a:r>
            <a:br>
              <a:rPr lang="en-US" dirty="0">
                <a:latin typeface="Franklin Gothic Medium" panose="020B0603020102020204" pitchFamily="34" charset="0"/>
              </a:rPr>
            </a:br>
            <a:r>
              <a:rPr lang="en-US" dirty="0">
                <a:latin typeface="Franklin Gothic Medium" panose="020B0603020102020204" pitchFamily="34" charset="0"/>
              </a:rPr>
              <a:t>OUTPUT</a:t>
            </a:r>
          </a:p>
        </p:txBody>
      </p:sp>
      <p:sp>
        <p:nvSpPr>
          <p:cNvPr id="3" name="Content Placeholder 2"/>
          <p:cNvSpPr>
            <a:spLocks noGrp="1"/>
          </p:cNvSpPr>
          <p:nvPr>
            <p:ph idx="1"/>
          </p:nvPr>
        </p:nvSpPr>
        <p:spPr/>
        <p:txBody>
          <a:bodyPr>
            <a:normAutofit/>
          </a:bodyPr>
          <a:lstStyle/>
          <a:p>
            <a:pPr marL="0" indent="0">
              <a:buNone/>
            </a:pPr>
            <a:endParaRPr lang="en-US" sz="1600" dirty="0">
              <a:cs typeface="Courier New"/>
            </a:endParaRPr>
          </a:p>
          <a:p>
            <a:pPr marL="0" indent="0">
              <a:buNone/>
            </a:pPr>
            <a:r>
              <a:rPr lang="en-US" sz="1800" b="1" dirty="0">
                <a:latin typeface="Courier New" panose="02070309020205020404" pitchFamily="49" charset="0"/>
                <a:cs typeface="Courier New" panose="02070309020205020404" pitchFamily="49" charset="0"/>
              </a:rPr>
              <a:t>CONFIGURAL</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CFI		0.939</a:t>
            </a:r>
          </a:p>
          <a:p>
            <a:pPr marL="0" indent="0">
              <a:buNone/>
            </a:pPr>
            <a:r>
              <a:rPr lang="en-US" sz="1800" dirty="0">
                <a:latin typeface="Courier New" panose="02070309020205020404" pitchFamily="49" charset="0"/>
                <a:cs typeface="Courier New" panose="02070309020205020404" pitchFamily="49" charset="0"/>
              </a:rPr>
              <a:t>RMSEA 		0.094</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METRIC</a:t>
            </a:r>
          </a:p>
          <a:p>
            <a:pPr marL="0" indent="0">
              <a:buNone/>
            </a:pPr>
            <a:r>
              <a:rPr lang="en-US" sz="1800" dirty="0">
                <a:latin typeface="Courier New" panose="02070309020205020404" pitchFamily="49" charset="0"/>
                <a:cs typeface="Courier New" panose="02070309020205020404" pitchFamily="49" charset="0"/>
              </a:rPr>
              <a:t>CFI		0.942</a:t>
            </a:r>
          </a:p>
          <a:p>
            <a:pPr marL="0" indent="0">
              <a:buNone/>
            </a:pPr>
            <a:r>
              <a:rPr lang="en-US" sz="1800" dirty="0">
                <a:latin typeface="Courier New" panose="02070309020205020404" pitchFamily="49" charset="0"/>
                <a:cs typeface="Courier New" panose="02070309020205020404" pitchFamily="49" charset="0"/>
              </a:rPr>
              <a:t>RMSEA 		0.082</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SCALAR</a:t>
            </a:r>
          </a:p>
          <a:p>
            <a:pPr marL="0" indent="0">
              <a:buNone/>
            </a:pPr>
            <a:r>
              <a:rPr lang="en-US" sz="1800" dirty="0">
                <a:latin typeface="Courier New" panose="02070309020205020404" pitchFamily="49" charset="0"/>
                <a:cs typeface="Courier New" panose="02070309020205020404" pitchFamily="49" charset="0"/>
              </a:rPr>
              <a:t>CFI		0.939</a:t>
            </a:r>
          </a:p>
          <a:p>
            <a:pPr marL="0" indent="0">
              <a:buNone/>
            </a:pPr>
            <a:r>
              <a:rPr lang="en-US" sz="1800" dirty="0">
                <a:latin typeface="Courier New" panose="02070309020205020404" pitchFamily="49" charset="0"/>
                <a:cs typeface="Courier New" panose="02070309020205020404" pitchFamily="49" charset="0"/>
              </a:rPr>
              <a:t>RMSEA 		0.077</a:t>
            </a:r>
            <a:endParaRPr lang="en-US" sz="1800" b="1" dirty="0">
              <a:latin typeface="Courier New" panose="02070309020205020404" pitchFamily="49" charset="0"/>
              <a:cs typeface="Courier New" panose="02070309020205020404" pitchFamily="49" charset="0"/>
            </a:endParaRP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1089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a:latin typeface="Franklin Gothic Medium" panose="020B0603020102020204" pitchFamily="34" charset="0"/>
              </a:rPr>
              <a:t>FURTHER READING</a:t>
            </a:r>
          </a:p>
        </p:txBody>
      </p:sp>
      <p:sp>
        <p:nvSpPr>
          <p:cNvPr id="3" name="Content Placeholder 2"/>
          <p:cNvSpPr>
            <a:spLocks noGrp="1"/>
          </p:cNvSpPr>
          <p:nvPr>
            <p:ph idx="1"/>
          </p:nvPr>
        </p:nvSpPr>
        <p:spPr/>
        <p:txBody>
          <a:bodyPr>
            <a:normAutofit fontScale="62500" lnSpcReduction="20000"/>
          </a:bodyPr>
          <a:lstStyle/>
          <a:p>
            <a:pPr marL="0" indent="0">
              <a:buNone/>
            </a:pPr>
            <a:r>
              <a:rPr lang="en-US" b="0" dirty="0">
                <a:latin typeface="Franklin Gothic Book" panose="020B0503020102020204" pitchFamily="34" charset="0"/>
              </a:rPr>
              <a:t>Van de </a:t>
            </a:r>
            <a:r>
              <a:rPr lang="en-US" b="0" dirty="0" err="1">
                <a:latin typeface="Franklin Gothic Book" panose="020B0503020102020204" pitchFamily="34" charset="0"/>
              </a:rPr>
              <a:t>Schoot</a:t>
            </a:r>
            <a:r>
              <a:rPr lang="en-US" b="0" dirty="0">
                <a:latin typeface="Franklin Gothic Book" panose="020B0503020102020204" pitchFamily="34" charset="0"/>
              </a:rPr>
              <a:t>, R., </a:t>
            </a:r>
            <a:r>
              <a:rPr lang="en-US" b="0" dirty="0" err="1">
                <a:latin typeface="Franklin Gothic Book" panose="020B0503020102020204" pitchFamily="34" charset="0"/>
              </a:rPr>
              <a:t>Lugtig</a:t>
            </a:r>
            <a:r>
              <a:rPr lang="en-US" b="0" dirty="0">
                <a:latin typeface="Franklin Gothic Book" panose="020B0503020102020204" pitchFamily="34" charset="0"/>
              </a:rPr>
              <a:t>, P., &amp; </a:t>
            </a:r>
            <a:r>
              <a:rPr lang="en-US" b="0" dirty="0" err="1">
                <a:latin typeface="Franklin Gothic Book" panose="020B0503020102020204" pitchFamily="34" charset="0"/>
              </a:rPr>
              <a:t>Hox</a:t>
            </a:r>
            <a:r>
              <a:rPr lang="en-US" b="0" dirty="0">
                <a:latin typeface="Franklin Gothic Book" panose="020B0503020102020204" pitchFamily="34" charset="0"/>
              </a:rPr>
              <a:t>. J. (2012). A checklist for testing measurement invariance. </a:t>
            </a:r>
            <a:r>
              <a:rPr lang="en-US" b="0" i="1" dirty="0">
                <a:latin typeface="Franklin Gothic Book" panose="020B0503020102020204" pitchFamily="34" charset="0"/>
              </a:rPr>
              <a:t>European Journal of Developmental Psychology, 9, </a:t>
            </a:r>
            <a:r>
              <a:rPr lang="en-US" b="0" dirty="0">
                <a:latin typeface="Franklin Gothic Book" panose="020B0503020102020204" pitchFamily="34" charset="0"/>
              </a:rPr>
              <a:t>486-492.</a:t>
            </a:r>
          </a:p>
          <a:p>
            <a:pPr marL="0" indent="0">
              <a:buNone/>
            </a:pPr>
            <a:endParaRPr lang="en-US" b="0" dirty="0">
              <a:latin typeface="Franklin Gothic Book" panose="020B0503020102020204" pitchFamily="34" charset="0"/>
            </a:endParaRPr>
          </a:p>
          <a:p>
            <a:pPr marL="0" indent="0">
              <a:buNone/>
            </a:pPr>
            <a:r>
              <a:rPr lang="en-US" b="0" dirty="0">
                <a:latin typeface="Franklin Gothic Book" panose="020B0503020102020204" pitchFamily="34" charset="0"/>
              </a:rPr>
              <a:t>Vandenberg, R.J., &amp; Lance, C.E. (2000). A review and synthesis of the measurement invariance literature: Suggestions, practices, and recommendations for organizational research, </a:t>
            </a:r>
            <a:r>
              <a:rPr lang="en-US" b="0" i="1" dirty="0">
                <a:latin typeface="Franklin Gothic Book" panose="020B0503020102020204" pitchFamily="34" charset="0"/>
              </a:rPr>
              <a:t>Organizational Research Methods</a:t>
            </a:r>
            <a:r>
              <a:rPr lang="en-US" b="0" dirty="0">
                <a:latin typeface="Franklin Gothic Book" panose="020B0503020102020204" pitchFamily="34" charset="0"/>
              </a:rPr>
              <a:t>, </a:t>
            </a:r>
            <a:r>
              <a:rPr lang="en-US" b="0" i="1" dirty="0">
                <a:latin typeface="Franklin Gothic Book" panose="020B0503020102020204" pitchFamily="34" charset="0"/>
              </a:rPr>
              <a:t>3</a:t>
            </a:r>
            <a:r>
              <a:rPr lang="en-US" b="0" dirty="0">
                <a:latin typeface="Franklin Gothic Book" panose="020B0503020102020204" pitchFamily="34" charset="0"/>
              </a:rPr>
              <a:t>,  4-70</a:t>
            </a:r>
          </a:p>
          <a:p>
            <a:pPr marL="0" indent="0">
              <a:buNone/>
            </a:pPr>
            <a:endParaRPr lang="en-US" b="0" dirty="0">
              <a:latin typeface="Franklin Gothic Book" panose="020B0503020102020204" pitchFamily="34" charset="0"/>
            </a:endParaRPr>
          </a:p>
          <a:p>
            <a:pPr marL="0" indent="0">
              <a:buNone/>
            </a:pPr>
            <a:r>
              <a:rPr lang="en-US" b="0" dirty="0">
                <a:latin typeface="Franklin Gothic Book" panose="020B0503020102020204" pitchFamily="34" charset="0"/>
              </a:rPr>
              <a:t>Byrne, B.M., </a:t>
            </a:r>
            <a:r>
              <a:rPr lang="en-US" b="0" dirty="0" err="1">
                <a:latin typeface="Franklin Gothic Book" panose="020B0503020102020204" pitchFamily="34" charset="0"/>
              </a:rPr>
              <a:t>Shavelson</a:t>
            </a:r>
            <a:r>
              <a:rPr lang="en-US" b="0" dirty="0">
                <a:latin typeface="Franklin Gothic Book" panose="020B0503020102020204" pitchFamily="34" charset="0"/>
              </a:rPr>
              <a:t>, R.J., &amp; Muthén, B.O. (1989). Testing for equivalence of factor covariance and mean structures: The issue of partial measurement invariance. </a:t>
            </a:r>
            <a:r>
              <a:rPr lang="en-US" b="0" i="1" dirty="0">
                <a:latin typeface="Franklin Gothic Book" panose="020B0503020102020204" pitchFamily="34" charset="0"/>
              </a:rPr>
              <a:t>Psychological Bulletin, 105</a:t>
            </a:r>
            <a:r>
              <a:rPr lang="en-US" b="0" dirty="0">
                <a:latin typeface="Franklin Gothic Book" panose="020B0503020102020204" pitchFamily="34" charset="0"/>
              </a:rPr>
              <a:t>, 456-466</a:t>
            </a:r>
          </a:p>
          <a:p>
            <a:pPr marL="0" indent="0">
              <a:buNone/>
            </a:pPr>
            <a:endParaRPr lang="en-US" b="0" dirty="0">
              <a:latin typeface="Franklin Gothic Book" panose="020B0503020102020204" pitchFamily="34" charset="0"/>
            </a:endParaRPr>
          </a:p>
          <a:p>
            <a:pPr marL="0" indent="0">
              <a:buNone/>
            </a:pPr>
            <a:r>
              <a:rPr lang="en-US" b="1" dirty="0">
                <a:latin typeface="Franklin Gothic Book" panose="020B0503020102020204" pitchFamily="34" charset="0"/>
              </a:rPr>
              <a:t>Foundational Work</a:t>
            </a:r>
          </a:p>
          <a:p>
            <a:pPr marL="0" indent="0">
              <a:buNone/>
            </a:pPr>
            <a:r>
              <a:rPr lang="en-US" b="0" dirty="0" err="1">
                <a:latin typeface="Franklin Gothic Book" panose="020B0503020102020204" pitchFamily="34" charset="0"/>
              </a:rPr>
              <a:t>Jöreskog</a:t>
            </a:r>
            <a:r>
              <a:rPr lang="en-US" b="0" dirty="0">
                <a:latin typeface="Franklin Gothic Book" panose="020B0503020102020204" pitchFamily="34" charset="0"/>
              </a:rPr>
              <a:t>, K.G. (1971). Simultaneous factor analysis in several populations. </a:t>
            </a:r>
            <a:r>
              <a:rPr lang="en-US" b="0" i="1" dirty="0" err="1">
                <a:latin typeface="Franklin Gothic Book" panose="020B0503020102020204" pitchFamily="34" charset="0"/>
              </a:rPr>
              <a:t>Psychometrika</a:t>
            </a:r>
            <a:r>
              <a:rPr lang="en-US" b="0" dirty="0">
                <a:latin typeface="Franklin Gothic Book" panose="020B0503020102020204" pitchFamily="34" charset="0"/>
              </a:rPr>
              <a:t>, </a:t>
            </a:r>
            <a:r>
              <a:rPr lang="en-US" b="0" i="1" dirty="0">
                <a:latin typeface="Franklin Gothic Book" panose="020B0503020102020204" pitchFamily="34" charset="0"/>
              </a:rPr>
              <a:t>36</a:t>
            </a:r>
            <a:r>
              <a:rPr lang="en-US" b="0" dirty="0">
                <a:latin typeface="Franklin Gothic Book" panose="020B0503020102020204" pitchFamily="34" charset="0"/>
              </a:rPr>
              <a:t>, </a:t>
            </a:r>
            <a:r>
              <a:rPr lang="en-US" dirty="0">
                <a:latin typeface="Franklin Gothic Book" panose="020B0503020102020204" pitchFamily="34" charset="0"/>
              </a:rPr>
              <a:t>409-426</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781814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a:latin typeface="Franklin Gothic Medium" panose="020B0603020102020204" pitchFamily="34" charset="0"/>
              </a:rPr>
              <a:t>WHEN MI DOES NOT HOLD….</a:t>
            </a: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807" y="5727335"/>
            <a:ext cx="8991600" cy="923330"/>
          </a:xfrm>
          <a:prstGeom prst="rect">
            <a:avLst/>
          </a:prstGeom>
          <a:noFill/>
        </p:spPr>
        <p:txBody>
          <a:bodyPr wrap="square" rtlCol="0">
            <a:spAutoFit/>
          </a:bodyPr>
          <a:lstStyle/>
          <a:p>
            <a:r>
              <a:rPr lang="nl-NL" dirty="0">
                <a:solidFill>
                  <a:schemeClr val="bg1">
                    <a:lumMod val="65000"/>
                  </a:schemeClr>
                </a:solidFill>
                <a:latin typeface="Franklin Gothic Book" panose="020B0503020102020204" pitchFamily="34" charset="0"/>
              </a:rPr>
              <a:t>Lommen, M. J. J., van de Schoot, R., &amp; Engelhard, I. M. (2014). The </a:t>
            </a:r>
            <a:r>
              <a:rPr lang="nl-NL" dirty="0" err="1">
                <a:solidFill>
                  <a:schemeClr val="bg1">
                    <a:lumMod val="65000"/>
                  </a:schemeClr>
                </a:solidFill>
                <a:latin typeface="Franklin Gothic Book" panose="020B0503020102020204" pitchFamily="34" charset="0"/>
              </a:rPr>
              <a:t>experience</a:t>
            </a:r>
            <a:r>
              <a:rPr lang="nl-NL" dirty="0">
                <a:solidFill>
                  <a:schemeClr val="bg1">
                    <a:lumMod val="65000"/>
                  </a:schemeClr>
                </a:solidFill>
                <a:latin typeface="Franklin Gothic Book" panose="020B0503020102020204" pitchFamily="34" charset="0"/>
              </a:rPr>
              <a:t> of </a:t>
            </a:r>
            <a:r>
              <a:rPr lang="nl-NL" dirty="0" err="1">
                <a:solidFill>
                  <a:schemeClr val="bg1">
                    <a:lumMod val="65000"/>
                  </a:schemeClr>
                </a:solidFill>
                <a:latin typeface="Franklin Gothic Book" panose="020B0503020102020204" pitchFamily="34" charset="0"/>
              </a:rPr>
              <a:t>traumatic</a:t>
            </a:r>
            <a:r>
              <a:rPr lang="nl-NL" dirty="0">
                <a:solidFill>
                  <a:schemeClr val="bg1">
                    <a:lumMod val="65000"/>
                  </a:schemeClr>
                </a:solidFill>
                <a:latin typeface="Franklin Gothic Book" panose="020B0503020102020204" pitchFamily="34" charset="0"/>
              </a:rPr>
              <a:t> events </a:t>
            </a:r>
            <a:r>
              <a:rPr lang="nl-NL" dirty="0" err="1">
                <a:solidFill>
                  <a:schemeClr val="bg1">
                    <a:lumMod val="65000"/>
                  </a:schemeClr>
                </a:solidFill>
                <a:latin typeface="Franklin Gothic Book" panose="020B0503020102020204" pitchFamily="34" charset="0"/>
              </a:rPr>
              <a:t>disrupts</a:t>
            </a:r>
            <a:r>
              <a:rPr lang="nl-NL" dirty="0">
                <a:solidFill>
                  <a:schemeClr val="bg1">
                    <a:lumMod val="65000"/>
                  </a:schemeClr>
                </a:solidFill>
                <a:latin typeface="Franklin Gothic Book" panose="020B0503020102020204" pitchFamily="34" charset="0"/>
              </a:rPr>
              <a:t> </a:t>
            </a:r>
            <a:r>
              <a:rPr lang="nl-NL" dirty="0" err="1">
                <a:solidFill>
                  <a:schemeClr val="bg1">
                    <a:lumMod val="65000"/>
                  </a:schemeClr>
                </a:solidFill>
                <a:latin typeface="Franklin Gothic Book" panose="020B0503020102020204" pitchFamily="34" charset="0"/>
              </a:rPr>
              <a:t>the</a:t>
            </a:r>
            <a:r>
              <a:rPr lang="nl-NL" dirty="0">
                <a:solidFill>
                  <a:schemeClr val="bg1">
                    <a:lumMod val="65000"/>
                  </a:schemeClr>
                </a:solidFill>
                <a:latin typeface="Franklin Gothic Book" panose="020B0503020102020204" pitchFamily="34" charset="0"/>
              </a:rPr>
              <a:t> </a:t>
            </a:r>
            <a:r>
              <a:rPr lang="nl-NL" dirty="0" err="1">
                <a:solidFill>
                  <a:schemeClr val="bg1">
                    <a:lumMod val="65000"/>
                  </a:schemeClr>
                </a:solidFill>
                <a:latin typeface="Franklin Gothic Book" panose="020B0503020102020204" pitchFamily="34" charset="0"/>
              </a:rPr>
              <a:t>measurement</a:t>
            </a:r>
            <a:r>
              <a:rPr lang="nl-NL" dirty="0">
                <a:solidFill>
                  <a:schemeClr val="bg1">
                    <a:lumMod val="65000"/>
                  </a:schemeClr>
                </a:solidFill>
                <a:latin typeface="Franklin Gothic Book" panose="020B0503020102020204" pitchFamily="34" charset="0"/>
              </a:rPr>
              <a:t> </a:t>
            </a:r>
            <a:r>
              <a:rPr lang="nl-NL" dirty="0" err="1">
                <a:solidFill>
                  <a:schemeClr val="bg1">
                    <a:lumMod val="65000"/>
                  </a:schemeClr>
                </a:solidFill>
                <a:latin typeface="Franklin Gothic Book" panose="020B0503020102020204" pitchFamily="34" charset="0"/>
              </a:rPr>
              <a:t>invariance</a:t>
            </a:r>
            <a:r>
              <a:rPr lang="nl-NL" dirty="0">
                <a:solidFill>
                  <a:schemeClr val="bg1">
                    <a:lumMod val="65000"/>
                  </a:schemeClr>
                </a:solidFill>
                <a:latin typeface="Franklin Gothic Book" panose="020B0503020102020204" pitchFamily="34" charset="0"/>
              </a:rPr>
              <a:t> of a </a:t>
            </a:r>
            <a:r>
              <a:rPr lang="nl-NL" dirty="0" err="1">
                <a:solidFill>
                  <a:schemeClr val="bg1">
                    <a:lumMod val="65000"/>
                  </a:schemeClr>
                </a:solidFill>
                <a:latin typeface="Franklin Gothic Book" panose="020B0503020102020204" pitchFamily="34" charset="0"/>
              </a:rPr>
              <a:t>posttraumatic</a:t>
            </a:r>
            <a:r>
              <a:rPr lang="nl-NL" dirty="0">
                <a:solidFill>
                  <a:schemeClr val="bg1">
                    <a:lumMod val="65000"/>
                  </a:schemeClr>
                </a:solidFill>
                <a:latin typeface="Franklin Gothic Book" panose="020B0503020102020204" pitchFamily="34" charset="0"/>
              </a:rPr>
              <a:t> stress </a:t>
            </a:r>
            <a:r>
              <a:rPr lang="nl-NL" dirty="0" err="1">
                <a:solidFill>
                  <a:schemeClr val="bg1">
                    <a:lumMod val="65000"/>
                  </a:schemeClr>
                </a:solidFill>
                <a:latin typeface="Franklin Gothic Book" panose="020B0503020102020204" pitchFamily="34" charset="0"/>
              </a:rPr>
              <a:t>scale</a:t>
            </a:r>
            <a:r>
              <a:rPr lang="nl-NL" dirty="0">
                <a:solidFill>
                  <a:schemeClr val="bg1">
                    <a:lumMod val="65000"/>
                  </a:schemeClr>
                </a:solidFill>
                <a:latin typeface="Franklin Gothic Book" panose="020B0503020102020204" pitchFamily="34" charset="0"/>
              </a:rPr>
              <a:t>. </a:t>
            </a:r>
            <a:r>
              <a:rPr lang="nl-NL" i="1" dirty="0">
                <a:solidFill>
                  <a:schemeClr val="bg1">
                    <a:lumMod val="65000"/>
                  </a:schemeClr>
                </a:solidFill>
                <a:latin typeface="Franklin Gothic Book" panose="020B0503020102020204" pitchFamily="34" charset="0"/>
              </a:rPr>
              <a:t>Frontiers in </a:t>
            </a:r>
            <a:r>
              <a:rPr lang="nl-NL" i="1" dirty="0" err="1">
                <a:solidFill>
                  <a:schemeClr val="bg1">
                    <a:lumMod val="65000"/>
                  </a:schemeClr>
                </a:solidFill>
                <a:latin typeface="Franklin Gothic Book" panose="020B0503020102020204" pitchFamily="34" charset="0"/>
              </a:rPr>
              <a:t>Psychology</a:t>
            </a:r>
            <a:r>
              <a:rPr lang="nl-NL" i="1" dirty="0">
                <a:solidFill>
                  <a:schemeClr val="bg1">
                    <a:lumMod val="65000"/>
                  </a:schemeClr>
                </a:solidFill>
                <a:latin typeface="Franklin Gothic Book" panose="020B0503020102020204" pitchFamily="34" charset="0"/>
              </a:rPr>
              <a:t>. </a:t>
            </a:r>
            <a:endParaRPr lang="nl-NL" dirty="0">
              <a:solidFill>
                <a:schemeClr val="bg1">
                  <a:lumMod val="65000"/>
                </a:schemeClr>
              </a:solidFill>
              <a:latin typeface="Franklin Gothic Book" panose="020B0503020102020204" pitchFamily="34" charset="0"/>
            </a:endParaRPr>
          </a:p>
        </p:txBody>
      </p:sp>
      <p:cxnSp>
        <p:nvCxnSpPr>
          <p:cNvPr id="8" name="Straight Connector 7"/>
          <p:cNvCxnSpPr/>
          <p:nvPr/>
        </p:nvCxnSpPr>
        <p:spPr>
          <a:xfrm>
            <a:off x="4572000" y="1600200"/>
            <a:ext cx="0" cy="3733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0" y="1329559"/>
            <a:ext cx="1676400" cy="369332"/>
          </a:xfrm>
          <a:prstGeom prst="rect">
            <a:avLst/>
          </a:prstGeom>
          <a:noFill/>
        </p:spPr>
        <p:txBody>
          <a:bodyPr wrap="square" rtlCol="0">
            <a:spAutoFit/>
          </a:bodyPr>
          <a:lstStyle/>
          <a:p>
            <a:r>
              <a:rPr lang="nl-NL" dirty="0">
                <a:latin typeface="Franklin Gothic Book" panose="020B0503020102020204" pitchFamily="34" charset="0"/>
              </a:rPr>
              <a:t>On war mission </a:t>
            </a:r>
          </a:p>
        </p:txBody>
      </p:sp>
      <p:pic>
        <p:nvPicPr>
          <p:cNvPr id="15362" name="Picture 2" descr="Afbeeldingsresultaat voor distress"/>
          <p:cNvPicPr>
            <a:picLocks noChangeAspect="1" noChangeArrowheads="1"/>
          </p:cNvPicPr>
          <p:nvPr/>
        </p:nvPicPr>
        <p:blipFill rotWithShape="1">
          <a:blip r:embed="rId4">
            <a:extLst>
              <a:ext uri="{28A0092B-C50C-407E-A947-70E740481C1C}">
                <a14:useLocalDpi xmlns:a14="http://schemas.microsoft.com/office/drawing/2010/main" val="0"/>
              </a:ext>
            </a:extLst>
          </a:blip>
          <a:srcRect l="5673"/>
          <a:stretch/>
        </p:blipFill>
        <p:spPr bwMode="auto">
          <a:xfrm>
            <a:off x="228600" y="1942894"/>
            <a:ext cx="4136991" cy="291869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Afbeeldingsresultaat voor war iraq"/>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7027" y="1948149"/>
            <a:ext cx="4222380" cy="29134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8600" y="5029200"/>
            <a:ext cx="3886200" cy="369332"/>
          </a:xfrm>
          <a:prstGeom prst="rect">
            <a:avLst/>
          </a:prstGeom>
          <a:noFill/>
        </p:spPr>
        <p:txBody>
          <a:bodyPr wrap="square" rtlCol="0">
            <a:spAutoFit/>
          </a:bodyPr>
          <a:lstStyle/>
          <a:p>
            <a:r>
              <a:rPr lang="nl-NL" dirty="0" err="1">
                <a:latin typeface="Franklin Gothic Book" panose="020B0503020102020204" pitchFamily="34" charset="0"/>
              </a:rPr>
              <a:t>Distress</a:t>
            </a:r>
            <a:r>
              <a:rPr lang="nl-NL" dirty="0">
                <a:latin typeface="Franklin Gothic Book" panose="020B0503020102020204" pitchFamily="34" charset="0"/>
              </a:rPr>
              <a:t> </a:t>
            </a:r>
            <a:r>
              <a:rPr lang="nl-NL" dirty="0" err="1">
                <a:latin typeface="Franklin Gothic Book" panose="020B0503020102020204" pitchFamily="34" charset="0"/>
              </a:rPr>
              <a:t>before</a:t>
            </a:r>
            <a:endParaRPr lang="nl-NL" dirty="0">
              <a:latin typeface="Franklin Gothic Book" panose="020B0503020102020204" pitchFamily="34" charset="0"/>
            </a:endParaRPr>
          </a:p>
        </p:txBody>
      </p:sp>
      <p:sp>
        <p:nvSpPr>
          <p:cNvPr id="13" name="TextBox 12"/>
          <p:cNvSpPr txBox="1"/>
          <p:nvPr/>
        </p:nvSpPr>
        <p:spPr>
          <a:xfrm>
            <a:off x="4827027" y="5071241"/>
            <a:ext cx="3886200" cy="369332"/>
          </a:xfrm>
          <a:prstGeom prst="rect">
            <a:avLst/>
          </a:prstGeom>
          <a:noFill/>
        </p:spPr>
        <p:txBody>
          <a:bodyPr wrap="square" rtlCol="0">
            <a:spAutoFit/>
          </a:bodyPr>
          <a:lstStyle/>
          <a:p>
            <a:r>
              <a:rPr lang="nl-NL" dirty="0" err="1">
                <a:latin typeface="Franklin Gothic Book" panose="020B0503020102020204" pitchFamily="34" charset="0"/>
              </a:rPr>
              <a:t>Distress</a:t>
            </a:r>
            <a:r>
              <a:rPr lang="nl-NL" dirty="0">
                <a:latin typeface="Franklin Gothic Book" panose="020B0503020102020204" pitchFamily="34" charset="0"/>
              </a:rPr>
              <a:t> </a:t>
            </a:r>
            <a:r>
              <a:rPr lang="nl-NL" dirty="0" err="1">
                <a:latin typeface="Franklin Gothic Book" panose="020B0503020102020204" pitchFamily="34" charset="0"/>
              </a:rPr>
              <a:t>after</a:t>
            </a:r>
            <a:endParaRPr lang="nl-NL" dirty="0">
              <a:latin typeface="Franklin Gothic Book" panose="020B0503020102020204" pitchFamily="34" charset="0"/>
            </a:endParaRPr>
          </a:p>
        </p:txBody>
      </p:sp>
    </p:spTree>
    <p:extLst>
      <p:ext uri="{BB962C8B-B14F-4D97-AF65-F5344CB8AC3E}">
        <p14:creationId xmlns:p14="http://schemas.microsoft.com/office/powerpoint/2010/main" val="382704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ep 1"/>
          <p:cNvGrpSpPr>
            <a:grpSpLocks/>
          </p:cNvGrpSpPr>
          <p:nvPr/>
        </p:nvGrpSpPr>
        <p:grpSpPr bwMode="auto">
          <a:xfrm>
            <a:off x="1447801" y="1937172"/>
            <a:ext cx="4648199" cy="1677585"/>
            <a:chOff x="3050909" y="836613"/>
            <a:chExt cx="8415866" cy="3621087"/>
          </a:xfrm>
        </p:grpSpPr>
        <p:sp>
          <p:nvSpPr>
            <p:cNvPr id="9" name="Ovaal 14"/>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1600" dirty="0">
                  <a:solidFill>
                    <a:schemeClr val="tx1"/>
                  </a:solidFill>
                  <a:latin typeface="Franklin Gothic Medium" panose="020B0603020102020204" pitchFamily="34" charset="0"/>
                </a:rPr>
                <a:t>Extraversion</a:t>
              </a:r>
            </a:p>
          </p:txBody>
        </p:sp>
        <p:sp>
          <p:nvSpPr>
            <p:cNvPr id="10"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11" name="Rectangle 5"/>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12"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13"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14" name="Straight Arrow Connector 10"/>
            <p:cNvCxnSpPr>
              <a:stCxn id="9" idx="6"/>
              <a:endCxn id="11" idx="1"/>
            </p:cNvCxnSpPr>
            <p:nvPr/>
          </p:nvCxnSpPr>
          <p:spPr bwMode="auto">
            <a:xfrm flipV="1">
              <a:off x="6335715" y="1124744"/>
              <a:ext cx="1295398"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0"/>
            <p:cNvCxnSpPr>
              <a:stCxn id="9" idx="6"/>
              <a:endCxn id="12" idx="1"/>
            </p:cNvCxnSpPr>
            <p:nvPr/>
          </p:nvCxnSpPr>
          <p:spPr bwMode="auto">
            <a:xfrm flipV="1">
              <a:off x="6335715" y="2118519"/>
              <a:ext cx="1295398"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0"/>
            <p:cNvCxnSpPr>
              <a:stCxn id="9" idx="6"/>
              <a:endCxn id="13" idx="1"/>
            </p:cNvCxnSpPr>
            <p:nvPr/>
          </p:nvCxnSpPr>
          <p:spPr bwMode="auto">
            <a:xfrm>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0"/>
            <p:cNvCxnSpPr>
              <a:stCxn id="9" idx="6"/>
              <a:endCxn id="10" idx="1"/>
            </p:cNvCxnSpPr>
            <p:nvPr/>
          </p:nvCxnSpPr>
          <p:spPr bwMode="auto">
            <a:xfrm>
              <a:off x="6335715" y="2810669"/>
              <a:ext cx="1309685" cy="1358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3" name="TextBox 2"/>
          <p:cNvSpPr txBox="1"/>
          <p:nvPr/>
        </p:nvSpPr>
        <p:spPr>
          <a:xfrm>
            <a:off x="1447800" y="236820"/>
            <a:ext cx="8644465" cy="523184"/>
          </a:xfrm>
          <a:prstGeom prst="rect">
            <a:avLst/>
          </a:prstGeom>
          <a:noFill/>
        </p:spPr>
        <p:txBody>
          <a:bodyPr wrap="square" lIns="91402" tIns="45702" rIns="91402" bIns="45702" rtlCol="0">
            <a:spAutoFit/>
          </a:bodyPr>
          <a:lstStyle/>
          <a:p>
            <a:r>
              <a:rPr lang="nl-NL" sz="2800" dirty="0" err="1">
                <a:latin typeface="Franklin Gothic Medium" panose="020B0603020102020204" pitchFamily="34" charset="0"/>
              </a:rPr>
              <a:t>Sumscores</a:t>
            </a:r>
            <a:endParaRPr lang="nl-NL" sz="2800" dirty="0">
              <a:latin typeface="Franklin Gothic Medium" panose="020B0603020102020204" pitchFamily="34" charset="0"/>
            </a:endParaRPr>
          </a:p>
        </p:txBody>
      </p:sp>
      <p:pic>
        <p:nvPicPr>
          <p:cNvPr id="19" name="Picture 18"/>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ep 1">
            <a:extLst>
              <a:ext uri="{FF2B5EF4-FFF2-40B4-BE49-F238E27FC236}">
                <a16:creationId xmlns:a16="http://schemas.microsoft.com/office/drawing/2014/main" id="{246C82E2-6B1A-4736-9EA5-EF3589DC3D6D}"/>
              </a:ext>
            </a:extLst>
          </p:cNvPr>
          <p:cNvGrpSpPr>
            <a:grpSpLocks/>
          </p:cNvGrpSpPr>
          <p:nvPr/>
        </p:nvGrpSpPr>
        <p:grpSpPr bwMode="auto">
          <a:xfrm>
            <a:off x="1295400" y="4068859"/>
            <a:ext cx="4953000" cy="1296201"/>
            <a:chOff x="3050909" y="836613"/>
            <a:chExt cx="8415866" cy="3621087"/>
          </a:xfrm>
        </p:grpSpPr>
        <p:sp>
          <p:nvSpPr>
            <p:cNvPr id="31" name="Ovaal 14">
              <a:extLst>
                <a:ext uri="{FF2B5EF4-FFF2-40B4-BE49-F238E27FC236}">
                  <a16:creationId xmlns:a16="http://schemas.microsoft.com/office/drawing/2014/main" id="{6911E740-58B3-424E-BBDC-61DB5DEFCAA2}"/>
                </a:ext>
              </a:extLst>
            </p:cNvPr>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1400" dirty="0" err="1">
                  <a:solidFill>
                    <a:schemeClr val="tx1"/>
                  </a:solidFill>
                  <a:latin typeface="Franklin Gothic Medium" panose="020B0603020102020204" pitchFamily="34" charset="0"/>
                </a:rPr>
                <a:t>Extraversion</a:t>
              </a:r>
              <a:endParaRPr lang="nl-NL" sz="1400" dirty="0">
                <a:solidFill>
                  <a:schemeClr val="tx1"/>
                </a:solidFill>
                <a:latin typeface="Franklin Gothic Medium" panose="020B0603020102020204" pitchFamily="34" charset="0"/>
              </a:endParaRPr>
            </a:p>
          </p:txBody>
        </p:sp>
        <p:sp>
          <p:nvSpPr>
            <p:cNvPr id="32" name="Rectangle 5">
              <a:extLst>
                <a:ext uri="{FF2B5EF4-FFF2-40B4-BE49-F238E27FC236}">
                  <a16:creationId xmlns:a16="http://schemas.microsoft.com/office/drawing/2014/main" id="{2DB995F7-E752-4231-BE7E-A81B8CC22293}"/>
                </a:ext>
              </a:extLst>
            </p:cNvPr>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33" name="Rectangle 5">
              <a:extLst>
                <a:ext uri="{FF2B5EF4-FFF2-40B4-BE49-F238E27FC236}">
                  <a16:creationId xmlns:a16="http://schemas.microsoft.com/office/drawing/2014/main" id="{8F61998C-6180-429F-9E81-0D83B486F7F6}"/>
                </a:ext>
              </a:extLst>
            </p:cNvPr>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a:t>
              </a:r>
              <a:r>
                <a:rPr lang="nl-NL" dirty="0" err="1">
                  <a:latin typeface="Franklin Gothic Book" panose="020B0503020102020204" pitchFamily="34" charset="0"/>
                </a:rPr>
                <a:t>enjoy</a:t>
              </a:r>
              <a:r>
                <a:rPr lang="nl-NL" dirty="0">
                  <a:latin typeface="Franklin Gothic Book" panose="020B0503020102020204" pitchFamily="34" charset="0"/>
                </a:rPr>
                <a:t> telling </a:t>
              </a:r>
              <a:r>
                <a:rPr lang="nl-NL" dirty="0" err="1">
                  <a:latin typeface="Franklin Gothic Book" panose="020B0503020102020204" pitchFamily="34" charset="0"/>
                </a:rPr>
                <a:t>funny</a:t>
              </a:r>
              <a:r>
                <a:rPr lang="nl-NL" dirty="0">
                  <a:latin typeface="Franklin Gothic Book" panose="020B0503020102020204" pitchFamily="34" charset="0"/>
                </a:rPr>
                <a:t> </a:t>
              </a:r>
              <a:r>
                <a:rPr lang="nl-NL" dirty="0" err="1">
                  <a:latin typeface="Franklin Gothic Book" panose="020B0503020102020204" pitchFamily="34" charset="0"/>
                </a:rPr>
                <a:t>stories</a:t>
              </a:r>
              <a:endParaRPr lang="nl-NL" sz="700" dirty="0">
                <a:latin typeface="Franklin Gothic Book" panose="020B0503020102020204" pitchFamily="34" charset="0"/>
              </a:endParaRPr>
            </a:p>
          </p:txBody>
        </p:sp>
        <p:sp>
          <p:nvSpPr>
            <p:cNvPr id="34" name="Rectangle 5">
              <a:extLst>
                <a:ext uri="{FF2B5EF4-FFF2-40B4-BE49-F238E27FC236}">
                  <a16:creationId xmlns:a16="http://schemas.microsoft.com/office/drawing/2014/main" id="{E76CCB6B-B782-44D4-A0FF-B8498D194540}"/>
                </a:ext>
              </a:extLst>
            </p:cNvPr>
            <p:cNvSpPr/>
            <p:nvPr/>
          </p:nvSpPr>
          <p:spPr bwMode="auto">
            <a:xfrm>
              <a:off x="7631113" y="1830389"/>
              <a:ext cx="3835662" cy="576261"/>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35" name="Rectangle 5">
              <a:extLst>
                <a:ext uri="{FF2B5EF4-FFF2-40B4-BE49-F238E27FC236}">
                  <a16:creationId xmlns:a16="http://schemas.microsoft.com/office/drawing/2014/main" id="{3C3A8098-77F2-4255-AEFC-8183053DD9F0}"/>
                </a:ext>
              </a:extLst>
            </p:cNvPr>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36" name="Straight Arrow Connector 10">
              <a:extLst>
                <a:ext uri="{FF2B5EF4-FFF2-40B4-BE49-F238E27FC236}">
                  <a16:creationId xmlns:a16="http://schemas.microsoft.com/office/drawing/2014/main" id="{7E74415D-E05C-4ECE-A7A9-6B7B4C10665A}"/>
                </a:ext>
              </a:extLst>
            </p:cNvPr>
            <p:cNvCxnSpPr>
              <a:cxnSpLocks/>
              <a:stCxn id="33" idx="1"/>
              <a:endCxn id="31" idx="7"/>
            </p:cNvCxnSpPr>
            <p:nvPr/>
          </p:nvCxnSpPr>
          <p:spPr bwMode="auto">
            <a:xfrm flipH="1">
              <a:off x="5854666" y="1124745"/>
              <a:ext cx="1776447" cy="1062358"/>
            </a:xfrm>
            <a:prstGeom prst="straightConnector1">
              <a:avLst/>
            </a:prstGeom>
            <a:ln w="22225">
              <a:tailEnd type="arrow"/>
            </a:ln>
          </p:spPr>
          <p:style>
            <a:lnRef idx="1">
              <a:schemeClr val="dk1"/>
            </a:lnRef>
            <a:fillRef idx="0">
              <a:schemeClr val="dk1"/>
            </a:fillRef>
            <a:effectRef idx="0">
              <a:schemeClr val="dk1"/>
            </a:effectRef>
            <a:fontRef idx="minor">
              <a:schemeClr val="tx1"/>
            </a:fontRef>
          </p:style>
        </p:cxnSp>
        <p:cxnSp>
          <p:nvCxnSpPr>
            <p:cNvPr id="37" name="Straight Arrow Connector 10">
              <a:extLst>
                <a:ext uri="{FF2B5EF4-FFF2-40B4-BE49-F238E27FC236}">
                  <a16:creationId xmlns:a16="http://schemas.microsoft.com/office/drawing/2014/main" id="{433F17D2-76E4-4298-A2A8-D95918AFA5E6}"/>
                </a:ext>
              </a:extLst>
            </p:cNvPr>
            <p:cNvCxnSpPr>
              <a:cxnSpLocks/>
              <a:stCxn id="34" idx="1"/>
              <a:endCxn id="31" idx="6"/>
            </p:cNvCxnSpPr>
            <p:nvPr/>
          </p:nvCxnSpPr>
          <p:spPr bwMode="auto">
            <a:xfrm flipH="1">
              <a:off x="6335715" y="2118520"/>
              <a:ext cx="1295399" cy="6921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10">
              <a:extLst>
                <a:ext uri="{FF2B5EF4-FFF2-40B4-BE49-F238E27FC236}">
                  <a16:creationId xmlns:a16="http://schemas.microsoft.com/office/drawing/2014/main" id="{ED02F882-8155-4391-8B0C-570D3D4C1422}"/>
                </a:ext>
              </a:extLst>
            </p:cNvPr>
            <p:cNvCxnSpPr>
              <a:cxnSpLocks/>
              <a:stCxn id="35" idx="1"/>
              <a:endCxn id="31" idx="6"/>
            </p:cNvCxnSpPr>
            <p:nvPr/>
          </p:nvCxnSpPr>
          <p:spPr bwMode="auto">
            <a:xfrm flipH="1" flipV="1">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10">
              <a:extLst>
                <a:ext uri="{FF2B5EF4-FFF2-40B4-BE49-F238E27FC236}">
                  <a16:creationId xmlns:a16="http://schemas.microsoft.com/office/drawing/2014/main" id="{EFB4E620-C255-4DDF-B47D-9FDEF7CA2E7E}"/>
                </a:ext>
              </a:extLst>
            </p:cNvPr>
            <p:cNvCxnSpPr>
              <a:cxnSpLocks/>
              <a:stCxn id="32" idx="1"/>
              <a:endCxn id="31" idx="5"/>
            </p:cNvCxnSpPr>
            <p:nvPr/>
          </p:nvCxnSpPr>
          <p:spPr bwMode="auto">
            <a:xfrm flipH="1" flipV="1">
              <a:off x="5854666" y="3434235"/>
              <a:ext cx="1790733" cy="7353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61F3C18-9F4D-4F54-826D-3E3A8A058C06}"/>
              </a:ext>
            </a:extLst>
          </p:cNvPr>
          <p:cNvSpPr txBox="1"/>
          <p:nvPr/>
        </p:nvSpPr>
        <p:spPr>
          <a:xfrm>
            <a:off x="228600" y="851858"/>
            <a:ext cx="9143999" cy="861774"/>
          </a:xfrm>
          <a:prstGeom prst="rect">
            <a:avLst/>
          </a:prstGeom>
          <a:noFill/>
        </p:spPr>
        <p:txBody>
          <a:bodyPr wrap="square" rtlCol="0">
            <a:spAutoFit/>
          </a:bodyPr>
          <a:lstStyle/>
          <a:p>
            <a:pPr algn="ctr"/>
            <a:r>
              <a:rPr lang="en-US" sz="2500" b="1"/>
              <a:t>Sumscores can be consistent with both reflective and formative  measurement models.</a:t>
            </a:r>
            <a:endParaRPr lang="nl-NL" sz="2500" b="1" dirty="0"/>
          </a:p>
        </p:txBody>
      </p:sp>
      <p:sp>
        <p:nvSpPr>
          <p:cNvPr id="4" name="Rectangle 3">
            <a:extLst>
              <a:ext uri="{FF2B5EF4-FFF2-40B4-BE49-F238E27FC236}">
                <a16:creationId xmlns:a16="http://schemas.microsoft.com/office/drawing/2014/main" id="{24178E0B-C7E9-47C8-BC53-24A97EC73A2B}"/>
              </a:ext>
            </a:extLst>
          </p:cNvPr>
          <p:cNvSpPr/>
          <p:nvPr/>
        </p:nvSpPr>
        <p:spPr>
          <a:xfrm>
            <a:off x="1713400" y="5885191"/>
            <a:ext cx="6744799" cy="477054"/>
          </a:xfrm>
          <a:prstGeom prst="rect">
            <a:avLst/>
          </a:prstGeom>
        </p:spPr>
        <p:txBody>
          <a:bodyPr wrap="square">
            <a:spAutoFit/>
          </a:bodyPr>
          <a:lstStyle/>
          <a:p>
            <a:r>
              <a:rPr lang="nl-NL" sz="2500" b="1" dirty="0">
                <a:latin typeface="Franklin Gothic Book" panose="020B0503020102020204" pitchFamily="34" charset="0"/>
              </a:rPr>
              <a:t>But…</a:t>
            </a:r>
            <a:r>
              <a:rPr lang="nl-NL" sz="2500" b="1" dirty="0" err="1">
                <a:latin typeface="Franklin Gothic Book" panose="020B0503020102020204" pitchFamily="34" charset="0"/>
              </a:rPr>
              <a:t>Each</a:t>
            </a:r>
            <a:r>
              <a:rPr lang="nl-NL" sz="2500" b="1" dirty="0">
                <a:latin typeface="Franklin Gothic Book" panose="020B0503020102020204" pitchFamily="34" charset="0"/>
              </a:rPr>
              <a:t> item </a:t>
            </a:r>
            <a:r>
              <a:rPr lang="nl-NL" sz="2500" b="1" dirty="0" err="1">
                <a:latin typeface="Franklin Gothic Book" panose="020B0503020102020204" pitchFamily="34" charset="0"/>
              </a:rPr>
              <a:t>gets</a:t>
            </a:r>
            <a:r>
              <a:rPr lang="nl-NL" sz="2500" b="1" dirty="0">
                <a:latin typeface="Franklin Gothic Book" panose="020B0503020102020204" pitchFamily="34" charset="0"/>
              </a:rPr>
              <a:t> </a:t>
            </a:r>
            <a:r>
              <a:rPr lang="nl-NL" sz="2500" b="1" dirty="0" err="1">
                <a:latin typeface="Franklin Gothic Book" panose="020B0503020102020204" pitchFamily="34" charset="0"/>
              </a:rPr>
              <a:t>the</a:t>
            </a:r>
            <a:r>
              <a:rPr lang="nl-NL" sz="2500" b="1" dirty="0">
                <a:latin typeface="Franklin Gothic Book" panose="020B0503020102020204" pitchFamily="34" charset="0"/>
              </a:rPr>
              <a:t> </a:t>
            </a:r>
            <a:r>
              <a:rPr lang="nl-NL" sz="2500" b="1" dirty="0" err="1">
                <a:latin typeface="Franklin Gothic Book" panose="020B0503020102020204" pitchFamily="34" charset="0"/>
              </a:rPr>
              <a:t>same</a:t>
            </a:r>
            <a:r>
              <a:rPr lang="nl-NL" sz="2500" b="1" dirty="0">
                <a:latin typeface="Franklin Gothic Book" panose="020B0503020102020204" pitchFamily="34" charset="0"/>
              </a:rPr>
              <a:t> </a:t>
            </a:r>
            <a:r>
              <a:rPr lang="nl-NL" sz="2500" b="1" dirty="0" err="1">
                <a:latin typeface="Franklin Gothic Book" panose="020B0503020102020204" pitchFamily="34" charset="0"/>
              </a:rPr>
              <a:t>weight</a:t>
            </a:r>
            <a:r>
              <a:rPr lang="nl-NL" sz="2500" b="1" dirty="0">
                <a:latin typeface="Franklin Gothic Book" panose="020B0503020102020204" pitchFamily="34" charset="0"/>
              </a:rPr>
              <a:t>! </a:t>
            </a:r>
          </a:p>
        </p:txBody>
      </p:sp>
    </p:spTree>
    <p:extLst>
      <p:ext uri="{BB962C8B-B14F-4D97-AF65-F5344CB8AC3E}">
        <p14:creationId xmlns:p14="http://schemas.microsoft.com/office/powerpoint/2010/main" val="301110505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lstStyle/>
          <a:p>
            <a:r>
              <a:rPr lang="en-US" dirty="0">
                <a:latin typeface="Franklin Gothic Medium" panose="020B0603020102020204" pitchFamily="34" charset="0"/>
              </a:rPr>
              <a:t>More Interesting reading</a:t>
            </a:r>
          </a:p>
        </p:txBody>
      </p:sp>
      <p:sp>
        <p:nvSpPr>
          <p:cNvPr id="3" name="Subtitle 2"/>
          <p:cNvSpPr>
            <a:spLocks noGrp="1"/>
          </p:cNvSpPr>
          <p:nvPr>
            <p:ph type="subTitle" idx="1"/>
          </p:nvPr>
        </p:nvSpPr>
        <p:spPr>
          <a:xfrm>
            <a:off x="1066800" y="1741714"/>
            <a:ext cx="7467600" cy="4114800"/>
          </a:xfrm>
        </p:spPr>
        <p:txBody>
          <a:bodyPr>
            <a:normAutofit fontScale="55000" lnSpcReduction="20000"/>
          </a:bodyPr>
          <a:lstStyle/>
          <a:p>
            <a:r>
              <a:rPr lang="nl-NL" dirty="0">
                <a:solidFill>
                  <a:schemeClr val="tx1"/>
                </a:solidFill>
                <a:latin typeface="Franklin Gothic Book" panose="020B0503020102020204" pitchFamily="34" charset="0"/>
                <a:ea typeface="Helvetica"/>
                <a:cs typeface="Helvetica"/>
                <a:sym typeface="Helvetica"/>
              </a:rPr>
              <a:t>Van De Schoot, R., </a:t>
            </a:r>
            <a:r>
              <a:rPr lang="nl-NL" dirty="0" err="1">
                <a:solidFill>
                  <a:schemeClr val="tx1"/>
                </a:solidFill>
                <a:latin typeface="Franklin Gothic Book" panose="020B0503020102020204" pitchFamily="34" charset="0"/>
                <a:ea typeface="Helvetica"/>
                <a:cs typeface="Helvetica"/>
                <a:sym typeface="Helvetica"/>
              </a:rPr>
              <a:t>Kluytmans</a:t>
            </a:r>
            <a:r>
              <a:rPr lang="nl-NL" dirty="0">
                <a:solidFill>
                  <a:schemeClr val="tx1"/>
                </a:solidFill>
                <a:latin typeface="Franklin Gothic Book" panose="020B0503020102020204" pitchFamily="34" charset="0"/>
                <a:ea typeface="Helvetica"/>
                <a:cs typeface="Helvetica"/>
                <a:sym typeface="Helvetica"/>
              </a:rPr>
              <a:t>, A., Tummers, L., Lugtig, P., Hox, J., &amp; </a:t>
            </a:r>
            <a:r>
              <a:rPr lang="nl-NL" dirty="0" err="1">
                <a:solidFill>
                  <a:schemeClr val="tx1"/>
                </a:solidFill>
                <a:latin typeface="Franklin Gothic Book" panose="020B0503020102020204" pitchFamily="34" charset="0"/>
                <a:ea typeface="Helvetica"/>
                <a:cs typeface="Helvetica"/>
                <a:sym typeface="Helvetica"/>
              </a:rPr>
              <a:t>Muthén</a:t>
            </a:r>
            <a:r>
              <a:rPr lang="nl-NL" dirty="0">
                <a:solidFill>
                  <a:schemeClr val="tx1"/>
                </a:solidFill>
                <a:latin typeface="Franklin Gothic Book" panose="020B0503020102020204" pitchFamily="34" charset="0"/>
                <a:ea typeface="Helvetica"/>
                <a:cs typeface="Helvetica"/>
                <a:sym typeface="Helvetica"/>
              </a:rPr>
              <a:t>, B. (2013). </a:t>
            </a:r>
            <a:r>
              <a:rPr lang="nl-NL" dirty="0" err="1">
                <a:solidFill>
                  <a:schemeClr val="tx1"/>
                </a:solidFill>
                <a:latin typeface="Franklin Gothic Book" panose="020B0503020102020204" pitchFamily="34" charset="0"/>
                <a:ea typeface="Helvetica"/>
                <a:cs typeface="Helvetica"/>
                <a:sym typeface="Helvetica"/>
              </a:rPr>
              <a:t>Facing</a:t>
            </a:r>
            <a:r>
              <a:rPr lang="nl-NL" dirty="0">
                <a:solidFill>
                  <a:schemeClr val="tx1"/>
                </a:solidFill>
                <a:latin typeface="Franklin Gothic Book" panose="020B0503020102020204" pitchFamily="34" charset="0"/>
                <a:ea typeface="Helvetica"/>
                <a:cs typeface="Helvetica"/>
                <a:sym typeface="Helvetica"/>
              </a:rPr>
              <a:t> off </a:t>
            </a:r>
            <a:r>
              <a:rPr lang="nl-NL" dirty="0" err="1">
                <a:solidFill>
                  <a:schemeClr val="tx1"/>
                </a:solidFill>
                <a:latin typeface="Franklin Gothic Book" panose="020B0503020102020204" pitchFamily="34" charset="0"/>
                <a:ea typeface="Helvetica"/>
                <a:cs typeface="Helvetica"/>
                <a:sym typeface="Helvetica"/>
              </a:rPr>
              <a:t>with</a:t>
            </a:r>
            <a:r>
              <a:rPr lang="nl-NL" dirty="0">
                <a:solidFill>
                  <a:schemeClr val="tx1"/>
                </a:solidFill>
                <a:latin typeface="Franklin Gothic Book" panose="020B0503020102020204" pitchFamily="34" charset="0"/>
                <a:ea typeface="Helvetica"/>
                <a:cs typeface="Helvetica"/>
                <a:sym typeface="Helvetica"/>
              </a:rPr>
              <a:t> Scylla </a:t>
            </a:r>
            <a:r>
              <a:rPr lang="nl-NL" dirty="0" err="1">
                <a:solidFill>
                  <a:schemeClr val="tx1"/>
                </a:solidFill>
                <a:latin typeface="Franklin Gothic Book" panose="020B0503020102020204" pitchFamily="34" charset="0"/>
                <a:ea typeface="Helvetica"/>
                <a:cs typeface="Helvetica"/>
                <a:sym typeface="Helvetica"/>
              </a:rPr>
              <a:t>and</a:t>
            </a:r>
            <a:r>
              <a:rPr lang="nl-NL" dirty="0">
                <a:solidFill>
                  <a:schemeClr val="tx1"/>
                </a:solidFill>
                <a:latin typeface="Franklin Gothic Book" panose="020B0503020102020204" pitchFamily="34" charset="0"/>
                <a:ea typeface="Helvetica"/>
                <a:cs typeface="Helvetica"/>
                <a:sym typeface="Helvetica"/>
              </a:rPr>
              <a:t> </a:t>
            </a:r>
            <a:r>
              <a:rPr lang="nl-NL" dirty="0" err="1">
                <a:solidFill>
                  <a:schemeClr val="tx1"/>
                </a:solidFill>
                <a:latin typeface="Franklin Gothic Book" panose="020B0503020102020204" pitchFamily="34" charset="0"/>
                <a:ea typeface="Helvetica"/>
                <a:cs typeface="Helvetica"/>
                <a:sym typeface="Helvetica"/>
              </a:rPr>
              <a:t>Charybdis</a:t>
            </a:r>
            <a:r>
              <a:rPr lang="nl-NL" dirty="0">
                <a:solidFill>
                  <a:schemeClr val="tx1"/>
                </a:solidFill>
                <a:latin typeface="Franklin Gothic Book" panose="020B0503020102020204" pitchFamily="34" charset="0"/>
                <a:ea typeface="Helvetica"/>
                <a:cs typeface="Helvetica"/>
                <a:sym typeface="Helvetica"/>
              </a:rPr>
              <a:t>: A </a:t>
            </a:r>
            <a:r>
              <a:rPr lang="nl-NL" dirty="0" err="1">
                <a:solidFill>
                  <a:schemeClr val="tx1"/>
                </a:solidFill>
                <a:latin typeface="Franklin Gothic Book" panose="020B0503020102020204" pitchFamily="34" charset="0"/>
                <a:ea typeface="Helvetica"/>
                <a:cs typeface="Helvetica"/>
                <a:sym typeface="Helvetica"/>
              </a:rPr>
              <a:t>comparison</a:t>
            </a:r>
            <a:r>
              <a:rPr lang="nl-NL" dirty="0">
                <a:solidFill>
                  <a:schemeClr val="tx1"/>
                </a:solidFill>
                <a:latin typeface="Franklin Gothic Book" panose="020B0503020102020204" pitchFamily="34" charset="0"/>
                <a:ea typeface="Helvetica"/>
                <a:cs typeface="Helvetica"/>
                <a:sym typeface="Helvetica"/>
              </a:rPr>
              <a:t> of </a:t>
            </a:r>
            <a:r>
              <a:rPr lang="nl-NL" dirty="0" err="1">
                <a:solidFill>
                  <a:schemeClr val="tx1"/>
                </a:solidFill>
                <a:latin typeface="Franklin Gothic Book" panose="020B0503020102020204" pitchFamily="34" charset="0"/>
                <a:ea typeface="Helvetica"/>
                <a:cs typeface="Helvetica"/>
                <a:sym typeface="Helvetica"/>
              </a:rPr>
              <a:t>scalar</a:t>
            </a:r>
            <a:r>
              <a:rPr lang="nl-NL" dirty="0">
                <a:solidFill>
                  <a:schemeClr val="tx1"/>
                </a:solidFill>
                <a:latin typeface="Franklin Gothic Book" panose="020B0503020102020204" pitchFamily="34" charset="0"/>
                <a:ea typeface="Helvetica"/>
                <a:cs typeface="Helvetica"/>
                <a:sym typeface="Helvetica"/>
              </a:rPr>
              <a:t>, </a:t>
            </a:r>
            <a:r>
              <a:rPr lang="nl-NL" dirty="0" err="1">
                <a:solidFill>
                  <a:schemeClr val="tx1"/>
                </a:solidFill>
                <a:latin typeface="Franklin Gothic Book" panose="020B0503020102020204" pitchFamily="34" charset="0"/>
                <a:ea typeface="Helvetica"/>
                <a:cs typeface="Helvetica"/>
                <a:sym typeface="Helvetica"/>
              </a:rPr>
              <a:t>partial</a:t>
            </a:r>
            <a:r>
              <a:rPr lang="nl-NL" dirty="0">
                <a:solidFill>
                  <a:schemeClr val="tx1"/>
                </a:solidFill>
                <a:latin typeface="Franklin Gothic Book" panose="020B0503020102020204" pitchFamily="34" charset="0"/>
                <a:ea typeface="Helvetica"/>
                <a:cs typeface="Helvetica"/>
                <a:sym typeface="Helvetica"/>
              </a:rPr>
              <a:t>, </a:t>
            </a:r>
            <a:r>
              <a:rPr lang="nl-NL" dirty="0" err="1">
                <a:solidFill>
                  <a:schemeClr val="tx1"/>
                </a:solidFill>
                <a:latin typeface="Franklin Gothic Book" panose="020B0503020102020204" pitchFamily="34" charset="0"/>
                <a:ea typeface="Helvetica"/>
                <a:cs typeface="Helvetica"/>
                <a:sym typeface="Helvetica"/>
              </a:rPr>
              <a:t>and</a:t>
            </a:r>
            <a:r>
              <a:rPr lang="nl-NL" dirty="0">
                <a:solidFill>
                  <a:schemeClr val="tx1"/>
                </a:solidFill>
                <a:latin typeface="Franklin Gothic Book" panose="020B0503020102020204" pitchFamily="34" charset="0"/>
                <a:ea typeface="Helvetica"/>
                <a:cs typeface="Helvetica"/>
                <a:sym typeface="Helvetica"/>
              </a:rPr>
              <a:t> </a:t>
            </a:r>
            <a:r>
              <a:rPr lang="nl-NL" dirty="0" err="1">
                <a:solidFill>
                  <a:schemeClr val="tx1"/>
                </a:solidFill>
                <a:latin typeface="Franklin Gothic Book" panose="020B0503020102020204" pitchFamily="34" charset="0"/>
                <a:ea typeface="Helvetica"/>
                <a:cs typeface="Helvetica"/>
                <a:sym typeface="Helvetica"/>
              </a:rPr>
              <a:t>the</a:t>
            </a:r>
            <a:r>
              <a:rPr lang="nl-NL" dirty="0">
                <a:solidFill>
                  <a:schemeClr val="tx1"/>
                </a:solidFill>
                <a:latin typeface="Franklin Gothic Book" panose="020B0503020102020204" pitchFamily="34" charset="0"/>
                <a:ea typeface="Helvetica"/>
                <a:cs typeface="Helvetica"/>
                <a:sym typeface="Helvetica"/>
              </a:rPr>
              <a:t> </a:t>
            </a:r>
            <a:r>
              <a:rPr lang="nl-NL" dirty="0" err="1">
                <a:solidFill>
                  <a:schemeClr val="tx1"/>
                </a:solidFill>
                <a:latin typeface="Franklin Gothic Book" panose="020B0503020102020204" pitchFamily="34" charset="0"/>
                <a:ea typeface="Helvetica"/>
                <a:cs typeface="Helvetica"/>
                <a:sym typeface="Helvetica"/>
              </a:rPr>
              <a:t>novel</a:t>
            </a:r>
            <a:r>
              <a:rPr lang="nl-NL" dirty="0">
                <a:solidFill>
                  <a:schemeClr val="tx1"/>
                </a:solidFill>
                <a:latin typeface="Franklin Gothic Book" panose="020B0503020102020204" pitchFamily="34" charset="0"/>
                <a:ea typeface="Helvetica"/>
                <a:cs typeface="Helvetica"/>
                <a:sym typeface="Helvetica"/>
              </a:rPr>
              <a:t> </a:t>
            </a:r>
            <a:r>
              <a:rPr lang="nl-NL" dirty="0" err="1">
                <a:solidFill>
                  <a:schemeClr val="tx1"/>
                </a:solidFill>
                <a:latin typeface="Franklin Gothic Book" panose="020B0503020102020204" pitchFamily="34" charset="0"/>
                <a:ea typeface="Helvetica"/>
                <a:cs typeface="Helvetica"/>
                <a:sym typeface="Helvetica"/>
              </a:rPr>
              <a:t>possibility</a:t>
            </a:r>
            <a:r>
              <a:rPr lang="nl-NL" dirty="0">
                <a:solidFill>
                  <a:schemeClr val="tx1"/>
                </a:solidFill>
                <a:latin typeface="Franklin Gothic Book" panose="020B0503020102020204" pitchFamily="34" charset="0"/>
                <a:ea typeface="Helvetica"/>
                <a:cs typeface="Helvetica"/>
                <a:sym typeface="Helvetica"/>
              </a:rPr>
              <a:t> of </a:t>
            </a:r>
            <a:r>
              <a:rPr lang="nl-NL" dirty="0" err="1">
                <a:solidFill>
                  <a:schemeClr val="tx1"/>
                </a:solidFill>
                <a:latin typeface="Franklin Gothic Book" panose="020B0503020102020204" pitchFamily="34" charset="0"/>
                <a:ea typeface="Helvetica"/>
                <a:cs typeface="Helvetica"/>
                <a:sym typeface="Helvetica"/>
              </a:rPr>
              <a:t>approximate</a:t>
            </a:r>
            <a:r>
              <a:rPr lang="nl-NL" dirty="0">
                <a:solidFill>
                  <a:schemeClr val="tx1"/>
                </a:solidFill>
                <a:latin typeface="Franklin Gothic Book" panose="020B0503020102020204" pitchFamily="34" charset="0"/>
                <a:ea typeface="Helvetica"/>
                <a:cs typeface="Helvetica"/>
                <a:sym typeface="Helvetica"/>
              </a:rPr>
              <a:t> </a:t>
            </a:r>
            <a:r>
              <a:rPr lang="nl-NL" dirty="0" err="1">
                <a:solidFill>
                  <a:schemeClr val="tx1"/>
                </a:solidFill>
                <a:latin typeface="Franklin Gothic Book" panose="020B0503020102020204" pitchFamily="34" charset="0"/>
                <a:ea typeface="Helvetica"/>
                <a:cs typeface="Helvetica"/>
                <a:sym typeface="Helvetica"/>
              </a:rPr>
              <a:t>measurement</a:t>
            </a:r>
            <a:r>
              <a:rPr lang="nl-NL" dirty="0">
                <a:solidFill>
                  <a:schemeClr val="tx1"/>
                </a:solidFill>
                <a:latin typeface="Franklin Gothic Book" panose="020B0503020102020204" pitchFamily="34" charset="0"/>
                <a:ea typeface="Helvetica"/>
                <a:cs typeface="Helvetica"/>
                <a:sym typeface="Helvetica"/>
              </a:rPr>
              <a:t> </a:t>
            </a:r>
            <a:r>
              <a:rPr lang="nl-NL" dirty="0" err="1">
                <a:solidFill>
                  <a:schemeClr val="tx1"/>
                </a:solidFill>
                <a:latin typeface="Franklin Gothic Book" panose="020B0503020102020204" pitchFamily="34" charset="0"/>
                <a:ea typeface="Helvetica"/>
                <a:cs typeface="Helvetica"/>
                <a:sym typeface="Helvetica"/>
              </a:rPr>
              <a:t>invariance</a:t>
            </a:r>
            <a:r>
              <a:rPr lang="nl-NL" dirty="0">
                <a:solidFill>
                  <a:schemeClr val="tx1"/>
                </a:solidFill>
                <a:latin typeface="Franklin Gothic Book" panose="020B0503020102020204" pitchFamily="34" charset="0"/>
                <a:ea typeface="Helvetica"/>
                <a:cs typeface="Helvetica"/>
                <a:sym typeface="Helvetica"/>
              </a:rPr>
              <a:t>. </a:t>
            </a:r>
            <a:r>
              <a:rPr lang="nl-NL" i="1" dirty="0">
                <a:solidFill>
                  <a:schemeClr val="tx1"/>
                </a:solidFill>
                <a:latin typeface="Franklin Gothic Book" panose="020B0503020102020204" pitchFamily="34" charset="0"/>
                <a:ea typeface="Helvetica"/>
                <a:cs typeface="Helvetica"/>
                <a:sym typeface="Helvetica"/>
              </a:rPr>
              <a:t>Frontiers in </a:t>
            </a:r>
            <a:r>
              <a:rPr lang="nl-NL" i="1" dirty="0" err="1">
                <a:solidFill>
                  <a:schemeClr val="tx1"/>
                </a:solidFill>
                <a:latin typeface="Franklin Gothic Book" panose="020B0503020102020204" pitchFamily="34" charset="0"/>
                <a:ea typeface="Helvetica"/>
                <a:cs typeface="Helvetica"/>
                <a:sym typeface="Helvetica"/>
              </a:rPr>
              <a:t>Psychology</a:t>
            </a:r>
            <a:r>
              <a:rPr lang="nl-NL" dirty="0">
                <a:solidFill>
                  <a:schemeClr val="tx1"/>
                </a:solidFill>
                <a:latin typeface="Franklin Gothic Book" panose="020B0503020102020204" pitchFamily="34" charset="0"/>
                <a:ea typeface="Helvetica"/>
                <a:cs typeface="Helvetica"/>
                <a:sym typeface="Helvetica"/>
              </a:rPr>
              <a:t>, </a:t>
            </a:r>
            <a:r>
              <a:rPr lang="nl-NL" i="1" dirty="0">
                <a:solidFill>
                  <a:schemeClr val="tx1"/>
                </a:solidFill>
                <a:latin typeface="Franklin Gothic Book" panose="020B0503020102020204" pitchFamily="34" charset="0"/>
                <a:ea typeface="Helvetica"/>
                <a:cs typeface="Helvetica"/>
                <a:sym typeface="Helvetica"/>
              </a:rPr>
              <a:t>4</a:t>
            </a:r>
          </a:p>
          <a:p>
            <a:endParaRPr lang="nl-NL" i="1" dirty="0">
              <a:solidFill>
                <a:schemeClr val="tx1"/>
              </a:solidFill>
              <a:latin typeface="Franklin Gothic Book" panose="020B0503020102020204" pitchFamily="34" charset="0"/>
              <a:cs typeface="Helvetica"/>
              <a:sym typeface="Helvetica"/>
            </a:endParaRPr>
          </a:p>
          <a:p>
            <a:r>
              <a:rPr lang="en-US" dirty="0">
                <a:solidFill>
                  <a:schemeClr val="tx1"/>
                </a:solidFill>
              </a:rPr>
              <a:t>Fox, J.-P., &amp; </a:t>
            </a:r>
            <a:r>
              <a:rPr lang="en-US" dirty="0" err="1">
                <a:solidFill>
                  <a:schemeClr val="tx1"/>
                </a:solidFill>
              </a:rPr>
              <a:t>Verhagen</a:t>
            </a:r>
            <a:r>
              <a:rPr lang="en-US" dirty="0">
                <a:solidFill>
                  <a:schemeClr val="tx1"/>
                </a:solidFill>
              </a:rPr>
              <a:t>, A. J. (2010). Random item effects modeling for cross-national survey data. In E. Davidov, P. Schmidt, &amp; J. </a:t>
            </a:r>
            <a:r>
              <a:rPr lang="en-US" dirty="0" err="1">
                <a:solidFill>
                  <a:schemeClr val="tx1"/>
                </a:solidFill>
              </a:rPr>
              <a:t>Billiet</a:t>
            </a:r>
            <a:r>
              <a:rPr lang="en-US" dirty="0">
                <a:solidFill>
                  <a:schemeClr val="tx1"/>
                </a:solidFill>
              </a:rPr>
              <a:t> (Eds.). </a:t>
            </a:r>
            <a:r>
              <a:rPr lang="en-US" i="1" dirty="0">
                <a:solidFill>
                  <a:schemeClr val="tx1"/>
                </a:solidFill>
              </a:rPr>
              <a:t>Cross-cultural analysis: Methods and applications </a:t>
            </a:r>
            <a:r>
              <a:rPr lang="en-US" dirty="0">
                <a:solidFill>
                  <a:schemeClr val="tx1"/>
                </a:solidFill>
              </a:rPr>
              <a:t>(pp. 467-488). London, UK: Routledge Academic.</a:t>
            </a:r>
          </a:p>
          <a:p>
            <a:endParaRPr lang="en-US" dirty="0">
              <a:solidFill>
                <a:schemeClr val="tx1"/>
              </a:solidFill>
            </a:endParaRPr>
          </a:p>
          <a:p>
            <a:r>
              <a:rPr lang="en-US" dirty="0">
                <a:solidFill>
                  <a:schemeClr val="tx1"/>
                </a:solidFill>
              </a:rPr>
              <a:t>Davidov, E., </a:t>
            </a:r>
            <a:r>
              <a:rPr lang="en-US" dirty="0" err="1">
                <a:solidFill>
                  <a:schemeClr val="tx1"/>
                </a:solidFill>
              </a:rPr>
              <a:t>Dülmer</a:t>
            </a:r>
            <a:r>
              <a:rPr lang="en-US" dirty="0">
                <a:solidFill>
                  <a:schemeClr val="tx1"/>
                </a:solidFill>
              </a:rPr>
              <a:t>, H., Schlüter, E., Schmidt, P., &amp; Meuleman, B. (2012). Using a multilevel structural equation modeling approach to explain cross-cultural measurement </a:t>
            </a:r>
            <a:r>
              <a:rPr lang="en-US" dirty="0" err="1">
                <a:solidFill>
                  <a:schemeClr val="tx1"/>
                </a:solidFill>
              </a:rPr>
              <a:t>noninvariance</a:t>
            </a:r>
            <a:r>
              <a:rPr lang="en-US" dirty="0">
                <a:solidFill>
                  <a:schemeClr val="tx1"/>
                </a:solidFill>
              </a:rPr>
              <a:t>. </a:t>
            </a:r>
            <a:r>
              <a:rPr lang="en-US" i="1" dirty="0">
                <a:solidFill>
                  <a:schemeClr val="tx1"/>
                </a:solidFill>
              </a:rPr>
              <a:t>Journal of Cross-Cultural Psychology, 43</a:t>
            </a:r>
            <a:r>
              <a:rPr lang="en-US" dirty="0">
                <a:solidFill>
                  <a:schemeClr val="tx1"/>
                </a:solidFill>
              </a:rPr>
              <a:t>(4), 558–575.</a:t>
            </a:r>
          </a:p>
          <a:p>
            <a:endParaRPr lang="en-US" dirty="0">
              <a:solidFill>
                <a:schemeClr val="tx1"/>
              </a:solidFill>
            </a:endParaRPr>
          </a:p>
          <a:p>
            <a:r>
              <a:rPr lang="en-US" dirty="0" err="1">
                <a:solidFill>
                  <a:srgbClr val="535353"/>
                </a:solidFill>
                <a:latin typeface="Franklin Gothic Book" panose="020B0503020102020204" pitchFamily="34" charset="0"/>
                <a:ea typeface="Gill Sans Light" charset="0"/>
                <a:cs typeface="Gill Sans Light" charset="0"/>
                <a:sym typeface="Gill Sans Light" charset="0"/>
              </a:rPr>
              <a:t>Muthén</a:t>
            </a:r>
            <a:r>
              <a:rPr lang="en-US" dirty="0">
                <a:solidFill>
                  <a:srgbClr val="535353"/>
                </a:solidFill>
                <a:latin typeface="Franklin Gothic Book" panose="020B0503020102020204" pitchFamily="34" charset="0"/>
                <a:ea typeface="Gill Sans Light" charset="0"/>
                <a:cs typeface="Gill Sans Light" charset="0"/>
                <a:sym typeface="Gill Sans Light" charset="0"/>
              </a:rPr>
              <a:t>, B., and </a:t>
            </a:r>
            <a:r>
              <a:rPr lang="en-US" dirty="0" err="1">
                <a:solidFill>
                  <a:srgbClr val="535353"/>
                </a:solidFill>
                <a:latin typeface="Franklin Gothic Book" panose="020B0503020102020204" pitchFamily="34" charset="0"/>
                <a:ea typeface="Gill Sans Light" charset="0"/>
                <a:cs typeface="Gill Sans Light" charset="0"/>
                <a:sym typeface="Gill Sans Light" charset="0"/>
              </a:rPr>
              <a:t>Asparouhov</a:t>
            </a:r>
            <a:r>
              <a:rPr lang="en-US" dirty="0">
                <a:solidFill>
                  <a:srgbClr val="535353"/>
                </a:solidFill>
                <a:latin typeface="Franklin Gothic Book" panose="020B0503020102020204" pitchFamily="34" charset="0"/>
                <a:ea typeface="Gill Sans Light" charset="0"/>
                <a:cs typeface="Gill Sans Light" charset="0"/>
                <a:sym typeface="Gill Sans Light" charset="0"/>
              </a:rPr>
              <a:t>, T. </a:t>
            </a:r>
            <a:r>
              <a:rPr lang="nl-NL" dirty="0">
                <a:solidFill>
                  <a:srgbClr val="535353"/>
                </a:solidFill>
                <a:latin typeface="Franklin Gothic Book" panose="020B0503020102020204" pitchFamily="34" charset="0"/>
                <a:ea typeface="Gill Sans Light" charset="0"/>
                <a:cs typeface="Gill Sans Light" charset="0"/>
                <a:sym typeface="Gill Sans Light" charset="0"/>
              </a:rPr>
              <a:t>(2013). BSEM </a:t>
            </a:r>
            <a:r>
              <a:rPr lang="nl-NL" dirty="0" err="1">
                <a:solidFill>
                  <a:srgbClr val="535353"/>
                </a:solidFill>
                <a:latin typeface="Franklin Gothic Book" panose="020B0503020102020204" pitchFamily="34" charset="0"/>
                <a:ea typeface="Gill Sans Light" charset="0"/>
                <a:cs typeface="Gill Sans Light" charset="0"/>
                <a:sym typeface="Gill Sans Light" charset="0"/>
              </a:rPr>
              <a:t>Measurement</a:t>
            </a:r>
            <a:r>
              <a:rPr lang="nl-NL" dirty="0">
                <a:solidFill>
                  <a:srgbClr val="535353"/>
                </a:solidFill>
                <a:latin typeface="Franklin Gothic Book" panose="020B0503020102020204" pitchFamily="34" charset="0"/>
                <a:ea typeface="Gill Sans Light" charset="0"/>
                <a:cs typeface="Gill Sans Light" charset="0"/>
                <a:sym typeface="Gill Sans Light" charset="0"/>
              </a:rPr>
              <a:t> </a:t>
            </a:r>
            <a:r>
              <a:rPr lang="nl-NL" dirty="0" err="1">
                <a:solidFill>
                  <a:srgbClr val="535353"/>
                </a:solidFill>
                <a:latin typeface="Franklin Gothic Book" panose="020B0503020102020204" pitchFamily="34" charset="0"/>
                <a:ea typeface="Gill Sans Light" charset="0"/>
                <a:cs typeface="Gill Sans Light" charset="0"/>
                <a:sym typeface="Gill Sans Light" charset="0"/>
              </a:rPr>
              <a:t>Invariance</a:t>
            </a:r>
            <a:r>
              <a:rPr lang="nl-NL" dirty="0">
                <a:solidFill>
                  <a:srgbClr val="535353"/>
                </a:solidFill>
                <a:latin typeface="Franklin Gothic Book" panose="020B0503020102020204" pitchFamily="34" charset="0"/>
                <a:ea typeface="Gill Sans Light" charset="0"/>
                <a:cs typeface="Gill Sans Light" charset="0"/>
                <a:sym typeface="Gill Sans Light" charset="0"/>
              </a:rPr>
              <a:t> Analysis. </a:t>
            </a:r>
            <a:r>
              <a:rPr lang="nl-NL" dirty="0" err="1">
                <a:solidFill>
                  <a:srgbClr val="535353"/>
                </a:solidFill>
                <a:latin typeface="Franklin Gothic Book" panose="020B0503020102020204" pitchFamily="34" charset="0"/>
                <a:ea typeface="Gill Sans Light" charset="0"/>
                <a:cs typeface="Gill Sans Light" charset="0"/>
                <a:sym typeface="Gill Sans Light" charset="0"/>
              </a:rPr>
              <a:t>Mplus</a:t>
            </a:r>
            <a:r>
              <a:rPr lang="nl-NL" dirty="0">
                <a:solidFill>
                  <a:srgbClr val="535353"/>
                </a:solidFill>
                <a:latin typeface="Franklin Gothic Book" panose="020B0503020102020204" pitchFamily="34" charset="0"/>
                <a:ea typeface="Gill Sans Light" charset="0"/>
                <a:cs typeface="Gill Sans Light" charset="0"/>
                <a:sym typeface="Gill Sans Light" charset="0"/>
              </a:rPr>
              <a:t> Web </a:t>
            </a:r>
            <a:r>
              <a:rPr lang="en-US" dirty="0">
                <a:solidFill>
                  <a:srgbClr val="535353"/>
                </a:solidFill>
                <a:latin typeface="Franklin Gothic Book" panose="020B0503020102020204" pitchFamily="34" charset="0"/>
                <a:ea typeface="Gill Sans Light" charset="0"/>
                <a:cs typeface="Gill Sans Light" charset="0"/>
                <a:sym typeface="Gill Sans Light" charset="0"/>
              </a:rPr>
              <a:t>Notes: No. 17. Available online at: </a:t>
            </a:r>
            <a:r>
              <a:rPr lang="nl-NL" dirty="0">
                <a:solidFill>
                  <a:srgbClr val="535353"/>
                </a:solidFill>
                <a:latin typeface="Franklin Gothic Book" panose="020B0503020102020204" pitchFamily="34" charset="0"/>
                <a:ea typeface="Gill Sans Light" charset="0"/>
                <a:cs typeface="Gill Sans Light" charset="0"/>
                <a:sym typeface="Gill Sans Light" charset="0"/>
                <a:hlinkClick r:id="rId3"/>
              </a:rPr>
              <a:t>www.statmodel.com</a:t>
            </a:r>
            <a:endParaRPr lang="nl-NL" dirty="0">
              <a:solidFill>
                <a:srgbClr val="535353"/>
              </a:solidFill>
              <a:latin typeface="Franklin Gothic Book" panose="020B0503020102020204" pitchFamily="34" charset="0"/>
              <a:ea typeface="Gill Sans Light" charset="0"/>
              <a:cs typeface="Gill Sans Light" charset="0"/>
              <a:sym typeface="Gill Sans Light" charset="0"/>
            </a:endParaRPr>
          </a:p>
          <a:p>
            <a:endParaRPr lang="en-US" dirty="0">
              <a:solidFill>
                <a:schemeClr val="tx1"/>
              </a:solidFill>
            </a:endParaRPr>
          </a:p>
          <a:p>
            <a:endParaRPr lang="en-US" dirty="0">
              <a:solidFill>
                <a:schemeClr val="tx1"/>
              </a:solidFill>
            </a:endParaRPr>
          </a:p>
        </p:txBody>
      </p:sp>
      <p:pic>
        <p:nvPicPr>
          <p:cNvPr id="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21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ep 1"/>
          <p:cNvGrpSpPr>
            <a:grpSpLocks/>
          </p:cNvGrpSpPr>
          <p:nvPr/>
        </p:nvGrpSpPr>
        <p:grpSpPr bwMode="auto">
          <a:xfrm>
            <a:off x="342900" y="1936157"/>
            <a:ext cx="8458200" cy="3657600"/>
            <a:chOff x="3050909" y="836613"/>
            <a:chExt cx="8415866" cy="3621087"/>
          </a:xfrm>
        </p:grpSpPr>
        <p:sp>
          <p:nvSpPr>
            <p:cNvPr id="9" name="Ovaal 14"/>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err="1">
                  <a:solidFill>
                    <a:schemeClr val="tx1"/>
                  </a:solidFill>
                  <a:latin typeface="Franklin Gothic Medium" panose="020B0603020102020204" pitchFamily="34" charset="0"/>
                </a:rPr>
                <a:t>Extraversion</a:t>
              </a:r>
              <a:endParaRPr lang="nl-NL" sz="1100" dirty="0">
                <a:solidFill>
                  <a:schemeClr val="tx1"/>
                </a:solidFill>
                <a:latin typeface="Franklin Gothic Medium" panose="020B0603020102020204" pitchFamily="34" charset="0"/>
              </a:endParaRPr>
            </a:p>
          </p:txBody>
        </p:sp>
        <p:sp>
          <p:nvSpPr>
            <p:cNvPr id="10"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11" name="Rectangle 5"/>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12"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13"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14" name="Straight Arrow Connector 10"/>
            <p:cNvCxnSpPr>
              <a:cxnSpLocks/>
              <a:stCxn id="11" idx="1"/>
              <a:endCxn id="9" idx="7"/>
            </p:cNvCxnSpPr>
            <p:nvPr/>
          </p:nvCxnSpPr>
          <p:spPr bwMode="auto">
            <a:xfrm flipH="1">
              <a:off x="5854666" y="1124745"/>
              <a:ext cx="1776447" cy="1062358"/>
            </a:xfrm>
            <a:prstGeom prst="straightConnector1">
              <a:avLst/>
            </a:prstGeom>
            <a:ln w="2222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0"/>
            <p:cNvCxnSpPr>
              <a:cxnSpLocks/>
              <a:stCxn id="12" idx="1"/>
              <a:endCxn id="9" idx="6"/>
            </p:cNvCxnSpPr>
            <p:nvPr/>
          </p:nvCxnSpPr>
          <p:spPr bwMode="auto">
            <a:xfrm flipH="1">
              <a:off x="6335715" y="2118520"/>
              <a:ext cx="1295399" cy="6921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0"/>
            <p:cNvCxnSpPr>
              <a:cxnSpLocks/>
              <a:stCxn id="13" idx="1"/>
              <a:endCxn id="9" idx="6"/>
            </p:cNvCxnSpPr>
            <p:nvPr/>
          </p:nvCxnSpPr>
          <p:spPr bwMode="auto">
            <a:xfrm flipH="1" flipV="1">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0"/>
            <p:cNvCxnSpPr>
              <a:cxnSpLocks/>
              <a:stCxn id="10" idx="1"/>
              <a:endCxn id="9" idx="5"/>
            </p:cNvCxnSpPr>
            <p:nvPr/>
          </p:nvCxnSpPr>
          <p:spPr bwMode="auto">
            <a:xfrm flipH="1" flipV="1">
              <a:off x="5854666" y="3434235"/>
              <a:ext cx="1790733" cy="7353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1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74A23BA-89C8-4155-A08B-633AC231828B}"/>
              </a:ext>
            </a:extLst>
          </p:cNvPr>
          <p:cNvSpPr txBox="1"/>
          <p:nvPr/>
        </p:nvSpPr>
        <p:spPr>
          <a:xfrm>
            <a:off x="60305" y="294760"/>
            <a:ext cx="9144000" cy="1323403"/>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Sumscores</a:t>
            </a:r>
            <a:r>
              <a:rPr lang="nl-NL" sz="4000" dirty="0">
                <a:latin typeface="Franklin Gothic Medium" panose="020B0603020102020204" pitchFamily="34" charset="0"/>
              </a:rPr>
              <a:t> as a </a:t>
            </a:r>
          </a:p>
          <a:p>
            <a:pPr algn="ctr"/>
            <a:r>
              <a:rPr lang="nl-NL" sz="4000" dirty="0" err="1">
                <a:latin typeface="Franklin Gothic Medium" panose="020B0603020102020204" pitchFamily="34" charset="0"/>
              </a:rPr>
              <a:t>formative</a:t>
            </a:r>
            <a:r>
              <a:rPr lang="nl-NL" sz="4000" dirty="0">
                <a:latin typeface="Franklin Gothic Medium" panose="020B0603020102020204" pitchFamily="34" charset="0"/>
              </a:rPr>
              <a:t> </a:t>
            </a:r>
            <a:r>
              <a:rPr lang="nl-NL" sz="4000" dirty="0" err="1">
                <a:latin typeface="Franklin Gothic Medium" panose="020B0603020102020204" pitchFamily="34" charset="0"/>
              </a:rPr>
              <a:t>measurement</a:t>
            </a:r>
            <a:r>
              <a:rPr lang="nl-NL" sz="4000" dirty="0">
                <a:latin typeface="Franklin Gothic Medium" panose="020B0603020102020204" pitchFamily="34" charset="0"/>
              </a:rPr>
              <a:t> model</a:t>
            </a:r>
          </a:p>
        </p:txBody>
      </p:sp>
      <p:sp>
        <p:nvSpPr>
          <p:cNvPr id="34" name="TextBox 33">
            <a:extLst>
              <a:ext uri="{FF2B5EF4-FFF2-40B4-BE49-F238E27FC236}">
                <a16:creationId xmlns:a16="http://schemas.microsoft.com/office/drawing/2014/main" id="{085E021A-346C-4D86-AAB2-C38812A6E58D}"/>
              </a:ext>
            </a:extLst>
          </p:cNvPr>
          <p:cNvSpPr txBox="1"/>
          <p:nvPr/>
        </p:nvSpPr>
        <p:spPr>
          <a:xfrm>
            <a:off x="462908" y="5953366"/>
            <a:ext cx="8483736" cy="477054"/>
          </a:xfrm>
          <a:prstGeom prst="rect">
            <a:avLst/>
          </a:prstGeom>
          <a:noFill/>
        </p:spPr>
        <p:txBody>
          <a:bodyPr wrap="square" rtlCol="0">
            <a:spAutoFit/>
          </a:bodyPr>
          <a:lstStyle/>
          <a:p>
            <a:r>
              <a:rPr lang="en-US" sz="2500" b="1" dirty="0"/>
              <a:t>Each item is equally important in defining the latent variable.</a:t>
            </a:r>
            <a:endParaRPr lang="nl-NL" sz="2500" dirty="0"/>
          </a:p>
        </p:txBody>
      </p:sp>
      <p:sp>
        <p:nvSpPr>
          <p:cNvPr id="21" name="TextBox 20">
            <a:extLst>
              <a:ext uri="{FF2B5EF4-FFF2-40B4-BE49-F238E27FC236}">
                <a16:creationId xmlns:a16="http://schemas.microsoft.com/office/drawing/2014/main" id="{841F13EC-949F-4FB5-9266-3EE166B30BF2}"/>
              </a:ext>
            </a:extLst>
          </p:cNvPr>
          <p:cNvSpPr txBox="1"/>
          <p:nvPr/>
        </p:nvSpPr>
        <p:spPr>
          <a:xfrm>
            <a:off x="3867917" y="2172131"/>
            <a:ext cx="434448" cy="584775"/>
          </a:xfrm>
          <a:prstGeom prst="rect">
            <a:avLst/>
          </a:prstGeom>
          <a:noFill/>
        </p:spPr>
        <p:txBody>
          <a:bodyPr wrap="square" lIns="91402" tIns="45702" rIns="91402" bIns="45702" rtlCol="0">
            <a:spAutoFit/>
          </a:bodyPr>
          <a:lstStyle/>
          <a:p>
            <a:r>
              <a:rPr lang="nl-NL" sz="3200" dirty="0">
                <a:solidFill>
                  <a:srgbClr val="FF6600"/>
                </a:solidFill>
              </a:rPr>
              <a:t>=</a:t>
            </a:r>
          </a:p>
        </p:txBody>
      </p:sp>
      <p:sp>
        <p:nvSpPr>
          <p:cNvPr id="22" name="TextBox 21">
            <a:extLst>
              <a:ext uri="{FF2B5EF4-FFF2-40B4-BE49-F238E27FC236}">
                <a16:creationId xmlns:a16="http://schemas.microsoft.com/office/drawing/2014/main" id="{AD7017F6-7C92-4359-84D0-26A082FE6133}"/>
              </a:ext>
            </a:extLst>
          </p:cNvPr>
          <p:cNvSpPr txBox="1"/>
          <p:nvPr/>
        </p:nvSpPr>
        <p:spPr>
          <a:xfrm>
            <a:off x="4197857" y="3118636"/>
            <a:ext cx="434448" cy="584775"/>
          </a:xfrm>
          <a:prstGeom prst="rect">
            <a:avLst/>
          </a:prstGeom>
          <a:noFill/>
        </p:spPr>
        <p:txBody>
          <a:bodyPr wrap="square" lIns="91402" tIns="45702" rIns="91402" bIns="45702" rtlCol="0">
            <a:spAutoFit/>
          </a:bodyPr>
          <a:lstStyle/>
          <a:p>
            <a:r>
              <a:rPr lang="nl-NL" sz="3200" dirty="0">
                <a:solidFill>
                  <a:srgbClr val="FF6600"/>
                </a:solidFill>
              </a:rPr>
              <a:t>=</a:t>
            </a:r>
          </a:p>
        </p:txBody>
      </p:sp>
      <p:sp>
        <p:nvSpPr>
          <p:cNvPr id="23" name="TextBox 22">
            <a:extLst>
              <a:ext uri="{FF2B5EF4-FFF2-40B4-BE49-F238E27FC236}">
                <a16:creationId xmlns:a16="http://schemas.microsoft.com/office/drawing/2014/main" id="{101ABFD4-9304-4F14-A08E-954B03B5D44E}"/>
              </a:ext>
            </a:extLst>
          </p:cNvPr>
          <p:cNvSpPr txBox="1"/>
          <p:nvPr/>
        </p:nvSpPr>
        <p:spPr>
          <a:xfrm>
            <a:off x="4312837" y="3627098"/>
            <a:ext cx="434448" cy="584775"/>
          </a:xfrm>
          <a:prstGeom prst="rect">
            <a:avLst/>
          </a:prstGeom>
          <a:noFill/>
        </p:spPr>
        <p:txBody>
          <a:bodyPr wrap="square" lIns="91402" tIns="45702" rIns="91402" bIns="45702" rtlCol="0">
            <a:spAutoFit/>
          </a:bodyPr>
          <a:lstStyle/>
          <a:p>
            <a:r>
              <a:rPr lang="nl-NL" sz="3200" dirty="0">
                <a:solidFill>
                  <a:srgbClr val="FF6600"/>
                </a:solidFill>
              </a:rPr>
              <a:t>=</a:t>
            </a:r>
          </a:p>
        </p:txBody>
      </p:sp>
      <p:sp>
        <p:nvSpPr>
          <p:cNvPr id="24" name="TextBox 23">
            <a:extLst>
              <a:ext uri="{FF2B5EF4-FFF2-40B4-BE49-F238E27FC236}">
                <a16:creationId xmlns:a16="http://schemas.microsoft.com/office/drawing/2014/main" id="{3B9F2347-BB26-41B2-A9D6-55E2B91FC1A3}"/>
              </a:ext>
            </a:extLst>
          </p:cNvPr>
          <p:cNvSpPr txBox="1"/>
          <p:nvPr/>
        </p:nvSpPr>
        <p:spPr>
          <a:xfrm>
            <a:off x="4137552" y="4603471"/>
            <a:ext cx="434448" cy="584775"/>
          </a:xfrm>
          <a:prstGeom prst="rect">
            <a:avLst/>
          </a:prstGeom>
          <a:noFill/>
        </p:spPr>
        <p:txBody>
          <a:bodyPr wrap="square" lIns="91402" tIns="45702" rIns="91402" bIns="45702" rtlCol="0">
            <a:spAutoFit/>
          </a:bodyPr>
          <a:lstStyle/>
          <a:p>
            <a:r>
              <a:rPr lang="nl-NL" sz="3200" dirty="0">
                <a:solidFill>
                  <a:srgbClr val="FF6600"/>
                </a:solidFill>
              </a:rPr>
              <a:t>=</a:t>
            </a:r>
          </a:p>
        </p:txBody>
      </p:sp>
    </p:spTree>
    <p:extLst>
      <p:ext uri="{BB962C8B-B14F-4D97-AF65-F5344CB8AC3E}">
        <p14:creationId xmlns:p14="http://schemas.microsoft.com/office/powerpoint/2010/main" val="283503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ep 1"/>
          <p:cNvGrpSpPr>
            <a:grpSpLocks/>
          </p:cNvGrpSpPr>
          <p:nvPr/>
        </p:nvGrpSpPr>
        <p:grpSpPr bwMode="auto">
          <a:xfrm>
            <a:off x="381000" y="1272475"/>
            <a:ext cx="8415866" cy="3621087"/>
            <a:chOff x="3050909" y="836613"/>
            <a:chExt cx="8415866" cy="3621087"/>
          </a:xfrm>
        </p:grpSpPr>
        <p:sp>
          <p:nvSpPr>
            <p:cNvPr id="9" name="Ovaal 14"/>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a:solidFill>
                    <a:schemeClr val="tx1"/>
                  </a:solidFill>
                  <a:latin typeface="Franklin Gothic Medium" panose="020B0603020102020204" pitchFamily="34" charset="0"/>
                </a:rPr>
                <a:t>Extraversion</a:t>
              </a:r>
              <a:endParaRPr lang="nl-NL" sz="1100" dirty="0">
                <a:solidFill>
                  <a:schemeClr val="tx1"/>
                </a:solidFill>
                <a:latin typeface="Franklin Gothic Medium" panose="020B0603020102020204" pitchFamily="34" charset="0"/>
              </a:endParaRPr>
            </a:p>
          </p:txBody>
        </p:sp>
        <p:sp>
          <p:nvSpPr>
            <p:cNvPr id="10"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11" name="Rectangle 5"/>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12"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13"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14" name="Straight Arrow Connector 10"/>
            <p:cNvCxnSpPr>
              <a:stCxn id="9" idx="6"/>
              <a:endCxn id="11" idx="1"/>
            </p:cNvCxnSpPr>
            <p:nvPr/>
          </p:nvCxnSpPr>
          <p:spPr bwMode="auto">
            <a:xfrm flipV="1">
              <a:off x="6335715" y="1124744"/>
              <a:ext cx="1295398"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0"/>
            <p:cNvCxnSpPr>
              <a:stCxn id="9" idx="6"/>
              <a:endCxn id="12" idx="1"/>
            </p:cNvCxnSpPr>
            <p:nvPr/>
          </p:nvCxnSpPr>
          <p:spPr bwMode="auto">
            <a:xfrm flipV="1">
              <a:off x="6335715" y="2118519"/>
              <a:ext cx="1295398"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0"/>
            <p:cNvCxnSpPr>
              <a:stCxn id="9" idx="6"/>
              <a:endCxn id="13" idx="1"/>
            </p:cNvCxnSpPr>
            <p:nvPr/>
          </p:nvCxnSpPr>
          <p:spPr bwMode="auto">
            <a:xfrm>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0"/>
            <p:cNvCxnSpPr>
              <a:stCxn id="9" idx="6"/>
              <a:endCxn id="10" idx="1"/>
            </p:cNvCxnSpPr>
            <p:nvPr/>
          </p:nvCxnSpPr>
          <p:spPr bwMode="auto">
            <a:xfrm>
              <a:off x="6335715" y="2810669"/>
              <a:ext cx="1309685" cy="1358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 name="TextBox 1"/>
          <p:cNvSpPr txBox="1"/>
          <p:nvPr/>
        </p:nvSpPr>
        <p:spPr>
          <a:xfrm>
            <a:off x="1167634" y="5195225"/>
            <a:ext cx="7061966" cy="830960"/>
          </a:xfrm>
          <a:prstGeom prst="rect">
            <a:avLst/>
          </a:prstGeom>
          <a:noFill/>
        </p:spPr>
        <p:txBody>
          <a:bodyPr wrap="square" lIns="91402" tIns="45702" rIns="91402" bIns="45702" rtlCol="0">
            <a:spAutoFit/>
          </a:bodyPr>
          <a:lstStyle/>
          <a:p>
            <a:endParaRPr lang="nl-NL" sz="2400" dirty="0">
              <a:latin typeface="Franklin Gothic Book" panose="020B0503020102020204" pitchFamily="34" charset="0"/>
            </a:endParaRPr>
          </a:p>
          <a:p>
            <a:r>
              <a:rPr lang="nl-NL" sz="2400" b="1" dirty="0" err="1">
                <a:latin typeface="Franklin Gothic Book" panose="020B0503020102020204" pitchFamily="34" charset="0"/>
              </a:rPr>
              <a:t>Each</a:t>
            </a:r>
            <a:r>
              <a:rPr lang="nl-NL" sz="2400" b="1" dirty="0">
                <a:latin typeface="Franklin Gothic Book" panose="020B0503020102020204" pitchFamily="34" charset="0"/>
              </a:rPr>
              <a:t> item is </a:t>
            </a:r>
            <a:r>
              <a:rPr lang="nl-NL" sz="2400" b="1" dirty="0" err="1">
                <a:latin typeface="Franklin Gothic Book" panose="020B0503020102020204" pitchFamily="34" charset="0"/>
              </a:rPr>
              <a:t>equally</a:t>
            </a:r>
            <a:r>
              <a:rPr lang="nl-NL" sz="2400" b="1" dirty="0">
                <a:latin typeface="Franklin Gothic Book" panose="020B0503020102020204" pitchFamily="34" charset="0"/>
              </a:rPr>
              <a:t> </a:t>
            </a:r>
            <a:r>
              <a:rPr lang="nl-NL" sz="2400" b="1" dirty="0" err="1">
                <a:latin typeface="Franklin Gothic Book" panose="020B0503020102020204" pitchFamily="34" charset="0"/>
              </a:rPr>
              <a:t>reflective</a:t>
            </a:r>
            <a:r>
              <a:rPr lang="nl-NL" sz="2400" b="1" dirty="0">
                <a:latin typeface="Franklin Gothic Book" panose="020B0503020102020204" pitchFamily="34" charset="0"/>
              </a:rPr>
              <a:t> of </a:t>
            </a:r>
            <a:r>
              <a:rPr lang="nl-NL" sz="2400" b="1" dirty="0" err="1">
                <a:latin typeface="Franklin Gothic Book" panose="020B0503020102020204" pitchFamily="34" charset="0"/>
              </a:rPr>
              <a:t>the</a:t>
            </a:r>
            <a:r>
              <a:rPr lang="nl-NL" sz="2400" b="1" dirty="0">
                <a:latin typeface="Franklin Gothic Book" panose="020B0503020102020204" pitchFamily="34" charset="0"/>
              </a:rPr>
              <a:t> latent </a:t>
            </a:r>
            <a:r>
              <a:rPr lang="nl-NL" sz="2400" b="1" dirty="0" err="1">
                <a:latin typeface="Franklin Gothic Book" panose="020B0503020102020204" pitchFamily="34" charset="0"/>
              </a:rPr>
              <a:t>variable</a:t>
            </a:r>
            <a:r>
              <a:rPr lang="nl-NL" sz="2400" b="1" dirty="0">
                <a:latin typeface="Franklin Gothic Book" panose="020B0503020102020204" pitchFamily="34" charset="0"/>
              </a:rPr>
              <a:t>.</a:t>
            </a:r>
          </a:p>
        </p:txBody>
      </p:sp>
      <p:sp>
        <p:nvSpPr>
          <p:cNvPr id="3" name="TextBox 2"/>
          <p:cNvSpPr txBox="1"/>
          <p:nvPr/>
        </p:nvSpPr>
        <p:spPr>
          <a:xfrm>
            <a:off x="4311275" y="1583651"/>
            <a:ext cx="434448" cy="584775"/>
          </a:xfrm>
          <a:prstGeom prst="rect">
            <a:avLst/>
          </a:prstGeom>
          <a:noFill/>
        </p:spPr>
        <p:txBody>
          <a:bodyPr wrap="square" lIns="91402" tIns="45702" rIns="91402" bIns="45702" rtlCol="0">
            <a:spAutoFit/>
          </a:bodyPr>
          <a:lstStyle/>
          <a:p>
            <a:r>
              <a:rPr lang="nl-NL" sz="3200" dirty="0">
                <a:solidFill>
                  <a:srgbClr val="FF6600"/>
                </a:solidFill>
              </a:rPr>
              <a:t>=</a:t>
            </a:r>
          </a:p>
        </p:txBody>
      </p:sp>
      <p:sp>
        <p:nvSpPr>
          <p:cNvPr id="29" name="TextBox 28"/>
          <p:cNvSpPr txBox="1"/>
          <p:nvPr/>
        </p:nvSpPr>
        <p:spPr>
          <a:xfrm>
            <a:off x="4320648" y="2281130"/>
            <a:ext cx="434448" cy="584775"/>
          </a:xfrm>
          <a:prstGeom prst="rect">
            <a:avLst/>
          </a:prstGeom>
          <a:noFill/>
        </p:spPr>
        <p:txBody>
          <a:bodyPr wrap="square" lIns="91402" tIns="45702" rIns="91402" bIns="45702" rtlCol="0">
            <a:spAutoFit/>
          </a:bodyPr>
          <a:lstStyle/>
          <a:p>
            <a:r>
              <a:rPr lang="nl-NL" sz="3200" dirty="0">
                <a:solidFill>
                  <a:srgbClr val="FF6600"/>
                </a:solidFill>
              </a:rPr>
              <a:t>=</a:t>
            </a:r>
          </a:p>
        </p:txBody>
      </p:sp>
      <p:sp>
        <p:nvSpPr>
          <p:cNvPr id="30" name="TextBox 29"/>
          <p:cNvSpPr txBox="1"/>
          <p:nvPr/>
        </p:nvSpPr>
        <p:spPr>
          <a:xfrm>
            <a:off x="4311275" y="2954145"/>
            <a:ext cx="434448" cy="584775"/>
          </a:xfrm>
          <a:prstGeom prst="rect">
            <a:avLst/>
          </a:prstGeom>
          <a:noFill/>
        </p:spPr>
        <p:txBody>
          <a:bodyPr wrap="square" lIns="91402" tIns="45702" rIns="91402" bIns="45702" rtlCol="0">
            <a:spAutoFit/>
          </a:bodyPr>
          <a:lstStyle/>
          <a:p>
            <a:r>
              <a:rPr lang="nl-NL" sz="3200" dirty="0">
                <a:solidFill>
                  <a:srgbClr val="FF6600"/>
                </a:solidFill>
              </a:rPr>
              <a:t>=</a:t>
            </a:r>
          </a:p>
        </p:txBody>
      </p:sp>
      <p:sp>
        <p:nvSpPr>
          <p:cNvPr id="31" name="TextBox 30"/>
          <p:cNvSpPr txBox="1"/>
          <p:nvPr/>
        </p:nvSpPr>
        <p:spPr>
          <a:xfrm>
            <a:off x="4311275" y="3527520"/>
            <a:ext cx="434448" cy="584775"/>
          </a:xfrm>
          <a:prstGeom prst="rect">
            <a:avLst/>
          </a:prstGeom>
          <a:noFill/>
        </p:spPr>
        <p:txBody>
          <a:bodyPr wrap="square" lIns="91402" tIns="45702" rIns="91402" bIns="45702" rtlCol="0">
            <a:spAutoFit/>
          </a:bodyPr>
          <a:lstStyle/>
          <a:p>
            <a:r>
              <a:rPr lang="nl-NL" sz="3200" dirty="0">
                <a:solidFill>
                  <a:srgbClr val="FF6600"/>
                </a:solidFill>
              </a:rPr>
              <a:t>=</a:t>
            </a:r>
          </a:p>
        </p:txBody>
      </p:sp>
      <p:pic>
        <p:nvPicPr>
          <p:cNvPr id="1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399B97-C57B-497A-B3A2-44E0DCFC0ECC}"/>
              </a:ext>
            </a:extLst>
          </p:cNvPr>
          <p:cNvSpPr txBox="1"/>
          <p:nvPr/>
        </p:nvSpPr>
        <p:spPr>
          <a:xfrm>
            <a:off x="-43501" y="-80015"/>
            <a:ext cx="9144000" cy="1323403"/>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Sumscores</a:t>
            </a:r>
            <a:r>
              <a:rPr lang="nl-NL" sz="4000" dirty="0">
                <a:latin typeface="Franklin Gothic Medium" panose="020B0603020102020204" pitchFamily="34" charset="0"/>
              </a:rPr>
              <a:t> as a </a:t>
            </a:r>
          </a:p>
          <a:p>
            <a:pPr algn="ctr"/>
            <a:r>
              <a:rPr lang="nl-NL" sz="4000" dirty="0" err="1">
                <a:latin typeface="Franklin Gothic Medium" panose="020B0603020102020204" pitchFamily="34" charset="0"/>
              </a:rPr>
              <a:t>reflective</a:t>
            </a:r>
            <a:r>
              <a:rPr lang="nl-NL" sz="4000" dirty="0">
                <a:latin typeface="Franklin Gothic Medium" panose="020B0603020102020204" pitchFamily="34" charset="0"/>
              </a:rPr>
              <a:t> </a:t>
            </a:r>
            <a:r>
              <a:rPr lang="nl-NL" sz="4000" dirty="0" err="1">
                <a:latin typeface="Franklin Gothic Medium" panose="020B0603020102020204" pitchFamily="34" charset="0"/>
              </a:rPr>
              <a:t>measurement</a:t>
            </a:r>
            <a:r>
              <a:rPr lang="nl-NL" sz="4000" dirty="0">
                <a:latin typeface="Franklin Gothic Medium" panose="020B0603020102020204" pitchFamily="34" charset="0"/>
              </a:rPr>
              <a:t> model</a:t>
            </a:r>
          </a:p>
        </p:txBody>
      </p:sp>
    </p:spTree>
    <p:extLst>
      <p:ext uri="{BB962C8B-B14F-4D97-AF65-F5344CB8AC3E}">
        <p14:creationId xmlns:p14="http://schemas.microsoft.com/office/powerpoint/2010/main" val="14612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9144000" cy="830997"/>
          </a:xfrm>
          <a:prstGeom prst="rect">
            <a:avLst/>
          </a:prstGeom>
          <a:noFill/>
        </p:spPr>
        <p:txBody>
          <a:bodyPr wrap="square" lIns="91402" tIns="45702" rIns="91402" bIns="45702" rtlCol="0">
            <a:spAutoFit/>
          </a:bodyPr>
          <a:lstStyle/>
          <a:p>
            <a:pPr algn="ctr"/>
            <a:r>
              <a:rPr lang="nl-NL" sz="4800" dirty="0">
                <a:latin typeface="Franklin Gothic Medium" panose="020B0603020102020204" pitchFamily="34" charset="0"/>
              </a:rPr>
              <a:t> Factor scores: </a:t>
            </a:r>
            <a:r>
              <a:rPr lang="nl-NL" sz="4800" dirty="0" err="1">
                <a:solidFill>
                  <a:srgbClr val="00B0F0"/>
                </a:solidFill>
                <a:latin typeface="Franklin Gothic Medium" panose="020B0603020102020204" pitchFamily="34" charset="0"/>
              </a:rPr>
              <a:t>Mplus</a:t>
            </a:r>
            <a:endParaRPr lang="nl-NL" sz="4800" dirty="0">
              <a:solidFill>
                <a:srgbClr val="00B0F0"/>
              </a:solidFill>
              <a:latin typeface="Franklin Gothic Medium" panose="020B0603020102020204" pitchFamily="34" charset="0"/>
            </a:endParaRPr>
          </a:p>
        </p:txBody>
      </p:sp>
      <p:sp>
        <p:nvSpPr>
          <p:cNvPr id="4" name="Rectangle 3"/>
          <p:cNvSpPr/>
          <p:nvPr/>
        </p:nvSpPr>
        <p:spPr>
          <a:xfrm>
            <a:off x="152400" y="1295400"/>
            <a:ext cx="8763000" cy="5156218"/>
          </a:xfrm>
          <a:prstGeom prst="rect">
            <a:avLst/>
          </a:prstGeom>
        </p:spPr>
        <p:txBody>
          <a:bodyPr wrap="square" lIns="91402" tIns="45702" rIns="91402" bIns="45702">
            <a:spAutoFit/>
          </a:bodyPr>
          <a:lstStyle/>
          <a:p>
            <a:pPr marL="355456" indent="-355456">
              <a:buClr>
                <a:srgbClr val="C00000"/>
              </a:buClr>
            </a:pPr>
            <a:r>
              <a:rPr lang="en-US" b="1" u="sng" dirty="0">
                <a:latin typeface="Courier New" pitchFamily="49" charset="0"/>
                <a:cs typeface="Courier New" pitchFamily="49" charset="0"/>
              </a:rPr>
              <a:t>TITLE</a:t>
            </a:r>
            <a:r>
              <a:rPr lang="en-US" dirty="0">
                <a:latin typeface="Courier New" pitchFamily="49" charset="0"/>
                <a:cs typeface="Courier New" pitchFamily="49" charset="0"/>
              </a:rPr>
              <a:t>: Analysis for illustrating mean score vs factor score;</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DATA</a:t>
            </a:r>
            <a:r>
              <a:rPr lang="en-US" dirty="0">
                <a:latin typeface="Courier New" pitchFamily="49" charset="0"/>
                <a:cs typeface="Courier New" pitchFamily="49" charset="0"/>
              </a:rPr>
              <a:t>:  FILE IS sapi.dat;</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VARIABLE</a:t>
            </a:r>
            <a:r>
              <a:rPr lang="en-US" b="1"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a:t>
            </a:r>
          </a:p>
          <a:p>
            <a:pPr marL="355456" indent="-355456">
              <a:buClr>
                <a:srgbClr val="C00000"/>
              </a:buClr>
            </a:pPr>
            <a:r>
              <a:rPr lang="en-US" b="1" dirty="0">
                <a:latin typeface="Courier New" pitchFamily="49" charset="0"/>
                <a:cs typeface="Courier New" pitchFamily="49" charset="0"/>
              </a:rPr>
              <a:t>   NAMES ARE </a:t>
            </a:r>
            <a:r>
              <a:rPr lang="en-US" dirty="0">
                <a:latin typeface="Courier New" pitchFamily="49" charset="0"/>
                <a:cs typeface="Courier New" pitchFamily="49" charset="0"/>
              </a:rPr>
              <a:t>id Age </a:t>
            </a:r>
            <a:r>
              <a:rPr lang="en-US" dirty="0" err="1">
                <a:latin typeface="Courier New" pitchFamily="49" charset="0"/>
                <a:cs typeface="Courier New" pitchFamily="49" charset="0"/>
              </a:rPr>
              <a:t>EduLevel</a:t>
            </a:r>
            <a:r>
              <a:rPr lang="en-US" dirty="0">
                <a:latin typeface="Courier New" pitchFamily="49" charset="0"/>
                <a:cs typeface="Courier New" pitchFamily="49" charset="0"/>
              </a:rPr>
              <a:t> Gender </a:t>
            </a:r>
            <a:r>
              <a:rPr lang="en-US" dirty="0" err="1">
                <a:latin typeface="Courier New" pitchFamily="49" charset="0"/>
                <a:cs typeface="Courier New" pitchFamily="49" charset="0"/>
              </a:rPr>
              <a:t>ReadAb</a:t>
            </a:r>
            <a:r>
              <a:rPr lang="en-US" dirty="0">
                <a:latin typeface="Courier New" pitchFamily="49" charset="0"/>
                <a:cs typeface="Courier New" pitchFamily="49" charset="0"/>
              </a:rPr>
              <a:t> Q44 Q63 Q76 Q77 		      Q84 Q98 Q170 Q196;</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r>
              <a:rPr lang="en-US" b="1" dirty="0">
                <a:latin typeface="Courier New" pitchFamily="49" charset="0"/>
                <a:cs typeface="Courier New" pitchFamily="49" charset="0"/>
              </a:rPr>
              <a:t>USEVARIABLES ARE </a:t>
            </a:r>
            <a:r>
              <a:rPr lang="en-US" dirty="0">
                <a:latin typeface="Courier New" pitchFamily="49" charset="0"/>
                <a:cs typeface="Courier New" pitchFamily="49" charset="0"/>
              </a:rPr>
              <a:t>Q77 Q84 Q170 Q196;</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r>
              <a:rPr lang="en-US" b="1" dirty="0">
                <a:latin typeface="Courier New" pitchFamily="49" charset="0"/>
                <a:cs typeface="Courier New" pitchFamily="49" charset="0"/>
              </a:rPr>
              <a:t>MISSING ARE</a:t>
            </a:r>
            <a:r>
              <a:rPr lang="en-US" dirty="0">
                <a:latin typeface="Courier New" pitchFamily="49" charset="0"/>
                <a:cs typeface="Courier New" pitchFamily="49" charset="0"/>
              </a:rPr>
              <a:t> ALL(-999);</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MODEL:</a:t>
            </a:r>
          </a:p>
          <a:p>
            <a:pPr marL="355456" indent="-355456">
              <a:buClr>
                <a:srgbClr val="C00000"/>
              </a:buClr>
            </a:pPr>
            <a:r>
              <a:rPr lang="en-US"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Extraversion </a:t>
            </a:r>
            <a:r>
              <a:rPr lang="en-US" b="1" dirty="0">
                <a:latin typeface="Courier New" pitchFamily="49" charset="0"/>
                <a:cs typeface="Courier New" pitchFamily="49" charset="0"/>
              </a:rPr>
              <a:t>BY</a:t>
            </a:r>
            <a:r>
              <a:rPr lang="en-US" dirty="0">
                <a:latin typeface="Courier New" pitchFamily="49" charset="0"/>
                <a:cs typeface="Courier New" pitchFamily="49" charset="0"/>
              </a:rPr>
              <a:t> Q77 Q84 Q170 Q196;</a:t>
            </a:r>
          </a:p>
          <a:p>
            <a:pPr marL="355456" indent="-355456">
              <a:buClr>
                <a:srgbClr val="C00000"/>
              </a:buClr>
            </a:pPr>
            <a:r>
              <a:rPr lang="en-US" dirty="0">
                <a:latin typeface="Courier New" pitchFamily="49" charset="0"/>
                <a:cs typeface="Courier New" pitchFamily="49" charset="0"/>
              </a:rPr>
              <a:t> </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31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ep 1"/>
          <p:cNvGrpSpPr>
            <a:grpSpLocks/>
          </p:cNvGrpSpPr>
          <p:nvPr/>
        </p:nvGrpSpPr>
        <p:grpSpPr bwMode="auto">
          <a:xfrm>
            <a:off x="381000" y="1272475"/>
            <a:ext cx="8415866" cy="3418587"/>
            <a:chOff x="3050909" y="836613"/>
            <a:chExt cx="8415866" cy="3418587"/>
          </a:xfrm>
        </p:grpSpPr>
        <p:sp>
          <p:nvSpPr>
            <p:cNvPr id="9" name="Ovaal 14"/>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a:solidFill>
                    <a:schemeClr val="tx1"/>
                  </a:solidFill>
                  <a:latin typeface="Franklin Gothic Medium" panose="020B0603020102020204" pitchFamily="34" charset="0"/>
                </a:rPr>
                <a:t>Extraversion</a:t>
              </a:r>
              <a:endParaRPr lang="nl-NL" sz="1100" dirty="0">
                <a:solidFill>
                  <a:schemeClr val="tx1"/>
                </a:solidFill>
                <a:latin typeface="Franklin Gothic Medium" panose="020B0603020102020204" pitchFamily="34" charset="0"/>
              </a:endParaRPr>
            </a:p>
          </p:txBody>
        </p:sp>
        <p:sp>
          <p:nvSpPr>
            <p:cNvPr id="10" name="Rectangle 5"/>
            <p:cNvSpPr/>
            <p:nvPr/>
          </p:nvSpPr>
          <p:spPr bwMode="auto">
            <a:xfrm>
              <a:off x="7645400" y="36789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11" name="Rectangle 5"/>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12"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13"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14" name="Straight Arrow Connector 10"/>
            <p:cNvCxnSpPr>
              <a:stCxn id="9" idx="6"/>
              <a:endCxn id="11" idx="1"/>
            </p:cNvCxnSpPr>
            <p:nvPr/>
          </p:nvCxnSpPr>
          <p:spPr bwMode="auto">
            <a:xfrm flipV="1">
              <a:off x="6335715" y="1124744"/>
              <a:ext cx="1295398"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0"/>
            <p:cNvCxnSpPr>
              <a:stCxn id="9" idx="6"/>
              <a:endCxn id="12" idx="1"/>
            </p:cNvCxnSpPr>
            <p:nvPr/>
          </p:nvCxnSpPr>
          <p:spPr bwMode="auto">
            <a:xfrm flipV="1">
              <a:off x="6335715" y="2118519"/>
              <a:ext cx="1295398"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0"/>
            <p:cNvCxnSpPr>
              <a:stCxn id="9" idx="6"/>
              <a:endCxn id="13" idx="1"/>
            </p:cNvCxnSpPr>
            <p:nvPr/>
          </p:nvCxnSpPr>
          <p:spPr bwMode="auto">
            <a:xfrm>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0"/>
            <p:cNvCxnSpPr>
              <a:stCxn id="9" idx="6"/>
              <a:endCxn id="10" idx="1"/>
            </p:cNvCxnSpPr>
            <p:nvPr/>
          </p:nvCxnSpPr>
          <p:spPr bwMode="auto">
            <a:xfrm>
              <a:off x="6335715" y="2810669"/>
              <a:ext cx="1309685" cy="1156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32" name="TextBox 31"/>
          <p:cNvSpPr txBox="1"/>
          <p:nvPr/>
        </p:nvSpPr>
        <p:spPr>
          <a:xfrm>
            <a:off x="1203076" y="-2"/>
            <a:ext cx="4038600" cy="830997"/>
          </a:xfrm>
          <a:prstGeom prst="rect">
            <a:avLst/>
          </a:prstGeom>
          <a:noFill/>
        </p:spPr>
        <p:txBody>
          <a:bodyPr wrap="square" lIns="91402" tIns="45702" rIns="91402" bIns="45702" rtlCol="0">
            <a:spAutoFit/>
          </a:bodyPr>
          <a:lstStyle/>
          <a:p>
            <a:r>
              <a:rPr lang="nl-NL" sz="4800" dirty="0">
                <a:latin typeface="Franklin Gothic Medium" panose="020B0603020102020204" pitchFamily="34" charset="0"/>
              </a:rPr>
              <a:t> Factor scores</a:t>
            </a:r>
          </a:p>
        </p:txBody>
      </p:sp>
      <p:sp>
        <p:nvSpPr>
          <p:cNvPr id="18" name="Rectangle 17"/>
          <p:cNvSpPr/>
          <p:nvPr/>
        </p:nvSpPr>
        <p:spPr>
          <a:xfrm>
            <a:off x="4300259" y="2892631"/>
            <a:ext cx="652743" cy="307777"/>
          </a:xfrm>
          <a:prstGeom prst="rect">
            <a:avLst/>
          </a:prstGeom>
        </p:spPr>
        <p:txBody>
          <a:bodyPr wrap="none" lIns="91402" tIns="45702" rIns="91402" bIns="45702">
            <a:spAutoFit/>
          </a:bodyPr>
          <a:lstStyle/>
          <a:p>
            <a:r>
              <a:rPr lang="nl-NL" sz="1400" dirty="0">
                <a:solidFill>
                  <a:srgbClr val="FF6600"/>
                </a:solidFill>
                <a:latin typeface="Franklin Gothic Book" panose="020B0503020102020204" pitchFamily="34" charset="0"/>
              </a:rPr>
              <a:t>0.708</a:t>
            </a:r>
          </a:p>
        </p:txBody>
      </p:sp>
      <p:sp>
        <p:nvSpPr>
          <p:cNvPr id="19" name="Rectangle 18"/>
          <p:cNvSpPr/>
          <p:nvPr/>
        </p:nvSpPr>
        <p:spPr>
          <a:xfrm>
            <a:off x="4331081" y="2283031"/>
            <a:ext cx="545727" cy="307777"/>
          </a:xfrm>
          <a:prstGeom prst="rect">
            <a:avLst/>
          </a:prstGeom>
        </p:spPr>
        <p:txBody>
          <a:bodyPr wrap="none" lIns="91402" tIns="45702" rIns="91402" bIns="45702">
            <a:spAutoFit/>
          </a:bodyPr>
          <a:lstStyle/>
          <a:p>
            <a:r>
              <a:rPr lang="nl-NL" sz="1400" dirty="0">
                <a:solidFill>
                  <a:srgbClr val="FF6600"/>
                </a:solidFill>
                <a:latin typeface="Franklin Gothic Book" panose="020B0503020102020204" pitchFamily="34" charset="0"/>
              </a:rPr>
              <a:t>1.00</a:t>
            </a:r>
          </a:p>
        </p:txBody>
      </p:sp>
      <p:sp>
        <p:nvSpPr>
          <p:cNvPr id="20" name="Rectangle 19"/>
          <p:cNvSpPr/>
          <p:nvPr/>
        </p:nvSpPr>
        <p:spPr>
          <a:xfrm>
            <a:off x="4224057" y="3502231"/>
            <a:ext cx="652743" cy="307777"/>
          </a:xfrm>
          <a:prstGeom prst="rect">
            <a:avLst/>
          </a:prstGeom>
        </p:spPr>
        <p:txBody>
          <a:bodyPr wrap="none" lIns="91402" tIns="45702" rIns="91402" bIns="45702">
            <a:spAutoFit/>
          </a:bodyPr>
          <a:lstStyle/>
          <a:p>
            <a:r>
              <a:rPr lang="nl-NL" sz="1400" dirty="0">
                <a:solidFill>
                  <a:srgbClr val="FF6600"/>
                </a:solidFill>
                <a:latin typeface="Franklin Gothic Book" panose="020B0503020102020204" pitchFamily="34" charset="0"/>
              </a:rPr>
              <a:t>0.567</a:t>
            </a:r>
          </a:p>
        </p:txBody>
      </p:sp>
      <p:sp>
        <p:nvSpPr>
          <p:cNvPr id="21" name="Rectangle 20"/>
          <p:cNvSpPr/>
          <p:nvPr/>
        </p:nvSpPr>
        <p:spPr>
          <a:xfrm>
            <a:off x="4243100" y="4188031"/>
            <a:ext cx="633700" cy="307777"/>
          </a:xfrm>
          <a:prstGeom prst="rect">
            <a:avLst/>
          </a:prstGeom>
        </p:spPr>
        <p:txBody>
          <a:bodyPr wrap="none" lIns="91402" tIns="45702" rIns="91402" bIns="45702">
            <a:spAutoFit/>
          </a:bodyPr>
          <a:lstStyle/>
          <a:p>
            <a:r>
              <a:rPr lang="nl-NL" sz="1400" dirty="0">
                <a:solidFill>
                  <a:srgbClr val="FF6600"/>
                </a:solidFill>
                <a:latin typeface="Franklin Gothic Book" panose="020B0503020102020204" pitchFamily="34" charset="0"/>
              </a:rPr>
              <a:t>0.742</a:t>
            </a:r>
          </a:p>
        </p:txBody>
      </p:sp>
      <p:sp>
        <p:nvSpPr>
          <p:cNvPr id="22" name="TextBox 21"/>
          <p:cNvSpPr txBox="1"/>
          <p:nvPr/>
        </p:nvSpPr>
        <p:spPr>
          <a:xfrm>
            <a:off x="1005467" y="4901003"/>
            <a:ext cx="7791398" cy="1938956"/>
          </a:xfrm>
          <a:prstGeom prst="rect">
            <a:avLst/>
          </a:prstGeom>
          <a:noFill/>
        </p:spPr>
        <p:txBody>
          <a:bodyPr wrap="square" lIns="91402" tIns="45702" rIns="91402" bIns="45702" rtlCol="0">
            <a:spAutoFit/>
          </a:bodyPr>
          <a:lstStyle/>
          <a:p>
            <a:r>
              <a:rPr lang="nl-NL" sz="2400" dirty="0">
                <a:latin typeface="Franklin Gothic Book" panose="020B0503020102020204" pitchFamily="34" charset="0"/>
              </a:rPr>
              <a:t>The ‘factor </a:t>
            </a:r>
            <a:r>
              <a:rPr lang="nl-NL" sz="2400" dirty="0" err="1">
                <a:latin typeface="Franklin Gothic Book" panose="020B0503020102020204" pitchFamily="34" charset="0"/>
              </a:rPr>
              <a:t>loadings</a:t>
            </a:r>
            <a:r>
              <a:rPr lang="nl-NL" sz="2400" dirty="0">
                <a:latin typeface="Franklin Gothic Book" panose="020B0503020102020204" pitchFamily="34" charset="0"/>
              </a:rPr>
              <a:t>’ are </a:t>
            </a:r>
            <a:r>
              <a:rPr lang="nl-NL" sz="2400" dirty="0" err="1">
                <a:latin typeface="Franklin Gothic Book" panose="020B0503020102020204" pitchFamily="34" charset="0"/>
              </a:rPr>
              <a:t>unequal</a:t>
            </a:r>
            <a:r>
              <a:rPr lang="nl-NL" sz="2400" dirty="0">
                <a:latin typeface="Franklin Gothic Book" panose="020B0503020102020204" pitchFamily="34" charset="0"/>
              </a:rPr>
              <a:t> </a:t>
            </a:r>
            <a:r>
              <a:rPr lang="nl-NL" sz="2400" dirty="0" err="1">
                <a:latin typeface="Franklin Gothic Book" panose="020B0503020102020204" pitchFamily="34" charset="0"/>
              </a:rPr>
              <a:t>when</a:t>
            </a:r>
            <a:r>
              <a:rPr lang="nl-NL" sz="2400" dirty="0">
                <a:latin typeface="Franklin Gothic Book" panose="020B0503020102020204" pitchFamily="34" charset="0"/>
              </a:rPr>
              <a:t> </a:t>
            </a:r>
            <a:r>
              <a:rPr lang="nl-NL" sz="2400" dirty="0" err="1">
                <a:latin typeface="Franklin Gothic Book" panose="020B0503020102020204" pitchFamily="34" charset="0"/>
              </a:rPr>
              <a:t>estimated</a:t>
            </a:r>
            <a:r>
              <a:rPr lang="nl-NL" sz="2400" dirty="0">
                <a:latin typeface="Franklin Gothic Book" panose="020B0503020102020204" pitchFamily="34" charset="0"/>
              </a:rPr>
              <a:t> </a:t>
            </a:r>
            <a:r>
              <a:rPr lang="nl-NL" sz="2400" dirty="0" err="1">
                <a:latin typeface="Franklin Gothic Book" panose="020B0503020102020204" pitchFamily="34" charset="0"/>
              </a:rPr>
              <a:t>with</a:t>
            </a:r>
            <a:r>
              <a:rPr lang="nl-NL" sz="2400" dirty="0">
                <a:latin typeface="Franklin Gothic Book" panose="020B0503020102020204" pitchFamily="34" charset="0"/>
              </a:rPr>
              <a:t> factor analysis.</a:t>
            </a:r>
          </a:p>
          <a:p>
            <a:endParaRPr lang="nl-NL" sz="2400" dirty="0">
              <a:latin typeface="Franklin Gothic Book" panose="020B0503020102020204" pitchFamily="34" charset="0"/>
            </a:endParaRPr>
          </a:p>
          <a:p>
            <a:r>
              <a:rPr lang="nl-NL" sz="2400" dirty="0">
                <a:latin typeface="Franklin Gothic Book" panose="020B0503020102020204" pitchFamily="34" charset="0"/>
              </a:rPr>
              <a:t>Items do </a:t>
            </a:r>
            <a:r>
              <a:rPr lang="nl-NL" sz="2400" dirty="0" err="1">
                <a:latin typeface="Franklin Gothic Book" panose="020B0503020102020204" pitchFamily="34" charset="0"/>
              </a:rPr>
              <a:t>not</a:t>
            </a:r>
            <a:r>
              <a:rPr lang="nl-NL" sz="2400" dirty="0">
                <a:latin typeface="Franklin Gothic Book" panose="020B0503020102020204" pitchFamily="34" charset="0"/>
              </a:rPr>
              <a:t> </a:t>
            </a:r>
            <a:r>
              <a:rPr lang="nl-NL" sz="2400" dirty="0" err="1">
                <a:latin typeface="Franklin Gothic Book" panose="020B0503020102020204" pitchFamily="34" charset="0"/>
              </a:rPr>
              <a:t>seem</a:t>
            </a:r>
            <a:r>
              <a:rPr lang="nl-NL" sz="2400" dirty="0">
                <a:latin typeface="Franklin Gothic Book" panose="020B0503020102020204" pitchFamily="34" charset="0"/>
              </a:rPr>
              <a:t> </a:t>
            </a:r>
            <a:r>
              <a:rPr lang="nl-NL" sz="2400" dirty="0" err="1">
                <a:latin typeface="Franklin Gothic Book" panose="020B0503020102020204" pitchFamily="34" charset="0"/>
              </a:rPr>
              <a:t>to</a:t>
            </a:r>
            <a:r>
              <a:rPr lang="nl-NL" sz="2400" dirty="0">
                <a:latin typeface="Franklin Gothic Book" panose="020B0503020102020204" pitchFamily="34" charset="0"/>
              </a:rPr>
              <a:t> </a:t>
            </a:r>
            <a:r>
              <a:rPr lang="nl-NL" sz="2400" dirty="0" err="1">
                <a:latin typeface="Franklin Gothic Book" panose="020B0503020102020204" pitchFamily="34" charset="0"/>
              </a:rPr>
              <a:t>be</a:t>
            </a:r>
            <a:r>
              <a:rPr lang="nl-NL" sz="2400" dirty="0">
                <a:latin typeface="Franklin Gothic Book" panose="020B0503020102020204" pitchFamily="34" charset="0"/>
              </a:rPr>
              <a:t> </a:t>
            </a:r>
            <a:r>
              <a:rPr lang="nl-NL" sz="2400" dirty="0" err="1">
                <a:latin typeface="Franklin Gothic Book" panose="020B0503020102020204" pitchFamily="34" charset="0"/>
              </a:rPr>
              <a:t>equally</a:t>
            </a:r>
            <a:r>
              <a:rPr lang="nl-NL" sz="2400" dirty="0">
                <a:latin typeface="Franklin Gothic Book" panose="020B0503020102020204" pitchFamily="34" charset="0"/>
              </a:rPr>
              <a:t> </a:t>
            </a:r>
            <a:r>
              <a:rPr lang="nl-NL" sz="2400" dirty="0" err="1">
                <a:latin typeface="Franklin Gothic Book" panose="020B0503020102020204" pitchFamily="34" charset="0"/>
              </a:rPr>
              <a:t>reflective</a:t>
            </a:r>
            <a:r>
              <a:rPr lang="nl-NL" sz="2400" dirty="0">
                <a:latin typeface="Franklin Gothic Book" panose="020B0503020102020204" pitchFamily="34" charset="0"/>
              </a:rPr>
              <a:t> of </a:t>
            </a:r>
            <a:r>
              <a:rPr lang="nl-NL" sz="2400" dirty="0" err="1">
                <a:latin typeface="Franklin Gothic Book" panose="020B0503020102020204" pitchFamily="34" charset="0"/>
              </a:rPr>
              <a:t>Extraversion</a:t>
            </a:r>
            <a:r>
              <a:rPr lang="nl-NL" sz="2400" dirty="0">
                <a:latin typeface="Franklin Gothic Book" panose="020B0503020102020204" pitchFamily="34" charset="0"/>
              </a:rPr>
              <a:t>.</a:t>
            </a:r>
          </a:p>
          <a:p>
            <a:endParaRPr lang="nl-NL" sz="2400" dirty="0">
              <a:latin typeface="Franklin Gothic Book" panose="020B0503020102020204" pitchFamily="34" charset="0"/>
            </a:endParaRPr>
          </a:p>
        </p:txBody>
      </p:sp>
      <p:pic>
        <p:nvPicPr>
          <p:cNvPr id="23" name="Picture 22"/>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11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0" y="-1"/>
            <a:ext cx="9144000" cy="830997"/>
          </a:xfrm>
          <a:prstGeom prst="rect">
            <a:avLst/>
          </a:prstGeom>
          <a:noFill/>
        </p:spPr>
        <p:txBody>
          <a:bodyPr wrap="square" lIns="91402" tIns="45702" rIns="91402" bIns="45702" rtlCol="0">
            <a:spAutoFit/>
          </a:bodyPr>
          <a:lstStyle/>
          <a:p>
            <a:pPr algn="ctr"/>
            <a:r>
              <a:rPr lang="nl-NL" sz="4800" dirty="0">
                <a:latin typeface="Franklin Gothic Medium" panose="020B0603020102020204" pitchFamily="34" charset="0"/>
              </a:rPr>
              <a:t> </a:t>
            </a:r>
            <a:r>
              <a:rPr lang="nl-NL" sz="4000" dirty="0">
                <a:latin typeface="Franklin Gothic Medium" panose="020B0603020102020204" pitchFamily="34" charset="0"/>
              </a:rPr>
              <a:t>Test </a:t>
            </a:r>
            <a:r>
              <a:rPr lang="nl-NL" sz="4000" dirty="0" err="1">
                <a:latin typeface="Franklin Gothic Medium" panose="020B0603020102020204" pitchFamily="34" charset="0"/>
              </a:rPr>
              <a:t>assumption</a:t>
            </a:r>
            <a:r>
              <a:rPr lang="nl-NL" sz="4000" dirty="0">
                <a:latin typeface="Franklin Gothic Medium" panose="020B0603020102020204" pitchFamily="34" charset="0"/>
              </a:rPr>
              <a:t> of </a:t>
            </a:r>
            <a:r>
              <a:rPr lang="nl-NL" sz="4000" dirty="0" err="1">
                <a:latin typeface="Franklin Gothic Medium" panose="020B0603020102020204" pitchFamily="34" charset="0"/>
              </a:rPr>
              <a:t>equal</a:t>
            </a:r>
            <a:r>
              <a:rPr lang="nl-NL" sz="4000" dirty="0">
                <a:latin typeface="Franklin Gothic Medium" panose="020B0603020102020204" pitchFamily="34" charset="0"/>
              </a:rPr>
              <a:t> </a:t>
            </a:r>
            <a:r>
              <a:rPr lang="nl-NL" sz="4000" dirty="0" err="1">
                <a:latin typeface="Franklin Gothic Medium" panose="020B0603020102020204" pitchFamily="34" charset="0"/>
              </a:rPr>
              <a:t>loadings</a:t>
            </a:r>
            <a:endParaRPr lang="nl-NL" sz="4000" dirty="0">
              <a:latin typeface="Franklin Gothic Medium" panose="020B0603020102020204" pitchFamily="34" charset="0"/>
            </a:endParaRPr>
          </a:p>
        </p:txBody>
      </p:sp>
      <p:sp>
        <p:nvSpPr>
          <p:cNvPr id="23" name="TextBox 22"/>
          <p:cNvSpPr txBox="1"/>
          <p:nvPr/>
        </p:nvSpPr>
        <p:spPr>
          <a:xfrm>
            <a:off x="647502" y="1447808"/>
            <a:ext cx="8530168" cy="3186929"/>
          </a:xfrm>
          <a:prstGeom prst="rect">
            <a:avLst/>
          </a:prstGeom>
          <a:noFill/>
        </p:spPr>
        <p:txBody>
          <a:bodyPr wrap="square" lIns="91402" tIns="45702" rIns="91402" bIns="45702" rtlCol="0">
            <a:spAutoFit/>
          </a:bodyPr>
          <a:lstStyle/>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MODEL:</a:t>
            </a:r>
          </a:p>
          <a:p>
            <a:pPr marL="355456" indent="-355456">
              <a:buClr>
                <a:srgbClr val="C00000"/>
              </a:buClr>
            </a:pPr>
            <a:r>
              <a:rPr lang="en-US" dirty="0">
                <a:latin typeface="Courier New" pitchFamily="49" charset="0"/>
                <a:cs typeface="Courier New" pitchFamily="49" charset="0"/>
              </a:rPr>
              <a:t>  Extraversion </a:t>
            </a:r>
            <a:r>
              <a:rPr lang="en-US" b="1" dirty="0">
                <a:latin typeface="Courier New" pitchFamily="49" charset="0"/>
                <a:cs typeface="Courier New" pitchFamily="49" charset="0"/>
              </a:rPr>
              <a:t>BY</a:t>
            </a:r>
            <a:r>
              <a:rPr lang="en-US" dirty="0">
                <a:latin typeface="Courier New" pitchFamily="49" charset="0"/>
                <a:cs typeface="Courier New" pitchFamily="49" charset="0"/>
              </a:rPr>
              <a:t> 	Q77 </a:t>
            </a:r>
          </a:p>
          <a:p>
            <a:pPr marL="355456" indent="-355456">
              <a:buClr>
                <a:srgbClr val="C00000"/>
              </a:buClr>
            </a:pPr>
            <a:r>
              <a:rPr lang="en-US" dirty="0">
                <a:latin typeface="Courier New" pitchFamily="49" charset="0"/>
                <a:cs typeface="Courier New" pitchFamily="49" charset="0"/>
              </a:rPr>
              <a:t>				Q84 </a:t>
            </a:r>
          </a:p>
          <a:p>
            <a:pPr marL="355456" indent="-355456">
              <a:buClr>
                <a:srgbClr val="C00000"/>
              </a:buClr>
            </a:pPr>
            <a:r>
              <a:rPr lang="en-US" dirty="0">
                <a:latin typeface="Courier New" pitchFamily="49" charset="0"/>
                <a:cs typeface="Courier New" pitchFamily="49" charset="0"/>
              </a:rPr>
              <a:t>				Q170 (a)</a:t>
            </a:r>
          </a:p>
          <a:p>
            <a:pPr marL="355456" indent="-355456">
              <a:buClr>
                <a:srgbClr val="C00000"/>
              </a:buClr>
            </a:pPr>
            <a:r>
              <a:rPr lang="en-US" dirty="0">
                <a:latin typeface="Courier New" pitchFamily="49" charset="0"/>
                <a:cs typeface="Courier New" pitchFamily="49" charset="0"/>
              </a:rPr>
              <a:t>				Q196 (b);</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r>
              <a:rPr lang="en-US" b="1" dirty="0">
                <a:latin typeface="Courier New" pitchFamily="49" charset="0"/>
                <a:cs typeface="Courier New" pitchFamily="49" charset="0"/>
              </a:rPr>
              <a:t>MODEL TEST:</a:t>
            </a:r>
          </a:p>
          <a:p>
            <a:pPr marL="355456" indent="-355456">
              <a:buClr>
                <a:srgbClr val="C00000"/>
              </a:buClr>
            </a:pPr>
            <a:r>
              <a:rPr lang="en-US" dirty="0">
                <a:latin typeface="Courier New" pitchFamily="49" charset="0"/>
                <a:cs typeface="Courier New" pitchFamily="49" charset="0"/>
              </a:rPr>
              <a:t>		a = b;</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0" y="-1"/>
            <a:ext cx="9144000" cy="830997"/>
          </a:xfrm>
          <a:prstGeom prst="rect">
            <a:avLst/>
          </a:prstGeom>
          <a:noFill/>
        </p:spPr>
        <p:txBody>
          <a:bodyPr wrap="square" lIns="91402" tIns="45702" rIns="91402" bIns="45702" rtlCol="0">
            <a:spAutoFit/>
          </a:bodyPr>
          <a:lstStyle/>
          <a:p>
            <a:pPr algn="ctr"/>
            <a:r>
              <a:rPr lang="nl-NL" sz="4800" dirty="0">
                <a:latin typeface="Franklin Gothic Medium" panose="020B0603020102020204" pitchFamily="34" charset="0"/>
              </a:rPr>
              <a:t> </a:t>
            </a:r>
            <a:r>
              <a:rPr lang="nl-NL" sz="4000" dirty="0">
                <a:latin typeface="Franklin Gothic Medium" panose="020B0603020102020204" pitchFamily="34" charset="0"/>
              </a:rPr>
              <a:t>Test </a:t>
            </a:r>
            <a:r>
              <a:rPr lang="nl-NL" sz="4000" dirty="0" err="1">
                <a:latin typeface="Franklin Gothic Medium" panose="020B0603020102020204" pitchFamily="34" charset="0"/>
              </a:rPr>
              <a:t>assumption</a:t>
            </a:r>
            <a:r>
              <a:rPr lang="nl-NL" sz="4000" dirty="0">
                <a:latin typeface="Franklin Gothic Medium" panose="020B0603020102020204" pitchFamily="34" charset="0"/>
              </a:rPr>
              <a:t> of </a:t>
            </a:r>
            <a:r>
              <a:rPr lang="nl-NL" sz="4000" dirty="0" err="1">
                <a:latin typeface="Franklin Gothic Medium" panose="020B0603020102020204" pitchFamily="34" charset="0"/>
              </a:rPr>
              <a:t>equal</a:t>
            </a:r>
            <a:r>
              <a:rPr lang="nl-NL" sz="4000" dirty="0">
                <a:latin typeface="Franklin Gothic Medium" panose="020B0603020102020204" pitchFamily="34" charset="0"/>
              </a:rPr>
              <a:t> </a:t>
            </a:r>
            <a:r>
              <a:rPr lang="nl-NL" sz="4000" dirty="0" err="1">
                <a:latin typeface="Franklin Gothic Medium" panose="020B0603020102020204" pitchFamily="34" charset="0"/>
              </a:rPr>
              <a:t>loadings</a:t>
            </a:r>
            <a:endParaRPr lang="nl-NL" sz="4000" dirty="0">
              <a:latin typeface="Franklin Gothic Medium" panose="020B0603020102020204" pitchFamily="34" charset="0"/>
            </a:endParaRPr>
          </a:p>
        </p:txBody>
      </p:sp>
      <p:sp>
        <p:nvSpPr>
          <p:cNvPr id="4" name="TextBox 3"/>
          <p:cNvSpPr txBox="1"/>
          <p:nvPr/>
        </p:nvSpPr>
        <p:spPr>
          <a:xfrm>
            <a:off x="306916" y="1143001"/>
            <a:ext cx="8530168" cy="5156218"/>
          </a:xfrm>
          <a:prstGeom prst="rect">
            <a:avLst/>
          </a:prstGeom>
          <a:noFill/>
        </p:spPr>
        <p:txBody>
          <a:bodyPr wrap="square" lIns="91402" tIns="45702" rIns="91402" bIns="45702" rtlCol="0">
            <a:spAutoFit/>
          </a:bodyPr>
          <a:lstStyle/>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MODEL:</a:t>
            </a:r>
          </a:p>
          <a:p>
            <a:pPr marL="355456" indent="-355456">
              <a:buClr>
                <a:srgbClr val="C00000"/>
              </a:buClr>
            </a:pPr>
            <a:r>
              <a:rPr lang="en-US" dirty="0">
                <a:latin typeface="Courier New" pitchFamily="49" charset="0"/>
                <a:cs typeface="Courier New" pitchFamily="49" charset="0"/>
              </a:rPr>
              <a:t>  Extraversion </a:t>
            </a:r>
            <a:r>
              <a:rPr lang="en-US" b="1" dirty="0">
                <a:latin typeface="Courier New" pitchFamily="49" charset="0"/>
                <a:cs typeface="Courier New" pitchFamily="49" charset="0"/>
              </a:rPr>
              <a:t>BY</a:t>
            </a:r>
            <a:r>
              <a:rPr lang="en-US" dirty="0">
                <a:latin typeface="Courier New" pitchFamily="49" charset="0"/>
                <a:cs typeface="Courier New" pitchFamily="49" charset="0"/>
              </a:rPr>
              <a:t> 	Q77 </a:t>
            </a:r>
          </a:p>
          <a:p>
            <a:pPr marL="355456" indent="-355456">
              <a:buClr>
                <a:srgbClr val="C00000"/>
              </a:buClr>
            </a:pPr>
            <a:r>
              <a:rPr lang="en-US" dirty="0">
                <a:latin typeface="Courier New" pitchFamily="49" charset="0"/>
                <a:cs typeface="Courier New" pitchFamily="49" charset="0"/>
              </a:rPr>
              <a:t>				Q84 </a:t>
            </a:r>
          </a:p>
          <a:p>
            <a:pPr marL="355456" indent="-355456">
              <a:buClr>
                <a:srgbClr val="C00000"/>
              </a:buClr>
            </a:pPr>
            <a:r>
              <a:rPr lang="en-US" dirty="0">
                <a:latin typeface="Courier New" pitchFamily="49" charset="0"/>
                <a:cs typeface="Courier New" pitchFamily="49" charset="0"/>
              </a:rPr>
              <a:t>				Q170 (a)</a:t>
            </a:r>
          </a:p>
          <a:p>
            <a:pPr marL="355456" indent="-355456">
              <a:buClr>
                <a:srgbClr val="C00000"/>
              </a:buClr>
            </a:pPr>
            <a:r>
              <a:rPr lang="en-US" dirty="0">
                <a:latin typeface="Courier New" pitchFamily="49" charset="0"/>
                <a:cs typeface="Courier New" pitchFamily="49" charset="0"/>
              </a:rPr>
              <a:t>				Q196 (b);</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r>
              <a:rPr lang="en-US" b="1" dirty="0">
                <a:latin typeface="Courier New" pitchFamily="49" charset="0"/>
                <a:cs typeface="Courier New" pitchFamily="49" charset="0"/>
              </a:rPr>
              <a:t>MODEL TEST:</a:t>
            </a:r>
          </a:p>
          <a:p>
            <a:pPr marL="355456" indent="-355456">
              <a:buClr>
                <a:srgbClr val="C00000"/>
              </a:buClr>
            </a:pPr>
            <a:r>
              <a:rPr lang="en-US" dirty="0">
                <a:latin typeface="Courier New" pitchFamily="49" charset="0"/>
                <a:cs typeface="Courier New" pitchFamily="49" charset="0"/>
              </a:rPr>
              <a:t>		a = b;</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Wald Test of Parameter Constraints</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Value                             13.558</a:t>
            </a:r>
          </a:p>
          <a:p>
            <a:pPr marL="355456" indent="-355456">
              <a:buClr>
                <a:srgbClr val="C00000"/>
              </a:buClr>
            </a:pPr>
            <a:r>
              <a:rPr lang="en-US" dirty="0">
                <a:latin typeface="Courier New" pitchFamily="49" charset="0"/>
                <a:cs typeface="Courier New" pitchFamily="49" charset="0"/>
              </a:rPr>
              <a:t>          Degrees of Freedom                     1</a:t>
            </a:r>
          </a:p>
          <a:p>
            <a:pPr marL="355456" indent="-355456">
              <a:buClr>
                <a:srgbClr val="C00000"/>
              </a:buClr>
            </a:pPr>
            <a:r>
              <a:rPr lang="en-US" dirty="0">
                <a:latin typeface="Courier New" pitchFamily="49" charset="0"/>
                <a:cs typeface="Courier New" pitchFamily="49" charset="0"/>
              </a:rPr>
              <a:t>          P-Value                           0.0002</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2" name="Rectangle 1"/>
          <p:cNvSpPr/>
          <p:nvPr/>
        </p:nvSpPr>
        <p:spPr>
          <a:xfrm>
            <a:off x="6248401" y="5181600"/>
            <a:ext cx="1219200" cy="5334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nl-NL"/>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58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924" t="66226" r="8077" b="15264"/>
          <a:stretch/>
        </p:blipFill>
        <p:spPr bwMode="auto">
          <a:xfrm rot="5400000">
            <a:off x="5000625" y="2695576"/>
            <a:ext cx="685800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0" y="0"/>
            <a:ext cx="7696200" cy="1066800"/>
          </a:xfrm>
          <a:prstGeom prst="rect">
            <a:avLst/>
          </a:prstGeom>
        </p:spPr>
        <p:txBody>
          <a:bodyPr lIns="91402" tIns="45702" rIns="91402" bIns="45702"/>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endParaRPr lang="nl-NL" dirty="0">
              <a:latin typeface="Franklin Gothic Medium" panose="020B0603020102020204" pitchFamily="34" charset="0"/>
            </a:endParaRPr>
          </a:p>
          <a:p>
            <a:pPr algn="ctr"/>
            <a:r>
              <a:rPr lang="nl-NL" dirty="0">
                <a:latin typeface="Franklin Gothic Medium" panose="020B0603020102020204" pitchFamily="34" charset="0"/>
              </a:rPr>
              <a:t>TODAY </a:t>
            </a:r>
          </a:p>
        </p:txBody>
      </p:sp>
      <p:sp>
        <p:nvSpPr>
          <p:cNvPr id="7184" name="TextBox 7183"/>
          <p:cNvSpPr txBox="1"/>
          <p:nvPr/>
        </p:nvSpPr>
        <p:spPr>
          <a:xfrm>
            <a:off x="4191000" y="1289567"/>
            <a:ext cx="3886200" cy="562654"/>
          </a:xfrm>
          <a:prstGeom prst="rect">
            <a:avLst/>
          </a:prstGeom>
          <a:noFill/>
        </p:spPr>
        <p:txBody>
          <a:bodyPr wrap="square" lIns="0" tIns="0" rIns="0" bIns="0" rtlCol="0">
            <a:spAutoFit/>
          </a:bodyPr>
          <a:lstStyle/>
          <a:p>
            <a:pPr marL="342761" indent="-342761">
              <a:buAutoNum type="arabicPeriod"/>
            </a:pPr>
            <a:r>
              <a:rPr lang="nl-NL" noProof="1">
                <a:latin typeface="Franklin Gothic Book" panose="020B0503020102020204" pitchFamily="34" charset="0"/>
              </a:rPr>
              <a:t>CFA/EFA in Mplus</a:t>
            </a:r>
          </a:p>
          <a:p>
            <a:r>
              <a:rPr lang="nl-NL" noProof="1">
                <a:latin typeface="Franklin Gothic Book" panose="020B0503020102020204" pitchFamily="34" charset="0"/>
              </a:rPr>
              <a:t>2.   latent variable scale</a:t>
            </a:r>
          </a:p>
        </p:txBody>
      </p:sp>
      <p:sp>
        <p:nvSpPr>
          <p:cNvPr id="7189" name="Rectangle 7188"/>
          <p:cNvSpPr/>
          <p:nvPr/>
        </p:nvSpPr>
        <p:spPr>
          <a:xfrm>
            <a:off x="391028" y="3673091"/>
            <a:ext cx="1808620" cy="1752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nl-NL"/>
          </a:p>
        </p:txBody>
      </p:sp>
      <p:sp>
        <p:nvSpPr>
          <p:cNvPr id="95" name="Rectangle 94"/>
          <p:cNvSpPr/>
          <p:nvPr/>
        </p:nvSpPr>
        <p:spPr>
          <a:xfrm>
            <a:off x="2335842" y="3673091"/>
            <a:ext cx="1808620" cy="1752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rtlCol="0" anchor="ctr"/>
          <a:lstStyle/>
          <a:p>
            <a:pPr algn="ctr"/>
            <a:endParaRPr lang="nl-NL"/>
          </a:p>
        </p:txBody>
      </p:sp>
      <p:grpSp>
        <p:nvGrpSpPr>
          <p:cNvPr id="5" name="Groeperen 162"/>
          <p:cNvGrpSpPr/>
          <p:nvPr/>
        </p:nvGrpSpPr>
        <p:grpSpPr>
          <a:xfrm>
            <a:off x="361921" y="4090871"/>
            <a:ext cx="1657677" cy="1449042"/>
            <a:chOff x="407623" y="3162952"/>
            <a:chExt cx="2471202" cy="1570587"/>
          </a:xfrm>
        </p:grpSpPr>
        <p:grpSp>
          <p:nvGrpSpPr>
            <p:cNvPr id="6" name="Groeperen 159"/>
            <p:cNvGrpSpPr/>
            <p:nvPr/>
          </p:nvGrpSpPr>
          <p:grpSpPr>
            <a:xfrm>
              <a:off x="843416" y="3162952"/>
              <a:ext cx="2035409" cy="1401083"/>
              <a:chOff x="843416" y="3144680"/>
              <a:chExt cx="2035409" cy="1401083"/>
            </a:xfrm>
          </p:grpSpPr>
          <p:sp>
            <p:nvSpPr>
              <p:cNvPr id="9" name="Tekstvak 68"/>
              <p:cNvSpPr txBox="1"/>
              <p:nvPr/>
            </p:nvSpPr>
            <p:spPr>
              <a:xfrm>
                <a:off x="843416" y="4174175"/>
                <a:ext cx="540000" cy="3669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1600" dirty="0">
                  <a:solidFill>
                    <a:schemeClr val="bg1">
                      <a:lumMod val="65000"/>
                    </a:schemeClr>
                  </a:solidFill>
                </a:endParaRPr>
              </a:p>
            </p:txBody>
          </p:sp>
          <p:sp>
            <p:nvSpPr>
              <p:cNvPr id="10" name="Tekstvak 69"/>
              <p:cNvSpPr txBox="1"/>
              <p:nvPr/>
            </p:nvSpPr>
            <p:spPr>
              <a:xfrm>
                <a:off x="1606120" y="4178811"/>
                <a:ext cx="540000" cy="3669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1600" dirty="0">
                  <a:solidFill>
                    <a:schemeClr val="bg1">
                      <a:lumMod val="65000"/>
                    </a:schemeClr>
                  </a:solidFill>
                </a:endParaRPr>
              </a:p>
            </p:txBody>
          </p:sp>
          <p:sp>
            <p:nvSpPr>
              <p:cNvPr id="11" name="Tekstvak 70"/>
              <p:cNvSpPr txBox="1"/>
              <p:nvPr/>
            </p:nvSpPr>
            <p:spPr>
              <a:xfrm>
                <a:off x="2338825" y="4174175"/>
                <a:ext cx="540000" cy="3669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1600" dirty="0">
                  <a:solidFill>
                    <a:schemeClr val="bg1">
                      <a:lumMod val="65000"/>
                    </a:schemeClr>
                  </a:solidFill>
                </a:endParaRPr>
              </a:p>
            </p:txBody>
          </p:sp>
          <p:sp>
            <p:nvSpPr>
              <p:cNvPr id="12" name="Tekstvak 71"/>
              <p:cNvSpPr txBox="1"/>
              <p:nvPr/>
            </p:nvSpPr>
            <p:spPr>
              <a:xfrm>
                <a:off x="1448695" y="3144680"/>
                <a:ext cx="756000" cy="469095"/>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400" dirty="0">
                    <a:solidFill>
                      <a:schemeClr val="bg1">
                        <a:lumMod val="65000"/>
                      </a:schemeClr>
                    </a:solidFill>
                    <a:latin typeface="Calibri"/>
                    <a:cs typeface="Calibri"/>
                  </a:rPr>
                  <a:t>F1</a:t>
                </a:r>
                <a:endParaRPr lang="en-US" sz="1100" baseline="-25000" dirty="0">
                  <a:solidFill>
                    <a:schemeClr val="bg1">
                      <a:lumMod val="65000"/>
                    </a:schemeClr>
                  </a:solidFill>
                </a:endParaRPr>
              </a:p>
            </p:txBody>
          </p:sp>
          <p:cxnSp>
            <p:nvCxnSpPr>
              <p:cNvPr id="17" name="Rechte verbindingslijn met pijl 84"/>
              <p:cNvCxnSpPr>
                <a:stCxn id="12" idx="4"/>
              </p:cNvCxnSpPr>
              <p:nvPr/>
            </p:nvCxnSpPr>
            <p:spPr>
              <a:xfrm flipH="1">
                <a:off x="1145474" y="3613775"/>
                <a:ext cx="681222" cy="522004"/>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Rechte verbindingslijn met pijl 85"/>
              <p:cNvCxnSpPr>
                <a:stCxn id="12" idx="4"/>
              </p:cNvCxnSpPr>
              <p:nvPr/>
            </p:nvCxnSpPr>
            <p:spPr>
              <a:xfrm>
                <a:off x="1826696" y="3613775"/>
                <a:ext cx="0" cy="522004"/>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Rechte verbindingslijn met pijl 89"/>
              <p:cNvCxnSpPr>
                <a:stCxn id="12" idx="4"/>
              </p:cNvCxnSpPr>
              <p:nvPr/>
            </p:nvCxnSpPr>
            <p:spPr>
              <a:xfrm>
                <a:off x="1826696" y="3613775"/>
                <a:ext cx="653705" cy="522004"/>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Tekstvak 161"/>
            <p:cNvSpPr txBox="1"/>
            <p:nvPr/>
          </p:nvSpPr>
          <p:spPr>
            <a:xfrm>
              <a:off x="407623" y="4333228"/>
              <a:ext cx="197848" cy="400311"/>
            </a:xfrm>
            <a:prstGeom prst="rect">
              <a:avLst/>
            </a:prstGeom>
            <a:noFill/>
          </p:spPr>
          <p:txBody>
            <a:bodyPr wrap="square" rtlCol="0">
              <a:spAutoFit/>
            </a:bodyPr>
            <a:lstStyle/>
            <a:p>
              <a:endParaRPr lang="en-US" dirty="0"/>
            </a:p>
          </p:txBody>
        </p:sp>
      </p:grpSp>
      <p:grpSp>
        <p:nvGrpSpPr>
          <p:cNvPr id="97" name="Groeperen 162"/>
          <p:cNvGrpSpPr/>
          <p:nvPr/>
        </p:nvGrpSpPr>
        <p:grpSpPr>
          <a:xfrm>
            <a:off x="2273650" y="4090871"/>
            <a:ext cx="1657677" cy="1449042"/>
            <a:chOff x="407623" y="3162952"/>
            <a:chExt cx="2471202" cy="1570587"/>
          </a:xfrm>
        </p:grpSpPr>
        <p:grpSp>
          <p:nvGrpSpPr>
            <p:cNvPr id="98" name="Groeperen 159"/>
            <p:cNvGrpSpPr/>
            <p:nvPr/>
          </p:nvGrpSpPr>
          <p:grpSpPr>
            <a:xfrm>
              <a:off x="843416" y="3162952"/>
              <a:ext cx="2035409" cy="1401083"/>
              <a:chOff x="843416" y="3144680"/>
              <a:chExt cx="2035409" cy="1401083"/>
            </a:xfrm>
          </p:grpSpPr>
          <p:sp>
            <p:nvSpPr>
              <p:cNvPr id="100" name="Tekstvak 68"/>
              <p:cNvSpPr txBox="1"/>
              <p:nvPr/>
            </p:nvSpPr>
            <p:spPr>
              <a:xfrm>
                <a:off x="843416" y="4174175"/>
                <a:ext cx="540000" cy="3669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1600" dirty="0">
                  <a:solidFill>
                    <a:schemeClr val="bg1">
                      <a:lumMod val="65000"/>
                    </a:schemeClr>
                  </a:solidFill>
                </a:endParaRPr>
              </a:p>
            </p:txBody>
          </p:sp>
          <p:sp>
            <p:nvSpPr>
              <p:cNvPr id="101" name="Tekstvak 69"/>
              <p:cNvSpPr txBox="1"/>
              <p:nvPr/>
            </p:nvSpPr>
            <p:spPr>
              <a:xfrm>
                <a:off x="1606120" y="4178811"/>
                <a:ext cx="540000" cy="3669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1600" dirty="0">
                  <a:solidFill>
                    <a:schemeClr val="bg1">
                      <a:lumMod val="65000"/>
                    </a:schemeClr>
                  </a:solidFill>
                </a:endParaRPr>
              </a:p>
            </p:txBody>
          </p:sp>
          <p:sp>
            <p:nvSpPr>
              <p:cNvPr id="102" name="Tekstvak 70"/>
              <p:cNvSpPr txBox="1"/>
              <p:nvPr/>
            </p:nvSpPr>
            <p:spPr>
              <a:xfrm>
                <a:off x="2338825" y="4174175"/>
                <a:ext cx="540000" cy="3669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1600" dirty="0">
                  <a:solidFill>
                    <a:schemeClr val="bg1">
                      <a:lumMod val="65000"/>
                    </a:schemeClr>
                  </a:solidFill>
                </a:endParaRPr>
              </a:p>
            </p:txBody>
          </p:sp>
          <p:sp>
            <p:nvSpPr>
              <p:cNvPr id="103" name="Tekstvak 71"/>
              <p:cNvSpPr txBox="1"/>
              <p:nvPr/>
            </p:nvSpPr>
            <p:spPr>
              <a:xfrm>
                <a:off x="1448695" y="3144680"/>
                <a:ext cx="756000" cy="469095"/>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400" dirty="0">
                    <a:solidFill>
                      <a:schemeClr val="bg1">
                        <a:lumMod val="65000"/>
                      </a:schemeClr>
                    </a:solidFill>
                    <a:latin typeface="Calibri"/>
                    <a:cs typeface="Calibri"/>
                  </a:rPr>
                  <a:t>F1</a:t>
                </a:r>
                <a:endParaRPr lang="en-US" sz="1100" baseline="-25000" dirty="0">
                  <a:solidFill>
                    <a:schemeClr val="bg1">
                      <a:lumMod val="65000"/>
                    </a:schemeClr>
                  </a:solidFill>
                </a:endParaRPr>
              </a:p>
            </p:txBody>
          </p:sp>
          <p:cxnSp>
            <p:nvCxnSpPr>
              <p:cNvPr id="104" name="Rechte verbindingslijn met pijl 84"/>
              <p:cNvCxnSpPr>
                <a:stCxn id="103" idx="4"/>
              </p:cNvCxnSpPr>
              <p:nvPr/>
            </p:nvCxnSpPr>
            <p:spPr>
              <a:xfrm flipH="1">
                <a:off x="1145474" y="3613775"/>
                <a:ext cx="681222" cy="522004"/>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Rechte verbindingslijn met pijl 85"/>
              <p:cNvCxnSpPr>
                <a:stCxn id="103" idx="4"/>
              </p:cNvCxnSpPr>
              <p:nvPr/>
            </p:nvCxnSpPr>
            <p:spPr>
              <a:xfrm>
                <a:off x="1826696" y="3613775"/>
                <a:ext cx="0" cy="522004"/>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Rechte verbindingslijn met pijl 89"/>
              <p:cNvCxnSpPr>
                <a:stCxn id="103" idx="4"/>
              </p:cNvCxnSpPr>
              <p:nvPr/>
            </p:nvCxnSpPr>
            <p:spPr>
              <a:xfrm>
                <a:off x="1826696" y="3613775"/>
                <a:ext cx="653705" cy="522004"/>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9" name="Tekstvak 161"/>
            <p:cNvSpPr txBox="1"/>
            <p:nvPr/>
          </p:nvSpPr>
          <p:spPr>
            <a:xfrm>
              <a:off x="407623" y="4333228"/>
              <a:ext cx="197848" cy="400311"/>
            </a:xfrm>
            <a:prstGeom prst="rect">
              <a:avLst/>
            </a:prstGeom>
            <a:noFill/>
          </p:spPr>
          <p:txBody>
            <a:bodyPr wrap="square" rtlCol="0">
              <a:spAutoFit/>
            </a:bodyPr>
            <a:lstStyle/>
            <a:p>
              <a:endParaRPr lang="en-US" dirty="0"/>
            </a:p>
          </p:txBody>
        </p:sp>
      </p:grpSp>
      <p:grpSp>
        <p:nvGrpSpPr>
          <p:cNvPr id="107" name="Groeperen 162"/>
          <p:cNvGrpSpPr/>
          <p:nvPr/>
        </p:nvGrpSpPr>
        <p:grpSpPr>
          <a:xfrm>
            <a:off x="710559" y="1015954"/>
            <a:ext cx="1657677" cy="1449042"/>
            <a:chOff x="407623" y="3162952"/>
            <a:chExt cx="2471202" cy="1570587"/>
          </a:xfrm>
        </p:grpSpPr>
        <p:grpSp>
          <p:nvGrpSpPr>
            <p:cNvPr id="108" name="Groeperen 159"/>
            <p:cNvGrpSpPr/>
            <p:nvPr/>
          </p:nvGrpSpPr>
          <p:grpSpPr>
            <a:xfrm>
              <a:off x="843416" y="3162952"/>
              <a:ext cx="2035409" cy="1401083"/>
              <a:chOff x="843416" y="3144680"/>
              <a:chExt cx="2035409" cy="1401083"/>
            </a:xfrm>
          </p:grpSpPr>
          <p:sp>
            <p:nvSpPr>
              <p:cNvPr id="110" name="Tekstvak 68"/>
              <p:cNvSpPr txBox="1"/>
              <p:nvPr/>
            </p:nvSpPr>
            <p:spPr>
              <a:xfrm>
                <a:off x="843416" y="4174175"/>
                <a:ext cx="540000" cy="3669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1600" dirty="0">
                  <a:solidFill>
                    <a:schemeClr val="bg1">
                      <a:lumMod val="65000"/>
                    </a:schemeClr>
                  </a:solidFill>
                </a:endParaRPr>
              </a:p>
            </p:txBody>
          </p:sp>
          <p:sp>
            <p:nvSpPr>
              <p:cNvPr id="111" name="Tekstvak 69"/>
              <p:cNvSpPr txBox="1"/>
              <p:nvPr/>
            </p:nvSpPr>
            <p:spPr>
              <a:xfrm>
                <a:off x="1606120" y="4178811"/>
                <a:ext cx="540000" cy="3669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1600" dirty="0">
                  <a:solidFill>
                    <a:schemeClr val="bg1">
                      <a:lumMod val="65000"/>
                    </a:schemeClr>
                  </a:solidFill>
                </a:endParaRPr>
              </a:p>
            </p:txBody>
          </p:sp>
          <p:sp>
            <p:nvSpPr>
              <p:cNvPr id="112" name="Tekstvak 70"/>
              <p:cNvSpPr txBox="1"/>
              <p:nvPr/>
            </p:nvSpPr>
            <p:spPr>
              <a:xfrm>
                <a:off x="2338825" y="4174175"/>
                <a:ext cx="540000" cy="3669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sz="1600" dirty="0">
                  <a:solidFill>
                    <a:schemeClr val="bg1">
                      <a:lumMod val="65000"/>
                    </a:schemeClr>
                  </a:solidFill>
                </a:endParaRPr>
              </a:p>
            </p:txBody>
          </p:sp>
          <p:sp>
            <p:nvSpPr>
              <p:cNvPr id="113" name="Tekstvak 71"/>
              <p:cNvSpPr txBox="1"/>
              <p:nvPr/>
            </p:nvSpPr>
            <p:spPr>
              <a:xfrm>
                <a:off x="1448695" y="3144680"/>
                <a:ext cx="756000" cy="469095"/>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400" dirty="0">
                    <a:solidFill>
                      <a:schemeClr val="bg1">
                        <a:lumMod val="65000"/>
                      </a:schemeClr>
                    </a:solidFill>
                    <a:latin typeface="Calibri"/>
                    <a:cs typeface="Calibri"/>
                  </a:rPr>
                  <a:t>F1</a:t>
                </a:r>
                <a:endParaRPr lang="en-US" sz="1100" baseline="-25000" dirty="0">
                  <a:solidFill>
                    <a:schemeClr val="bg1">
                      <a:lumMod val="65000"/>
                    </a:schemeClr>
                  </a:solidFill>
                </a:endParaRPr>
              </a:p>
            </p:txBody>
          </p:sp>
          <p:cxnSp>
            <p:nvCxnSpPr>
              <p:cNvPr id="114" name="Rechte verbindingslijn met pijl 84"/>
              <p:cNvCxnSpPr>
                <a:stCxn id="113" idx="4"/>
              </p:cNvCxnSpPr>
              <p:nvPr/>
            </p:nvCxnSpPr>
            <p:spPr>
              <a:xfrm flipH="1">
                <a:off x="1145474" y="3613775"/>
                <a:ext cx="681222" cy="522004"/>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Rechte verbindingslijn met pijl 85"/>
              <p:cNvCxnSpPr>
                <a:stCxn id="113" idx="4"/>
              </p:cNvCxnSpPr>
              <p:nvPr/>
            </p:nvCxnSpPr>
            <p:spPr>
              <a:xfrm>
                <a:off x="1826696" y="3613775"/>
                <a:ext cx="0" cy="522004"/>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Rechte verbindingslijn met pijl 89"/>
              <p:cNvCxnSpPr>
                <a:stCxn id="113" idx="4"/>
              </p:cNvCxnSpPr>
              <p:nvPr/>
            </p:nvCxnSpPr>
            <p:spPr>
              <a:xfrm>
                <a:off x="1826696" y="3613775"/>
                <a:ext cx="653705" cy="522004"/>
              </a:xfrm>
              <a:prstGeom prst="straightConnector1">
                <a:avLst/>
              </a:prstGeom>
              <a:ln>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09" name="Tekstvak 161"/>
            <p:cNvSpPr txBox="1"/>
            <p:nvPr/>
          </p:nvSpPr>
          <p:spPr>
            <a:xfrm>
              <a:off x="407623" y="4333228"/>
              <a:ext cx="197848" cy="400311"/>
            </a:xfrm>
            <a:prstGeom prst="rect">
              <a:avLst/>
            </a:prstGeom>
            <a:noFill/>
          </p:spPr>
          <p:txBody>
            <a:bodyPr wrap="square" rtlCol="0">
              <a:spAutoFit/>
            </a:bodyPr>
            <a:lstStyle/>
            <a:p>
              <a:endParaRPr lang="en-US" dirty="0"/>
            </a:p>
          </p:txBody>
        </p:sp>
      </p:grpSp>
      <p:sp>
        <p:nvSpPr>
          <p:cNvPr id="7191" name="TextBox 7190"/>
          <p:cNvSpPr txBox="1"/>
          <p:nvPr/>
        </p:nvSpPr>
        <p:spPr>
          <a:xfrm>
            <a:off x="518752" y="3652104"/>
            <a:ext cx="1571932" cy="248866"/>
          </a:xfrm>
          <a:prstGeom prst="rect">
            <a:avLst/>
          </a:prstGeom>
          <a:noFill/>
        </p:spPr>
        <p:txBody>
          <a:bodyPr wrap="square" lIns="0" tIns="0" rIns="0" bIns="0" rtlCol="0">
            <a:spAutoFit/>
          </a:bodyPr>
          <a:lstStyle/>
          <a:p>
            <a:r>
              <a:rPr lang="nl-NL" sz="1600" dirty="0">
                <a:latin typeface="Franklin Gothic Medium" panose="020B0603020102020204" pitchFamily="34" charset="0"/>
              </a:rPr>
              <a:t>Group 1</a:t>
            </a:r>
            <a:r>
              <a:rPr lang="nl-NL" sz="1600" dirty="0">
                <a:latin typeface="Franklin Gothic Book" panose="020B0503020102020204" pitchFamily="34" charset="0"/>
              </a:rPr>
              <a:t> </a:t>
            </a:r>
          </a:p>
        </p:txBody>
      </p:sp>
      <p:sp>
        <p:nvSpPr>
          <p:cNvPr id="118" name="TextBox 117"/>
          <p:cNvSpPr txBox="1"/>
          <p:nvPr/>
        </p:nvSpPr>
        <p:spPr>
          <a:xfrm>
            <a:off x="2406383" y="3673093"/>
            <a:ext cx="1571932" cy="248866"/>
          </a:xfrm>
          <a:prstGeom prst="rect">
            <a:avLst/>
          </a:prstGeom>
          <a:noFill/>
        </p:spPr>
        <p:txBody>
          <a:bodyPr wrap="square" lIns="0" tIns="0" rIns="0" bIns="0" rtlCol="0">
            <a:spAutoFit/>
          </a:bodyPr>
          <a:lstStyle/>
          <a:p>
            <a:r>
              <a:rPr lang="nl-NL" sz="1600" dirty="0">
                <a:latin typeface="Franklin Gothic Medium" panose="020B0603020102020204" pitchFamily="34" charset="0"/>
              </a:rPr>
              <a:t>Group 2 </a:t>
            </a:r>
          </a:p>
        </p:txBody>
      </p:sp>
      <p:sp>
        <p:nvSpPr>
          <p:cNvPr id="119" name="TextBox 118"/>
          <p:cNvSpPr txBox="1"/>
          <p:nvPr/>
        </p:nvSpPr>
        <p:spPr>
          <a:xfrm>
            <a:off x="4400930" y="4242337"/>
            <a:ext cx="3886200" cy="562654"/>
          </a:xfrm>
          <a:prstGeom prst="rect">
            <a:avLst/>
          </a:prstGeom>
          <a:noFill/>
        </p:spPr>
        <p:txBody>
          <a:bodyPr wrap="square" lIns="0" tIns="0" rIns="0" bIns="0" rtlCol="0">
            <a:spAutoFit/>
          </a:bodyPr>
          <a:lstStyle/>
          <a:p>
            <a:r>
              <a:rPr lang="nl-NL" noProof="1">
                <a:latin typeface="Franklin Gothic Book" panose="020B0503020102020204" pitchFamily="34" charset="0"/>
              </a:rPr>
              <a:t>3. Multigroup in Mplus</a:t>
            </a:r>
          </a:p>
          <a:p>
            <a:r>
              <a:rPr lang="nl-NL" noProof="1">
                <a:latin typeface="Franklin Gothic Book" panose="020B0503020102020204" pitchFamily="34" charset="0"/>
              </a:rPr>
              <a:t>4. Measurement invariance</a:t>
            </a:r>
          </a:p>
        </p:txBody>
      </p:sp>
    </p:spTree>
    <p:extLst>
      <p:ext uri="{BB962C8B-B14F-4D97-AF65-F5344CB8AC3E}">
        <p14:creationId xmlns:p14="http://schemas.microsoft.com/office/powerpoint/2010/main" val="70080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4600"/>
            <a:ext cx="9144000" cy="1323403"/>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Intermezzo:</a:t>
            </a:r>
          </a:p>
          <a:p>
            <a:pPr algn="ctr"/>
            <a:r>
              <a:rPr lang="nl-NL" sz="4000" dirty="0" err="1">
                <a:latin typeface="Franklin Gothic Medium" panose="020B0603020102020204" pitchFamily="34" charset="0"/>
              </a:rPr>
              <a:t>Categorical</a:t>
            </a:r>
            <a:r>
              <a:rPr lang="nl-NL" sz="4000" dirty="0">
                <a:latin typeface="Franklin Gothic Medium" panose="020B0603020102020204" pitchFamily="34" charset="0"/>
              </a:rPr>
              <a:t> or </a:t>
            </a:r>
            <a:r>
              <a:rPr lang="nl-NL" sz="4000" dirty="0" err="1">
                <a:latin typeface="Franklin Gothic Medium" panose="020B0603020102020204" pitchFamily="34" charset="0"/>
              </a:rPr>
              <a:t>continuous</a:t>
            </a:r>
            <a:r>
              <a:rPr lang="nl-NL" sz="4000" dirty="0">
                <a:latin typeface="Franklin Gothic Medium" panose="020B0603020102020204" pitchFamily="34" charset="0"/>
              </a:rPr>
              <a:t> indicators?</a:t>
            </a:r>
          </a:p>
        </p:txBody>
      </p:sp>
      <p:sp>
        <p:nvSpPr>
          <p:cNvPr id="5" name="Rectangle 4"/>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341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descr="C:\Users\3773736\AppData\Local\Google\Chrome\Downloads\Rplot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856394"/>
            <a:ext cx="2200275" cy="2557463"/>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3773736\AppData\Local\Google\Chrome\Downloads\Rplot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700464"/>
            <a:ext cx="2331390" cy="2709862"/>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Users\3773736\AppData\Local\Google\Chrome\Downloads\Rplot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28781"/>
            <a:ext cx="2334743" cy="271376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C:\Users\3773736\AppData\Local\Google\Chrome\Downloads\Rplot2.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8911" y="428781"/>
            <a:ext cx="2446725" cy="2843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217E425-BC73-4FB7-9C9D-54D2DDC08A08}"/>
              </a:ext>
            </a:extLst>
          </p:cNvPr>
          <p:cNvSpPr/>
          <p:nvPr/>
        </p:nvSpPr>
        <p:spPr>
          <a:xfrm rot="21297950">
            <a:off x="2287736" y="2811037"/>
            <a:ext cx="4881332" cy="923330"/>
          </a:xfrm>
          <a:prstGeom prst="rect">
            <a:avLst/>
          </a:prstGeom>
          <a:solidFill>
            <a:schemeClr val="tx1"/>
          </a:solidFill>
        </p:spPr>
        <p:txBody>
          <a:bodyPr wrap="square" lIns="91440" tIns="45720" rIns="91440" bIns="45720">
            <a:spAutoFit/>
          </a:bodyPr>
          <a:lstStyle/>
          <a:p>
            <a:pPr algn="ctr"/>
            <a:r>
              <a:rPr lang="en-US" sz="5400" dirty="0">
                <a:ln w="0">
                  <a:solidFill>
                    <a:srgbClr val="FF6600"/>
                  </a:solidFill>
                </a:ln>
                <a:solidFill>
                  <a:srgbClr val="FF6600"/>
                </a:solidFill>
                <a:effectLst>
                  <a:outerShdw blurRad="38100" dist="25400" dir="5400000" algn="ctr" rotWithShape="0">
                    <a:srgbClr val="6E747A">
                      <a:alpha val="43000"/>
                    </a:srgbClr>
                  </a:outerShdw>
                </a:effectLst>
              </a:rPr>
              <a:t>ORDINAL</a:t>
            </a:r>
          </a:p>
        </p:txBody>
      </p:sp>
    </p:spTree>
    <p:extLst>
      <p:ext uri="{BB962C8B-B14F-4D97-AF65-F5344CB8AC3E}">
        <p14:creationId xmlns:p14="http://schemas.microsoft.com/office/powerpoint/2010/main" val="305186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942564"/>
            <a:ext cx="8530168" cy="5383444"/>
          </a:xfrm>
          <a:prstGeom prst="rect">
            <a:avLst/>
          </a:prstGeom>
          <a:noFill/>
        </p:spPr>
        <p:txBody>
          <a:bodyPr wrap="square" lIns="91402" tIns="45702" rIns="91402" bIns="45702" rtlCol="0">
            <a:spAutoFit/>
          </a:bodyPr>
          <a:lstStyle/>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r>
              <a:rPr lang="en-US" sz="1600" b="1" u="sng" dirty="0">
                <a:latin typeface="Courier New" pitchFamily="49" charset="0"/>
                <a:cs typeface="Courier New" pitchFamily="49" charset="0"/>
              </a:rPr>
              <a:t>TITLE</a:t>
            </a:r>
            <a:r>
              <a:rPr lang="en-US" sz="1600" dirty="0">
                <a:latin typeface="Courier New" pitchFamily="49" charset="0"/>
                <a:cs typeface="Courier New" pitchFamily="49" charset="0"/>
              </a:rPr>
              <a:t>: Analysis for illustrating categorical vs continuous;</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b="1" u="sng" dirty="0">
                <a:latin typeface="Courier New" pitchFamily="49" charset="0"/>
                <a:cs typeface="Courier New" pitchFamily="49" charset="0"/>
              </a:rPr>
              <a:t>DATA</a:t>
            </a:r>
            <a:r>
              <a:rPr lang="en-US" sz="1600" dirty="0">
                <a:latin typeface="Courier New" pitchFamily="49" charset="0"/>
                <a:cs typeface="Courier New" pitchFamily="49" charset="0"/>
              </a:rPr>
              <a:t>:  FILE IS </a:t>
            </a:r>
            <a:r>
              <a:rPr lang="en-US" sz="1600" dirty="0" err="1">
                <a:latin typeface="Courier New" pitchFamily="49" charset="0"/>
                <a:cs typeface="Courier New" pitchFamily="49" charset="0"/>
              </a:rPr>
              <a:t>Sapi.dat</a:t>
            </a:r>
            <a:r>
              <a:rPr lang="en-US" sz="1600" dirty="0">
                <a:latin typeface="Courier New" pitchFamily="49" charset="0"/>
                <a:cs typeface="Courier New" pitchFamily="49" charset="0"/>
              </a:rPr>
              <a:t>;</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b="1" u="sng" dirty="0">
                <a:latin typeface="Courier New" pitchFamily="49" charset="0"/>
                <a:cs typeface="Courier New" pitchFamily="49" charset="0"/>
              </a:rPr>
              <a:t>ANALYSIS</a:t>
            </a:r>
            <a:r>
              <a:rPr lang="en-US" sz="1600" dirty="0">
                <a:latin typeface="Courier New" pitchFamily="49" charset="0"/>
                <a:cs typeface="Courier New" pitchFamily="49" charset="0"/>
              </a:rPr>
              <a:t>: estimator = ML; </a:t>
            </a:r>
            <a:r>
              <a:rPr lang="en-US" sz="1600" dirty="0">
                <a:solidFill>
                  <a:srgbClr val="00B0F0"/>
                </a:solidFill>
                <a:latin typeface="Courier New" pitchFamily="49" charset="0"/>
                <a:cs typeface="Courier New" pitchFamily="49" charset="0"/>
              </a:rPr>
              <a:t>!to obtain AIC and BIC fit indices</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b="1" u="sng" dirty="0">
                <a:latin typeface="Courier New" pitchFamily="49" charset="0"/>
                <a:cs typeface="Courier New" pitchFamily="49" charset="0"/>
              </a:rPr>
              <a:t>VARIABLE</a:t>
            </a:r>
            <a:r>
              <a:rPr lang="en-US" sz="1600" b="1" dirty="0">
                <a:latin typeface="Courier New" pitchFamily="49" charset="0"/>
                <a:cs typeface="Courier New" pitchFamily="49" charset="0"/>
              </a:rPr>
              <a:t>: </a:t>
            </a:r>
          </a:p>
          <a:p>
            <a:pPr marL="355456" indent="-355456">
              <a:buClr>
                <a:srgbClr val="C00000"/>
              </a:buClr>
            </a:pP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NAMES ARE </a:t>
            </a:r>
            <a:r>
              <a:rPr lang="en-US" sz="1600" dirty="0">
                <a:latin typeface="Courier New" pitchFamily="49" charset="0"/>
                <a:cs typeface="Courier New" pitchFamily="49" charset="0"/>
              </a:rPr>
              <a:t>id Age </a:t>
            </a:r>
            <a:r>
              <a:rPr lang="en-US" sz="1600" dirty="0" err="1">
                <a:latin typeface="Courier New" pitchFamily="49" charset="0"/>
                <a:cs typeface="Courier New" pitchFamily="49" charset="0"/>
              </a:rPr>
              <a:t>EduLevel</a:t>
            </a:r>
            <a:r>
              <a:rPr lang="en-US" sz="1600" dirty="0">
                <a:latin typeface="Courier New" pitchFamily="49" charset="0"/>
                <a:cs typeface="Courier New" pitchFamily="49" charset="0"/>
              </a:rPr>
              <a:t> Gender </a:t>
            </a:r>
            <a:r>
              <a:rPr lang="en-US" sz="1600" dirty="0" err="1">
                <a:latin typeface="Courier New" pitchFamily="49" charset="0"/>
                <a:cs typeface="Courier New" pitchFamily="49" charset="0"/>
              </a:rPr>
              <a:t>ReadAb</a:t>
            </a:r>
            <a:r>
              <a:rPr lang="en-US" sz="1600" dirty="0">
                <a:latin typeface="Courier New" pitchFamily="49" charset="0"/>
                <a:cs typeface="Courier New" pitchFamily="49" charset="0"/>
              </a:rPr>
              <a:t> Q44 Q63 Q76 Q77 Q84 Q98 Q170 Q196;	</a:t>
            </a:r>
          </a:p>
          <a:p>
            <a:pPr marL="355456" indent="-355456">
              <a:buClr>
                <a:srgbClr val="C00000"/>
              </a:buClr>
            </a:pPr>
            <a:r>
              <a:rPr lang="en-US" sz="1600" b="1" dirty="0">
                <a:latin typeface="Courier New" pitchFamily="49" charset="0"/>
                <a:cs typeface="Courier New" pitchFamily="49" charset="0"/>
              </a:rPr>
              <a:t>USEVARIABLES ARE </a:t>
            </a:r>
            <a:r>
              <a:rPr lang="en-US" sz="1600" dirty="0">
                <a:latin typeface="Courier New" pitchFamily="49" charset="0"/>
                <a:cs typeface="Courier New" pitchFamily="49" charset="0"/>
              </a:rPr>
              <a:t>Q77 Q84 Q170 Q196 ;</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MISSING ARE</a:t>
            </a:r>
            <a:r>
              <a:rPr lang="en-US" sz="1600" dirty="0">
                <a:latin typeface="Courier New" pitchFamily="49" charset="0"/>
                <a:cs typeface="Courier New" pitchFamily="49" charset="0"/>
              </a:rPr>
              <a:t> ALL(-999);</a:t>
            </a:r>
          </a:p>
          <a:p>
            <a:pPr marL="355456" indent="-355456">
              <a:buClr>
                <a:srgbClr val="C00000"/>
              </a:buClr>
            </a:pPr>
            <a:r>
              <a:rPr lang="en-US" sz="1600" dirty="0">
                <a:latin typeface="Courier New" pitchFamily="49" charset="0"/>
                <a:cs typeface="Courier New" pitchFamily="49" charset="0"/>
              </a:rPr>
              <a:t>  </a:t>
            </a:r>
            <a:r>
              <a:rPr lang="en-US" sz="1600" b="1" dirty="0">
                <a:solidFill>
                  <a:srgbClr val="FF6600"/>
                </a:solidFill>
                <a:latin typeface="Courier New" pitchFamily="49" charset="0"/>
                <a:cs typeface="Courier New" pitchFamily="49" charset="0"/>
              </a:rPr>
              <a:t>CATEGORICAL ARE ALL;</a:t>
            </a:r>
          </a:p>
          <a:p>
            <a:pPr marL="355456" indent="-355456">
              <a:buClr>
                <a:srgbClr val="C00000"/>
              </a:buClr>
            </a:pPr>
            <a:endParaRPr lang="en-US" sz="1600" b="1" dirty="0">
              <a:solidFill>
                <a:srgbClr val="C00000"/>
              </a:solidFill>
              <a:latin typeface="Courier New" pitchFamily="49" charset="0"/>
              <a:cs typeface="Courier New" pitchFamily="49" charset="0"/>
            </a:endParaRPr>
          </a:p>
          <a:p>
            <a:pPr marL="355456" indent="-355456">
              <a:buClr>
                <a:srgbClr val="C00000"/>
              </a:buClr>
            </a:pPr>
            <a:r>
              <a:rPr lang="en-US" sz="1600" b="1" u="sng" dirty="0">
                <a:latin typeface="Courier New" pitchFamily="49" charset="0"/>
                <a:cs typeface="Courier New" pitchFamily="49" charset="0"/>
              </a:rPr>
              <a:t>MODEL:</a:t>
            </a:r>
          </a:p>
          <a:p>
            <a:pPr marL="355456" indent="-355456">
              <a:buClr>
                <a:srgbClr val="C00000"/>
              </a:buClr>
            </a:pPr>
            <a:r>
              <a:rPr lang="en-US" sz="1600" dirty="0">
                <a:latin typeface="Courier New" pitchFamily="49" charset="0"/>
                <a:cs typeface="Courier New" pitchFamily="49" charset="0"/>
              </a:rPr>
              <a:t>  Extraversion </a:t>
            </a:r>
            <a:r>
              <a:rPr lang="en-US" sz="1600" b="1" dirty="0">
                <a:latin typeface="Courier New" pitchFamily="49" charset="0"/>
                <a:cs typeface="Courier New" pitchFamily="49" charset="0"/>
              </a:rPr>
              <a:t>BY</a:t>
            </a:r>
            <a:r>
              <a:rPr lang="en-US" sz="1600" dirty="0">
                <a:latin typeface="Courier New" pitchFamily="49" charset="0"/>
                <a:cs typeface="Courier New" pitchFamily="49" charset="0"/>
              </a:rPr>
              <a:t> 	Q77 </a:t>
            </a:r>
          </a:p>
          <a:p>
            <a:pPr marL="355456" indent="-355456">
              <a:buClr>
                <a:srgbClr val="C00000"/>
              </a:buClr>
            </a:pPr>
            <a:r>
              <a:rPr lang="en-US" sz="1600" dirty="0">
                <a:latin typeface="Courier New" pitchFamily="49" charset="0"/>
                <a:cs typeface="Courier New" pitchFamily="49" charset="0"/>
              </a:rPr>
              <a:t>				Q84 </a:t>
            </a:r>
          </a:p>
          <a:p>
            <a:pPr marL="355456" indent="-355456">
              <a:buClr>
                <a:srgbClr val="C00000"/>
              </a:buClr>
            </a:pPr>
            <a:r>
              <a:rPr lang="en-US" sz="1600" dirty="0">
                <a:latin typeface="Courier New" pitchFamily="49" charset="0"/>
                <a:cs typeface="Courier New" pitchFamily="49" charset="0"/>
              </a:rPr>
              <a:t>				Q170 </a:t>
            </a:r>
          </a:p>
          <a:p>
            <a:pPr marL="355456" indent="-355456">
              <a:buClr>
                <a:srgbClr val="C00000"/>
              </a:buClr>
            </a:pPr>
            <a:r>
              <a:rPr lang="en-US" sz="1600" dirty="0">
                <a:latin typeface="Courier New" pitchFamily="49" charset="0"/>
                <a:cs typeface="Courier New" pitchFamily="49" charset="0"/>
              </a:rPr>
              <a:t>				Q196 ;</a:t>
            </a:r>
          </a:p>
          <a:p>
            <a:pPr marL="355456" indent="-355456">
              <a:buClr>
                <a:srgbClr val="C00000"/>
              </a:buClr>
            </a:pPr>
            <a:endParaRPr lang="en-GB" dirty="0">
              <a:latin typeface="Courier New" pitchFamily="49" charset="0"/>
              <a:cs typeface="Courier New" pitchFamily="49" charset="0"/>
            </a:endParaRPr>
          </a:p>
        </p:txBody>
      </p:sp>
      <p:sp>
        <p:nvSpPr>
          <p:cNvPr id="4" name="TextBox 3"/>
          <p:cNvSpPr txBox="1"/>
          <p:nvPr/>
        </p:nvSpPr>
        <p:spPr>
          <a:xfrm>
            <a:off x="-7088" y="531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a:t>
            </a:r>
            <a:r>
              <a:rPr lang="nl-NL" sz="4000" dirty="0" err="1">
                <a:latin typeface="Franklin Gothic Medium" panose="020B0603020102020204" pitchFamily="34" charset="0"/>
              </a:rPr>
              <a:t>Categorical</a:t>
            </a:r>
            <a:endParaRPr lang="nl-NL" sz="4000" dirty="0">
              <a:latin typeface="Franklin Gothic Medium" panose="020B0603020102020204" pitchFamily="34" charset="0"/>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84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92740" y="304800"/>
            <a:ext cx="8530168" cy="3447061"/>
          </a:xfrm>
          <a:prstGeom prst="rect">
            <a:avLst/>
          </a:prstGeom>
          <a:noFill/>
        </p:spPr>
        <p:txBody>
          <a:bodyPr wrap="square" lIns="91402" tIns="45702" rIns="91402" bIns="45702" rtlCol="0">
            <a:spAutoFit/>
          </a:bodyPr>
          <a:lstStyle/>
          <a:p>
            <a:pPr marL="355456" indent="-355456" algn="ctr">
              <a:buClr>
                <a:srgbClr val="C00000"/>
              </a:buClr>
            </a:pPr>
            <a:r>
              <a:rPr lang="en-US" sz="3600" dirty="0">
                <a:latin typeface="Franklin Gothic Medium" panose="020B0603020102020204" pitchFamily="34" charset="0"/>
                <a:cs typeface="Courier New" pitchFamily="49" charset="0"/>
              </a:rPr>
              <a:t>Note: Don’t use Chi2 tests or IC to compare categorical and continuous models</a:t>
            </a:r>
          </a:p>
          <a:p>
            <a:pPr marL="355456" indent="-355456">
              <a:buClr>
                <a:srgbClr val="C00000"/>
              </a:buClr>
            </a:pPr>
            <a:endParaRPr lang="en-US" sz="2000" dirty="0">
              <a:solidFill>
                <a:prstClr val="black"/>
              </a:solidFill>
              <a:latin typeface="Franklin Gothic Medium" panose="020B0603020102020204" pitchFamily="34" charset="0"/>
            </a:endParaRPr>
          </a:p>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p:txBody>
      </p:sp>
      <p:sp>
        <p:nvSpPr>
          <p:cNvPr id="3" name="Rectangle 3"/>
          <p:cNvSpPr txBox="1">
            <a:spLocks noChangeArrowheads="1"/>
          </p:cNvSpPr>
          <p:nvPr/>
        </p:nvSpPr>
        <p:spPr>
          <a:xfrm>
            <a:off x="176324" y="1143000"/>
            <a:ext cx="8763000" cy="4953000"/>
          </a:xfrm>
          <a:prstGeom prst="rect">
            <a:avLst/>
          </a:prstGeom>
        </p:spPr>
        <p:txBody>
          <a:bodyPr vert="horz" lIns="91402" tIns="45702" rIns="91402" bIns="45702"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400" dirty="0">
                <a:latin typeface="Franklin Gothic Book" panose="020B0503020102020204" pitchFamily="34" charset="0"/>
              </a:rPr>
              <a:t>Based on combining goodness of fit (-2Loglikelihood) and parsimony (</a:t>
            </a:r>
            <a:r>
              <a:rPr lang="en-US" sz="2400" i="1" dirty="0">
                <a:latin typeface="Franklin Gothic Book" panose="020B0503020102020204" pitchFamily="34" charset="0"/>
              </a:rPr>
              <a:t>k</a:t>
            </a:r>
            <a:r>
              <a:rPr lang="en-US" sz="2400" dirty="0">
                <a:latin typeface="Franklin Gothic Book" panose="020B0503020102020204" pitchFamily="34" charset="0"/>
              </a:rPr>
              <a:t> = # of parameters)</a:t>
            </a:r>
          </a:p>
          <a:p>
            <a:pPr lvl="1">
              <a:buFontTx/>
              <a:buNone/>
              <a:defRPr/>
            </a:pPr>
            <a:endParaRPr lang="en-US" sz="2400" dirty="0">
              <a:latin typeface="Franklin Gothic Book" panose="020B0503020102020204" pitchFamily="34" charset="0"/>
            </a:endParaRPr>
          </a:p>
          <a:p>
            <a:pPr>
              <a:defRPr/>
            </a:pPr>
            <a:endParaRPr lang="en-US" sz="2400" dirty="0">
              <a:latin typeface="Franklin Gothic Book" panose="020B0503020102020204" pitchFamily="34" charset="0"/>
            </a:endParaRPr>
          </a:p>
          <a:p>
            <a:pPr marL="0" indent="0">
              <a:buNone/>
              <a:defRPr/>
            </a:pPr>
            <a:endParaRPr lang="en-US" sz="2400" dirty="0">
              <a:latin typeface="Franklin Gothic Book" panose="020B0503020102020204" pitchFamily="34" charset="0"/>
            </a:endParaRPr>
          </a:p>
          <a:p>
            <a:pPr marL="0" indent="0">
              <a:buNone/>
              <a:defRPr/>
            </a:pPr>
            <a:endParaRPr lang="en-US" sz="2400" dirty="0">
              <a:latin typeface="Franklin Gothic Book" panose="020B0503020102020204" pitchFamily="34" charset="0"/>
            </a:endParaRPr>
          </a:p>
          <a:p>
            <a:pPr>
              <a:defRPr/>
            </a:pPr>
            <a:r>
              <a:rPr lang="en-US" sz="2400" dirty="0">
                <a:latin typeface="Franklin Gothic Book" panose="020B0503020102020204" pitchFamily="34" charset="0"/>
              </a:rPr>
              <a:t>No rule of thumb, values depend on actual data set. Choose the model with the lowest AIC and/or BIC</a:t>
            </a:r>
          </a:p>
          <a:p>
            <a:pPr>
              <a:defRPr/>
            </a:pPr>
            <a:endParaRPr lang="en-US" sz="2400" dirty="0">
              <a:latin typeface="Franklin Gothic Book" panose="020B0503020102020204" pitchFamily="34" charset="0"/>
            </a:endParaRPr>
          </a:p>
          <a:p>
            <a:pPr>
              <a:defRPr/>
            </a:pPr>
            <a:r>
              <a:rPr lang="en-US" sz="2400" dirty="0">
                <a:latin typeface="Franklin Gothic Book" panose="020B0503020102020204" pitchFamily="34" charset="0"/>
              </a:rPr>
              <a:t>NOTE: Cannot compare likelihoods of categorical and continuous indicator models. Likelihood incomparable. </a:t>
            </a:r>
          </a:p>
          <a:p>
            <a:pPr>
              <a:defRPr/>
            </a:pPr>
            <a:endParaRPr lang="en-US" sz="2400" dirty="0">
              <a:latin typeface="Franklin Gothic Book" panose="020B0503020102020204" pitchFamily="34" charset="0"/>
            </a:endParaRPr>
          </a:p>
          <a:p>
            <a:pPr>
              <a:defRPr/>
            </a:pPr>
            <a:r>
              <a:rPr lang="en-US" sz="2400" dirty="0">
                <a:latin typeface="Franklin Gothic Book" panose="020B0503020102020204" pitchFamily="34" charset="0"/>
              </a:rPr>
              <a:t>(also obviously not nested)</a:t>
            </a:r>
          </a:p>
          <a:p>
            <a:pPr lvl="1">
              <a:defRPr/>
            </a:pPr>
            <a:endParaRPr lang="en-US" sz="2400" dirty="0">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2" name="Object 1"/>
              <p:cNvSpPr txBox="1"/>
              <p:nvPr/>
            </p:nvSpPr>
            <p:spPr bwMode="auto">
              <a:xfrm>
                <a:off x="491937" y="2741367"/>
                <a:ext cx="3541184" cy="9144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nl-NL" i="1" smtClean="0">
                          <a:solidFill>
                            <a:srgbClr val="000000"/>
                          </a:solidFill>
                          <a:latin typeface="Cambria Math" panose="02040503050406030204" pitchFamily="18" charset="0"/>
                        </a:rPr>
                        <m:t>𝐴𝐼𝐶</m:t>
                      </m:r>
                      <m:r>
                        <a:rPr lang="nl-NL" i="1" smtClean="0">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𝐿𝑜𝑔𝑙𝑖𝑘𝑒𝑙𝑖h𝑜𝑜𝑑</m:t>
                      </m:r>
                      <m:r>
                        <a:rPr lang="nl-NL" i="1">
                          <a:solidFill>
                            <a:srgbClr val="000000"/>
                          </a:solidFill>
                          <a:latin typeface="Cambria Math" panose="02040503050406030204" pitchFamily="18" charset="0"/>
                        </a:rPr>
                        <m:t>+2</m:t>
                      </m:r>
                      <m:r>
                        <a:rPr lang="nl-NL" i="1">
                          <a:solidFill>
                            <a:srgbClr val="000000"/>
                          </a:solidFill>
                          <a:latin typeface="Cambria Math" panose="02040503050406030204" pitchFamily="18" charset="0"/>
                        </a:rPr>
                        <m:t>𝑘</m:t>
                      </m:r>
                    </m:oMath>
                  </m:oMathPara>
                </a14:m>
                <a:endParaRPr lang="nl-NL" dirty="0"/>
              </a:p>
            </p:txBody>
          </p:sp>
        </mc:Choice>
        <mc:Fallback xmlns="">
          <p:sp>
            <p:nvSpPr>
              <p:cNvPr id="2" name="Object 1"/>
              <p:cNvSpPr txBox="1">
                <a:spLocks noRot="1" noChangeAspect="1" noMove="1" noResize="1" noEditPoints="1" noAdjustHandles="1" noChangeArrowheads="1" noChangeShapeType="1" noTextEdit="1"/>
              </p:cNvSpPr>
              <p:nvPr/>
            </p:nvSpPr>
            <p:spPr bwMode="auto">
              <a:xfrm>
                <a:off x="491937" y="2741367"/>
                <a:ext cx="3541184" cy="914400"/>
              </a:xfrm>
              <a:prstGeom prst="rect">
                <a:avLst/>
              </a:prstGeom>
              <a:blipFill>
                <a:blip r:embed="rId2"/>
                <a:stretch>
                  <a:fillRect/>
                </a:stretch>
              </a:blipFill>
              <a:ln>
                <a:noFill/>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4" name="Object 3"/>
              <p:cNvSpPr txBox="1"/>
              <p:nvPr/>
            </p:nvSpPr>
            <p:spPr bwMode="auto">
              <a:xfrm>
                <a:off x="4731054" y="2741367"/>
                <a:ext cx="3950038" cy="838914"/>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nl-NL" i="1">
                          <a:solidFill>
                            <a:srgbClr val="000000"/>
                          </a:solidFill>
                          <a:latin typeface="Cambria Math" panose="02040503050406030204" pitchFamily="18" charset="0"/>
                        </a:rPr>
                        <m:t>𝐵𝐼𝐶</m:t>
                      </m:r>
                      <m:r>
                        <a:rPr lang="nl-NL"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𝐿𝑜𝑔𝑙𝑖𝑘𝑒𝑙𝑖h𝑜𝑜𝑑</m:t>
                      </m:r>
                      <m:r>
                        <a:rPr lang="nl-NL" i="1">
                          <a:solidFill>
                            <a:srgbClr val="000000"/>
                          </a:solidFill>
                          <a:latin typeface="Cambria Math" panose="02040503050406030204" pitchFamily="18" charset="0"/>
                        </a:rPr>
                        <m:t>+</m:t>
                      </m:r>
                      <m:r>
                        <a:rPr lang="nl-NL" i="1">
                          <a:solidFill>
                            <a:srgbClr val="000000"/>
                          </a:solidFill>
                          <a:latin typeface="Cambria Math" panose="02040503050406030204" pitchFamily="18" charset="0"/>
                        </a:rPr>
                        <m:t>𝑘</m:t>
                      </m:r>
                      <m:func>
                        <m:funcPr>
                          <m:ctrlPr>
                            <a:rPr lang="nl-NL" i="1">
                              <a:solidFill>
                                <a:srgbClr val="000000"/>
                              </a:solidFill>
                              <a:latin typeface="Cambria Math" panose="02040503050406030204" pitchFamily="18" charset="0"/>
                            </a:rPr>
                          </m:ctrlPr>
                        </m:funcPr>
                        <m:fName>
                          <m:r>
                            <m:rPr>
                              <m:sty m:val="p"/>
                            </m:rPr>
                            <a:rPr lang="nl-NL" i="0">
                              <a:solidFill>
                                <a:srgbClr val="000000"/>
                              </a:solidFill>
                              <a:latin typeface="Cambria Math" panose="02040503050406030204" pitchFamily="18" charset="0"/>
                            </a:rPr>
                            <m:t>LN</m:t>
                          </m:r>
                        </m:fName>
                        <m:e>
                          <m:d>
                            <m:dPr>
                              <m:ctrlPr>
                                <a:rPr lang="nl-NL" i="1">
                                  <a:solidFill>
                                    <a:srgbClr val="000000"/>
                                  </a:solidFill>
                                  <a:latin typeface="Cambria Math" panose="02040503050406030204" pitchFamily="18" charset="0"/>
                                </a:rPr>
                              </m:ctrlPr>
                            </m:dPr>
                            <m:e>
                              <m:r>
                                <a:rPr lang="nl-NL" i="1">
                                  <a:solidFill>
                                    <a:srgbClr val="000000"/>
                                  </a:solidFill>
                                  <a:latin typeface="Cambria Math" panose="02040503050406030204" pitchFamily="18" charset="0"/>
                                </a:rPr>
                                <m:t>𝑛</m:t>
                              </m:r>
                            </m:e>
                          </m:d>
                        </m:e>
                      </m:func>
                    </m:oMath>
                  </m:oMathPara>
                </a14:m>
                <a:endParaRPr lang="nl-NL" dirty="0"/>
              </a:p>
            </p:txBody>
          </p:sp>
        </mc:Choice>
        <mc:Fallback xmlns="">
          <p:sp>
            <p:nvSpPr>
              <p:cNvPr id="4" name="Object 3"/>
              <p:cNvSpPr txBox="1">
                <a:spLocks noRot="1" noChangeAspect="1" noMove="1" noResize="1" noEditPoints="1" noAdjustHandles="1" noChangeArrowheads="1" noChangeShapeType="1" noTextEdit="1"/>
              </p:cNvSpPr>
              <p:nvPr/>
            </p:nvSpPr>
            <p:spPr bwMode="auto">
              <a:xfrm>
                <a:off x="4731054" y="2741367"/>
                <a:ext cx="3950038" cy="838914"/>
              </a:xfrm>
              <a:prstGeom prst="rect">
                <a:avLst/>
              </a:prstGeom>
              <a:blipFill>
                <a:blip r:embed="rId3"/>
                <a:stretch>
                  <a:fillRect/>
                </a:stretch>
              </a:blipFill>
              <a:ln>
                <a:noFill/>
              </a:ln>
            </p:spPr>
            <p:txBody>
              <a:bodyPr/>
              <a:lstStyle/>
              <a:p>
                <a:r>
                  <a:rPr lang="nl-NL">
                    <a:noFill/>
                  </a:rPr>
                  <a:t> </a:t>
                </a:r>
              </a:p>
            </p:txBody>
          </p:sp>
        </mc:Fallback>
      </mc:AlternateContent>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97292" y="2529602"/>
            <a:ext cx="3657600" cy="914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2542343"/>
            <a:ext cx="4170929" cy="88665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35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4600"/>
            <a:ext cx="9144000" cy="707886"/>
          </a:xfrm>
          <a:prstGeom prst="rect">
            <a:avLst/>
          </a:prstGeom>
          <a:noFill/>
        </p:spPr>
        <p:txBody>
          <a:bodyPr wrap="square" lIns="91402" tIns="45702" rIns="91402" bIns="45702" rtlCol="0">
            <a:spAutoFit/>
          </a:bodyPr>
          <a:lstStyle/>
          <a:p>
            <a:pPr algn="ctr"/>
            <a:endParaRPr lang="nl-NL" sz="4000" dirty="0">
              <a:latin typeface="Franklin Gothic Medium" panose="020B0603020102020204" pitchFamily="34" charset="0"/>
            </a:endParaRPr>
          </a:p>
        </p:txBody>
      </p:sp>
      <p:pic>
        <p:nvPicPr>
          <p:cNvPr id="17" name="Picture 16"/>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224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4600"/>
            <a:ext cx="9144000" cy="707886"/>
          </a:xfrm>
          <a:prstGeom prst="rect">
            <a:avLst/>
          </a:prstGeom>
          <a:noFill/>
        </p:spPr>
        <p:txBody>
          <a:bodyPr wrap="square" lIns="91402" tIns="45702" rIns="91402" bIns="45702" rtlCol="0">
            <a:spAutoFit/>
          </a:bodyPr>
          <a:lstStyle/>
          <a:p>
            <a:pPr algn="ctr"/>
            <a:endParaRPr lang="nl-NL" sz="4000" dirty="0">
              <a:latin typeface="Franklin Gothic Medium" panose="020B0603020102020204" pitchFamily="34" charset="0"/>
            </a:endParaRPr>
          </a:p>
        </p:txBody>
      </p:sp>
      <p:sp>
        <p:nvSpPr>
          <p:cNvPr id="3" name="TextBox 2"/>
          <p:cNvSpPr txBox="1"/>
          <p:nvPr/>
        </p:nvSpPr>
        <p:spPr>
          <a:xfrm>
            <a:off x="1219200" y="1117169"/>
            <a:ext cx="1447800" cy="369332"/>
          </a:xfrm>
          <a:prstGeom prst="rect">
            <a:avLst/>
          </a:prstGeom>
          <a:noFill/>
        </p:spPr>
        <p:txBody>
          <a:bodyPr wrap="square" rtlCol="0">
            <a:spAutoFit/>
          </a:bodyPr>
          <a:lstStyle/>
          <a:p>
            <a:r>
              <a:rPr lang="nl-NL" dirty="0" err="1">
                <a:latin typeface="Franklin Gothic Medium" panose="020B0603020102020204" pitchFamily="34" charset="0"/>
              </a:rPr>
              <a:t>Threshold</a:t>
            </a:r>
            <a:r>
              <a:rPr lang="nl-NL" dirty="0">
                <a:latin typeface="Franklin Gothic Medium" panose="020B0603020102020204" pitchFamily="34" charset="0"/>
              </a:rPr>
              <a:t> 1</a:t>
            </a:r>
          </a:p>
        </p:txBody>
      </p:sp>
      <p:sp>
        <p:nvSpPr>
          <p:cNvPr id="6" name="TextBox 5"/>
          <p:cNvSpPr txBox="1"/>
          <p:nvPr/>
        </p:nvSpPr>
        <p:spPr>
          <a:xfrm>
            <a:off x="3390900" y="773533"/>
            <a:ext cx="1447800" cy="369332"/>
          </a:xfrm>
          <a:prstGeom prst="rect">
            <a:avLst/>
          </a:prstGeom>
          <a:noFill/>
        </p:spPr>
        <p:txBody>
          <a:bodyPr wrap="square" rtlCol="0">
            <a:spAutoFit/>
          </a:bodyPr>
          <a:lstStyle/>
          <a:p>
            <a:r>
              <a:rPr lang="nl-NL" dirty="0" err="1">
                <a:latin typeface="Franklin Gothic Medium" panose="020B0603020102020204" pitchFamily="34" charset="0"/>
              </a:rPr>
              <a:t>Threshold</a:t>
            </a:r>
            <a:r>
              <a:rPr lang="nl-NL" dirty="0">
                <a:latin typeface="Franklin Gothic Medium" panose="020B0603020102020204" pitchFamily="34" charset="0"/>
              </a:rPr>
              <a:t> 2</a:t>
            </a:r>
          </a:p>
        </p:txBody>
      </p:sp>
      <p:sp>
        <p:nvSpPr>
          <p:cNvPr id="7" name="TextBox 6"/>
          <p:cNvSpPr txBox="1"/>
          <p:nvPr/>
        </p:nvSpPr>
        <p:spPr>
          <a:xfrm>
            <a:off x="5334000" y="796024"/>
            <a:ext cx="1447800" cy="369332"/>
          </a:xfrm>
          <a:prstGeom prst="rect">
            <a:avLst/>
          </a:prstGeom>
          <a:noFill/>
        </p:spPr>
        <p:txBody>
          <a:bodyPr wrap="square" rtlCol="0">
            <a:spAutoFit/>
          </a:bodyPr>
          <a:lstStyle/>
          <a:p>
            <a:r>
              <a:rPr lang="nl-NL" dirty="0" err="1">
                <a:latin typeface="Franklin Gothic Medium" panose="020B0603020102020204" pitchFamily="34" charset="0"/>
              </a:rPr>
              <a:t>Threshold</a:t>
            </a:r>
            <a:r>
              <a:rPr lang="nl-NL" dirty="0">
                <a:latin typeface="Franklin Gothic Medium" panose="020B0603020102020204" pitchFamily="34" charset="0"/>
              </a:rPr>
              <a:t> 3</a:t>
            </a:r>
          </a:p>
        </p:txBody>
      </p:sp>
      <p:sp>
        <p:nvSpPr>
          <p:cNvPr id="8" name="TextBox 7"/>
          <p:cNvSpPr txBox="1"/>
          <p:nvPr/>
        </p:nvSpPr>
        <p:spPr>
          <a:xfrm>
            <a:off x="4343400" y="5740830"/>
            <a:ext cx="990600" cy="369332"/>
          </a:xfrm>
          <a:prstGeom prst="rect">
            <a:avLst/>
          </a:prstGeom>
          <a:noFill/>
        </p:spPr>
        <p:txBody>
          <a:bodyPr wrap="square" rtlCol="0">
            <a:spAutoFit/>
          </a:bodyPr>
          <a:lstStyle/>
          <a:p>
            <a:r>
              <a:rPr lang="nl-NL" dirty="0">
                <a:latin typeface="Franklin Gothic Medium" panose="020B0603020102020204" pitchFamily="34" charset="0"/>
              </a:rPr>
              <a:t>Y*</a:t>
            </a:r>
          </a:p>
        </p:txBody>
      </p:sp>
      <p:pic>
        <p:nvPicPr>
          <p:cNvPr id="15363" name="Picture 3" descr="C:\Users\3773736\AppData\Local\Google\Chrome\Downloads\Rplot5 (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4770"/>
            <a:ext cx="9144000" cy="46236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676400" y="762000"/>
            <a:ext cx="1447800" cy="369332"/>
          </a:xfrm>
          <a:prstGeom prst="rect">
            <a:avLst/>
          </a:prstGeom>
          <a:noFill/>
        </p:spPr>
        <p:txBody>
          <a:bodyPr wrap="square" rtlCol="0">
            <a:spAutoFit/>
          </a:bodyPr>
          <a:lstStyle/>
          <a:p>
            <a:r>
              <a:rPr lang="nl-NL" dirty="0" err="1">
                <a:latin typeface="Franklin Gothic Medium" panose="020B0603020102020204" pitchFamily="34" charset="0"/>
              </a:rPr>
              <a:t>Threshold</a:t>
            </a:r>
            <a:r>
              <a:rPr lang="nl-NL" dirty="0">
                <a:latin typeface="Franklin Gothic Medium" panose="020B0603020102020204" pitchFamily="34" charset="0"/>
              </a:rPr>
              <a:t> 1</a:t>
            </a:r>
          </a:p>
        </p:txBody>
      </p:sp>
      <p:sp>
        <p:nvSpPr>
          <p:cNvPr id="11" name="TextBox 10"/>
          <p:cNvSpPr txBox="1"/>
          <p:nvPr/>
        </p:nvSpPr>
        <p:spPr>
          <a:xfrm>
            <a:off x="7010400" y="796024"/>
            <a:ext cx="1447800" cy="369332"/>
          </a:xfrm>
          <a:prstGeom prst="rect">
            <a:avLst/>
          </a:prstGeom>
          <a:noFill/>
        </p:spPr>
        <p:txBody>
          <a:bodyPr wrap="square" rtlCol="0">
            <a:spAutoFit/>
          </a:bodyPr>
          <a:lstStyle/>
          <a:p>
            <a:r>
              <a:rPr lang="nl-NL" dirty="0" err="1">
                <a:latin typeface="Franklin Gothic Medium" panose="020B0603020102020204" pitchFamily="34" charset="0"/>
              </a:rPr>
              <a:t>Threshold</a:t>
            </a:r>
            <a:r>
              <a:rPr lang="nl-NL" dirty="0">
                <a:latin typeface="Franklin Gothic Medium" panose="020B0603020102020204" pitchFamily="34" charset="0"/>
              </a:rPr>
              <a:t> 4</a:t>
            </a:r>
          </a:p>
        </p:txBody>
      </p:sp>
      <p:sp>
        <p:nvSpPr>
          <p:cNvPr id="12" name="TextBox 11"/>
          <p:cNvSpPr txBox="1"/>
          <p:nvPr/>
        </p:nvSpPr>
        <p:spPr>
          <a:xfrm>
            <a:off x="1240221" y="4918841"/>
            <a:ext cx="1447800" cy="369332"/>
          </a:xfrm>
          <a:prstGeom prst="rect">
            <a:avLst/>
          </a:prstGeom>
          <a:noFill/>
        </p:spPr>
        <p:txBody>
          <a:bodyPr wrap="square" rtlCol="0">
            <a:spAutoFit/>
          </a:bodyPr>
          <a:lstStyle/>
          <a:p>
            <a:r>
              <a:rPr lang="nl-NL" dirty="0">
                <a:latin typeface="Franklin Gothic Book" panose="020B0503020102020204" pitchFamily="34" charset="0"/>
              </a:rPr>
              <a:t>y=1</a:t>
            </a:r>
          </a:p>
        </p:txBody>
      </p:sp>
      <p:sp>
        <p:nvSpPr>
          <p:cNvPr id="13" name="TextBox 12"/>
          <p:cNvSpPr txBox="1"/>
          <p:nvPr/>
        </p:nvSpPr>
        <p:spPr>
          <a:xfrm>
            <a:off x="2887717" y="4876800"/>
            <a:ext cx="1447800" cy="369332"/>
          </a:xfrm>
          <a:prstGeom prst="rect">
            <a:avLst/>
          </a:prstGeom>
          <a:noFill/>
        </p:spPr>
        <p:txBody>
          <a:bodyPr wrap="square" rtlCol="0">
            <a:spAutoFit/>
          </a:bodyPr>
          <a:lstStyle/>
          <a:p>
            <a:r>
              <a:rPr lang="nl-NL" dirty="0">
                <a:latin typeface="Franklin Gothic Book" panose="020B0503020102020204" pitchFamily="34" charset="0"/>
              </a:rPr>
              <a:t>y=2</a:t>
            </a:r>
          </a:p>
        </p:txBody>
      </p:sp>
      <p:sp>
        <p:nvSpPr>
          <p:cNvPr id="14" name="TextBox 13"/>
          <p:cNvSpPr txBox="1"/>
          <p:nvPr/>
        </p:nvSpPr>
        <p:spPr>
          <a:xfrm>
            <a:off x="4114800" y="4914321"/>
            <a:ext cx="1447800" cy="369332"/>
          </a:xfrm>
          <a:prstGeom prst="rect">
            <a:avLst/>
          </a:prstGeom>
          <a:noFill/>
        </p:spPr>
        <p:txBody>
          <a:bodyPr wrap="square" rtlCol="0">
            <a:spAutoFit/>
          </a:bodyPr>
          <a:lstStyle/>
          <a:p>
            <a:r>
              <a:rPr lang="nl-NL" dirty="0">
                <a:latin typeface="Franklin Gothic Book" panose="020B0503020102020204" pitchFamily="34" charset="0"/>
              </a:rPr>
              <a:t>y=3</a:t>
            </a:r>
          </a:p>
        </p:txBody>
      </p:sp>
      <p:sp>
        <p:nvSpPr>
          <p:cNvPr id="15" name="TextBox 14"/>
          <p:cNvSpPr txBox="1"/>
          <p:nvPr/>
        </p:nvSpPr>
        <p:spPr>
          <a:xfrm>
            <a:off x="5791200" y="4951107"/>
            <a:ext cx="1447800" cy="369332"/>
          </a:xfrm>
          <a:prstGeom prst="rect">
            <a:avLst/>
          </a:prstGeom>
          <a:noFill/>
        </p:spPr>
        <p:txBody>
          <a:bodyPr wrap="square" rtlCol="0">
            <a:spAutoFit/>
          </a:bodyPr>
          <a:lstStyle/>
          <a:p>
            <a:r>
              <a:rPr lang="nl-NL" dirty="0">
                <a:latin typeface="Franklin Gothic Book" panose="020B0503020102020204" pitchFamily="34" charset="0"/>
              </a:rPr>
              <a:t>y=4</a:t>
            </a:r>
          </a:p>
        </p:txBody>
      </p:sp>
      <p:sp>
        <p:nvSpPr>
          <p:cNvPr id="16" name="TextBox 15"/>
          <p:cNvSpPr txBox="1"/>
          <p:nvPr/>
        </p:nvSpPr>
        <p:spPr>
          <a:xfrm>
            <a:off x="7260021" y="4956362"/>
            <a:ext cx="1447800" cy="369332"/>
          </a:xfrm>
          <a:prstGeom prst="rect">
            <a:avLst/>
          </a:prstGeom>
          <a:noFill/>
        </p:spPr>
        <p:txBody>
          <a:bodyPr wrap="square" rtlCol="0">
            <a:spAutoFit/>
          </a:bodyPr>
          <a:lstStyle/>
          <a:p>
            <a:r>
              <a:rPr lang="nl-NL" dirty="0">
                <a:latin typeface="Franklin Gothic Book" panose="020B0503020102020204" pitchFamily="34" charset="0"/>
              </a:rPr>
              <a:t>y=5</a:t>
            </a:r>
          </a:p>
        </p:txBody>
      </p:sp>
      <p:pic>
        <p:nvPicPr>
          <p:cNvPr id="17" name="Picture 16"/>
          <p:cNvPicPr>
            <a:picLocks noChangeAspect="1" noChangeArrowheads="1"/>
          </p:cNvPicPr>
          <p:nvPr/>
        </p:nvPicPr>
        <p:blipFill rotWithShape="1">
          <a:blip r:embed="rId4">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4A4125-203B-4EF2-93A2-AAB47FADE6E6}"/>
              </a:ext>
            </a:extLst>
          </p:cNvPr>
          <p:cNvSpPr txBox="1"/>
          <p:nvPr/>
        </p:nvSpPr>
        <p:spPr>
          <a:xfrm>
            <a:off x="1676400" y="5970350"/>
            <a:ext cx="6867393" cy="923330"/>
          </a:xfrm>
          <a:prstGeom prst="rect">
            <a:avLst/>
          </a:prstGeom>
          <a:noFill/>
        </p:spPr>
        <p:txBody>
          <a:bodyPr wrap="none" rtlCol="0">
            <a:spAutoFit/>
          </a:bodyPr>
          <a:lstStyle/>
          <a:p>
            <a:r>
              <a:rPr lang="en-US" b="1" dirty="0"/>
              <a:t>Default is essentially an ordinal (ordered) </a:t>
            </a:r>
            <a:r>
              <a:rPr lang="en-US" b="1" dirty="0" err="1"/>
              <a:t>probit</a:t>
            </a:r>
            <a:r>
              <a:rPr lang="en-US" b="1" dirty="0"/>
              <a:t> </a:t>
            </a:r>
            <a:r>
              <a:rPr lang="en-US" b="1" dirty="0" err="1"/>
              <a:t>resgression</a:t>
            </a:r>
            <a:r>
              <a:rPr lang="en-US" b="1" dirty="0"/>
              <a:t> model.</a:t>
            </a:r>
          </a:p>
          <a:p>
            <a:r>
              <a:rPr lang="en-US" b="1" dirty="0"/>
              <a:t>Also an option: consider IRT models (logistic regression models).</a:t>
            </a:r>
          </a:p>
          <a:p>
            <a:endParaRPr lang="nl-NL" b="1" dirty="0"/>
          </a:p>
        </p:txBody>
      </p:sp>
    </p:spTree>
    <p:extLst>
      <p:ext uri="{BB962C8B-B14F-4D97-AF65-F5344CB8AC3E}">
        <p14:creationId xmlns:p14="http://schemas.microsoft.com/office/powerpoint/2010/main" val="915844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1"/>
          <p:cNvSpPr/>
          <p:nvPr/>
        </p:nvSpPr>
        <p:spPr>
          <a:xfrm>
            <a:off x="152400" y="914400"/>
            <a:ext cx="9144000" cy="4820790"/>
          </a:xfrm>
          <a:prstGeom prst="rect">
            <a:avLst/>
          </a:prstGeom>
        </p:spPr>
        <p:txBody>
          <a:bodyPr wrap="square" lIns="91402" tIns="45702" rIns="91402" bIns="45702">
            <a:spAutoFit/>
          </a:bodyPr>
          <a:lstStyle/>
          <a:p>
            <a:r>
              <a:rPr lang="nl-NL" sz="1600" dirty="0">
                <a:latin typeface="Courier New" pitchFamily="49" charset="0"/>
                <a:cs typeface="Courier New" pitchFamily="49" charset="0"/>
              </a:rPr>
              <a:t>MODEL RESULTS</a:t>
            </a:r>
          </a:p>
          <a:p>
            <a:r>
              <a:rPr lang="nl-NL" sz="1600" dirty="0">
                <a:latin typeface="Courier New" pitchFamily="49" charset="0"/>
                <a:cs typeface="Courier New" pitchFamily="49" charset="0"/>
              </a:rPr>
              <a:t>                    Estimate       S.E.  Est./S.E.    P-Value</a:t>
            </a:r>
          </a:p>
          <a:p>
            <a:r>
              <a:rPr lang="nl-NL" sz="1600" dirty="0">
                <a:latin typeface="Courier New" pitchFamily="49" charset="0"/>
                <a:cs typeface="Courier New" pitchFamily="49" charset="0"/>
              </a:rPr>
              <a:t> EXTRAVER BY</a:t>
            </a:r>
          </a:p>
          <a:p>
            <a:r>
              <a:rPr lang="nl-NL" sz="1600" dirty="0">
                <a:latin typeface="Courier New" pitchFamily="49" charset="0"/>
                <a:cs typeface="Courier New" pitchFamily="49" charset="0"/>
              </a:rPr>
              <a:t>    Q77                1.000      0.000    999.000    999.000</a:t>
            </a:r>
          </a:p>
          <a:p>
            <a:r>
              <a:rPr lang="nl-NL" sz="1600" dirty="0">
                <a:latin typeface="Courier New" pitchFamily="49" charset="0"/>
                <a:cs typeface="Courier New" pitchFamily="49" charset="0"/>
              </a:rPr>
              <a:t>    Q84                0.556      0.056      9.925      0.000</a:t>
            </a:r>
          </a:p>
          <a:p>
            <a:r>
              <a:rPr lang="nl-NL" sz="1600" dirty="0">
                <a:latin typeface="Courier New" pitchFamily="49" charset="0"/>
                <a:cs typeface="Courier New" pitchFamily="49" charset="0"/>
              </a:rPr>
              <a:t>    Q170               0.522      0.072      7.216      0.000</a:t>
            </a:r>
          </a:p>
          <a:p>
            <a:r>
              <a:rPr lang="nl-NL" sz="1600" dirty="0">
                <a:latin typeface="Courier New" pitchFamily="49" charset="0"/>
                <a:cs typeface="Courier New" pitchFamily="49" charset="0"/>
              </a:rPr>
              <a:t>    Q196               1.032      0.161      6.407      0.000</a:t>
            </a:r>
          </a:p>
          <a:p>
            <a:endParaRPr lang="nl-NL" sz="1600" dirty="0">
              <a:latin typeface="Courier New" pitchFamily="49" charset="0"/>
              <a:cs typeface="Courier New" pitchFamily="49" charset="0"/>
            </a:endParaRPr>
          </a:p>
          <a:p>
            <a:r>
              <a:rPr lang="nl-NL" sz="1600" dirty="0">
                <a:latin typeface="Courier New" pitchFamily="49" charset="0"/>
                <a:cs typeface="Courier New" pitchFamily="49" charset="0"/>
              </a:rPr>
              <a:t> </a:t>
            </a:r>
            <a:r>
              <a:rPr lang="nl-NL" sz="1600" b="1" dirty="0">
                <a:solidFill>
                  <a:srgbClr val="FF6600"/>
                </a:solidFill>
                <a:latin typeface="Courier New" pitchFamily="49" charset="0"/>
                <a:cs typeface="Courier New" pitchFamily="49" charset="0"/>
              </a:rPr>
              <a:t>Thresholds</a:t>
            </a:r>
          </a:p>
          <a:p>
            <a:r>
              <a:rPr lang="nl-NL" sz="1600" dirty="0">
                <a:latin typeface="Courier New" pitchFamily="49" charset="0"/>
                <a:cs typeface="Courier New" pitchFamily="49" charset="0"/>
              </a:rPr>
              <a:t>    Q77$1             -5.317      0.354    -15.021      0.000</a:t>
            </a:r>
          </a:p>
          <a:p>
            <a:r>
              <a:rPr lang="nl-NL" sz="1600" dirty="0">
                <a:latin typeface="Courier New" pitchFamily="49" charset="0"/>
                <a:cs typeface="Courier New" pitchFamily="49" charset="0"/>
              </a:rPr>
              <a:t>    Q77$2             -2.594      0.196    -13.240      0.000</a:t>
            </a:r>
          </a:p>
          <a:p>
            <a:r>
              <a:rPr lang="nl-NL" sz="1600" dirty="0">
                <a:latin typeface="Courier New" pitchFamily="49" charset="0"/>
                <a:cs typeface="Courier New" pitchFamily="49" charset="0"/>
              </a:rPr>
              <a:t>    Q77$3             -0.721      0.123     -5.845      0.000</a:t>
            </a:r>
          </a:p>
          <a:p>
            <a:r>
              <a:rPr lang="nl-NL" sz="1600" dirty="0">
                <a:latin typeface="Courier New" pitchFamily="49" charset="0"/>
                <a:cs typeface="Courier New" pitchFamily="49" charset="0"/>
              </a:rPr>
              <a:t>    Q77$4              2.397      0.187     12.816      0.000</a:t>
            </a:r>
          </a:p>
          <a:p>
            <a:r>
              <a:rPr lang="nl-NL" sz="1600" dirty="0">
                <a:latin typeface="Courier New" pitchFamily="49" charset="0"/>
                <a:cs typeface="Courier New" pitchFamily="49" charset="0"/>
              </a:rPr>
              <a:t>    ...</a:t>
            </a:r>
          </a:p>
          <a:p>
            <a:r>
              <a:rPr lang="fr-FR" sz="1600" dirty="0">
                <a:latin typeface="Courier New" pitchFamily="49" charset="0"/>
                <a:cs typeface="Courier New" pitchFamily="49" charset="0"/>
              </a:rPr>
              <a:t>    Q196$3            -1.543      0.155     -9.947      0.000</a:t>
            </a:r>
            <a:endParaRPr lang="nl-NL" sz="1600" dirty="0">
              <a:latin typeface="Courier New" pitchFamily="49" charset="0"/>
              <a:cs typeface="Courier New" pitchFamily="49" charset="0"/>
            </a:endParaRPr>
          </a:p>
          <a:p>
            <a:r>
              <a:rPr lang="nl-NL" sz="1600" dirty="0">
                <a:latin typeface="Courier New" pitchFamily="49" charset="0"/>
                <a:cs typeface="Courier New" pitchFamily="49" charset="0"/>
              </a:rPr>
              <a:t>    Q196$4             2.570      0.201     12.780      0.000</a:t>
            </a:r>
          </a:p>
          <a:p>
            <a:endParaRPr lang="nl-NL" sz="1600" dirty="0">
              <a:latin typeface="Courier New" pitchFamily="49" charset="0"/>
              <a:cs typeface="Courier New" pitchFamily="49" charset="0"/>
            </a:endParaRPr>
          </a:p>
          <a:p>
            <a:r>
              <a:rPr lang="nl-NL" sz="1600" dirty="0">
                <a:latin typeface="Courier New" pitchFamily="49" charset="0"/>
                <a:cs typeface="Courier New" pitchFamily="49" charset="0"/>
              </a:rPr>
              <a:t> Variances</a:t>
            </a:r>
          </a:p>
          <a:p>
            <a:r>
              <a:rPr lang="nl-NL" sz="1600" dirty="0">
                <a:latin typeface="Courier New" pitchFamily="49" charset="0"/>
                <a:cs typeface="Courier New" pitchFamily="49" charset="0"/>
              </a:rPr>
              <a:t>    EXTRAVERSI         5.579      1.025      5.443      0.000</a:t>
            </a: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203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4600"/>
            <a:ext cx="9144000" cy="707886"/>
          </a:xfrm>
          <a:prstGeom prst="rect">
            <a:avLst/>
          </a:prstGeom>
          <a:noFill/>
        </p:spPr>
        <p:txBody>
          <a:bodyPr wrap="square" lIns="91402" tIns="45702" rIns="91402" bIns="45702" rtlCol="0">
            <a:spAutoFit/>
          </a:bodyPr>
          <a:lstStyle/>
          <a:p>
            <a:pPr algn="ctr"/>
            <a:endParaRPr lang="nl-NL" sz="4000" dirty="0">
              <a:latin typeface="Franklin Gothic Medium" panose="020B0603020102020204" pitchFamily="34" charset="0"/>
            </a:endParaRPr>
          </a:p>
        </p:txBody>
      </p:sp>
      <p:pic>
        <p:nvPicPr>
          <p:cNvPr id="17" name="Picture 16"/>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A4CF5618-74D8-4015-BC57-52BA66B9C3FA}"/>
              </a:ext>
            </a:extLst>
          </p:cNvPr>
          <p:cNvSpPr txBox="1"/>
          <p:nvPr/>
        </p:nvSpPr>
        <p:spPr>
          <a:xfrm>
            <a:off x="381000" y="1305341"/>
            <a:ext cx="8610600" cy="4247317"/>
          </a:xfrm>
          <a:prstGeom prst="rect">
            <a:avLst/>
          </a:prstGeom>
          <a:noFill/>
        </p:spPr>
        <p:txBody>
          <a:bodyPr wrap="square" rtlCol="0">
            <a:spAutoFit/>
          </a:bodyPr>
          <a:lstStyle/>
          <a:p>
            <a:r>
              <a:rPr lang="en-US" b="1" dirty="0"/>
              <a:t>Interesting Reading:</a:t>
            </a:r>
          </a:p>
          <a:p>
            <a:endParaRPr lang="en-US" dirty="0"/>
          </a:p>
          <a:p>
            <a:r>
              <a:rPr lang="en-US" dirty="0" err="1"/>
              <a:t>Muthén</a:t>
            </a:r>
            <a:r>
              <a:rPr lang="en-US" dirty="0"/>
              <a:t>, B. (1984). A general structural equation model with dichotomous, ordered categorical, and continuous latent variable indicators. </a:t>
            </a:r>
            <a:r>
              <a:rPr lang="en-US" i="1" dirty="0"/>
              <a:t>Psychometrika</a:t>
            </a:r>
            <a:r>
              <a:rPr lang="en-US" dirty="0"/>
              <a:t>, </a:t>
            </a:r>
            <a:r>
              <a:rPr lang="en-US" i="1" dirty="0"/>
              <a:t>49</a:t>
            </a:r>
            <a:r>
              <a:rPr lang="en-US" dirty="0"/>
              <a:t>(1), 115-132.</a:t>
            </a:r>
          </a:p>
          <a:p>
            <a:endParaRPr lang="en-US" dirty="0"/>
          </a:p>
          <a:p>
            <a:endParaRPr lang="en-US" dirty="0"/>
          </a:p>
          <a:p>
            <a:r>
              <a:rPr lang="en-US" dirty="0" err="1"/>
              <a:t>Rhemtulla</a:t>
            </a:r>
            <a:r>
              <a:rPr lang="en-US" dirty="0"/>
              <a:t>, M., Brosseau-Liard, P. É., &amp; </a:t>
            </a:r>
            <a:r>
              <a:rPr lang="en-US" dirty="0" err="1"/>
              <a:t>Savalei</a:t>
            </a:r>
            <a:r>
              <a:rPr lang="en-US" dirty="0"/>
              <a:t>, V. (2012). When can categorical variables be treated as continuous? A comparison of robust continuous and categorical SEM estimation methods under suboptimal conditions. </a:t>
            </a:r>
            <a:r>
              <a:rPr lang="en-US" i="1" dirty="0"/>
              <a:t>Psychological Methods, 17</a:t>
            </a:r>
            <a:r>
              <a:rPr lang="en-US" dirty="0"/>
              <a:t>(3), 354–373.</a:t>
            </a:r>
          </a:p>
          <a:p>
            <a:endParaRPr lang="en-US" dirty="0"/>
          </a:p>
          <a:p>
            <a:endParaRPr lang="en-US" dirty="0"/>
          </a:p>
          <a:p>
            <a:r>
              <a:rPr lang="nl-NL" dirty="0" err="1"/>
              <a:t>Svetina</a:t>
            </a:r>
            <a:r>
              <a:rPr lang="nl-NL" dirty="0"/>
              <a:t>, D., </a:t>
            </a:r>
            <a:r>
              <a:rPr lang="nl-NL" dirty="0" err="1"/>
              <a:t>Rutkowski</a:t>
            </a:r>
            <a:r>
              <a:rPr lang="nl-NL" dirty="0"/>
              <a:t>, L., &amp; </a:t>
            </a:r>
            <a:r>
              <a:rPr lang="nl-NL" dirty="0" err="1"/>
              <a:t>Rutkowski</a:t>
            </a:r>
            <a:r>
              <a:rPr lang="nl-NL" dirty="0"/>
              <a:t>, D. (2020). Multiple-</a:t>
            </a:r>
            <a:r>
              <a:rPr lang="nl-NL" dirty="0" err="1"/>
              <a:t>group</a:t>
            </a:r>
            <a:r>
              <a:rPr lang="nl-NL" dirty="0"/>
              <a:t> </a:t>
            </a:r>
            <a:r>
              <a:rPr lang="nl-NL" dirty="0" err="1"/>
              <a:t>invariance</a:t>
            </a:r>
            <a:r>
              <a:rPr lang="nl-NL" dirty="0"/>
              <a:t> </a:t>
            </a:r>
            <a:r>
              <a:rPr lang="nl-NL" dirty="0" err="1"/>
              <a:t>with</a:t>
            </a:r>
            <a:r>
              <a:rPr lang="nl-NL" dirty="0"/>
              <a:t> </a:t>
            </a:r>
            <a:r>
              <a:rPr lang="nl-NL" dirty="0" err="1"/>
              <a:t>categorical</a:t>
            </a:r>
            <a:r>
              <a:rPr lang="nl-NL" dirty="0"/>
              <a:t> </a:t>
            </a:r>
            <a:r>
              <a:rPr lang="nl-NL" dirty="0" err="1"/>
              <a:t>outcomes</a:t>
            </a:r>
            <a:r>
              <a:rPr lang="nl-NL" dirty="0"/>
              <a:t> </a:t>
            </a:r>
            <a:r>
              <a:rPr lang="nl-NL" dirty="0" err="1"/>
              <a:t>using</a:t>
            </a:r>
            <a:r>
              <a:rPr lang="nl-NL" dirty="0"/>
              <a:t> </a:t>
            </a:r>
            <a:r>
              <a:rPr lang="nl-NL" dirty="0" err="1"/>
              <a:t>updated</a:t>
            </a:r>
            <a:r>
              <a:rPr lang="nl-NL" dirty="0"/>
              <a:t> </a:t>
            </a:r>
            <a:r>
              <a:rPr lang="nl-NL" dirty="0" err="1"/>
              <a:t>guidelines</a:t>
            </a:r>
            <a:r>
              <a:rPr lang="nl-NL" dirty="0"/>
              <a:t>: </a:t>
            </a:r>
            <a:r>
              <a:rPr lang="nl-NL" dirty="0" err="1"/>
              <a:t>an</a:t>
            </a:r>
            <a:r>
              <a:rPr lang="nl-NL" dirty="0"/>
              <a:t> </a:t>
            </a:r>
            <a:r>
              <a:rPr lang="nl-NL" dirty="0" err="1"/>
              <a:t>illustration</a:t>
            </a:r>
            <a:r>
              <a:rPr lang="nl-NL" dirty="0"/>
              <a:t> </a:t>
            </a:r>
            <a:r>
              <a:rPr lang="nl-NL" dirty="0" err="1"/>
              <a:t>using</a:t>
            </a:r>
            <a:r>
              <a:rPr lang="nl-NL" dirty="0"/>
              <a:t> M plus </a:t>
            </a:r>
            <a:r>
              <a:rPr lang="nl-NL" dirty="0" err="1"/>
              <a:t>and</a:t>
            </a:r>
            <a:r>
              <a:rPr lang="nl-NL" dirty="0"/>
              <a:t> </a:t>
            </a:r>
            <a:r>
              <a:rPr lang="nl-NL" dirty="0" err="1"/>
              <a:t>the</a:t>
            </a:r>
            <a:r>
              <a:rPr lang="nl-NL" dirty="0"/>
              <a:t> </a:t>
            </a:r>
            <a:r>
              <a:rPr lang="nl-NL" dirty="0" err="1"/>
              <a:t>lavaan</a:t>
            </a:r>
            <a:r>
              <a:rPr lang="nl-NL" dirty="0"/>
              <a:t>/</a:t>
            </a:r>
            <a:r>
              <a:rPr lang="nl-NL" dirty="0" err="1"/>
              <a:t>semtools</a:t>
            </a:r>
            <a:r>
              <a:rPr lang="nl-NL" dirty="0"/>
              <a:t> packages. </a:t>
            </a:r>
            <a:r>
              <a:rPr lang="nl-NL" i="1" dirty="0" err="1"/>
              <a:t>Structural</a:t>
            </a:r>
            <a:r>
              <a:rPr lang="nl-NL" i="1" dirty="0"/>
              <a:t> </a:t>
            </a:r>
            <a:r>
              <a:rPr lang="nl-NL" i="1" dirty="0" err="1"/>
              <a:t>Equation</a:t>
            </a:r>
            <a:r>
              <a:rPr lang="nl-NL" i="1" dirty="0"/>
              <a:t> </a:t>
            </a:r>
            <a:r>
              <a:rPr lang="nl-NL" i="1" dirty="0" err="1"/>
              <a:t>Modeling</a:t>
            </a:r>
            <a:r>
              <a:rPr lang="nl-NL" i="1" dirty="0"/>
              <a:t>: A </a:t>
            </a:r>
            <a:r>
              <a:rPr lang="nl-NL" i="1" dirty="0" err="1"/>
              <a:t>Multidisciplinary</a:t>
            </a:r>
            <a:r>
              <a:rPr lang="nl-NL" i="1" dirty="0"/>
              <a:t> Journal</a:t>
            </a:r>
            <a:r>
              <a:rPr lang="nl-NL" dirty="0"/>
              <a:t>, </a:t>
            </a:r>
            <a:r>
              <a:rPr lang="nl-NL" i="1" dirty="0"/>
              <a:t>27</a:t>
            </a:r>
            <a:r>
              <a:rPr lang="nl-NL" dirty="0"/>
              <a:t>(1), 111-130.</a:t>
            </a:r>
            <a:endParaRPr lang="en-US" dirty="0"/>
          </a:p>
          <a:p>
            <a:endParaRPr lang="nl-NL" dirty="0"/>
          </a:p>
        </p:txBody>
      </p:sp>
    </p:spTree>
    <p:extLst>
      <p:ext uri="{BB962C8B-B14F-4D97-AF65-F5344CB8AC3E}">
        <p14:creationId xmlns:p14="http://schemas.microsoft.com/office/powerpoint/2010/main" val="2756168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4600"/>
            <a:ext cx="9144000" cy="707886"/>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Confirmatory</a:t>
            </a:r>
            <a:r>
              <a:rPr lang="nl-NL" sz="4000" dirty="0">
                <a:latin typeface="Franklin Gothic Medium" panose="020B0603020102020204" pitchFamily="34" charset="0"/>
              </a:rPr>
              <a:t> or </a:t>
            </a:r>
            <a:r>
              <a:rPr lang="nl-NL" sz="4000" dirty="0" err="1">
                <a:latin typeface="Franklin Gothic Medium" panose="020B0603020102020204" pitchFamily="34" charset="0"/>
              </a:rPr>
              <a:t>exploratory</a:t>
            </a:r>
            <a:r>
              <a:rPr lang="nl-NL" sz="4000" dirty="0">
                <a:latin typeface="Franklin Gothic Medium" panose="020B0603020102020204" pitchFamily="34" charset="0"/>
              </a:rPr>
              <a:t>?</a:t>
            </a:r>
          </a:p>
        </p:txBody>
      </p:sp>
      <p:sp>
        <p:nvSpPr>
          <p:cNvPr id="5" name="Rectangle 4"/>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355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oup 26"/>
          <p:cNvGrpSpPr/>
          <p:nvPr/>
        </p:nvGrpSpPr>
        <p:grpSpPr>
          <a:xfrm>
            <a:off x="997688" y="1010753"/>
            <a:ext cx="7463368" cy="2628667"/>
            <a:chOff x="-21166" y="2747263"/>
            <a:chExt cx="9568666" cy="3621087"/>
          </a:xfrm>
        </p:grpSpPr>
        <p:sp>
          <p:nvSpPr>
            <p:cNvPr id="28" name="Ovaal 14"/>
            <p:cNvSpPr/>
            <p:nvPr/>
          </p:nvSpPr>
          <p:spPr bwMode="auto">
            <a:xfrm>
              <a:off x="-21166" y="383946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en-US" sz="3200" dirty="0">
                  <a:latin typeface="Franklin Gothic Book" panose="020B0503020102020204" pitchFamily="34" charset="0"/>
                </a:rPr>
                <a:t>Having fun</a:t>
              </a:r>
              <a:endParaRPr lang="nl-NL" sz="1100" dirty="0">
                <a:solidFill>
                  <a:prstClr val="black"/>
                </a:solidFill>
                <a:latin typeface="Franklin Gothic Book" panose="020B0503020102020204" pitchFamily="34" charset="0"/>
              </a:endParaRPr>
            </a:p>
          </p:txBody>
        </p:sp>
        <p:sp>
          <p:nvSpPr>
            <p:cNvPr id="29" name="Rectangle 5"/>
            <p:cNvSpPr/>
            <p:nvPr/>
          </p:nvSpPr>
          <p:spPr bwMode="auto">
            <a:xfrm>
              <a:off x="4573325" y="5792088"/>
              <a:ext cx="497417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30" name="Rectangle 5"/>
            <p:cNvSpPr/>
            <p:nvPr/>
          </p:nvSpPr>
          <p:spPr bwMode="auto">
            <a:xfrm>
              <a:off x="4559038" y="2747263"/>
              <a:ext cx="49884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31" name="Rectangle 5"/>
            <p:cNvSpPr/>
            <p:nvPr/>
          </p:nvSpPr>
          <p:spPr bwMode="auto">
            <a:xfrm>
              <a:off x="4559037" y="3741038"/>
              <a:ext cx="4988461"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32" name="Rectangle 5"/>
            <p:cNvSpPr/>
            <p:nvPr/>
          </p:nvSpPr>
          <p:spPr bwMode="auto">
            <a:xfrm>
              <a:off x="4573322" y="4714176"/>
              <a:ext cx="4974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33" name="Straight Arrow Connector 10"/>
            <p:cNvCxnSpPr>
              <a:stCxn id="28" idx="6"/>
              <a:endCxn id="30" idx="1"/>
            </p:cNvCxnSpPr>
            <p:nvPr/>
          </p:nvCxnSpPr>
          <p:spPr bwMode="auto">
            <a:xfrm flipV="1">
              <a:off x="3263640" y="3035394"/>
              <a:ext cx="1295397"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10"/>
            <p:cNvCxnSpPr>
              <a:stCxn id="28" idx="6"/>
              <a:endCxn id="31" idx="1"/>
            </p:cNvCxnSpPr>
            <p:nvPr/>
          </p:nvCxnSpPr>
          <p:spPr bwMode="auto">
            <a:xfrm flipV="1">
              <a:off x="3263640" y="4029169"/>
              <a:ext cx="1295397" cy="6921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10"/>
            <p:cNvCxnSpPr>
              <a:stCxn id="28" idx="6"/>
              <a:endCxn id="32" idx="1"/>
            </p:cNvCxnSpPr>
            <p:nvPr/>
          </p:nvCxnSpPr>
          <p:spPr bwMode="auto">
            <a:xfrm>
              <a:off x="3263640" y="4721319"/>
              <a:ext cx="1309682" cy="2809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10"/>
            <p:cNvCxnSpPr>
              <a:stCxn id="28" idx="6"/>
              <a:endCxn id="29" idx="1"/>
            </p:cNvCxnSpPr>
            <p:nvPr/>
          </p:nvCxnSpPr>
          <p:spPr bwMode="auto">
            <a:xfrm>
              <a:off x="3263640" y="4721319"/>
              <a:ext cx="1309685" cy="13588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a:off x="990600" y="3962454"/>
            <a:ext cx="7463368" cy="2628667"/>
            <a:chOff x="-21166" y="2747263"/>
            <a:chExt cx="9568666" cy="3621087"/>
          </a:xfrm>
        </p:grpSpPr>
        <p:sp>
          <p:nvSpPr>
            <p:cNvPr id="38" name="Ovaal 14"/>
            <p:cNvSpPr/>
            <p:nvPr/>
          </p:nvSpPr>
          <p:spPr bwMode="auto">
            <a:xfrm>
              <a:off x="-21166" y="383946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en-US" sz="3200" dirty="0">
                  <a:latin typeface="Franklin Gothic Book" panose="020B0503020102020204" pitchFamily="34" charset="0"/>
                </a:rPr>
                <a:t>Being liked</a:t>
              </a:r>
              <a:endParaRPr lang="nl-NL" sz="1100" dirty="0">
                <a:solidFill>
                  <a:prstClr val="black"/>
                </a:solidFill>
                <a:latin typeface="Franklin Gothic Book" panose="020B0503020102020204" pitchFamily="34" charset="0"/>
              </a:endParaRPr>
            </a:p>
          </p:txBody>
        </p:sp>
        <p:sp>
          <p:nvSpPr>
            <p:cNvPr id="40" name="Rectangle 5"/>
            <p:cNvSpPr/>
            <p:nvPr/>
          </p:nvSpPr>
          <p:spPr bwMode="auto">
            <a:xfrm>
              <a:off x="4559038" y="2747263"/>
              <a:ext cx="49884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44: </a:t>
              </a:r>
              <a:r>
                <a:rPr lang="en-US" dirty="0">
                  <a:latin typeface="Franklin Gothic Book" panose="020B0503020102020204" pitchFamily="34" charset="0"/>
                </a:rPr>
                <a:t>I am liked by everyone</a:t>
              </a:r>
              <a:endParaRPr lang="nl-NL" sz="700" dirty="0">
                <a:latin typeface="Franklin Gothic Book" panose="020B0503020102020204" pitchFamily="34" charset="0"/>
              </a:endParaRPr>
            </a:p>
          </p:txBody>
        </p:sp>
        <p:sp>
          <p:nvSpPr>
            <p:cNvPr id="41" name="Rectangle 5"/>
            <p:cNvSpPr/>
            <p:nvPr/>
          </p:nvSpPr>
          <p:spPr bwMode="auto">
            <a:xfrm>
              <a:off x="4559037" y="3741038"/>
              <a:ext cx="4988461"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63: </a:t>
              </a:r>
              <a:r>
                <a:rPr lang="en-US" dirty="0">
                  <a:latin typeface="Franklin Gothic Book" panose="020B0503020102020204" pitchFamily="34" charset="0"/>
                </a:rPr>
                <a:t>I chat to everyone</a:t>
              </a:r>
              <a:endParaRPr lang="nl-NL" sz="700" dirty="0">
                <a:latin typeface="Franklin Gothic Book" panose="020B0503020102020204" pitchFamily="34" charset="0"/>
              </a:endParaRPr>
            </a:p>
          </p:txBody>
        </p:sp>
        <p:sp>
          <p:nvSpPr>
            <p:cNvPr id="42" name="Rectangle 5"/>
            <p:cNvSpPr/>
            <p:nvPr/>
          </p:nvSpPr>
          <p:spPr bwMode="auto">
            <a:xfrm>
              <a:off x="4573322" y="4714176"/>
              <a:ext cx="4974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76: I have many friends</a:t>
              </a:r>
              <a:endParaRPr lang="nl-NL" sz="700" dirty="0">
                <a:latin typeface="Franklin Gothic Book" panose="020B0503020102020204" pitchFamily="34" charset="0"/>
              </a:endParaRPr>
            </a:p>
          </p:txBody>
        </p:sp>
        <p:cxnSp>
          <p:nvCxnSpPr>
            <p:cNvPr id="43" name="Straight Arrow Connector 10"/>
            <p:cNvCxnSpPr>
              <a:stCxn id="38" idx="6"/>
              <a:endCxn id="40" idx="1"/>
            </p:cNvCxnSpPr>
            <p:nvPr/>
          </p:nvCxnSpPr>
          <p:spPr bwMode="auto">
            <a:xfrm flipV="1">
              <a:off x="3263640" y="3035394"/>
              <a:ext cx="1295397"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10"/>
            <p:cNvCxnSpPr>
              <a:stCxn id="38" idx="6"/>
              <a:endCxn id="41" idx="1"/>
            </p:cNvCxnSpPr>
            <p:nvPr/>
          </p:nvCxnSpPr>
          <p:spPr bwMode="auto">
            <a:xfrm flipV="1">
              <a:off x="3263640" y="4029169"/>
              <a:ext cx="1295397" cy="6921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10"/>
            <p:cNvCxnSpPr>
              <a:stCxn id="38" idx="6"/>
              <a:endCxn id="42" idx="1"/>
            </p:cNvCxnSpPr>
            <p:nvPr/>
          </p:nvCxnSpPr>
          <p:spPr bwMode="auto">
            <a:xfrm>
              <a:off x="3263640" y="4721319"/>
              <a:ext cx="1309682" cy="2809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10"/>
            <p:cNvCxnSpPr>
              <a:stCxn id="38" idx="6"/>
              <a:endCxn id="39" idx="1"/>
            </p:cNvCxnSpPr>
            <p:nvPr/>
          </p:nvCxnSpPr>
          <p:spPr bwMode="auto">
            <a:xfrm>
              <a:off x="3263640" y="4721319"/>
              <a:ext cx="1309685" cy="13588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Rectangle 5"/>
            <p:cNvSpPr/>
            <p:nvPr/>
          </p:nvSpPr>
          <p:spPr bwMode="auto">
            <a:xfrm>
              <a:off x="4573325" y="5792088"/>
              <a:ext cx="497417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98: I have good social skills</a:t>
              </a:r>
              <a:endParaRPr lang="nl-NL" sz="700" dirty="0">
                <a:latin typeface="Franklin Gothic Book" panose="020B0503020102020204" pitchFamily="34" charset="0"/>
              </a:endParaRPr>
            </a:p>
          </p:txBody>
        </p:sp>
      </p:grpSp>
      <p:cxnSp>
        <p:nvCxnSpPr>
          <p:cNvPr id="47" name="Curved Connector 46"/>
          <p:cNvCxnSpPr/>
          <p:nvPr/>
        </p:nvCxnSpPr>
        <p:spPr>
          <a:xfrm rot="10800000" flipV="1">
            <a:off x="1015755" y="2389035"/>
            <a:ext cx="12700" cy="2846223"/>
          </a:xfrm>
          <a:prstGeom prst="curvedConnector3">
            <a:avLst>
              <a:gd name="adj1" fmla="val 4560001"/>
            </a:avLst>
          </a:prstGeom>
          <a:ln w="25400">
            <a:headEnd type="stealth" w="lg" len="lg"/>
            <a:tailEnd type="stealth" w="lg" len="lg"/>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a:t>
            </a:r>
            <a:r>
              <a:rPr lang="nl-NL" sz="4000" dirty="0" err="1">
                <a:latin typeface="Franklin Gothic Medium" panose="020B0603020102020204" pitchFamily="34" charset="0"/>
              </a:rPr>
              <a:t>Two</a:t>
            </a:r>
            <a:r>
              <a:rPr lang="nl-NL" sz="4000" dirty="0">
                <a:latin typeface="Franklin Gothic Medium" panose="020B0603020102020204" pitchFamily="34" charset="0"/>
              </a:rPr>
              <a:t> </a:t>
            </a:r>
            <a:r>
              <a:rPr lang="nl-NL" sz="4000" dirty="0" err="1">
                <a:latin typeface="Franklin Gothic Medium" panose="020B0603020102020204" pitchFamily="34" charset="0"/>
              </a:rPr>
              <a:t>subscales</a:t>
            </a:r>
            <a:r>
              <a:rPr lang="nl-NL" sz="4000" dirty="0">
                <a:latin typeface="Franklin Gothic Medium" panose="020B0603020102020204" pitchFamily="34" charset="0"/>
              </a:rPr>
              <a:t> of </a:t>
            </a:r>
            <a:r>
              <a:rPr lang="nl-NL" sz="4000" dirty="0" err="1">
                <a:latin typeface="Franklin Gothic Medium" panose="020B0603020102020204" pitchFamily="34" charset="0"/>
              </a:rPr>
              <a:t>extraversion</a:t>
            </a:r>
            <a:endParaRPr lang="nl-NL" sz="4000" dirty="0">
              <a:latin typeface="Franklin Gothic Medium" panose="020B0603020102020204" pitchFamily="34" charset="0"/>
            </a:endParaRPr>
          </a:p>
        </p:txBody>
      </p:sp>
    </p:spTree>
    <p:extLst>
      <p:ext uri="{BB962C8B-B14F-4D97-AF65-F5344CB8AC3E}">
        <p14:creationId xmlns:p14="http://schemas.microsoft.com/office/powerpoint/2010/main" val="348869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14" y="4038601"/>
            <a:ext cx="9144000" cy="1015663"/>
          </a:xfrm>
          <a:prstGeom prst="rect">
            <a:avLst/>
          </a:prstGeom>
          <a:noFill/>
        </p:spPr>
        <p:txBody>
          <a:bodyPr wrap="square" lIns="91402" tIns="45702" rIns="91402" bIns="45702" rtlCol="0">
            <a:spAutoFit/>
          </a:bodyPr>
          <a:lstStyle/>
          <a:p>
            <a:pPr algn="ctr"/>
            <a:r>
              <a:rPr lang="nl-NL" sz="6000" dirty="0">
                <a:latin typeface="+mj-lt"/>
              </a:rPr>
              <a:t>1. CFA / EFA in </a:t>
            </a:r>
            <a:r>
              <a:rPr lang="nl-NL" sz="6000" dirty="0" err="1">
                <a:latin typeface="+mj-lt"/>
              </a:rPr>
              <a:t>Mplus</a:t>
            </a:r>
            <a:endParaRPr lang="nl-NL" sz="6000" dirty="0">
              <a:latin typeface="+mj-lt"/>
            </a:endParaRPr>
          </a:p>
        </p:txBody>
      </p:sp>
      <p:sp>
        <p:nvSpPr>
          <p:cNvPr id="3" name="TextBox 2">
            <a:extLst>
              <a:ext uri="{FF2B5EF4-FFF2-40B4-BE49-F238E27FC236}">
                <a16:creationId xmlns:a16="http://schemas.microsoft.com/office/drawing/2014/main" id="{0B341392-BDD9-41CC-A214-E5C56B1541B7}"/>
              </a:ext>
            </a:extLst>
          </p:cNvPr>
          <p:cNvSpPr txBox="1"/>
          <p:nvPr/>
        </p:nvSpPr>
        <p:spPr>
          <a:xfrm>
            <a:off x="3352800" y="5486400"/>
            <a:ext cx="4772268" cy="861774"/>
          </a:xfrm>
          <a:prstGeom prst="rect">
            <a:avLst/>
          </a:prstGeom>
          <a:noFill/>
        </p:spPr>
        <p:txBody>
          <a:bodyPr wrap="none" rtlCol="0">
            <a:spAutoFit/>
          </a:bodyPr>
          <a:lstStyle/>
          <a:p>
            <a:r>
              <a:rPr lang="en-US" sz="2500" dirty="0">
                <a:solidFill>
                  <a:schemeClr val="bg1"/>
                </a:solidFill>
              </a:rPr>
              <a:t>EFA: Exploratory Factor Analysis.</a:t>
            </a:r>
          </a:p>
          <a:p>
            <a:r>
              <a:rPr lang="en-US" sz="2500" dirty="0">
                <a:solidFill>
                  <a:schemeClr val="bg1"/>
                </a:solidFill>
              </a:rPr>
              <a:t>CFA: Confirmatory Factor Analysis.</a:t>
            </a:r>
            <a:endParaRPr lang="nl-NL" sz="2500" dirty="0">
              <a:solidFill>
                <a:schemeClr val="bg1"/>
              </a:solidFill>
            </a:endParaRPr>
          </a:p>
        </p:txBody>
      </p:sp>
    </p:spTree>
    <p:extLst>
      <p:ext uri="{BB962C8B-B14F-4D97-AF65-F5344CB8AC3E}">
        <p14:creationId xmlns:p14="http://schemas.microsoft.com/office/powerpoint/2010/main" val="2464486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oup 26"/>
          <p:cNvGrpSpPr/>
          <p:nvPr/>
        </p:nvGrpSpPr>
        <p:grpSpPr>
          <a:xfrm>
            <a:off x="997688" y="1010753"/>
            <a:ext cx="7463368" cy="2628667"/>
            <a:chOff x="-21166" y="2747263"/>
            <a:chExt cx="9568666" cy="3621087"/>
          </a:xfrm>
        </p:grpSpPr>
        <p:sp>
          <p:nvSpPr>
            <p:cNvPr id="28" name="Ovaal 14"/>
            <p:cNvSpPr/>
            <p:nvPr/>
          </p:nvSpPr>
          <p:spPr bwMode="auto">
            <a:xfrm>
              <a:off x="-21166" y="383946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en-US" sz="3200" dirty="0">
                  <a:latin typeface="Franklin Gothic Book" panose="020B0503020102020204" pitchFamily="34" charset="0"/>
                </a:rPr>
                <a:t>Having fun</a:t>
              </a:r>
              <a:endParaRPr lang="nl-NL" sz="1100" dirty="0">
                <a:solidFill>
                  <a:prstClr val="black"/>
                </a:solidFill>
                <a:latin typeface="Franklin Gothic Book" panose="020B0503020102020204" pitchFamily="34" charset="0"/>
              </a:endParaRPr>
            </a:p>
          </p:txBody>
        </p:sp>
        <p:sp>
          <p:nvSpPr>
            <p:cNvPr id="29" name="Rectangle 5"/>
            <p:cNvSpPr/>
            <p:nvPr/>
          </p:nvSpPr>
          <p:spPr bwMode="auto">
            <a:xfrm>
              <a:off x="4573325" y="5792088"/>
              <a:ext cx="497417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30" name="Rectangle 5"/>
            <p:cNvSpPr/>
            <p:nvPr/>
          </p:nvSpPr>
          <p:spPr bwMode="auto">
            <a:xfrm>
              <a:off x="4559038" y="2747263"/>
              <a:ext cx="49884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31" name="Rectangle 5"/>
            <p:cNvSpPr/>
            <p:nvPr/>
          </p:nvSpPr>
          <p:spPr bwMode="auto">
            <a:xfrm>
              <a:off x="4559037" y="3741038"/>
              <a:ext cx="4988461"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32" name="Rectangle 5"/>
            <p:cNvSpPr/>
            <p:nvPr/>
          </p:nvSpPr>
          <p:spPr bwMode="auto">
            <a:xfrm>
              <a:off x="4573322" y="4714176"/>
              <a:ext cx="4974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33" name="Straight Arrow Connector 10"/>
            <p:cNvCxnSpPr>
              <a:stCxn id="28" idx="6"/>
              <a:endCxn id="30" idx="1"/>
            </p:cNvCxnSpPr>
            <p:nvPr/>
          </p:nvCxnSpPr>
          <p:spPr bwMode="auto">
            <a:xfrm flipV="1">
              <a:off x="3263640" y="3035394"/>
              <a:ext cx="1295397" cy="1685925"/>
            </a:xfrm>
            <a:prstGeom prst="straightConnector1">
              <a:avLst/>
            </a:prstGeom>
            <a:ln>
              <a:solidFill>
                <a:srgbClr val="FF6600"/>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10"/>
            <p:cNvCxnSpPr>
              <a:stCxn id="28" idx="6"/>
              <a:endCxn id="31" idx="1"/>
            </p:cNvCxnSpPr>
            <p:nvPr/>
          </p:nvCxnSpPr>
          <p:spPr bwMode="auto">
            <a:xfrm flipV="1">
              <a:off x="3263640" y="4029169"/>
              <a:ext cx="1295397" cy="692151"/>
            </a:xfrm>
            <a:prstGeom prst="straightConnector1">
              <a:avLst/>
            </a:prstGeom>
            <a:ln>
              <a:solidFill>
                <a:srgbClr val="FF6600"/>
              </a:solidFill>
              <a:tailEnd type="arrow"/>
            </a:ln>
          </p:spPr>
          <p:style>
            <a:lnRef idx="1">
              <a:schemeClr val="dk1"/>
            </a:lnRef>
            <a:fillRef idx="0">
              <a:schemeClr val="dk1"/>
            </a:fillRef>
            <a:effectRef idx="0">
              <a:schemeClr val="dk1"/>
            </a:effectRef>
            <a:fontRef idx="minor">
              <a:schemeClr val="tx1"/>
            </a:fontRef>
          </p:style>
        </p:cxnSp>
        <p:cxnSp>
          <p:nvCxnSpPr>
            <p:cNvPr id="35" name="Straight Arrow Connector 10"/>
            <p:cNvCxnSpPr>
              <a:stCxn id="28" idx="6"/>
              <a:endCxn id="32" idx="1"/>
            </p:cNvCxnSpPr>
            <p:nvPr/>
          </p:nvCxnSpPr>
          <p:spPr bwMode="auto">
            <a:xfrm>
              <a:off x="3263640" y="4721319"/>
              <a:ext cx="1309682" cy="280987"/>
            </a:xfrm>
            <a:prstGeom prst="straightConnector1">
              <a:avLst/>
            </a:prstGeom>
            <a:ln>
              <a:solidFill>
                <a:srgbClr val="FF6600"/>
              </a:solidFill>
              <a:tailEnd type="arrow"/>
            </a:ln>
          </p:spPr>
          <p:style>
            <a:lnRef idx="1">
              <a:schemeClr val="dk1"/>
            </a:lnRef>
            <a:fillRef idx="0">
              <a:schemeClr val="dk1"/>
            </a:fillRef>
            <a:effectRef idx="0">
              <a:schemeClr val="dk1"/>
            </a:effectRef>
            <a:fontRef idx="minor">
              <a:schemeClr val="tx1"/>
            </a:fontRef>
          </p:style>
        </p:cxnSp>
        <p:cxnSp>
          <p:nvCxnSpPr>
            <p:cNvPr id="36" name="Straight Arrow Connector 10"/>
            <p:cNvCxnSpPr>
              <a:stCxn id="28" idx="6"/>
              <a:endCxn id="29" idx="1"/>
            </p:cNvCxnSpPr>
            <p:nvPr/>
          </p:nvCxnSpPr>
          <p:spPr bwMode="auto">
            <a:xfrm>
              <a:off x="3263640" y="4721319"/>
              <a:ext cx="1309685" cy="1358899"/>
            </a:xfrm>
            <a:prstGeom prst="straightConnector1">
              <a:avLst/>
            </a:prstGeom>
            <a:ln>
              <a:solidFill>
                <a:srgbClr val="FF6600"/>
              </a:solidFill>
              <a:tailEnd type="arrow"/>
            </a:ln>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a:off x="990600" y="3962454"/>
            <a:ext cx="7463368" cy="2628667"/>
            <a:chOff x="-21166" y="2747263"/>
            <a:chExt cx="9568666" cy="3621087"/>
          </a:xfrm>
        </p:grpSpPr>
        <p:sp>
          <p:nvSpPr>
            <p:cNvPr id="38" name="Ovaal 14"/>
            <p:cNvSpPr/>
            <p:nvPr/>
          </p:nvSpPr>
          <p:spPr bwMode="auto">
            <a:xfrm>
              <a:off x="-21166" y="383946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en-US" sz="3200" dirty="0">
                  <a:latin typeface="Franklin Gothic Book" panose="020B0503020102020204" pitchFamily="34" charset="0"/>
                </a:rPr>
                <a:t>Being liked</a:t>
              </a:r>
              <a:endParaRPr lang="nl-NL" sz="1100" dirty="0">
                <a:solidFill>
                  <a:prstClr val="black"/>
                </a:solidFill>
                <a:latin typeface="Franklin Gothic Book" panose="020B0503020102020204" pitchFamily="34" charset="0"/>
              </a:endParaRPr>
            </a:p>
          </p:txBody>
        </p:sp>
        <p:sp>
          <p:nvSpPr>
            <p:cNvPr id="39" name="Rectangle 5"/>
            <p:cNvSpPr/>
            <p:nvPr/>
          </p:nvSpPr>
          <p:spPr bwMode="auto">
            <a:xfrm>
              <a:off x="4573325" y="5792088"/>
              <a:ext cx="497417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98: I have good social skills</a:t>
              </a:r>
              <a:endParaRPr lang="nl-NL" sz="700" dirty="0">
                <a:latin typeface="Franklin Gothic Book" panose="020B0503020102020204" pitchFamily="34" charset="0"/>
              </a:endParaRPr>
            </a:p>
          </p:txBody>
        </p:sp>
        <p:sp>
          <p:nvSpPr>
            <p:cNvPr id="40" name="Rectangle 5"/>
            <p:cNvSpPr/>
            <p:nvPr/>
          </p:nvSpPr>
          <p:spPr bwMode="auto">
            <a:xfrm>
              <a:off x="4559038" y="2747263"/>
              <a:ext cx="49884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44: </a:t>
              </a:r>
              <a:r>
                <a:rPr lang="en-US" dirty="0">
                  <a:latin typeface="Franklin Gothic Book" panose="020B0503020102020204" pitchFamily="34" charset="0"/>
                </a:rPr>
                <a:t>I am liked by everyone</a:t>
              </a:r>
              <a:endParaRPr lang="nl-NL" sz="700" dirty="0">
                <a:latin typeface="Franklin Gothic Book" panose="020B0503020102020204" pitchFamily="34" charset="0"/>
              </a:endParaRPr>
            </a:p>
          </p:txBody>
        </p:sp>
        <p:sp>
          <p:nvSpPr>
            <p:cNvPr id="41" name="Rectangle 5"/>
            <p:cNvSpPr/>
            <p:nvPr/>
          </p:nvSpPr>
          <p:spPr bwMode="auto">
            <a:xfrm>
              <a:off x="4559037" y="3741038"/>
              <a:ext cx="4988461"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63: </a:t>
              </a:r>
              <a:r>
                <a:rPr lang="en-US" dirty="0">
                  <a:latin typeface="Franklin Gothic Book" panose="020B0503020102020204" pitchFamily="34" charset="0"/>
                </a:rPr>
                <a:t>I chat to everyone</a:t>
              </a:r>
              <a:endParaRPr lang="nl-NL" sz="700" dirty="0">
                <a:latin typeface="Franklin Gothic Book" panose="020B0503020102020204" pitchFamily="34" charset="0"/>
              </a:endParaRPr>
            </a:p>
          </p:txBody>
        </p:sp>
        <p:sp>
          <p:nvSpPr>
            <p:cNvPr id="42" name="Rectangle 5"/>
            <p:cNvSpPr/>
            <p:nvPr/>
          </p:nvSpPr>
          <p:spPr bwMode="auto">
            <a:xfrm>
              <a:off x="4573322" y="4714176"/>
              <a:ext cx="4974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76: I have many friends</a:t>
              </a:r>
              <a:endParaRPr lang="nl-NL" sz="700" dirty="0">
                <a:latin typeface="Franklin Gothic Book" panose="020B0503020102020204" pitchFamily="34" charset="0"/>
              </a:endParaRPr>
            </a:p>
          </p:txBody>
        </p:sp>
        <p:cxnSp>
          <p:nvCxnSpPr>
            <p:cNvPr id="43" name="Straight Arrow Connector 10"/>
            <p:cNvCxnSpPr>
              <a:stCxn id="38" idx="6"/>
              <a:endCxn id="40" idx="1"/>
            </p:cNvCxnSpPr>
            <p:nvPr/>
          </p:nvCxnSpPr>
          <p:spPr bwMode="auto">
            <a:xfrm flipV="1">
              <a:off x="3263640" y="3035394"/>
              <a:ext cx="1295397" cy="1685925"/>
            </a:xfrm>
            <a:prstGeom prst="straightConnector1">
              <a:avLst/>
            </a:prstGeom>
            <a:ln>
              <a:solidFill>
                <a:srgbClr val="FF6600"/>
              </a:solidFill>
              <a:tailEnd type="arrow"/>
            </a:ln>
          </p:spPr>
          <p:style>
            <a:lnRef idx="1">
              <a:schemeClr val="dk1"/>
            </a:lnRef>
            <a:fillRef idx="0">
              <a:schemeClr val="dk1"/>
            </a:fillRef>
            <a:effectRef idx="0">
              <a:schemeClr val="dk1"/>
            </a:effectRef>
            <a:fontRef idx="minor">
              <a:schemeClr val="tx1"/>
            </a:fontRef>
          </p:style>
        </p:cxnSp>
        <p:cxnSp>
          <p:nvCxnSpPr>
            <p:cNvPr id="44" name="Straight Arrow Connector 10"/>
            <p:cNvCxnSpPr>
              <a:stCxn id="38" idx="6"/>
              <a:endCxn id="41" idx="1"/>
            </p:cNvCxnSpPr>
            <p:nvPr/>
          </p:nvCxnSpPr>
          <p:spPr bwMode="auto">
            <a:xfrm flipV="1">
              <a:off x="3263640" y="4029169"/>
              <a:ext cx="1295397" cy="692151"/>
            </a:xfrm>
            <a:prstGeom prst="straightConnector1">
              <a:avLst/>
            </a:prstGeom>
            <a:ln>
              <a:solidFill>
                <a:srgbClr val="FF6600"/>
              </a:solidFill>
              <a:tailEnd type="arrow"/>
            </a:ln>
          </p:spPr>
          <p:style>
            <a:lnRef idx="1">
              <a:schemeClr val="dk1"/>
            </a:lnRef>
            <a:fillRef idx="0">
              <a:schemeClr val="dk1"/>
            </a:fillRef>
            <a:effectRef idx="0">
              <a:schemeClr val="dk1"/>
            </a:effectRef>
            <a:fontRef idx="minor">
              <a:schemeClr val="tx1"/>
            </a:fontRef>
          </p:style>
        </p:cxnSp>
        <p:cxnSp>
          <p:nvCxnSpPr>
            <p:cNvPr id="45" name="Straight Arrow Connector 10"/>
            <p:cNvCxnSpPr>
              <a:stCxn id="38" idx="6"/>
              <a:endCxn id="42" idx="1"/>
            </p:cNvCxnSpPr>
            <p:nvPr/>
          </p:nvCxnSpPr>
          <p:spPr bwMode="auto">
            <a:xfrm>
              <a:off x="3263640" y="4721319"/>
              <a:ext cx="1309682" cy="280987"/>
            </a:xfrm>
            <a:prstGeom prst="straightConnector1">
              <a:avLst/>
            </a:prstGeom>
            <a:ln>
              <a:solidFill>
                <a:srgbClr val="FF6600"/>
              </a:solidFill>
              <a:tailEnd type="arrow"/>
            </a:ln>
          </p:spPr>
          <p:style>
            <a:lnRef idx="1">
              <a:schemeClr val="dk1"/>
            </a:lnRef>
            <a:fillRef idx="0">
              <a:schemeClr val="dk1"/>
            </a:fillRef>
            <a:effectRef idx="0">
              <a:schemeClr val="dk1"/>
            </a:effectRef>
            <a:fontRef idx="minor">
              <a:schemeClr val="tx1"/>
            </a:fontRef>
          </p:style>
        </p:cxnSp>
        <p:cxnSp>
          <p:nvCxnSpPr>
            <p:cNvPr id="46" name="Straight Arrow Connector 10"/>
            <p:cNvCxnSpPr>
              <a:stCxn id="38" idx="6"/>
              <a:endCxn id="39" idx="1"/>
            </p:cNvCxnSpPr>
            <p:nvPr/>
          </p:nvCxnSpPr>
          <p:spPr bwMode="auto">
            <a:xfrm>
              <a:off x="3263640" y="4721319"/>
              <a:ext cx="1309685" cy="1358899"/>
            </a:xfrm>
            <a:prstGeom prst="straightConnector1">
              <a:avLst/>
            </a:prstGeom>
            <a:ln>
              <a:solidFill>
                <a:srgbClr val="FF6600"/>
              </a:solidFill>
              <a:tailEnd type="arrow"/>
            </a:ln>
          </p:spPr>
          <p:style>
            <a:lnRef idx="1">
              <a:schemeClr val="dk1"/>
            </a:lnRef>
            <a:fillRef idx="0">
              <a:schemeClr val="dk1"/>
            </a:fillRef>
            <a:effectRef idx="0">
              <a:schemeClr val="dk1"/>
            </a:effectRef>
            <a:fontRef idx="minor">
              <a:schemeClr val="tx1"/>
            </a:fontRef>
          </p:style>
        </p:cxnSp>
      </p:grpSp>
      <p:cxnSp>
        <p:nvCxnSpPr>
          <p:cNvPr id="47" name="Curved Connector 46"/>
          <p:cNvCxnSpPr/>
          <p:nvPr/>
        </p:nvCxnSpPr>
        <p:spPr>
          <a:xfrm rot="10800000" flipV="1">
            <a:off x="1015755" y="2389035"/>
            <a:ext cx="12700" cy="2846223"/>
          </a:xfrm>
          <a:prstGeom prst="curvedConnector3">
            <a:avLst>
              <a:gd name="adj1" fmla="val 4560001"/>
            </a:avLst>
          </a:prstGeom>
          <a:ln w="25400">
            <a:headEnd type="stealth" w="lg" len="lg"/>
            <a:tailEnd type="stealth" w="lg" len="lg"/>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hypothesized</a:t>
            </a:r>
            <a:r>
              <a:rPr lang="nl-NL" sz="2800" dirty="0">
                <a:latin typeface="Franklin Gothic Book" panose="020B0503020102020204" pitchFamily="34" charset="0"/>
              </a:rPr>
              <a:t> </a:t>
            </a:r>
            <a:r>
              <a:rPr lang="nl-NL" sz="2800" dirty="0" err="1">
                <a:latin typeface="Franklin Gothic Book" panose="020B0503020102020204" pitchFamily="34" charset="0"/>
              </a:rPr>
              <a:t>loadings</a:t>
            </a:r>
            <a:endParaRPr lang="nl-NL" sz="2800" dirty="0">
              <a:latin typeface="Franklin Gothic Medium" panose="020B0603020102020204" pitchFamily="34" charset="0"/>
            </a:endParaRPr>
          </a:p>
        </p:txBody>
      </p:sp>
    </p:spTree>
    <p:extLst>
      <p:ext uri="{BB962C8B-B14F-4D97-AF65-F5344CB8AC3E}">
        <p14:creationId xmlns:p14="http://schemas.microsoft.com/office/powerpoint/2010/main" val="3648633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oup 26"/>
          <p:cNvGrpSpPr/>
          <p:nvPr/>
        </p:nvGrpSpPr>
        <p:grpSpPr>
          <a:xfrm>
            <a:off x="997688" y="1010753"/>
            <a:ext cx="7463368" cy="2628667"/>
            <a:chOff x="-21166" y="2747263"/>
            <a:chExt cx="9568666" cy="3621087"/>
          </a:xfrm>
        </p:grpSpPr>
        <p:sp>
          <p:nvSpPr>
            <p:cNvPr id="28" name="Ovaal 14"/>
            <p:cNvSpPr/>
            <p:nvPr/>
          </p:nvSpPr>
          <p:spPr bwMode="auto">
            <a:xfrm>
              <a:off x="-21166" y="383946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en-US" sz="3200" dirty="0">
                  <a:latin typeface="Franklin Gothic Book" panose="020B0503020102020204" pitchFamily="34" charset="0"/>
                </a:rPr>
                <a:t>Having fun</a:t>
              </a:r>
              <a:endParaRPr lang="nl-NL" sz="1100" dirty="0">
                <a:solidFill>
                  <a:prstClr val="black"/>
                </a:solidFill>
                <a:latin typeface="Franklin Gothic Book" panose="020B0503020102020204" pitchFamily="34" charset="0"/>
              </a:endParaRPr>
            </a:p>
          </p:txBody>
        </p:sp>
        <p:sp>
          <p:nvSpPr>
            <p:cNvPr id="29" name="Rectangle 5"/>
            <p:cNvSpPr/>
            <p:nvPr/>
          </p:nvSpPr>
          <p:spPr bwMode="auto">
            <a:xfrm>
              <a:off x="4573325" y="5792088"/>
              <a:ext cx="497417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30" name="Rectangle 5"/>
            <p:cNvSpPr/>
            <p:nvPr/>
          </p:nvSpPr>
          <p:spPr bwMode="auto">
            <a:xfrm>
              <a:off x="4559038" y="2747263"/>
              <a:ext cx="49884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31" name="Rectangle 5"/>
            <p:cNvSpPr/>
            <p:nvPr/>
          </p:nvSpPr>
          <p:spPr bwMode="auto">
            <a:xfrm>
              <a:off x="4559037" y="3741038"/>
              <a:ext cx="4988461"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32" name="Rectangle 5"/>
            <p:cNvSpPr/>
            <p:nvPr/>
          </p:nvSpPr>
          <p:spPr bwMode="auto">
            <a:xfrm>
              <a:off x="4573322" y="4714176"/>
              <a:ext cx="4974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33" name="Straight Arrow Connector 10"/>
            <p:cNvCxnSpPr>
              <a:stCxn id="28" idx="6"/>
              <a:endCxn id="30" idx="1"/>
            </p:cNvCxnSpPr>
            <p:nvPr/>
          </p:nvCxnSpPr>
          <p:spPr bwMode="auto">
            <a:xfrm flipV="1">
              <a:off x="3263640" y="3035394"/>
              <a:ext cx="1295397" cy="1685925"/>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10"/>
            <p:cNvCxnSpPr>
              <a:stCxn id="28" idx="6"/>
              <a:endCxn id="31" idx="1"/>
            </p:cNvCxnSpPr>
            <p:nvPr/>
          </p:nvCxnSpPr>
          <p:spPr bwMode="auto">
            <a:xfrm flipV="1">
              <a:off x="3263640" y="4029169"/>
              <a:ext cx="1295397" cy="69215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5" name="Straight Arrow Connector 10"/>
            <p:cNvCxnSpPr>
              <a:stCxn id="28" idx="6"/>
              <a:endCxn id="32" idx="1"/>
            </p:cNvCxnSpPr>
            <p:nvPr/>
          </p:nvCxnSpPr>
          <p:spPr bwMode="auto">
            <a:xfrm>
              <a:off x="3263640" y="4721319"/>
              <a:ext cx="1309682" cy="280987"/>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6" name="Straight Arrow Connector 10"/>
            <p:cNvCxnSpPr>
              <a:stCxn id="28" idx="6"/>
              <a:endCxn id="29" idx="1"/>
            </p:cNvCxnSpPr>
            <p:nvPr/>
          </p:nvCxnSpPr>
          <p:spPr bwMode="auto">
            <a:xfrm>
              <a:off x="3263640" y="4721319"/>
              <a:ext cx="1309685" cy="1358899"/>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a:off x="990600" y="3962454"/>
            <a:ext cx="7463368" cy="2628667"/>
            <a:chOff x="-21166" y="2747263"/>
            <a:chExt cx="9568666" cy="3621087"/>
          </a:xfrm>
        </p:grpSpPr>
        <p:sp>
          <p:nvSpPr>
            <p:cNvPr id="38" name="Ovaal 14"/>
            <p:cNvSpPr/>
            <p:nvPr/>
          </p:nvSpPr>
          <p:spPr bwMode="auto">
            <a:xfrm>
              <a:off x="-21166" y="383946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en-US" sz="3200" dirty="0">
                  <a:latin typeface="Franklin Gothic Book" panose="020B0503020102020204" pitchFamily="34" charset="0"/>
                </a:rPr>
                <a:t>Being liked</a:t>
              </a:r>
              <a:endParaRPr lang="nl-NL" sz="1100" dirty="0">
                <a:solidFill>
                  <a:prstClr val="black"/>
                </a:solidFill>
                <a:latin typeface="Franklin Gothic Book" panose="020B0503020102020204" pitchFamily="34" charset="0"/>
              </a:endParaRPr>
            </a:p>
          </p:txBody>
        </p:sp>
        <p:sp>
          <p:nvSpPr>
            <p:cNvPr id="39" name="Rectangle 5"/>
            <p:cNvSpPr/>
            <p:nvPr/>
          </p:nvSpPr>
          <p:spPr bwMode="auto">
            <a:xfrm>
              <a:off x="4573325" y="5792088"/>
              <a:ext cx="497417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98: I have good social skills</a:t>
              </a:r>
              <a:endParaRPr lang="nl-NL" sz="700" dirty="0">
                <a:latin typeface="Franklin Gothic Book" panose="020B0503020102020204" pitchFamily="34" charset="0"/>
              </a:endParaRPr>
            </a:p>
          </p:txBody>
        </p:sp>
        <p:sp>
          <p:nvSpPr>
            <p:cNvPr id="40" name="Rectangle 5"/>
            <p:cNvSpPr/>
            <p:nvPr/>
          </p:nvSpPr>
          <p:spPr bwMode="auto">
            <a:xfrm>
              <a:off x="4559038" y="2747263"/>
              <a:ext cx="49884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44: </a:t>
              </a:r>
              <a:r>
                <a:rPr lang="en-US" dirty="0">
                  <a:latin typeface="Franklin Gothic Book" panose="020B0503020102020204" pitchFamily="34" charset="0"/>
                </a:rPr>
                <a:t>I am liked by everyone</a:t>
              </a:r>
              <a:endParaRPr lang="nl-NL" sz="700" dirty="0">
                <a:latin typeface="Franklin Gothic Book" panose="020B0503020102020204" pitchFamily="34" charset="0"/>
              </a:endParaRPr>
            </a:p>
          </p:txBody>
        </p:sp>
        <p:sp>
          <p:nvSpPr>
            <p:cNvPr id="41" name="Rectangle 5"/>
            <p:cNvSpPr/>
            <p:nvPr/>
          </p:nvSpPr>
          <p:spPr bwMode="auto">
            <a:xfrm>
              <a:off x="4559037" y="3741038"/>
              <a:ext cx="4988461"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63: </a:t>
              </a:r>
              <a:r>
                <a:rPr lang="en-US" dirty="0">
                  <a:latin typeface="Franklin Gothic Book" panose="020B0503020102020204" pitchFamily="34" charset="0"/>
                </a:rPr>
                <a:t>I chat to everyone</a:t>
              </a:r>
              <a:endParaRPr lang="nl-NL" sz="700" dirty="0">
                <a:latin typeface="Franklin Gothic Book" panose="020B0503020102020204" pitchFamily="34" charset="0"/>
              </a:endParaRPr>
            </a:p>
          </p:txBody>
        </p:sp>
        <p:sp>
          <p:nvSpPr>
            <p:cNvPr id="42" name="Rectangle 5"/>
            <p:cNvSpPr/>
            <p:nvPr/>
          </p:nvSpPr>
          <p:spPr bwMode="auto">
            <a:xfrm>
              <a:off x="4573322" y="4714176"/>
              <a:ext cx="4974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76: I have many friends</a:t>
              </a:r>
              <a:endParaRPr lang="nl-NL" sz="700" dirty="0">
                <a:latin typeface="Franklin Gothic Book" panose="020B0503020102020204" pitchFamily="34" charset="0"/>
              </a:endParaRPr>
            </a:p>
          </p:txBody>
        </p:sp>
        <p:cxnSp>
          <p:nvCxnSpPr>
            <p:cNvPr id="43" name="Straight Arrow Connector 10"/>
            <p:cNvCxnSpPr>
              <a:stCxn id="38" idx="6"/>
              <a:endCxn id="40" idx="1"/>
            </p:cNvCxnSpPr>
            <p:nvPr/>
          </p:nvCxnSpPr>
          <p:spPr bwMode="auto">
            <a:xfrm flipV="1">
              <a:off x="3263640" y="3035394"/>
              <a:ext cx="1295397" cy="1685925"/>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4" name="Straight Arrow Connector 10"/>
            <p:cNvCxnSpPr>
              <a:stCxn id="38" idx="6"/>
              <a:endCxn id="41" idx="1"/>
            </p:cNvCxnSpPr>
            <p:nvPr/>
          </p:nvCxnSpPr>
          <p:spPr bwMode="auto">
            <a:xfrm flipV="1">
              <a:off x="3263640" y="4029169"/>
              <a:ext cx="1295397" cy="69215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5" name="Straight Arrow Connector 10"/>
            <p:cNvCxnSpPr>
              <a:stCxn id="38" idx="6"/>
              <a:endCxn id="42" idx="1"/>
            </p:cNvCxnSpPr>
            <p:nvPr/>
          </p:nvCxnSpPr>
          <p:spPr bwMode="auto">
            <a:xfrm>
              <a:off x="3263640" y="4721319"/>
              <a:ext cx="1309682" cy="280987"/>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6" name="Straight Arrow Connector 10"/>
            <p:cNvCxnSpPr>
              <a:stCxn id="38" idx="6"/>
              <a:endCxn id="39" idx="1"/>
            </p:cNvCxnSpPr>
            <p:nvPr/>
          </p:nvCxnSpPr>
          <p:spPr bwMode="auto">
            <a:xfrm>
              <a:off x="3263640" y="4721319"/>
              <a:ext cx="1309685" cy="1358899"/>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cxnSp>
        <p:nvCxnSpPr>
          <p:cNvPr id="47" name="Curved Connector 46"/>
          <p:cNvCxnSpPr/>
          <p:nvPr/>
        </p:nvCxnSpPr>
        <p:spPr>
          <a:xfrm rot="10800000" flipV="1">
            <a:off x="1015755" y="2389035"/>
            <a:ext cx="12700" cy="2846223"/>
          </a:xfrm>
          <a:prstGeom prst="curvedConnector3">
            <a:avLst>
              <a:gd name="adj1" fmla="val 4560001"/>
            </a:avLst>
          </a:prstGeom>
          <a:ln w="25400">
            <a:headEnd type="stealth" w="lg" len="lg"/>
            <a:tailEnd type="stealth" w="lg" len="lg"/>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EFA: </a:t>
            </a:r>
            <a:r>
              <a:rPr lang="nl-NL" sz="2800" dirty="0">
                <a:latin typeface="Franklin Gothic Book" panose="020B0503020102020204" pitchFamily="34" charset="0"/>
              </a:rPr>
              <a:t>cross-</a:t>
            </a:r>
            <a:r>
              <a:rPr lang="nl-NL" sz="2800" dirty="0" err="1">
                <a:latin typeface="Franklin Gothic Book" panose="020B0503020102020204" pitchFamily="34" charset="0"/>
              </a:rPr>
              <a:t>loadings</a:t>
            </a:r>
            <a:endParaRPr lang="nl-NL" sz="2800" dirty="0">
              <a:latin typeface="Franklin Gothic Medium" panose="020B0603020102020204" pitchFamily="34" charset="0"/>
            </a:endParaRPr>
          </a:p>
        </p:txBody>
      </p:sp>
      <p:cxnSp>
        <p:nvCxnSpPr>
          <p:cNvPr id="3" name="Straight Arrow Connector 2"/>
          <p:cNvCxnSpPr>
            <a:stCxn id="28" idx="6"/>
            <a:endCxn id="40" idx="1"/>
          </p:cNvCxnSpPr>
          <p:nvPr/>
        </p:nvCxnSpPr>
        <p:spPr>
          <a:xfrm>
            <a:off x="3559771" y="2443778"/>
            <a:ext cx="1003296" cy="1727832"/>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8" idx="6"/>
            <a:endCxn id="41" idx="1"/>
          </p:cNvCxnSpPr>
          <p:nvPr/>
        </p:nvCxnSpPr>
        <p:spPr>
          <a:xfrm>
            <a:off x="3559771" y="2443778"/>
            <a:ext cx="1003296" cy="2449246"/>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8" idx="6"/>
          </p:cNvCxnSpPr>
          <p:nvPr/>
        </p:nvCxnSpPr>
        <p:spPr>
          <a:xfrm>
            <a:off x="3559772" y="2443786"/>
            <a:ext cx="996208" cy="3155679"/>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6"/>
          </p:cNvCxnSpPr>
          <p:nvPr/>
        </p:nvCxnSpPr>
        <p:spPr>
          <a:xfrm>
            <a:off x="3559771" y="2443778"/>
            <a:ext cx="1021528" cy="3869432"/>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10"/>
          <p:cNvCxnSpPr>
            <a:endCxn id="30" idx="1"/>
          </p:cNvCxnSpPr>
          <p:nvPr/>
        </p:nvCxnSpPr>
        <p:spPr bwMode="auto">
          <a:xfrm flipV="1">
            <a:off x="3544261" y="1219909"/>
            <a:ext cx="1025894" cy="4147336"/>
          </a:xfrm>
          <a:prstGeom prst="straightConnector1">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cxnSp>
        <p:nvCxnSpPr>
          <p:cNvPr id="52" name="Straight Arrow Connector 10"/>
          <p:cNvCxnSpPr>
            <a:stCxn id="38" idx="6"/>
            <a:endCxn id="31" idx="1"/>
          </p:cNvCxnSpPr>
          <p:nvPr/>
        </p:nvCxnSpPr>
        <p:spPr bwMode="auto">
          <a:xfrm flipV="1">
            <a:off x="3552683" y="1941323"/>
            <a:ext cx="1017472" cy="3454156"/>
          </a:xfrm>
          <a:prstGeom prst="straightConnector1">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cxnSp>
        <p:nvCxnSpPr>
          <p:cNvPr id="53" name="Straight Arrow Connector 10"/>
          <p:cNvCxnSpPr>
            <a:stCxn id="38" idx="6"/>
          </p:cNvCxnSpPr>
          <p:nvPr/>
        </p:nvCxnSpPr>
        <p:spPr bwMode="auto">
          <a:xfrm flipV="1">
            <a:off x="3552683" y="2647757"/>
            <a:ext cx="1003296" cy="2747722"/>
          </a:xfrm>
          <a:prstGeom prst="straightConnector1">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cxnSp>
        <p:nvCxnSpPr>
          <p:cNvPr id="54" name="Straight Arrow Connector 10"/>
          <p:cNvCxnSpPr>
            <a:stCxn id="38" idx="6"/>
            <a:endCxn id="29" idx="1"/>
          </p:cNvCxnSpPr>
          <p:nvPr/>
        </p:nvCxnSpPr>
        <p:spPr bwMode="auto">
          <a:xfrm flipV="1">
            <a:off x="3552683" y="3430256"/>
            <a:ext cx="1028616" cy="1965231"/>
          </a:xfrm>
          <a:prstGeom prst="straightConnector1">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7936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791" y="1371607"/>
            <a:ext cx="8530168" cy="5437545"/>
          </a:xfrm>
          <a:prstGeom prst="rect">
            <a:avLst/>
          </a:prstGeom>
          <a:noFill/>
        </p:spPr>
        <p:txBody>
          <a:bodyPr wrap="square" lIns="91402" tIns="45702" rIns="91402" bIns="45702" rtlCol="0">
            <a:spAutoFit/>
          </a:bodyPr>
          <a:lstStyle/>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USEVARIABLES ARE</a:t>
            </a:r>
          </a:p>
          <a:p>
            <a:pPr marL="355456" indent="-355456">
              <a:buClr>
                <a:srgbClr val="C00000"/>
              </a:buClr>
            </a:pPr>
            <a:r>
              <a:rPr lang="en-US" dirty="0">
                <a:latin typeface="Courier New" pitchFamily="49" charset="0"/>
                <a:cs typeface="Courier New" pitchFamily="49" charset="0"/>
              </a:rPr>
              <a:t>  Q77</a:t>
            </a:r>
          </a:p>
          <a:p>
            <a:pPr marL="355456" indent="-355456">
              <a:buClr>
                <a:srgbClr val="C00000"/>
              </a:buClr>
            </a:pPr>
            <a:r>
              <a:rPr lang="en-US" dirty="0">
                <a:latin typeface="Courier New" pitchFamily="49" charset="0"/>
                <a:cs typeface="Courier New" pitchFamily="49" charset="0"/>
              </a:rPr>
              <a:t>  Q84</a:t>
            </a:r>
          </a:p>
          <a:p>
            <a:pPr marL="355456" indent="-355456">
              <a:buClr>
                <a:srgbClr val="C00000"/>
              </a:buClr>
            </a:pPr>
            <a:r>
              <a:rPr lang="en-US" dirty="0">
                <a:latin typeface="Courier New" pitchFamily="49" charset="0"/>
                <a:cs typeface="Courier New" pitchFamily="49" charset="0"/>
              </a:rPr>
              <a:t>  Q170</a:t>
            </a:r>
          </a:p>
          <a:p>
            <a:pPr marL="355456" indent="-355456">
              <a:buClr>
                <a:srgbClr val="C00000"/>
              </a:buClr>
            </a:pPr>
            <a:r>
              <a:rPr lang="en-US" dirty="0">
                <a:latin typeface="Courier New" pitchFamily="49" charset="0"/>
                <a:cs typeface="Courier New" pitchFamily="49" charset="0"/>
              </a:rPr>
              <a:t>  Q196</a:t>
            </a:r>
          </a:p>
          <a:p>
            <a:pPr marL="355456" indent="-355456">
              <a:buClr>
                <a:srgbClr val="C00000"/>
              </a:buClr>
            </a:pPr>
            <a:r>
              <a:rPr lang="en-US" dirty="0">
                <a:latin typeface="Courier New" pitchFamily="49" charset="0"/>
                <a:cs typeface="Courier New" pitchFamily="49" charset="0"/>
              </a:rPr>
              <a:t>  Q44</a:t>
            </a:r>
          </a:p>
          <a:p>
            <a:pPr marL="355456" indent="-355456">
              <a:buClr>
                <a:srgbClr val="C00000"/>
              </a:buClr>
            </a:pPr>
            <a:r>
              <a:rPr lang="en-US" dirty="0">
                <a:latin typeface="Courier New" pitchFamily="49" charset="0"/>
                <a:cs typeface="Courier New" pitchFamily="49" charset="0"/>
              </a:rPr>
              <a:t>  Q63</a:t>
            </a:r>
          </a:p>
          <a:p>
            <a:pPr marL="355456" indent="-355456">
              <a:buClr>
                <a:srgbClr val="C00000"/>
              </a:buClr>
            </a:pPr>
            <a:r>
              <a:rPr lang="en-US" dirty="0">
                <a:latin typeface="Courier New" pitchFamily="49" charset="0"/>
                <a:cs typeface="Courier New" pitchFamily="49" charset="0"/>
              </a:rPr>
              <a:t>  Q76</a:t>
            </a:r>
          </a:p>
          <a:p>
            <a:pPr marL="355456" indent="-355456">
              <a:buClr>
                <a:srgbClr val="C00000"/>
              </a:buClr>
            </a:pPr>
            <a:r>
              <a:rPr lang="en-US" dirty="0">
                <a:latin typeface="Courier New" pitchFamily="49" charset="0"/>
                <a:cs typeface="Courier New" pitchFamily="49" charset="0"/>
              </a:rPr>
              <a:t>  Q98</a:t>
            </a:r>
          </a:p>
          <a:p>
            <a:pPr marL="355456" indent="-355456">
              <a:buClr>
                <a:srgbClr val="C00000"/>
              </a:buClr>
            </a:pPr>
            <a:r>
              <a:rPr lang="en-US" dirty="0">
                <a:latin typeface="Courier New" pitchFamily="49" charset="0"/>
                <a:cs typeface="Courier New" pitchFamily="49" charset="0"/>
              </a:rPr>
              <a:t>  ;</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MISSING ARE ALL(-999);</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ANALYSIS</a:t>
            </a:r>
            <a:r>
              <a:rPr lang="en-US" b="1" dirty="0">
                <a:latin typeface="Courier New" pitchFamily="49" charset="0"/>
                <a:cs typeface="Courier New" pitchFamily="49" charset="0"/>
              </a:rPr>
              <a:t>: </a:t>
            </a:r>
            <a:r>
              <a:rPr lang="en-US" dirty="0">
                <a:latin typeface="Courier New" pitchFamily="49" charset="0"/>
                <a:cs typeface="Courier New" pitchFamily="49" charset="0"/>
              </a:rPr>
              <a:t>TYPE = EFA 2 2;</a:t>
            </a:r>
          </a:p>
          <a:p>
            <a:pPr marL="355456" indent="-355456">
              <a:buClr>
                <a:srgbClr val="C00000"/>
              </a:buClr>
            </a:pPr>
            <a:r>
              <a:rPr lang="en-US" dirty="0">
                <a:latin typeface="Courier New" pitchFamily="49" charset="0"/>
                <a:cs typeface="Courier New" pitchFamily="49" charset="0"/>
              </a:rPr>
              <a:t> </a:t>
            </a:r>
            <a:endParaRPr lang="en-US" b="1" u="sng"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endParaRPr lang="en-US" b="1"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4" name="TextBox 3"/>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EFA: </a:t>
            </a:r>
            <a:r>
              <a:rPr lang="nl-NL" sz="2800" dirty="0">
                <a:latin typeface="Franklin Gothic Book" panose="020B0503020102020204" pitchFamily="34" charset="0"/>
              </a:rPr>
              <a:t>cross-</a:t>
            </a:r>
            <a:r>
              <a:rPr lang="nl-NL" sz="2800" dirty="0" err="1">
                <a:latin typeface="Franklin Gothic Book" panose="020B0503020102020204" pitchFamily="34" charset="0"/>
              </a:rPr>
              <a:t>loadings</a:t>
            </a:r>
            <a:endParaRPr lang="nl-NL" sz="2800" dirty="0">
              <a:latin typeface="Franklin Gothic Medium" panose="020B0603020102020204" pitchFamily="34" charset="0"/>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655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791" y="1371601"/>
            <a:ext cx="8530168" cy="6000199"/>
          </a:xfrm>
          <a:prstGeom prst="rect">
            <a:avLst/>
          </a:prstGeom>
          <a:noFill/>
        </p:spPr>
        <p:txBody>
          <a:bodyPr wrap="square" lIns="91402" tIns="45702" rIns="91402" bIns="45702" rtlCol="0">
            <a:spAutoFit/>
          </a:bodyPr>
          <a:lstStyle/>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USEVARIABLES ARE</a:t>
            </a:r>
          </a:p>
          <a:p>
            <a:pPr marL="355456" indent="-355456">
              <a:buClr>
                <a:srgbClr val="C00000"/>
              </a:buClr>
            </a:pPr>
            <a:r>
              <a:rPr lang="en-US" dirty="0">
                <a:latin typeface="Courier New" pitchFamily="49" charset="0"/>
                <a:cs typeface="Courier New" pitchFamily="49" charset="0"/>
              </a:rPr>
              <a:t>  Q77</a:t>
            </a:r>
          </a:p>
          <a:p>
            <a:pPr marL="355456" indent="-355456">
              <a:buClr>
                <a:srgbClr val="C00000"/>
              </a:buClr>
            </a:pPr>
            <a:r>
              <a:rPr lang="en-US" dirty="0">
                <a:latin typeface="Courier New" pitchFamily="49" charset="0"/>
                <a:cs typeface="Courier New" pitchFamily="49" charset="0"/>
              </a:rPr>
              <a:t>  Q84</a:t>
            </a:r>
          </a:p>
          <a:p>
            <a:pPr marL="355456" indent="-355456">
              <a:buClr>
                <a:srgbClr val="C00000"/>
              </a:buClr>
            </a:pPr>
            <a:r>
              <a:rPr lang="en-US" dirty="0">
                <a:latin typeface="Courier New" pitchFamily="49" charset="0"/>
                <a:cs typeface="Courier New" pitchFamily="49" charset="0"/>
              </a:rPr>
              <a:t>  Q170</a:t>
            </a:r>
          </a:p>
          <a:p>
            <a:pPr marL="355456" indent="-355456">
              <a:buClr>
                <a:srgbClr val="C00000"/>
              </a:buClr>
            </a:pPr>
            <a:r>
              <a:rPr lang="en-US" dirty="0">
                <a:latin typeface="Courier New" pitchFamily="49" charset="0"/>
                <a:cs typeface="Courier New" pitchFamily="49" charset="0"/>
              </a:rPr>
              <a:t>  Q196</a:t>
            </a:r>
          </a:p>
          <a:p>
            <a:pPr marL="355456" indent="-355456">
              <a:buClr>
                <a:srgbClr val="C00000"/>
              </a:buClr>
            </a:pPr>
            <a:r>
              <a:rPr lang="en-US" dirty="0">
                <a:latin typeface="Courier New" pitchFamily="49" charset="0"/>
                <a:cs typeface="Courier New" pitchFamily="49" charset="0"/>
              </a:rPr>
              <a:t>  Q44</a:t>
            </a:r>
          </a:p>
          <a:p>
            <a:pPr marL="355456" indent="-355456">
              <a:buClr>
                <a:srgbClr val="C00000"/>
              </a:buClr>
            </a:pPr>
            <a:r>
              <a:rPr lang="en-US" dirty="0">
                <a:latin typeface="Courier New" pitchFamily="49" charset="0"/>
                <a:cs typeface="Courier New" pitchFamily="49" charset="0"/>
              </a:rPr>
              <a:t>  Q63</a:t>
            </a:r>
          </a:p>
          <a:p>
            <a:pPr marL="355456" indent="-355456">
              <a:buClr>
                <a:srgbClr val="C00000"/>
              </a:buClr>
            </a:pPr>
            <a:r>
              <a:rPr lang="en-US" dirty="0">
                <a:latin typeface="Courier New" pitchFamily="49" charset="0"/>
                <a:cs typeface="Courier New" pitchFamily="49" charset="0"/>
              </a:rPr>
              <a:t>  Q76</a:t>
            </a:r>
          </a:p>
          <a:p>
            <a:pPr marL="355456" indent="-355456">
              <a:buClr>
                <a:srgbClr val="C00000"/>
              </a:buClr>
            </a:pPr>
            <a:r>
              <a:rPr lang="en-US" dirty="0">
                <a:latin typeface="Courier New" pitchFamily="49" charset="0"/>
                <a:cs typeface="Courier New" pitchFamily="49" charset="0"/>
              </a:rPr>
              <a:t>  Q98</a:t>
            </a:r>
          </a:p>
          <a:p>
            <a:pPr marL="355456" indent="-355456">
              <a:buClr>
                <a:srgbClr val="C00000"/>
              </a:buClr>
            </a:pPr>
            <a:r>
              <a:rPr lang="en-US" dirty="0">
                <a:latin typeface="Courier New" pitchFamily="49" charset="0"/>
                <a:cs typeface="Courier New" pitchFamily="49" charset="0"/>
              </a:rPr>
              <a:t>  ;</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MISSING ARE ALL(-999);</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ANALYSIS</a:t>
            </a:r>
            <a:r>
              <a:rPr lang="en-US" b="1" dirty="0">
                <a:latin typeface="Courier New" pitchFamily="49" charset="0"/>
                <a:cs typeface="Courier New" pitchFamily="49" charset="0"/>
              </a:rPr>
              <a:t>: </a:t>
            </a:r>
            <a:r>
              <a:rPr lang="en-US" dirty="0">
                <a:latin typeface="Courier New" pitchFamily="49" charset="0"/>
                <a:cs typeface="Courier New" pitchFamily="49" charset="0"/>
              </a:rPr>
              <a:t>TYPE = EFA 2 2;</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MODEL</a:t>
            </a:r>
            <a:r>
              <a:rPr lang="en-US"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a:t>
            </a:r>
            <a:endParaRPr lang="en-US" b="1" u="sng"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endParaRPr lang="en-US" b="1"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4" name="TextBox 3"/>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EFA: </a:t>
            </a:r>
            <a:r>
              <a:rPr lang="nl-NL" sz="2800" dirty="0">
                <a:latin typeface="Franklin Gothic Book" panose="020B0503020102020204" pitchFamily="34" charset="0"/>
              </a:rPr>
              <a:t>cross-</a:t>
            </a:r>
            <a:r>
              <a:rPr lang="nl-NL" sz="2800" dirty="0" err="1">
                <a:latin typeface="Franklin Gothic Book" panose="020B0503020102020204" pitchFamily="34" charset="0"/>
              </a:rPr>
              <a:t>loadings</a:t>
            </a:r>
            <a:endParaRPr lang="nl-NL" sz="2800" dirty="0">
              <a:latin typeface="Franklin Gothic Medium" panose="020B0603020102020204" pitchFamily="34" charset="0"/>
            </a:endParaRPr>
          </a:p>
        </p:txBody>
      </p:sp>
      <p:sp>
        <p:nvSpPr>
          <p:cNvPr id="5" name="Rectangle 4"/>
          <p:cNvSpPr/>
          <p:nvPr/>
        </p:nvSpPr>
        <p:spPr>
          <a:xfrm>
            <a:off x="1371600" y="5715001"/>
            <a:ext cx="1661160" cy="448656"/>
          </a:xfrm>
          <a:prstGeom prst="rect">
            <a:avLst/>
          </a:prstGeom>
          <a:solidFill>
            <a:srgbClr val="FF6600"/>
          </a:solidFill>
        </p:spPr>
        <p:style>
          <a:lnRef idx="1">
            <a:schemeClr val="accent2"/>
          </a:lnRef>
          <a:fillRef idx="3">
            <a:schemeClr val="accent2"/>
          </a:fillRef>
          <a:effectRef idx="2">
            <a:schemeClr val="accent2"/>
          </a:effectRef>
          <a:fontRef idx="minor">
            <a:schemeClr val="lt1"/>
          </a:fontRef>
        </p:style>
        <p:txBody>
          <a:bodyPr lIns="91402" tIns="45702" rIns="91402" bIns="45702" rtlCol="0" anchor="ctr"/>
          <a:lstStyle/>
          <a:p>
            <a:pPr algn="ctr"/>
            <a:r>
              <a:rPr lang="nl-NL" dirty="0">
                <a:latin typeface="Franklin Gothic Book" panose="020B0503020102020204" pitchFamily="34" charset="0"/>
              </a:rPr>
              <a:t>EMPTY</a:t>
            </a: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661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1066807"/>
            <a:ext cx="8530168" cy="4593563"/>
          </a:xfrm>
          <a:prstGeom prst="rect">
            <a:avLst/>
          </a:prstGeom>
          <a:noFill/>
        </p:spPr>
        <p:txBody>
          <a:bodyPr wrap="square" lIns="91402" tIns="45702" rIns="91402" bIns="45702" rtlCol="0">
            <a:spAutoFit/>
          </a:bodyPr>
          <a:lstStyle/>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GEOMIN ROTATED LOADINGS </a:t>
            </a:r>
          </a:p>
          <a:p>
            <a:pPr marL="355456" indent="-355456">
              <a:buClr>
                <a:srgbClr val="C00000"/>
              </a:buClr>
            </a:pPr>
            <a:r>
              <a:rPr lang="en-US" dirty="0">
                <a:latin typeface="Courier New" pitchFamily="49" charset="0"/>
                <a:cs typeface="Courier New" pitchFamily="49" charset="0"/>
              </a:rPr>
              <a:t>(* significant at 5% level)</a:t>
            </a:r>
          </a:p>
          <a:p>
            <a:pPr marL="355456" indent="-355456">
              <a:buClr>
                <a:srgbClr val="C00000"/>
              </a:buClr>
            </a:pPr>
            <a:r>
              <a:rPr lang="en-US" dirty="0">
                <a:latin typeface="Courier New" pitchFamily="49" charset="0"/>
                <a:cs typeface="Courier New" pitchFamily="49" charset="0"/>
              </a:rPr>
              <a:t>                  1             2</a:t>
            </a:r>
          </a:p>
          <a:p>
            <a:pPr marL="355456" indent="-355456">
              <a:buClr>
                <a:srgbClr val="C00000"/>
              </a:buClr>
            </a:pPr>
            <a:r>
              <a:rPr lang="en-US" dirty="0">
                <a:latin typeface="Courier New" pitchFamily="49" charset="0"/>
                <a:cs typeface="Courier New" pitchFamily="49" charset="0"/>
              </a:rPr>
              <a:t>              ________      ________</a:t>
            </a:r>
          </a:p>
          <a:p>
            <a:pPr marL="355456" indent="-355456">
              <a:buClr>
                <a:srgbClr val="C00000"/>
              </a:buClr>
            </a:pPr>
            <a:r>
              <a:rPr lang="en-US" dirty="0">
                <a:latin typeface="Courier New" pitchFamily="49" charset="0"/>
                <a:cs typeface="Courier New" pitchFamily="49" charset="0"/>
              </a:rPr>
              <a:t>     Q77        0.803*       -0.008</a:t>
            </a:r>
          </a:p>
          <a:p>
            <a:pPr marL="355456" indent="-355456">
              <a:buClr>
                <a:srgbClr val="C00000"/>
              </a:buClr>
            </a:pPr>
            <a:r>
              <a:rPr lang="en-US" dirty="0">
                <a:latin typeface="Courier New" pitchFamily="49" charset="0"/>
                <a:cs typeface="Courier New" pitchFamily="49" charset="0"/>
              </a:rPr>
              <a:t>     Q84        0.458*        0.189*</a:t>
            </a:r>
          </a:p>
          <a:p>
            <a:pPr marL="355456" indent="-355456">
              <a:buClr>
                <a:srgbClr val="C00000"/>
              </a:buClr>
            </a:pPr>
            <a:r>
              <a:rPr lang="en-US" dirty="0">
                <a:latin typeface="Courier New" pitchFamily="49" charset="0"/>
                <a:cs typeface="Courier New" pitchFamily="49" charset="0"/>
              </a:rPr>
              <a:t>     Q170       0.336*        0.201*</a:t>
            </a:r>
          </a:p>
          <a:p>
            <a:pPr marL="355456" indent="-355456">
              <a:buClr>
                <a:srgbClr val="C00000"/>
              </a:buClr>
            </a:pPr>
            <a:r>
              <a:rPr lang="en-US" dirty="0">
                <a:latin typeface="Courier New" pitchFamily="49" charset="0"/>
                <a:cs typeface="Courier New" pitchFamily="49" charset="0"/>
              </a:rPr>
              <a:t>     Q196       0.591*        0.151*</a:t>
            </a:r>
          </a:p>
          <a:p>
            <a:pPr marL="355456" indent="-355456">
              <a:buClr>
                <a:srgbClr val="C00000"/>
              </a:buClr>
            </a:pPr>
            <a:r>
              <a:rPr lang="en-US" dirty="0">
                <a:latin typeface="Courier New" pitchFamily="49" charset="0"/>
                <a:cs typeface="Courier New" pitchFamily="49" charset="0"/>
              </a:rPr>
              <a:t>     Q44       -0.187*        0.629*</a:t>
            </a:r>
          </a:p>
          <a:p>
            <a:pPr marL="355456" indent="-355456">
              <a:buClr>
                <a:srgbClr val="C00000"/>
              </a:buClr>
            </a:pPr>
            <a:r>
              <a:rPr lang="en-US" dirty="0">
                <a:latin typeface="Courier New" pitchFamily="49" charset="0"/>
                <a:cs typeface="Courier New" pitchFamily="49" charset="0"/>
              </a:rPr>
              <a:t>     Q63        0.001         0.578*</a:t>
            </a:r>
          </a:p>
          <a:p>
            <a:pPr marL="355456" indent="-355456">
              <a:buClr>
                <a:srgbClr val="C00000"/>
              </a:buClr>
            </a:pPr>
            <a:r>
              <a:rPr lang="en-US" dirty="0">
                <a:latin typeface="Courier New" pitchFamily="49" charset="0"/>
                <a:cs typeface="Courier New" pitchFamily="49" charset="0"/>
              </a:rPr>
              <a:t>     Q76        0.016         0.512*</a:t>
            </a:r>
          </a:p>
          <a:p>
            <a:pPr marL="355456" indent="-355456">
              <a:buClr>
                <a:srgbClr val="C00000"/>
              </a:buClr>
            </a:pPr>
            <a:r>
              <a:rPr lang="en-US" dirty="0">
                <a:latin typeface="Courier New" pitchFamily="49" charset="0"/>
                <a:cs typeface="Courier New" pitchFamily="49" charset="0"/>
              </a:rPr>
              <a:t>     Q98        0.086         0.542*</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p:txBody>
      </p:sp>
      <p:sp>
        <p:nvSpPr>
          <p:cNvPr id="7" name="TextBox 6"/>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EFA: </a:t>
            </a:r>
            <a:r>
              <a:rPr lang="nl-NL" sz="2800" dirty="0">
                <a:latin typeface="Franklin Gothic Book" panose="020B0503020102020204" pitchFamily="34" charset="0"/>
              </a:rPr>
              <a:t>cross-</a:t>
            </a:r>
            <a:r>
              <a:rPr lang="nl-NL" sz="2800" dirty="0" err="1">
                <a:latin typeface="Franklin Gothic Book" panose="020B0503020102020204" pitchFamily="34" charset="0"/>
              </a:rPr>
              <a:t>loadings</a:t>
            </a:r>
            <a:endParaRPr lang="nl-NL" sz="2800" dirty="0">
              <a:latin typeface="Franklin Gothic Medium" panose="020B0603020102020204" pitchFamily="34" charset="0"/>
            </a:endParaRPr>
          </a:p>
        </p:txBody>
      </p:sp>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03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1066807"/>
            <a:ext cx="8530168" cy="4593563"/>
          </a:xfrm>
          <a:prstGeom prst="rect">
            <a:avLst/>
          </a:prstGeom>
          <a:noFill/>
        </p:spPr>
        <p:txBody>
          <a:bodyPr wrap="square" lIns="91402" tIns="45702" rIns="91402" bIns="45702" rtlCol="0">
            <a:spAutoFit/>
          </a:bodyPr>
          <a:lstStyle/>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GEOMIN ROTATED LOADINGS </a:t>
            </a:r>
          </a:p>
          <a:p>
            <a:pPr marL="355456" indent="-355456">
              <a:buClr>
                <a:srgbClr val="C00000"/>
              </a:buClr>
            </a:pPr>
            <a:r>
              <a:rPr lang="en-US" dirty="0">
                <a:latin typeface="Courier New" pitchFamily="49" charset="0"/>
                <a:cs typeface="Courier New" pitchFamily="49" charset="0"/>
              </a:rPr>
              <a:t>(* significant at 5% level)</a:t>
            </a:r>
          </a:p>
          <a:p>
            <a:pPr marL="355456" indent="-355456">
              <a:buClr>
                <a:srgbClr val="C00000"/>
              </a:buClr>
            </a:pPr>
            <a:r>
              <a:rPr lang="en-US" dirty="0">
                <a:latin typeface="Courier New" pitchFamily="49" charset="0"/>
                <a:cs typeface="Courier New" pitchFamily="49" charset="0"/>
              </a:rPr>
              <a:t>                  1             2</a:t>
            </a:r>
          </a:p>
          <a:p>
            <a:pPr marL="355456" indent="-355456">
              <a:buClr>
                <a:srgbClr val="C00000"/>
              </a:buClr>
            </a:pPr>
            <a:r>
              <a:rPr lang="en-US" dirty="0">
                <a:latin typeface="Courier New" pitchFamily="49" charset="0"/>
                <a:cs typeface="Courier New" pitchFamily="49" charset="0"/>
              </a:rPr>
              <a:t>              ________      ________</a:t>
            </a:r>
          </a:p>
          <a:p>
            <a:pPr marL="355456" indent="-355456">
              <a:buClr>
                <a:srgbClr val="C00000"/>
              </a:buClr>
            </a:pPr>
            <a:r>
              <a:rPr lang="en-US" dirty="0">
                <a:latin typeface="Courier New" pitchFamily="49" charset="0"/>
                <a:cs typeface="Courier New" pitchFamily="49" charset="0"/>
              </a:rPr>
              <a:t>     Q77        0.803*       -0.008</a:t>
            </a:r>
          </a:p>
          <a:p>
            <a:pPr marL="355456" indent="-355456">
              <a:buClr>
                <a:srgbClr val="C00000"/>
              </a:buClr>
            </a:pPr>
            <a:r>
              <a:rPr lang="en-US" dirty="0">
                <a:latin typeface="Courier New" pitchFamily="49" charset="0"/>
                <a:cs typeface="Courier New" pitchFamily="49" charset="0"/>
              </a:rPr>
              <a:t>     Q84        0.458*        0.189*</a:t>
            </a:r>
          </a:p>
          <a:p>
            <a:pPr marL="355456" indent="-355456">
              <a:buClr>
                <a:srgbClr val="C00000"/>
              </a:buClr>
            </a:pPr>
            <a:r>
              <a:rPr lang="en-US" dirty="0">
                <a:latin typeface="Courier New" pitchFamily="49" charset="0"/>
                <a:cs typeface="Courier New" pitchFamily="49" charset="0"/>
              </a:rPr>
              <a:t>     Q170       0.336*        0.201*</a:t>
            </a:r>
          </a:p>
          <a:p>
            <a:pPr marL="355456" indent="-355456">
              <a:buClr>
                <a:srgbClr val="C00000"/>
              </a:buClr>
            </a:pPr>
            <a:r>
              <a:rPr lang="en-US" dirty="0">
                <a:latin typeface="Courier New" pitchFamily="49" charset="0"/>
                <a:cs typeface="Courier New" pitchFamily="49" charset="0"/>
              </a:rPr>
              <a:t>     Q196       0.591*        0.151*</a:t>
            </a:r>
          </a:p>
          <a:p>
            <a:pPr marL="355456" indent="-355456">
              <a:buClr>
                <a:srgbClr val="C00000"/>
              </a:buClr>
            </a:pPr>
            <a:r>
              <a:rPr lang="en-US" dirty="0">
                <a:latin typeface="Courier New" pitchFamily="49" charset="0"/>
                <a:cs typeface="Courier New" pitchFamily="49" charset="0"/>
              </a:rPr>
              <a:t>     Q44       -0.187*        0.629*</a:t>
            </a:r>
          </a:p>
          <a:p>
            <a:pPr marL="355456" indent="-355456">
              <a:buClr>
                <a:srgbClr val="C00000"/>
              </a:buClr>
            </a:pPr>
            <a:r>
              <a:rPr lang="en-US" dirty="0">
                <a:latin typeface="Courier New" pitchFamily="49" charset="0"/>
                <a:cs typeface="Courier New" pitchFamily="49" charset="0"/>
              </a:rPr>
              <a:t>     Q63        0.001         0.578*</a:t>
            </a:r>
          </a:p>
          <a:p>
            <a:pPr marL="355456" indent="-355456">
              <a:buClr>
                <a:srgbClr val="C00000"/>
              </a:buClr>
            </a:pPr>
            <a:r>
              <a:rPr lang="en-US" dirty="0">
                <a:latin typeface="Courier New" pitchFamily="49" charset="0"/>
                <a:cs typeface="Courier New" pitchFamily="49" charset="0"/>
              </a:rPr>
              <a:t>     Q76        0.116         0.512*</a:t>
            </a:r>
          </a:p>
          <a:p>
            <a:pPr marL="355456" indent="-355456">
              <a:buClr>
                <a:srgbClr val="C00000"/>
              </a:buClr>
            </a:pPr>
            <a:r>
              <a:rPr lang="en-US" dirty="0">
                <a:latin typeface="Courier New" pitchFamily="49" charset="0"/>
                <a:cs typeface="Courier New" pitchFamily="49" charset="0"/>
              </a:rPr>
              <a:t>     Q98        0.086         0.542*</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p:txBody>
      </p:sp>
      <p:sp>
        <p:nvSpPr>
          <p:cNvPr id="7" name="TextBox 6"/>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EFA: </a:t>
            </a:r>
            <a:r>
              <a:rPr lang="nl-NL" sz="2800" dirty="0">
                <a:latin typeface="Franklin Gothic Book" panose="020B0503020102020204" pitchFamily="34" charset="0"/>
              </a:rPr>
              <a:t>cross-</a:t>
            </a:r>
            <a:r>
              <a:rPr lang="nl-NL" sz="2800" dirty="0" err="1">
                <a:latin typeface="Franklin Gothic Book" panose="020B0503020102020204" pitchFamily="34" charset="0"/>
              </a:rPr>
              <a:t>loadings</a:t>
            </a:r>
            <a:endParaRPr lang="nl-NL" sz="2800" dirty="0">
              <a:latin typeface="Franklin Gothic Medium" panose="020B0603020102020204" pitchFamily="34" charset="0"/>
            </a:endParaRPr>
          </a:p>
        </p:txBody>
      </p:sp>
      <p:sp>
        <p:nvSpPr>
          <p:cNvPr id="4" name="Rectangle 3"/>
          <p:cNvSpPr/>
          <p:nvPr/>
        </p:nvSpPr>
        <p:spPr>
          <a:xfrm>
            <a:off x="2362201" y="2711737"/>
            <a:ext cx="1219200" cy="1098263"/>
          </a:xfrm>
          <a:prstGeom prst="rect">
            <a:avLst/>
          </a:prstGeom>
          <a:noFill/>
          <a:ln w="57150">
            <a:solidFill>
              <a:srgbClr val="00B0F0"/>
            </a:solidFill>
          </a:ln>
        </p:spPr>
        <p:style>
          <a:lnRef idx="2">
            <a:schemeClr val="accent3"/>
          </a:lnRef>
          <a:fillRef idx="1">
            <a:schemeClr val="lt1"/>
          </a:fillRef>
          <a:effectRef idx="0">
            <a:schemeClr val="accent3"/>
          </a:effectRef>
          <a:fontRef idx="minor">
            <a:schemeClr val="dk1"/>
          </a:fontRef>
        </p:style>
        <p:txBody>
          <a:bodyPr lIns="91402" tIns="45702" rIns="91402" bIns="45702" rtlCol="0" anchor="ctr"/>
          <a:lstStyle/>
          <a:p>
            <a:pPr algn="ctr"/>
            <a:endParaRPr lang="nl-NL"/>
          </a:p>
        </p:txBody>
      </p:sp>
      <p:sp>
        <p:nvSpPr>
          <p:cNvPr id="5" name="Rectangle 4"/>
          <p:cNvSpPr/>
          <p:nvPr/>
        </p:nvSpPr>
        <p:spPr>
          <a:xfrm>
            <a:off x="4267200" y="3854737"/>
            <a:ext cx="1219200" cy="1098263"/>
          </a:xfrm>
          <a:prstGeom prst="rect">
            <a:avLst/>
          </a:prstGeom>
          <a:noFill/>
          <a:ln w="57150">
            <a:solidFill>
              <a:srgbClr val="00B0F0"/>
            </a:solidFill>
          </a:ln>
        </p:spPr>
        <p:style>
          <a:lnRef idx="2">
            <a:schemeClr val="accent3"/>
          </a:lnRef>
          <a:fillRef idx="1">
            <a:schemeClr val="lt1"/>
          </a:fillRef>
          <a:effectRef idx="0">
            <a:schemeClr val="accent3"/>
          </a:effectRef>
          <a:fontRef idx="minor">
            <a:schemeClr val="dk1"/>
          </a:fontRef>
        </p:style>
        <p:txBody>
          <a:bodyPr lIns="91402" tIns="45702" rIns="91402" bIns="45702" rtlCol="0" anchor="ctr"/>
          <a:lstStyle/>
          <a:p>
            <a:pPr algn="ctr"/>
            <a:endParaRPr lang="nl-NL"/>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756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1066807"/>
            <a:ext cx="8530168" cy="4593563"/>
          </a:xfrm>
          <a:prstGeom prst="rect">
            <a:avLst/>
          </a:prstGeom>
          <a:noFill/>
        </p:spPr>
        <p:txBody>
          <a:bodyPr wrap="square" lIns="91402" tIns="45702" rIns="91402" bIns="45702" rtlCol="0">
            <a:spAutoFit/>
          </a:bodyPr>
          <a:lstStyle/>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GEOMIN ROTATED LOADINGS </a:t>
            </a:r>
          </a:p>
          <a:p>
            <a:pPr marL="355456" indent="-355456">
              <a:buClr>
                <a:srgbClr val="C00000"/>
              </a:buClr>
            </a:pPr>
            <a:r>
              <a:rPr lang="en-US" dirty="0">
                <a:latin typeface="Courier New" pitchFamily="49" charset="0"/>
                <a:cs typeface="Courier New" pitchFamily="49" charset="0"/>
              </a:rPr>
              <a:t>(* significant at 5% level)</a:t>
            </a:r>
          </a:p>
          <a:p>
            <a:pPr marL="355456" indent="-355456">
              <a:buClr>
                <a:srgbClr val="C00000"/>
              </a:buClr>
            </a:pPr>
            <a:r>
              <a:rPr lang="en-US" dirty="0">
                <a:latin typeface="Courier New" pitchFamily="49" charset="0"/>
                <a:cs typeface="Courier New" pitchFamily="49" charset="0"/>
              </a:rPr>
              <a:t>                  1             2</a:t>
            </a:r>
          </a:p>
          <a:p>
            <a:pPr marL="355456" indent="-355456">
              <a:buClr>
                <a:srgbClr val="C00000"/>
              </a:buClr>
            </a:pPr>
            <a:r>
              <a:rPr lang="en-US" dirty="0">
                <a:latin typeface="Courier New" pitchFamily="49" charset="0"/>
                <a:cs typeface="Courier New" pitchFamily="49" charset="0"/>
              </a:rPr>
              <a:t>              ________      ________</a:t>
            </a:r>
          </a:p>
          <a:p>
            <a:pPr marL="355456" indent="-355456">
              <a:buClr>
                <a:srgbClr val="C00000"/>
              </a:buClr>
            </a:pPr>
            <a:r>
              <a:rPr lang="en-US" dirty="0">
                <a:latin typeface="Courier New" pitchFamily="49" charset="0"/>
                <a:cs typeface="Courier New" pitchFamily="49" charset="0"/>
              </a:rPr>
              <a:t>     Q77        0.803*       -0.008</a:t>
            </a:r>
          </a:p>
          <a:p>
            <a:pPr marL="355456" indent="-355456">
              <a:buClr>
                <a:srgbClr val="C00000"/>
              </a:buClr>
            </a:pPr>
            <a:r>
              <a:rPr lang="en-US" dirty="0">
                <a:latin typeface="Courier New" pitchFamily="49" charset="0"/>
                <a:cs typeface="Courier New" pitchFamily="49" charset="0"/>
              </a:rPr>
              <a:t>     Q84        0.458*        0.189*</a:t>
            </a:r>
          </a:p>
          <a:p>
            <a:pPr marL="355456" indent="-355456">
              <a:buClr>
                <a:srgbClr val="C00000"/>
              </a:buClr>
            </a:pPr>
            <a:r>
              <a:rPr lang="en-US" dirty="0">
                <a:latin typeface="Courier New" pitchFamily="49" charset="0"/>
                <a:cs typeface="Courier New" pitchFamily="49" charset="0"/>
              </a:rPr>
              <a:t>     Q170       0.336*        0.201*</a:t>
            </a:r>
          </a:p>
          <a:p>
            <a:pPr marL="355456" indent="-355456">
              <a:buClr>
                <a:srgbClr val="C00000"/>
              </a:buClr>
            </a:pPr>
            <a:r>
              <a:rPr lang="en-US" dirty="0">
                <a:latin typeface="Courier New" pitchFamily="49" charset="0"/>
                <a:cs typeface="Courier New" pitchFamily="49" charset="0"/>
              </a:rPr>
              <a:t>     Q196       0.591*        0.151*</a:t>
            </a:r>
          </a:p>
          <a:p>
            <a:pPr marL="355456" indent="-355456">
              <a:buClr>
                <a:srgbClr val="C00000"/>
              </a:buClr>
            </a:pPr>
            <a:r>
              <a:rPr lang="en-US" dirty="0">
                <a:latin typeface="Courier New" pitchFamily="49" charset="0"/>
                <a:cs typeface="Courier New" pitchFamily="49" charset="0"/>
              </a:rPr>
              <a:t>     Q44       -0.187*        0.629*</a:t>
            </a:r>
          </a:p>
          <a:p>
            <a:pPr marL="355456" indent="-355456">
              <a:buClr>
                <a:srgbClr val="C00000"/>
              </a:buClr>
            </a:pPr>
            <a:r>
              <a:rPr lang="en-US" dirty="0">
                <a:latin typeface="Courier New" pitchFamily="49" charset="0"/>
                <a:cs typeface="Courier New" pitchFamily="49" charset="0"/>
              </a:rPr>
              <a:t>     Q63        0.001         0.578*</a:t>
            </a:r>
          </a:p>
          <a:p>
            <a:pPr marL="355456" indent="-355456">
              <a:buClr>
                <a:srgbClr val="C00000"/>
              </a:buClr>
            </a:pPr>
            <a:r>
              <a:rPr lang="en-US" dirty="0">
                <a:latin typeface="Courier New" pitchFamily="49" charset="0"/>
                <a:cs typeface="Courier New" pitchFamily="49" charset="0"/>
              </a:rPr>
              <a:t>     Q76        0.116         0.512*</a:t>
            </a:r>
          </a:p>
          <a:p>
            <a:pPr marL="355456" indent="-355456">
              <a:buClr>
                <a:srgbClr val="C00000"/>
              </a:buClr>
            </a:pPr>
            <a:r>
              <a:rPr lang="en-US" dirty="0">
                <a:latin typeface="Courier New" pitchFamily="49" charset="0"/>
                <a:cs typeface="Courier New" pitchFamily="49" charset="0"/>
              </a:rPr>
              <a:t>     Q98        0.086         0.542*</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p:txBody>
      </p:sp>
      <p:sp>
        <p:nvSpPr>
          <p:cNvPr id="7" name="TextBox 6"/>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EFA: </a:t>
            </a:r>
            <a:r>
              <a:rPr lang="nl-NL" sz="2800" dirty="0">
                <a:latin typeface="Franklin Gothic Book" panose="020B0503020102020204" pitchFamily="34" charset="0"/>
              </a:rPr>
              <a:t>cross-</a:t>
            </a:r>
            <a:r>
              <a:rPr lang="nl-NL" sz="2800" dirty="0" err="1">
                <a:latin typeface="Franklin Gothic Book" panose="020B0503020102020204" pitchFamily="34" charset="0"/>
              </a:rPr>
              <a:t>loadings</a:t>
            </a:r>
            <a:endParaRPr lang="nl-NL" sz="2800" dirty="0">
              <a:latin typeface="Franklin Gothic Medium" panose="020B0603020102020204" pitchFamily="34" charset="0"/>
            </a:endParaRPr>
          </a:p>
        </p:txBody>
      </p:sp>
      <p:sp>
        <p:nvSpPr>
          <p:cNvPr id="4" name="Rectangle 3"/>
          <p:cNvSpPr/>
          <p:nvPr/>
        </p:nvSpPr>
        <p:spPr>
          <a:xfrm>
            <a:off x="2362201" y="2711737"/>
            <a:ext cx="1219200" cy="1098263"/>
          </a:xfrm>
          <a:prstGeom prst="rect">
            <a:avLst/>
          </a:prstGeom>
          <a:noFill/>
          <a:ln w="57150">
            <a:solidFill>
              <a:srgbClr val="00B0F0"/>
            </a:solidFill>
          </a:ln>
        </p:spPr>
        <p:style>
          <a:lnRef idx="2">
            <a:schemeClr val="accent3"/>
          </a:lnRef>
          <a:fillRef idx="1">
            <a:schemeClr val="lt1"/>
          </a:fillRef>
          <a:effectRef idx="0">
            <a:schemeClr val="accent3"/>
          </a:effectRef>
          <a:fontRef idx="minor">
            <a:schemeClr val="dk1"/>
          </a:fontRef>
        </p:style>
        <p:txBody>
          <a:bodyPr lIns="91402" tIns="45702" rIns="91402" bIns="45702" rtlCol="0" anchor="ctr"/>
          <a:lstStyle/>
          <a:p>
            <a:pPr algn="ctr"/>
            <a:endParaRPr lang="nl-NL"/>
          </a:p>
        </p:txBody>
      </p:sp>
      <p:sp>
        <p:nvSpPr>
          <p:cNvPr id="5" name="Rectangle 4"/>
          <p:cNvSpPr/>
          <p:nvPr/>
        </p:nvSpPr>
        <p:spPr>
          <a:xfrm>
            <a:off x="4267200" y="3854737"/>
            <a:ext cx="1219200" cy="1098263"/>
          </a:xfrm>
          <a:prstGeom prst="rect">
            <a:avLst/>
          </a:prstGeom>
          <a:noFill/>
          <a:ln w="57150">
            <a:solidFill>
              <a:srgbClr val="00B0F0"/>
            </a:solidFill>
          </a:ln>
        </p:spPr>
        <p:style>
          <a:lnRef idx="2">
            <a:schemeClr val="accent3"/>
          </a:lnRef>
          <a:fillRef idx="1">
            <a:schemeClr val="lt1"/>
          </a:fillRef>
          <a:effectRef idx="0">
            <a:schemeClr val="accent3"/>
          </a:effectRef>
          <a:fontRef idx="minor">
            <a:schemeClr val="dk1"/>
          </a:fontRef>
        </p:style>
        <p:txBody>
          <a:bodyPr lIns="91402" tIns="45702" rIns="91402" bIns="45702" rtlCol="0" anchor="ctr"/>
          <a:lstStyle/>
          <a:p>
            <a:pPr algn="ctr"/>
            <a:endParaRPr lang="nl-NL"/>
          </a:p>
        </p:txBody>
      </p:sp>
      <p:sp>
        <p:nvSpPr>
          <p:cNvPr id="8" name="Rectangle 7"/>
          <p:cNvSpPr/>
          <p:nvPr/>
        </p:nvSpPr>
        <p:spPr>
          <a:xfrm>
            <a:off x="2346251" y="3854737"/>
            <a:ext cx="1219200" cy="1098263"/>
          </a:xfrm>
          <a:prstGeom prst="rect">
            <a:avLst/>
          </a:prstGeom>
          <a:noFill/>
          <a:ln w="57150">
            <a:solidFill>
              <a:srgbClr val="FF6600"/>
            </a:solidFill>
          </a:ln>
        </p:spPr>
        <p:style>
          <a:lnRef idx="2">
            <a:schemeClr val="accent3"/>
          </a:lnRef>
          <a:fillRef idx="1">
            <a:schemeClr val="lt1"/>
          </a:fillRef>
          <a:effectRef idx="0">
            <a:schemeClr val="accent3"/>
          </a:effectRef>
          <a:fontRef idx="minor">
            <a:schemeClr val="dk1"/>
          </a:fontRef>
        </p:style>
        <p:txBody>
          <a:bodyPr lIns="91402" tIns="45702" rIns="91402" bIns="45702" rtlCol="0" anchor="ctr"/>
          <a:lstStyle/>
          <a:p>
            <a:pPr algn="ctr"/>
            <a:endParaRPr lang="nl-NL"/>
          </a:p>
        </p:txBody>
      </p:sp>
      <p:sp>
        <p:nvSpPr>
          <p:cNvPr id="9" name="Rectangle 8"/>
          <p:cNvSpPr/>
          <p:nvPr/>
        </p:nvSpPr>
        <p:spPr>
          <a:xfrm>
            <a:off x="4267200" y="2711737"/>
            <a:ext cx="1219200" cy="1098263"/>
          </a:xfrm>
          <a:prstGeom prst="rect">
            <a:avLst/>
          </a:prstGeom>
          <a:noFill/>
          <a:ln w="57150">
            <a:solidFill>
              <a:srgbClr val="FF6600"/>
            </a:solidFill>
          </a:ln>
        </p:spPr>
        <p:style>
          <a:lnRef idx="2">
            <a:schemeClr val="accent3"/>
          </a:lnRef>
          <a:fillRef idx="1">
            <a:schemeClr val="lt1"/>
          </a:fillRef>
          <a:effectRef idx="0">
            <a:schemeClr val="accent3"/>
          </a:effectRef>
          <a:fontRef idx="minor">
            <a:schemeClr val="dk1"/>
          </a:fontRef>
        </p:style>
        <p:txBody>
          <a:bodyPr lIns="91402" tIns="45702" rIns="91402" bIns="45702" rtlCol="0" anchor="ctr"/>
          <a:lstStyle/>
          <a:p>
            <a:pPr algn="ctr"/>
            <a:endParaRPr lang="nl-NL"/>
          </a:p>
        </p:txBody>
      </p:sp>
      <p:pic>
        <p:nvPicPr>
          <p:cNvPr id="10"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266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371608"/>
            <a:ext cx="8530168" cy="4236495"/>
          </a:xfrm>
          <a:prstGeom prst="rect">
            <a:avLst/>
          </a:prstGeom>
          <a:noFill/>
        </p:spPr>
        <p:txBody>
          <a:bodyPr wrap="square" lIns="91402" tIns="45702" rIns="91402" bIns="45702" rtlCol="0">
            <a:spAutoFit/>
          </a:bodyPr>
          <a:lstStyle/>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MODEL FIT INFORMATION</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dirty="0">
                <a:latin typeface="Courier New" pitchFamily="49" charset="0"/>
                <a:cs typeface="Courier New" pitchFamily="49" charset="0"/>
              </a:rPr>
              <a:t>RMSEA (Root mean Square Error Of Approximation)</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dirty="0">
                <a:latin typeface="Courier New" pitchFamily="49" charset="0"/>
                <a:cs typeface="Courier New" pitchFamily="49" charset="0"/>
              </a:rPr>
              <a:t>          Estimate                           </a:t>
            </a:r>
            <a:r>
              <a:rPr lang="en-US" sz="1600" b="1" dirty="0">
                <a:latin typeface="Courier New" pitchFamily="49" charset="0"/>
                <a:cs typeface="Courier New" pitchFamily="49" charset="0"/>
              </a:rPr>
              <a:t>0.077</a:t>
            </a:r>
          </a:p>
          <a:p>
            <a:pPr marL="355456" indent="-355456">
              <a:buClr>
                <a:srgbClr val="C00000"/>
              </a:buClr>
            </a:pPr>
            <a:r>
              <a:rPr lang="en-US" sz="1600" dirty="0">
                <a:latin typeface="Courier New" pitchFamily="49" charset="0"/>
                <a:cs typeface="Courier New" pitchFamily="49" charset="0"/>
              </a:rPr>
              <a:t>          90 Percent C.I.                    0.062  0.092</a:t>
            </a:r>
          </a:p>
          <a:p>
            <a:pPr marL="355456" indent="-355456">
              <a:buClr>
                <a:srgbClr val="C00000"/>
              </a:buClr>
            </a:pPr>
            <a:r>
              <a:rPr lang="en-US" sz="1600" dirty="0">
                <a:latin typeface="Courier New" pitchFamily="49" charset="0"/>
                <a:cs typeface="Courier New" pitchFamily="49" charset="0"/>
              </a:rPr>
              <a:t>          Probability RMSEA &lt;= .05           0.002</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dirty="0">
                <a:latin typeface="Courier New" pitchFamily="49" charset="0"/>
                <a:cs typeface="Courier New" pitchFamily="49" charset="0"/>
              </a:rPr>
              <a:t>CFI/TLI</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dirty="0">
                <a:latin typeface="Courier New" pitchFamily="49" charset="0"/>
                <a:cs typeface="Courier New" pitchFamily="49" charset="0"/>
              </a:rPr>
              <a:t>          CFI                                </a:t>
            </a:r>
            <a:r>
              <a:rPr lang="en-US" sz="1600" b="1" dirty="0">
                <a:latin typeface="Courier New" pitchFamily="49" charset="0"/>
                <a:cs typeface="Courier New" pitchFamily="49" charset="0"/>
              </a:rPr>
              <a:t>0.951</a:t>
            </a:r>
          </a:p>
          <a:p>
            <a:pPr marL="355456" indent="-355456">
              <a:buClr>
                <a:srgbClr val="C00000"/>
              </a:buClr>
            </a:pPr>
            <a:r>
              <a:rPr lang="en-US" sz="1600" dirty="0">
                <a:latin typeface="Courier New" pitchFamily="49" charset="0"/>
                <a:cs typeface="Courier New" pitchFamily="49" charset="0"/>
              </a:rPr>
              <a:t>          TLI                                </a:t>
            </a:r>
            <a:r>
              <a:rPr lang="en-US" sz="1600" b="1" dirty="0">
                <a:latin typeface="Courier New" pitchFamily="49" charset="0"/>
                <a:cs typeface="Courier New" pitchFamily="49" charset="0"/>
              </a:rPr>
              <a:t>0.895</a:t>
            </a:r>
          </a:p>
          <a:p>
            <a:pPr marL="355456" indent="-355456">
              <a:buClr>
                <a:srgbClr val="C00000"/>
              </a:buClr>
            </a:pPr>
            <a:endParaRPr lang="en-US" dirty="0">
              <a:latin typeface="Courier New" pitchFamily="49" charset="0"/>
              <a:cs typeface="Courier New" pitchFamily="49" charset="0"/>
            </a:endParaRPr>
          </a:p>
        </p:txBody>
      </p:sp>
      <p:sp>
        <p:nvSpPr>
          <p:cNvPr id="4" name="TextBox 3"/>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EFA: </a:t>
            </a:r>
            <a:r>
              <a:rPr lang="nl-NL" sz="2800" dirty="0">
                <a:latin typeface="Franklin Gothic Book" panose="020B0503020102020204" pitchFamily="34" charset="0"/>
              </a:rPr>
              <a:t>cross-</a:t>
            </a:r>
            <a:r>
              <a:rPr lang="nl-NL" sz="2800" dirty="0" err="1">
                <a:latin typeface="Franklin Gothic Book" panose="020B0503020102020204" pitchFamily="34" charset="0"/>
              </a:rPr>
              <a:t>loadings</a:t>
            </a:r>
            <a:endParaRPr lang="nl-NL" sz="2800" dirty="0">
              <a:latin typeface="Franklin Gothic Medium" panose="020B0603020102020204" pitchFamily="34" charset="0"/>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678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EFA: </a:t>
            </a:r>
            <a:r>
              <a:rPr lang="nl-NL" sz="2800" dirty="0">
                <a:latin typeface="Franklin Gothic Book" panose="020B0503020102020204" pitchFamily="34" charset="0"/>
              </a:rPr>
              <a:t>cross-</a:t>
            </a:r>
            <a:r>
              <a:rPr lang="nl-NL" sz="2800" dirty="0" err="1">
                <a:latin typeface="Franklin Gothic Book" panose="020B0503020102020204" pitchFamily="34" charset="0"/>
              </a:rPr>
              <a:t>loadings</a:t>
            </a:r>
            <a:endParaRPr lang="nl-NL" sz="2800" dirty="0">
              <a:latin typeface="Franklin Gothic Medium" panose="020B0603020102020204" pitchFamily="34" charset="0"/>
            </a:endParaRPr>
          </a:p>
        </p:txBody>
      </p:sp>
      <p:sp>
        <p:nvSpPr>
          <p:cNvPr id="5" name="TextBox 4"/>
          <p:cNvSpPr txBox="1"/>
          <p:nvPr/>
        </p:nvSpPr>
        <p:spPr>
          <a:xfrm>
            <a:off x="469900" y="1521643"/>
            <a:ext cx="8530168" cy="2624275"/>
          </a:xfrm>
          <a:prstGeom prst="rect">
            <a:avLst/>
          </a:prstGeom>
          <a:noFill/>
        </p:spPr>
        <p:txBody>
          <a:bodyPr wrap="square" lIns="91402" tIns="45702" rIns="91402" bIns="45702" rtlCol="0">
            <a:spAutoFit/>
          </a:bodyPr>
          <a:lstStyle/>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GEOMIN FACTOR CORRELATIONS (* significant at 5% level)</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1             2</a:t>
            </a:r>
          </a:p>
          <a:p>
            <a:pPr marL="355456" indent="-355456">
              <a:buClr>
                <a:srgbClr val="C00000"/>
              </a:buClr>
            </a:pPr>
            <a:r>
              <a:rPr lang="en-US" dirty="0">
                <a:latin typeface="Courier New" pitchFamily="49" charset="0"/>
                <a:cs typeface="Courier New" pitchFamily="49" charset="0"/>
              </a:rPr>
              <a:t>              ________      ________</a:t>
            </a:r>
          </a:p>
          <a:p>
            <a:pPr marL="355456" indent="-355456">
              <a:buClr>
                <a:srgbClr val="C00000"/>
              </a:buClr>
            </a:pPr>
            <a:r>
              <a:rPr lang="en-US" dirty="0">
                <a:latin typeface="Courier New" pitchFamily="49" charset="0"/>
                <a:cs typeface="Courier New" pitchFamily="49" charset="0"/>
              </a:rPr>
              <a:t>      1         1.000</a:t>
            </a:r>
          </a:p>
          <a:p>
            <a:pPr marL="355456" indent="-355456">
              <a:buClr>
                <a:srgbClr val="C00000"/>
              </a:buClr>
            </a:pPr>
            <a:r>
              <a:rPr lang="en-US" dirty="0">
                <a:latin typeface="Courier New" pitchFamily="49" charset="0"/>
                <a:cs typeface="Courier New" pitchFamily="49" charset="0"/>
              </a:rPr>
              <a:t>      2         </a:t>
            </a:r>
            <a:r>
              <a:rPr lang="en-US" b="1" dirty="0">
                <a:latin typeface="Courier New" pitchFamily="49" charset="0"/>
                <a:cs typeface="Courier New" pitchFamily="49" charset="0"/>
              </a:rPr>
              <a:t>0.576*</a:t>
            </a:r>
            <a:r>
              <a:rPr lang="en-US" dirty="0">
                <a:latin typeface="Courier New" pitchFamily="49" charset="0"/>
                <a:cs typeface="Courier New" pitchFamily="49" charset="0"/>
              </a:rPr>
              <a:t>        1.000</a:t>
            </a: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115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997688" y="1010753"/>
            <a:ext cx="7463368" cy="2628667"/>
            <a:chOff x="-21166" y="2747263"/>
            <a:chExt cx="9568666" cy="3621087"/>
          </a:xfrm>
        </p:grpSpPr>
        <p:sp>
          <p:nvSpPr>
            <p:cNvPr id="28" name="Ovaal 14"/>
            <p:cNvSpPr/>
            <p:nvPr/>
          </p:nvSpPr>
          <p:spPr bwMode="auto">
            <a:xfrm>
              <a:off x="-21166" y="383946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en-US" sz="3200" dirty="0">
                  <a:latin typeface="Franklin Gothic Book" panose="020B0503020102020204" pitchFamily="34" charset="0"/>
                </a:rPr>
                <a:t>Having fun</a:t>
              </a:r>
              <a:endParaRPr lang="nl-NL" sz="1100" dirty="0">
                <a:solidFill>
                  <a:prstClr val="black"/>
                </a:solidFill>
                <a:latin typeface="Franklin Gothic Book" panose="020B0503020102020204" pitchFamily="34" charset="0"/>
              </a:endParaRPr>
            </a:p>
          </p:txBody>
        </p:sp>
        <p:sp>
          <p:nvSpPr>
            <p:cNvPr id="29" name="Rectangle 5"/>
            <p:cNvSpPr/>
            <p:nvPr/>
          </p:nvSpPr>
          <p:spPr bwMode="auto">
            <a:xfrm>
              <a:off x="4573325" y="5792088"/>
              <a:ext cx="497417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30" name="Rectangle 5"/>
            <p:cNvSpPr/>
            <p:nvPr/>
          </p:nvSpPr>
          <p:spPr bwMode="auto">
            <a:xfrm>
              <a:off x="4559038" y="2747263"/>
              <a:ext cx="49884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31" name="Rectangle 5"/>
            <p:cNvSpPr/>
            <p:nvPr/>
          </p:nvSpPr>
          <p:spPr bwMode="auto">
            <a:xfrm>
              <a:off x="4559037" y="3741038"/>
              <a:ext cx="4988461"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32" name="Rectangle 5"/>
            <p:cNvSpPr/>
            <p:nvPr/>
          </p:nvSpPr>
          <p:spPr bwMode="auto">
            <a:xfrm>
              <a:off x="4573322" y="4714176"/>
              <a:ext cx="4974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33" name="Straight Arrow Connector 10"/>
            <p:cNvCxnSpPr>
              <a:stCxn id="28" idx="6"/>
              <a:endCxn id="30" idx="1"/>
            </p:cNvCxnSpPr>
            <p:nvPr/>
          </p:nvCxnSpPr>
          <p:spPr bwMode="auto">
            <a:xfrm flipV="1">
              <a:off x="3263640" y="3035394"/>
              <a:ext cx="1295397" cy="1685925"/>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10"/>
            <p:cNvCxnSpPr>
              <a:stCxn id="28" idx="6"/>
              <a:endCxn id="31" idx="1"/>
            </p:cNvCxnSpPr>
            <p:nvPr/>
          </p:nvCxnSpPr>
          <p:spPr bwMode="auto">
            <a:xfrm flipV="1">
              <a:off x="3263640" y="4029169"/>
              <a:ext cx="1295397" cy="69215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5" name="Straight Arrow Connector 10"/>
            <p:cNvCxnSpPr>
              <a:stCxn id="28" idx="6"/>
              <a:endCxn id="32" idx="1"/>
            </p:cNvCxnSpPr>
            <p:nvPr/>
          </p:nvCxnSpPr>
          <p:spPr bwMode="auto">
            <a:xfrm>
              <a:off x="3263640" y="4721319"/>
              <a:ext cx="1309682" cy="280987"/>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6" name="Straight Arrow Connector 10"/>
            <p:cNvCxnSpPr>
              <a:stCxn id="28" idx="6"/>
              <a:endCxn id="29" idx="1"/>
            </p:cNvCxnSpPr>
            <p:nvPr/>
          </p:nvCxnSpPr>
          <p:spPr bwMode="auto">
            <a:xfrm>
              <a:off x="3263640" y="4721319"/>
              <a:ext cx="1309685" cy="1358899"/>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a:off x="990600" y="3962454"/>
            <a:ext cx="7463368" cy="2628667"/>
            <a:chOff x="-21166" y="2747263"/>
            <a:chExt cx="9568666" cy="3621087"/>
          </a:xfrm>
        </p:grpSpPr>
        <p:sp>
          <p:nvSpPr>
            <p:cNvPr id="38" name="Ovaal 14"/>
            <p:cNvSpPr/>
            <p:nvPr/>
          </p:nvSpPr>
          <p:spPr bwMode="auto">
            <a:xfrm>
              <a:off x="-21166" y="383946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en-US" sz="3200" dirty="0">
                  <a:latin typeface="Franklin Gothic Book" panose="020B0503020102020204" pitchFamily="34" charset="0"/>
                </a:rPr>
                <a:t>Being liked</a:t>
              </a:r>
              <a:endParaRPr lang="nl-NL" sz="1100" dirty="0">
                <a:solidFill>
                  <a:prstClr val="black"/>
                </a:solidFill>
                <a:latin typeface="Franklin Gothic Book" panose="020B0503020102020204" pitchFamily="34" charset="0"/>
              </a:endParaRPr>
            </a:p>
          </p:txBody>
        </p:sp>
        <p:sp>
          <p:nvSpPr>
            <p:cNvPr id="39" name="Rectangle 5"/>
            <p:cNvSpPr/>
            <p:nvPr/>
          </p:nvSpPr>
          <p:spPr bwMode="auto">
            <a:xfrm>
              <a:off x="4573325" y="5792088"/>
              <a:ext cx="497417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98: I have good social skills</a:t>
              </a:r>
              <a:endParaRPr lang="nl-NL" sz="700" dirty="0">
                <a:latin typeface="Franklin Gothic Book" panose="020B0503020102020204" pitchFamily="34" charset="0"/>
              </a:endParaRPr>
            </a:p>
          </p:txBody>
        </p:sp>
        <p:sp>
          <p:nvSpPr>
            <p:cNvPr id="40" name="Rectangle 5"/>
            <p:cNvSpPr/>
            <p:nvPr/>
          </p:nvSpPr>
          <p:spPr bwMode="auto">
            <a:xfrm>
              <a:off x="4559038" y="2747263"/>
              <a:ext cx="49884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44: </a:t>
              </a:r>
              <a:r>
                <a:rPr lang="en-US" dirty="0">
                  <a:latin typeface="Franklin Gothic Book" panose="020B0503020102020204" pitchFamily="34" charset="0"/>
                </a:rPr>
                <a:t>I am liked by everyone</a:t>
              </a:r>
              <a:endParaRPr lang="nl-NL" sz="700" dirty="0">
                <a:latin typeface="Franklin Gothic Book" panose="020B0503020102020204" pitchFamily="34" charset="0"/>
              </a:endParaRPr>
            </a:p>
          </p:txBody>
        </p:sp>
        <p:sp>
          <p:nvSpPr>
            <p:cNvPr id="41" name="Rectangle 5"/>
            <p:cNvSpPr/>
            <p:nvPr/>
          </p:nvSpPr>
          <p:spPr bwMode="auto">
            <a:xfrm>
              <a:off x="4559037" y="3741038"/>
              <a:ext cx="4988461"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63: </a:t>
              </a:r>
              <a:r>
                <a:rPr lang="en-US" dirty="0">
                  <a:latin typeface="Franklin Gothic Book" panose="020B0503020102020204" pitchFamily="34" charset="0"/>
                </a:rPr>
                <a:t>I chat to everyone</a:t>
              </a:r>
              <a:endParaRPr lang="nl-NL" sz="700" dirty="0">
                <a:latin typeface="Franklin Gothic Book" panose="020B0503020102020204" pitchFamily="34" charset="0"/>
              </a:endParaRPr>
            </a:p>
          </p:txBody>
        </p:sp>
        <p:sp>
          <p:nvSpPr>
            <p:cNvPr id="42" name="Rectangle 5"/>
            <p:cNvSpPr/>
            <p:nvPr/>
          </p:nvSpPr>
          <p:spPr bwMode="auto">
            <a:xfrm>
              <a:off x="4573322" y="4714176"/>
              <a:ext cx="4974175"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76: I have many friends</a:t>
              </a:r>
              <a:endParaRPr lang="nl-NL" sz="700" dirty="0">
                <a:latin typeface="Franklin Gothic Book" panose="020B0503020102020204" pitchFamily="34" charset="0"/>
              </a:endParaRPr>
            </a:p>
          </p:txBody>
        </p:sp>
        <p:cxnSp>
          <p:nvCxnSpPr>
            <p:cNvPr id="43" name="Straight Arrow Connector 10"/>
            <p:cNvCxnSpPr>
              <a:stCxn id="38" idx="6"/>
              <a:endCxn id="40" idx="1"/>
            </p:cNvCxnSpPr>
            <p:nvPr/>
          </p:nvCxnSpPr>
          <p:spPr bwMode="auto">
            <a:xfrm flipV="1">
              <a:off x="3263640" y="3035394"/>
              <a:ext cx="1295397" cy="1685925"/>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4" name="Straight Arrow Connector 10"/>
            <p:cNvCxnSpPr>
              <a:stCxn id="38" idx="6"/>
              <a:endCxn id="41" idx="1"/>
            </p:cNvCxnSpPr>
            <p:nvPr/>
          </p:nvCxnSpPr>
          <p:spPr bwMode="auto">
            <a:xfrm flipV="1">
              <a:off x="3263640" y="4029169"/>
              <a:ext cx="1295397" cy="69215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5" name="Straight Arrow Connector 10"/>
            <p:cNvCxnSpPr>
              <a:stCxn id="38" idx="6"/>
              <a:endCxn id="42" idx="1"/>
            </p:cNvCxnSpPr>
            <p:nvPr/>
          </p:nvCxnSpPr>
          <p:spPr bwMode="auto">
            <a:xfrm>
              <a:off x="3263640" y="4721319"/>
              <a:ext cx="1309682" cy="280987"/>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6" name="Straight Arrow Connector 10"/>
            <p:cNvCxnSpPr>
              <a:stCxn id="38" idx="6"/>
              <a:endCxn id="39" idx="1"/>
            </p:cNvCxnSpPr>
            <p:nvPr/>
          </p:nvCxnSpPr>
          <p:spPr bwMode="auto">
            <a:xfrm>
              <a:off x="3263640" y="4721319"/>
              <a:ext cx="1309685" cy="1358899"/>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cxnSp>
        <p:nvCxnSpPr>
          <p:cNvPr id="47" name="Curved Connector 46"/>
          <p:cNvCxnSpPr/>
          <p:nvPr/>
        </p:nvCxnSpPr>
        <p:spPr>
          <a:xfrm rot="10800000" flipV="1">
            <a:off x="1015755" y="2389035"/>
            <a:ext cx="12700" cy="2846223"/>
          </a:xfrm>
          <a:prstGeom prst="curvedConnector3">
            <a:avLst>
              <a:gd name="adj1" fmla="val 4560001"/>
            </a:avLst>
          </a:prstGeom>
          <a:ln w="25400">
            <a:headEnd type="stealth" w="lg" len="lg"/>
            <a:tailEnd type="stealth" w="lg" len="lg"/>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a:latin typeface="Franklin Gothic Book" panose="020B0503020102020204" pitchFamily="34" charset="0"/>
              </a:rPr>
              <a:t>force cross-</a:t>
            </a:r>
            <a:r>
              <a:rPr lang="nl-NL" sz="2800" dirty="0" err="1">
                <a:latin typeface="Franklin Gothic Book" panose="020B0503020102020204" pitchFamily="34" charset="0"/>
              </a:rPr>
              <a:t>loadings</a:t>
            </a:r>
            <a:r>
              <a:rPr lang="nl-NL" sz="2800" dirty="0">
                <a:latin typeface="Franklin Gothic Book" panose="020B0503020102020204" pitchFamily="34" charset="0"/>
              </a:rPr>
              <a:t> </a:t>
            </a:r>
            <a:r>
              <a:rPr lang="nl-NL" sz="2800" dirty="0" err="1">
                <a:latin typeface="Franklin Gothic Book" panose="020B0503020102020204" pitchFamily="34" charset="0"/>
              </a:rPr>
              <a:t>to</a:t>
            </a:r>
            <a:r>
              <a:rPr lang="nl-NL" sz="2800" dirty="0">
                <a:latin typeface="Franklin Gothic Book" panose="020B0503020102020204" pitchFamily="34" charset="0"/>
              </a:rPr>
              <a:t> zero</a:t>
            </a:r>
            <a:endParaRPr lang="nl-NL" sz="2800" dirty="0">
              <a:latin typeface="Franklin Gothic Medium" panose="020B0603020102020204" pitchFamily="34" charset="0"/>
            </a:endParaRPr>
          </a:p>
        </p:txBody>
      </p:sp>
      <p:cxnSp>
        <p:nvCxnSpPr>
          <p:cNvPr id="3" name="Straight Arrow Connector 2"/>
          <p:cNvCxnSpPr>
            <a:stCxn id="28" idx="6"/>
            <a:endCxn id="40" idx="1"/>
          </p:cNvCxnSpPr>
          <p:nvPr/>
        </p:nvCxnSpPr>
        <p:spPr>
          <a:xfrm>
            <a:off x="3559771" y="2443778"/>
            <a:ext cx="1003296" cy="1727832"/>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8" idx="6"/>
            <a:endCxn id="41" idx="1"/>
          </p:cNvCxnSpPr>
          <p:nvPr/>
        </p:nvCxnSpPr>
        <p:spPr>
          <a:xfrm>
            <a:off x="3559771" y="2443778"/>
            <a:ext cx="1003296" cy="2449246"/>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8" idx="6"/>
          </p:cNvCxnSpPr>
          <p:nvPr/>
        </p:nvCxnSpPr>
        <p:spPr>
          <a:xfrm>
            <a:off x="3559772" y="2443786"/>
            <a:ext cx="996208" cy="3155679"/>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6"/>
          </p:cNvCxnSpPr>
          <p:nvPr/>
        </p:nvCxnSpPr>
        <p:spPr>
          <a:xfrm>
            <a:off x="3559771" y="2443778"/>
            <a:ext cx="1021528" cy="3869432"/>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10"/>
          <p:cNvCxnSpPr>
            <a:endCxn id="30" idx="1"/>
          </p:cNvCxnSpPr>
          <p:nvPr/>
        </p:nvCxnSpPr>
        <p:spPr bwMode="auto">
          <a:xfrm flipV="1">
            <a:off x="3544261" y="1219909"/>
            <a:ext cx="1025894" cy="4147336"/>
          </a:xfrm>
          <a:prstGeom prst="straightConnector1">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cxnSp>
        <p:nvCxnSpPr>
          <p:cNvPr id="52" name="Straight Arrow Connector 10"/>
          <p:cNvCxnSpPr>
            <a:stCxn id="38" idx="6"/>
            <a:endCxn id="31" idx="1"/>
          </p:cNvCxnSpPr>
          <p:nvPr/>
        </p:nvCxnSpPr>
        <p:spPr bwMode="auto">
          <a:xfrm flipV="1">
            <a:off x="3552683" y="1941323"/>
            <a:ext cx="1017472" cy="3454156"/>
          </a:xfrm>
          <a:prstGeom prst="straightConnector1">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cxnSp>
        <p:nvCxnSpPr>
          <p:cNvPr id="53" name="Straight Arrow Connector 10"/>
          <p:cNvCxnSpPr>
            <a:stCxn id="38" idx="6"/>
          </p:cNvCxnSpPr>
          <p:nvPr/>
        </p:nvCxnSpPr>
        <p:spPr bwMode="auto">
          <a:xfrm flipV="1">
            <a:off x="3552683" y="2647757"/>
            <a:ext cx="1003296" cy="2747722"/>
          </a:xfrm>
          <a:prstGeom prst="straightConnector1">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cxnSp>
        <p:nvCxnSpPr>
          <p:cNvPr id="54" name="Straight Arrow Connector 10"/>
          <p:cNvCxnSpPr>
            <a:stCxn id="38" idx="6"/>
            <a:endCxn id="29" idx="1"/>
          </p:cNvCxnSpPr>
          <p:nvPr/>
        </p:nvCxnSpPr>
        <p:spPr bwMode="auto">
          <a:xfrm flipV="1">
            <a:off x="3552683" y="3430256"/>
            <a:ext cx="1028616" cy="1965231"/>
          </a:xfrm>
          <a:prstGeom prst="straightConnector1">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pic>
        <p:nvPicPr>
          <p:cNvPr id="55" name="Picture 5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Rectangle 55"/>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972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ep 1"/>
          <p:cNvGrpSpPr>
            <a:grpSpLocks/>
          </p:cNvGrpSpPr>
          <p:nvPr/>
        </p:nvGrpSpPr>
        <p:grpSpPr bwMode="auto">
          <a:xfrm>
            <a:off x="364067" y="2775697"/>
            <a:ext cx="8415866" cy="3621087"/>
            <a:chOff x="3050909" y="836613"/>
            <a:chExt cx="8415866" cy="3621087"/>
          </a:xfrm>
        </p:grpSpPr>
        <p:sp>
          <p:nvSpPr>
            <p:cNvPr id="9" name="Ovaal 14"/>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a:solidFill>
                    <a:schemeClr val="tx1"/>
                  </a:solidFill>
                  <a:latin typeface="Franklin Gothic Medium" panose="020B0603020102020204" pitchFamily="34" charset="0"/>
                </a:rPr>
                <a:t>Extraversion</a:t>
              </a:r>
              <a:endParaRPr lang="nl-NL" sz="1100" dirty="0">
                <a:solidFill>
                  <a:schemeClr val="tx1"/>
                </a:solidFill>
                <a:latin typeface="Franklin Gothic Medium" panose="020B0603020102020204" pitchFamily="34" charset="0"/>
              </a:endParaRPr>
            </a:p>
          </p:txBody>
        </p:sp>
        <p:sp>
          <p:nvSpPr>
            <p:cNvPr id="10"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11" name="Rectangle 5"/>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12"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13"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14" name="Straight Arrow Connector 10"/>
            <p:cNvCxnSpPr>
              <a:stCxn id="9" idx="6"/>
              <a:endCxn id="11" idx="1"/>
            </p:cNvCxnSpPr>
            <p:nvPr/>
          </p:nvCxnSpPr>
          <p:spPr bwMode="auto">
            <a:xfrm flipV="1">
              <a:off x="6335715" y="1124744"/>
              <a:ext cx="1295398"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0"/>
            <p:cNvCxnSpPr>
              <a:stCxn id="9" idx="6"/>
              <a:endCxn id="12" idx="1"/>
            </p:cNvCxnSpPr>
            <p:nvPr/>
          </p:nvCxnSpPr>
          <p:spPr bwMode="auto">
            <a:xfrm flipV="1">
              <a:off x="6335715" y="2118519"/>
              <a:ext cx="1295398"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0"/>
            <p:cNvCxnSpPr>
              <a:stCxn id="9" idx="6"/>
              <a:endCxn id="13" idx="1"/>
            </p:cNvCxnSpPr>
            <p:nvPr/>
          </p:nvCxnSpPr>
          <p:spPr bwMode="auto">
            <a:xfrm>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0"/>
            <p:cNvCxnSpPr>
              <a:stCxn id="9" idx="6"/>
              <a:endCxn id="10" idx="1"/>
            </p:cNvCxnSpPr>
            <p:nvPr/>
          </p:nvCxnSpPr>
          <p:spPr bwMode="auto">
            <a:xfrm>
              <a:off x="6335715" y="2810669"/>
              <a:ext cx="1309685" cy="1358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1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74A23BA-89C8-4155-A08B-633AC231828B}"/>
              </a:ext>
            </a:extLst>
          </p:cNvPr>
          <p:cNvSpPr txBox="1"/>
          <p:nvPr/>
        </p:nvSpPr>
        <p:spPr>
          <a:xfrm>
            <a:off x="182033" y="721369"/>
            <a:ext cx="9144000" cy="1323403"/>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Factor Analysis: </a:t>
            </a:r>
            <a:r>
              <a:rPr lang="nl-NL" sz="4000" dirty="0" err="1">
                <a:latin typeface="Franklin Gothic Medium" panose="020B0603020102020204" pitchFamily="34" charset="0"/>
              </a:rPr>
              <a:t>Modeling</a:t>
            </a:r>
            <a:r>
              <a:rPr lang="nl-NL" sz="4000" dirty="0">
                <a:latin typeface="Franklin Gothic Medium" panose="020B0603020102020204" pitchFamily="34" charset="0"/>
              </a:rPr>
              <a:t> </a:t>
            </a:r>
            <a:r>
              <a:rPr lang="nl-NL" sz="4000" dirty="0" err="1">
                <a:latin typeface="Franklin Gothic Medium" panose="020B0603020102020204" pitchFamily="34" charset="0"/>
              </a:rPr>
              <a:t>measurement</a:t>
            </a:r>
            <a:endParaRPr lang="nl-NL" sz="4000" dirty="0">
              <a:latin typeface="Franklin Gothic Medium" panose="020B0603020102020204" pitchFamily="34" charset="0"/>
            </a:endParaRPr>
          </a:p>
          <a:p>
            <a:pPr algn="ctr"/>
            <a:r>
              <a:rPr lang="nl-NL" sz="4000" dirty="0">
                <a:latin typeface="Franklin Gothic Medium" panose="020B0603020102020204" pitchFamily="34" charset="0"/>
              </a:rPr>
              <a:t>of a latent </a:t>
            </a:r>
            <a:r>
              <a:rPr lang="nl-NL" sz="4000" dirty="0" err="1">
                <a:latin typeface="Franklin Gothic Medium" panose="020B0603020102020204" pitchFamily="34" charset="0"/>
              </a:rPr>
              <a:t>variable</a:t>
            </a:r>
            <a:r>
              <a:rPr lang="nl-NL" sz="4000" dirty="0">
                <a:latin typeface="Franklin Gothic Medium" panose="020B0603020102020204" pitchFamily="34" charset="0"/>
              </a:rPr>
              <a:t>. </a:t>
            </a:r>
          </a:p>
        </p:txBody>
      </p:sp>
      <p:sp>
        <p:nvSpPr>
          <p:cNvPr id="3" name="TextBox 2">
            <a:extLst>
              <a:ext uri="{FF2B5EF4-FFF2-40B4-BE49-F238E27FC236}">
                <a16:creationId xmlns:a16="http://schemas.microsoft.com/office/drawing/2014/main" id="{5075E95E-14FD-4D9E-8989-01695CF2ED9F}"/>
              </a:ext>
            </a:extLst>
          </p:cNvPr>
          <p:cNvSpPr txBox="1"/>
          <p:nvPr/>
        </p:nvSpPr>
        <p:spPr>
          <a:xfrm>
            <a:off x="364067" y="2198212"/>
            <a:ext cx="8779933" cy="523220"/>
          </a:xfrm>
          <a:prstGeom prst="rect">
            <a:avLst/>
          </a:prstGeom>
          <a:noFill/>
        </p:spPr>
        <p:txBody>
          <a:bodyPr wrap="square" rtlCol="0">
            <a:spAutoFit/>
          </a:bodyPr>
          <a:lstStyle/>
          <a:p>
            <a:r>
              <a:rPr lang="en-US" sz="2800" dirty="0"/>
              <a:t>Both EFA and CFA use a “reflective” measurement model.</a:t>
            </a:r>
            <a:endParaRPr lang="nl-NL" sz="2800" dirty="0"/>
          </a:p>
        </p:txBody>
      </p:sp>
    </p:spTree>
    <p:extLst>
      <p:ext uri="{BB962C8B-B14F-4D97-AF65-F5344CB8AC3E}">
        <p14:creationId xmlns:p14="http://schemas.microsoft.com/office/powerpoint/2010/main" val="1800462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a:latin typeface="Franklin Gothic Book" panose="020B0503020102020204" pitchFamily="34" charset="0"/>
              </a:rPr>
              <a:t>force cross-</a:t>
            </a:r>
            <a:r>
              <a:rPr lang="nl-NL" sz="2800" dirty="0" err="1">
                <a:latin typeface="Franklin Gothic Book" panose="020B0503020102020204" pitchFamily="34" charset="0"/>
              </a:rPr>
              <a:t>loadings</a:t>
            </a:r>
            <a:r>
              <a:rPr lang="nl-NL" sz="2800" dirty="0">
                <a:latin typeface="Franklin Gothic Book" panose="020B0503020102020204" pitchFamily="34" charset="0"/>
              </a:rPr>
              <a:t> </a:t>
            </a:r>
            <a:r>
              <a:rPr lang="nl-NL" sz="2800" dirty="0" err="1">
                <a:latin typeface="Franklin Gothic Book" panose="020B0503020102020204" pitchFamily="34" charset="0"/>
              </a:rPr>
              <a:t>to</a:t>
            </a:r>
            <a:r>
              <a:rPr lang="nl-NL" sz="2800" dirty="0">
                <a:latin typeface="Franklin Gothic Book" panose="020B0503020102020204" pitchFamily="34" charset="0"/>
              </a:rPr>
              <a:t> zero</a:t>
            </a:r>
            <a:endParaRPr lang="nl-NL" sz="2800" dirty="0">
              <a:latin typeface="Franklin Gothic Medium" panose="020B0603020102020204" pitchFamily="34" charset="0"/>
            </a:endParaRPr>
          </a:p>
        </p:txBody>
      </p:sp>
      <p:sp>
        <p:nvSpPr>
          <p:cNvPr id="55" name="TextBox 54"/>
          <p:cNvSpPr txBox="1"/>
          <p:nvPr/>
        </p:nvSpPr>
        <p:spPr>
          <a:xfrm>
            <a:off x="297983" y="838200"/>
            <a:ext cx="8530168" cy="6463271"/>
          </a:xfrm>
          <a:prstGeom prst="rect">
            <a:avLst/>
          </a:prstGeom>
          <a:noFill/>
        </p:spPr>
        <p:txBody>
          <a:bodyPr wrap="square" lIns="91402" tIns="45702" rIns="91402" bIns="45702" rtlCol="0">
            <a:spAutoFit/>
          </a:bodyPr>
          <a:lstStyle/>
          <a:p>
            <a:pPr marL="355456" indent="-355456">
              <a:buClr>
                <a:srgbClr val="C00000"/>
              </a:buClr>
            </a:pPr>
            <a:r>
              <a:rPr lang="en-US" b="1" u="sng" dirty="0">
                <a:latin typeface="Courier New" pitchFamily="49" charset="0"/>
                <a:cs typeface="Courier New" pitchFamily="49" charset="0"/>
              </a:rPr>
              <a:t>MODEL:</a:t>
            </a:r>
          </a:p>
          <a:p>
            <a:pPr marL="355456" indent="-355456">
              <a:buClr>
                <a:srgbClr val="C00000"/>
              </a:buClr>
            </a:pPr>
            <a:r>
              <a:rPr lang="en-US" dirty="0">
                <a:latin typeface="Courier New" pitchFamily="49" charset="0"/>
                <a:cs typeface="Courier New" pitchFamily="49" charset="0"/>
              </a:rPr>
              <a:t>  FUN	</a:t>
            </a:r>
            <a:r>
              <a:rPr lang="en-US" b="1" dirty="0">
                <a:latin typeface="Courier New" pitchFamily="49" charset="0"/>
                <a:cs typeface="Courier New" pitchFamily="49" charset="0"/>
              </a:rPr>
              <a:t>BY</a:t>
            </a:r>
            <a:r>
              <a:rPr lang="en-US" dirty="0">
                <a:latin typeface="Courier New" pitchFamily="49" charset="0"/>
                <a:cs typeface="Courier New" pitchFamily="49" charset="0"/>
              </a:rPr>
              <a:t> 	Q77 </a:t>
            </a:r>
          </a:p>
          <a:p>
            <a:pPr marL="355456" indent="-355456">
              <a:buClr>
                <a:srgbClr val="C00000"/>
              </a:buClr>
            </a:pPr>
            <a:r>
              <a:rPr lang="en-US" dirty="0">
                <a:latin typeface="Courier New" pitchFamily="49" charset="0"/>
                <a:cs typeface="Courier New" pitchFamily="49" charset="0"/>
              </a:rPr>
              <a:t>			Q84 </a:t>
            </a:r>
          </a:p>
          <a:p>
            <a:pPr marL="355456" indent="-355456">
              <a:buClr>
                <a:srgbClr val="C00000"/>
              </a:buClr>
            </a:pPr>
            <a:r>
              <a:rPr lang="en-US" dirty="0">
                <a:latin typeface="Courier New" pitchFamily="49" charset="0"/>
                <a:cs typeface="Courier New" pitchFamily="49" charset="0"/>
              </a:rPr>
              <a:t>			Q170 </a:t>
            </a:r>
          </a:p>
          <a:p>
            <a:pPr marL="355456" indent="-355456">
              <a:buClr>
                <a:srgbClr val="C00000"/>
              </a:buClr>
            </a:pPr>
            <a:r>
              <a:rPr lang="en-US" dirty="0">
                <a:latin typeface="Courier New" pitchFamily="49" charset="0"/>
                <a:cs typeface="Courier New" pitchFamily="49" charset="0"/>
              </a:rPr>
              <a:t>			Q196 </a:t>
            </a:r>
          </a:p>
          <a:p>
            <a:pPr marL="355456" indent="-355456">
              <a:buClr>
                <a:srgbClr val="C00000"/>
              </a:buClr>
            </a:pPr>
            <a:r>
              <a:rPr lang="en-US" dirty="0">
                <a:latin typeface="Courier New" pitchFamily="49" charset="0"/>
                <a:cs typeface="Courier New" pitchFamily="49" charset="0"/>
              </a:rPr>
              <a:t>			Q44</a:t>
            </a:r>
            <a:r>
              <a:rPr lang="en-US" b="1" dirty="0">
                <a:solidFill>
                  <a:srgbClr val="FF6600"/>
                </a:solidFill>
                <a:latin typeface="Courier New" pitchFamily="49" charset="0"/>
                <a:cs typeface="Courier New" pitchFamily="49" charset="0"/>
              </a:rPr>
              <a:t>@0</a:t>
            </a:r>
          </a:p>
          <a:p>
            <a:pPr marL="355456" indent="-355456">
              <a:buClr>
                <a:srgbClr val="C00000"/>
              </a:buClr>
            </a:pPr>
            <a:r>
              <a:rPr lang="en-US" dirty="0">
                <a:latin typeface="Courier New" pitchFamily="49" charset="0"/>
                <a:cs typeface="Courier New" pitchFamily="49" charset="0"/>
              </a:rPr>
              <a:t>  			Q63</a:t>
            </a:r>
            <a:r>
              <a:rPr lang="en-US" b="1" dirty="0">
                <a:solidFill>
                  <a:srgbClr val="FF6600"/>
                </a:solidFill>
                <a:latin typeface="Courier New" pitchFamily="49" charset="0"/>
                <a:cs typeface="Courier New" pitchFamily="49" charset="0"/>
              </a:rPr>
              <a:t>@0</a:t>
            </a:r>
            <a:endParaRPr lang="en-US" dirty="0">
              <a:solidFill>
                <a:srgbClr val="FF6600"/>
              </a:solidFill>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Q76</a:t>
            </a:r>
            <a:r>
              <a:rPr lang="en-US" b="1" dirty="0">
                <a:solidFill>
                  <a:srgbClr val="FF6600"/>
                </a:solidFill>
                <a:latin typeface="Courier New" pitchFamily="49" charset="0"/>
                <a:cs typeface="Courier New" pitchFamily="49" charset="0"/>
              </a:rPr>
              <a:t>@0</a:t>
            </a:r>
            <a:endParaRPr lang="en-US" dirty="0">
              <a:solidFill>
                <a:srgbClr val="FF6600"/>
              </a:solidFill>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Q98</a:t>
            </a:r>
            <a:r>
              <a:rPr lang="en-US" b="1" dirty="0">
                <a:solidFill>
                  <a:srgbClr val="FF6600"/>
                </a:solidFill>
                <a:latin typeface="Courier New" pitchFamily="49" charset="0"/>
                <a:cs typeface="Courier New" pitchFamily="49" charset="0"/>
              </a:rPr>
              <a:t>@0</a:t>
            </a:r>
            <a:r>
              <a:rPr lang="en-US" dirty="0">
                <a:latin typeface="Courier New" pitchFamily="49" charset="0"/>
                <a:cs typeface="Courier New" pitchFamily="49" charset="0"/>
              </a:rPr>
              <a:t>;</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LIKED	</a:t>
            </a:r>
            <a:r>
              <a:rPr lang="en-US" b="1" dirty="0">
                <a:latin typeface="Courier New" pitchFamily="49" charset="0"/>
                <a:cs typeface="Courier New" pitchFamily="49" charset="0"/>
              </a:rPr>
              <a:t>BY</a:t>
            </a:r>
            <a:r>
              <a:rPr lang="en-US" dirty="0">
                <a:latin typeface="Courier New" pitchFamily="49" charset="0"/>
                <a:cs typeface="Courier New" pitchFamily="49" charset="0"/>
              </a:rPr>
              <a:t> 	Q77</a:t>
            </a:r>
            <a:r>
              <a:rPr lang="en-US" b="1" dirty="0">
                <a:solidFill>
                  <a:srgbClr val="FF6600"/>
                </a:solidFill>
                <a:latin typeface="Courier New" pitchFamily="49" charset="0"/>
                <a:cs typeface="Courier New" pitchFamily="49" charset="0"/>
              </a:rPr>
              <a:t>@0</a:t>
            </a:r>
            <a:r>
              <a:rPr lang="en-US"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Q84</a:t>
            </a:r>
            <a:r>
              <a:rPr lang="en-US" b="1" dirty="0">
                <a:solidFill>
                  <a:srgbClr val="FF6600"/>
                </a:solidFill>
                <a:latin typeface="Courier New" pitchFamily="49" charset="0"/>
                <a:cs typeface="Courier New" pitchFamily="49" charset="0"/>
              </a:rPr>
              <a:t>@0</a:t>
            </a:r>
            <a:r>
              <a:rPr lang="en-US"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Q170</a:t>
            </a:r>
            <a:r>
              <a:rPr lang="en-US" b="1" dirty="0">
                <a:solidFill>
                  <a:srgbClr val="FF6600"/>
                </a:solidFill>
                <a:latin typeface="Courier New" pitchFamily="49" charset="0"/>
                <a:cs typeface="Courier New" pitchFamily="49" charset="0"/>
              </a:rPr>
              <a:t>@0</a:t>
            </a:r>
            <a:r>
              <a:rPr lang="en-US"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Q196</a:t>
            </a:r>
            <a:r>
              <a:rPr lang="en-US" b="1" dirty="0">
                <a:solidFill>
                  <a:srgbClr val="FF6600"/>
                </a:solidFill>
                <a:latin typeface="Courier New" pitchFamily="49" charset="0"/>
                <a:cs typeface="Courier New" pitchFamily="49" charset="0"/>
              </a:rPr>
              <a:t>@0</a:t>
            </a:r>
            <a:r>
              <a:rPr lang="en-US"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Q44  </a:t>
            </a:r>
          </a:p>
          <a:p>
            <a:pPr marL="355456" indent="-355456">
              <a:buClr>
                <a:srgbClr val="C00000"/>
              </a:buClr>
            </a:pPr>
            <a:r>
              <a:rPr lang="en-US" dirty="0">
                <a:latin typeface="Courier New" pitchFamily="49" charset="0"/>
                <a:cs typeface="Courier New" pitchFamily="49" charset="0"/>
              </a:rPr>
              <a:t>			Q63</a:t>
            </a:r>
            <a:endParaRPr lang="en-US" dirty="0">
              <a:solidFill>
                <a:srgbClr val="FF6600"/>
              </a:solidFill>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Q76</a:t>
            </a:r>
            <a:endParaRPr lang="en-US" dirty="0">
              <a:solidFill>
                <a:srgbClr val="FF6600"/>
              </a:solidFill>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Q98;</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FUN</a:t>
            </a:r>
            <a:r>
              <a:rPr lang="en-US" b="1" dirty="0">
                <a:latin typeface="Courier New" pitchFamily="49" charset="0"/>
                <a:cs typeface="Courier New" pitchFamily="49" charset="0"/>
              </a:rPr>
              <a:t> WITH </a:t>
            </a:r>
            <a:r>
              <a:rPr lang="en-US" dirty="0">
                <a:latin typeface="Courier New" pitchFamily="49" charset="0"/>
                <a:cs typeface="Courier New" pitchFamily="49" charset="0"/>
              </a:rPr>
              <a:t>LIKED;</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pic>
        <p:nvPicPr>
          <p:cNvPr id="56" name="Picture 55"/>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771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use</a:t>
            </a:r>
            <a:r>
              <a:rPr lang="nl-NL" sz="2800" dirty="0">
                <a:latin typeface="Franklin Gothic Book" panose="020B0503020102020204" pitchFamily="34" charset="0"/>
              </a:rPr>
              <a:t> </a:t>
            </a:r>
            <a:r>
              <a:rPr lang="nl-NL" sz="2800" dirty="0" err="1">
                <a:latin typeface="Franklin Gothic Book" panose="020B0503020102020204" pitchFamily="34" charset="0"/>
              </a:rPr>
              <a:t>Mplus</a:t>
            </a:r>
            <a:r>
              <a:rPr lang="nl-NL" sz="2800" dirty="0">
                <a:latin typeface="Franklin Gothic Book" panose="020B0503020102020204" pitchFamily="34" charset="0"/>
              </a:rPr>
              <a:t> </a:t>
            </a:r>
            <a:r>
              <a:rPr lang="nl-NL" sz="2800" dirty="0" err="1">
                <a:latin typeface="Franklin Gothic Book" panose="020B0503020102020204" pitchFamily="34" charset="0"/>
              </a:rPr>
              <a:t>defaults</a:t>
            </a:r>
            <a:endParaRPr lang="nl-NL" sz="2800" dirty="0">
              <a:latin typeface="Franklin Gothic Medium" panose="020B0603020102020204" pitchFamily="34" charset="0"/>
            </a:endParaRPr>
          </a:p>
        </p:txBody>
      </p:sp>
      <p:sp>
        <p:nvSpPr>
          <p:cNvPr id="4" name="TextBox 3"/>
          <p:cNvSpPr txBox="1"/>
          <p:nvPr/>
        </p:nvSpPr>
        <p:spPr>
          <a:xfrm>
            <a:off x="469900" y="1521650"/>
            <a:ext cx="8530168" cy="4312237"/>
          </a:xfrm>
          <a:prstGeom prst="rect">
            <a:avLst/>
          </a:prstGeom>
          <a:noFill/>
        </p:spPr>
        <p:txBody>
          <a:bodyPr wrap="square" lIns="91402" tIns="45702" rIns="91402" bIns="45702" rtlCol="0">
            <a:spAutoFit/>
          </a:bodyPr>
          <a:lstStyle/>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MODEL:</a:t>
            </a:r>
          </a:p>
          <a:p>
            <a:pPr marL="355456" indent="-355456">
              <a:buClr>
                <a:srgbClr val="C00000"/>
              </a:buClr>
            </a:pPr>
            <a:r>
              <a:rPr lang="en-US" dirty="0">
                <a:latin typeface="Courier New" pitchFamily="49" charset="0"/>
                <a:cs typeface="Courier New" pitchFamily="49" charset="0"/>
              </a:rPr>
              <a:t>  FUN	</a:t>
            </a:r>
            <a:r>
              <a:rPr lang="en-US" b="1" dirty="0">
                <a:latin typeface="Courier New" pitchFamily="49" charset="0"/>
                <a:cs typeface="Courier New" pitchFamily="49" charset="0"/>
              </a:rPr>
              <a:t>BY</a:t>
            </a:r>
            <a:r>
              <a:rPr lang="en-US" dirty="0">
                <a:latin typeface="Courier New" pitchFamily="49" charset="0"/>
                <a:cs typeface="Courier New" pitchFamily="49" charset="0"/>
              </a:rPr>
              <a:t> 	Q77 </a:t>
            </a:r>
          </a:p>
          <a:p>
            <a:pPr marL="355456" indent="-355456">
              <a:buClr>
                <a:srgbClr val="C00000"/>
              </a:buClr>
            </a:pPr>
            <a:r>
              <a:rPr lang="en-US" dirty="0">
                <a:latin typeface="Courier New" pitchFamily="49" charset="0"/>
                <a:cs typeface="Courier New" pitchFamily="49" charset="0"/>
              </a:rPr>
              <a:t>			Q84 </a:t>
            </a:r>
          </a:p>
          <a:p>
            <a:pPr marL="355456" indent="-355456">
              <a:buClr>
                <a:srgbClr val="C00000"/>
              </a:buClr>
            </a:pPr>
            <a:r>
              <a:rPr lang="en-US" dirty="0">
                <a:latin typeface="Courier New" pitchFamily="49" charset="0"/>
                <a:cs typeface="Courier New" pitchFamily="49" charset="0"/>
              </a:rPr>
              <a:t>			Q170 </a:t>
            </a:r>
          </a:p>
          <a:p>
            <a:pPr marL="355456" indent="-355456">
              <a:buClr>
                <a:srgbClr val="C00000"/>
              </a:buClr>
            </a:pPr>
            <a:r>
              <a:rPr lang="en-US" dirty="0">
                <a:latin typeface="Courier New" pitchFamily="49" charset="0"/>
                <a:cs typeface="Courier New" pitchFamily="49" charset="0"/>
              </a:rPr>
              <a:t>			Q196 ;</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LIKED </a:t>
            </a:r>
            <a:r>
              <a:rPr lang="en-US" b="1" dirty="0">
                <a:latin typeface="Courier New" pitchFamily="49" charset="0"/>
                <a:cs typeface="Courier New" pitchFamily="49" charset="0"/>
              </a:rPr>
              <a:t>BY</a:t>
            </a:r>
            <a:r>
              <a:rPr lang="en-US" dirty="0">
                <a:latin typeface="Courier New" pitchFamily="49" charset="0"/>
                <a:cs typeface="Courier New" pitchFamily="49" charset="0"/>
              </a:rPr>
              <a:t> 	Q44</a:t>
            </a:r>
          </a:p>
          <a:p>
            <a:pPr marL="355456" indent="-355456">
              <a:buClr>
                <a:srgbClr val="C00000"/>
              </a:buClr>
            </a:pPr>
            <a:r>
              <a:rPr lang="en-US" dirty="0">
                <a:latin typeface="Courier New" pitchFamily="49" charset="0"/>
                <a:cs typeface="Courier New" pitchFamily="49" charset="0"/>
              </a:rPr>
              <a:t>  			Q63</a:t>
            </a:r>
          </a:p>
          <a:p>
            <a:pPr marL="355456" indent="-355456">
              <a:buClr>
                <a:srgbClr val="C00000"/>
              </a:buClr>
            </a:pPr>
            <a:r>
              <a:rPr lang="en-US" dirty="0">
                <a:latin typeface="Courier New" pitchFamily="49" charset="0"/>
                <a:cs typeface="Courier New" pitchFamily="49" charset="0"/>
              </a:rPr>
              <a:t>  			Q76</a:t>
            </a:r>
          </a:p>
          <a:p>
            <a:pPr marL="355456" indent="-355456">
              <a:buClr>
                <a:srgbClr val="C00000"/>
              </a:buClr>
            </a:pPr>
            <a:r>
              <a:rPr lang="en-US" dirty="0">
                <a:latin typeface="Courier New" pitchFamily="49" charset="0"/>
                <a:cs typeface="Courier New" pitchFamily="49" charset="0"/>
              </a:rPr>
              <a:t>  			Q98;</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402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use</a:t>
            </a:r>
            <a:r>
              <a:rPr lang="nl-NL" sz="2800" dirty="0">
                <a:latin typeface="Franklin Gothic Book" panose="020B0503020102020204" pitchFamily="34" charset="0"/>
              </a:rPr>
              <a:t> </a:t>
            </a:r>
            <a:r>
              <a:rPr lang="nl-NL" sz="2800" dirty="0" err="1">
                <a:latin typeface="Franklin Gothic Book" panose="020B0503020102020204" pitchFamily="34" charset="0"/>
              </a:rPr>
              <a:t>Mplus</a:t>
            </a:r>
            <a:r>
              <a:rPr lang="nl-NL" sz="2800" dirty="0">
                <a:latin typeface="Franklin Gothic Book" panose="020B0503020102020204" pitchFamily="34" charset="0"/>
              </a:rPr>
              <a:t> </a:t>
            </a:r>
            <a:r>
              <a:rPr lang="nl-NL" sz="2800" dirty="0" err="1">
                <a:latin typeface="Franklin Gothic Book" panose="020B0503020102020204" pitchFamily="34" charset="0"/>
              </a:rPr>
              <a:t>defaults</a:t>
            </a:r>
            <a:endParaRPr lang="nl-NL" sz="2800" dirty="0">
              <a:latin typeface="Franklin Gothic Medium" panose="020B0603020102020204" pitchFamily="34" charset="0"/>
            </a:endParaRPr>
          </a:p>
        </p:txBody>
      </p:sp>
      <p:sp>
        <p:nvSpPr>
          <p:cNvPr id="5" name="TextBox 4"/>
          <p:cNvSpPr txBox="1"/>
          <p:nvPr/>
        </p:nvSpPr>
        <p:spPr>
          <a:xfrm>
            <a:off x="228600" y="948691"/>
            <a:ext cx="8530168" cy="5156218"/>
          </a:xfrm>
          <a:prstGeom prst="rect">
            <a:avLst/>
          </a:prstGeom>
          <a:noFill/>
        </p:spPr>
        <p:txBody>
          <a:bodyPr wrap="square" lIns="91402" tIns="45702" rIns="91402" bIns="45702" rtlCol="0">
            <a:spAutoFit/>
          </a:bodyPr>
          <a:lstStyle/>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MODEL FIT INFORMATION</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RMSEA (Root Mean Square Error Of Approximation)</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Estimate                           </a:t>
            </a:r>
            <a:r>
              <a:rPr lang="en-US" b="1" dirty="0">
                <a:latin typeface="Courier New" pitchFamily="49" charset="0"/>
                <a:cs typeface="Courier New" pitchFamily="49" charset="0"/>
              </a:rPr>
              <a:t>0.074</a:t>
            </a:r>
          </a:p>
          <a:p>
            <a:pPr marL="355456" indent="-355456">
              <a:buClr>
                <a:srgbClr val="C00000"/>
              </a:buClr>
            </a:pPr>
            <a:r>
              <a:rPr lang="en-US" dirty="0">
                <a:latin typeface="Courier New" pitchFamily="49" charset="0"/>
                <a:cs typeface="Courier New" pitchFamily="49" charset="0"/>
              </a:rPr>
              <a:t>          90 Percent C.I.                    0.062  0.087</a:t>
            </a:r>
          </a:p>
          <a:p>
            <a:pPr marL="355456" indent="-355456">
              <a:buClr>
                <a:srgbClr val="C00000"/>
              </a:buClr>
            </a:pPr>
            <a:r>
              <a:rPr lang="en-US" dirty="0">
                <a:latin typeface="Courier New" pitchFamily="49" charset="0"/>
                <a:cs typeface="Courier New" pitchFamily="49" charset="0"/>
              </a:rPr>
              <a:t>          Probability RMSEA &lt;= .05           0.001</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CFI/TLI</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CFI                                </a:t>
            </a:r>
            <a:r>
              <a:rPr lang="en-US" b="1" dirty="0">
                <a:latin typeface="Courier New" pitchFamily="49" charset="0"/>
                <a:cs typeface="Courier New" pitchFamily="49" charset="0"/>
              </a:rPr>
              <a:t>0.933</a:t>
            </a:r>
          </a:p>
          <a:p>
            <a:pPr marL="355456" indent="-355456">
              <a:buClr>
                <a:srgbClr val="C00000"/>
              </a:buClr>
            </a:pPr>
            <a:r>
              <a:rPr lang="en-US" dirty="0">
                <a:latin typeface="Courier New" pitchFamily="49" charset="0"/>
                <a:cs typeface="Courier New" pitchFamily="49" charset="0"/>
              </a:rPr>
              <a:t>          TLI                                </a:t>
            </a:r>
            <a:r>
              <a:rPr lang="en-US" b="1" dirty="0">
                <a:latin typeface="Courier New" pitchFamily="49" charset="0"/>
                <a:cs typeface="Courier New" pitchFamily="49" charset="0"/>
              </a:rPr>
              <a:t>0.901</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3346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04800" y="1521641"/>
            <a:ext cx="8530168" cy="4820790"/>
          </a:xfrm>
          <a:prstGeom prst="rect">
            <a:avLst/>
          </a:prstGeom>
          <a:noFill/>
        </p:spPr>
        <p:txBody>
          <a:bodyPr wrap="square" lIns="91402" tIns="45702" rIns="91402" bIns="45702" rtlCol="0">
            <a:spAutoFit/>
          </a:bodyPr>
          <a:lstStyle/>
          <a:p>
            <a:pPr marL="355456" indent="-355456">
              <a:buClr>
                <a:srgbClr val="C00000"/>
              </a:buClr>
            </a:pPr>
            <a:r>
              <a:rPr lang="en-US" sz="1600" dirty="0">
                <a:latin typeface="Courier New" pitchFamily="49" charset="0"/>
                <a:cs typeface="Courier New" pitchFamily="49" charset="0"/>
              </a:rPr>
              <a:t>STANDARDIZED MODEL RESULTS</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dirty="0">
                <a:latin typeface="Courier New" pitchFamily="49" charset="0"/>
                <a:cs typeface="Courier New" pitchFamily="49" charset="0"/>
              </a:rPr>
              <a:t>			  Estimate       S.E.  </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dirty="0">
                <a:latin typeface="Courier New" pitchFamily="49" charset="0"/>
                <a:cs typeface="Courier New" pitchFamily="49" charset="0"/>
              </a:rPr>
              <a:t> FUN      BY</a:t>
            </a:r>
          </a:p>
          <a:p>
            <a:pPr marL="355456" indent="-355456">
              <a:buClr>
                <a:srgbClr val="C00000"/>
              </a:buClr>
            </a:pPr>
            <a:r>
              <a:rPr lang="en-US" sz="1600" dirty="0">
                <a:latin typeface="Courier New" pitchFamily="49" charset="0"/>
                <a:cs typeface="Courier New" pitchFamily="49" charset="0"/>
              </a:rPr>
              <a:t>    Q77            0.734      0.023 </a:t>
            </a:r>
          </a:p>
          <a:p>
            <a:pPr marL="355456" indent="-355456">
              <a:buClr>
                <a:srgbClr val="C00000"/>
              </a:buClr>
            </a:pPr>
            <a:r>
              <a:rPr lang="en-US" sz="1600" dirty="0">
                <a:latin typeface="Courier New" pitchFamily="49" charset="0"/>
                <a:cs typeface="Courier New" pitchFamily="49" charset="0"/>
              </a:rPr>
              <a:t>    Q84            0.578      0.027 </a:t>
            </a:r>
          </a:p>
          <a:p>
            <a:pPr marL="355456" indent="-355456">
              <a:buClr>
                <a:srgbClr val="C00000"/>
              </a:buClr>
            </a:pPr>
            <a:r>
              <a:rPr lang="en-US" sz="1600" dirty="0">
                <a:latin typeface="Courier New" pitchFamily="49" charset="0"/>
                <a:cs typeface="Courier New" pitchFamily="49" charset="0"/>
              </a:rPr>
              <a:t>    Q170           0.504      0.029 </a:t>
            </a:r>
          </a:p>
          <a:p>
            <a:pPr marL="355456" indent="-355456">
              <a:buClr>
                <a:srgbClr val="C00000"/>
              </a:buClr>
            </a:pPr>
            <a:r>
              <a:rPr lang="en-US" sz="1600" dirty="0">
                <a:latin typeface="Courier New" pitchFamily="49" charset="0"/>
                <a:cs typeface="Courier New" pitchFamily="49" charset="0"/>
              </a:rPr>
              <a:t>    Q196           0.719      0.023           </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dirty="0">
                <a:latin typeface="Courier New" pitchFamily="49" charset="0"/>
                <a:cs typeface="Courier New" pitchFamily="49" charset="0"/>
              </a:rPr>
              <a:t> LIKED    BY</a:t>
            </a:r>
          </a:p>
          <a:p>
            <a:pPr marL="355456" indent="-355456">
              <a:buClr>
                <a:srgbClr val="C00000"/>
              </a:buClr>
            </a:pPr>
            <a:r>
              <a:rPr lang="en-US" sz="1600" dirty="0">
                <a:latin typeface="Courier New" pitchFamily="49" charset="0"/>
                <a:cs typeface="Courier New" pitchFamily="49" charset="0"/>
              </a:rPr>
              <a:t>    Q44            0.461      0.033</a:t>
            </a:r>
          </a:p>
          <a:p>
            <a:pPr marL="355456" indent="-355456">
              <a:buClr>
                <a:srgbClr val="C00000"/>
              </a:buClr>
            </a:pPr>
            <a:r>
              <a:rPr lang="en-US" sz="1600" dirty="0">
                <a:latin typeface="Courier New" pitchFamily="49" charset="0"/>
                <a:cs typeface="Courier New" pitchFamily="49" charset="0"/>
              </a:rPr>
              <a:t>    Q63            0.589      0.030</a:t>
            </a:r>
          </a:p>
          <a:p>
            <a:pPr marL="355456" indent="-355456">
              <a:buClr>
                <a:srgbClr val="C00000"/>
              </a:buClr>
            </a:pPr>
            <a:r>
              <a:rPr lang="en-US" sz="1600" dirty="0">
                <a:latin typeface="Courier New" pitchFamily="49" charset="0"/>
                <a:cs typeface="Courier New" pitchFamily="49" charset="0"/>
              </a:rPr>
              <a:t>    Q76            0.522      0.031 </a:t>
            </a:r>
          </a:p>
          <a:p>
            <a:pPr marL="355456" indent="-355456">
              <a:buClr>
                <a:srgbClr val="C00000"/>
              </a:buClr>
            </a:pPr>
            <a:r>
              <a:rPr lang="en-US" sz="1600" dirty="0">
                <a:latin typeface="Courier New" pitchFamily="49" charset="0"/>
                <a:cs typeface="Courier New" pitchFamily="49" charset="0"/>
              </a:rPr>
              <a:t>    Q98            0.619      0.029</a:t>
            </a:r>
          </a:p>
          <a:p>
            <a:pPr marL="355456" indent="-355456">
              <a:buClr>
                <a:srgbClr val="C00000"/>
              </a:buClr>
            </a:pPr>
            <a:endParaRPr lang="en-US" sz="1600" dirty="0">
              <a:latin typeface="Courier New" pitchFamily="49" charset="0"/>
              <a:cs typeface="Courier New" pitchFamily="49" charset="0"/>
            </a:endParaRPr>
          </a:p>
          <a:p>
            <a:pPr marL="355456" indent="-355456">
              <a:buClr>
                <a:srgbClr val="C00000"/>
              </a:buClr>
            </a:pP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FUN   WITH</a:t>
            </a:r>
          </a:p>
          <a:p>
            <a:pPr marL="355456" indent="-355456">
              <a:buClr>
                <a:srgbClr val="C00000"/>
              </a:buClr>
            </a:pPr>
            <a:r>
              <a:rPr lang="en-US" sz="1600" b="1" dirty="0">
                <a:latin typeface="Courier New" pitchFamily="49" charset="0"/>
                <a:cs typeface="Courier New" pitchFamily="49" charset="0"/>
              </a:rPr>
              <a:t>    LIKED          0.682      </a:t>
            </a:r>
            <a:r>
              <a:rPr lang="en-US" sz="1600" dirty="0">
                <a:latin typeface="Courier New" pitchFamily="49" charset="0"/>
                <a:cs typeface="Courier New" pitchFamily="49" charset="0"/>
              </a:rPr>
              <a:t>0.034</a:t>
            </a:r>
          </a:p>
          <a:p>
            <a:pPr marL="355456" indent="-355456">
              <a:buClr>
                <a:srgbClr val="C00000"/>
              </a:buClr>
            </a:pPr>
            <a:r>
              <a:rPr lang="en-US" sz="1600" dirty="0">
                <a:latin typeface="Courier New" pitchFamily="49" charset="0"/>
                <a:cs typeface="Courier New" pitchFamily="49" charset="0"/>
              </a:rPr>
              <a:t>	</a:t>
            </a:r>
            <a:endParaRPr lang="en-GB" sz="1600" dirty="0">
              <a:latin typeface="Courier New" pitchFamily="49" charset="0"/>
              <a:cs typeface="Courier New" pitchFamily="49" charset="0"/>
            </a:endParaRPr>
          </a:p>
        </p:txBody>
      </p:sp>
      <p:sp>
        <p:nvSpPr>
          <p:cNvPr id="11" name="TextBox 10"/>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use</a:t>
            </a:r>
            <a:r>
              <a:rPr lang="nl-NL" sz="2800" dirty="0">
                <a:latin typeface="Franklin Gothic Book" panose="020B0503020102020204" pitchFamily="34" charset="0"/>
              </a:rPr>
              <a:t> </a:t>
            </a:r>
            <a:r>
              <a:rPr lang="nl-NL" sz="2800" dirty="0" err="1">
                <a:latin typeface="Franklin Gothic Book" panose="020B0503020102020204" pitchFamily="34" charset="0"/>
              </a:rPr>
              <a:t>Mplus</a:t>
            </a:r>
            <a:r>
              <a:rPr lang="nl-NL" sz="2800" dirty="0">
                <a:latin typeface="Franklin Gothic Book" panose="020B0503020102020204" pitchFamily="34" charset="0"/>
              </a:rPr>
              <a:t> </a:t>
            </a:r>
            <a:r>
              <a:rPr lang="nl-NL" sz="2800" dirty="0" err="1">
                <a:latin typeface="Franklin Gothic Book" panose="020B0503020102020204" pitchFamily="34" charset="0"/>
              </a:rPr>
              <a:t>defaults</a:t>
            </a:r>
            <a:endParaRPr lang="nl-NL" sz="2800" dirty="0">
              <a:latin typeface="Franklin Gothic Medium" panose="020B0603020102020204" pitchFamily="34" charset="0"/>
            </a:endParaRPr>
          </a:p>
        </p:txBody>
      </p:sp>
      <p:pic>
        <p:nvPicPr>
          <p:cNvPr id="12"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797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24305" y="108080"/>
            <a:ext cx="6705600" cy="667430"/>
          </a:xfrm>
          <a:prstGeom prst="rect">
            <a:avLst/>
          </a:prstGeom>
        </p:spPr>
        <p:txBody>
          <a:bodyPr lIns="91402" tIns="45702" rIns="91402" bIns="45702" rtlCol="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1800" dirty="0"/>
              <a:t> </a:t>
            </a:r>
            <a:endParaRPr lang="en-US" sz="7600" b="1" dirty="0">
              <a:solidFill>
                <a:srgbClr val="C00000"/>
              </a:solidFill>
              <a:effectLst>
                <a:outerShdw blurRad="38100" dist="38100" dir="2700000" algn="tl">
                  <a:srgbClr val="000000">
                    <a:alpha val="43137"/>
                  </a:srgbClr>
                </a:outerShdw>
              </a:effectLst>
            </a:endParaRPr>
          </a:p>
        </p:txBody>
      </p:sp>
      <p:sp>
        <p:nvSpPr>
          <p:cNvPr id="40" name="TextBox 39"/>
          <p:cNvSpPr txBox="1"/>
          <p:nvPr/>
        </p:nvSpPr>
        <p:spPr>
          <a:xfrm>
            <a:off x="469900" y="1521643"/>
            <a:ext cx="8530168" cy="2624275"/>
          </a:xfrm>
          <a:prstGeom prst="rect">
            <a:avLst/>
          </a:prstGeom>
          <a:noFill/>
        </p:spPr>
        <p:txBody>
          <a:bodyPr wrap="square" lIns="91402" tIns="45702" rIns="91402" bIns="45702" rtlCol="0">
            <a:spAutoFit/>
          </a:bodyPr>
          <a:lstStyle/>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VARIABLE:</a:t>
            </a:r>
            <a:r>
              <a:rPr lang="en-US" dirty="0">
                <a:latin typeface="Courier New" pitchFamily="49" charset="0"/>
                <a:cs typeface="Courier New" pitchFamily="49" charset="0"/>
              </a:rPr>
              <a:t> IDVARIABLE IS id;</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SAVEDATA: </a:t>
            </a:r>
          </a:p>
          <a:p>
            <a:pPr marL="355456" indent="-355456">
              <a:buClr>
                <a:srgbClr val="C00000"/>
              </a:buClr>
            </a:pPr>
            <a:r>
              <a:rPr lang="en-US" dirty="0">
                <a:latin typeface="Courier New" pitchFamily="49" charset="0"/>
                <a:cs typeface="Courier New" pitchFamily="49" charset="0"/>
              </a:rPr>
              <a:t>	SAVE IS </a:t>
            </a:r>
            <a:r>
              <a:rPr lang="en-US" dirty="0" err="1">
                <a:latin typeface="Courier New" pitchFamily="49" charset="0"/>
                <a:cs typeface="Courier New" pitchFamily="49" charset="0"/>
              </a:rPr>
              <a:t>fscores</a:t>
            </a:r>
            <a:r>
              <a:rPr lang="en-US" dirty="0">
                <a:latin typeface="Courier New" pitchFamily="49" charset="0"/>
                <a:cs typeface="Courier New" pitchFamily="49" charset="0"/>
              </a:rPr>
              <a:t>;</a:t>
            </a:r>
          </a:p>
          <a:p>
            <a:pPr marL="355456" indent="-355456">
              <a:buClr>
                <a:srgbClr val="C00000"/>
              </a:buClr>
            </a:pPr>
            <a:r>
              <a:rPr lang="en-US" dirty="0">
                <a:latin typeface="Courier New" pitchFamily="49" charset="0"/>
                <a:cs typeface="Courier New" pitchFamily="49" charset="0"/>
              </a:rPr>
              <a:t>  	FILE IS cfa.dat;</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11" name="TextBox 10"/>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use</a:t>
            </a:r>
            <a:r>
              <a:rPr lang="nl-NL" sz="2800" dirty="0">
                <a:latin typeface="Franklin Gothic Book" panose="020B0503020102020204" pitchFamily="34" charset="0"/>
              </a:rPr>
              <a:t> </a:t>
            </a:r>
            <a:r>
              <a:rPr lang="nl-NL" sz="2800" dirty="0" err="1">
                <a:latin typeface="Franklin Gothic Book" panose="020B0503020102020204" pitchFamily="34" charset="0"/>
              </a:rPr>
              <a:t>Mplus</a:t>
            </a:r>
            <a:r>
              <a:rPr lang="nl-NL" sz="2800" dirty="0">
                <a:latin typeface="Franklin Gothic Book" panose="020B0503020102020204" pitchFamily="34" charset="0"/>
              </a:rPr>
              <a:t> </a:t>
            </a:r>
            <a:r>
              <a:rPr lang="nl-NL" sz="2800" dirty="0" err="1">
                <a:latin typeface="Franklin Gothic Book" panose="020B0503020102020204" pitchFamily="34" charset="0"/>
              </a:rPr>
              <a:t>defaults</a:t>
            </a:r>
            <a:endParaRPr lang="nl-NL" sz="2800" dirty="0">
              <a:latin typeface="Franklin Gothic Medium" panose="020B0603020102020204" pitchFamily="34" charset="0"/>
            </a:endParaRPr>
          </a:p>
        </p:txBody>
      </p:sp>
      <p:pic>
        <p:nvPicPr>
          <p:cNvPr id="12"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378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24305" y="108080"/>
            <a:ext cx="6705600" cy="667430"/>
          </a:xfrm>
          <a:prstGeom prst="rect">
            <a:avLst/>
          </a:prstGeom>
        </p:spPr>
        <p:txBody>
          <a:bodyPr lIns="91402" tIns="45702" rIns="91402" bIns="45702" rtlCol="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1800" dirty="0"/>
              <a:t> </a:t>
            </a:r>
            <a:endParaRPr lang="en-US" sz="7600" b="1" dirty="0">
              <a:solidFill>
                <a:srgbClr val="C00000"/>
              </a:solidFill>
              <a:effectLst>
                <a:outerShdw blurRad="38100" dist="38100" dir="2700000" algn="tl">
                  <a:srgbClr val="000000">
                    <a:alpha val="43137"/>
                  </a:srgbClr>
                </a:outerShdw>
              </a:effectLst>
            </a:endParaRPr>
          </a:p>
        </p:txBody>
      </p:sp>
      <p:sp>
        <p:nvSpPr>
          <p:cNvPr id="40" name="TextBox 39"/>
          <p:cNvSpPr txBox="1"/>
          <p:nvPr/>
        </p:nvSpPr>
        <p:spPr>
          <a:xfrm>
            <a:off x="297983" y="1036618"/>
            <a:ext cx="8530168" cy="923293"/>
          </a:xfrm>
          <a:prstGeom prst="rect">
            <a:avLst/>
          </a:prstGeom>
          <a:noFill/>
        </p:spPr>
        <p:txBody>
          <a:bodyPr wrap="square" lIns="91402" tIns="45702" rIns="91402" bIns="45702" rtlCol="0">
            <a:spAutoFit/>
          </a:bodyPr>
          <a:lstStyle/>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OUTPUT:</a:t>
            </a:r>
            <a:r>
              <a:rPr lang="en-US" dirty="0">
                <a:latin typeface="Courier New" pitchFamily="49" charset="0"/>
                <a:cs typeface="Courier New" pitchFamily="49" charset="0"/>
              </a:rPr>
              <a:t> MODINDICES;</a:t>
            </a:r>
          </a:p>
          <a:p>
            <a:pPr marL="355456" indent="-355456">
              <a:buClr>
                <a:srgbClr val="C00000"/>
              </a:buClr>
            </a:pPr>
            <a:endParaRPr lang="en-US" dirty="0">
              <a:latin typeface="Courier New" pitchFamily="49" charset="0"/>
              <a:cs typeface="Courier New" pitchFamily="49" charset="0"/>
            </a:endParaRPr>
          </a:p>
        </p:txBody>
      </p:sp>
      <p:sp>
        <p:nvSpPr>
          <p:cNvPr id="11" name="TextBox 10"/>
          <p:cNvSpPr txBox="1"/>
          <p:nvPr/>
        </p:nvSpPr>
        <p:spPr>
          <a:xfrm>
            <a:off x="-8933" y="1447"/>
            <a:ext cx="9144000" cy="1138737"/>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modification</a:t>
            </a:r>
            <a:r>
              <a:rPr lang="nl-NL" sz="2800" dirty="0">
                <a:latin typeface="Franklin Gothic Book" panose="020B0503020102020204" pitchFamily="34" charset="0"/>
              </a:rPr>
              <a:t> indices</a:t>
            </a:r>
          </a:p>
          <a:p>
            <a:pPr algn="ctr"/>
            <a:r>
              <a:rPr lang="nl-NL" sz="2800" dirty="0" err="1">
                <a:latin typeface="Franklin Gothic Book" panose="020B0503020102020204" pitchFamily="34" charset="0"/>
              </a:rPr>
              <a:t>Blending</a:t>
            </a:r>
            <a:r>
              <a:rPr lang="nl-NL" sz="2800" dirty="0">
                <a:latin typeface="Franklin Gothic Book" panose="020B0503020102020204" pitchFamily="34" charset="0"/>
              </a:rPr>
              <a:t> </a:t>
            </a:r>
            <a:r>
              <a:rPr lang="nl-NL" sz="2800" dirty="0" err="1">
                <a:latin typeface="Franklin Gothic Book" panose="020B0503020102020204" pitchFamily="34" charset="0"/>
              </a:rPr>
              <a:t>the</a:t>
            </a:r>
            <a:r>
              <a:rPr lang="nl-NL" sz="2800" dirty="0">
                <a:latin typeface="Franklin Gothic Book" panose="020B0503020102020204" pitchFamily="34" charset="0"/>
              </a:rPr>
              <a:t> </a:t>
            </a:r>
            <a:r>
              <a:rPr lang="nl-NL" sz="2800" dirty="0" err="1">
                <a:latin typeface="Franklin Gothic Book" panose="020B0503020102020204" pitchFamily="34" charset="0"/>
              </a:rPr>
              <a:t>confirmatory</a:t>
            </a:r>
            <a:r>
              <a:rPr lang="nl-NL" sz="2800" dirty="0">
                <a:latin typeface="Franklin Gothic Book" panose="020B0503020102020204" pitchFamily="34" charset="0"/>
              </a:rPr>
              <a:t> </a:t>
            </a:r>
            <a:r>
              <a:rPr lang="nl-NL" sz="2800" dirty="0" err="1">
                <a:latin typeface="Franklin Gothic Book" panose="020B0503020102020204" pitchFamily="34" charset="0"/>
              </a:rPr>
              <a:t>with</a:t>
            </a:r>
            <a:r>
              <a:rPr lang="nl-NL" sz="2800" dirty="0">
                <a:latin typeface="Franklin Gothic Book" panose="020B0503020102020204" pitchFamily="34" charset="0"/>
              </a:rPr>
              <a:t> </a:t>
            </a:r>
            <a:r>
              <a:rPr lang="nl-NL" sz="2800" dirty="0" err="1">
                <a:latin typeface="Franklin Gothic Book" panose="020B0503020102020204" pitchFamily="34" charset="0"/>
              </a:rPr>
              <a:t>exploratory</a:t>
            </a:r>
            <a:r>
              <a:rPr lang="nl-NL" sz="2800" dirty="0">
                <a:latin typeface="Franklin Gothic Book" panose="020B0503020102020204" pitchFamily="34" charset="0"/>
              </a:rPr>
              <a:t> </a:t>
            </a:r>
            <a:endParaRPr lang="nl-NL" sz="2800" dirty="0">
              <a:latin typeface="Franklin Gothic Medium" panose="020B0603020102020204" pitchFamily="34" charset="0"/>
            </a:endParaRPr>
          </a:p>
        </p:txBody>
      </p:sp>
      <p:pic>
        <p:nvPicPr>
          <p:cNvPr id="12"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7983" y="1959911"/>
            <a:ext cx="8693617" cy="4185761"/>
          </a:xfrm>
          <a:prstGeom prst="rect">
            <a:avLst/>
          </a:prstGeom>
          <a:noFill/>
        </p:spPr>
        <p:txBody>
          <a:bodyPr wrap="square" rtlCol="0">
            <a:spAutoFit/>
          </a:bodyPr>
          <a:lstStyle/>
          <a:p>
            <a:r>
              <a:rPr lang="nl-NL" sz="1400" dirty="0">
                <a:latin typeface="Courier New" panose="02070309020205020404" pitchFamily="49" charset="0"/>
                <a:cs typeface="Courier New" panose="02070309020205020404" pitchFamily="49" charset="0"/>
              </a:rPr>
              <a:t>                                   M.I.     E.P.C.  </a:t>
            </a:r>
            <a:r>
              <a:rPr lang="nl-NL" sz="1400" dirty="0" err="1">
                <a:latin typeface="Courier New" panose="02070309020205020404" pitchFamily="49" charset="0"/>
                <a:cs typeface="Courier New" panose="02070309020205020404" pitchFamily="49" charset="0"/>
              </a:rPr>
              <a:t>Std</a:t>
            </a:r>
            <a:r>
              <a:rPr lang="nl-NL" sz="1400" dirty="0">
                <a:latin typeface="Courier New" panose="02070309020205020404" pitchFamily="49" charset="0"/>
                <a:cs typeface="Courier New" panose="02070309020205020404" pitchFamily="49" charset="0"/>
              </a:rPr>
              <a:t> E.P.C. </a:t>
            </a:r>
            <a:r>
              <a:rPr lang="nl-NL" sz="1400" dirty="0" err="1">
                <a:latin typeface="Courier New" panose="02070309020205020404" pitchFamily="49" charset="0"/>
                <a:cs typeface="Courier New" panose="02070309020205020404" pitchFamily="49" charset="0"/>
              </a:rPr>
              <a:t>StdYX</a:t>
            </a:r>
            <a:r>
              <a:rPr lang="nl-NL" sz="1400" dirty="0">
                <a:latin typeface="Courier New" panose="02070309020205020404" pitchFamily="49" charset="0"/>
                <a:cs typeface="Courier New" panose="02070309020205020404" pitchFamily="49" charset="0"/>
              </a:rPr>
              <a:t> E.P.C.</a:t>
            </a: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BY Statements</a:t>
            </a: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FUN      BY Q44                   11.853    -0.255     -0.203       -0.221</a:t>
            </a:r>
          </a:p>
          <a:p>
            <a:r>
              <a:rPr lang="nl-NL" sz="1400" dirty="0">
                <a:latin typeface="Courier New" panose="02070309020205020404" pitchFamily="49" charset="0"/>
                <a:cs typeface="Courier New" panose="02070309020205020404" pitchFamily="49" charset="0"/>
              </a:rPr>
              <a:t>LIKED    BY Q77                   12.564    -0.586     -0.249       -0.229</a:t>
            </a:r>
          </a:p>
          <a:p>
            <a:r>
              <a:rPr lang="nl-NL" sz="1400" dirty="0">
                <a:latin typeface="Courier New" panose="02070309020205020404" pitchFamily="49" charset="0"/>
                <a:cs typeface="Courier New" panose="02070309020205020404" pitchFamily="49" charset="0"/>
              </a:rPr>
              <a:t>LIKED    BY Q84                   13.080     0.551      0.234        0.222</a:t>
            </a:r>
          </a:p>
          <a:p>
            <a:endParaRPr lang="nl-NL" sz="1400" dirty="0">
              <a:latin typeface="Courier New" panose="02070309020205020404" pitchFamily="49" charset="0"/>
              <a:cs typeface="Courier New" panose="02070309020205020404" pitchFamily="49" charset="0"/>
            </a:endParaRPr>
          </a:p>
          <a:p>
            <a:endParaRPr lang="nl-NL" sz="1400" dirty="0">
              <a:latin typeface="Courier New" panose="02070309020205020404" pitchFamily="49" charset="0"/>
              <a:cs typeface="Courier New" panose="02070309020205020404" pitchFamily="49" charset="0"/>
            </a:endParaRP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WITH Statements</a:t>
            </a: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Q84      WITH Q77                 35.426     0.194      0.194        0.305</a:t>
            </a:r>
          </a:p>
          <a:p>
            <a:r>
              <a:rPr lang="nl-NL" sz="1400" dirty="0">
                <a:latin typeface="Courier New" panose="02070309020205020404" pitchFamily="49" charset="0"/>
                <a:cs typeface="Courier New" panose="02070309020205020404" pitchFamily="49" charset="0"/>
              </a:rPr>
              <a:t>Q170     WITH Q77                 12.873    -0.104     -0.104       -0.166</a:t>
            </a:r>
          </a:p>
          <a:p>
            <a:r>
              <a:rPr lang="nl-NL" sz="1400" dirty="0">
                <a:latin typeface="Courier New" panose="02070309020205020404" pitchFamily="49" charset="0"/>
                <a:cs typeface="Courier New" panose="02070309020205020404" pitchFamily="49" charset="0"/>
              </a:rPr>
              <a:t>Q170     WITH Q84                 20.428    -0.123     -0.123       -0.170</a:t>
            </a:r>
          </a:p>
          <a:p>
            <a:r>
              <a:rPr lang="nl-NL" sz="1400" dirty="0">
                <a:latin typeface="Courier New" panose="02070309020205020404" pitchFamily="49" charset="0"/>
                <a:cs typeface="Courier New" panose="02070309020205020404" pitchFamily="49" charset="0"/>
              </a:rPr>
              <a:t>Q196     WITH Q84                 31.132    -0.144     -0.144       -0.276</a:t>
            </a:r>
          </a:p>
          <a:p>
            <a:r>
              <a:rPr lang="nl-NL" sz="1400" dirty="0">
                <a:latin typeface="Courier New" panose="02070309020205020404" pitchFamily="49" charset="0"/>
                <a:cs typeface="Courier New" panose="02070309020205020404" pitchFamily="49" charset="0"/>
              </a:rPr>
              <a:t>Q196     WITH Q170                36.276     0.138      0.138        0.271</a:t>
            </a:r>
          </a:p>
          <a:p>
            <a:r>
              <a:rPr lang="nl-NL" sz="1400" dirty="0">
                <a:latin typeface="Courier New" panose="02070309020205020404" pitchFamily="49" charset="0"/>
                <a:cs typeface="Courier New" panose="02070309020205020404" pitchFamily="49" charset="0"/>
              </a:rPr>
              <a:t>Q44      WITH Q77                 10.621    -0.078     -0.078       -0.129</a:t>
            </a:r>
          </a:p>
          <a:p>
            <a:r>
              <a:rPr lang="nl-NL" sz="1400" dirty="0">
                <a:latin typeface="Courier New" panose="02070309020205020404" pitchFamily="49" charset="0"/>
                <a:cs typeface="Courier New" panose="02070309020205020404" pitchFamily="49" charset="0"/>
              </a:rPr>
              <a:t>Q98      WITH Q84                 16.530     0.092      0.092        0.156</a:t>
            </a:r>
          </a:p>
        </p:txBody>
      </p:sp>
      <p:sp>
        <p:nvSpPr>
          <p:cNvPr id="8" name="Rectangle 7"/>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380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24305" y="108080"/>
            <a:ext cx="6705600" cy="667430"/>
          </a:xfrm>
          <a:prstGeom prst="rect">
            <a:avLst/>
          </a:prstGeom>
        </p:spPr>
        <p:txBody>
          <a:bodyPr lIns="91402" tIns="45702" rIns="91402" bIns="45702" rtlCol="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1800" dirty="0"/>
              <a:t> </a:t>
            </a:r>
            <a:endParaRPr lang="en-US" sz="7600" b="1" dirty="0">
              <a:solidFill>
                <a:srgbClr val="C00000"/>
              </a:solidFill>
              <a:effectLst>
                <a:outerShdw blurRad="38100" dist="38100" dir="2700000" algn="tl">
                  <a:srgbClr val="000000">
                    <a:alpha val="43137"/>
                  </a:srgbClr>
                </a:outerShdw>
              </a:effectLst>
            </a:endParaRPr>
          </a:p>
        </p:txBody>
      </p:sp>
      <p:sp>
        <p:nvSpPr>
          <p:cNvPr id="40" name="TextBox 39"/>
          <p:cNvSpPr txBox="1"/>
          <p:nvPr/>
        </p:nvSpPr>
        <p:spPr>
          <a:xfrm>
            <a:off x="297983" y="1036618"/>
            <a:ext cx="8530168" cy="923293"/>
          </a:xfrm>
          <a:prstGeom prst="rect">
            <a:avLst/>
          </a:prstGeom>
          <a:noFill/>
        </p:spPr>
        <p:txBody>
          <a:bodyPr wrap="square" lIns="91402" tIns="45702" rIns="91402" bIns="45702" rtlCol="0">
            <a:spAutoFit/>
          </a:bodyPr>
          <a:lstStyle/>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OUTPUT:</a:t>
            </a:r>
            <a:r>
              <a:rPr lang="en-US" dirty="0">
                <a:latin typeface="Courier New" pitchFamily="49" charset="0"/>
                <a:cs typeface="Courier New" pitchFamily="49" charset="0"/>
              </a:rPr>
              <a:t> MODINDICES;</a:t>
            </a:r>
          </a:p>
          <a:p>
            <a:pPr marL="355456" indent="-355456">
              <a:buClr>
                <a:srgbClr val="C00000"/>
              </a:buClr>
            </a:pPr>
            <a:endParaRPr lang="en-US" dirty="0">
              <a:latin typeface="Courier New" pitchFamily="49" charset="0"/>
              <a:cs typeface="Courier New" pitchFamily="49" charset="0"/>
            </a:endParaRPr>
          </a:p>
        </p:txBody>
      </p:sp>
      <p:sp>
        <p:nvSpPr>
          <p:cNvPr id="11" name="TextBox 10"/>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modification</a:t>
            </a:r>
            <a:r>
              <a:rPr lang="nl-NL" sz="2800" dirty="0">
                <a:latin typeface="Franklin Gothic Book" panose="020B0503020102020204" pitchFamily="34" charset="0"/>
              </a:rPr>
              <a:t> indices </a:t>
            </a:r>
            <a:endParaRPr lang="nl-NL" sz="2800" dirty="0">
              <a:latin typeface="Franklin Gothic Medium" panose="020B0603020102020204" pitchFamily="34" charset="0"/>
            </a:endParaRPr>
          </a:p>
        </p:txBody>
      </p:sp>
      <p:pic>
        <p:nvPicPr>
          <p:cNvPr id="12"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7983" y="1959911"/>
            <a:ext cx="8693617" cy="4185761"/>
          </a:xfrm>
          <a:prstGeom prst="rect">
            <a:avLst/>
          </a:prstGeom>
          <a:noFill/>
        </p:spPr>
        <p:txBody>
          <a:bodyPr wrap="square" rtlCol="0">
            <a:spAutoFit/>
          </a:bodyPr>
          <a:lstStyle/>
          <a:p>
            <a:r>
              <a:rPr lang="nl-NL" sz="1400" dirty="0">
                <a:latin typeface="Courier New" panose="02070309020205020404" pitchFamily="49" charset="0"/>
                <a:cs typeface="Courier New" panose="02070309020205020404" pitchFamily="49" charset="0"/>
              </a:rPr>
              <a:t>                                   M.I.     E.P.C.  </a:t>
            </a:r>
            <a:r>
              <a:rPr lang="nl-NL" sz="1400" dirty="0" err="1">
                <a:latin typeface="Courier New" panose="02070309020205020404" pitchFamily="49" charset="0"/>
                <a:cs typeface="Courier New" panose="02070309020205020404" pitchFamily="49" charset="0"/>
              </a:rPr>
              <a:t>Std</a:t>
            </a:r>
            <a:r>
              <a:rPr lang="nl-NL" sz="1400" dirty="0">
                <a:latin typeface="Courier New" panose="02070309020205020404" pitchFamily="49" charset="0"/>
                <a:cs typeface="Courier New" panose="02070309020205020404" pitchFamily="49" charset="0"/>
              </a:rPr>
              <a:t> E.P.C. </a:t>
            </a:r>
            <a:r>
              <a:rPr lang="nl-NL" sz="1400" dirty="0" err="1">
                <a:latin typeface="Courier New" panose="02070309020205020404" pitchFamily="49" charset="0"/>
                <a:cs typeface="Courier New" panose="02070309020205020404" pitchFamily="49" charset="0"/>
              </a:rPr>
              <a:t>StdYX</a:t>
            </a:r>
            <a:r>
              <a:rPr lang="nl-NL" sz="1400" dirty="0">
                <a:latin typeface="Courier New" panose="02070309020205020404" pitchFamily="49" charset="0"/>
                <a:cs typeface="Courier New" panose="02070309020205020404" pitchFamily="49" charset="0"/>
              </a:rPr>
              <a:t> E.P.C.</a:t>
            </a: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BY Statements</a:t>
            </a: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FUN      BY Q44                   11.853    -0.255     -0.203       -0.221</a:t>
            </a:r>
          </a:p>
          <a:p>
            <a:r>
              <a:rPr lang="nl-NL" sz="1400" dirty="0">
                <a:latin typeface="Courier New" panose="02070309020205020404" pitchFamily="49" charset="0"/>
                <a:cs typeface="Courier New" panose="02070309020205020404" pitchFamily="49" charset="0"/>
              </a:rPr>
              <a:t>LIKED    BY Q77                   12.564    -0.586     -0.249       -0.229</a:t>
            </a:r>
          </a:p>
          <a:p>
            <a:r>
              <a:rPr lang="nl-NL" sz="1400" dirty="0">
                <a:latin typeface="Courier New" panose="02070309020205020404" pitchFamily="49" charset="0"/>
                <a:cs typeface="Courier New" panose="02070309020205020404" pitchFamily="49" charset="0"/>
              </a:rPr>
              <a:t>LIKED    BY Q84                   13.080     0.551      0.234        0.222</a:t>
            </a:r>
          </a:p>
          <a:p>
            <a:endParaRPr lang="nl-NL" sz="1400" dirty="0">
              <a:latin typeface="Courier New" panose="02070309020205020404" pitchFamily="49" charset="0"/>
              <a:cs typeface="Courier New" panose="02070309020205020404" pitchFamily="49" charset="0"/>
            </a:endParaRPr>
          </a:p>
          <a:p>
            <a:endParaRPr lang="nl-NL" sz="1400" dirty="0">
              <a:latin typeface="Courier New" panose="02070309020205020404" pitchFamily="49" charset="0"/>
              <a:cs typeface="Courier New" panose="02070309020205020404" pitchFamily="49" charset="0"/>
            </a:endParaRP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WITH Statements</a:t>
            </a: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Q84      WITH Q77                 35.426     0.194      0.194        0.305</a:t>
            </a:r>
          </a:p>
          <a:p>
            <a:r>
              <a:rPr lang="nl-NL" sz="1400" dirty="0">
                <a:latin typeface="Courier New" panose="02070309020205020404" pitchFamily="49" charset="0"/>
                <a:cs typeface="Courier New" panose="02070309020205020404" pitchFamily="49" charset="0"/>
              </a:rPr>
              <a:t>Q170     WITH Q77                 12.873    -0.104     -0.104       -0.166</a:t>
            </a:r>
          </a:p>
          <a:p>
            <a:r>
              <a:rPr lang="nl-NL" sz="1400" dirty="0">
                <a:latin typeface="Courier New" panose="02070309020205020404" pitchFamily="49" charset="0"/>
                <a:cs typeface="Courier New" panose="02070309020205020404" pitchFamily="49" charset="0"/>
              </a:rPr>
              <a:t>Q170     WITH Q84                 20.428    -0.123     -0.123       -0.170</a:t>
            </a:r>
          </a:p>
          <a:p>
            <a:r>
              <a:rPr lang="nl-NL" sz="1400" dirty="0">
                <a:latin typeface="Courier New" panose="02070309020205020404" pitchFamily="49" charset="0"/>
                <a:cs typeface="Courier New" panose="02070309020205020404" pitchFamily="49" charset="0"/>
              </a:rPr>
              <a:t>Q196     WITH Q84                 31.132    -0.144     -0.144       -0.276</a:t>
            </a:r>
          </a:p>
          <a:p>
            <a:r>
              <a:rPr lang="nl-NL" sz="1400" dirty="0">
                <a:latin typeface="Courier New" panose="02070309020205020404" pitchFamily="49" charset="0"/>
                <a:cs typeface="Courier New" panose="02070309020205020404" pitchFamily="49" charset="0"/>
              </a:rPr>
              <a:t>Q196     WITH Q170                36.276     0.138      0.138        0.271</a:t>
            </a:r>
          </a:p>
          <a:p>
            <a:r>
              <a:rPr lang="nl-NL" sz="1400" dirty="0">
                <a:latin typeface="Courier New" panose="02070309020205020404" pitchFamily="49" charset="0"/>
                <a:cs typeface="Courier New" panose="02070309020205020404" pitchFamily="49" charset="0"/>
              </a:rPr>
              <a:t>Q44      WITH Q77                 10.621    -0.078     -0.078       -0.129</a:t>
            </a:r>
          </a:p>
          <a:p>
            <a:r>
              <a:rPr lang="nl-NL" sz="1400" dirty="0">
                <a:latin typeface="Courier New" panose="02070309020205020404" pitchFamily="49" charset="0"/>
                <a:cs typeface="Courier New" panose="02070309020205020404" pitchFamily="49" charset="0"/>
              </a:rPr>
              <a:t>Q98      WITH Q84                 16.530     0.092      0.092        0.156</a:t>
            </a:r>
          </a:p>
        </p:txBody>
      </p:sp>
      <p:sp>
        <p:nvSpPr>
          <p:cNvPr id="2" name="Folded Corner 1"/>
          <p:cNvSpPr/>
          <p:nvPr/>
        </p:nvSpPr>
        <p:spPr>
          <a:xfrm>
            <a:off x="243052" y="2133600"/>
            <a:ext cx="2162505" cy="609600"/>
          </a:xfrm>
          <a:prstGeom prst="foldedCorner">
            <a:avLst/>
          </a:prstGeom>
          <a:solidFill>
            <a:schemeClr val="accent5"/>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nl-NL" dirty="0">
                <a:latin typeface="Franklin Gothic Book" panose="020B0503020102020204" pitchFamily="34" charset="0"/>
              </a:rPr>
              <a:t>Cross-</a:t>
            </a:r>
            <a:r>
              <a:rPr lang="nl-NL" dirty="0" err="1">
                <a:latin typeface="Franklin Gothic Book" panose="020B0503020102020204" pitchFamily="34" charset="0"/>
              </a:rPr>
              <a:t>loadings</a:t>
            </a:r>
            <a:endParaRPr lang="nl-NL" dirty="0">
              <a:latin typeface="Franklin Gothic Book" panose="020B0503020102020204" pitchFamily="34" charset="0"/>
            </a:endParaRPr>
          </a:p>
        </p:txBody>
      </p:sp>
      <p:sp>
        <p:nvSpPr>
          <p:cNvPr id="8" name="Folded Corner 7"/>
          <p:cNvSpPr/>
          <p:nvPr/>
        </p:nvSpPr>
        <p:spPr>
          <a:xfrm>
            <a:off x="297983" y="3747991"/>
            <a:ext cx="2162505" cy="609600"/>
          </a:xfrm>
          <a:prstGeom prst="foldedCorner">
            <a:avLst/>
          </a:prstGeom>
          <a:solidFill>
            <a:schemeClr val="accent5"/>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nl-NL" dirty="0" err="1">
                <a:latin typeface="Franklin Gothic Book" panose="020B0503020102020204" pitchFamily="34" charset="0"/>
              </a:rPr>
              <a:t>Residual</a:t>
            </a:r>
            <a:r>
              <a:rPr lang="nl-NL" dirty="0">
                <a:latin typeface="Franklin Gothic Book" panose="020B0503020102020204" pitchFamily="34" charset="0"/>
              </a:rPr>
              <a:t> </a:t>
            </a:r>
            <a:r>
              <a:rPr lang="nl-NL" dirty="0" err="1">
                <a:latin typeface="Franklin Gothic Book" panose="020B0503020102020204" pitchFamily="34" charset="0"/>
              </a:rPr>
              <a:t>covariances</a:t>
            </a:r>
            <a:endParaRPr lang="nl-NL" dirty="0">
              <a:latin typeface="Franklin Gothic Book" panose="020B0503020102020204" pitchFamily="34" charset="0"/>
            </a:endParaRPr>
          </a:p>
        </p:txBody>
      </p:sp>
      <p:sp>
        <p:nvSpPr>
          <p:cNvPr id="10" name="Rectangle 9"/>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914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24305" y="108080"/>
            <a:ext cx="6705600" cy="667430"/>
          </a:xfrm>
          <a:prstGeom prst="rect">
            <a:avLst/>
          </a:prstGeom>
        </p:spPr>
        <p:txBody>
          <a:bodyPr lIns="91402" tIns="45702" rIns="91402" bIns="45702" rtlCol="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1800" dirty="0"/>
              <a:t> </a:t>
            </a:r>
            <a:endParaRPr lang="en-US" sz="7600" b="1" dirty="0">
              <a:solidFill>
                <a:srgbClr val="C00000"/>
              </a:solidFill>
              <a:effectLst>
                <a:outerShdw blurRad="38100" dist="38100" dir="2700000" algn="tl">
                  <a:srgbClr val="000000">
                    <a:alpha val="43137"/>
                  </a:srgbClr>
                </a:outerShdw>
              </a:effectLst>
            </a:endParaRPr>
          </a:p>
        </p:txBody>
      </p:sp>
      <p:sp>
        <p:nvSpPr>
          <p:cNvPr id="40" name="TextBox 39"/>
          <p:cNvSpPr txBox="1"/>
          <p:nvPr/>
        </p:nvSpPr>
        <p:spPr>
          <a:xfrm>
            <a:off x="297983" y="1036618"/>
            <a:ext cx="8530168" cy="923293"/>
          </a:xfrm>
          <a:prstGeom prst="rect">
            <a:avLst/>
          </a:prstGeom>
          <a:noFill/>
        </p:spPr>
        <p:txBody>
          <a:bodyPr wrap="square" lIns="91402" tIns="45702" rIns="91402" bIns="45702" rtlCol="0">
            <a:spAutoFit/>
          </a:bodyPr>
          <a:lstStyle/>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b="1" u="sng" dirty="0">
                <a:solidFill>
                  <a:schemeClr val="bg1">
                    <a:lumMod val="75000"/>
                  </a:schemeClr>
                </a:solidFill>
                <a:latin typeface="Courier New" pitchFamily="49" charset="0"/>
                <a:cs typeface="Courier New" pitchFamily="49" charset="0"/>
              </a:rPr>
              <a:t>OUTPUT:</a:t>
            </a:r>
            <a:r>
              <a:rPr lang="en-US" dirty="0">
                <a:solidFill>
                  <a:schemeClr val="bg1">
                    <a:lumMod val="75000"/>
                  </a:schemeClr>
                </a:solidFill>
                <a:latin typeface="Courier New" pitchFamily="49" charset="0"/>
                <a:cs typeface="Courier New" pitchFamily="49" charset="0"/>
              </a:rPr>
              <a:t> MODINDICES;</a:t>
            </a:r>
          </a:p>
          <a:p>
            <a:pPr marL="355456" indent="-355456">
              <a:buClr>
                <a:srgbClr val="C00000"/>
              </a:buClr>
            </a:pPr>
            <a:endParaRPr lang="en-US" dirty="0">
              <a:solidFill>
                <a:schemeClr val="bg1">
                  <a:lumMod val="75000"/>
                </a:schemeClr>
              </a:solidFill>
              <a:latin typeface="Courier New" pitchFamily="49" charset="0"/>
              <a:cs typeface="Courier New" pitchFamily="49" charset="0"/>
            </a:endParaRPr>
          </a:p>
        </p:txBody>
      </p:sp>
      <p:sp>
        <p:nvSpPr>
          <p:cNvPr id="11" name="TextBox 10"/>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modification</a:t>
            </a:r>
            <a:r>
              <a:rPr lang="nl-NL" sz="2800" dirty="0">
                <a:latin typeface="Franklin Gothic Book" panose="020B0503020102020204" pitchFamily="34" charset="0"/>
              </a:rPr>
              <a:t> indices </a:t>
            </a:r>
            <a:endParaRPr lang="nl-NL" sz="2800" dirty="0">
              <a:latin typeface="Franklin Gothic Medium" panose="020B0603020102020204" pitchFamily="34" charset="0"/>
            </a:endParaRPr>
          </a:p>
        </p:txBody>
      </p:sp>
      <p:pic>
        <p:nvPicPr>
          <p:cNvPr id="12"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7983" y="1959911"/>
            <a:ext cx="8693617" cy="4185761"/>
          </a:xfrm>
          <a:prstGeom prst="rect">
            <a:avLst/>
          </a:prstGeom>
          <a:noFill/>
        </p:spPr>
        <p:txBody>
          <a:bodyPr wrap="square" rtlCol="0">
            <a:spAutoFit/>
          </a:bodyPr>
          <a:lstStyle/>
          <a:p>
            <a:r>
              <a:rPr lang="nl-NL" sz="1400" dirty="0">
                <a:solidFill>
                  <a:schemeClr val="bg1">
                    <a:lumMod val="75000"/>
                  </a:schemeClr>
                </a:solidFill>
                <a:latin typeface="Courier New" panose="02070309020205020404" pitchFamily="49" charset="0"/>
                <a:cs typeface="Courier New" panose="02070309020205020404" pitchFamily="49" charset="0"/>
              </a:rPr>
              <a:t>                                   M.I.     E.P.C.  </a:t>
            </a:r>
            <a:r>
              <a:rPr lang="nl-NL" sz="1400" dirty="0" err="1">
                <a:solidFill>
                  <a:schemeClr val="bg1">
                    <a:lumMod val="75000"/>
                  </a:schemeClr>
                </a:solidFill>
                <a:latin typeface="Courier New" panose="02070309020205020404" pitchFamily="49" charset="0"/>
                <a:cs typeface="Courier New" panose="02070309020205020404" pitchFamily="49" charset="0"/>
              </a:rPr>
              <a:t>Std</a:t>
            </a:r>
            <a:r>
              <a:rPr lang="nl-NL" sz="1400" dirty="0">
                <a:solidFill>
                  <a:schemeClr val="bg1">
                    <a:lumMod val="75000"/>
                  </a:schemeClr>
                </a:solidFill>
                <a:latin typeface="Courier New" panose="02070309020205020404" pitchFamily="49" charset="0"/>
                <a:cs typeface="Courier New" panose="02070309020205020404" pitchFamily="49" charset="0"/>
              </a:rPr>
              <a:t> E.P.C. </a:t>
            </a:r>
            <a:r>
              <a:rPr lang="nl-NL" sz="1400" dirty="0" err="1">
                <a:solidFill>
                  <a:schemeClr val="bg1">
                    <a:lumMod val="75000"/>
                  </a:schemeClr>
                </a:solidFill>
                <a:latin typeface="Courier New" panose="02070309020205020404" pitchFamily="49" charset="0"/>
                <a:cs typeface="Courier New" panose="02070309020205020404" pitchFamily="49" charset="0"/>
              </a:rPr>
              <a:t>StdYX</a:t>
            </a:r>
            <a:r>
              <a:rPr lang="nl-NL" sz="1400" dirty="0">
                <a:solidFill>
                  <a:schemeClr val="bg1">
                    <a:lumMod val="75000"/>
                  </a:schemeClr>
                </a:solidFill>
                <a:latin typeface="Courier New" panose="02070309020205020404" pitchFamily="49" charset="0"/>
                <a:cs typeface="Courier New" panose="02070309020205020404" pitchFamily="49" charset="0"/>
              </a:rPr>
              <a:t> E.P.C.</a:t>
            </a:r>
          </a:p>
          <a:p>
            <a:endParaRPr lang="nl-NL" sz="1400" dirty="0">
              <a:solidFill>
                <a:schemeClr val="bg1">
                  <a:lumMod val="75000"/>
                </a:schemeClr>
              </a:solidFill>
              <a:latin typeface="Courier New" panose="02070309020205020404" pitchFamily="49" charset="0"/>
              <a:cs typeface="Courier New" panose="02070309020205020404" pitchFamily="49" charset="0"/>
            </a:endParaRPr>
          </a:p>
          <a:p>
            <a:r>
              <a:rPr lang="nl-NL" sz="1400" dirty="0">
                <a:solidFill>
                  <a:schemeClr val="bg1">
                    <a:lumMod val="75000"/>
                  </a:schemeClr>
                </a:solidFill>
                <a:latin typeface="Courier New" panose="02070309020205020404" pitchFamily="49" charset="0"/>
                <a:cs typeface="Courier New" panose="02070309020205020404" pitchFamily="49" charset="0"/>
              </a:rPr>
              <a:t>BY Statements</a:t>
            </a:r>
          </a:p>
          <a:p>
            <a:endParaRPr lang="nl-NL" sz="1400" dirty="0">
              <a:solidFill>
                <a:schemeClr val="bg1">
                  <a:lumMod val="75000"/>
                </a:schemeClr>
              </a:solidFill>
              <a:latin typeface="Courier New" panose="02070309020205020404" pitchFamily="49" charset="0"/>
              <a:cs typeface="Courier New" panose="02070309020205020404" pitchFamily="49" charset="0"/>
            </a:endParaRPr>
          </a:p>
          <a:p>
            <a:r>
              <a:rPr lang="nl-NL" sz="1400" dirty="0">
                <a:solidFill>
                  <a:schemeClr val="bg1">
                    <a:lumMod val="75000"/>
                  </a:schemeClr>
                </a:solidFill>
                <a:latin typeface="Courier New" panose="02070309020205020404" pitchFamily="49" charset="0"/>
                <a:cs typeface="Courier New" panose="02070309020205020404" pitchFamily="49" charset="0"/>
              </a:rPr>
              <a:t>FUN      BY Q44                   11.853    -0.255     -0.203       -0.221</a:t>
            </a:r>
          </a:p>
          <a:p>
            <a:r>
              <a:rPr lang="nl-NL" sz="1400" dirty="0">
                <a:solidFill>
                  <a:schemeClr val="bg1">
                    <a:lumMod val="75000"/>
                  </a:schemeClr>
                </a:solidFill>
                <a:latin typeface="Courier New" panose="02070309020205020404" pitchFamily="49" charset="0"/>
                <a:cs typeface="Courier New" panose="02070309020205020404" pitchFamily="49" charset="0"/>
              </a:rPr>
              <a:t>LIKED    BY Q77                   12.564    -0.586     -0.249       -0.229</a:t>
            </a:r>
          </a:p>
          <a:p>
            <a:r>
              <a:rPr lang="nl-NL" sz="1400" dirty="0">
                <a:solidFill>
                  <a:schemeClr val="bg1">
                    <a:lumMod val="75000"/>
                  </a:schemeClr>
                </a:solidFill>
                <a:latin typeface="Courier New" panose="02070309020205020404" pitchFamily="49" charset="0"/>
                <a:cs typeface="Courier New" panose="02070309020205020404" pitchFamily="49" charset="0"/>
              </a:rPr>
              <a:t>LIKED    BY Q84                   13.080     0.551      0.234        0.222</a:t>
            </a:r>
          </a:p>
          <a:p>
            <a:endParaRPr lang="nl-NL" sz="1400" dirty="0">
              <a:solidFill>
                <a:schemeClr val="bg1">
                  <a:lumMod val="75000"/>
                </a:schemeClr>
              </a:solidFill>
              <a:latin typeface="Courier New" panose="02070309020205020404" pitchFamily="49" charset="0"/>
              <a:cs typeface="Courier New" panose="02070309020205020404" pitchFamily="49" charset="0"/>
            </a:endParaRPr>
          </a:p>
          <a:p>
            <a:endParaRPr lang="nl-NL" sz="1400" dirty="0">
              <a:solidFill>
                <a:schemeClr val="bg1">
                  <a:lumMod val="75000"/>
                </a:schemeClr>
              </a:solidFill>
              <a:latin typeface="Courier New" panose="02070309020205020404" pitchFamily="49" charset="0"/>
              <a:cs typeface="Courier New" panose="02070309020205020404" pitchFamily="49" charset="0"/>
            </a:endParaRPr>
          </a:p>
          <a:p>
            <a:endParaRPr lang="nl-NL" sz="1400" dirty="0">
              <a:solidFill>
                <a:schemeClr val="bg1">
                  <a:lumMod val="75000"/>
                </a:schemeClr>
              </a:solidFill>
              <a:latin typeface="Courier New" panose="02070309020205020404" pitchFamily="49" charset="0"/>
              <a:cs typeface="Courier New" panose="02070309020205020404" pitchFamily="49" charset="0"/>
            </a:endParaRPr>
          </a:p>
          <a:p>
            <a:r>
              <a:rPr lang="nl-NL" sz="1400" dirty="0">
                <a:solidFill>
                  <a:schemeClr val="bg1">
                    <a:lumMod val="75000"/>
                  </a:schemeClr>
                </a:solidFill>
                <a:latin typeface="Courier New" panose="02070309020205020404" pitchFamily="49" charset="0"/>
                <a:cs typeface="Courier New" panose="02070309020205020404" pitchFamily="49" charset="0"/>
              </a:rPr>
              <a:t>WITH Statements</a:t>
            </a:r>
          </a:p>
          <a:p>
            <a:endParaRPr lang="nl-NL" sz="1400" dirty="0">
              <a:solidFill>
                <a:schemeClr val="bg1">
                  <a:lumMod val="75000"/>
                </a:schemeClr>
              </a:solidFill>
              <a:latin typeface="Courier New" panose="02070309020205020404" pitchFamily="49" charset="0"/>
              <a:cs typeface="Courier New" panose="02070309020205020404" pitchFamily="49" charset="0"/>
            </a:endParaRPr>
          </a:p>
          <a:p>
            <a:r>
              <a:rPr lang="nl-NL" sz="1400" dirty="0">
                <a:solidFill>
                  <a:schemeClr val="bg1">
                    <a:lumMod val="75000"/>
                  </a:schemeClr>
                </a:solidFill>
                <a:latin typeface="Courier New" panose="02070309020205020404" pitchFamily="49" charset="0"/>
                <a:cs typeface="Courier New" panose="02070309020205020404" pitchFamily="49" charset="0"/>
              </a:rPr>
              <a:t>Q84      WITH Q77                 35.426     0.194      0.194        0.305</a:t>
            </a:r>
          </a:p>
          <a:p>
            <a:r>
              <a:rPr lang="nl-NL" sz="1400" dirty="0">
                <a:solidFill>
                  <a:schemeClr val="bg1">
                    <a:lumMod val="75000"/>
                  </a:schemeClr>
                </a:solidFill>
                <a:latin typeface="Courier New" panose="02070309020205020404" pitchFamily="49" charset="0"/>
                <a:cs typeface="Courier New" panose="02070309020205020404" pitchFamily="49" charset="0"/>
              </a:rPr>
              <a:t>Q170     WITH Q77                 12.873    -0.104     -0.104       -0.166</a:t>
            </a:r>
          </a:p>
          <a:p>
            <a:r>
              <a:rPr lang="nl-NL" sz="1400" dirty="0">
                <a:solidFill>
                  <a:schemeClr val="bg1">
                    <a:lumMod val="75000"/>
                  </a:schemeClr>
                </a:solidFill>
                <a:latin typeface="Courier New" panose="02070309020205020404" pitchFamily="49" charset="0"/>
                <a:cs typeface="Courier New" panose="02070309020205020404" pitchFamily="49" charset="0"/>
              </a:rPr>
              <a:t>Q170     WITH Q84                 20.428    -0.123     -0.123       -0.170</a:t>
            </a:r>
          </a:p>
          <a:p>
            <a:r>
              <a:rPr lang="nl-NL" sz="1400" dirty="0">
                <a:solidFill>
                  <a:schemeClr val="bg1">
                    <a:lumMod val="75000"/>
                  </a:schemeClr>
                </a:solidFill>
                <a:latin typeface="Courier New" panose="02070309020205020404" pitchFamily="49" charset="0"/>
                <a:cs typeface="Courier New" panose="02070309020205020404" pitchFamily="49" charset="0"/>
              </a:rPr>
              <a:t>Q196     WITH Q84                 31.132    -0.144     -0.144       -0.276</a:t>
            </a:r>
          </a:p>
          <a:p>
            <a:r>
              <a:rPr lang="nl-NL" sz="1400" dirty="0">
                <a:solidFill>
                  <a:schemeClr val="bg1">
                    <a:lumMod val="75000"/>
                  </a:schemeClr>
                </a:solidFill>
                <a:latin typeface="Courier New" panose="02070309020205020404" pitchFamily="49" charset="0"/>
                <a:cs typeface="Courier New" panose="02070309020205020404" pitchFamily="49" charset="0"/>
              </a:rPr>
              <a:t>Q196     WITH Q170                36.276     0.138      0.138        0.271</a:t>
            </a:r>
          </a:p>
          <a:p>
            <a:r>
              <a:rPr lang="nl-NL" sz="1400" dirty="0">
                <a:solidFill>
                  <a:schemeClr val="bg1">
                    <a:lumMod val="75000"/>
                  </a:schemeClr>
                </a:solidFill>
                <a:latin typeface="Courier New" panose="02070309020205020404" pitchFamily="49" charset="0"/>
                <a:cs typeface="Courier New" panose="02070309020205020404" pitchFamily="49" charset="0"/>
              </a:rPr>
              <a:t>Q44      WITH Q77                 10.621    -0.078     -0.078       -0.129</a:t>
            </a:r>
          </a:p>
          <a:p>
            <a:r>
              <a:rPr lang="nl-NL" sz="1400" dirty="0">
                <a:solidFill>
                  <a:schemeClr val="bg1">
                    <a:lumMod val="75000"/>
                  </a:schemeClr>
                </a:solidFill>
                <a:latin typeface="Courier New" panose="02070309020205020404" pitchFamily="49" charset="0"/>
                <a:cs typeface="Courier New" panose="02070309020205020404" pitchFamily="49" charset="0"/>
              </a:rPr>
              <a:t>Q98      WITH Q84                 16.530     0.092      0.092        0.156</a:t>
            </a:r>
          </a:p>
        </p:txBody>
      </p:sp>
      <p:sp>
        <p:nvSpPr>
          <p:cNvPr id="2" name="Folded Corner 1"/>
          <p:cNvSpPr/>
          <p:nvPr/>
        </p:nvSpPr>
        <p:spPr>
          <a:xfrm>
            <a:off x="243052" y="2133600"/>
            <a:ext cx="2162505" cy="609600"/>
          </a:xfrm>
          <a:prstGeom prst="foldedCorner">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nl-NL" dirty="0">
                <a:solidFill>
                  <a:schemeClr val="bg1">
                    <a:lumMod val="75000"/>
                  </a:schemeClr>
                </a:solidFill>
                <a:latin typeface="Franklin Gothic Book" panose="020B0503020102020204" pitchFamily="34" charset="0"/>
              </a:rPr>
              <a:t>Cross-</a:t>
            </a:r>
            <a:r>
              <a:rPr lang="nl-NL" dirty="0" err="1">
                <a:solidFill>
                  <a:schemeClr val="bg1">
                    <a:lumMod val="75000"/>
                  </a:schemeClr>
                </a:solidFill>
                <a:latin typeface="Franklin Gothic Book" panose="020B0503020102020204" pitchFamily="34" charset="0"/>
              </a:rPr>
              <a:t>loadings</a:t>
            </a:r>
            <a:endParaRPr lang="nl-NL" dirty="0">
              <a:solidFill>
                <a:schemeClr val="bg1">
                  <a:lumMod val="75000"/>
                </a:schemeClr>
              </a:solidFill>
              <a:latin typeface="Franklin Gothic Book" panose="020B0503020102020204" pitchFamily="34" charset="0"/>
            </a:endParaRPr>
          </a:p>
        </p:txBody>
      </p:sp>
      <p:sp>
        <p:nvSpPr>
          <p:cNvPr id="8" name="Folded Corner 7"/>
          <p:cNvSpPr/>
          <p:nvPr/>
        </p:nvSpPr>
        <p:spPr>
          <a:xfrm>
            <a:off x="297983" y="3747991"/>
            <a:ext cx="2162505" cy="609600"/>
          </a:xfrm>
          <a:prstGeom prst="foldedCorner">
            <a:avLst/>
          </a:prstGeom>
          <a:solidFill>
            <a:schemeClr val="accent5">
              <a:lumMod val="20000"/>
              <a:lumOff val="80000"/>
            </a:schemeClr>
          </a:solidFill>
          <a:ln>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nl-NL" dirty="0" err="1">
                <a:solidFill>
                  <a:schemeClr val="bg1">
                    <a:lumMod val="75000"/>
                  </a:schemeClr>
                </a:solidFill>
                <a:latin typeface="Franklin Gothic Book" panose="020B0503020102020204" pitchFamily="34" charset="0"/>
              </a:rPr>
              <a:t>Residual</a:t>
            </a:r>
            <a:r>
              <a:rPr lang="nl-NL" dirty="0">
                <a:solidFill>
                  <a:schemeClr val="bg1">
                    <a:lumMod val="75000"/>
                  </a:schemeClr>
                </a:solidFill>
                <a:latin typeface="Franklin Gothic Book" panose="020B0503020102020204" pitchFamily="34" charset="0"/>
              </a:rPr>
              <a:t> </a:t>
            </a:r>
            <a:r>
              <a:rPr lang="nl-NL" dirty="0" err="1">
                <a:solidFill>
                  <a:schemeClr val="bg1">
                    <a:lumMod val="75000"/>
                  </a:schemeClr>
                </a:solidFill>
                <a:latin typeface="Franklin Gothic Book" panose="020B0503020102020204" pitchFamily="34" charset="0"/>
              </a:rPr>
              <a:t>covariances</a:t>
            </a:r>
            <a:endParaRPr lang="nl-NL" dirty="0">
              <a:solidFill>
                <a:schemeClr val="bg1">
                  <a:lumMod val="75000"/>
                </a:schemeClr>
              </a:solidFill>
              <a:latin typeface="Franklin Gothic Book" panose="020B0503020102020204" pitchFamily="34" charset="0"/>
            </a:endParaRPr>
          </a:p>
        </p:txBody>
      </p:sp>
      <p:sp>
        <p:nvSpPr>
          <p:cNvPr id="4" name="Isosceles Triangle 3"/>
          <p:cNvSpPr/>
          <p:nvPr/>
        </p:nvSpPr>
        <p:spPr>
          <a:xfrm>
            <a:off x="951186" y="1068149"/>
            <a:ext cx="6629400" cy="5109054"/>
          </a:xfrm>
          <a:prstGeom prst="triangle">
            <a:avLst/>
          </a:prstGeom>
          <a:solidFill>
            <a:schemeClr val="bg1"/>
          </a:solidFill>
          <a:ln w="762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0" b="1" dirty="0">
                <a:solidFill>
                  <a:schemeClr val="tx1"/>
                </a:solidFill>
                <a:latin typeface="Franklin Gothic Book" panose="020B0503020102020204" pitchFamily="34" charset="0"/>
              </a:rPr>
              <a:t>DANGER!</a:t>
            </a:r>
          </a:p>
          <a:p>
            <a:pPr algn="ctr"/>
            <a:r>
              <a:rPr lang="nl-NL" sz="2800" dirty="0" err="1">
                <a:solidFill>
                  <a:schemeClr val="tx1"/>
                </a:solidFill>
                <a:latin typeface="Franklin Gothic Book" panose="020B0503020102020204" pitchFamily="34" charset="0"/>
              </a:rPr>
              <a:t>Capitalization</a:t>
            </a:r>
            <a:r>
              <a:rPr lang="nl-NL" sz="2800" dirty="0">
                <a:solidFill>
                  <a:schemeClr val="tx1"/>
                </a:solidFill>
                <a:latin typeface="Franklin Gothic Book" panose="020B0503020102020204" pitchFamily="34" charset="0"/>
              </a:rPr>
              <a:t> on chance</a:t>
            </a:r>
          </a:p>
        </p:txBody>
      </p:sp>
      <p:sp>
        <p:nvSpPr>
          <p:cNvPr id="13" name="Rectangle 12"/>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999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24305" y="108080"/>
            <a:ext cx="6705600" cy="667430"/>
          </a:xfrm>
          <a:prstGeom prst="rect">
            <a:avLst/>
          </a:prstGeom>
        </p:spPr>
        <p:txBody>
          <a:bodyPr lIns="91402" tIns="45702" rIns="91402" bIns="45702" rtlCol="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1800" dirty="0"/>
              <a:t> </a:t>
            </a:r>
            <a:endParaRPr lang="en-US" sz="7600" b="1" dirty="0">
              <a:solidFill>
                <a:srgbClr val="C00000"/>
              </a:solidFill>
              <a:effectLst>
                <a:outerShdw blurRad="38100" dist="38100" dir="2700000" algn="tl">
                  <a:srgbClr val="000000">
                    <a:alpha val="43137"/>
                  </a:srgbClr>
                </a:outerShdw>
              </a:effectLst>
            </a:endParaRPr>
          </a:p>
        </p:txBody>
      </p:sp>
      <p:sp>
        <p:nvSpPr>
          <p:cNvPr id="40" name="TextBox 39"/>
          <p:cNvSpPr txBox="1"/>
          <p:nvPr/>
        </p:nvSpPr>
        <p:spPr>
          <a:xfrm>
            <a:off x="297983" y="1036618"/>
            <a:ext cx="8530168" cy="646294"/>
          </a:xfrm>
          <a:prstGeom prst="rect">
            <a:avLst/>
          </a:prstGeom>
          <a:noFill/>
        </p:spPr>
        <p:txBody>
          <a:bodyPr wrap="square" lIns="91402" tIns="45702" rIns="91402" bIns="45702" rtlCol="0">
            <a:spAutoFit/>
          </a:bodyPr>
          <a:lstStyle/>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p:txBody>
      </p:sp>
      <p:sp>
        <p:nvSpPr>
          <p:cNvPr id="11" name="TextBox 10"/>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modification</a:t>
            </a:r>
            <a:r>
              <a:rPr lang="nl-NL" sz="2800" dirty="0">
                <a:latin typeface="Franklin Gothic Book" panose="020B0503020102020204" pitchFamily="34" charset="0"/>
              </a:rPr>
              <a:t> indices </a:t>
            </a:r>
            <a:endParaRPr lang="nl-NL" sz="2800" dirty="0">
              <a:latin typeface="Franklin Gothic Medium" panose="020B0603020102020204" pitchFamily="34" charset="0"/>
            </a:endParaRPr>
          </a:p>
        </p:txBody>
      </p:sp>
      <p:pic>
        <p:nvPicPr>
          <p:cNvPr id="12"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69900" y="1521650"/>
            <a:ext cx="8530168" cy="4801278"/>
          </a:xfrm>
          <a:prstGeom prst="rect">
            <a:avLst/>
          </a:prstGeom>
          <a:noFill/>
        </p:spPr>
        <p:txBody>
          <a:bodyPr wrap="square" lIns="91402" tIns="45702" rIns="91402" bIns="45702" rtlCol="0">
            <a:spAutoFit/>
          </a:bodyPr>
          <a:lstStyle/>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b="1" u="sng" dirty="0">
                <a:latin typeface="Courier New" pitchFamily="49" charset="0"/>
                <a:cs typeface="Courier New" pitchFamily="49" charset="0"/>
              </a:rPr>
              <a:t>MODEL:</a:t>
            </a:r>
          </a:p>
          <a:p>
            <a:pPr marL="355456" indent="-355456">
              <a:buClr>
                <a:srgbClr val="C00000"/>
              </a:buClr>
            </a:pPr>
            <a:r>
              <a:rPr lang="en-US" dirty="0">
                <a:latin typeface="Courier New" pitchFamily="49" charset="0"/>
                <a:cs typeface="Courier New" pitchFamily="49" charset="0"/>
              </a:rPr>
              <a:t>  FUN	</a:t>
            </a:r>
            <a:r>
              <a:rPr lang="en-US" b="1" dirty="0">
                <a:latin typeface="Courier New" pitchFamily="49" charset="0"/>
                <a:cs typeface="Courier New" pitchFamily="49" charset="0"/>
              </a:rPr>
              <a:t>BY</a:t>
            </a:r>
            <a:r>
              <a:rPr lang="en-US" dirty="0">
                <a:latin typeface="Courier New" pitchFamily="49" charset="0"/>
                <a:cs typeface="Courier New" pitchFamily="49" charset="0"/>
              </a:rPr>
              <a:t> 	Q77 </a:t>
            </a:r>
          </a:p>
          <a:p>
            <a:pPr marL="355456" indent="-355456">
              <a:buClr>
                <a:srgbClr val="C00000"/>
              </a:buClr>
            </a:pPr>
            <a:r>
              <a:rPr lang="en-US" dirty="0">
                <a:latin typeface="Courier New" pitchFamily="49" charset="0"/>
                <a:cs typeface="Courier New" pitchFamily="49" charset="0"/>
              </a:rPr>
              <a:t>			Q84 </a:t>
            </a:r>
          </a:p>
          <a:p>
            <a:pPr marL="355456" indent="-355456">
              <a:buClr>
                <a:srgbClr val="C00000"/>
              </a:buClr>
            </a:pPr>
            <a:r>
              <a:rPr lang="en-US" dirty="0">
                <a:latin typeface="Courier New" pitchFamily="49" charset="0"/>
                <a:cs typeface="Courier New" pitchFamily="49" charset="0"/>
              </a:rPr>
              <a:t>			Q170 </a:t>
            </a:r>
          </a:p>
          <a:p>
            <a:pPr marL="355456" indent="-355456">
              <a:buClr>
                <a:srgbClr val="C00000"/>
              </a:buClr>
            </a:pPr>
            <a:r>
              <a:rPr lang="en-US" dirty="0">
                <a:latin typeface="Courier New" pitchFamily="49" charset="0"/>
                <a:cs typeface="Courier New" pitchFamily="49" charset="0"/>
              </a:rPr>
              <a:t>			Q196 ;</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LIKED </a:t>
            </a:r>
            <a:r>
              <a:rPr lang="en-US" b="1" dirty="0">
                <a:latin typeface="Courier New" pitchFamily="49" charset="0"/>
                <a:cs typeface="Courier New" pitchFamily="49" charset="0"/>
              </a:rPr>
              <a:t>BY</a:t>
            </a:r>
            <a:r>
              <a:rPr lang="en-US" dirty="0">
                <a:latin typeface="Courier New" pitchFamily="49" charset="0"/>
                <a:cs typeface="Courier New" pitchFamily="49" charset="0"/>
              </a:rPr>
              <a:t> 	Q44</a:t>
            </a:r>
          </a:p>
          <a:p>
            <a:pPr marL="355456" indent="-355456">
              <a:buClr>
                <a:srgbClr val="C00000"/>
              </a:buClr>
            </a:pPr>
            <a:r>
              <a:rPr lang="en-US" dirty="0">
                <a:latin typeface="Courier New" pitchFamily="49" charset="0"/>
                <a:cs typeface="Courier New" pitchFamily="49" charset="0"/>
              </a:rPr>
              <a:t>  			Q63</a:t>
            </a:r>
          </a:p>
          <a:p>
            <a:pPr marL="355456" indent="-355456">
              <a:buClr>
                <a:srgbClr val="C00000"/>
              </a:buClr>
            </a:pPr>
            <a:r>
              <a:rPr lang="en-US" dirty="0">
                <a:latin typeface="Courier New" pitchFamily="49" charset="0"/>
                <a:cs typeface="Courier New" pitchFamily="49" charset="0"/>
              </a:rPr>
              <a:t>  			Q76</a:t>
            </a:r>
          </a:p>
          <a:p>
            <a:pPr marL="355456" indent="-355456">
              <a:buClr>
                <a:srgbClr val="C00000"/>
              </a:buClr>
            </a:pPr>
            <a:r>
              <a:rPr lang="en-US" dirty="0">
                <a:latin typeface="Courier New" pitchFamily="49" charset="0"/>
                <a:cs typeface="Courier New" pitchFamily="49" charset="0"/>
              </a:rPr>
              <a:t>  			Q98;</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nl-NL" b="1" dirty="0">
                <a:solidFill>
                  <a:srgbClr val="FF6600"/>
                </a:solidFill>
                <a:latin typeface="Courier New" panose="02070309020205020404" pitchFamily="49" charset="0"/>
                <a:cs typeface="Courier New" panose="02070309020205020404" pitchFamily="49" charset="0"/>
              </a:rPr>
              <a:t>Q196 WITH Q170; </a:t>
            </a:r>
            <a:endParaRPr lang="en-US" b="1" dirty="0">
              <a:solidFill>
                <a:srgbClr val="FF6600"/>
              </a:solidFill>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a:t>
            </a: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8" name="Rectangle 7"/>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511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24305" y="108080"/>
            <a:ext cx="6705600" cy="667430"/>
          </a:xfrm>
          <a:prstGeom prst="rect">
            <a:avLst/>
          </a:prstGeom>
        </p:spPr>
        <p:txBody>
          <a:bodyPr lIns="91402" tIns="45702" rIns="91402" bIns="45702" rtlCol="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1800" dirty="0"/>
              <a:t> </a:t>
            </a:r>
            <a:endParaRPr lang="en-US" sz="7600" b="1" dirty="0">
              <a:solidFill>
                <a:srgbClr val="C00000"/>
              </a:solidFill>
              <a:effectLst>
                <a:outerShdw blurRad="38100" dist="38100" dir="2700000" algn="tl">
                  <a:srgbClr val="000000">
                    <a:alpha val="43137"/>
                  </a:srgbClr>
                </a:outerShdw>
              </a:effectLst>
            </a:endParaRPr>
          </a:p>
        </p:txBody>
      </p:sp>
      <p:sp>
        <p:nvSpPr>
          <p:cNvPr id="40" name="TextBox 39"/>
          <p:cNvSpPr txBox="1"/>
          <p:nvPr/>
        </p:nvSpPr>
        <p:spPr>
          <a:xfrm>
            <a:off x="297983" y="1036618"/>
            <a:ext cx="8530168" cy="646294"/>
          </a:xfrm>
          <a:prstGeom prst="rect">
            <a:avLst/>
          </a:prstGeom>
          <a:noFill/>
        </p:spPr>
        <p:txBody>
          <a:bodyPr wrap="square" lIns="91402" tIns="45702" rIns="91402" bIns="45702" rtlCol="0">
            <a:spAutoFit/>
          </a:bodyPr>
          <a:lstStyle/>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p:txBody>
      </p:sp>
      <p:sp>
        <p:nvSpPr>
          <p:cNvPr id="11" name="TextBox 10"/>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modification</a:t>
            </a:r>
            <a:r>
              <a:rPr lang="nl-NL" sz="2800" dirty="0">
                <a:latin typeface="Franklin Gothic Book" panose="020B0503020102020204" pitchFamily="34" charset="0"/>
              </a:rPr>
              <a:t> indices </a:t>
            </a:r>
            <a:endParaRPr lang="nl-NL" sz="2800" dirty="0">
              <a:latin typeface="Franklin Gothic Medium" panose="020B0603020102020204" pitchFamily="34" charset="0"/>
            </a:endParaRPr>
          </a:p>
        </p:txBody>
      </p:sp>
      <p:pic>
        <p:nvPicPr>
          <p:cNvPr id="12"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90100" y="997482"/>
            <a:ext cx="8530168" cy="4524279"/>
          </a:xfrm>
          <a:prstGeom prst="rect">
            <a:avLst/>
          </a:prstGeom>
          <a:noFill/>
        </p:spPr>
        <p:txBody>
          <a:bodyPr wrap="square" lIns="91402" tIns="45702" rIns="91402" bIns="45702" rtlCol="0">
            <a:spAutoFit/>
          </a:bodyPr>
          <a:lstStyle/>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Chi-Square Test of Model Fit</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Value                            124.170</a:t>
            </a:r>
          </a:p>
          <a:p>
            <a:pPr marL="355456" indent="-355456">
              <a:buClr>
                <a:srgbClr val="C00000"/>
              </a:buClr>
            </a:pPr>
            <a:r>
              <a:rPr lang="en-US" dirty="0">
                <a:latin typeface="Courier New" pitchFamily="49" charset="0"/>
                <a:cs typeface="Courier New" pitchFamily="49" charset="0"/>
              </a:rPr>
              <a:t>          Degrees of Freedom                    19</a:t>
            </a:r>
          </a:p>
          <a:p>
            <a:pPr marL="355456" indent="-355456">
              <a:buClr>
                <a:srgbClr val="C00000"/>
              </a:buClr>
            </a:pPr>
            <a:r>
              <a:rPr lang="en-US" dirty="0">
                <a:latin typeface="Courier New" pitchFamily="49" charset="0"/>
                <a:cs typeface="Courier New" pitchFamily="49" charset="0"/>
              </a:rPr>
              <a:t>          P-Value                           0.0000</a:t>
            </a:r>
          </a:p>
          <a:p>
            <a:pPr marL="355456" indent="-355456">
              <a:buClr>
                <a:srgbClr val="C00000"/>
              </a:buClr>
            </a:pPr>
            <a:endParaRPr lang="en-US" b="1"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Chi-Square Test of Model Fit</a:t>
            </a:r>
          </a:p>
          <a:p>
            <a:pPr marL="355456" indent="-355456">
              <a:buClr>
                <a:srgbClr val="C00000"/>
              </a:buClr>
            </a:pPr>
            <a:endParaRPr lang="en-US"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          Value                             88.738</a:t>
            </a:r>
          </a:p>
          <a:p>
            <a:pPr marL="355456" indent="-355456">
              <a:buClr>
                <a:srgbClr val="C00000"/>
              </a:buClr>
            </a:pPr>
            <a:r>
              <a:rPr lang="en-US" dirty="0">
                <a:latin typeface="Courier New" pitchFamily="49" charset="0"/>
                <a:cs typeface="Courier New" pitchFamily="49" charset="0"/>
              </a:rPr>
              <a:t>          Degrees of Freedom                    18</a:t>
            </a:r>
          </a:p>
          <a:p>
            <a:pPr marL="355456" indent="-355456">
              <a:buClr>
                <a:srgbClr val="C00000"/>
              </a:buClr>
            </a:pPr>
            <a:r>
              <a:rPr lang="en-US" dirty="0">
                <a:latin typeface="Courier New" pitchFamily="49" charset="0"/>
                <a:cs typeface="Courier New" pitchFamily="49" charset="0"/>
              </a:rPr>
              <a:t>          P-Value                           0.0000  </a:t>
            </a:r>
          </a:p>
          <a:p>
            <a:pPr marL="355456" indent="-355456">
              <a:buClr>
                <a:srgbClr val="C00000"/>
              </a:buClr>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mc:AlternateContent xmlns:mc="http://schemas.openxmlformats.org/markup-compatibility/2006" xmlns:a14="http://schemas.microsoft.com/office/drawing/2010/main">
        <mc:Choice Requires="a14">
          <p:sp>
            <p:nvSpPr>
              <p:cNvPr id="2" name="TextBox 1"/>
              <p:cNvSpPr txBox="1"/>
              <p:nvPr/>
            </p:nvSpPr>
            <p:spPr>
              <a:xfrm>
                <a:off x="290100" y="5521761"/>
                <a:ext cx="8530168" cy="669992"/>
              </a:xfrm>
              <a:prstGeom prst="rect">
                <a:avLst/>
              </a:prstGeom>
              <a:solidFill>
                <a:schemeClr val="bg1">
                  <a:lumMod val="75000"/>
                </a:schemeClr>
              </a:solidFill>
              <a:ln>
                <a:solidFill>
                  <a:schemeClr val="bg1"/>
                </a:solidFill>
              </a:ln>
            </p:spPr>
            <p:txBody>
              <a:bodyPr wrap="square" rtlCol="0">
                <a:spAutoFit/>
              </a:bodyPr>
              <a:lstStyle/>
              <a:p>
                <a14:m>
                  <m:oMath xmlns:m="http://schemas.openxmlformats.org/officeDocument/2006/math">
                    <m:r>
                      <a:rPr lang="nl-NL" i="1" smtClean="0">
                        <a:latin typeface="Cambria Math"/>
                        <a:ea typeface="Cambria Math"/>
                      </a:rPr>
                      <m:t>∆</m:t>
                    </m:r>
                    <m:sSup>
                      <m:sSupPr>
                        <m:ctrlPr>
                          <a:rPr lang="nl-NL" i="1" smtClean="0">
                            <a:latin typeface="Cambria Math" panose="02040503050406030204" pitchFamily="18" charset="0"/>
                            <a:ea typeface="Cambria Math"/>
                          </a:rPr>
                        </m:ctrlPr>
                      </m:sSupPr>
                      <m:e>
                        <m:r>
                          <m:rPr>
                            <m:sty m:val="p"/>
                          </m:rPr>
                          <a:rPr lang="el-GR" b="0" i="1" smtClean="0">
                            <a:latin typeface="Cambria Math"/>
                            <a:ea typeface="Cambria Math"/>
                          </a:rPr>
                          <m:t>χ</m:t>
                        </m:r>
                      </m:e>
                      <m:sup>
                        <m:r>
                          <a:rPr lang="nl-NL" b="0" i="1" smtClean="0">
                            <a:latin typeface="Cambria Math"/>
                            <a:ea typeface="Cambria Math"/>
                          </a:rPr>
                          <m:t>2</m:t>
                        </m:r>
                      </m:sup>
                    </m:sSup>
                  </m:oMath>
                </a14:m>
                <a:r>
                  <a:rPr lang="nl-NL" dirty="0">
                    <a:latin typeface="Franklin Gothic Book" panose="020B0503020102020204" pitchFamily="34" charset="0"/>
                  </a:rPr>
                  <a:t>             124.170 – 88.738 = 35.432 </a:t>
                </a:r>
              </a:p>
              <a:p>
                <a14:m>
                  <m:oMath xmlns:m="http://schemas.openxmlformats.org/officeDocument/2006/math">
                    <m:r>
                      <a:rPr lang="nl-NL" i="1">
                        <a:latin typeface="Cambria Math"/>
                        <a:ea typeface="Cambria Math"/>
                      </a:rPr>
                      <m:t>∆ </m:t>
                    </m:r>
                  </m:oMath>
                </a14:m>
                <a:r>
                  <a:rPr lang="nl-NL" dirty="0" err="1">
                    <a:latin typeface="Franklin Gothic Book" panose="020B0503020102020204" pitchFamily="34" charset="0"/>
                  </a:rPr>
                  <a:t>df</a:t>
                </a:r>
                <a:r>
                  <a:rPr lang="nl-NL" dirty="0">
                    <a:latin typeface="Franklin Gothic Book" panose="020B0503020102020204" pitchFamily="34" charset="0"/>
                  </a:rPr>
                  <a:t>              19 – 18 = 1 </a:t>
                </a:r>
              </a:p>
            </p:txBody>
          </p:sp>
        </mc:Choice>
        <mc:Fallback xmlns="">
          <p:sp>
            <p:nvSpPr>
              <p:cNvPr id="2" name="TextBox 1"/>
              <p:cNvSpPr txBox="1">
                <a:spLocks noRot="1" noChangeAspect="1" noMove="1" noResize="1" noEditPoints="1" noAdjustHandles="1" noChangeArrowheads="1" noChangeShapeType="1" noTextEdit="1"/>
              </p:cNvSpPr>
              <p:nvPr/>
            </p:nvSpPr>
            <p:spPr>
              <a:xfrm>
                <a:off x="290100" y="5521761"/>
                <a:ext cx="8530168" cy="669992"/>
              </a:xfrm>
              <a:prstGeom prst="rect">
                <a:avLst/>
              </a:prstGeom>
              <a:blipFill rotWithShape="1">
                <a:blip r:embed="rId4"/>
                <a:stretch>
                  <a:fillRect t="-3571" b="-8929"/>
                </a:stretch>
              </a:blipFill>
              <a:ln>
                <a:solidFill>
                  <a:schemeClr val="bg1"/>
                </a:solidFill>
              </a:ln>
            </p:spPr>
            <p:txBody>
              <a:bodyPr/>
              <a:lstStyle/>
              <a:p>
                <a:r>
                  <a:rPr lang="nl-NL">
                    <a:noFill/>
                  </a:rPr>
                  <a:t> </a:t>
                </a:r>
              </a:p>
            </p:txBody>
          </p:sp>
        </mc:Fallback>
      </mc:AlternateContent>
      <p:sp>
        <p:nvSpPr>
          <p:cNvPr id="9" name="Rectangle 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42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ep 1"/>
          <p:cNvGrpSpPr>
            <a:grpSpLocks/>
          </p:cNvGrpSpPr>
          <p:nvPr/>
        </p:nvGrpSpPr>
        <p:grpSpPr bwMode="auto">
          <a:xfrm>
            <a:off x="201650" y="1676400"/>
            <a:ext cx="8659321" cy="3288069"/>
            <a:chOff x="3050909" y="836613"/>
            <a:chExt cx="8415866" cy="3621087"/>
          </a:xfrm>
        </p:grpSpPr>
        <p:sp>
          <p:nvSpPr>
            <p:cNvPr id="9" name="Ovaal 14"/>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a:solidFill>
                    <a:schemeClr val="tx1"/>
                  </a:solidFill>
                  <a:latin typeface="Franklin Gothic Medium" panose="020B0603020102020204" pitchFamily="34" charset="0"/>
                </a:rPr>
                <a:t>Extraversion</a:t>
              </a:r>
              <a:endParaRPr lang="nl-NL" sz="1100" dirty="0">
                <a:solidFill>
                  <a:schemeClr val="tx1"/>
                </a:solidFill>
                <a:latin typeface="Franklin Gothic Medium" panose="020B0603020102020204" pitchFamily="34" charset="0"/>
              </a:endParaRPr>
            </a:p>
          </p:txBody>
        </p:sp>
        <p:sp>
          <p:nvSpPr>
            <p:cNvPr id="10"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11" name="Rectangle 5"/>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12"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13"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14" name="Straight Arrow Connector 10"/>
            <p:cNvCxnSpPr>
              <a:stCxn id="9" idx="6"/>
              <a:endCxn id="11" idx="1"/>
            </p:cNvCxnSpPr>
            <p:nvPr/>
          </p:nvCxnSpPr>
          <p:spPr bwMode="auto">
            <a:xfrm flipV="1">
              <a:off x="6335715" y="1124744"/>
              <a:ext cx="1295398"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0"/>
            <p:cNvCxnSpPr>
              <a:stCxn id="9" idx="6"/>
              <a:endCxn id="12" idx="1"/>
            </p:cNvCxnSpPr>
            <p:nvPr/>
          </p:nvCxnSpPr>
          <p:spPr bwMode="auto">
            <a:xfrm flipV="1">
              <a:off x="6335715" y="2118519"/>
              <a:ext cx="1295398"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0"/>
            <p:cNvCxnSpPr>
              <a:stCxn id="9" idx="6"/>
              <a:endCxn id="13" idx="1"/>
            </p:cNvCxnSpPr>
            <p:nvPr/>
          </p:nvCxnSpPr>
          <p:spPr bwMode="auto">
            <a:xfrm>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0"/>
            <p:cNvCxnSpPr>
              <a:stCxn id="9" idx="6"/>
              <a:endCxn id="10" idx="1"/>
            </p:cNvCxnSpPr>
            <p:nvPr/>
          </p:nvCxnSpPr>
          <p:spPr bwMode="auto">
            <a:xfrm>
              <a:off x="6335715" y="2810669"/>
              <a:ext cx="1309685" cy="1358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1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74A23BA-89C8-4155-A08B-633AC231828B}"/>
              </a:ext>
            </a:extLst>
          </p:cNvPr>
          <p:cNvSpPr txBox="1"/>
          <p:nvPr/>
        </p:nvSpPr>
        <p:spPr>
          <a:xfrm>
            <a:off x="21771" y="636630"/>
            <a:ext cx="9144000" cy="707850"/>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Reflective</a:t>
            </a:r>
            <a:r>
              <a:rPr lang="nl-NL" sz="4000" dirty="0">
                <a:latin typeface="Franklin Gothic Medium" panose="020B0603020102020204" pitchFamily="34" charset="0"/>
              </a:rPr>
              <a:t> </a:t>
            </a:r>
            <a:r>
              <a:rPr lang="nl-NL" sz="4000" dirty="0" err="1">
                <a:latin typeface="Franklin Gothic Medium" panose="020B0603020102020204" pitchFamily="34" charset="0"/>
              </a:rPr>
              <a:t>measurement</a:t>
            </a:r>
            <a:r>
              <a:rPr lang="nl-NL" sz="4000" dirty="0">
                <a:latin typeface="Franklin Gothic Medium" panose="020B0603020102020204" pitchFamily="34" charset="0"/>
              </a:rPr>
              <a:t> model</a:t>
            </a:r>
          </a:p>
        </p:txBody>
      </p:sp>
      <p:sp>
        <p:nvSpPr>
          <p:cNvPr id="3" name="TextBox 2">
            <a:extLst>
              <a:ext uri="{FF2B5EF4-FFF2-40B4-BE49-F238E27FC236}">
                <a16:creationId xmlns:a16="http://schemas.microsoft.com/office/drawing/2014/main" id="{B29B605A-90B5-48DF-B140-BCAA73CA2806}"/>
              </a:ext>
            </a:extLst>
          </p:cNvPr>
          <p:cNvSpPr txBox="1"/>
          <p:nvPr/>
        </p:nvSpPr>
        <p:spPr>
          <a:xfrm>
            <a:off x="475385" y="5360999"/>
            <a:ext cx="88392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Items are the dependent variables, caused by the factor!</a:t>
            </a:r>
          </a:p>
          <a:p>
            <a:pPr marL="342900" indent="-342900">
              <a:buFont typeface="Arial" panose="020B0604020202020204" pitchFamily="34" charset="0"/>
              <a:buChar char="•"/>
            </a:pPr>
            <a:r>
              <a:rPr lang="nl-NL" sz="2400" dirty="0"/>
              <a:t>Latent </a:t>
            </a:r>
            <a:r>
              <a:rPr lang="nl-NL" sz="2400" dirty="0" err="1"/>
              <a:t>variable</a:t>
            </a:r>
            <a:r>
              <a:rPr lang="nl-NL" sz="2400" dirty="0"/>
              <a:t> ‘</a:t>
            </a:r>
            <a:r>
              <a:rPr lang="nl-NL" sz="2400" dirty="0" err="1"/>
              <a:t>extraversion</a:t>
            </a:r>
            <a:r>
              <a:rPr lang="nl-NL" sz="2400" dirty="0"/>
              <a:t>’ </a:t>
            </a:r>
            <a:r>
              <a:rPr lang="nl-NL" sz="2400" dirty="0" err="1"/>
              <a:t>explain</a:t>
            </a:r>
            <a:r>
              <a:rPr lang="nl-NL" sz="2400" dirty="0"/>
              <a:t> </a:t>
            </a:r>
            <a:r>
              <a:rPr lang="nl-NL" sz="2400" dirty="0" err="1"/>
              <a:t>away</a:t>
            </a:r>
            <a:r>
              <a:rPr lang="nl-NL" sz="2400" dirty="0"/>
              <a:t> </a:t>
            </a:r>
            <a:r>
              <a:rPr lang="nl-NL" sz="2400" dirty="0" err="1"/>
              <a:t>the</a:t>
            </a:r>
            <a:r>
              <a:rPr lang="nl-NL" sz="2400" dirty="0"/>
              <a:t> </a:t>
            </a:r>
            <a:r>
              <a:rPr lang="nl-NL" sz="2400" dirty="0" err="1"/>
              <a:t>correlations</a:t>
            </a:r>
            <a:r>
              <a:rPr lang="nl-NL" sz="2400" dirty="0"/>
              <a:t> </a:t>
            </a:r>
            <a:r>
              <a:rPr lang="nl-NL" sz="2400" dirty="0" err="1"/>
              <a:t>among</a:t>
            </a:r>
            <a:r>
              <a:rPr lang="nl-NL" sz="2400" dirty="0"/>
              <a:t> </a:t>
            </a:r>
            <a:r>
              <a:rPr lang="nl-NL" sz="2400" dirty="0" err="1"/>
              <a:t>the</a:t>
            </a:r>
            <a:r>
              <a:rPr lang="nl-NL" sz="2400" dirty="0"/>
              <a:t> items.</a:t>
            </a:r>
            <a:endParaRPr lang="en-US" sz="2400" dirty="0"/>
          </a:p>
        </p:txBody>
      </p:sp>
    </p:spTree>
    <p:extLst>
      <p:ext uri="{BB962C8B-B14F-4D97-AF65-F5344CB8AC3E}">
        <p14:creationId xmlns:p14="http://schemas.microsoft.com/office/powerpoint/2010/main" val="23071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24305" y="108080"/>
            <a:ext cx="6705600" cy="667430"/>
          </a:xfrm>
          <a:prstGeom prst="rect">
            <a:avLst/>
          </a:prstGeom>
        </p:spPr>
        <p:txBody>
          <a:bodyPr lIns="91402" tIns="45702" rIns="91402" bIns="45702" rtlCol="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1800" dirty="0"/>
              <a:t> </a:t>
            </a:r>
            <a:endParaRPr lang="en-US" sz="7600" b="1" dirty="0">
              <a:solidFill>
                <a:srgbClr val="C00000"/>
              </a:solidFill>
              <a:effectLst>
                <a:outerShdw blurRad="38100" dist="38100" dir="2700000" algn="tl">
                  <a:srgbClr val="000000">
                    <a:alpha val="43137"/>
                  </a:srgbClr>
                </a:outerShdw>
              </a:effectLst>
            </a:endParaRPr>
          </a:p>
        </p:txBody>
      </p:sp>
      <p:sp>
        <p:nvSpPr>
          <p:cNvPr id="40" name="TextBox 39"/>
          <p:cNvSpPr txBox="1"/>
          <p:nvPr/>
        </p:nvSpPr>
        <p:spPr>
          <a:xfrm>
            <a:off x="297983" y="1036618"/>
            <a:ext cx="8530168" cy="646294"/>
          </a:xfrm>
          <a:prstGeom prst="rect">
            <a:avLst/>
          </a:prstGeom>
          <a:noFill/>
        </p:spPr>
        <p:txBody>
          <a:bodyPr wrap="square" lIns="91402" tIns="45702" rIns="91402" bIns="45702" rtlCol="0">
            <a:spAutoFit/>
          </a:bodyPr>
          <a:lstStyle/>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endParaRPr lang="en-US" dirty="0">
              <a:latin typeface="Courier New" pitchFamily="49" charset="0"/>
              <a:cs typeface="Courier New" pitchFamily="49" charset="0"/>
            </a:endParaRPr>
          </a:p>
        </p:txBody>
      </p:sp>
      <p:sp>
        <p:nvSpPr>
          <p:cNvPr id="11" name="TextBox 10"/>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err="1">
                <a:latin typeface="Franklin Gothic Book" panose="020B0503020102020204" pitchFamily="34" charset="0"/>
              </a:rPr>
              <a:t>modification</a:t>
            </a:r>
            <a:r>
              <a:rPr lang="nl-NL" sz="2800" dirty="0">
                <a:latin typeface="Franklin Gothic Book" panose="020B0503020102020204" pitchFamily="34" charset="0"/>
              </a:rPr>
              <a:t> indices </a:t>
            </a:r>
            <a:endParaRPr lang="nl-NL" sz="2800" dirty="0">
              <a:latin typeface="Franklin Gothic Medium" panose="020B0603020102020204" pitchFamily="34" charset="0"/>
            </a:endParaRPr>
          </a:p>
        </p:txBody>
      </p:sp>
      <p:pic>
        <p:nvPicPr>
          <p:cNvPr id="12"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90100" y="997482"/>
            <a:ext cx="8530168" cy="1200292"/>
          </a:xfrm>
          <a:prstGeom prst="rect">
            <a:avLst/>
          </a:prstGeom>
          <a:noFill/>
        </p:spPr>
        <p:txBody>
          <a:bodyPr wrap="square" lIns="91402" tIns="45702" rIns="91402" bIns="45702" rtlCol="0">
            <a:spAutoFit/>
          </a:bodyPr>
          <a:lstStyle/>
          <a:p>
            <a:pPr marL="355456" indent="-355456">
              <a:buClr>
                <a:srgbClr val="C00000"/>
              </a:buClr>
            </a:pPr>
            <a:endParaRPr lang="en-GB" dirty="0">
              <a:latin typeface="Courier New" pitchFamily="49" charset="0"/>
              <a:cs typeface="Courier New" pitchFamily="49" charset="0"/>
            </a:endParaRPr>
          </a:p>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dirty="0">
                <a:latin typeface="Courier New" pitchFamily="49" charset="0"/>
                <a:cs typeface="Courier New" pitchFamily="49" charset="0"/>
              </a:rPr>
              <a:t>Q196     WITH</a:t>
            </a:r>
          </a:p>
          <a:p>
            <a:pPr marL="355456" indent="-355456">
              <a:buClr>
                <a:srgbClr val="C00000"/>
              </a:buClr>
            </a:pPr>
            <a:r>
              <a:rPr lang="en-US" dirty="0">
                <a:latin typeface="Courier New" pitchFamily="49" charset="0"/>
                <a:cs typeface="Courier New" pitchFamily="49" charset="0"/>
              </a:rPr>
              <a:t>    Q170               </a:t>
            </a:r>
            <a:r>
              <a:rPr lang="en-US" b="1" dirty="0">
                <a:latin typeface="Courier New" pitchFamily="49" charset="0"/>
                <a:cs typeface="Courier New" pitchFamily="49" charset="0"/>
              </a:rPr>
              <a:t>0.137</a:t>
            </a:r>
            <a:r>
              <a:rPr lang="en-US" dirty="0">
                <a:latin typeface="Courier New" pitchFamily="49" charset="0"/>
                <a:cs typeface="Courier New" pitchFamily="49" charset="0"/>
              </a:rPr>
              <a:t>      0.024      5.687      0.000</a:t>
            </a:r>
            <a:endParaRPr lang="en-GB" dirty="0">
              <a:latin typeface="Courier New" pitchFamily="49" charset="0"/>
              <a:cs typeface="Courier New" pitchFamily="49" charset="0"/>
            </a:endParaRPr>
          </a:p>
        </p:txBody>
      </p:sp>
      <p:sp>
        <p:nvSpPr>
          <p:cNvPr id="8" name="TextBox 7"/>
          <p:cNvSpPr txBox="1"/>
          <p:nvPr/>
        </p:nvSpPr>
        <p:spPr>
          <a:xfrm>
            <a:off x="208375" y="3191017"/>
            <a:ext cx="8693617" cy="2462213"/>
          </a:xfrm>
          <a:prstGeom prst="rect">
            <a:avLst/>
          </a:prstGeom>
          <a:noFill/>
        </p:spPr>
        <p:txBody>
          <a:bodyPr wrap="square" rtlCol="0">
            <a:spAutoFit/>
          </a:bodyPr>
          <a:lstStyle/>
          <a:p>
            <a:r>
              <a:rPr lang="nl-NL" sz="1400" dirty="0">
                <a:latin typeface="Courier New" panose="02070309020205020404" pitchFamily="49" charset="0"/>
                <a:cs typeface="Courier New" panose="02070309020205020404" pitchFamily="49" charset="0"/>
              </a:rPr>
              <a:t>                                   M.I.     E.P.C.  </a:t>
            </a:r>
            <a:r>
              <a:rPr lang="nl-NL" sz="1400" dirty="0" err="1">
                <a:latin typeface="Courier New" panose="02070309020205020404" pitchFamily="49" charset="0"/>
                <a:cs typeface="Courier New" panose="02070309020205020404" pitchFamily="49" charset="0"/>
              </a:rPr>
              <a:t>Std</a:t>
            </a:r>
            <a:r>
              <a:rPr lang="nl-NL" sz="1400" dirty="0">
                <a:latin typeface="Courier New" panose="02070309020205020404" pitchFamily="49" charset="0"/>
                <a:cs typeface="Courier New" panose="02070309020205020404" pitchFamily="49" charset="0"/>
              </a:rPr>
              <a:t> E.P.C. </a:t>
            </a:r>
            <a:r>
              <a:rPr lang="nl-NL" sz="1400" dirty="0" err="1">
                <a:latin typeface="Courier New" panose="02070309020205020404" pitchFamily="49" charset="0"/>
                <a:cs typeface="Courier New" panose="02070309020205020404" pitchFamily="49" charset="0"/>
              </a:rPr>
              <a:t>StdYX</a:t>
            </a:r>
            <a:r>
              <a:rPr lang="nl-NL" sz="1400" dirty="0">
                <a:latin typeface="Courier New" panose="02070309020205020404" pitchFamily="49" charset="0"/>
                <a:cs typeface="Courier New" panose="02070309020205020404" pitchFamily="49" charset="0"/>
              </a:rPr>
              <a:t> E.P.C.</a:t>
            </a: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WITH Statements</a:t>
            </a:r>
          </a:p>
          <a:p>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Q84      WITH Q77                 35.426     0.194      0.194        0.305</a:t>
            </a:r>
          </a:p>
          <a:p>
            <a:r>
              <a:rPr lang="nl-NL" sz="1400" dirty="0">
                <a:latin typeface="Courier New" panose="02070309020205020404" pitchFamily="49" charset="0"/>
                <a:cs typeface="Courier New" panose="02070309020205020404" pitchFamily="49" charset="0"/>
              </a:rPr>
              <a:t>Q170     WITH Q77                 12.873    -0.104     -0.104       -0.166</a:t>
            </a:r>
          </a:p>
          <a:p>
            <a:r>
              <a:rPr lang="nl-NL" sz="1400" dirty="0">
                <a:latin typeface="Courier New" panose="02070309020205020404" pitchFamily="49" charset="0"/>
                <a:cs typeface="Courier New" panose="02070309020205020404" pitchFamily="49" charset="0"/>
              </a:rPr>
              <a:t>Q170     WITH Q84                 20.428    -0.123     -0.123       -0.170</a:t>
            </a:r>
          </a:p>
          <a:p>
            <a:r>
              <a:rPr lang="nl-NL" sz="1400" dirty="0">
                <a:latin typeface="Courier New" panose="02070309020205020404" pitchFamily="49" charset="0"/>
                <a:cs typeface="Courier New" panose="02070309020205020404" pitchFamily="49" charset="0"/>
              </a:rPr>
              <a:t>Q196     WITH Q84                 31.132    -0.144     -0.144       -0.276</a:t>
            </a:r>
          </a:p>
          <a:p>
            <a:r>
              <a:rPr lang="nl-NL" sz="1400" b="1" dirty="0">
                <a:solidFill>
                  <a:srgbClr val="FF6600"/>
                </a:solidFill>
                <a:latin typeface="Courier New" panose="02070309020205020404" pitchFamily="49" charset="0"/>
                <a:cs typeface="Courier New" panose="02070309020205020404" pitchFamily="49" charset="0"/>
              </a:rPr>
              <a:t>Q196     WITH Q170                36.276     0.138      0.138        0.271</a:t>
            </a:r>
          </a:p>
          <a:p>
            <a:r>
              <a:rPr lang="nl-NL" sz="1400" dirty="0">
                <a:latin typeface="Courier New" panose="02070309020205020404" pitchFamily="49" charset="0"/>
                <a:cs typeface="Courier New" panose="02070309020205020404" pitchFamily="49" charset="0"/>
              </a:rPr>
              <a:t>Q44      WITH Q77                 10.621    -0.078     -0.078       -0.129</a:t>
            </a:r>
          </a:p>
          <a:p>
            <a:r>
              <a:rPr lang="nl-NL" sz="1400" dirty="0">
                <a:latin typeface="Courier New" panose="02070309020205020404" pitchFamily="49" charset="0"/>
                <a:cs typeface="Courier New" panose="02070309020205020404" pitchFamily="49" charset="0"/>
              </a:rPr>
              <a:t>Q98      WITH Q84                 16.530     0.092      0.092        0.156</a:t>
            </a:r>
          </a:p>
        </p:txBody>
      </p:sp>
      <p:sp>
        <p:nvSpPr>
          <p:cNvPr id="9" name="Rectangle 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629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a:xfrm>
            <a:off x="1324305" y="108080"/>
            <a:ext cx="6705600" cy="667430"/>
          </a:xfrm>
          <a:prstGeom prst="rect">
            <a:avLst/>
          </a:prstGeom>
        </p:spPr>
        <p:txBody>
          <a:bodyPr lIns="91402" tIns="45702" rIns="91402" bIns="45702" rtlCol="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1800" dirty="0"/>
              <a:t> </a:t>
            </a:r>
            <a:endParaRPr lang="en-US" sz="7600" b="1" dirty="0">
              <a:solidFill>
                <a:srgbClr val="C00000"/>
              </a:solidFill>
              <a:effectLst>
                <a:outerShdw blurRad="38100" dist="38100" dir="2700000" algn="tl">
                  <a:srgbClr val="000000">
                    <a:alpha val="43137"/>
                  </a:srgbClr>
                </a:outerShdw>
              </a:effectLst>
            </a:endParaRPr>
          </a:p>
        </p:txBody>
      </p:sp>
      <p:sp>
        <p:nvSpPr>
          <p:cNvPr id="40" name="TextBox 39"/>
          <p:cNvSpPr txBox="1"/>
          <p:nvPr/>
        </p:nvSpPr>
        <p:spPr>
          <a:xfrm>
            <a:off x="297983" y="1036618"/>
            <a:ext cx="8530168" cy="4985944"/>
          </a:xfrm>
          <a:prstGeom prst="rect">
            <a:avLst/>
          </a:prstGeom>
          <a:noFill/>
        </p:spPr>
        <p:txBody>
          <a:bodyPr wrap="square" lIns="91402" tIns="45702" rIns="91402" bIns="45702" rtlCol="0">
            <a:spAutoFit/>
          </a:bodyPr>
          <a:lstStyle/>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sz="2400" b="1" dirty="0">
                <a:latin typeface="Franklin Gothic Book" panose="020B0503020102020204" pitchFamily="34" charset="0"/>
                <a:cs typeface="Courier New" pitchFamily="49" charset="0"/>
              </a:rPr>
              <a:t>Problem</a:t>
            </a:r>
            <a:r>
              <a:rPr lang="en-US" sz="2400" dirty="0">
                <a:latin typeface="Franklin Gothic Book" panose="020B0503020102020204" pitchFamily="34" charset="0"/>
                <a:cs typeface="Courier New" pitchFamily="49" charset="0"/>
              </a:rPr>
              <a:t>:</a:t>
            </a:r>
          </a:p>
          <a:p>
            <a:pPr marL="355456" indent="-355456">
              <a:buClr>
                <a:srgbClr val="C00000"/>
              </a:buClr>
              <a:buFont typeface="Arial" panose="020B0604020202020204" pitchFamily="34" charset="0"/>
              <a:buChar char="•"/>
            </a:pPr>
            <a:r>
              <a:rPr lang="en-US" sz="2400" dirty="0">
                <a:latin typeface="Franklin Gothic Book" panose="020B0503020102020204" pitchFamily="34" charset="0"/>
                <a:cs typeface="Courier New" pitchFamily="49" charset="0"/>
              </a:rPr>
              <a:t>Restricting cross-loadings to exactly 0 can be </a:t>
            </a:r>
            <a:r>
              <a:rPr lang="en-US" sz="2400" dirty="0">
                <a:solidFill>
                  <a:srgbClr val="FF6600"/>
                </a:solidFill>
                <a:latin typeface="Franklin Gothic Book" panose="020B0503020102020204" pitchFamily="34" charset="0"/>
                <a:cs typeface="Courier New" pitchFamily="49" charset="0"/>
              </a:rPr>
              <a:t>too strict</a:t>
            </a:r>
          </a:p>
          <a:p>
            <a:pPr marL="355456" indent="-355456">
              <a:buClr>
                <a:srgbClr val="C00000"/>
              </a:buClr>
              <a:buFont typeface="Arial" panose="020B0604020202020204" pitchFamily="34" charset="0"/>
              <a:buChar char="•"/>
            </a:pPr>
            <a:r>
              <a:rPr lang="en-US" sz="2400" dirty="0">
                <a:latin typeface="Franklin Gothic Book" panose="020B0503020102020204" pitchFamily="34" charset="0"/>
                <a:cs typeface="Courier New" pitchFamily="49" charset="0"/>
              </a:rPr>
              <a:t>Consequence: rejection of the model, model modifications that capitalize on chance</a:t>
            </a: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a:buClr>
                <a:srgbClr val="C00000"/>
              </a:buClr>
            </a:pPr>
            <a:endParaRPr lang="en-US" dirty="0">
              <a:solidFill>
                <a:schemeClr val="bg1">
                  <a:lumMod val="65000"/>
                </a:schemeClr>
              </a:solidFill>
              <a:latin typeface="Franklin Gothic Book" panose="020B0503020102020204" pitchFamily="34" charset="0"/>
              <a:cs typeface="Courier New" pitchFamily="49" charset="0"/>
            </a:endParaRPr>
          </a:p>
          <a:p>
            <a:pPr>
              <a:buClr>
                <a:srgbClr val="C00000"/>
              </a:buClr>
            </a:pPr>
            <a:endParaRPr lang="en-US" dirty="0">
              <a:solidFill>
                <a:schemeClr val="bg1">
                  <a:lumMod val="65000"/>
                </a:schemeClr>
              </a:solidFill>
              <a:latin typeface="Franklin Gothic Book" panose="020B0503020102020204" pitchFamily="34" charset="0"/>
              <a:cs typeface="Courier New" pitchFamily="49" charset="0"/>
            </a:endParaRPr>
          </a:p>
        </p:txBody>
      </p:sp>
      <p:sp>
        <p:nvSpPr>
          <p:cNvPr id="11" name="TextBox 10"/>
          <p:cNvSpPr txBox="1"/>
          <p:nvPr/>
        </p:nvSpPr>
        <p:spPr>
          <a:xfrm>
            <a:off x="-8933" y="1447"/>
            <a:ext cx="9144000" cy="707886"/>
          </a:xfrm>
          <a:prstGeom prst="rect">
            <a:avLst/>
          </a:prstGeom>
          <a:noFill/>
        </p:spPr>
        <p:txBody>
          <a:bodyPr wrap="square" lIns="91402" tIns="45702" rIns="91402" bIns="45702" rtlCol="0">
            <a:spAutoFit/>
          </a:bodyPr>
          <a:lstStyle/>
          <a:p>
            <a:pPr algn="ctr"/>
            <a:r>
              <a:rPr lang="nl-NL" sz="4000" dirty="0">
                <a:latin typeface="Franklin Gothic Medium" panose="020B0603020102020204" pitchFamily="34" charset="0"/>
              </a:rPr>
              <a:t> CFA: </a:t>
            </a:r>
            <a:r>
              <a:rPr lang="nl-NL" sz="2800" dirty="0">
                <a:latin typeface="Franklin Gothic Book" panose="020B0503020102020204" pitchFamily="34" charset="0"/>
              </a:rPr>
              <a:t>cross-</a:t>
            </a:r>
            <a:r>
              <a:rPr lang="nl-NL" sz="2800" dirty="0" err="1">
                <a:latin typeface="Franklin Gothic Book" panose="020B0503020102020204" pitchFamily="34" charset="0"/>
              </a:rPr>
              <a:t>loading</a:t>
            </a:r>
            <a:r>
              <a:rPr lang="nl-NL" sz="2800" dirty="0">
                <a:latin typeface="Franklin Gothic Book" panose="020B0503020102020204" pitchFamily="34" charset="0"/>
              </a:rPr>
              <a:t> </a:t>
            </a:r>
            <a:r>
              <a:rPr lang="nl-NL" sz="2800" i="1" dirty="0" err="1">
                <a:latin typeface="Franklin Gothic Book" panose="020B0503020102020204" pitchFamily="34" charset="0"/>
              </a:rPr>
              <a:t>approximately</a:t>
            </a:r>
            <a:r>
              <a:rPr lang="nl-NL" sz="2800" dirty="0">
                <a:latin typeface="Franklin Gothic Book" panose="020B0503020102020204" pitchFamily="34" charset="0"/>
              </a:rPr>
              <a:t> 0</a:t>
            </a:r>
            <a:endParaRPr lang="nl-NL" sz="2800" dirty="0">
              <a:latin typeface="Franklin Gothic Medium" panose="020B0603020102020204" pitchFamily="34" charset="0"/>
            </a:endParaRPr>
          </a:p>
        </p:txBody>
      </p:sp>
      <p:sp>
        <p:nvSpPr>
          <p:cNvPr id="8" name="TextBox 7">
            <a:extLst>
              <a:ext uri="{FF2B5EF4-FFF2-40B4-BE49-F238E27FC236}">
                <a16:creationId xmlns:a16="http://schemas.microsoft.com/office/drawing/2014/main" id="{80EEAB1B-BFE0-48A1-BEE7-648D5F1AC4EB}"/>
              </a:ext>
            </a:extLst>
          </p:cNvPr>
          <p:cNvSpPr txBox="1"/>
          <p:nvPr/>
        </p:nvSpPr>
        <p:spPr>
          <a:xfrm>
            <a:off x="287097" y="2819400"/>
            <a:ext cx="7837551" cy="5909274"/>
          </a:xfrm>
          <a:prstGeom prst="rect">
            <a:avLst/>
          </a:prstGeom>
          <a:noFill/>
        </p:spPr>
        <p:txBody>
          <a:bodyPr wrap="square" lIns="91402" tIns="45702" rIns="91402" bIns="45702" rtlCol="0">
            <a:spAutoFit/>
          </a:bodyPr>
          <a:lstStyle/>
          <a:p>
            <a:pPr marL="355456" indent="-355456">
              <a:buClr>
                <a:srgbClr val="C00000"/>
              </a:buClr>
            </a:pPr>
            <a:endParaRPr lang="en-US" b="1" u="sng" dirty="0">
              <a:latin typeface="Courier New" pitchFamily="49" charset="0"/>
              <a:cs typeface="Courier New" pitchFamily="49" charset="0"/>
            </a:endParaRPr>
          </a:p>
          <a:p>
            <a:pPr marL="355456" indent="-355456">
              <a:buClr>
                <a:srgbClr val="C00000"/>
              </a:buClr>
            </a:pPr>
            <a:r>
              <a:rPr lang="en-US" sz="2400" b="1" dirty="0">
                <a:latin typeface="Franklin Gothic Book" panose="020B0503020102020204" pitchFamily="34" charset="0"/>
                <a:cs typeface="Courier New" pitchFamily="49" charset="0"/>
              </a:rPr>
              <a:t>(Possible) solution in Bayesian SEM (BSEM): </a:t>
            </a: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r>
              <a:rPr lang="en-US" sz="2400" dirty="0">
                <a:latin typeface="Franklin Gothic Book" panose="020B0503020102020204" pitchFamily="34" charset="0"/>
                <a:cs typeface="Courier New" pitchFamily="49" charset="0"/>
              </a:rPr>
              <a:t>Replace exact zero restrictions with </a:t>
            </a:r>
            <a:r>
              <a:rPr lang="en-US" sz="2400" dirty="0">
                <a:solidFill>
                  <a:srgbClr val="FF6600"/>
                </a:solidFill>
                <a:latin typeface="Franklin Gothic Book" panose="020B0503020102020204" pitchFamily="34" charset="0"/>
                <a:cs typeface="Courier New" pitchFamily="49" charset="0"/>
              </a:rPr>
              <a:t>approximate </a:t>
            </a:r>
            <a:r>
              <a:rPr lang="en-US" sz="2400" dirty="0">
                <a:latin typeface="Franklin Gothic Book" panose="020B0503020102020204" pitchFamily="34" charset="0"/>
                <a:cs typeface="Courier New" pitchFamily="49" charset="0"/>
              </a:rPr>
              <a:t>ones</a:t>
            </a:r>
          </a:p>
          <a:p>
            <a:pPr marL="355456" indent="-355456">
              <a:buClr>
                <a:srgbClr val="C00000"/>
              </a:buClr>
              <a:buFont typeface="Arial" panose="020B0604020202020204" pitchFamily="34" charset="0"/>
              <a:buChar char="•"/>
            </a:pPr>
            <a:r>
              <a:rPr lang="en-US" sz="2400" dirty="0">
                <a:latin typeface="Franklin Gothic Book" panose="020B0503020102020204" pitchFamily="34" charset="0"/>
                <a:cs typeface="Courier New" pitchFamily="49" charset="0"/>
              </a:rPr>
              <a:t>Using Bayesian small-variance priors </a:t>
            </a:r>
          </a:p>
          <a:p>
            <a:pPr>
              <a:buClr>
                <a:srgbClr val="C00000"/>
              </a:buClr>
            </a:pPr>
            <a:endParaRPr lang="en-US" sz="2400" dirty="0">
              <a:latin typeface="Franklin Gothic Book" panose="020B0503020102020204" pitchFamily="34" charset="0"/>
              <a:cs typeface="Courier New" pitchFamily="49" charset="0"/>
            </a:endParaRPr>
          </a:p>
          <a:p>
            <a:pPr>
              <a:buClr>
                <a:srgbClr val="C00000"/>
              </a:buClr>
            </a:pPr>
            <a:r>
              <a:rPr lang="en-US" sz="2400" b="1" dirty="0">
                <a:latin typeface="Franklin Gothic Book" panose="020B0503020102020204" pitchFamily="34" charset="0"/>
                <a:cs typeface="Courier New" pitchFamily="49" charset="0"/>
              </a:rPr>
              <a:t>Interesting reading:</a:t>
            </a:r>
          </a:p>
          <a:p>
            <a:pPr>
              <a:buClr>
                <a:srgbClr val="C00000"/>
              </a:buClr>
            </a:pPr>
            <a:endParaRPr lang="en-US" sz="2400" dirty="0">
              <a:latin typeface="Franklin Gothic Book" panose="020B0503020102020204" pitchFamily="34" charset="0"/>
              <a:cs typeface="Courier New" pitchFamily="49" charset="0"/>
            </a:endParaRPr>
          </a:p>
          <a:p>
            <a:pPr>
              <a:buClr>
                <a:srgbClr val="C00000"/>
              </a:buClr>
            </a:pPr>
            <a:r>
              <a:rPr lang="en-US" sz="2400" dirty="0" err="1">
                <a:latin typeface="Franklin Gothic Book" panose="020B0503020102020204" pitchFamily="34" charset="0"/>
                <a:cs typeface="Courier New" pitchFamily="49" charset="0"/>
              </a:rPr>
              <a:t>Muthén</a:t>
            </a:r>
            <a:r>
              <a:rPr lang="en-US" sz="2400" dirty="0">
                <a:latin typeface="Franklin Gothic Book" panose="020B0503020102020204" pitchFamily="34" charset="0"/>
                <a:cs typeface="Courier New" pitchFamily="49" charset="0"/>
              </a:rPr>
              <a:t>, B., &amp; </a:t>
            </a:r>
            <a:r>
              <a:rPr lang="en-US" sz="2400" dirty="0" err="1">
                <a:latin typeface="Franklin Gothic Book" panose="020B0503020102020204" pitchFamily="34" charset="0"/>
                <a:cs typeface="Courier New" pitchFamily="49" charset="0"/>
              </a:rPr>
              <a:t>Asparouhov</a:t>
            </a:r>
            <a:r>
              <a:rPr lang="en-US" sz="2400" dirty="0">
                <a:latin typeface="Franklin Gothic Book" panose="020B0503020102020204" pitchFamily="34" charset="0"/>
                <a:cs typeface="Courier New" pitchFamily="49" charset="0"/>
              </a:rPr>
              <a:t>, T. (2012). Bayesian structural equation modeling: A more flexible representation of substantive theory. Psychological Methods, 17(3), 313-335. </a:t>
            </a:r>
          </a:p>
          <a:p>
            <a:pPr>
              <a:buClr>
                <a:srgbClr val="C00000"/>
              </a:buCl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marL="355456" indent="-355456">
              <a:buClr>
                <a:srgbClr val="C00000"/>
              </a:buClr>
              <a:buFont typeface="Arial" panose="020B0604020202020204" pitchFamily="34" charset="0"/>
              <a:buChar char="•"/>
            </a:pPr>
            <a:endParaRPr lang="en-US" sz="2400" dirty="0">
              <a:latin typeface="Franklin Gothic Book" panose="020B0503020102020204" pitchFamily="34" charset="0"/>
              <a:cs typeface="Courier New" pitchFamily="49" charset="0"/>
            </a:endParaRPr>
          </a:p>
          <a:p>
            <a:pPr>
              <a:buClr>
                <a:srgbClr val="C00000"/>
              </a:buClr>
            </a:pPr>
            <a:endParaRPr lang="en-US" sz="2400" dirty="0">
              <a:latin typeface="Franklin Gothic Book" panose="020B0503020102020204" pitchFamily="34" charset="0"/>
              <a:cs typeface="Courier New" pitchFamily="49" charset="0"/>
            </a:endParaRPr>
          </a:p>
        </p:txBody>
      </p:sp>
    </p:spTree>
    <p:extLst>
      <p:ext uri="{BB962C8B-B14F-4D97-AF65-F5344CB8AC3E}">
        <p14:creationId xmlns:p14="http://schemas.microsoft.com/office/powerpoint/2010/main" val="23764183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14" y="4038601"/>
            <a:ext cx="9144000" cy="1015663"/>
          </a:xfrm>
          <a:prstGeom prst="rect">
            <a:avLst/>
          </a:prstGeom>
          <a:noFill/>
        </p:spPr>
        <p:txBody>
          <a:bodyPr wrap="square" lIns="91402" tIns="45702" rIns="91402" bIns="45702" rtlCol="0">
            <a:spAutoFit/>
          </a:bodyPr>
          <a:lstStyle/>
          <a:p>
            <a:pPr algn="ctr"/>
            <a:r>
              <a:rPr lang="nl-NL" sz="6000" dirty="0">
                <a:latin typeface="+mj-lt"/>
              </a:rPr>
              <a:t>2. Latent </a:t>
            </a:r>
            <a:r>
              <a:rPr lang="nl-NL" sz="6000" dirty="0" err="1">
                <a:latin typeface="+mj-lt"/>
              </a:rPr>
              <a:t>variable</a:t>
            </a:r>
            <a:r>
              <a:rPr lang="nl-NL" sz="6000" dirty="0">
                <a:latin typeface="+mj-lt"/>
              </a:rPr>
              <a:t> </a:t>
            </a:r>
            <a:r>
              <a:rPr lang="nl-NL" sz="6000" dirty="0" err="1">
                <a:latin typeface="+mj-lt"/>
              </a:rPr>
              <a:t>scale</a:t>
            </a:r>
            <a:r>
              <a:rPr lang="nl-NL" sz="6000" dirty="0">
                <a:latin typeface="+mj-lt"/>
              </a:rPr>
              <a:t> </a:t>
            </a:r>
          </a:p>
        </p:txBody>
      </p:sp>
    </p:spTree>
    <p:extLst>
      <p:ext uri="{BB962C8B-B14F-4D97-AF65-F5344CB8AC3E}">
        <p14:creationId xmlns:p14="http://schemas.microsoft.com/office/powerpoint/2010/main" val="12379783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000" dirty="0"/>
              <a:t>Background</a:t>
            </a:r>
          </a:p>
        </p:txBody>
      </p:sp>
      <p:sp>
        <p:nvSpPr>
          <p:cNvPr id="3" name="Content Placeholder 2"/>
          <p:cNvSpPr>
            <a:spLocks noGrp="1"/>
          </p:cNvSpPr>
          <p:nvPr>
            <p:ph idx="1"/>
          </p:nvPr>
        </p:nvSpPr>
        <p:spPr/>
        <p:txBody>
          <a:bodyPr>
            <a:normAutofit/>
          </a:bodyPr>
          <a:lstStyle/>
          <a:p>
            <a:r>
              <a:rPr lang="en-US" sz="2400" b="0" dirty="0"/>
              <a:t>Because latent variables are not observed, they do not have an inherent scale</a:t>
            </a:r>
          </a:p>
          <a:p>
            <a:endParaRPr lang="en-US" sz="2400" b="0" dirty="0"/>
          </a:p>
          <a:p>
            <a:r>
              <a:rPr lang="en-US" sz="2400" b="0" dirty="0"/>
              <a:t>Therefore, we have to set up the model in such a way that the scale of the latent variables is clear</a:t>
            </a:r>
          </a:p>
          <a:p>
            <a:endParaRPr lang="en-US" sz="2400" dirty="0"/>
          </a:p>
        </p:txBody>
      </p:sp>
      <p:sp>
        <p:nvSpPr>
          <p:cNvPr id="14" name="Rectangle 13"/>
          <p:cNvSpPr/>
          <p:nvPr/>
        </p:nvSpPr>
        <p:spPr>
          <a:xfrm>
            <a:off x="0" y="5059152"/>
            <a:ext cx="9144000" cy="1875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spcCol="0" rtlCol="0" anchor="ctr"/>
          <a:lstStyle/>
          <a:p>
            <a:pPr algn="ctr"/>
            <a:endParaRPr lang="nl-NL"/>
          </a:p>
        </p:txBody>
      </p:sp>
      <p:grpSp>
        <p:nvGrpSpPr>
          <p:cNvPr id="4" name="Groep 1"/>
          <p:cNvGrpSpPr>
            <a:grpSpLocks/>
          </p:cNvGrpSpPr>
          <p:nvPr/>
        </p:nvGrpSpPr>
        <p:grpSpPr bwMode="auto">
          <a:xfrm>
            <a:off x="914399" y="4421658"/>
            <a:ext cx="7315200" cy="2040880"/>
            <a:chOff x="3050909" y="836615"/>
            <a:chExt cx="8415866" cy="3621085"/>
          </a:xfrm>
        </p:grpSpPr>
        <p:sp>
          <p:nvSpPr>
            <p:cNvPr id="5" name="Ovaal 14"/>
            <p:cNvSpPr/>
            <p:nvPr/>
          </p:nvSpPr>
          <p:spPr>
            <a:xfrm>
              <a:off x="3050909" y="192881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nl-NL" sz="2000" dirty="0">
                  <a:solidFill>
                    <a:schemeClr val="accent3">
                      <a:lumMod val="75000"/>
                    </a:schemeClr>
                  </a:solidFill>
                </a:rPr>
                <a:t>Extraversion</a:t>
              </a:r>
            </a:p>
          </p:txBody>
        </p:sp>
        <p:sp>
          <p:nvSpPr>
            <p:cNvPr id="6"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196: I make others laugh</a:t>
              </a:r>
            </a:p>
          </p:txBody>
        </p:sp>
        <p:sp>
          <p:nvSpPr>
            <p:cNvPr id="7" name="Rectangle 5"/>
            <p:cNvSpPr/>
            <p:nvPr/>
          </p:nvSpPr>
          <p:spPr bwMode="auto">
            <a:xfrm>
              <a:off x="7631113" y="836615"/>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77: I </a:t>
              </a:r>
              <a:r>
                <a:rPr lang="nl-NL" sz="1500" dirty="0" err="1"/>
                <a:t>enjoy</a:t>
              </a:r>
              <a:r>
                <a:rPr lang="nl-NL" sz="1500" dirty="0"/>
                <a:t> telling </a:t>
              </a:r>
              <a:r>
                <a:rPr lang="nl-NL" sz="1500" dirty="0" err="1"/>
                <a:t>funny</a:t>
              </a:r>
              <a:r>
                <a:rPr lang="nl-NL" sz="1500" dirty="0"/>
                <a:t> </a:t>
              </a:r>
              <a:r>
                <a:rPr lang="nl-NL" sz="1500" dirty="0" err="1"/>
                <a:t>stories</a:t>
              </a:r>
              <a:endParaRPr lang="nl-NL" sz="1500" dirty="0"/>
            </a:p>
          </p:txBody>
        </p:sp>
        <p:sp>
          <p:nvSpPr>
            <p:cNvPr id="8"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84: </a:t>
              </a:r>
              <a:r>
                <a:rPr lang="en-US" sz="1500" dirty="0"/>
                <a:t>I am a good storyteller</a:t>
              </a:r>
              <a:endParaRPr lang="nl-NL" sz="1500" dirty="0"/>
            </a:p>
          </p:txBody>
        </p:sp>
        <p:sp>
          <p:nvSpPr>
            <p:cNvPr id="9"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170: I laugh a lot</a:t>
              </a:r>
            </a:p>
          </p:txBody>
        </p:sp>
        <p:cxnSp>
          <p:nvCxnSpPr>
            <p:cNvPr id="10" name="Straight Arrow Connector 10"/>
            <p:cNvCxnSpPr>
              <a:stCxn id="5" idx="6"/>
              <a:endCxn id="7" idx="1"/>
            </p:cNvCxnSpPr>
            <p:nvPr/>
          </p:nvCxnSpPr>
          <p:spPr bwMode="auto">
            <a:xfrm flipV="1">
              <a:off x="6335715" y="1124744"/>
              <a:ext cx="1295398"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5" idx="6"/>
              <a:endCxn id="8" idx="1"/>
            </p:cNvCxnSpPr>
            <p:nvPr/>
          </p:nvCxnSpPr>
          <p:spPr bwMode="auto">
            <a:xfrm flipV="1">
              <a:off x="6335715" y="2118519"/>
              <a:ext cx="1295398"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0"/>
            <p:cNvCxnSpPr>
              <a:stCxn id="5" idx="6"/>
              <a:endCxn id="9" idx="1"/>
            </p:cNvCxnSpPr>
            <p:nvPr/>
          </p:nvCxnSpPr>
          <p:spPr bwMode="auto">
            <a:xfrm>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0"/>
            <p:cNvCxnSpPr>
              <a:stCxn id="5" idx="6"/>
              <a:endCxn id="6" idx="1"/>
            </p:cNvCxnSpPr>
            <p:nvPr/>
          </p:nvCxnSpPr>
          <p:spPr bwMode="auto">
            <a:xfrm>
              <a:off x="6335715" y="2810669"/>
              <a:ext cx="1309685" cy="1358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8" name="Rectangle 17"/>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1741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000" dirty="0"/>
              <a:t>Background</a:t>
            </a:r>
          </a:p>
        </p:txBody>
      </p:sp>
      <p:sp>
        <p:nvSpPr>
          <p:cNvPr id="3" name="Content Placeholder 2"/>
          <p:cNvSpPr>
            <a:spLocks noGrp="1"/>
          </p:cNvSpPr>
          <p:nvPr>
            <p:ph idx="1"/>
          </p:nvPr>
        </p:nvSpPr>
        <p:spPr/>
        <p:txBody>
          <a:bodyPr>
            <a:normAutofit/>
          </a:bodyPr>
          <a:lstStyle/>
          <a:p>
            <a:r>
              <a:rPr lang="en-US" sz="2400" b="0" dirty="0"/>
              <a:t>Because latent variables are not observed, they do not have an inherent scale</a:t>
            </a:r>
          </a:p>
          <a:p>
            <a:endParaRPr lang="en-US" sz="2400" b="0" dirty="0"/>
          </a:p>
          <a:p>
            <a:r>
              <a:rPr lang="en-US" sz="2400" b="0" dirty="0"/>
              <a:t>Therefore, we have to set up the model in such a way that the scale of the latent variables is clear</a:t>
            </a:r>
          </a:p>
          <a:p>
            <a:endParaRPr lang="en-US" sz="2400" dirty="0"/>
          </a:p>
        </p:txBody>
      </p:sp>
      <p:sp>
        <p:nvSpPr>
          <p:cNvPr id="14" name="Rectangle 13"/>
          <p:cNvSpPr/>
          <p:nvPr/>
        </p:nvSpPr>
        <p:spPr>
          <a:xfrm>
            <a:off x="0" y="5059152"/>
            <a:ext cx="9144000" cy="1875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spcCol="0" rtlCol="0" anchor="ctr"/>
          <a:lstStyle/>
          <a:p>
            <a:pPr algn="ctr"/>
            <a:endParaRPr lang="nl-NL"/>
          </a:p>
        </p:txBody>
      </p:sp>
      <p:grpSp>
        <p:nvGrpSpPr>
          <p:cNvPr id="4" name="Groep 1"/>
          <p:cNvGrpSpPr>
            <a:grpSpLocks/>
          </p:cNvGrpSpPr>
          <p:nvPr/>
        </p:nvGrpSpPr>
        <p:grpSpPr bwMode="auto">
          <a:xfrm>
            <a:off x="914399" y="4421658"/>
            <a:ext cx="7315200" cy="2040880"/>
            <a:chOff x="3050909" y="836615"/>
            <a:chExt cx="8415866" cy="3621085"/>
          </a:xfrm>
        </p:grpSpPr>
        <p:sp>
          <p:nvSpPr>
            <p:cNvPr id="5" name="Ovaal 14"/>
            <p:cNvSpPr/>
            <p:nvPr/>
          </p:nvSpPr>
          <p:spPr>
            <a:xfrm>
              <a:off x="3050909" y="192881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nl-NL" sz="1500" dirty="0">
                  <a:solidFill>
                    <a:prstClr val="black"/>
                  </a:solidFill>
                </a:rPr>
                <a:t>Or </a:t>
              </a:r>
              <a:r>
                <a:rPr lang="nl-NL" sz="2000" dirty="0" err="1">
                  <a:solidFill>
                    <a:srgbClr val="FF6600"/>
                  </a:solidFill>
                </a:rPr>
                <a:t>Introversion</a:t>
              </a:r>
              <a:r>
                <a:rPr lang="nl-NL" sz="1500" dirty="0">
                  <a:solidFill>
                    <a:prstClr val="black"/>
                  </a:solidFill>
                </a:rPr>
                <a:t>?</a:t>
              </a:r>
            </a:p>
          </p:txBody>
        </p:sp>
        <p:sp>
          <p:nvSpPr>
            <p:cNvPr id="6"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196: I make others laugh</a:t>
              </a:r>
            </a:p>
          </p:txBody>
        </p:sp>
        <p:sp>
          <p:nvSpPr>
            <p:cNvPr id="7" name="Rectangle 5"/>
            <p:cNvSpPr/>
            <p:nvPr/>
          </p:nvSpPr>
          <p:spPr bwMode="auto">
            <a:xfrm>
              <a:off x="7631113" y="836615"/>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77: I </a:t>
              </a:r>
              <a:r>
                <a:rPr lang="nl-NL" sz="1500" dirty="0" err="1"/>
                <a:t>enjoy</a:t>
              </a:r>
              <a:r>
                <a:rPr lang="nl-NL" sz="1500" dirty="0"/>
                <a:t> telling </a:t>
              </a:r>
              <a:r>
                <a:rPr lang="nl-NL" sz="1500" dirty="0" err="1"/>
                <a:t>funny</a:t>
              </a:r>
              <a:r>
                <a:rPr lang="nl-NL" sz="1500" dirty="0"/>
                <a:t> </a:t>
              </a:r>
              <a:r>
                <a:rPr lang="nl-NL" sz="1500" dirty="0" err="1"/>
                <a:t>stories</a:t>
              </a:r>
              <a:endParaRPr lang="nl-NL" sz="1500" dirty="0"/>
            </a:p>
          </p:txBody>
        </p:sp>
        <p:sp>
          <p:nvSpPr>
            <p:cNvPr id="8"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84: </a:t>
              </a:r>
              <a:r>
                <a:rPr lang="en-US" sz="1500" dirty="0"/>
                <a:t>I am a good storyteller</a:t>
              </a:r>
              <a:endParaRPr lang="nl-NL" sz="1500" dirty="0"/>
            </a:p>
          </p:txBody>
        </p:sp>
        <p:sp>
          <p:nvSpPr>
            <p:cNvPr id="9"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170: I laugh a lot</a:t>
              </a:r>
            </a:p>
          </p:txBody>
        </p:sp>
        <p:cxnSp>
          <p:nvCxnSpPr>
            <p:cNvPr id="10" name="Straight Arrow Connector 10"/>
            <p:cNvCxnSpPr>
              <a:stCxn id="5" idx="6"/>
              <a:endCxn id="7" idx="1"/>
            </p:cNvCxnSpPr>
            <p:nvPr/>
          </p:nvCxnSpPr>
          <p:spPr bwMode="auto">
            <a:xfrm flipV="1">
              <a:off x="6335715" y="1124744"/>
              <a:ext cx="1295398"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5" idx="6"/>
              <a:endCxn id="8" idx="1"/>
            </p:cNvCxnSpPr>
            <p:nvPr/>
          </p:nvCxnSpPr>
          <p:spPr bwMode="auto">
            <a:xfrm flipV="1">
              <a:off x="6335715" y="2118519"/>
              <a:ext cx="1295398"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0"/>
            <p:cNvCxnSpPr>
              <a:stCxn id="5" idx="6"/>
              <a:endCxn id="9" idx="1"/>
            </p:cNvCxnSpPr>
            <p:nvPr/>
          </p:nvCxnSpPr>
          <p:spPr bwMode="auto">
            <a:xfrm>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0"/>
            <p:cNvCxnSpPr>
              <a:stCxn id="5" idx="6"/>
              <a:endCxn id="6" idx="1"/>
            </p:cNvCxnSpPr>
            <p:nvPr/>
          </p:nvCxnSpPr>
          <p:spPr bwMode="auto">
            <a:xfrm>
              <a:off x="6335715" y="2810669"/>
              <a:ext cx="1309685" cy="1358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8" name="Rectangle 17"/>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42FB2C48-45AE-495D-8EFF-4819C5E5EE92}"/>
                  </a:ext>
                </a:extLst>
              </p:cNvPr>
              <p:cNvGraphicFramePr>
                <a:graphicFrameLocks noChangeAspect="1"/>
              </p:cNvGraphicFramePr>
              <p:nvPr>
                <p:extLst>
                  <p:ext uri="{D42A27DB-BD31-4B8C-83A1-F6EECF244321}">
                    <p14:modId xmlns:p14="http://schemas.microsoft.com/office/powerpoint/2010/main" val="2054190741"/>
                  </p:ext>
                </p:extLst>
              </p:nvPr>
            </p:nvGraphicFramePr>
            <p:xfrm>
              <a:off x="-8311243" y="5070021"/>
              <a:ext cx="2286000" cy="1714500"/>
            </p:xfrm>
            <a:graphic>
              <a:graphicData uri="http://schemas.microsoft.com/office/powerpoint/2016/slidezoom">
                <pslz:sldZm>
                  <pslz:sldZmObj sldId="542" cId="1975491536">
                    <pslz:zmPr id="{6934E52C-E8FB-42F9-BA62-55250C33CA12}"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17" name="Slide Zoom 16">
                <a:hlinkClick r:id="rId4" action="ppaction://hlinksldjump"/>
                <a:extLst>
                  <a:ext uri="{FF2B5EF4-FFF2-40B4-BE49-F238E27FC236}">
                    <a16:creationId xmlns:a16="http://schemas.microsoft.com/office/drawing/2014/main" id="{42FB2C48-45AE-495D-8EFF-4819C5E5EE92}"/>
                  </a:ext>
                </a:extLst>
              </p:cNvPr>
              <p:cNvPicPr>
                <a:picLocks noGrp="1" noRot="1" noChangeAspect="1" noMove="1" noResize="1" noEditPoints="1" noAdjustHandles="1" noChangeArrowheads="1" noChangeShapeType="1"/>
              </p:cNvPicPr>
              <p:nvPr/>
            </p:nvPicPr>
            <p:blipFill>
              <a:blip r:embed="rId5"/>
              <a:stretch>
                <a:fillRect/>
              </a:stretch>
            </p:blipFill>
            <p:spPr>
              <a:xfrm>
                <a:off x="-8311243" y="507002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975491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sz="4000" dirty="0"/>
              <a:t>Three Common Ways</a:t>
            </a:r>
          </a:p>
        </p:txBody>
      </p:sp>
      <p:sp>
        <p:nvSpPr>
          <p:cNvPr id="3" name="Content Placeholder 2"/>
          <p:cNvSpPr>
            <a:spLocks noGrp="1"/>
          </p:cNvSpPr>
          <p:nvPr>
            <p:ph idx="1"/>
          </p:nvPr>
        </p:nvSpPr>
        <p:spPr/>
        <p:txBody>
          <a:bodyPr>
            <a:normAutofit/>
          </a:bodyPr>
          <a:lstStyle/>
          <a:p>
            <a:pPr marL="457011" indent="-457011">
              <a:buAutoNum type="arabicParenR"/>
            </a:pPr>
            <a:r>
              <a:rPr lang="en-US" sz="2400" b="0" dirty="0"/>
              <a:t>Constrain one of the factor loadings (Mplus default)</a:t>
            </a:r>
          </a:p>
          <a:p>
            <a:pPr marL="457011" indent="-457011">
              <a:buAutoNum type="arabicParenR"/>
            </a:pPr>
            <a:endParaRPr lang="en-US" sz="2400" b="0" dirty="0"/>
          </a:p>
          <a:p>
            <a:pPr marL="457011" indent="-457011">
              <a:buAutoNum type="arabicParenR"/>
            </a:pPr>
            <a:r>
              <a:rPr lang="en-US" sz="2400" b="0" dirty="0"/>
              <a:t>Constrain the factor variance</a:t>
            </a:r>
          </a:p>
          <a:p>
            <a:pPr marL="457011" indent="-457011">
              <a:buAutoNum type="arabicParenR"/>
            </a:pPr>
            <a:endParaRPr lang="en-US" sz="2400" b="0" dirty="0"/>
          </a:p>
          <a:p>
            <a:pPr marL="457011" indent="-457011">
              <a:buAutoNum type="arabicParenR"/>
            </a:pPr>
            <a:r>
              <a:rPr lang="en-US" sz="2400" b="0" dirty="0"/>
              <a:t>Constrain the average of the loadings</a:t>
            </a:r>
          </a:p>
        </p:txBody>
      </p:sp>
      <p:sp>
        <p:nvSpPr>
          <p:cNvPr id="14" name="Rectangle 13"/>
          <p:cNvSpPr/>
          <p:nvPr/>
        </p:nvSpPr>
        <p:spPr>
          <a:xfrm>
            <a:off x="0" y="5059152"/>
            <a:ext cx="9144000" cy="1875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spcCol="0" rtlCol="0" anchor="ctr"/>
          <a:lstStyle/>
          <a:p>
            <a:pPr algn="ctr"/>
            <a:endParaRPr lang="nl-NL"/>
          </a:p>
        </p:txBody>
      </p:sp>
      <p:grpSp>
        <p:nvGrpSpPr>
          <p:cNvPr id="4" name="Groep 1"/>
          <p:cNvGrpSpPr>
            <a:grpSpLocks/>
          </p:cNvGrpSpPr>
          <p:nvPr/>
        </p:nvGrpSpPr>
        <p:grpSpPr bwMode="auto">
          <a:xfrm>
            <a:off x="914399" y="4421658"/>
            <a:ext cx="7315200" cy="2040880"/>
            <a:chOff x="3050909" y="836615"/>
            <a:chExt cx="8415866" cy="3621085"/>
          </a:xfrm>
        </p:grpSpPr>
        <p:sp>
          <p:nvSpPr>
            <p:cNvPr id="5" name="Ovaal 14"/>
            <p:cNvSpPr/>
            <p:nvPr/>
          </p:nvSpPr>
          <p:spPr>
            <a:xfrm>
              <a:off x="3050909" y="1928813"/>
              <a:ext cx="3284806" cy="1763712"/>
            </a:xfrm>
            <a:prstGeom prst="ellipse">
              <a:avLst/>
            </a:prstGeom>
            <a:ln w="38100"/>
          </p:spPr>
          <p:style>
            <a:lnRef idx="2">
              <a:schemeClr val="dk1"/>
            </a:lnRef>
            <a:fillRef idx="1">
              <a:schemeClr val="lt1"/>
            </a:fillRef>
            <a:effectRef idx="0">
              <a:schemeClr val="dk1"/>
            </a:effectRef>
            <a:fontRef idx="minor">
              <a:schemeClr val="dk1"/>
            </a:fontRef>
          </p:style>
          <p:txBody>
            <a:bodyPr anchor="ctr"/>
            <a:lstStyle/>
            <a:p>
              <a:pPr algn="ctr">
                <a:defRPr/>
              </a:pPr>
              <a:r>
                <a:rPr lang="nl-NL" sz="1500" dirty="0">
                  <a:solidFill>
                    <a:prstClr val="black"/>
                  </a:solidFill>
                </a:rPr>
                <a:t>Extraversion</a:t>
              </a:r>
            </a:p>
          </p:txBody>
        </p:sp>
        <p:sp>
          <p:nvSpPr>
            <p:cNvPr id="6"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196: I make others laugh</a:t>
              </a:r>
            </a:p>
          </p:txBody>
        </p:sp>
        <p:sp>
          <p:nvSpPr>
            <p:cNvPr id="7" name="Rectangle 5"/>
            <p:cNvSpPr/>
            <p:nvPr/>
          </p:nvSpPr>
          <p:spPr bwMode="auto">
            <a:xfrm>
              <a:off x="7631113" y="836615"/>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77: I </a:t>
              </a:r>
              <a:r>
                <a:rPr lang="nl-NL" sz="1500" dirty="0" err="1"/>
                <a:t>enjoy</a:t>
              </a:r>
              <a:r>
                <a:rPr lang="nl-NL" sz="1500" dirty="0"/>
                <a:t> telling </a:t>
              </a:r>
              <a:r>
                <a:rPr lang="nl-NL" sz="1500" dirty="0" err="1"/>
                <a:t>funny</a:t>
              </a:r>
              <a:r>
                <a:rPr lang="nl-NL" sz="1500" dirty="0"/>
                <a:t> </a:t>
              </a:r>
              <a:r>
                <a:rPr lang="nl-NL" sz="1500" dirty="0" err="1"/>
                <a:t>stories</a:t>
              </a:r>
              <a:endParaRPr lang="nl-NL" sz="1500" dirty="0"/>
            </a:p>
          </p:txBody>
        </p:sp>
        <p:sp>
          <p:nvSpPr>
            <p:cNvPr id="8"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84: </a:t>
              </a:r>
              <a:r>
                <a:rPr lang="en-US" sz="1500" dirty="0"/>
                <a:t>I am a good storyteller</a:t>
              </a:r>
              <a:endParaRPr lang="nl-NL" sz="1500" dirty="0"/>
            </a:p>
          </p:txBody>
        </p:sp>
        <p:sp>
          <p:nvSpPr>
            <p:cNvPr id="9"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sz="1500" dirty="0"/>
                <a:t>Item 170: I laugh a lot</a:t>
              </a:r>
            </a:p>
          </p:txBody>
        </p:sp>
        <p:cxnSp>
          <p:nvCxnSpPr>
            <p:cNvPr id="10" name="Straight Arrow Connector 10"/>
            <p:cNvCxnSpPr>
              <a:stCxn id="5" idx="6"/>
              <a:endCxn id="7" idx="1"/>
            </p:cNvCxnSpPr>
            <p:nvPr/>
          </p:nvCxnSpPr>
          <p:spPr bwMode="auto">
            <a:xfrm flipV="1">
              <a:off x="6335715" y="1124744"/>
              <a:ext cx="1295398"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5" idx="6"/>
              <a:endCxn id="8" idx="1"/>
            </p:cNvCxnSpPr>
            <p:nvPr/>
          </p:nvCxnSpPr>
          <p:spPr bwMode="auto">
            <a:xfrm flipV="1">
              <a:off x="6335715" y="2118519"/>
              <a:ext cx="1295398"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0"/>
            <p:cNvCxnSpPr>
              <a:stCxn id="5" idx="6"/>
              <a:endCxn id="9" idx="1"/>
            </p:cNvCxnSpPr>
            <p:nvPr/>
          </p:nvCxnSpPr>
          <p:spPr bwMode="auto">
            <a:xfrm>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0"/>
            <p:cNvCxnSpPr>
              <a:stCxn id="5" idx="6"/>
              <a:endCxn id="6" idx="1"/>
            </p:cNvCxnSpPr>
            <p:nvPr/>
          </p:nvCxnSpPr>
          <p:spPr bwMode="auto">
            <a:xfrm>
              <a:off x="6335715" y="2810669"/>
              <a:ext cx="1309685" cy="1358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8" name="Rectangle 17"/>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7268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580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24305" y="108081"/>
            <a:ext cx="6705600" cy="1644520"/>
          </a:xfrm>
          <a:prstGeom prst="rect">
            <a:avLst/>
          </a:prstGeom>
        </p:spPr>
        <p:txBody>
          <a:bodyPr lIns="91402" tIns="45702" rIns="91402" bIns="45702" rtlCol="0">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sz="2400" dirty="0">
                <a:solidFill>
                  <a:prstClr val="black"/>
                </a:solidFill>
              </a:rPr>
              <a:t> </a:t>
            </a:r>
            <a:r>
              <a:rPr lang="en-US" dirty="0">
                <a:latin typeface="Franklin Gothic Medium" panose="020B0603020102020204" pitchFamily="34" charset="0"/>
              </a:rPr>
              <a:t>1. Default Parameterization:</a:t>
            </a:r>
          </a:p>
          <a:p>
            <a:pPr>
              <a:spcBef>
                <a:spcPts val="0"/>
              </a:spcBef>
              <a:defRPr/>
            </a:pPr>
            <a:r>
              <a:rPr lang="en-US" sz="2900" dirty="0">
                <a:latin typeface="Franklin Gothic Book" panose="020B0503020102020204" pitchFamily="34" charset="0"/>
              </a:rPr>
              <a:t>Marker-variable method</a:t>
            </a:r>
          </a:p>
        </p:txBody>
      </p:sp>
      <p:grpSp>
        <p:nvGrpSpPr>
          <p:cNvPr id="7" name="Groeperen 162"/>
          <p:cNvGrpSpPr/>
          <p:nvPr/>
        </p:nvGrpSpPr>
        <p:grpSpPr>
          <a:xfrm>
            <a:off x="605471" y="1873234"/>
            <a:ext cx="2822968" cy="3224414"/>
            <a:chOff x="605471" y="2835548"/>
            <a:chExt cx="2822968" cy="3224414"/>
          </a:xfrm>
        </p:grpSpPr>
        <p:grpSp>
          <p:nvGrpSpPr>
            <p:cNvPr id="10" name="Groeperen 159"/>
            <p:cNvGrpSpPr/>
            <p:nvPr/>
          </p:nvGrpSpPr>
          <p:grpSpPr>
            <a:xfrm>
              <a:off x="605471" y="2835548"/>
              <a:ext cx="2822968" cy="3224414"/>
              <a:chOff x="605471" y="2817276"/>
              <a:chExt cx="2822968" cy="3224414"/>
            </a:xfrm>
          </p:grpSpPr>
          <p:sp>
            <p:nvSpPr>
              <p:cNvPr id="13" name="Tekstvak 68"/>
              <p:cNvSpPr txBox="1"/>
              <p:nvPr/>
            </p:nvSpPr>
            <p:spPr>
              <a:xfrm>
                <a:off x="605471" y="4471728"/>
                <a:ext cx="540000" cy="33855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NL" sz="1600" dirty="0">
                    <a:latin typeface="Franklin Gothic Book" panose="020B0503020102020204" pitchFamily="34" charset="0"/>
                  </a:rPr>
                  <a:t>y</a:t>
                </a:r>
                <a:r>
                  <a:rPr lang="nl-NL" sz="1600" baseline="-25000" dirty="0">
                    <a:latin typeface="Franklin Gothic Book" panose="020B0503020102020204" pitchFamily="34" charset="0"/>
                  </a:rPr>
                  <a:t>1</a:t>
                </a:r>
                <a:endParaRPr lang="en-US" sz="1600" dirty="0">
                  <a:latin typeface="Franklin Gothic Book" panose="020B0503020102020204" pitchFamily="34" charset="0"/>
                </a:endParaRPr>
              </a:p>
            </p:txBody>
          </p:sp>
          <p:sp>
            <p:nvSpPr>
              <p:cNvPr id="14" name="Tekstvak 69"/>
              <p:cNvSpPr txBox="1"/>
              <p:nvPr/>
            </p:nvSpPr>
            <p:spPr>
              <a:xfrm>
                <a:off x="1561210" y="4471728"/>
                <a:ext cx="540000" cy="33855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NL" sz="1600" dirty="0">
                    <a:latin typeface="Franklin Gothic Book" panose="020B0503020102020204" pitchFamily="34" charset="0"/>
                  </a:rPr>
                  <a:t>y</a:t>
                </a:r>
                <a:r>
                  <a:rPr lang="nl-NL" sz="1600" baseline="-25000" dirty="0">
                    <a:latin typeface="Franklin Gothic Book" panose="020B0503020102020204" pitchFamily="34" charset="0"/>
                  </a:rPr>
                  <a:t>2</a:t>
                </a:r>
                <a:endParaRPr lang="en-US" sz="1600" dirty="0">
                  <a:latin typeface="Franklin Gothic Book" panose="020B0503020102020204" pitchFamily="34" charset="0"/>
                </a:endParaRPr>
              </a:p>
            </p:txBody>
          </p:sp>
          <p:sp>
            <p:nvSpPr>
              <p:cNvPr id="15" name="Tekstvak 70"/>
              <p:cNvSpPr txBox="1"/>
              <p:nvPr/>
            </p:nvSpPr>
            <p:spPr>
              <a:xfrm>
                <a:off x="2480401" y="4471728"/>
                <a:ext cx="540000" cy="33855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NL" sz="1600" dirty="0">
                    <a:latin typeface="Franklin Gothic Book" panose="020B0503020102020204" pitchFamily="34" charset="0"/>
                  </a:rPr>
                  <a:t>y</a:t>
                </a:r>
                <a:r>
                  <a:rPr lang="nl-NL" sz="1600" baseline="-25000" dirty="0">
                    <a:latin typeface="Franklin Gothic Book" panose="020B0503020102020204" pitchFamily="34" charset="0"/>
                  </a:rPr>
                  <a:t>3</a:t>
                </a:r>
                <a:endParaRPr lang="en-US" sz="1600" dirty="0">
                  <a:latin typeface="Franklin Gothic Book" panose="020B0503020102020204" pitchFamily="34" charset="0"/>
                </a:endParaRPr>
              </a:p>
            </p:txBody>
          </p:sp>
          <p:sp>
            <p:nvSpPr>
              <p:cNvPr id="16" name="Tekstvak 71"/>
              <p:cNvSpPr txBox="1"/>
              <p:nvPr/>
            </p:nvSpPr>
            <p:spPr>
              <a:xfrm>
                <a:off x="1448695" y="3144680"/>
                <a:ext cx="755999" cy="432792"/>
              </a:xfrm>
              <a:prstGeom prst="ellipse">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NL" sz="1400" dirty="0">
                    <a:latin typeface="Franklin Gothic Book" panose="020B0503020102020204" pitchFamily="34" charset="0"/>
                    <a:cs typeface="Calibri"/>
                  </a:rPr>
                  <a:t>F1</a:t>
                </a:r>
                <a:endParaRPr lang="en-US" sz="1100" baseline="-25000" dirty="0">
                  <a:latin typeface="Franklin Gothic Book" panose="020B0503020102020204" pitchFamily="34" charset="0"/>
                </a:endParaRPr>
              </a:p>
            </p:txBody>
          </p:sp>
          <p:sp>
            <p:nvSpPr>
              <p:cNvPr id="17" name="Tekstvak 72"/>
              <p:cNvSpPr txBox="1"/>
              <p:nvPr/>
            </p:nvSpPr>
            <p:spPr>
              <a:xfrm>
                <a:off x="1589963" y="5371728"/>
                <a:ext cx="482493" cy="411153"/>
              </a:xfrm>
              <a:prstGeom prst="ellipse">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nl-NL" sz="1300" dirty="0">
                    <a:latin typeface="Franklin Gothic Book" panose="020B0503020102020204" pitchFamily="34" charset="0"/>
                  </a:rPr>
                  <a:t>e</a:t>
                </a:r>
                <a:r>
                  <a:rPr lang="nl-NL" sz="1300" baseline="-25000" dirty="0">
                    <a:latin typeface="Franklin Gothic Book" panose="020B0503020102020204" pitchFamily="34" charset="0"/>
                  </a:rPr>
                  <a:t>2</a:t>
                </a:r>
                <a:endParaRPr lang="en-US" sz="1300" baseline="-25000" dirty="0">
                  <a:latin typeface="Franklin Gothic Book" panose="020B0503020102020204" pitchFamily="34" charset="0"/>
                </a:endParaRPr>
              </a:p>
            </p:txBody>
          </p:sp>
          <p:sp>
            <p:nvSpPr>
              <p:cNvPr id="18" name="Tekstvak 76"/>
              <p:cNvSpPr txBox="1"/>
              <p:nvPr/>
            </p:nvSpPr>
            <p:spPr>
              <a:xfrm>
                <a:off x="634271" y="5371728"/>
                <a:ext cx="482493" cy="411153"/>
              </a:xfrm>
              <a:prstGeom prst="ellipse">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nl-NL" sz="1300" dirty="0">
                    <a:latin typeface="Franklin Gothic Book" panose="020B0503020102020204" pitchFamily="34" charset="0"/>
                  </a:rPr>
                  <a:t>e</a:t>
                </a:r>
                <a:r>
                  <a:rPr lang="nl-NL" sz="1300" baseline="-25000" dirty="0">
                    <a:latin typeface="Franklin Gothic Book" panose="020B0503020102020204" pitchFamily="34" charset="0"/>
                  </a:rPr>
                  <a:t>1</a:t>
                </a:r>
                <a:endParaRPr lang="en-US" sz="1300" baseline="-25000" dirty="0">
                  <a:latin typeface="Franklin Gothic Book" panose="020B0503020102020204" pitchFamily="34" charset="0"/>
                </a:endParaRPr>
              </a:p>
            </p:txBody>
          </p:sp>
          <p:grpSp>
            <p:nvGrpSpPr>
              <p:cNvPr id="19" name="Groep 78"/>
              <p:cNvGrpSpPr/>
              <p:nvPr/>
            </p:nvGrpSpPr>
            <p:grpSpPr>
              <a:xfrm rot="10800000">
                <a:off x="1023071" y="5704464"/>
                <a:ext cx="256635" cy="241477"/>
                <a:chOff x="5916003" y="5843972"/>
                <a:chExt cx="256635" cy="241477"/>
              </a:xfrm>
            </p:grpSpPr>
            <p:sp>
              <p:nvSpPr>
                <p:cNvPr id="49" name="Ovaal 78"/>
                <p:cNvSpPr/>
                <p:nvPr/>
              </p:nvSpPr>
              <p:spPr>
                <a:xfrm rot="13440000">
                  <a:off x="5916003" y="5843972"/>
                  <a:ext cx="256635" cy="241477"/>
                </a:xfrm>
                <a:prstGeom prst="ellipse">
                  <a:avLst/>
                </a:prstGeom>
                <a:no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Franklin Gothic Book" panose="020B0503020102020204" pitchFamily="34" charset="0"/>
                  </a:endParaRPr>
                </a:p>
              </p:txBody>
            </p:sp>
            <p:sp>
              <p:nvSpPr>
                <p:cNvPr id="50" name="Gelijkbenige driehoek 79"/>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Franklin Gothic Book" panose="020B0503020102020204" pitchFamily="34" charset="0"/>
                  </a:endParaRPr>
                </a:p>
              </p:txBody>
            </p:sp>
          </p:grpSp>
          <p:sp>
            <p:nvSpPr>
              <p:cNvPr id="20" name="Tekstvak 80"/>
              <p:cNvSpPr txBox="1"/>
              <p:nvPr/>
            </p:nvSpPr>
            <p:spPr>
              <a:xfrm>
                <a:off x="2509201" y="5371728"/>
                <a:ext cx="482493" cy="411153"/>
              </a:xfrm>
              <a:prstGeom prst="ellipse">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nl-NL" sz="1300" dirty="0">
                    <a:latin typeface="Franklin Gothic Book" panose="020B0503020102020204" pitchFamily="34" charset="0"/>
                  </a:rPr>
                  <a:t>e</a:t>
                </a:r>
                <a:r>
                  <a:rPr lang="nl-NL" sz="1300" baseline="-25000" dirty="0">
                    <a:latin typeface="Franklin Gothic Book" panose="020B0503020102020204" pitchFamily="34" charset="0"/>
                  </a:rPr>
                  <a:t>3</a:t>
                </a:r>
                <a:endParaRPr lang="en-US" sz="1300" baseline="-25000" dirty="0">
                  <a:latin typeface="Franklin Gothic Book" panose="020B0503020102020204" pitchFamily="34" charset="0"/>
                </a:endParaRPr>
              </a:p>
            </p:txBody>
          </p:sp>
          <p:cxnSp>
            <p:nvCxnSpPr>
              <p:cNvPr id="21" name="Rechte verbindingslijn met pijl 84"/>
              <p:cNvCxnSpPr>
                <a:stCxn id="16" idx="4"/>
                <a:endCxn id="13" idx="0"/>
              </p:cNvCxnSpPr>
              <p:nvPr/>
            </p:nvCxnSpPr>
            <p:spPr>
              <a:xfrm flipH="1">
                <a:off x="875471" y="3577472"/>
                <a:ext cx="951224" cy="8942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Rechte verbindingslijn met pijl 85"/>
              <p:cNvCxnSpPr>
                <a:stCxn id="16" idx="4"/>
                <a:endCxn id="14" idx="0"/>
              </p:cNvCxnSpPr>
              <p:nvPr/>
            </p:nvCxnSpPr>
            <p:spPr>
              <a:xfrm>
                <a:off x="1826695" y="3577472"/>
                <a:ext cx="4515" cy="8942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echte verbindingslijn met pijl 86"/>
              <p:cNvCxnSpPr>
                <a:stCxn id="18" idx="0"/>
                <a:endCxn id="13" idx="2"/>
              </p:cNvCxnSpPr>
              <p:nvPr/>
            </p:nvCxnSpPr>
            <p:spPr>
              <a:xfrm flipH="1" flipV="1">
                <a:off x="875471" y="4810282"/>
                <a:ext cx="47" cy="5614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Rechte verbindingslijn met pijl 87"/>
              <p:cNvCxnSpPr/>
              <p:nvPr/>
            </p:nvCxnSpPr>
            <p:spPr>
              <a:xfrm flipV="1">
                <a:off x="1831210" y="4810282"/>
                <a:ext cx="0" cy="5614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Rechte verbindingslijn met pijl 88"/>
              <p:cNvCxnSpPr>
                <a:stCxn id="20" idx="0"/>
                <a:endCxn id="15" idx="2"/>
              </p:cNvCxnSpPr>
              <p:nvPr/>
            </p:nvCxnSpPr>
            <p:spPr>
              <a:xfrm flipH="1" flipV="1">
                <a:off x="2750401" y="4810282"/>
                <a:ext cx="47" cy="5614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Rechte verbindingslijn met pijl 89"/>
              <p:cNvCxnSpPr>
                <a:stCxn id="16" idx="4"/>
                <a:endCxn id="15" idx="0"/>
              </p:cNvCxnSpPr>
              <p:nvPr/>
            </p:nvCxnSpPr>
            <p:spPr>
              <a:xfrm>
                <a:off x="1826695" y="3577472"/>
                <a:ext cx="923706" cy="8942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kstvak 91"/>
              <p:cNvSpPr txBox="1"/>
              <p:nvPr/>
            </p:nvSpPr>
            <p:spPr>
              <a:xfrm>
                <a:off x="1541452" y="3817025"/>
                <a:ext cx="434609" cy="307777"/>
              </a:xfrm>
              <a:prstGeom prst="rect">
                <a:avLst/>
              </a:prstGeom>
              <a:noFill/>
            </p:spPr>
            <p:txBody>
              <a:bodyPr wrap="square" rtlCol="0">
                <a:spAutoFit/>
              </a:bodyPr>
              <a:lstStyle/>
              <a:p>
                <a:r>
                  <a:rPr lang="el-GR" sz="1400" dirty="0">
                    <a:latin typeface="Franklin Gothic Book" panose="020B0503020102020204" pitchFamily="34" charset="0"/>
                    <a:cs typeface="Calibri"/>
                    <a:sym typeface="Wingdings" pitchFamily="2" charset="2"/>
                  </a:rPr>
                  <a:t>λ</a:t>
                </a:r>
                <a:r>
                  <a:rPr lang="nl-NL" sz="1400" baseline="-25000" dirty="0">
                    <a:latin typeface="Franklin Gothic Book" panose="020B0503020102020204" pitchFamily="34" charset="0"/>
                    <a:cs typeface="Calibri"/>
                    <a:sym typeface="Wingdings" pitchFamily="2" charset="2"/>
                  </a:rPr>
                  <a:t>2</a:t>
                </a:r>
                <a:endParaRPr lang="en-US" sz="1400" dirty="0">
                  <a:latin typeface="Franklin Gothic Book" panose="020B0503020102020204" pitchFamily="34" charset="0"/>
                </a:endParaRPr>
              </a:p>
            </p:txBody>
          </p:sp>
          <p:sp>
            <p:nvSpPr>
              <p:cNvPr id="28" name="Tekstvak 92"/>
              <p:cNvSpPr txBox="1"/>
              <p:nvPr/>
            </p:nvSpPr>
            <p:spPr>
              <a:xfrm>
                <a:off x="2298926" y="3823822"/>
                <a:ext cx="362950" cy="276999"/>
              </a:xfrm>
              <a:prstGeom prst="rect">
                <a:avLst/>
              </a:prstGeom>
              <a:noFill/>
            </p:spPr>
            <p:txBody>
              <a:bodyPr wrap="square" rtlCol="0">
                <a:spAutoFit/>
              </a:bodyPr>
              <a:lstStyle/>
              <a:p>
                <a:r>
                  <a:rPr lang="el-GR" sz="1200" dirty="0">
                    <a:latin typeface="Franklin Gothic Book" panose="020B0503020102020204" pitchFamily="34" charset="0"/>
                    <a:cs typeface="Calibri"/>
                    <a:sym typeface="Wingdings" pitchFamily="2" charset="2"/>
                  </a:rPr>
                  <a:t>λ</a:t>
                </a:r>
                <a:r>
                  <a:rPr lang="nl-NL" sz="1200" baseline="-25000" dirty="0">
                    <a:latin typeface="Franklin Gothic Book" panose="020B0503020102020204" pitchFamily="34" charset="0"/>
                    <a:cs typeface="Calibri"/>
                    <a:sym typeface="Wingdings" pitchFamily="2" charset="2"/>
                  </a:rPr>
                  <a:t>3</a:t>
                </a:r>
                <a:endParaRPr lang="en-US" dirty="0">
                  <a:latin typeface="Franklin Gothic Book" panose="020B0503020102020204" pitchFamily="34" charset="0"/>
                </a:endParaRPr>
              </a:p>
            </p:txBody>
          </p:sp>
          <p:grpSp>
            <p:nvGrpSpPr>
              <p:cNvPr id="29" name="Groep 104"/>
              <p:cNvGrpSpPr>
                <a:grpSpLocks noChangeAspect="1"/>
              </p:cNvGrpSpPr>
              <p:nvPr/>
            </p:nvGrpSpPr>
            <p:grpSpPr>
              <a:xfrm>
                <a:off x="2071269" y="2963257"/>
                <a:ext cx="298245" cy="287999"/>
                <a:chOff x="5916003" y="5843972"/>
                <a:chExt cx="256635" cy="241477"/>
              </a:xfrm>
            </p:grpSpPr>
            <p:sp>
              <p:nvSpPr>
                <p:cNvPr id="47" name="Ovaal 94"/>
                <p:cNvSpPr/>
                <p:nvPr/>
              </p:nvSpPr>
              <p:spPr>
                <a:xfrm rot="13440000">
                  <a:off x="5916003" y="5843972"/>
                  <a:ext cx="256635" cy="241477"/>
                </a:xfrm>
                <a:prstGeom prst="ellipse">
                  <a:avLst/>
                </a:prstGeom>
                <a:no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Franklin Gothic Book" panose="020B0503020102020204" pitchFamily="34" charset="0"/>
                  </a:endParaRPr>
                </a:p>
              </p:txBody>
            </p:sp>
            <p:sp>
              <p:nvSpPr>
                <p:cNvPr id="48" name="Gelijkbenige driehoek 95"/>
                <p:cNvSpPr/>
                <p:nvPr/>
              </p:nvSpPr>
              <p:spPr>
                <a:xfrm rot="13440000">
                  <a:off x="5925155" y="5860618"/>
                  <a:ext cx="51327" cy="32588"/>
                </a:xfrm>
                <a:prstGeom prst="triangle">
                  <a:avLst/>
                </a:prstGeom>
                <a:no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Franklin Gothic Book" panose="020B0503020102020204" pitchFamily="34" charset="0"/>
                  </a:endParaRPr>
                </a:p>
              </p:txBody>
            </p:sp>
          </p:grpSp>
          <p:sp>
            <p:nvSpPr>
              <p:cNvPr id="30" name="Tekstvak 129"/>
              <p:cNvSpPr txBox="1"/>
              <p:nvPr/>
            </p:nvSpPr>
            <p:spPr>
              <a:xfrm>
                <a:off x="677670" y="4996665"/>
                <a:ext cx="197848" cy="276999"/>
              </a:xfrm>
              <a:prstGeom prst="rect">
                <a:avLst/>
              </a:prstGeom>
              <a:noFill/>
            </p:spPr>
            <p:txBody>
              <a:bodyPr wrap="square" rtlCol="0">
                <a:spAutoFit/>
              </a:bodyPr>
              <a:lstStyle/>
              <a:p>
                <a:r>
                  <a:rPr lang="nl-NL" sz="1200" dirty="0">
                    <a:latin typeface="Franklin Gothic Book" panose="020B0503020102020204" pitchFamily="34" charset="0"/>
                  </a:rPr>
                  <a:t>1</a:t>
                </a:r>
                <a:endParaRPr lang="en-US" dirty="0">
                  <a:latin typeface="Franklin Gothic Book" panose="020B0503020102020204" pitchFamily="34" charset="0"/>
                </a:endParaRPr>
              </a:p>
            </p:txBody>
          </p:sp>
          <p:sp>
            <p:nvSpPr>
              <p:cNvPr id="31" name="Tekstvak 130"/>
              <p:cNvSpPr txBox="1"/>
              <p:nvPr/>
            </p:nvSpPr>
            <p:spPr>
              <a:xfrm>
                <a:off x="1633362" y="4996665"/>
                <a:ext cx="197848" cy="276999"/>
              </a:xfrm>
              <a:prstGeom prst="rect">
                <a:avLst/>
              </a:prstGeom>
              <a:noFill/>
            </p:spPr>
            <p:txBody>
              <a:bodyPr wrap="square" rtlCol="0">
                <a:spAutoFit/>
              </a:bodyPr>
              <a:lstStyle/>
              <a:p>
                <a:r>
                  <a:rPr lang="nl-NL" sz="1200" dirty="0">
                    <a:latin typeface="Franklin Gothic Book" panose="020B0503020102020204" pitchFamily="34" charset="0"/>
                  </a:rPr>
                  <a:t>1</a:t>
                </a:r>
                <a:endParaRPr lang="en-US" dirty="0">
                  <a:latin typeface="Franklin Gothic Book" panose="020B0503020102020204" pitchFamily="34" charset="0"/>
                </a:endParaRPr>
              </a:p>
            </p:txBody>
          </p:sp>
          <p:sp>
            <p:nvSpPr>
              <p:cNvPr id="32" name="Tekstvak 131"/>
              <p:cNvSpPr txBox="1"/>
              <p:nvPr/>
            </p:nvSpPr>
            <p:spPr>
              <a:xfrm>
                <a:off x="2552600" y="4996665"/>
                <a:ext cx="197848" cy="276999"/>
              </a:xfrm>
              <a:prstGeom prst="rect">
                <a:avLst/>
              </a:prstGeom>
              <a:noFill/>
            </p:spPr>
            <p:txBody>
              <a:bodyPr wrap="square" rtlCol="0">
                <a:spAutoFit/>
              </a:bodyPr>
              <a:lstStyle/>
              <a:p>
                <a:r>
                  <a:rPr lang="nl-NL" sz="1200" dirty="0">
                    <a:latin typeface="Franklin Gothic Book" panose="020B0503020102020204" pitchFamily="34" charset="0"/>
                  </a:rPr>
                  <a:t>1</a:t>
                </a:r>
                <a:endParaRPr lang="en-US" dirty="0">
                  <a:latin typeface="Franklin Gothic Book" panose="020B0503020102020204" pitchFamily="34" charset="0"/>
                </a:endParaRPr>
              </a:p>
            </p:txBody>
          </p:sp>
          <p:sp>
            <p:nvSpPr>
              <p:cNvPr id="33" name="Tekstvak 135"/>
              <p:cNvSpPr txBox="1"/>
              <p:nvPr/>
            </p:nvSpPr>
            <p:spPr>
              <a:xfrm>
                <a:off x="989851" y="5262096"/>
                <a:ext cx="197848" cy="276999"/>
              </a:xfrm>
              <a:prstGeom prst="rect">
                <a:avLst/>
              </a:prstGeom>
              <a:noFill/>
            </p:spPr>
            <p:txBody>
              <a:bodyPr wrap="square" rtlCol="0">
                <a:spAutoFit/>
              </a:bodyPr>
              <a:lstStyle/>
              <a:p>
                <a:r>
                  <a:rPr lang="nl-NL" sz="1200" dirty="0">
                    <a:latin typeface="Franklin Gothic Book" panose="020B0503020102020204" pitchFamily="34" charset="0"/>
                  </a:rPr>
                  <a:t>0</a:t>
                </a:r>
                <a:endParaRPr lang="en-US" dirty="0">
                  <a:latin typeface="Franklin Gothic Book" panose="020B0503020102020204" pitchFamily="34" charset="0"/>
                </a:endParaRPr>
              </a:p>
            </p:txBody>
          </p:sp>
          <p:grpSp>
            <p:nvGrpSpPr>
              <p:cNvPr id="34" name="Groep 78"/>
              <p:cNvGrpSpPr/>
              <p:nvPr/>
            </p:nvGrpSpPr>
            <p:grpSpPr>
              <a:xfrm rot="10800000">
                <a:off x="1983989" y="5708814"/>
                <a:ext cx="256635" cy="241477"/>
                <a:chOff x="5916003" y="5843972"/>
                <a:chExt cx="256635" cy="241477"/>
              </a:xfrm>
            </p:grpSpPr>
            <p:sp>
              <p:nvSpPr>
                <p:cNvPr id="45" name="Ovaal 141"/>
                <p:cNvSpPr/>
                <p:nvPr/>
              </p:nvSpPr>
              <p:spPr>
                <a:xfrm rot="13440000">
                  <a:off x="5916003" y="5843972"/>
                  <a:ext cx="256635" cy="241477"/>
                </a:xfrm>
                <a:prstGeom prst="ellipse">
                  <a:avLst/>
                </a:prstGeom>
                <a:no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Franklin Gothic Book" panose="020B0503020102020204" pitchFamily="34" charset="0"/>
                  </a:endParaRPr>
                </a:p>
              </p:txBody>
            </p:sp>
            <p:sp>
              <p:nvSpPr>
                <p:cNvPr id="46" name="Gelijkbenige driehoek 142"/>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Franklin Gothic Book" panose="020B0503020102020204" pitchFamily="34" charset="0"/>
                  </a:endParaRPr>
                </a:p>
              </p:txBody>
            </p:sp>
          </p:grpSp>
          <p:sp>
            <p:nvSpPr>
              <p:cNvPr id="35" name="Tekstvak 143"/>
              <p:cNvSpPr txBox="1"/>
              <p:nvPr/>
            </p:nvSpPr>
            <p:spPr>
              <a:xfrm>
                <a:off x="1955258" y="5262096"/>
                <a:ext cx="197848" cy="276999"/>
              </a:xfrm>
              <a:prstGeom prst="rect">
                <a:avLst/>
              </a:prstGeom>
              <a:noFill/>
            </p:spPr>
            <p:txBody>
              <a:bodyPr wrap="square" rtlCol="0">
                <a:spAutoFit/>
              </a:bodyPr>
              <a:lstStyle/>
              <a:p>
                <a:r>
                  <a:rPr lang="nl-NL" sz="1200" dirty="0">
                    <a:latin typeface="Franklin Gothic Book" panose="020B0503020102020204" pitchFamily="34" charset="0"/>
                  </a:rPr>
                  <a:t>0</a:t>
                </a:r>
                <a:endParaRPr lang="en-US" dirty="0">
                  <a:latin typeface="Franklin Gothic Book" panose="020B0503020102020204" pitchFamily="34" charset="0"/>
                </a:endParaRPr>
              </a:p>
            </p:txBody>
          </p:sp>
          <p:grpSp>
            <p:nvGrpSpPr>
              <p:cNvPr id="36" name="Groep 78"/>
              <p:cNvGrpSpPr/>
              <p:nvPr/>
            </p:nvGrpSpPr>
            <p:grpSpPr>
              <a:xfrm rot="10800000">
                <a:off x="2901412" y="5721755"/>
                <a:ext cx="256635" cy="241477"/>
                <a:chOff x="5916003" y="5843972"/>
                <a:chExt cx="256635" cy="241477"/>
              </a:xfrm>
            </p:grpSpPr>
            <p:sp>
              <p:nvSpPr>
                <p:cNvPr id="43" name="Ovaal 145"/>
                <p:cNvSpPr/>
                <p:nvPr/>
              </p:nvSpPr>
              <p:spPr>
                <a:xfrm rot="13440000">
                  <a:off x="5916003" y="5843972"/>
                  <a:ext cx="256635" cy="241477"/>
                </a:xfrm>
                <a:prstGeom prst="ellipse">
                  <a:avLst/>
                </a:prstGeom>
                <a:no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Franklin Gothic Book" panose="020B0503020102020204" pitchFamily="34" charset="0"/>
                  </a:endParaRPr>
                </a:p>
              </p:txBody>
            </p:sp>
            <p:sp>
              <p:nvSpPr>
                <p:cNvPr id="44" name="Gelijkbenige driehoek 146"/>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Franklin Gothic Book" panose="020B0503020102020204" pitchFamily="34" charset="0"/>
                  </a:endParaRPr>
                </a:p>
              </p:txBody>
            </p:sp>
          </p:grpSp>
          <p:sp>
            <p:nvSpPr>
              <p:cNvPr id="37" name="Tekstvak 147"/>
              <p:cNvSpPr txBox="1"/>
              <p:nvPr/>
            </p:nvSpPr>
            <p:spPr>
              <a:xfrm>
                <a:off x="2877329" y="5262096"/>
                <a:ext cx="197848" cy="276999"/>
              </a:xfrm>
              <a:prstGeom prst="rect">
                <a:avLst/>
              </a:prstGeom>
              <a:noFill/>
            </p:spPr>
            <p:txBody>
              <a:bodyPr wrap="square" rtlCol="0">
                <a:spAutoFit/>
              </a:bodyPr>
              <a:lstStyle/>
              <a:p>
                <a:r>
                  <a:rPr lang="nl-NL" sz="1200" dirty="0">
                    <a:latin typeface="Franklin Gothic Book" panose="020B0503020102020204" pitchFamily="34" charset="0"/>
                  </a:rPr>
                  <a:t>0</a:t>
                </a:r>
                <a:endParaRPr lang="en-US" dirty="0">
                  <a:latin typeface="Franklin Gothic Book" panose="020B0503020102020204" pitchFamily="34" charset="0"/>
                </a:endParaRPr>
              </a:p>
            </p:txBody>
          </p:sp>
          <p:sp>
            <p:nvSpPr>
              <p:cNvPr id="38" name="Tekstvak 148"/>
              <p:cNvSpPr txBox="1"/>
              <p:nvPr/>
            </p:nvSpPr>
            <p:spPr>
              <a:xfrm>
                <a:off x="2278125" y="2817276"/>
                <a:ext cx="575428" cy="276999"/>
              </a:xfrm>
              <a:prstGeom prst="rect">
                <a:avLst/>
              </a:prstGeom>
              <a:noFill/>
            </p:spPr>
            <p:txBody>
              <a:bodyPr wrap="square" rtlCol="0">
                <a:spAutoFit/>
              </a:bodyPr>
              <a:lstStyle/>
              <a:p>
                <a:r>
                  <a:rPr lang="nl-NL" sz="1200" dirty="0" err="1">
                    <a:latin typeface="Franklin Gothic Book" panose="020B0503020102020204" pitchFamily="34" charset="0"/>
                  </a:rPr>
                  <a:t>Ψ</a:t>
                </a:r>
                <a:endParaRPr lang="en-US" dirty="0">
                  <a:latin typeface="Franklin Gothic Book" panose="020B0503020102020204" pitchFamily="34" charset="0"/>
                </a:endParaRPr>
              </a:p>
            </p:txBody>
          </p:sp>
          <p:sp>
            <p:nvSpPr>
              <p:cNvPr id="39" name="Tekstvak 149"/>
              <p:cNvSpPr txBox="1"/>
              <p:nvPr/>
            </p:nvSpPr>
            <p:spPr>
              <a:xfrm>
                <a:off x="997805" y="3811564"/>
                <a:ext cx="434609" cy="307777"/>
              </a:xfrm>
              <a:prstGeom prst="rect">
                <a:avLst/>
              </a:prstGeom>
              <a:noFill/>
            </p:spPr>
            <p:txBody>
              <a:bodyPr wrap="square" rtlCol="0">
                <a:spAutoFit/>
              </a:bodyPr>
              <a:lstStyle/>
              <a:p>
                <a:r>
                  <a:rPr lang="nl-NL" sz="1400" b="1" dirty="0">
                    <a:solidFill>
                      <a:srgbClr val="FF6600"/>
                    </a:solidFill>
                    <a:latin typeface="Franklin Gothic Book" panose="020B0503020102020204" pitchFamily="34" charset="0"/>
                    <a:cs typeface="Calibri"/>
                    <a:sym typeface="Wingdings" pitchFamily="2" charset="2"/>
                  </a:rPr>
                  <a:t>1</a:t>
                </a:r>
              </a:p>
            </p:txBody>
          </p:sp>
          <p:sp>
            <p:nvSpPr>
              <p:cNvPr id="40" name="Tekstvak 153"/>
              <p:cNvSpPr txBox="1"/>
              <p:nvPr/>
            </p:nvSpPr>
            <p:spPr>
              <a:xfrm>
                <a:off x="1199697" y="5710706"/>
                <a:ext cx="337371" cy="307777"/>
              </a:xfrm>
              <a:prstGeom prst="rect">
                <a:avLst/>
              </a:prstGeom>
              <a:noFill/>
            </p:spPr>
            <p:txBody>
              <a:bodyPr wrap="square" rtlCol="0">
                <a:spAutoFit/>
              </a:bodyPr>
              <a:lstStyle/>
              <a:p>
                <a:r>
                  <a:rPr lang="nl-NL" sz="1400" dirty="0">
                    <a:latin typeface="Franklin Gothic Book" panose="020B0503020102020204" pitchFamily="34" charset="0"/>
                    <a:cs typeface="Calibri"/>
                    <a:sym typeface="Wingdings" pitchFamily="2" charset="2"/>
                  </a:rPr>
                  <a:t>ε</a:t>
                </a:r>
                <a:r>
                  <a:rPr lang="nl-NL" sz="1400" baseline="-25000" dirty="0">
                    <a:latin typeface="Franklin Gothic Book" panose="020B0503020102020204" pitchFamily="34" charset="0"/>
                    <a:cs typeface="Calibri"/>
                    <a:sym typeface="Wingdings" pitchFamily="2" charset="2"/>
                  </a:rPr>
                  <a:t>1</a:t>
                </a:r>
                <a:endParaRPr lang="en-US" sz="1400" dirty="0">
                  <a:latin typeface="Franklin Gothic Book" panose="020B0503020102020204" pitchFamily="34" charset="0"/>
                </a:endParaRPr>
              </a:p>
            </p:txBody>
          </p:sp>
          <p:sp>
            <p:nvSpPr>
              <p:cNvPr id="41" name="Tekstvak 154"/>
              <p:cNvSpPr txBox="1"/>
              <p:nvPr/>
            </p:nvSpPr>
            <p:spPr>
              <a:xfrm>
                <a:off x="2159009" y="5733913"/>
                <a:ext cx="346700" cy="307777"/>
              </a:xfrm>
              <a:prstGeom prst="rect">
                <a:avLst/>
              </a:prstGeom>
              <a:noFill/>
            </p:spPr>
            <p:txBody>
              <a:bodyPr wrap="square" rtlCol="0">
                <a:spAutoFit/>
              </a:bodyPr>
              <a:lstStyle/>
              <a:p>
                <a:r>
                  <a:rPr lang="nl-NL" sz="1400" dirty="0">
                    <a:latin typeface="Franklin Gothic Book" panose="020B0503020102020204" pitchFamily="34" charset="0"/>
                    <a:cs typeface="Calibri"/>
                    <a:sym typeface="Wingdings" pitchFamily="2" charset="2"/>
                  </a:rPr>
                  <a:t>ε</a:t>
                </a:r>
                <a:r>
                  <a:rPr lang="nl-NL" sz="1400" baseline="-25000" dirty="0">
                    <a:latin typeface="Franklin Gothic Book" panose="020B0503020102020204" pitchFamily="34" charset="0"/>
                    <a:cs typeface="Calibri"/>
                    <a:sym typeface="Wingdings" pitchFamily="2" charset="2"/>
                  </a:rPr>
                  <a:t>2</a:t>
                </a:r>
                <a:endParaRPr lang="en-US" sz="1400" dirty="0">
                  <a:latin typeface="Franklin Gothic Book" panose="020B0503020102020204" pitchFamily="34" charset="0"/>
                </a:endParaRPr>
              </a:p>
            </p:txBody>
          </p:sp>
          <p:sp>
            <p:nvSpPr>
              <p:cNvPr id="42" name="Tekstvak 156"/>
              <p:cNvSpPr txBox="1"/>
              <p:nvPr/>
            </p:nvSpPr>
            <p:spPr>
              <a:xfrm>
                <a:off x="3070779" y="5729563"/>
                <a:ext cx="357660" cy="307777"/>
              </a:xfrm>
              <a:prstGeom prst="rect">
                <a:avLst/>
              </a:prstGeom>
              <a:noFill/>
            </p:spPr>
            <p:txBody>
              <a:bodyPr wrap="square" rtlCol="0">
                <a:spAutoFit/>
              </a:bodyPr>
              <a:lstStyle/>
              <a:p>
                <a:r>
                  <a:rPr lang="nl-NL" sz="1400" dirty="0">
                    <a:latin typeface="Franklin Gothic Book" panose="020B0503020102020204" pitchFamily="34" charset="0"/>
                    <a:cs typeface="Calibri"/>
                    <a:sym typeface="Wingdings" pitchFamily="2" charset="2"/>
                  </a:rPr>
                  <a:t>ε</a:t>
                </a:r>
                <a:r>
                  <a:rPr lang="nl-NL" sz="1400" baseline="-25000" dirty="0">
                    <a:latin typeface="Franklin Gothic Book" panose="020B0503020102020204" pitchFamily="34" charset="0"/>
                    <a:cs typeface="Calibri"/>
                    <a:sym typeface="Wingdings" pitchFamily="2" charset="2"/>
                  </a:rPr>
                  <a:t>3</a:t>
                </a:r>
                <a:endParaRPr lang="en-US" sz="1400" dirty="0">
                  <a:latin typeface="Franklin Gothic Book" panose="020B0503020102020204" pitchFamily="34" charset="0"/>
                </a:endParaRPr>
              </a:p>
            </p:txBody>
          </p:sp>
        </p:grpSp>
        <p:sp>
          <p:nvSpPr>
            <p:cNvPr id="12" name="Tekstvak 161"/>
            <p:cNvSpPr txBox="1"/>
            <p:nvPr/>
          </p:nvSpPr>
          <p:spPr>
            <a:xfrm>
              <a:off x="1284498" y="3041503"/>
              <a:ext cx="197848" cy="276999"/>
            </a:xfrm>
            <a:prstGeom prst="rect">
              <a:avLst/>
            </a:prstGeom>
            <a:noFill/>
          </p:spPr>
          <p:txBody>
            <a:bodyPr wrap="square" rtlCol="0">
              <a:spAutoFit/>
            </a:bodyPr>
            <a:lstStyle/>
            <a:p>
              <a:r>
                <a:rPr lang="nl-NL" sz="1200" b="1" dirty="0">
                  <a:solidFill>
                    <a:srgbClr val="FF6600"/>
                  </a:solidFill>
                  <a:latin typeface="Franklin Gothic Book" panose="020B0503020102020204" pitchFamily="34" charset="0"/>
                </a:rPr>
                <a:t>0</a:t>
              </a:r>
              <a:endParaRPr lang="en-US" b="1" dirty="0">
                <a:solidFill>
                  <a:srgbClr val="FF6600"/>
                </a:solidFill>
                <a:latin typeface="Franklin Gothic Book" panose="020B0503020102020204" pitchFamily="34" charset="0"/>
              </a:endParaRPr>
            </a:p>
          </p:txBody>
        </p:sp>
      </p:grpSp>
      <p:sp>
        <p:nvSpPr>
          <p:cNvPr id="51" name="Tijdelijke aanduiding voor inhoud 2"/>
          <p:cNvSpPr txBox="1">
            <a:spLocks/>
          </p:cNvSpPr>
          <p:nvPr/>
        </p:nvSpPr>
        <p:spPr>
          <a:xfrm>
            <a:off x="3472116" y="1956527"/>
            <a:ext cx="5359274" cy="4525963"/>
          </a:xfrm>
          <a:prstGeom prst="rect">
            <a:avLst/>
          </a:prstGeom>
        </p:spPr>
        <p:txBody>
          <a:bodyPr lIns="91402" tIns="45702" rIns="91402" bIns="45702">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latin typeface="Courier New"/>
                <a:cs typeface="Courier New"/>
              </a:rPr>
              <a:t>MODEL: 	F1 BY y1</a:t>
            </a:r>
            <a:r>
              <a:rPr lang="en-US" sz="1600" dirty="0">
                <a:solidFill>
                  <a:srgbClr val="FF6600"/>
                </a:solidFill>
                <a:latin typeface="Courier New"/>
                <a:cs typeface="Courier New"/>
              </a:rPr>
              <a:t>@1</a:t>
            </a:r>
            <a:r>
              <a:rPr lang="en-US" sz="1600" dirty="0">
                <a:latin typeface="Courier New"/>
                <a:cs typeface="Courier New"/>
              </a:rPr>
              <a:t> y2 y3; </a:t>
            </a:r>
          </a:p>
          <a:p>
            <a:pPr marL="0" indent="0">
              <a:buNone/>
            </a:pPr>
            <a:r>
              <a:rPr lang="en-US" sz="1600" dirty="0">
                <a:latin typeface="Courier New"/>
                <a:cs typeface="Courier New"/>
              </a:rPr>
              <a:t>		</a:t>
            </a:r>
            <a:r>
              <a:rPr lang="en-US" sz="1600" dirty="0">
                <a:solidFill>
                  <a:srgbClr val="FF6600"/>
                </a:solidFill>
                <a:latin typeface="Courier New"/>
                <a:cs typeface="Courier New"/>
              </a:rPr>
              <a:t>[F1@0];</a:t>
            </a:r>
          </a:p>
          <a:p>
            <a:pPr marL="0" indent="0">
              <a:buNone/>
            </a:pPr>
            <a:endParaRPr lang="en-US" sz="1600" dirty="0">
              <a:latin typeface="Courier New"/>
              <a:cs typeface="Courier New"/>
            </a:endParaRPr>
          </a:p>
          <a:p>
            <a:pPr marL="0" indent="0">
              <a:buNone/>
            </a:pPr>
            <a:r>
              <a:rPr lang="en-US" sz="1800" b="1" dirty="0">
                <a:latin typeface="Franklin Gothic Book" panose="020B0503020102020204" pitchFamily="34" charset="0"/>
                <a:cs typeface="Courier New"/>
              </a:rPr>
              <a:t>Default parameterization</a:t>
            </a:r>
            <a:r>
              <a:rPr lang="en-US" sz="1800" dirty="0">
                <a:latin typeface="Franklin Gothic Book" panose="020B0503020102020204" pitchFamily="34" charset="0"/>
                <a:cs typeface="Courier New"/>
              </a:rPr>
              <a:t>:</a:t>
            </a:r>
          </a:p>
          <a:p>
            <a:r>
              <a:rPr lang="en-US" sz="1800" dirty="0">
                <a:latin typeface="Franklin Gothic Book" panose="020B0503020102020204" pitchFamily="34" charset="0"/>
                <a:cs typeface="Courier New"/>
              </a:rPr>
              <a:t>First factor loading constrained at 1</a:t>
            </a:r>
          </a:p>
          <a:p>
            <a:r>
              <a:rPr lang="en-US" sz="1800" dirty="0">
                <a:latin typeface="Franklin Gothic Book" panose="020B0503020102020204" pitchFamily="34" charset="0"/>
                <a:cs typeface="Courier New"/>
              </a:rPr>
              <a:t>Factor mean constrained at zero</a:t>
            </a:r>
          </a:p>
          <a:p>
            <a:pPr marL="0" indent="0">
              <a:buNone/>
            </a:pPr>
            <a:endParaRPr lang="en-US" sz="1800" dirty="0">
              <a:latin typeface="Franklin Gothic Book" panose="020B0503020102020204" pitchFamily="34" charset="0"/>
              <a:cs typeface="Courier New"/>
            </a:endParaRPr>
          </a:p>
          <a:p>
            <a:pPr marL="0" indent="0">
              <a:buNone/>
            </a:pPr>
            <a:r>
              <a:rPr lang="en-US" sz="1400" b="1" dirty="0">
                <a:latin typeface="Franklin Gothic Book" panose="020B0503020102020204" pitchFamily="34" charset="0"/>
                <a:cs typeface="Courier New"/>
              </a:rPr>
              <a:t>Other defaults</a:t>
            </a:r>
            <a:r>
              <a:rPr lang="en-US" sz="1400" dirty="0">
                <a:latin typeface="Franklin Gothic Book" panose="020B0503020102020204" pitchFamily="34" charset="0"/>
                <a:cs typeface="Courier New"/>
              </a:rPr>
              <a:t>:</a:t>
            </a:r>
          </a:p>
          <a:p>
            <a:r>
              <a:rPr lang="en-US" sz="1400" dirty="0">
                <a:latin typeface="Franklin Gothic Book" panose="020B0503020102020204" pitchFamily="34" charset="0"/>
                <a:cs typeface="Courier New"/>
              </a:rPr>
              <a:t>Mean of residuals is by definition 0</a:t>
            </a:r>
          </a:p>
          <a:p>
            <a:r>
              <a:rPr lang="en-US" sz="1400" dirty="0">
                <a:latin typeface="Franklin Gothic Book" panose="020B0503020102020204" pitchFamily="34" charset="0"/>
                <a:cs typeface="Courier New"/>
              </a:rPr>
              <a:t>Residuals have a loading of 1</a:t>
            </a:r>
          </a:p>
          <a:p>
            <a:endParaRPr lang="en-US" sz="1800" dirty="0">
              <a:latin typeface="Franklin Gothic Book" panose="020B0503020102020204" pitchFamily="34" charset="0"/>
              <a:cs typeface="Courier New"/>
            </a:endParaRPr>
          </a:p>
          <a:p>
            <a:pPr marL="0" indent="0">
              <a:buNone/>
            </a:pPr>
            <a:r>
              <a:rPr lang="en-US" sz="1800" b="1" dirty="0">
                <a:latin typeface="Franklin Gothic Book" panose="020B0503020102020204" pitchFamily="34" charset="0"/>
                <a:cs typeface="Courier New"/>
              </a:rPr>
              <a:t>Estimated</a:t>
            </a:r>
            <a:r>
              <a:rPr lang="en-US" sz="1800" dirty="0">
                <a:latin typeface="Franklin Gothic Book" panose="020B0503020102020204" pitchFamily="34" charset="0"/>
                <a:cs typeface="Courier New"/>
              </a:rPr>
              <a:t>:</a:t>
            </a:r>
          </a:p>
          <a:p>
            <a:r>
              <a:rPr lang="en-US" sz="1800" dirty="0">
                <a:latin typeface="Franklin Gothic Book" panose="020B0503020102020204" pitchFamily="34" charset="0"/>
                <a:cs typeface="Courier New"/>
              </a:rPr>
              <a:t>Factor variance (</a:t>
            </a:r>
            <a:r>
              <a:rPr lang="nl-NL" sz="1800" dirty="0">
                <a:latin typeface="Franklin Gothic Book" panose="020B0503020102020204" pitchFamily="34" charset="0"/>
              </a:rPr>
              <a:t>Ψ</a:t>
            </a:r>
            <a:r>
              <a:rPr lang="en-US" sz="1800" dirty="0">
                <a:latin typeface="Franklin Gothic Book" panose="020B0503020102020204" pitchFamily="34" charset="0"/>
              </a:rPr>
              <a:t>)</a:t>
            </a:r>
            <a:r>
              <a:rPr lang="en-US" sz="1800" dirty="0">
                <a:latin typeface="Franklin Gothic Book" panose="020B0503020102020204" pitchFamily="34" charset="0"/>
                <a:cs typeface="Courier New"/>
              </a:rPr>
              <a:t>, other factor loadings (</a:t>
            </a:r>
            <a:r>
              <a:rPr lang="el-GR" sz="1800" dirty="0">
                <a:latin typeface="Franklin Gothic Book" panose="020B0503020102020204" pitchFamily="34" charset="0"/>
                <a:cs typeface="Calibri"/>
                <a:sym typeface="Wingdings" pitchFamily="2" charset="2"/>
              </a:rPr>
              <a:t>λ</a:t>
            </a:r>
            <a:r>
              <a:rPr lang="nl-NL" sz="1800" baseline="-25000" dirty="0">
                <a:latin typeface="Franklin Gothic Book" panose="020B0503020102020204" pitchFamily="34" charset="0"/>
                <a:cs typeface="Calibri"/>
                <a:sym typeface="Wingdings" pitchFamily="2" charset="2"/>
              </a:rPr>
              <a:t>2</a:t>
            </a:r>
            <a:r>
              <a:rPr lang="en-US" sz="1800" dirty="0">
                <a:latin typeface="Franklin Gothic Book" panose="020B0503020102020204" pitchFamily="34" charset="0"/>
                <a:sym typeface="Wingdings" pitchFamily="2" charset="2"/>
              </a:rPr>
              <a:t>,</a:t>
            </a:r>
            <a:r>
              <a:rPr lang="el-GR" sz="1800" dirty="0">
                <a:latin typeface="Franklin Gothic Book" panose="020B0503020102020204" pitchFamily="34" charset="0"/>
                <a:cs typeface="Calibri"/>
                <a:sym typeface="Wingdings" pitchFamily="2" charset="2"/>
              </a:rPr>
              <a:t> λ</a:t>
            </a:r>
            <a:r>
              <a:rPr lang="nl-NL" sz="1800" baseline="-25000" dirty="0">
                <a:latin typeface="Franklin Gothic Book" panose="020B0503020102020204" pitchFamily="34" charset="0"/>
                <a:cs typeface="Calibri"/>
                <a:sym typeface="Wingdings" pitchFamily="2" charset="2"/>
              </a:rPr>
              <a:t>3</a:t>
            </a:r>
            <a:r>
              <a:rPr lang="en-US" sz="1800" dirty="0">
                <a:latin typeface="Franklin Gothic Book" panose="020B0503020102020204" pitchFamily="34" charset="0"/>
                <a:cs typeface="Courier New"/>
              </a:rPr>
              <a:t>), item intercepts (ν</a:t>
            </a:r>
            <a:r>
              <a:rPr lang="en-US" sz="1800" baseline="-25000" dirty="0">
                <a:latin typeface="Franklin Gothic Book" panose="020B0503020102020204" pitchFamily="34" charset="0"/>
                <a:cs typeface="Courier New"/>
              </a:rPr>
              <a:t>1</a:t>
            </a:r>
            <a:r>
              <a:rPr lang="en-US" sz="1800" dirty="0">
                <a:latin typeface="Franklin Gothic Book" panose="020B0503020102020204" pitchFamily="34" charset="0"/>
                <a:cs typeface="Courier New"/>
              </a:rPr>
              <a:t>, ν</a:t>
            </a:r>
            <a:r>
              <a:rPr lang="en-US" sz="1800" baseline="-25000" dirty="0">
                <a:latin typeface="Franklin Gothic Book" panose="020B0503020102020204" pitchFamily="34" charset="0"/>
                <a:cs typeface="Courier New"/>
              </a:rPr>
              <a:t>2</a:t>
            </a:r>
            <a:r>
              <a:rPr lang="en-US" sz="1800" dirty="0">
                <a:latin typeface="Franklin Gothic Book" panose="020B0503020102020204" pitchFamily="34" charset="0"/>
                <a:cs typeface="Courier New"/>
              </a:rPr>
              <a:t>, ν</a:t>
            </a:r>
            <a:r>
              <a:rPr lang="en-US" sz="1800" baseline="-25000" dirty="0">
                <a:latin typeface="Franklin Gothic Book" panose="020B0503020102020204" pitchFamily="34" charset="0"/>
                <a:cs typeface="Courier New"/>
              </a:rPr>
              <a:t>3</a:t>
            </a:r>
            <a:r>
              <a:rPr lang="en-US" sz="1800" dirty="0">
                <a:latin typeface="Franklin Gothic Book" panose="020B0503020102020204" pitchFamily="34" charset="0"/>
                <a:cs typeface="Courier New"/>
              </a:rPr>
              <a:t>), residual variances (</a:t>
            </a:r>
            <a:r>
              <a:rPr lang="nl-NL" sz="1800" dirty="0">
                <a:latin typeface="Franklin Gothic Book" panose="020B0503020102020204" pitchFamily="34" charset="0"/>
                <a:cs typeface="Calibri"/>
                <a:sym typeface="Wingdings" pitchFamily="2" charset="2"/>
              </a:rPr>
              <a:t>ε</a:t>
            </a:r>
            <a:r>
              <a:rPr lang="nl-NL" sz="1800" baseline="-25000" dirty="0">
                <a:latin typeface="Franklin Gothic Book" panose="020B0503020102020204" pitchFamily="34" charset="0"/>
                <a:cs typeface="Calibri"/>
                <a:sym typeface="Wingdings" pitchFamily="2" charset="2"/>
              </a:rPr>
              <a:t>1</a:t>
            </a:r>
            <a:r>
              <a:rPr lang="en-US" sz="1800" dirty="0">
                <a:latin typeface="Franklin Gothic Book" panose="020B0503020102020204" pitchFamily="34" charset="0"/>
                <a:sym typeface="Wingdings" pitchFamily="2" charset="2"/>
              </a:rPr>
              <a:t>, </a:t>
            </a:r>
            <a:r>
              <a:rPr lang="nl-NL" sz="1800" dirty="0">
                <a:latin typeface="Franklin Gothic Book" panose="020B0503020102020204" pitchFamily="34" charset="0"/>
                <a:cs typeface="Calibri"/>
                <a:sym typeface="Wingdings" pitchFamily="2" charset="2"/>
              </a:rPr>
              <a:t>ε</a:t>
            </a:r>
            <a:r>
              <a:rPr lang="nl-NL" sz="1800" baseline="-25000" dirty="0">
                <a:latin typeface="Franklin Gothic Book" panose="020B0503020102020204" pitchFamily="34" charset="0"/>
                <a:cs typeface="Calibri"/>
                <a:sym typeface="Wingdings" pitchFamily="2" charset="2"/>
              </a:rPr>
              <a:t>2</a:t>
            </a:r>
            <a:r>
              <a:rPr lang="en-US" sz="1800" dirty="0">
                <a:latin typeface="Franklin Gothic Book" panose="020B0503020102020204" pitchFamily="34" charset="0"/>
                <a:sym typeface="Wingdings" pitchFamily="2" charset="2"/>
              </a:rPr>
              <a:t>, </a:t>
            </a:r>
            <a:r>
              <a:rPr lang="nl-NL" sz="1800" dirty="0">
                <a:latin typeface="Franklin Gothic Book" panose="020B0503020102020204" pitchFamily="34" charset="0"/>
                <a:cs typeface="Calibri"/>
                <a:sym typeface="Wingdings" pitchFamily="2" charset="2"/>
              </a:rPr>
              <a:t>ε</a:t>
            </a:r>
            <a:r>
              <a:rPr lang="nl-NL" sz="1800" baseline="-25000" dirty="0">
                <a:latin typeface="Franklin Gothic Book" panose="020B0503020102020204" pitchFamily="34" charset="0"/>
                <a:cs typeface="Calibri"/>
                <a:sym typeface="Wingdings" pitchFamily="2" charset="2"/>
              </a:rPr>
              <a:t>3</a:t>
            </a:r>
            <a:r>
              <a:rPr lang="nl-NL" sz="1800" dirty="0">
                <a:latin typeface="Franklin Gothic Book" panose="020B0503020102020204" pitchFamily="34" charset="0"/>
                <a:cs typeface="Calibri"/>
                <a:sym typeface="Wingdings" pitchFamily="2" charset="2"/>
              </a:rPr>
              <a:t>)</a:t>
            </a:r>
            <a:endParaRPr lang="en-US" sz="1800" dirty="0">
              <a:latin typeface="Franklin Gothic Book" panose="020B0503020102020204" pitchFamily="34" charset="0"/>
              <a:cs typeface="Courier New"/>
            </a:endParaRPr>
          </a:p>
          <a:p>
            <a:endParaRPr lang="en-US" sz="1600" dirty="0">
              <a:latin typeface="Franklin Gothic Book" panose="020B0503020102020204" pitchFamily="34" charset="0"/>
              <a:cs typeface="Courier New"/>
            </a:endParaRPr>
          </a:p>
          <a:p>
            <a:endParaRPr lang="en-US" sz="1600" dirty="0">
              <a:cs typeface="Courier New"/>
            </a:endParaRPr>
          </a:p>
        </p:txBody>
      </p:sp>
      <p:pic>
        <p:nvPicPr>
          <p:cNvPr id="52" name="Picture 5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5907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029200"/>
            <a:ext cx="91440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2" tIns="45702" rIns="91402" bIns="45702" spcCol="0" rtlCol="0" anchor="ctr"/>
          <a:lstStyle/>
          <a:p>
            <a:pPr algn="ctr"/>
            <a:endParaRPr lang="nl-NL"/>
          </a:p>
        </p:txBody>
      </p:sp>
      <p:sp>
        <p:nvSpPr>
          <p:cNvPr id="3" name="Tijdelijke aanduiding voor inhoud 2"/>
          <p:cNvSpPr>
            <a:spLocks noGrp="1"/>
          </p:cNvSpPr>
          <p:nvPr>
            <p:ph idx="1"/>
          </p:nvPr>
        </p:nvSpPr>
        <p:spPr>
          <a:xfrm>
            <a:off x="457200" y="1295400"/>
            <a:ext cx="7308000" cy="4464496"/>
          </a:xfrm>
        </p:spPr>
        <p:txBody>
          <a:bodyPr>
            <a:normAutofit fontScale="40000" lnSpcReduction="20000"/>
          </a:bodyPr>
          <a:lstStyle/>
          <a:p>
            <a:pPr marL="0" indent="0">
              <a:buClr>
                <a:srgbClr val="C00000"/>
              </a:buClr>
              <a:buNone/>
            </a:pPr>
            <a:endParaRPr lang="en-GB" sz="4200" dirty="0">
              <a:latin typeface="Courier New"/>
              <a:cs typeface="Courier New"/>
            </a:endParaRPr>
          </a:p>
          <a:p>
            <a:pPr marL="0" indent="0">
              <a:buClr>
                <a:srgbClr val="C00000"/>
              </a:buClr>
              <a:buNone/>
            </a:pPr>
            <a:r>
              <a:rPr lang="en-US" sz="4200" u="sng" dirty="0">
                <a:latin typeface="Courier New"/>
                <a:cs typeface="Courier New"/>
              </a:rPr>
              <a:t>TITLE:</a:t>
            </a:r>
            <a:r>
              <a:rPr lang="en-US" sz="4200" dirty="0">
                <a:solidFill>
                  <a:srgbClr val="0000FF"/>
                </a:solidFill>
                <a:latin typeface="Courier New"/>
                <a:cs typeface="Courier New"/>
              </a:rPr>
              <a:t> </a:t>
            </a:r>
            <a:r>
              <a:rPr lang="en-US" sz="4200" dirty="0">
                <a:latin typeface="Courier New"/>
                <a:cs typeface="Courier New"/>
              </a:rPr>
              <a:t>Parameterization 1;</a:t>
            </a:r>
          </a:p>
          <a:p>
            <a:pPr marL="0" indent="0">
              <a:buClr>
                <a:srgbClr val="C00000"/>
              </a:buClr>
              <a:buNone/>
            </a:pPr>
            <a:endParaRPr lang="en-US" sz="4200" dirty="0">
              <a:latin typeface="Courier New"/>
              <a:cs typeface="Courier New"/>
            </a:endParaRPr>
          </a:p>
          <a:p>
            <a:pPr marL="0" indent="0">
              <a:buClr>
                <a:srgbClr val="C00000"/>
              </a:buClr>
              <a:buNone/>
            </a:pPr>
            <a:r>
              <a:rPr lang="en-US" sz="4200" u="sng" dirty="0">
                <a:latin typeface="Courier New"/>
                <a:cs typeface="Courier New"/>
              </a:rPr>
              <a:t>DATA:</a:t>
            </a:r>
            <a:r>
              <a:rPr lang="en-US" sz="4200" dirty="0">
                <a:solidFill>
                  <a:srgbClr val="0000FF"/>
                </a:solidFill>
                <a:latin typeface="Courier New"/>
                <a:cs typeface="Courier New"/>
              </a:rPr>
              <a:t>  </a:t>
            </a:r>
            <a:r>
              <a:rPr lang="en-US" sz="4200" dirty="0">
                <a:latin typeface="Courier New"/>
                <a:cs typeface="Courier New"/>
              </a:rPr>
              <a:t>FILE IS Sapi_Demo.dat;</a:t>
            </a:r>
          </a:p>
          <a:p>
            <a:pPr marL="0" indent="0">
              <a:buClr>
                <a:srgbClr val="C00000"/>
              </a:buClr>
              <a:buNone/>
            </a:pPr>
            <a:endParaRPr lang="en-US" sz="4200" dirty="0">
              <a:latin typeface="Courier New"/>
              <a:cs typeface="Courier New"/>
            </a:endParaRPr>
          </a:p>
          <a:p>
            <a:pPr marL="0" indent="0">
              <a:buNone/>
            </a:pPr>
            <a:r>
              <a:rPr lang="en-US" sz="4200" u="sng" dirty="0">
                <a:latin typeface="Courier New"/>
                <a:cs typeface="Courier New"/>
              </a:rPr>
              <a:t>VARIABLE:</a:t>
            </a:r>
            <a:r>
              <a:rPr lang="en-US" sz="4200" dirty="0">
                <a:latin typeface="Courier New"/>
                <a:cs typeface="Courier New"/>
              </a:rPr>
              <a:t> NAMES = ID Age </a:t>
            </a:r>
            <a:r>
              <a:rPr lang="en-US" sz="4200" dirty="0" err="1">
                <a:latin typeface="Courier New"/>
                <a:cs typeface="Courier New"/>
              </a:rPr>
              <a:t>EduLevel</a:t>
            </a:r>
            <a:r>
              <a:rPr lang="en-US" sz="4200" dirty="0">
                <a:latin typeface="Courier New"/>
                <a:cs typeface="Courier New"/>
              </a:rPr>
              <a:t> Gender </a:t>
            </a:r>
            <a:r>
              <a:rPr lang="en-US" sz="4200" dirty="0" err="1">
                <a:latin typeface="Courier New"/>
                <a:cs typeface="Courier New"/>
              </a:rPr>
              <a:t>ReadAb</a:t>
            </a:r>
            <a:r>
              <a:rPr lang="en-US" sz="4200" dirty="0">
                <a:latin typeface="Courier New"/>
                <a:cs typeface="Courier New"/>
              </a:rPr>
              <a:t> Q44</a:t>
            </a:r>
          </a:p>
          <a:p>
            <a:pPr marL="0" indent="0">
              <a:buNone/>
            </a:pPr>
            <a:r>
              <a:rPr lang="en-US" sz="4200" dirty="0">
                <a:latin typeface="Courier New"/>
                <a:cs typeface="Courier New"/>
              </a:rPr>
              <a:t>                  Q63 Q76 Q77 Q84 Q98 Q170 Q196;</a:t>
            </a:r>
          </a:p>
          <a:p>
            <a:pPr marL="0" indent="0">
              <a:buNone/>
            </a:pPr>
            <a:endParaRPr lang="en-US" sz="4200" dirty="0">
              <a:latin typeface="Courier New"/>
              <a:cs typeface="Courier New"/>
            </a:endParaRPr>
          </a:p>
          <a:p>
            <a:pPr marL="0" indent="0">
              <a:buClr>
                <a:srgbClr val="C00000"/>
              </a:buClr>
              <a:buNone/>
            </a:pPr>
            <a:r>
              <a:rPr lang="en-US" sz="4200" dirty="0">
                <a:latin typeface="Courier New"/>
                <a:cs typeface="Courier New"/>
              </a:rPr>
              <a:t>	USEVARIABLES = 	Q77 Q84 Q170 Q196 ;</a:t>
            </a:r>
          </a:p>
          <a:p>
            <a:pPr marL="0" indent="0">
              <a:buClr>
                <a:srgbClr val="C00000"/>
              </a:buClr>
              <a:buNone/>
            </a:pPr>
            <a:r>
              <a:rPr lang="en-US" sz="4200" dirty="0">
                <a:latin typeface="Courier New"/>
                <a:cs typeface="Courier New"/>
              </a:rPr>
              <a:t>	MISSING =		ALL(-999);</a:t>
            </a:r>
          </a:p>
          <a:p>
            <a:pPr marL="0" indent="0">
              <a:buClr>
                <a:srgbClr val="C00000"/>
              </a:buClr>
              <a:buNone/>
            </a:pPr>
            <a:endParaRPr lang="en-US" sz="4200" dirty="0">
              <a:latin typeface="Courier New"/>
              <a:cs typeface="Courier New"/>
            </a:endParaRPr>
          </a:p>
          <a:p>
            <a:pPr marL="0" indent="0">
              <a:buClr>
                <a:srgbClr val="C00000"/>
              </a:buClr>
              <a:buNone/>
            </a:pPr>
            <a:r>
              <a:rPr lang="en-US" sz="4200" u="sng" dirty="0">
                <a:latin typeface="Courier New" pitchFamily="49" charset="0"/>
                <a:cs typeface="Courier New" pitchFamily="49" charset="0"/>
              </a:rPr>
              <a:t>MODEL:</a:t>
            </a:r>
            <a:r>
              <a:rPr lang="en-US" sz="4200" dirty="0">
                <a:solidFill>
                  <a:srgbClr val="0000FF"/>
                </a:solidFill>
                <a:latin typeface="Courier New" pitchFamily="49" charset="0"/>
                <a:cs typeface="Courier New" pitchFamily="49" charset="0"/>
              </a:rPr>
              <a:t> </a:t>
            </a:r>
            <a:r>
              <a:rPr lang="en-US" sz="4200" dirty="0">
                <a:solidFill>
                  <a:srgbClr val="FF6600"/>
                </a:solidFill>
                <a:latin typeface="Courier New" pitchFamily="49" charset="0"/>
                <a:cs typeface="Courier New" pitchFamily="49" charset="0"/>
              </a:rPr>
              <a:t>Extraversion BY Q77 Q84 Q170 Q196;</a:t>
            </a:r>
          </a:p>
          <a:p>
            <a:pPr marL="0" indent="0">
              <a:buClr>
                <a:srgbClr val="C00000"/>
              </a:buClr>
              <a:buNone/>
            </a:pPr>
            <a:endParaRPr lang="en-US" sz="4200" dirty="0">
              <a:solidFill>
                <a:srgbClr val="FF00FF"/>
              </a:solidFill>
              <a:latin typeface="Courier New" pitchFamily="49" charset="0"/>
              <a:cs typeface="Courier New" pitchFamily="49" charset="0"/>
            </a:endParaRPr>
          </a:p>
          <a:p>
            <a:pPr marL="0" indent="0">
              <a:buClr>
                <a:srgbClr val="C00000"/>
              </a:buClr>
              <a:buNone/>
            </a:pPr>
            <a:r>
              <a:rPr lang="en-US" sz="4200" u="sng" dirty="0">
                <a:latin typeface="Courier New" pitchFamily="49" charset="0"/>
                <a:cs typeface="Courier New" pitchFamily="49" charset="0"/>
              </a:rPr>
              <a:t>OUTPUT:</a:t>
            </a:r>
            <a:r>
              <a:rPr lang="en-US" sz="4200" dirty="0">
                <a:solidFill>
                  <a:srgbClr val="0000FF"/>
                </a:solidFill>
                <a:latin typeface="Courier New" pitchFamily="49" charset="0"/>
                <a:cs typeface="Courier New" pitchFamily="49" charset="0"/>
              </a:rPr>
              <a:t>  </a:t>
            </a:r>
            <a:r>
              <a:rPr lang="en-US" sz="4200" dirty="0">
                <a:solidFill>
                  <a:srgbClr val="000000"/>
                </a:solidFill>
                <a:latin typeface="Courier New" pitchFamily="49" charset="0"/>
                <a:cs typeface="Courier New" pitchFamily="49" charset="0"/>
              </a:rPr>
              <a:t>SAMPSTAT STDYX TECH1</a:t>
            </a:r>
          </a:p>
          <a:p>
            <a:pPr marL="0" indent="0">
              <a:buClr>
                <a:srgbClr val="C00000"/>
              </a:buClr>
              <a:buNone/>
            </a:pPr>
            <a:endParaRPr lang="en-US" sz="1300" b="1" dirty="0">
              <a:latin typeface="Courier New"/>
              <a:cs typeface="Courier New"/>
            </a:endParaRPr>
          </a:p>
          <a:p>
            <a:pPr marL="0" indent="0">
              <a:buNone/>
            </a:pPr>
            <a:endParaRPr lang="en-US" sz="1300" dirty="0">
              <a:latin typeface="Courier New"/>
              <a:cs typeface="Courier New"/>
            </a:endParaRPr>
          </a:p>
        </p:txBody>
      </p:sp>
      <p:sp>
        <p:nvSpPr>
          <p:cNvPr id="4" name="Marcador de número de diapositiva 1"/>
          <p:cNvSpPr txBox="1">
            <a:spLocks/>
          </p:cNvSpPr>
          <p:nvPr/>
        </p:nvSpPr>
        <p:spPr>
          <a:xfrm>
            <a:off x="8244408" y="6237320"/>
            <a:ext cx="2057400" cy="365125"/>
          </a:xfrm>
          <a:prstGeom prst="rect">
            <a:avLst/>
          </a:prstGeom>
        </p:spPr>
        <p:txBody>
          <a:bodyPr lIns="91402" tIns="45702" rIns="91402" bIns="45702"/>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en-US" sz="2000" dirty="0">
              <a:latin typeface="Corbel" panose="020B0503020204020204" pitchFamily="34" charset="0"/>
            </a:endParaRPr>
          </a:p>
          <a:p>
            <a:pPr>
              <a:defRPr/>
            </a:pPr>
            <a:endParaRPr lang="en-US" sz="2000" dirty="0">
              <a:latin typeface="Corbel" panose="020B0503020204020204" pitchFamily="34" charset="0"/>
            </a:endParaRPr>
          </a:p>
        </p:txBody>
      </p:sp>
      <p:sp>
        <p:nvSpPr>
          <p:cNvPr id="7" name="Rectangle 2"/>
          <p:cNvSpPr txBox="1">
            <a:spLocks noChangeArrowheads="1"/>
          </p:cNvSpPr>
          <p:nvPr/>
        </p:nvSpPr>
        <p:spPr>
          <a:xfrm>
            <a:off x="1324305" y="108081"/>
            <a:ext cx="6705600" cy="1644520"/>
          </a:xfrm>
          <a:prstGeom prst="rect">
            <a:avLst/>
          </a:prstGeom>
        </p:spPr>
        <p:txBody>
          <a:bodyPr lIns="91402" tIns="45702" rIns="91402" bIns="45702" rtlCol="0">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sz="2400" dirty="0">
                <a:solidFill>
                  <a:prstClr val="black"/>
                </a:solidFill>
              </a:rPr>
              <a:t> </a:t>
            </a:r>
            <a:r>
              <a:rPr lang="en-US" dirty="0">
                <a:latin typeface="Franklin Gothic Medium" panose="020B0603020102020204" pitchFamily="34" charset="0"/>
              </a:rPr>
              <a:t>1. Default Parameterization:</a:t>
            </a:r>
          </a:p>
          <a:p>
            <a:pPr>
              <a:spcBef>
                <a:spcPts val="0"/>
              </a:spcBef>
              <a:defRPr/>
            </a:pPr>
            <a:r>
              <a:rPr lang="en-US" sz="2900" dirty="0">
                <a:latin typeface="Franklin Gothic Book" panose="020B0503020102020204" pitchFamily="34" charset="0"/>
              </a:rPr>
              <a:t>Marker-variable method</a:t>
            </a: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973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4600"/>
            <a:ext cx="9144000" cy="707886"/>
          </a:xfrm>
          <a:prstGeom prst="rect">
            <a:avLst/>
          </a:prstGeom>
          <a:noFill/>
        </p:spPr>
        <p:txBody>
          <a:bodyPr wrap="square" lIns="91402" tIns="45702" rIns="91402" bIns="45702" rtlCol="0">
            <a:spAutoFit/>
          </a:bodyPr>
          <a:lstStyle/>
          <a:p>
            <a:pPr algn="ctr"/>
            <a:endParaRPr lang="nl-NL" sz="4000" dirty="0">
              <a:latin typeface="Franklin Gothic Medium" panose="020B0603020102020204" pitchFamily="34" charset="0"/>
            </a:endParaRPr>
          </a:p>
        </p:txBody>
      </p:sp>
      <p:sp>
        <p:nvSpPr>
          <p:cNvPr id="3" name="Rechthoek 1"/>
          <p:cNvSpPr/>
          <p:nvPr/>
        </p:nvSpPr>
        <p:spPr>
          <a:xfrm>
            <a:off x="76200" y="1236920"/>
            <a:ext cx="9144000" cy="4820790"/>
          </a:xfrm>
          <a:prstGeom prst="rect">
            <a:avLst/>
          </a:prstGeom>
        </p:spPr>
        <p:txBody>
          <a:bodyPr wrap="square" lIns="91402" tIns="45702" rIns="91402" bIns="45702">
            <a:spAutoFit/>
          </a:bodyPr>
          <a:lstStyle/>
          <a:p>
            <a:r>
              <a:rPr lang="nl-NL" sz="1600" dirty="0">
                <a:latin typeface="Courier New" pitchFamily="49" charset="0"/>
                <a:cs typeface="Courier New" pitchFamily="49" charset="0"/>
              </a:rPr>
              <a:t>MODEL RESULTS</a:t>
            </a:r>
          </a:p>
          <a:p>
            <a:r>
              <a:rPr lang="nl-NL" sz="1600" dirty="0">
                <a:latin typeface="Courier New" pitchFamily="49" charset="0"/>
                <a:cs typeface="Courier New" pitchFamily="49" charset="0"/>
              </a:rPr>
              <a:t>			</a:t>
            </a:r>
            <a:r>
              <a:rPr lang="nl-NL" sz="1600" dirty="0" err="1">
                <a:latin typeface="Courier New" pitchFamily="49" charset="0"/>
                <a:cs typeface="Courier New" pitchFamily="49" charset="0"/>
              </a:rPr>
              <a:t>Estimate</a:t>
            </a:r>
            <a:r>
              <a:rPr lang="nl-NL" sz="1600" dirty="0">
                <a:latin typeface="Courier New" pitchFamily="49" charset="0"/>
                <a:cs typeface="Courier New" pitchFamily="49" charset="0"/>
              </a:rPr>
              <a:t>     S.E.   Est./S.E.    P-Value</a:t>
            </a:r>
          </a:p>
          <a:p>
            <a:r>
              <a:rPr lang="nl-NL" sz="1600" dirty="0">
                <a:latin typeface="Courier New" pitchFamily="49" charset="0"/>
                <a:cs typeface="Courier New" pitchFamily="49" charset="0"/>
              </a:rPr>
              <a:t> EXTRAVER BY</a:t>
            </a:r>
          </a:p>
          <a:p>
            <a:r>
              <a:rPr lang="nl-NL" sz="1600" dirty="0">
                <a:latin typeface="Courier New" pitchFamily="49" charset="0"/>
                <a:cs typeface="Courier New" pitchFamily="49" charset="0"/>
              </a:rPr>
              <a:t>    </a:t>
            </a:r>
            <a:r>
              <a:rPr lang="nl-NL" sz="1600" dirty="0">
                <a:solidFill>
                  <a:srgbClr val="FF6600"/>
                </a:solidFill>
                <a:latin typeface="Courier New" pitchFamily="49" charset="0"/>
                <a:cs typeface="Courier New" pitchFamily="49" charset="0"/>
              </a:rPr>
              <a:t>Q77                </a:t>
            </a:r>
            <a:r>
              <a:rPr lang="nl-NL" sz="1600" b="1" dirty="0">
                <a:solidFill>
                  <a:srgbClr val="FF6600"/>
                </a:solidFill>
                <a:latin typeface="Courier New" pitchFamily="49" charset="0"/>
                <a:cs typeface="Courier New" pitchFamily="49" charset="0"/>
              </a:rPr>
              <a:t>1.000      0.000    999.000    999.000</a:t>
            </a:r>
          </a:p>
          <a:p>
            <a:r>
              <a:rPr lang="nl-NL" sz="1600" dirty="0">
                <a:latin typeface="Courier New" pitchFamily="49" charset="0"/>
                <a:cs typeface="Courier New" pitchFamily="49" charset="0"/>
              </a:rPr>
              <a:t>    Q84                0.708      0.047     15.213      0.000</a:t>
            </a:r>
          </a:p>
          <a:p>
            <a:r>
              <a:rPr lang="nl-NL" sz="1600" dirty="0">
                <a:latin typeface="Courier New" pitchFamily="49" charset="0"/>
                <a:cs typeface="Courier New" pitchFamily="49" charset="0"/>
              </a:rPr>
              <a:t>    Q170               0.567      0.052     10.996      0.000</a:t>
            </a:r>
          </a:p>
          <a:p>
            <a:r>
              <a:rPr lang="nl-NL" sz="1600" dirty="0">
                <a:latin typeface="Courier New" pitchFamily="49" charset="0"/>
                <a:cs typeface="Courier New" pitchFamily="49" charset="0"/>
              </a:rPr>
              <a:t>    Q196               0.742      0.052     14.179      0.000</a:t>
            </a:r>
          </a:p>
          <a:p>
            <a:endParaRPr lang="nl-NL" sz="1600" dirty="0">
              <a:latin typeface="Courier New" pitchFamily="49" charset="0"/>
              <a:cs typeface="Courier New" pitchFamily="49" charset="0"/>
            </a:endParaRPr>
          </a:p>
          <a:p>
            <a:r>
              <a:rPr lang="en-US" sz="1600" dirty="0">
                <a:solidFill>
                  <a:schemeClr val="bg1">
                    <a:lumMod val="75000"/>
                  </a:schemeClr>
                </a:solidFill>
                <a:latin typeface="Courier New" pitchFamily="49" charset="0"/>
                <a:cs typeface="Courier New" pitchFamily="49" charset="0"/>
              </a:rPr>
              <a:t> </a:t>
            </a:r>
            <a:r>
              <a:rPr lang="en-US" sz="1600" dirty="0">
                <a:latin typeface="Courier New" pitchFamily="49" charset="0"/>
                <a:cs typeface="Courier New" pitchFamily="49" charset="0"/>
              </a:rPr>
              <a:t>Means</a:t>
            </a:r>
          </a:p>
          <a:p>
            <a:r>
              <a:rPr lang="en-US" sz="1600" dirty="0">
                <a:solidFill>
                  <a:srgbClr val="FF6600"/>
                </a:solidFill>
                <a:latin typeface="Courier New" pitchFamily="49" charset="0"/>
                <a:cs typeface="Courier New" pitchFamily="49" charset="0"/>
              </a:rPr>
              <a:t>    EXTRAVER           </a:t>
            </a:r>
            <a:r>
              <a:rPr lang="en-US" sz="1600" b="1" dirty="0">
                <a:solidFill>
                  <a:srgbClr val="FF6600"/>
                </a:solidFill>
                <a:latin typeface="Courier New" pitchFamily="49" charset="0"/>
                <a:cs typeface="Courier New" pitchFamily="49" charset="0"/>
              </a:rPr>
              <a:t>0.000      0.000    999.000    999.000</a:t>
            </a:r>
            <a:endParaRPr lang="nl-NL" sz="1600" b="1" dirty="0">
              <a:solidFill>
                <a:srgbClr val="FF6600"/>
              </a:solidFill>
              <a:latin typeface="Courier New" pitchFamily="49" charset="0"/>
              <a:cs typeface="Courier New" pitchFamily="49" charset="0"/>
            </a:endParaRPr>
          </a:p>
          <a:p>
            <a:endParaRPr lang="nl-NL" sz="1600" dirty="0">
              <a:latin typeface="Courier New" pitchFamily="49" charset="0"/>
              <a:cs typeface="Courier New" pitchFamily="49" charset="0"/>
            </a:endParaRPr>
          </a:p>
          <a:p>
            <a:r>
              <a:rPr lang="fr-FR" sz="1600" dirty="0">
                <a:latin typeface="Courier New" pitchFamily="49" charset="0"/>
                <a:cs typeface="Courier New" pitchFamily="49" charset="0"/>
              </a:rPr>
              <a:t> </a:t>
            </a:r>
            <a:r>
              <a:rPr lang="fr-FR" sz="1600" dirty="0" err="1">
                <a:latin typeface="Courier New" pitchFamily="49" charset="0"/>
                <a:cs typeface="Courier New" pitchFamily="49" charset="0"/>
              </a:rPr>
              <a:t>Intercepts</a:t>
            </a:r>
            <a:endParaRPr lang="fr-FR" sz="1600" dirty="0">
              <a:latin typeface="Courier New" pitchFamily="49" charset="0"/>
              <a:cs typeface="Courier New" pitchFamily="49" charset="0"/>
            </a:endParaRPr>
          </a:p>
          <a:p>
            <a:r>
              <a:rPr lang="fr-FR" sz="1600" dirty="0">
                <a:latin typeface="Courier New" pitchFamily="49" charset="0"/>
                <a:cs typeface="Courier New" pitchFamily="49" charset="0"/>
              </a:rPr>
              <a:t>    Q77                3.571      0.034    103.670      0.000</a:t>
            </a:r>
          </a:p>
          <a:p>
            <a:r>
              <a:rPr lang="fr-FR" sz="1600" dirty="0">
                <a:latin typeface="Courier New" pitchFamily="49" charset="0"/>
                <a:cs typeface="Courier New" pitchFamily="49" charset="0"/>
              </a:rPr>
              <a:t>    Q84                3.224      0.033     96.473      0.000</a:t>
            </a:r>
          </a:p>
          <a:p>
            <a:r>
              <a:rPr lang="fr-FR" sz="1600" dirty="0">
                <a:latin typeface="Courier New" pitchFamily="49" charset="0"/>
                <a:cs typeface="Courier New" pitchFamily="49" charset="0"/>
              </a:rPr>
              <a:t>    Q170               3.947      0.031    127.447      0.000</a:t>
            </a:r>
          </a:p>
          <a:p>
            <a:r>
              <a:rPr lang="fr-FR" sz="1600" dirty="0">
                <a:latin typeface="Courier New" pitchFamily="49" charset="0"/>
                <a:cs typeface="Courier New" pitchFamily="49" charset="0"/>
              </a:rPr>
              <a:t>    Q196               3.800      0.028    137.530      0.000</a:t>
            </a:r>
            <a:endParaRPr lang="nl-NL" sz="1600" dirty="0">
              <a:latin typeface="Courier New" pitchFamily="49" charset="0"/>
              <a:cs typeface="Courier New" pitchFamily="49" charset="0"/>
            </a:endParaRPr>
          </a:p>
          <a:p>
            <a:endParaRPr lang="nl-NL" sz="1600" dirty="0">
              <a:latin typeface="Courier New" pitchFamily="49" charset="0"/>
              <a:cs typeface="Courier New" pitchFamily="49" charset="0"/>
            </a:endParaRPr>
          </a:p>
          <a:p>
            <a:r>
              <a:rPr lang="nl-NL" sz="1600" dirty="0">
                <a:latin typeface="Courier New" pitchFamily="49" charset="0"/>
                <a:cs typeface="Courier New" pitchFamily="49" charset="0"/>
              </a:rPr>
              <a:t> </a:t>
            </a:r>
            <a:r>
              <a:rPr lang="nl-NL" sz="1600" dirty="0" err="1">
                <a:latin typeface="Courier New" pitchFamily="49" charset="0"/>
                <a:cs typeface="Courier New" pitchFamily="49" charset="0"/>
              </a:rPr>
              <a:t>Variances</a:t>
            </a:r>
            <a:endParaRPr lang="nl-NL" sz="1600" dirty="0">
              <a:latin typeface="Courier New" pitchFamily="49" charset="0"/>
              <a:cs typeface="Courier New" pitchFamily="49" charset="0"/>
            </a:endParaRPr>
          </a:p>
          <a:p>
            <a:r>
              <a:rPr lang="nl-NL" sz="1600" dirty="0">
                <a:latin typeface="Courier New" pitchFamily="49" charset="0"/>
                <a:cs typeface="Courier New" pitchFamily="49" charset="0"/>
              </a:rPr>
              <a:t>    EXTRAVER           0.696      0.064     10.825      0.000</a:t>
            </a: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a:xfrm>
            <a:off x="1324305" y="108081"/>
            <a:ext cx="6705600" cy="1644520"/>
          </a:xfrm>
          <a:prstGeom prst="rect">
            <a:avLst/>
          </a:prstGeom>
        </p:spPr>
        <p:txBody>
          <a:bodyPr lIns="91402" tIns="45702" rIns="91402" bIns="45702" rtlCol="0">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sz="2400" dirty="0">
                <a:solidFill>
                  <a:prstClr val="black"/>
                </a:solidFill>
              </a:rPr>
              <a:t> </a:t>
            </a:r>
            <a:r>
              <a:rPr lang="en-US" dirty="0">
                <a:latin typeface="Franklin Gothic Medium" panose="020B0603020102020204" pitchFamily="34" charset="0"/>
              </a:rPr>
              <a:t>1. Default Parameterization:</a:t>
            </a:r>
          </a:p>
          <a:p>
            <a:pPr>
              <a:spcBef>
                <a:spcPts val="0"/>
              </a:spcBef>
              <a:defRPr/>
            </a:pPr>
            <a:r>
              <a:rPr lang="en-US" sz="2900" dirty="0">
                <a:latin typeface="Franklin Gothic Book" panose="020B0503020102020204" pitchFamily="34" charset="0"/>
              </a:rPr>
              <a:t>Marker-variable method</a:t>
            </a:r>
          </a:p>
        </p:txBody>
      </p:sp>
    </p:spTree>
    <p:extLst>
      <p:ext uri="{BB962C8B-B14F-4D97-AF65-F5344CB8AC3E}">
        <p14:creationId xmlns:p14="http://schemas.microsoft.com/office/powerpoint/2010/main" val="3522192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4600"/>
            <a:ext cx="9144000" cy="707886"/>
          </a:xfrm>
          <a:prstGeom prst="rect">
            <a:avLst/>
          </a:prstGeom>
          <a:noFill/>
        </p:spPr>
        <p:txBody>
          <a:bodyPr wrap="square" lIns="91402" tIns="45702" rIns="91402" bIns="45702" rtlCol="0">
            <a:spAutoFit/>
          </a:bodyPr>
          <a:lstStyle/>
          <a:p>
            <a:pPr algn="ctr"/>
            <a:endParaRPr lang="nl-NL" sz="4000" dirty="0">
              <a:latin typeface="Franklin Gothic Medium" panose="020B0603020102020204" pitchFamily="34" charset="0"/>
            </a:endParaRPr>
          </a:p>
        </p:txBody>
      </p:sp>
      <p:sp>
        <p:nvSpPr>
          <p:cNvPr id="3" name="Rechthoek 1"/>
          <p:cNvSpPr/>
          <p:nvPr/>
        </p:nvSpPr>
        <p:spPr>
          <a:xfrm>
            <a:off x="76200" y="1236920"/>
            <a:ext cx="9144000" cy="4820790"/>
          </a:xfrm>
          <a:prstGeom prst="rect">
            <a:avLst/>
          </a:prstGeom>
        </p:spPr>
        <p:txBody>
          <a:bodyPr wrap="square" lIns="91402" tIns="45702" rIns="91402" bIns="45702">
            <a:spAutoFit/>
          </a:bodyPr>
          <a:lstStyle/>
          <a:p>
            <a:r>
              <a:rPr lang="nl-NL" sz="1600" dirty="0">
                <a:solidFill>
                  <a:schemeClr val="bg1">
                    <a:lumMod val="85000"/>
                  </a:schemeClr>
                </a:solidFill>
                <a:latin typeface="Courier New" pitchFamily="49" charset="0"/>
                <a:cs typeface="Courier New" pitchFamily="49" charset="0"/>
              </a:rPr>
              <a:t>MODEL RESULTS</a:t>
            </a:r>
          </a:p>
          <a:p>
            <a:r>
              <a:rPr lang="nl-NL" sz="1600" dirty="0">
                <a:solidFill>
                  <a:schemeClr val="bg1">
                    <a:lumMod val="85000"/>
                  </a:schemeClr>
                </a:solidFill>
                <a:latin typeface="Courier New" pitchFamily="49" charset="0"/>
                <a:cs typeface="Courier New" pitchFamily="49" charset="0"/>
              </a:rPr>
              <a:t>			</a:t>
            </a:r>
            <a:r>
              <a:rPr lang="nl-NL" sz="1600" dirty="0" err="1">
                <a:solidFill>
                  <a:schemeClr val="bg1">
                    <a:lumMod val="85000"/>
                  </a:schemeClr>
                </a:solidFill>
                <a:latin typeface="Courier New" pitchFamily="49" charset="0"/>
                <a:cs typeface="Courier New" pitchFamily="49" charset="0"/>
              </a:rPr>
              <a:t>Estimate</a:t>
            </a:r>
            <a:r>
              <a:rPr lang="nl-NL" sz="1600" dirty="0">
                <a:solidFill>
                  <a:schemeClr val="bg1">
                    <a:lumMod val="85000"/>
                  </a:schemeClr>
                </a:solidFill>
                <a:latin typeface="Courier New" pitchFamily="49" charset="0"/>
                <a:cs typeface="Courier New" pitchFamily="49" charset="0"/>
              </a:rPr>
              <a:t>     S.E.   Est./S.E.    P-Value</a:t>
            </a:r>
          </a:p>
          <a:p>
            <a:r>
              <a:rPr lang="nl-NL" sz="1600" dirty="0">
                <a:solidFill>
                  <a:schemeClr val="bg1">
                    <a:lumMod val="85000"/>
                  </a:schemeClr>
                </a:solidFill>
                <a:latin typeface="Courier New" pitchFamily="49" charset="0"/>
                <a:cs typeface="Courier New" pitchFamily="49" charset="0"/>
              </a:rPr>
              <a:t> EXTRAVER BY</a:t>
            </a:r>
          </a:p>
          <a:p>
            <a:r>
              <a:rPr lang="nl-NL" sz="1600" dirty="0">
                <a:solidFill>
                  <a:schemeClr val="bg1">
                    <a:lumMod val="85000"/>
                  </a:schemeClr>
                </a:solidFill>
                <a:latin typeface="Courier New" pitchFamily="49" charset="0"/>
                <a:cs typeface="Courier New" pitchFamily="49" charset="0"/>
              </a:rPr>
              <a:t>    </a:t>
            </a:r>
            <a:r>
              <a:rPr lang="nl-NL" sz="1600" dirty="0">
                <a:solidFill>
                  <a:schemeClr val="accent6">
                    <a:lumMod val="40000"/>
                    <a:lumOff val="60000"/>
                  </a:schemeClr>
                </a:solidFill>
                <a:latin typeface="Courier New" pitchFamily="49" charset="0"/>
                <a:cs typeface="Courier New" pitchFamily="49" charset="0"/>
              </a:rPr>
              <a:t>Q77                </a:t>
            </a:r>
            <a:r>
              <a:rPr lang="nl-NL" sz="1600" b="1" dirty="0">
                <a:solidFill>
                  <a:schemeClr val="accent6">
                    <a:lumMod val="40000"/>
                    <a:lumOff val="60000"/>
                  </a:schemeClr>
                </a:solidFill>
                <a:latin typeface="Courier New" pitchFamily="49" charset="0"/>
                <a:cs typeface="Courier New" pitchFamily="49" charset="0"/>
              </a:rPr>
              <a:t>1.000      0.000    999.000    999.000</a:t>
            </a:r>
          </a:p>
          <a:p>
            <a:r>
              <a:rPr lang="nl-NL" sz="1600" dirty="0">
                <a:solidFill>
                  <a:schemeClr val="bg1">
                    <a:lumMod val="85000"/>
                  </a:schemeClr>
                </a:solidFill>
                <a:latin typeface="Courier New" pitchFamily="49" charset="0"/>
                <a:cs typeface="Courier New" pitchFamily="49" charset="0"/>
              </a:rPr>
              <a:t>    Q84                0.708      0.047     15.213      0.000</a:t>
            </a:r>
          </a:p>
          <a:p>
            <a:r>
              <a:rPr lang="nl-NL" sz="1600" dirty="0">
                <a:solidFill>
                  <a:schemeClr val="bg1">
                    <a:lumMod val="85000"/>
                  </a:schemeClr>
                </a:solidFill>
                <a:latin typeface="Courier New" pitchFamily="49" charset="0"/>
                <a:cs typeface="Courier New" pitchFamily="49" charset="0"/>
              </a:rPr>
              <a:t>    Q170               0.567      0.052     10.996      0.000</a:t>
            </a:r>
          </a:p>
          <a:p>
            <a:r>
              <a:rPr lang="nl-NL" sz="1600" dirty="0">
                <a:solidFill>
                  <a:schemeClr val="bg1">
                    <a:lumMod val="85000"/>
                  </a:schemeClr>
                </a:solidFill>
                <a:latin typeface="Courier New" pitchFamily="49" charset="0"/>
                <a:cs typeface="Courier New" pitchFamily="49" charset="0"/>
              </a:rPr>
              <a:t>    Q196               0.742      0.052     14.179      0.000</a:t>
            </a:r>
          </a:p>
          <a:p>
            <a:endParaRPr lang="nl-NL" sz="1600" dirty="0">
              <a:solidFill>
                <a:schemeClr val="bg1">
                  <a:lumMod val="85000"/>
                </a:schemeClr>
              </a:solidFill>
              <a:latin typeface="Courier New" pitchFamily="49" charset="0"/>
              <a:cs typeface="Courier New" pitchFamily="49" charset="0"/>
            </a:endParaRPr>
          </a:p>
          <a:p>
            <a:r>
              <a:rPr lang="en-US" sz="1600" dirty="0">
                <a:solidFill>
                  <a:schemeClr val="bg1">
                    <a:lumMod val="85000"/>
                  </a:schemeClr>
                </a:solidFill>
                <a:latin typeface="Courier New" pitchFamily="49" charset="0"/>
                <a:cs typeface="Courier New" pitchFamily="49" charset="0"/>
              </a:rPr>
              <a:t> Means</a:t>
            </a:r>
          </a:p>
          <a:p>
            <a:r>
              <a:rPr lang="en-US" sz="1600" dirty="0">
                <a:solidFill>
                  <a:schemeClr val="bg1">
                    <a:lumMod val="85000"/>
                  </a:schemeClr>
                </a:solidFill>
                <a:latin typeface="Courier New" pitchFamily="49" charset="0"/>
                <a:cs typeface="Courier New" pitchFamily="49" charset="0"/>
              </a:rPr>
              <a:t>    </a:t>
            </a:r>
            <a:r>
              <a:rPr lang="en-US" sz="1600" dirty="0">
                <a:solidFill>
                  <a:schemeClr val="accent6">
                    <a:lumMod val="40000"/>
                    <a:lumOff val="60000"/>
                  </a:schemeClr>
                </a:solidFill>
                <a:latin typeface="Courier New" pitchFamily="49" charset="0"/>
                <a:cs typeface="Courier New" pitchFamily="49" charset="0"/>
              </a:rPr>
              <a:t>EXTRAVER           </a:t>
            </a:r>
            <a:r>
              <a:rPr lang="en-US" sz="1600" b="1" dirty="0">
                <a:solidFill>
                  <a:schemeClr val="accent6">
                    <a:lumMod val="40000"/>
                    <a:lumOff val="60000"/>
                  </a:schemeClr>
                </a:solidFill>
                <a:latin typeface="Courier New" pitchFamily="49" charset="0"/>
                <a:cs typeface="Courier New" pitchFamily="49" charset="0"/>
              </a:rPr>
              <a:t>0.000      0.000    999.000    999.000</a:t>
            </a:r>
            <a:endParaRPr lang="nl-NL" sz="1600" b="1" dirty="0">
              <a:solidFill>
                <a:schemeClr val="accent6">
                  <a:lumMod val="40000"/>
                  <a:lumOff val="60000"/>
                </a:schemeClr>
              </a:solidFill>
              <a:latin typeface="Courier New" pitchFamily="49" charset="0"/>
              <a:cs typeface="Courier New" pitchFamily="49" charset="0"/>
            </a:endParaRPr>
          </a:p>
          <a:p>
            <a:endParaRPr lang="nl-NL" sz="1600" dirty="0">
              <a:solidFill>
                <a:schemeClr val="accent6">
                  <a:lumMod val="40000"/>
                  <a:lumOff val="60000"/>
                </a:schemeClr>
              </a:solidFill>
              <a:latin typeface="Courier New" pitchFamily="49" charset="0"/>
              <a:cs typeface="Courier New" pitchFamily="49" charset="0"/>
            </a:endParaRPr>
          </a:p>
          <a:p>
            <a:r>
              <a:rPr lang="fr-FR" sz="1600" dirty="0">
                <a:solidFill>
                  <a:schemeClr val="bg1">
                    <a:lumMod val="85000"/>
                  </a:schemeClr>
                </a:solidFill>
                <a:latin typeface="Courier New" pitchFamily="49" charset="0"/>
                <a:cs typeface="Courier New" pitchFamily="49" charset="0"/>
              </a:rPr>
              <a:t> </a:t>
            </a:r>
            <a:r>
              <a:rPr lang="fr-FR" sz="1600" dirty="0" err="1">
                <a:solidFill>
                  <a:schemeClr val="bg1">
                    <a:lumMod val="85000"/>
                  </a:schemeClr>
                </a:solidFill>
                <a:latin typeface="Courier New" pitchFamily="49" charset="0"/>
                <a:cs typeface="Courier New" pitchFamily="49" charset="0"/>
              </a:rPr>
              <a:t>Intercepts</a:t>
            </a:r>
            <a:endParaRPr lang="fr-FR" sz="1600" dirty="0">
              <a:solidFill>
                <a:schemeClr val="bg1">
                  <a:lumMod val="85000"/>
                </a:schemeClr>
              </a:solidFill>
              <a:latin typeface="Courier New" pitchFamily="49" charset="0"/>
              <a:cs typeface="Courier New" pitchFamily="49" charset="0"/>
            </a:endParaRPr>
          </a:p>
          <a:p>
            <a:r>
              <a:rPr lang="fr-FR" sz="1600" dirty="0">
                <a:solidFill>
                  <a:schemeClr val="bg1">
                    <a:lumMod val="85000"/>
                  </a:schemeClr>
                </a:solidFill>
                <a:latin typeface="Courier New" pitchFamily="49" charset="0"/>
                <a:cs typeface="Courier New" pitchFamily="49" charset="0"/>
              </a:rPr>
              <a:t>    Q77                3.571      0.034    103.670      0.000</a:t>
            </a:r>
          </a:p>
          <a:p>
            <a:r>
              <a:rPr lang="fr-FR" sz="1600" dirty="0">
                <a:solidFill>
                  <a:schemeClr val="bg1">
                    <a:lumMod val="85000"/>
                  </a:schemeClr>
                </a:solidFill>
                <a:latin typeface="Courier New" pitchFamily="49" charset="0"/>
                <a:cs typeface="Courier New" pitchFamily="49" charset="0"/>
              </a:rPr>
              <a:t>    Q84                3.224      0.033     96.473      0.000</a:t>
            </a:r>
          </a:p>
          <a:p>
            <a:r>
              <a:rPr lang="fr-FR" sz="1600" dirty="0">
                <a:solidFill>
                  <a:schemeClr val="bg1">
                    <a:lumMod val="85000"/>
                  </a:schemeClr>
                </a:solidFill>
                <a:latin typeface="Courier New" pitchFamily="49" charset="0"/>
                <a:cs typeface="Courier New" pitchFamily="49" charset="0"/>
              </a:rPr>
              <a:t>    Q170               3.947      0.031    127.447      0.000</a:t>
            </a:r>
          </a:p>
          <a:p>
            <a:r>
              <a:rPr lang="fr-FR" sz="1600" dirty="0">
                <a:solidFill>
                  <a:schemeClr val="bg1">
                    <a:lumMod val="85000"/>
                  </a:schemeClr>
                </a:solidFill>
                <a:latin typeface="Courier New" pitchFamily="49" charset="0"/>
                <a:cs typeface="Courier New" pitchFamily="49" charset="0"/>
              </a:rPr>
              <a:t>    Q196               3.800      0.028    137.530      0.000</a:t>
            </a:r>
            <a:endParaRPr lang="nl-NL" sz="1600" dirty="0">
              <a:solidFill>
                <a:schemeClr val="bg1">
                  <a:lumMod val="85000"/>
                </a:schemeClr>
              </a:solidFill>
              <a:latin typeface="Courier New" pitchFamily="49" charset="0"/>
              <a:cs typeface="Courier New" pitchFamily="49" charset="0"/>
            </a:endParaRPr>
          </a:p>
          <a:p>
            <a:endParaRPr lang="nl-NL" sz="1600" dirty="0">
              <a:solidFill>
                <a:schemeClr val="bg1">
                  <a:lumMod val="85000"/>
                </a:schemeClr>
              </a:solidFill>
              <a:latin typeface="Courier New" pitchFamily="49" charset="0"/>
              <a:cs typeface="Courier New" pitchFamily="49" charset="0"/>
            </a:endParaRPr>
          </a:p>
          <a:p>
            <a:r>
              <a:rPr lang="nl-NL" sz="1600" dirty="0">
                <a:solidFill>
                  <a:schemeClr val="bg1">
                    <a:lumMod val="85000"/>
                  </a:schemeClr>
                </a:solidFill>
                <a:latin typeface="Courier New" pitchFamily="49" charset="0"/>
                <a:cs typeface="Courier New" pitchFamily="49" charset="0"/>
              </a:rPr>
              <a:t> </a:t>
            </a:r>
            <a:r>
              <a:rPr lang="nl-NL" sz="1600" dirty="0" err="1">
                <a:solidFill>
                  <a:schemeClr val="bg1">
                    <a:lumMod val="85000"/>
                  </a:schemeClr>
                </a:solidFill>
                <a:latin typeface="Courier New" pitchFamily="49" charset="0"/>
                <a:cs typeface="Courier New" pitchFamily="49" charset="0"/>
              </a:rPr>
              <a:t>Variances</a:t>
            </a:r>
            <a:endParaRPr lang="nl-NL" sz="1600" dirty="0">
              <a:solidFill>
                <a:schemeClr val="bg1">
                  <a:lumMod val="85000"/>
                </a:schemeClr>
              </a:solidFill>
              <a:latin typeface="Courier New" pitchFamily="49" charset="0"/>
              <a:cs typeface="Courier New" pitchFamily="49" charset="0"/>
            </a:endParaRPr>
          </a:p>
          <a:p>
            <a:r>
              <a:rPr lang="nl-NL" sz="1600" dirty="0">
                <a:solidFill>
                  <a:schemeClr val="bg1">
                    <a:lumMod val="85000"/>
                  </a:schemeClr>
                </a:solidFill>
                <a:latin typeface="Courier New" pitchFamily="49" charset="0"/>
                <a:cs typeface="Courier New" pitchFamily="49" charset="0"/>
              </a:rPr>
              <a:t>    EXTRAVER           0.696      0.064     10.825      0.000</a:t>
            </a: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a:xfrm>
            <a:off x="1324305" y="108081"/>
            <a:ext cx="6705600" cy="1644520"/>
          </a:xfrm>
          <a:prstGeom prst="rect">
            <a:avLst/>
          </a:prstGeom>
        </p:spPr>
        <p:txBody>
          <a:bodyPr lIns="91402" tIns="45702" rIns="91402" bIns="45702" rtlCol="0">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sz="2400" dirty="0">
                <a:solidFill>
                  <a:prstClr val="black"/>
                </a:solidFill>
              </a:rPr>
              <a:t> </a:t>
            </a:r>
            <a:r>
              <a:rPr lang="en-US" dirty="0">
                <a:latin typeface="Franklin Gothic Medium" panose="020B0603020102020204" pitchFamily="34" charset="0"/>
              </a:rPr>
              <a:t>1. Default Parameterization:</a:t>
            </a:r>
          </a:p>
          <a:p>
            <a:pPr>
              <a:spcBef>
                <a:spcPts val="0"/>
              </a:spcBef>
              <a:defRPr/>
            </a:pPr>
            <a:r>
              <a:rPr lang="en-US" sz="2900" dirty="0">
                <a:latin typeface="Franklin Gothic Book" panose="020B0503020102020204" pitchFamily="34" charset="0"/>
              </a:rPr>
              <a:t>Marker-variable method</a:t>
            </a:r>
          </a:p>
        </p:txBody>
      </p:sp>
      <p:sp>
        <p:nvSpPr>
          <p:cNvPr id="6" name="TextBox 5"/>
          <p:cNvSpPr txBox="1"/>
          <p:nvPr/>
        </p:nvSpPr>
        <p:spPr>
          <a:xfrm>
            <a:off x="2566392" y="2819400"/>
            <a:ext cx="4139208" cy="2462213"/>
          </a:xfrm>
          <a:prstGeom prst="rect">
            <a:avLst/>
          </a:prstGeom>
          <a:solidFill>
            <a:schemeClr val="bg1">
              <a:lumMod val="75000"/>
            </a:schemeClr>
          </a:solidFill>
        </p:spPr>
        <p:txBody>
          <a:bodyPr wrap="square" lIns="0" tIns="0" rIns="0" bIns="0" rtlCol="0">
            <a:spAutoFit/>
          </a:bodyPr>
          <a:lstStyle/>
          <a:p>
            <a:pPr algn="ctr"/>
            <a:r>
              <a:rPr lang="en-US" sz="2000" dirty="0">
                <a:solidFill>
                  <a:sysClr val="windowText" lastClr="000000"/>
                </a:solidFill>
                <a:latin typeface="Franklin Gothic Book" panose="020B0503020102020204" pitchFamily="34" charset="0"/>
              </a:rPr>
              <a:t>The factor loading of the first indicator is constrained to 1, all other factor loadings are interpreted </a:t>
            </a:r>
            <a:r>
              <a:rPr lang="en-US" sz="2000" b="1" dirty="0">
                <a:solidFill>
                  <a:sysClr val="windowText" lastClr="000000"/>
                </a:solidFill>
                <a:latin typeface="Franklin Gothic Book" panose="020B0503020102020204" pitchFamily="34" charset="0"/>
              </a:rPr>
              <a:t>relative</a:t>
            </a:r>
            <a:r>
              <a:rPr lang="en-US" sz="2000" dirty="0">
                <a:solidFill>
                  <a:sysClr val="windowText" lastClr="000000"/>
                </a:solidFill>
                <a:latin typeface="Franklin Gothic Book" panose="020B0503020102020204" pitchFamily="34" charset="0"/>
              </a:rPr>
              <a:t> to the constrained item. </a:t>
            </a:r>
          </a:p>
          <a:p>
            <a:pPr algn="ctr"/>
            <a:endParaRPr lang="en-US" sz="2000" dirty="0">
              <a:solidFill>
                <a:sysClr val="windowText" lastClr="000000"/>
              </a:solidFill>
              <a:latin typeface="Franklin Gothic Book" panose="020B0503020102020204" pitchFamily="34" charset="0"/>
            </a:endParaRPr>
          </a:p>
          <a:p>
            <a:pPr algn="ctr"/>
            <a:r>
              <a:rPr lang="en-US" sz="2000" dirty="0">
                <a:solidFill>
                  <a:sysClr val="windowText" lastClr="000000"/>
                </a:solidFill>
                <a:latin typeface="Franklin Gothic Book" panose="020B0503020102020204" pitchFamily="34" charset="0"/>
              </a:rPr>
              <a:t>If the reference category were changed, the loadings would also change. </a:t>
            </a:r>
          </a:p>
        </p:txBody>
      </p:sp>
    </p:spTree>
    <p:extLst>
      <p:ext uri="{BB962C8B-B14F-4D97-AF65-F5344CB8AC3E}">
        <p14:creationId xmlns:p14="http://schemas.microsoft.com/office/powerpoint/2010/main" val="153875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74A23BA-89C8-4155-A08B-633AC231828B}"/>
              </a:ext>
            </a:extLst>
          </p:cNvPr>
          <p:cNvSpPr txBox="1"/>
          <p:nvPr/>
        </p:nvSpPr>
        <p:spPr>
          <a:xfrm>
            <a:off x="21771" y="636630"/>
            <a:ext cx="9144000" cy="707850"/>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Reflective</a:t>
            </a:r>
            <a:r>
              <a:rPr lang="nl-NL" sz="4000" dirty="0">
                <a:latin typeface="Franklin Gothic Medium" panose="020B0603020102020204" pitchFamily="34" charset="0"/>
              </a:rPr>
              <a:t> </a:t>
            </a:r>
            <a:r>
              <a:rPr lang="nl-NL" sz="4000" dirty="0" err="1">
                <a:latin typeface="Franklin Gothic Medium" panose="020B0603020102020204" pitchFamily="34" charset="0"/>
              </a:rPr>
              <a:t>measurement</a:t>
            </a:r>
            <a:r>
              <a:rPr lang="nl-NL" sz="4000" dirty="0">
                <a:latin typeface="Franklin Gothic Medium" panose="020B0603020102020204" pitchFamily="34" charset="0"/>
              </a:rPr>
              <a:t> model</a:t>
            </a:r>
          </a:p>
        </p:txBody>
      </p:sp>
      <p:grpSp>
        <p:nvGrpSpPr>
          <p:cNvPr id="21" name="Groep 1">
            <a:extLst>
              <a:ext uri="{FF2B5EF4-FFF2-40B4-BE49-F238E27FC236}">
                <a16:creationId xmlns:a16="http://schemas.microsoft.com/office/drawing/2014/main" id="{F0326F74-F78D-4074-AE1A-02DE6A48E603}"/>
              </a:ext>
            </a:extLst>
          </p:cNvPr>
          <p:cNvGrpSpPr>
            <a:grpSpLocks/>
          </p:cNvGrpSpPr>
          <p:nvPr/>
        </p:nvGrpSpPr>
        <p:grpSpPr bwMode="auto">
          <a:xfrm>
            <a:off x="448733" y="1822691"/>
            <a:ext cx="8246533" cy="3729784"/>
            <a:chOff x="2686842" y="836613"/>
            <a:chExt cx="8779933" cy="3621087"/>
          </a:xfrm>
        </p:grpSpPr>
        <p:sp>
          <p:nvSpPr>
            <p:cNvPr id="22" name="Ovaal 14">
              <a:extLst>
                <a:ext uri="{FF2B5EF4-FFF2-40B4-BE49-F238E27FC236}">
                  <a16:creationId xmlns:a16="http://schemas.microsoft.com/office/drawing/2014/main" id="{A326A1A2-8324-46E3-9F01-E901F053EA4D}"/>
                </a:ext>
              </a:extLst>
            </p:cNvPr>
            <p:cNvSpPr/>
            <p:nvPr/>
          </p:nvSpPr>
          <p:spPr>
            <a:xfrm>
              <a:off x="2686842" y="1928813"/>
              <a:ext cx="3733799"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err="1">
                  <a:solidFill>
                    <a:schemeClr val="tx1"/>
                  </a:solidFill>
                  <a:latin typeface="Franklin Gothic Medium" panose="020B0603020102020204" pitchFamily="34" charset="0"/>
                </a:rPr>
                <a:t>Temperature</a:t>
              </a:r>
              <a:endParaRPr lang="nl-NL" sz="1100" dirty="0">
                <a:solidFill>
                  <a:schemeClr val="tx1"/>
                </a:solidFill>
                <a:latin typeface="Franklin Gothic Medium" panose="020B0603020102020204" pitchFamily="34" charset="0"/>
              </a:endParaRPr>
            </a:p>
          </p:txBody>
        </p:sp>
        <p:sp>
          <p:nvSpPr>
            <p:cNvPr id="23" name="Rectangle 5">
              <a:extLst>
                <a:ext uri="{FF2B5EF4-FFF2-40B4-BE49-F238E27FC236}">
                  <a16:creationId xmlns:a16="http://schemas.microsoft.com/office/drawing/2014/main" id="{2E45D50A-13F2-449E-8F11-8B399BA9FE5F}"/>
                </a:ext>
              </a:extLst>
            </p:cNvPr>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Franklin Gothic Book" panose="020B0503020102020204" pitchFamily="34" charset="0"/>
                </a:rPr>
                <a:t>Thermometer 4</a:t>
              </a:r>
              <a:endParaRPr lang="nl-NL" dirty="0">
                <a:latin typeface="Franklin Gothic Book" panose="020B0503020102020204" pitchFamily="34" charset="0"/>
              </a:endParaRPr>
            </a:p>
          </p:txBody>
        </p:sp>
        <p:sp>
          <p:nvSpPr>
            <p:cNvPr id="24" name="Rectangle 5">
              <a:extLst>
                <a:ext uri="{FF2B5EF4-FFF2-40B4-BE49-F238E27FC236}">
                  <a16:creationId xmlns:a16="http://schemas.microsoft.com/office/drawing/2014/main" id="{30E393A9-2F76-4908-8EE0-36EDBEC40221}"/>
                </a:ext>
              </a:extLst>
            </p:cNvPr>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sz="2000" dirty="0">
                  <a:latin typeface="Franklin Gothic Book" panose="020B0503020102020204" pitchFamily="34" charset="0"/>
                </a:rPr>
                <a:t>Thermometer 1</a:t>
              </a:r>
              <a:endParaRPr lang="nl-NL" sz="2000" dirty="0">
                <a:latin typeface="Franklin Gothic Book" panose="020B0503020102020204" pitchFamily="34" charset="0"/>
              </a:endParaRPr>
            </a:p>
          </p:txBody>
        </p:sp>
        <p:sp>
          <p:nvSpPr>
            <p:cNvPr id="25" name="Rectangle 5">
              <a:extLst>
                <a:ext uri="{FF2B5EF4-FFF2-40B4-BE49-F238E27FC236}">
                  <a16:creationId xmlns:a16="http://schemas.microsoft.com/office/drawing/2014/main" id="{2A7ED0A1-9DAE-43DA-B2D3-1A90F8AF0E3E}"/>
                </a:ext>
              </a:extLst>
            </p:cNvPr>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Franklin Gothic Book" panose="020B0503020102020204" pitchFamily="34" charset="0"/>
                </a:rPr>
                <a:t>Thermometer 2</a:t>
              </a:r>
              <a:endParaRPr lang="nl-NL" dirty="0">
                <a:latin typeface="Franklin Gothic Book" panose="020B0503020102020204" pitchFamily="34" charset="0"/>
              </a:endParaRPr>
            </a:p>
          </p:txBody>
        </p:sp>
        <p:sp>
          <p:nvSpPr>
            <p:cNvPr id="26" name="Rectangle 5">
              <a:extLst>
                <a:ext uri="{FF2B5EF4-FFF2-40B4-BE49-F238E27FC236}">
                  <a16:creationId xmlns:a16="http://schemas.microsoft.com/office/drawing/2014/main" id="{AFB3E194-64E7-482F-90BE-5D513C17D481}"/>
                </a:ext>
              </a:extLst>
            </p:cNvPr>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Franklin Gothic Book" panose="020B0503020102020204" pitchFamily="34" charset="0"/>
                </a:rPr>
                <a:t>Thermometer 3</a:t>
              </a:r>
              <a:endParaRPr lang="nl-NL" dirty="0">
                <a:latin typeface="Franklin Gothic Book" panose="020B0503020102020204" pitchFamily="34" charset="0"/>
              </a:endParaRPr>
            </a:p>
          </p:txBody>
        </p:sp>
        <p:cxnSp>
          <p:nvCxnSpPr>
            <p:cNvPr id="27" name="Straight Arrow Connector 10">
              <a:extLst>
                <a:ext uri="{FF2B5EF4-FFF2-40B4-BE49-F238E27FC236}">
                  <a16:creationId xmlns:a16="http://schemas.microsoft.com/office/drawing/2014/main" id="{B862A144-077A-4C88-8C17-B014538B2A98}"/>
                </a:ext>
              </a:extLst>
            </p:cNvPr>
            <p:cNvCxnSpPr>
              <a:cxnSpLocks/>
              <a:stCxn id="22" idx="6"/>
              <a:endCxn id="24" idx="1"/>
            </p:cNvCxnSpPr>
            <p:nvPr/>
          </p:nvCxnSpPr>
          <p:spPr bwMode="auto">
            <a:xfrm flipV="1">
              <a:off x="6420641" y="1124744"/>
              <a:ext cx="1210472"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10">
              <a:extLst>
                <a:ext uri="{FF2B5EF4-FFF2-40B4-BE49-F238E27FC236}">
                  <a16:creationId xmlns:a16="http://schemas.microsoft.com/office/drawing/2014/main" id="{517AFD87-F0BC-4CE5-9DE5-45E45B719C8D}"/>
                </a:ext>
              </a:extLst>
            </p:cNvPr>
            <p:cNvCxnSpPr>
              <a:cxnSpLocks/>
              <a:stCxn id="22" idx="6"/>
              <a:endCxn id="25" idx="1"/>
            </p:cNvCxnSpPr>
            <p:nvPr/>
          </p:nvCxnSpPr>
          <p:spPr bwMode="auto">
            <a:xfrm flipV="1">
              <a:off x="6420641" y="2118519"/>
              <a:ext cx="1210472"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10">
              <a:extLst>
                <a:ext uri="{FF2B5EF4-FFF2-40B4-BE49-F238E27FC236}">
                  <a16:creationId xmlns:a16="http://schemas.microsoft.com/office/drawing/2014/main" id="{2600E96A-5212-4809-98C7-02EB3DC2FA99}"/>
                </a:ext>
              </a:extLst>
            </p:cNvPr>
            <p:cNvCxnSpPr>
              <a:cxnSpLocks/>
              <a:stCxn id="22" idx="6"/>
              <a:endCxn id="26" idx="1"/>
            </p:cNvCxnSpPr>
            <p:nvPr/>
          </p:nvCxnSpPr>
          <p:spPr bwMode="auto">
            <a:xfrm>
              <a:off x="6420641" y="2810669"/>
              <a:ext cx="1224758"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10">
              <a:extLst>
                <a:ext uri="{FF2B5EF4-FFF2-40B4-BE49-F238E27FC236}">
                  <a16:creationId xmlns:a16="http://schemas.microsoft.com/office/drawing/2014/main" id="{AE5A1957-EDD7-4B50-9202-EAF001F048F0}"/>
                </a:ext>
              </a:extLst>
            </p:cNvPr>
            <p:cNvCxnSpPr>
              <a:cxnSpLocks/>
              <a:stCxn id="22" idx="6"/>
              <a:endCxn id="23" idx="1"/>
            </p:cNvCxnSpPr>
            <p:nvPr/>
          </p:nvCxnSpPr>
          <p:spPr bwMode="auto">
            <a:xfrm>
              <a:off x="6420641" y="2810669"/>
              <a:ext cx="1224759" cy="1358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19F1B1AD-45B9-4B70-A6F8-E88BDC94AF1C}"/>
              </a:ext>
            </a:extLst>
          </p:cNvPr>
          <p:cNvSpPr txBox="1"/>
          <p:nvPr/>
        </p:nvSpPr>
        <p:spPr>
          <a:xfrm>
            <a:off x="1143000" y="5647040"/>
            <a:ext cx="7315200" cy="769441"/>
          </a:xfrm>
          <a:prstGeom prst="rect">
            <a:avLst/>
          </a:prstGeom>
          <a:noFill/>
        </p:spPr>
        <p:txBody>
          <a:bodyPr wrap="square" rtlCol="0">
            <a:spAutoFit/>
          </a:bodyPr>
          <a:lstStyle/>
          <a:p>
            <a:r>
              <a:rPr lang="en-US" sz="2200" dirty="0"/>
              <a:t>Note: Thermometer readings are the dependent variables, caused by the temperature!</a:t>
            </a:r>
            <a:endParaRPr lang="nl-NL" sz="2200" dirty="0"/>
          </a:p>
        </p:txBody>
      </p:sp>
    </p:spTree>
    <p:extLst>
      <p:ext uri="{BB962C8B-B14F-4D97-AF65-F5344CB8AC3E}">
        <p14:creationId xmlns:p14="http://schemas.microsoft.com/office/powerpoint/2010/main" val="1691456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58091" y="381008"/>
            <a:ext cx="7308000" cy="910753"/>
          </a:xfrm>
        </p:spPr>
        <p:txBody>
          <a:bodyPr/>
          <a:lstStyle/>
          <a:p>
            <a:pPr algn="r"/>
            <a:r>
              <a:rPr lang="en-US" sz="4000" dirty="0">
                <a:latin typeface="Franklin Gothic Medium" panose="020B0603020102020204" pitchFamily="34" charset="0"/>
                <a:cs typeface="Courier New"/>
              </a:rPr>
              <a:t>2. REFERENCE GROUP METHOD</a:t>
            </a:r>
          </a:p>
        </p:txBody>
      </p:sp>
      <p:sp>
        <p:nvSpPr>
          <p:cNvPr id="3" name="Tijdelijke aanduiding voor inhoud 2"/>
          <p:cNvSpPr>
            <a:spLocks noGrp="1"/>
          </p:cNvSpPr>
          <p:nvPr>
            <p:ph idx="1"/>
          </p:nvPr>
        </p:nvSpPr>
        <p:spPr>
          <a:xfrm>
            <a:off x="3352800" y="1625989"/>
            <a:ext cx="5359274" cy="4525963"/>
          </a:xfrm>
        </p:spPr>
        <p:txBody>
          <a:bodyPr>
            <a:noAutofit/>
          </a:bodyPr>
          <a:lstStyle/>
          <a:p>
            <a:pPr marL="0" indent="0">
              <a:buNone/>
            </a:pPr>
            <a:r>
              <a:rPr lang="en-US" sz="1800" u="sng" dirty="0">
                <a:latin typeface="Courier New" panose="02070309020205020404" pitchFamily="49" charset="0"/>
                <a:cs typeface="Courier New" panose="02070309020205020404" pitchFamily="49" charset="0"/>
              </a:rPr>
              <a:t>MODEL</a:t>
            </a:r>
            <a:r>
              <a:rPr lang="en-US" sz="1800" b="0" dirty="0">
                <a:latin typeface="Courier New" panose="02070309020205020404" pitchFamily="49" charset="0"/>
                <a:cs typeface="Courier New" panose="02070309020205020404" pitchFamily="49" charset="0"/>
              </a:rPr>
              <a:t>:	F1 BY y1</a:t>
            </a:r>
            <a:r>
              <a:rPr lang="en-US" sz="1800" b="0" dirty="0">
                <a:solidFill>
                  <a:srgbClr val="FF6600"/>
                </a:solidFill>
                <a:latin typeface="Courier New" panose="02070309020205020404" pitchFamily="49" charset="0"/>
                <a:cs typeface="Courier New" panose="02070309020205020404" pitchFamily="49" charset="0"/>
              </a:rPr>
              <a:t>*</a:t>
            </a:r>
            <a:r>
              <a:rPr lang="en-US" sz="1800" b="0" dirty="0">
                <a:latin typeface="Courier New" panose="02070309020205020404" pitchFamily="49" charset="0"/>
                <a:cs typeface="Courier New" panose="02070309020205020404" pitchFamily="49" charset="0"/>
              </a:rPr>
              <a:t> y2 y3;</a:t>
            </a:r>
          </a:p>
          <a:p>
            <a:pPr marL="0" indent="0">
              <a:buNone/>
            </a:pPr>
            <a:r>
              <a:rPr lang="en-US" sz="1800" b="0" dirty="0">
                <a:latin typeface="Courier New" panose="02070309020205020404" pitchFamily="49" charset="0"/>
                <a:cs typeface="Courier New" panose="02070309020205020404" pitchFamily="49" charset="0"/>
              </a:rPr>
              <a:t>		</a:t>
            </a:r>
            <a:r>
              <a:rPr lang="en-US" sz="1800" b="0" dirty="0">
                <a:solidFill>
                  <a:srgbClr val="FF6600"/>
                </a:solidFill>
                <a:latin typeface="Courier New" panose="02070309020205020404" pitchFamily="49" charset="0"/>
                <a:cs typeface="Courier New" panose="02070309020205020404" pitchFamily="49" charset="0"/>
              </a:rPr>
              <a:t>F1@1;</a:t>
            </a:r>
          </a:p>
          <a:p>
            <a:pPr marL="0" indent="0">
              <a:buNone/>
            </a:pPr>
            <a:r>
              <a:rPr lang="en-US" sz="1800" b="0" dirty="0">
                <a:latin typeface="Courier New" panose="02070309020205020404" pitchFamily="49" charset="0"/>
                <a:cs typeface="Courier New" panose="02070309020205020404" pitchFamily="49" charset="0"/>
              </a:rPr>
              <a:t>		</a:t>
            </a:r>
            <a:r>
              <a:rPr lang="en-US" sz="1800" b="0" dirty="0">
                <a:solidFill>
                  <a:srgbClr val="FF6600"/>
                </a:solidFill>
                <a:latin typeface="Courier New" panose="02070309020205020404" pitchFamily="49" charset="0"/>
                <a:cs typeface="Courier New" panose="02070309020205020404" pitchFamily="49" charset="0"/>
              </a:rPr>
              <a:t>[F1@0]; </a:t>
            </a:r>
          </a:p>
          <a:p>
            <a:endParaRPr lang="en-US" sz="1800" dirty="0">
              <a:latin typeface="Garamond" panose="02020404030301010803" pitchFamily="18" charset="0"/>
              <a:cs typeface="Courier New"/>
            </a:endParaRPr>
          </a:p>
          <a:p>
            <a:pPr marL="0" indent="0">
              <a:buNone/>
            </a:pPr>
            <a:r>
              <a:rPr lang="en-US" sz="1800" dirty="0">
                <a:latin typeface="Franklin Gothic Book" panose="020B0503020102020204" pitchFamily="34" charset="0"/>
                <a:cs typeface="Courier New"/>
              </a:rPr>
              <a:t>Constrains factor mean to 0, factor variance to 1</a:t>
            </a:r>
          </a:p>
          <a:p>
            <a:endParaRPr lang="en-US" sz="1800" dirty="0">
              <a:latin typeface="Franklin Gothic Book" panose="020B0503020102020204" pitchFamily="34" charset="0"/>
              <a:cs typeface="Courier New"/>
            </a:endParaRPr>
          </a:p>
          <a:p>
            <a:pPr marL="0" indent="0">
              <a:buNone/>
            </a:pPr>
            <a:r>
              <a:rPr lang="en-US" sz="1800" b="1" dirty="0">
                <a:latin typeface="Franklin Gothic Book" panose="020B0503020102020204" pitchFamily="34" charset="0"/>
                <a:cs typeface="Courier New"/>
              </a:rPr>
              <a:t>Estimated</a:t>
            </a:r>
            <a:r>
              <a:rPr lang="en-US" sz="1800" dirty="0">
                <a:latin typeface="Franklin Gothic Book" panose="020B0503020102020204" pitchFamily="34" charset="0"/>
                <a:cs typeface="Courier New"/>
              </a:rPr>
              <a:t>:</a:t>
            </a:r>
          </a:p>
          <a:p>
            <a:r>
              <a:rPr lang="en-US" sz="1800" b="0" dirty="0">
                <a:latin typeface="Franklin Gothic Book" panose="020B0503020102020204" pitchFamily="34" charset="0"/>
                <a:cs typeface="Courier New"/>
              </a:rPr>
              <a:t>All factor loadings (</a:t>
            </a:r>
            <a:r>
              <a:rPr lang="el-GR" sz="1800" b="0" dirty="0">
                <a:latin typeface="Franklin Gothic Book" panose="020B0503020102020204" pitchFamily="34" charset="0"/>
                <a:cs typeface="Calibri"/>
                <a:sym typeface="Wingdings" pitchFamily="2" charset="2"/>
              </a:rPr>
              <a:t>λ</a:t>
            </a:r>
            <a:r>
              <a:rPr lang="nl-NL" sz="1800" b="0" baseline="-25000" dirty="0">
                <a:latin typeface="Franklin Gothic Book" panose="020B0503020102020204" pitchFamily="34" charset="0"/>
                <a:cs typeface="Calibri"/>
                <a:sym typeface="Wingdings" pitchFamily="2" charset="2"/>
              </a:rPr>
              <a:t>1,</a:t>
            </a:r>
            <a:r>
              <a:rPr lang="nl-NL" sz="1800" b="0" dirty="0">
                <a:latin typeface="Franklin Gothic Book" panose="020B0503020102020204" pitchFamily="34" charset="0"/>
                <a:cs typeface="Calibri"/>
                <a:sym typeface="Wingdings" pitchFamily="2" charset="2"/>
              </a:rPr>
              <a:t> </a:t>
            </a:r>
            <a:r>
              <a:rPr lang="el-GR" sz="1800" b="0" dirty="0">
                <a:latin typeface="Franklin Gothic Book" panose="020B0503020102020204" pitchFamily="34" charset="0"/>
                <a:cs typeface="Calibri"/>
                <a:sym typeface="Wingdings" pitchFamily="2" charset="2"/>
              </a:rPr>
              <a:t>λ</a:t>
            </a:r>
            <a:r>
              <a:rPr lang="nl-NL" sz="1800" b="0" baseline="-25000" dirty="0">
                <a:latin typeface="Franklin Gothic Book" panose="020B0503020102020204" pitchFamily="34" charset="0"/>
                <a:cs typeface="Calibri"/>
                <a:sym typeface="Wingdings" pitchFamily="2" charset="2"/>
              </a:rPr>
              <a:t>2</a:t>
            </a:r>
            <a:r>
              <a:rPr lang="en-US" sz="1800" b="0" dirty="0">
                <a:latin typeface="Franklin Gothic Book" panose="020B0503020102020204" pitchFamily="34" charset="0"/>
                <a:sym typeface="Wingdings" pitchFamily="2" charset="2"/>
              </a:rPr>
              <a:t>,</a:t>
            </a:r>
            <a:r>
              <a:rPr lang="el-GR" sz="1800" b="0" dirty="0">
                <a:latin typeface="Franklin Gothic Book" panose="020B0503020102020204" pitchFamily="34" charset="0"/>
                <a:cs typeface="Calibri"/>
                <a:sym typeface="Wingdings" pitchFamily="2" charset="2"/>
              </a:rPr>
              <a:t> λ</a:t>
            </a:r>
            <a:r>
              <a:rPr lang="nl-NL" sz="1800" b="0" baseline="-25000" dirty="0">
                <a:latin typeface="Franklin Gothic Book" panose="020B0503020102020204" pitchFamily="34" charset="0"/>
                <a:cs typeface="Calibri"/>
                <a:sym typeface="Wingdings" pitchFamily="2" charset="2"/>
              </a:rPr>
              <a:t>3</a:t>
            </a:r>
            <a:r>
              <a:rPr lang="en-US" sz="1800" b="0" dirty="0">
                <a:latin typeface="Franklin Gothic Book" panose="020B0503020102020204" pitchFamily="34" charset="0"/>
                <a:cs typeface="Courier New"/>
              </a:rPr>
              <a:t>), all intercepts (ν</a:t>
            </a:r>
            <a:r>
              <a:rPr lang="en-US" sz="1800" b="0" baseline="-25000" dirty="0">
                <a:latin typeface="Franklin Gothic Book" panose="020B0503020102020204" pitchFamily="34" charset="0"/>
                <a:cs typeface="Courier New"/>
              </a:rPr>
              <a:t>1</a:t>
            </a:r>
            <a:r>
              <a:rPr lang="en-US" sz="1800" b="0" dirty="0">
                <a:latin typeface="Franklin Gothic Book" panose="020B0503020102020204" pitchFamily="34" charset="0"/>
                <a:cs typeface="Courier New"/>
              </a:rPr>
              <a:t>,</a:t>
            </a:r>
            <a:r>
              <a:rPr lang="en-US" sz="1800" b="0" baseline="-25000" dirty="0">
                <a:latin typeface="Franklin Gothic Book" panose="020B0503020102020204" pitchFamily="34" charset="0"/>
                <a:cs typeface="Courier New"/>
              </a:rPr>
              <a:t> </a:t>
            </a:r>
            <a:r>
              <a:rPr lang="en-US" sz="1800" b="0" dirty="0">
                <a:latin typeface="Franklin Gothic Book" panose="020B0503020102020204" pitchFamily="34" charset="0"/>
                <a:cs typeface="Courier New"/>
              </a:rPr>
              <a:t>ν</a:t>
            </a:r>
            <a:r>
              <a:rPr lang="en-US" sz="1800" b="0" baseline="-25000" dirty="0">
                <a:latin typeface="Franklin Gothic Book" panose="020B0503020102020204" pitchFamily="34" charset="0"/>
                <a:cs typeface="Courier New"/>
              </a:rPr>
              <a:t>2</a:t>
            </a:r>
            <a:r>
              <a:rPr lang="en-US" sz="1800" b="0" dirty="0">
                <a:latin typeface="Franklin Gothic Book" panose="020B0503020102020204" pitchFamily="34" charset="0"/>
                <a:cs typeface="Courier New"/>
              </a:rPr>
              <a:t>, ν</a:t>
            </a:r>
            <a:r>
              <a:rPr lang="en-US" sz="1800" b="0" baseline="-25000" dirty="0">
                <a:latin typeface="Franklin Gothic Book" panose="020B0503020102020204" pitchFamily="34" charset="0"/>
                <a:cs typeface="Courier New"/>
              </a:rPr>
              <a:t>3</a:t>
            </a:r>
            <a:r>
              <a:rPr lang="en-US" sz="1800" b="0" dirty="0">
                <a:latin typeface="Franklin Gothic Book" panose="020B0503020102020204" pitchFamily="34" charset="0"/>
                <a:cs typeface="Courier New"/>
              </a:rPr>
              <a:t>), all residual variances (</a:t>
            </a:r>
            <a:r>
              <a:rPr lang="nl-NL" sz="1800" b="0" dirty="0">
                <a:latin typeface="Franklin Gothic Book" panose="020B0503020102020204" pitchFamily="34" charset="0"/>
                <a:cs typeface="Calibri"/>
                <a:sym typeface="Wingdings" pitchFamily="2" charset="2"/>
              </a:rPr>
              <a:t>ε</a:t>
            </a:r>
            <a:r>
              <a:rPr lang="nl-NL" sz="1800" b="0" baseline="-25000" dirty="0">
                <a:latin typeface="Franklin Gothic Book" panose="020B0503020102020204" pitchFamily="34" charset="0"/>
                <a:cs typeface="Calibri"/>
                <a:sym typeface="Wingdings" pitchFamily="2" charset="2"/>
              </a:rPr>
              <a:t>1</a:t>
            </a:r>
            <a:r>
              <a:rPr lang="en-US" sz="1800" b="0" dirty="0">
                <a:latin typeface="Franklin Gothic Book" panose="020B0503020102020204" pitchFamily="34" charset="0"/>
                <a:sym typeface="Wingdings" pitchFamily="2" charset="2"/>
              </a:rPr>
              <a:t>, </a:t>
            </a:r>
            <a:r>
              <a:rPr lang="nl-NL" sz="1800" b="0" dirty="0">
                <a:latin typeface="Franklin Gothic Book" panose="020B0503020102020204" pitchFamily="34" charset="0"/>
                <a:cs typeface="Calibri"/>
                <a:sym typeface="Wingdings" pitchFamily="2" charset="2"/>
              </a:rPr>
              <a:t>ε</a:t>
            </a:r>
            <a:r>
              <a:rPr lang="nl-NL" sz="1800" b="0" baseline="-25000" dirty="0">
                <a:latin typeface="Franklin Gothic Book" panose="020B0503020102020204" pitchFamily="34" charset="0"/>
                <a:cs typeface="Calibri"/>
                <a:sym typeface="Wingdings" pitchFamily="2" charset="2"/>
              </a:rPr>
              <a:t>2</a:t>
            </a:r>
            <a:r>
              <a:rPr lang="en-US" sz="1800" b="0" dirty="0">
                <a:latin typeface="Franklin Gothic Book" panose="020B0503020102020204" pitchFamily="34" charset="0"/>
                <a:sym typeface="Wingdings" pitchFamily="2" charset="2"/>
              </a:rPr>
              <a:t>, </a:t>
            </a:r>
            <a:r>
              <a:rPr lang="nl-NL" sz="1800" b="0" dirty="0">
                <a:latin typeface="Franklin Gothic Book" panose="020B0503020102020204" pitchFamily="34" charset="0"/>
                <a:cs typeface="Calibri"/>
                <a:sym typeface="Wingdings" pitchFamily="2" charset="2"/>
              </a:rPr>
              <a:t>ε</a:t>
            </a:r>
            <a:r>
              <a:rPr lang="nl-NL" sz="1800" b="0" baseline="-25000" dirty="0">
                <a:latin typeface="Franklin Gothic Book" panose="020B0503020102020204" pitchFamily="34" charset="0"/>
                <a:cs typeface="Calibri"/>
                <a:sym typeface="Wingdings" pitchFamily="2" charset="2"/>
              </a:rPr>
              <a:t>3</a:t>
            </a:r>
            <a:r>
              <a:rPr lang="nl-NL" sz="1800" b="0" dirty="0">
                <a:latin typeface="Franklin Gothic Book" panose="020B0503020102020204" pitchFamily="34" charset="0"/>
                <a:cs typeface="Calibri"/>
                <a:sym typeface="Wingdings" pitchFamily="2" charset="2"/>
              </a:rPr>
              <a:t>)</a:t>
            </a:r>
            <a:endParaRPr lang="en-US" sz="1800" b="0" dirty="0">
              <a:latin typeface="Franklin Gothic Book" panose="020B0503020102020204" pitchFamily="34" charset="0"/>
              <a:cs typeface="Courier New"/>
            </a:endParaRPr>
          </a:p>
          <a:p>
            <a:endParaRPr lang="en-US" sz="1800" dirty="0">
              <a:latin typeface="Franklin Gothic Book" panose="020B0503020102020204" pitchFamily="34" charset="0"/>
              <a:cs typeface="Courier New"/>
            </a:endParaRPr>
          </a:p>
          <a:p>
            <a:endParaRPr lang="en-US" sz="1800" dirty="0">
              <a:latin typeface="Garamond" panose="02020404030301010803" pitchFamily="18" charset="0"/>
              <a:cs typeface="Courier New"/>
            </a:endParaRPr>
          </a:p>
        </p:txBody>
      </p:sp>
      <p:sp>
        <p:nvSpPr>
          <p:cNvPr id="10" name="TextBox 9"/>
          <p:cNvSpPr txBox="1"/>
          <p:nvPr/>
        </p:nvSpPr>
        <p:spPr>
          <a:xfrm>
            <a:off x="605472" y="6022928"/>
            <a:ext cx="7395529" cy="307777"/>
          </a:xfrm>
          <a:prstGeom prst="rect">
            <a:avLst/>
          </a:prstGeom>
          <a:solidFill>
            <a:schemeClr val="bg1">
              <a:lumMod val="75000"/>
            </a:schemeClr>
          </a:solidFill>
        </p:spPr>
        <p:txBody>
          <a:bodyPr wrap="square" lIns="0" tIns="0" rIns="0" bIns="0" rtlCol="0">
            <a:spAutoFit/>
          </a:bodyPr>
          <a:lstStyle/>
          <a:p>
            <a:r>
              <a:rPr lang="en-US" sz="2000" dirty="0">
                <a:latin typeface="Franklin Gothic Book" panose="020B0503020102020204" pitchFamily="34" charset="0"/>
              </a:rPr>
              <a:t>The asterisk after y1 tells Mplus to estimate this factor loading</a:t>
            </a:r>
          </a:p>
        </p:txBody>
      </p:sp>
      <p:grpSp>
        <p:nvGrpSpPr>
          <p:cNvPr id="169" name="Groeperen 162"/>
          <p:cNvGrpSpPr/>
          <p:nvPr/>
        </p:nvGrpSpPr>
        <p:grpSpPr>
          <a:xfrm>
            <a:off x="232841" y="1895957"/>
            <a:ext cx="2822968" cy="3224414"/>
            <a:chOff x="605471" y="2835548"/>
            <a:chExt cx="2822968" cy="3224414"/>
          </a:xfrm>
        </p:grpSpPr>
        <p:grpSp>
          <p:nvGrpSpPr>
            <p:cNvPr id="170" name="Groeperen 159"/>
            <p:cNvGrpSpPr/>
            <p:nvPr/>
          </p:nvGrpSpPr>
          <p:grpSpPr>
            <a:xfrm>
              <a:off x="605471" y="2835548"/>
              <a:ext cx="2822968" cy="3224414"/>
              <a:chOff x="605471" y="2817276"/>
              <a:chExt cx="2822968" cy="3224414"/>
            </a:xfrm>
          </p:grpSpPr>
          <p:sp>
            <p:nvSpPr>
              <p:cNvPr id="172" name="Tekstvak 68"/>
              <p:cNvSpPr txBox="1"/>
              <p:nvPr/>
            </p:nvSpPr>
            <p:spPr>
              <a:xfrm>
                <a:off x="605471" y="4471728"/>
                <a:ext cx="540000" cy="338554"/>
              </a:xfrm>
              <a:prstGeom prst="rect">
                <a:avLst/>
              </a:prstGeom>
              <a:solidFill>
                <a:sysClr val="window" lastClr="FFFFFF"/>
              </a:solidFill>
              <a:ln w="25400" cap="flat" cmpd="sng" algn="ctr">
                <a:solidFill>
                  <a:srgbClr val="4F81BD"/>
                </a:solidFill>
                <a:prstDash val="solid"/>
              </a:ln>
              <a:effectLst/>
            </p:spPr>
            <p:txBody>
              <a:bodyPr wrap="square" rtlCol="0">
                <a:spAutoFit/>
              </a:bodyPr>
              <a:lstStyle/>
              <a:p>
                <a:pPr algn="ctr"/>
                <a:r>
                  <a:rPr lang="nl-NL" sz="1600" kern="0" dirty="0">
                    <a:solidFill>
                      <a:prstClr val="black"/>
                    </a:solidFill>
                    <a:latin typeface="Franklin Gothic Book" panose="020B0503020102020204" pitchFamily="34" charset="0"/>
                  </a:rPr>
                  <a:t>y</a:t>
                </a:r>
                <a:r>
                  <a:rPr lang="nl-NL" sz="1600" kern="0" baseline="-25000" dirty="0">
                    <a:solidFill>
                      <a:prstClr val="black"/>
                    </a:solidFill>
                    <a:latin typeface="Franklin Gothic Book" panose="020B0503020102020204" pitchFamily="34" charset="0"/>
                  </a:rPr>
                  <a:t>1</a:t>
                </a:r>
                <a:endParaRPr lang="en-US" sz="1600" kern="0" dirty="0">
                  <a:solidFill>
                    <a:prstClr val="black"/>
                  </a:solidFill>
                  <a:latin typeface="Franklin Gothic Book" panose="020B0503020102020204" pitchFamily="34" charset="0"/>
                </a:endParaRPr>
              </a:p>
            </p:txBody>
          </p:sp>
          <p:sp>
            <p:nvSpPr>
              <p:cNvPr id="173" name="Tekstvak 69"/>
              <p:cNvSpPr txBox="1"/>
              <p:nvPr/>
            </p:nvSpPr>
            <p:spPr>
              <a:xfrm>
                <a:off x="1561210" y="4471728"/>
                <a:ext cx="540000" cy="338554"/>
              </a:xfrm>
              <a:prstGeom prst="rect">
                <a:avLst/>
              </a:prstGeom>
              <a:solidFill>
                <a:sysClr val="window" lastClr="FFFFFF"/>
              </a:solidFill>
              <a:ln w="25400" cap="flat" cmpd="sng" algn="ctr">
                <a:solidFill>
                  <a:srgbClr val="4F81BD"/>
                </a:solidFill>
                <a:prstDash val="solid"/>
              </a:ln>
              <a:effectLst/>
            </p:spPr>
            <p:txBody>
              <a:bodyPr wrap="square" rtlCol="0">
                <a:spAutoFit/>
              </a:bodyPr>
              <a:lstStyle/>
              <a:p>
                <a:pPr algn="ctr"/>
                <a:r>
                  <a:rPr lang="nl-NL" sz="1600" kern="0" dirty="0">
                    <a:solidFill>
                      <a:prstClr val="black"/>
                    </a:solidFill>
                    <a:latin typeface="Franklin Gothic Book" panose="020B0503020102020204" pitchFamily="34" charset="0"/>
                  </a:rPr>
                  <a:t>y</a:t>
                </a:r>
                <a:r>
                  <a:rPr lang="nl-NL" sz="1600" kern="0" baseline="-25000" dirty="0">
                    <a:solidFill>
                      <a:prstClr val="black"/>
                    </a:solidFill>
                    <a:latin typeface="Franklin Gothic Book" panose="020B0503020102020204" pitchFamily="34" charset="0"/>
                  </a:rPr>
                  <a:t>2</a:t>
                </a:r>
                <a:endParaRPr lang="en-US" sz="1600" kern="0" dirty="0">
                  <a:solidFill>
                    <a:prstClr val="black"/>
                  </a:solidFill>
                  <a:latin typeface="Franklin Gothic Book" panose="020B0503020102020204" pitchFamily="34" charset="0"/>
                </a:endParaRPr>
              </a:p>
            </p:txBody>
          </p:sp>
          <p:sp>
            <p:nvSpPr>
              <p:cNvPr id="174" name="Tekstvak 70"/>
              <p:cNvSpPr txBox="1"/>
              <p:nvPr/>
            </p:nvSpPr>
            <p:spPr>
              <a:xfrm>
                <a:off x="2480401" y="4471728"/>
                <a:ext cx="540000" cy="338554"/>
              </a:xfrm>
              <a:prstGeom prst="rect">
                <a:avLst/>
              </a:prstGeom>
              <a:solidFill>
                <a:sysClr val="window" lastClr="FFFFFF"/>
              </a:solidFill>
              <a:ln w="25400" cap="flat" cmpd="sng" algn="ctr">
                <a:solidFill>
                  <a:srgbClr val="4F81BD"/>
                </a:solidFill>
                <a:prstDash val="solid"/>
              </a:ln>
              <a:effectLst/>
            </p:spPr>
            <p:txBody>
              <a:bodyPr wrap="square" rtlCol="0">
                <a:spAutoFit/>
              </a:bodyPr>
              <a:lstStyle/>
              <a:p>
                <a:pPr algn="ctr"/>
                <a:r>
                  <a:rPr lang="nl-NL" sz="1600" kern="0" dirty="0">
                    <a:solidFill>
                      <a:prstClr val="black"/>
                    </a:solidFill>
                    <a:latin typeface="Franklin Gothic Book" panose="020B0503020102020204" pitchFamily="34" charset="0"/>
                  </a:rPr>
                  <a:t>y</a:t>
                </a:r>
                <a:r>
                  <a:rPr lang="nl-NL" sz="1600" kern="0" baseline="-25000" dirty="0">
                    <a:solidFill>
                      <a:prstClr val="black"/>
                    </a:solidFill>
                    <a:latin typeface="Franklin Gothic Book" panose="020B0503020102020204" pitchFamily="34" charset="0"/>
                  </a:rPr>
                  <a:t>3</a:t>
                </a:r>
                <a:endParaRPr lang="en-US" sz="1600" kern="0" dirty="0">
                  <a:solidFill>
                    <a:prstClr val="black"/>
                  </a:solidFill>
                  <a:latin typeface="Franklin Gothic Book" panose="020B0503020102020204" pitchFamily="34" charset="0"/>
                </a:endParaRPr>
              </a:p>
            </p:txBody>
          </p:sp>
          <p:sp>
            <p:nvSpPr>
              <p:cNvPr id="175" name="Tekstvak 71"/>
              <p:cNvSpPr txBox="1"/>
              <p:nvPr/>
            </p:nvSpPr>
            <p:spPr>
              <a:xfrm>
                <a:off x="1448695" y="3144680"/>
                <a:ext cx="755999" cy="432792"/>
              </a:xfrm>
              <a:prstGeom prst="ellipse">
                <a:avLst/>
              </a:prstGeom>
              <a:solidFill>
                <a:sysClr val="window" lastClr="FFFFFF"/>
              </a:solidFill>
              <a:ln w="25400" cap="flat" cmpd="sng" algn="ctr">
                <a:solidFill>
                  <a:srgbClr val="4F81BD"/>
                </a:solidFill>
                <a:prstDash val="solid"/>
              </a:ln>
              <a:effectLst/>
            </p:spPr>
            <p:txBody>
              <a:bodyPr wrap="square" rtlCol="0">
                <a:spAutoFit/>
              </a:bodyPr>
              <a:lstStyle/>
              <a:p>
                <a:pPr algn="ctr"/>
                <a:r>
                  <a:rPr lang="nl-NL" sz="1400" kern="0" dirty="0">
                    <a:solidFill>
                      <a:prstClr val="black"/>
                    </a:solidFill>
                    <a:latin typeface="Franklin Gothic Book" panose="020B0503020102020204" pitchFamily="34" charset="0"/>
                    <a:cs typeface="Calibri"/>
                  </a:rPr>
                  <a:t>F1</a:t>
                </a:r>
                <a:endParaRPr lang="en-US" sz="1100" kern="0" baseline="-25000" dirty="0">
                  <a:solidFill>
                    <a:prstClr val="black"/>
                  </a:solidFill>
                  <a:latin typeface="Franklin Gothic Book" panose="020B0503020102020204" pitchFamily="34" charset="0"/>
                </a:endParaRPr>
              </a:p>
            </p:txBody>
          </p:sp>
          <p:sp>
            <p:nvSpPr>
              <p:cNvPr id="176" name="Tekstvak 72"/>
              <p:cNvSpPr txBox="1"/>
              <p:nvPr/>
            </p:nvSpPr>
            <p:spPr>
              <a:xfrm>
                <a:off x="1589963" y="5371728"/>
                <a:ext cx="482493" cy="411153"/>
              </a:xfrm>
              <a:prstGeom prst="ellipse">
                <a:avLst/>
              </a:prstGeom>
              <a:solidFill>
                <a:sysClr val="window" lastClr="FFFFFF"/>
              </a:solidFill>
              <a:ln w="25400" cap="flat" cmpd="sng" algn="ctr">
                <a:solidFill>
                  <a:srgbClr val="4F81BD"/>
                </a:solidFill>
                <a:prstDash val="solid"/>
              </a:ln>
              <a:effectLst/>
            </p:spPr>
            <p:txBody>
              <a:bodyPr wrap="square" rtlCol="0">
                <a:spAutoFit/>
              </a:bodyPr>
              <a:lstStyle/>
              <a:p>
                <a:r>
                  <a:rPr lang="nl-NL" sz="1300" kern="0" dirty="0">
                    <a:solidFill>
                      <a:prstClr val="black"/>
                    </a:solidFill>
                    <a:latin typeface="Franklin Gothic Book" panose="020B0503020102020204" pitchFamily="34" charset="0"/>
                  </a:rPr>
                  <a:t>e</a:t>
                </a:r>
                <a:r>
                  <a:rPr lang="nl-NL" sz="1300" kern="0" baseline="-25000" dirty="0">
                    <a:solidFill>
                      <a:prstClr val="black"/>
                    </a:solidFill>
                    <a:latin typeface="Franklin Gothic Book" panose="020B0503020102020204" pitchFamily="34" charset="0"/>
                  </a:rPr>
                  <a:t>2</a:t>
                </a:r>
                <a:endParaRPr lang="en-US" sz="1300" kern="0" baseline="-25000" dirty="0">
                  <a:solidFill>
                    <a:prstClr val="black"/>
                  </a:solidFill>
                  <a:latin typeface="Franklin Gothic Book" panose="020B0503020102020204" pitchFamily="34" charset="0"/>
                </a:endParaRPr>
              </a:p>
            </p:txBody>
          </p:sp>
          <p:sp>
            <p:nvSpPr>
              <p:cNvPr id="177" name="Tekstvak 76"/>
              <p:cNvSpPr txBox="1"/>
              <p:nvPr/>
            </p:nvSpPr>
            <p:spPr>
              <a:xfrm>
                <a:off x="634271" y="5371728"/>
                <a:ext cx="482493" cy="411153"/>
              </a:xfrm>
              <a:prstGeom prst="ellipse">
                <a:avLst/>
              </a:prstGeom>
              <a:solidFill>
                <a:sysClr val="window" lastClr="FFFFFF"/>
              </a:solidFill>
              <a:ln w="25400" cap="flat" cmpd="sng" algn="ctr">
                <a:solidFill>
                  <a:srgbClr val="4F81BD"/>
                </a:solidFill>
                <a:prstDash val="solid"/>
              </a:ln>
              <a:effectLst/>
            </p:spPr>
            <p:txBody>
              <a:bodyPr wrap="square" rtlCol="0">
                <a:spAutoFit/>
              </a:bodyPr>
              <a:lstStyle/>
              <a:p>
                <a:r>
                  <a:rPr lang="nl-NL" sz="1300" kern="0" dirty="0">
                    <a:solidFill>
                      <a:prstClr val="black"/>
                    </a:solidFill>
                    <a:latin typeface="Franklin Gothic Book" panose="020B0503020102020204" pitchFamily="34" charset="0"/>
                  </a:rPr>
                  <a:t>e</a:t>
                </a:r>
                <a:r>
                  <a:rPr lang="nl-NL" sz="1300" kern="0" baseline="-25000" dirty="0">
                    <a:solidFill>
                      <a:prstClr val="black"/>
                    </a:solidFill>
                    <a:latin typeface="Franklin Gothic Book" panose="020B0503020102020204" pitchFamily="34" charset="0"/>
                  </a:rPr>
                  <a:t>1</a:t>
                </a:r>
                <a:endParaRPr lang="en-US" sz="1300" kern="0" baseline="-25000" dirty="0">
                  <a:solidFill>
                    <a:prstClr val="black"/>
                  </a:solidFill>
                  <a:latin typeface="Franklin Gothic Book" panose="020B0503020102020204" pitchFamily="34" charset="0"/>
                </a:endParaRPr>
              </a:p>
            </p:txBody>
          </p:sp>
          <p:grpSp>
            <p:nvGrpSpPr>
              <p:cNvPr id="178" name="Groep 78"/>
              <p:cNvGrpSpPr/>
              <p:nvPr/>
            </p:nvGrpSpPr>
            <p:grpSpPr>
              <a:xfrm rot="10800000">
                <a:off x="1023071" y="5704464"/>
                <a:ext cx="256635" cy="241477"/>
                <a:chOff x="5916003" y="5843972"/>
                <a:chExt cx="256635" cy="241477"/>
              </a:xfrm>
            </p:grpSpPr>
            <p:sp>
              <p:nvSpPr>
                <p:cNvPr id="208" name="Ovaal 78"/>
                <p:cNvSpPr/>
                <p:nvPr/>
              </p:nvSpPr>
              <p:spPr>
                <a:xfrm rot="13440000">
                  <a:off x="5916003" y="5843972"/>
                  <a:ext cx="256635" cy="241477"/>
                </a:xfrm>
                <a:prstGeom prst="ellipse">
                  <a:avLst/>
                </a:prstGeom>
                <a:noFill/>
                <a:ln w="12700" cap="flat" cmpd="sng" algn="ctr">
                  <a:solidFill>
                    <a:sysClr val="windowText" lastClr="000000"/>
                  </a:solidFill>
                  <a:prstDash val="solid"/>
                </a:ln>
                <a:effectLst/>
              </p:spPr>
              <p:txBody>
                <a:bodyPr rtlCol="0" anchor="ctr"/>
                <a:lstStyle/>
                <a:p>
                  <a:pPr algn="ctr"/>
                  <a:endParaRPr lang="en-US" sz="1200" kern="0">
                    <a:solidFill>
                      <a:prstClr val="black"/>
                    </a:solidFill>
                    <a:latin typeface="Franklin Gothic Book" panose="020B0503020102020204" pitchFamily="34" charset="0"/>
                  </a:endParaRPr>
                </a:p>
              </p:txBody>
            </p:sp>
            <p:sp>
              <p:nvSpPr>
                <p:cNvPr id="209" name="Gelijkbenige driehoek 79"/>
                <p:cNvSpPr/>
                <p:nvPr/>
              </p:nvSpPr>
              <p:spPr>
                <a:xfrm rot="13440000">
                  <a:off x="5925155" y="5860618"/>
                  <a:ext cx="51327" cy="32588"/>
                </a:xfrm>
                <a:prstGeom prst="triangle">
                  <a:avLst/>
                </a:prstGeom>
                <a:noFill/>
                <a:ln w="12700" cap="flat" cmpd="sng" algn="ctr">
                  <a:solidFill>
                    <a:srgbClr val="C0504D"/>
                  </a:solidFill>
                  <a:prstDash val="solid"/>
                </a:ln>
                <a:effectLst/>
              </p:spPr>
              <p:txBody>
                <a:bodyPr rtlCol="0" anchor="ctr"/>
                <a:lstStyle/>
                <a:p>
                  <a:pPr algn="ctr"/>
                  <a:endParaRPr lang="en-US" sz="1200" kern="0">
                    <a:solidFill>
                      <a:prstClr val="black"/>
                    </a:solidFill>
                    <a:latin typeface="Franklin Gothic Book" panose="020B0503020102020204" pitchFamily="34" charset="0"/>
                  </a:endParaRPr>
                </a:p>
              </p:txBody>
            </p:sp>
          </p:grpSp>
          <p:sp>
            <p:nvSpPr>
              <p:cNvPr id="179" name="Tekstvak 80"/>
              <p:cNvSpPr txBox="1"/>
              <p:nvPr/>
            </p:nvSpPr>
            <p:spPr>
              <a:xfrm>
                <a:off x="2509201" y="5371728"/>
                <a:ext cx="482493" cy="411153"/>
              </a:xfrm>
              <a:prstGeom prst="ellipse">
                <a:avLst/>
              </a:prstGeom>
              <a:solidFill>
                <a:sysClr val="window" lastClr="FFFFFF"/>
              </a:solidFill>
              <a:ln w="25400" cap="flat" cmpd="sng" algn="ctr">
                <a:solidFill>
                  <a:srgbClr val="4F81BD"/>
                </a:solidFill>
                <a:prstDash val="solid"/>
              </a:ln>
              <a:effectLst/>
            </p:spPr>
            <p:txBody>
              <a:bodyPr wrap="square" rtlCol="0">
                <a:spAutoFit/>
              </a:bodyPr>
              <a:lstStyle/>
              <a:p>
                <a:r>
                  <a:rPr lang="nl-NL" sz="1300" kern="0" dirty="0">
                    <a:solidFill>
                      <a:prstClr val="black"/>
                    </a:solidFill>
                    <a:latin typeface="Franklin Gothic Book" panose="020B0503020102020204" pitchFamily="34" charset="0"/>
                  </a:rPr>
                  <a:t>e</a:t>
                </a:r>
                <a:r>
                  <a:rPr lang="nl-NL" sz="1300" kern="0" baseline="-25000" dirty="0">
                    <a:solidFill>
                      <a:prstClr val="black"/>
                    </a:solidFill>
                    <a:latin typeface="Franklin Gothic Book" panose="020B0503020102020204" pitchFamily="34" charset="0"/>
                  </a:rPr>
                  <a:t>3</a:t>
                </a:r>
                <a:endParaRPr lang="en-US" sz="1300" kern="0" baseline="-25000" dirty="0">
                  <a:solidFill>
                    <a:prstClr val="black"/>
                  </a:solidFill>
                  <a:latin typeface="Franklin Gothic Book" panose="020B0503020102020204" pitchFamily="34" charset="0"/>
                </a:endParaRPr>
              </a:p>
            </p:txBody>
          </p:sp>
          <p:cxnSp>
            <p:nvCxnSpPr>
              <p:cNvPr id="180" name="Rechte verbindingslijn met pijl 84"/>
              <p:cNvCxnSpPr>
                <a:stCxn id="175" idx="4"/>
                <a:endCxn id="172" idx="0"/>
              </p:cNvCxnSpPr>
              <p:nvPr/>
            </p:nvCxnSpPr>
            <p:spPr>
              <a:xfrm flipH="1">
                <a:off x="875471" y="3577472"/>
                <a:ext cx="951224" cy="8942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181" name="Rechte verbindingslijn met pijl 85"/>
              <p:cNvCxnSpPr>
                <a:stCxn id="175" idx="4"/>
                <a:endCxn id="173" idx="0"/>
              </p:cNvCxnSpPr>
              <p:nvPr/>
            </p:nvCxnSpPr>
            <p:spPr>
              <a:xfrm>
                <a:off x="1826695" y="3577472"/>
                <a:ext cx="4515" cy="8942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182" name="Rechte verbindingslijn met pijl 86"/>
              <p:cNvCxnSpPr>
                <a:stCxn id="177" idx="0"/>
                <a:endCxn id="172" idx="2"/>
              </p:cNvCxnSpPr>
              <p:nvPr/>
            </p:nvCxnSpPr>
            <p:spPr>
              <a:xfrm flipH="1" flipV="1">
                <a:off x="875471" y="4810282"/>
                <a:ext cx="47" cy="56144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183" name="Rechte verbindingslijn met pijl 87"/>
              <p:cNvCxnSpPr/>
              <p:nvPr/>
            </p:nvCxnSpPr>
            <p:spPr>
              <a:xfrm flipV="1">
                <a:off x="1831210" y="4810282"/>
                <a:ext cx="0" cy="56144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184" name="Rechte verbindingslijn met pijl 88"/>
              <p:cNvCxnSpPr>
                <a:stCxn id="179" idx="0"/>
                <a:endCxn id="174" idx="2"/>
              </p:cNvCxnSpPr>
              <p:nvPr/>
            </p:nvCxnSpPr>
            <p:spPr>
              <a:xfrm flipH="1" flipV="1">
                <a:off x="2750401" y="4810282"/>
                <a:ext cx="47" cy="56144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185" name="Rechte verbindingslijn met pijl 89"/>
              <p:cNvCxnSpPr>
                <a:stCxn id="175" idx="4"/>
                <a:endCxn id="174" idx="0"/>
              </p:cNvCxnSpPr>
              <p:nvPr/>
            </p:nvCxnSpPr>
            <p:spPr>
              <a:xfrm>
                <a:off x="1826695" y="3577472"/>
                <a:ext cx="923706" cy="894256"/>
              </a:xfrm>
              <a:prstGeom prst="straightConnector1">
                <a:avLst/>
              </a:prstGeom>
              <a:noFill/>
              <a:ln w="9525" cap="flat" cmpd="sng" algn="ctr">
                <a:solidFill>
                  <a:sysClr val="windowText" lastClr="000000"/>
                </a:solidFill>
                <a:prstDash val="solid"/>
                <a:headEnd type="none" w="med" len="med"/>
                <a:tailEnd type="triangle" w="med" len="med"/>
              </a:ln>
              <a:effectLst/>
            </p:spPr>
          </p:cxnSp>
          <p:sp>
            <p:nvSpPr>
              <p:cNvPr id="186" name="Tekstvak 91"/>
              <p:cNvSpPr txBox="1"/>
              <p:nvPr/>
            </p:nvSpPr>
            <p:spPr>
              <a:xfrm>
                <a:off x="1541452" y="3817025"/>
                <a:ext cx="434609" cy="307777"/>
              </a:xfrm>
              <a:prstGeom prst="rect">
                <a:avLst/>
              </a:prstGeom>
              <a:noFill/>
            </p:spPr>
            <p:txBody>
              <a:bodyPr wrap="square" rtlCol="0">
                <a:spAutoFit/>
              </a:bodyPr>
              <a:lstStyle/>
              <a:p>
                <a:r>
                  <a:rPr lang="el-GR" sz="1400" kern="0" dirty="0">
                    <a:solidFill>
                      <a:prstClr val="black"/>
                    </a:solidFill>
                    <a:latin typeface="Franklin Gothic Book" panose="020B0503020102020204" pitchFamily="34" charset="0"/>
                    <a:cs typeface="Calibri"/>
                    <a:sym typeface="Wingdings" pitchFamily="2" charset="2"/>
                  </a:rPr>
                  <a:t>λ</a:t>
                </a:r>
                <a:r>
                  <a:rPr lang="nl-NL" sz="1400" kern="0" baseline="-25000" dirty="0">
                    <a:solidFill>
                      <a:prstClr val="black"/>
                    </a:solidFill>
                    <a:latin typeface="Franklin Gothic Book" panose="020B0503020102020204" pitchFamily="34" charset="0"/>
                    <a:cs typeface="Calibri"/>
                    <a:sym typeface="Wingdings" pitchFamily="2" charset="2"/>
                  </a:rPr>
                  <a:t>2</a:t>
                </a:r>
                <a:endParaRPr lang="en-US" sz="1400" kern="0" dirty="0">
                  <a:solidFill>
                    <a:prstClr val="black"/>
                  </a:solidFill>
                  <a:latin typeface="Franklin Gothic Book" panose="020B0503020102020204" pitchFamily="34" charset="0"/>
                </a:endParaRPr>
              </a:p>
            </p:txBody>
          </p:sp>
          <p:sp>
            <p:nvSpPr>
              <p:cNvPr id="187" name="Tekstvak 92"/>
              <p:cNvSpPr txBox="1"/>
              <p:nvPr/>
            </p:nvSpPr>
            <p:spPr>
              <a:xfrm>
                <a:off x="2298926" y="3823822"/>
                <a:ext cx="362950" cy="276999"/>
              </a:xfrm>
              <a:prstGeom prst="rect">
                <a:avLst/>
              </a:prstGeom>
              <a:noFill/>
            </p:spPr>
            <p:txBody>
              <a:bodyPr wrap="square" rtlCol="0">
                <a:spAutoFit/>
              </a:bodyPr>
              <a:lstStyle/>
              <a:p>
                <a:r>
                  <a:rPr lang="el-GR" sz="1200" kern="0" dirty="0">
                    <a:solidFill>
                      <a:prstClr val="black"/>
                    </a:solidFill>
                    <a:latin typeface="Franklin Gothic Book" panose="020B0503020102020204" pitchFamily="34" charset="0"/>
                    <a:cs typeface="Calibri"/>
                    <a:sym typeface="Wingdings" pitchFamily="2" charset="2"/>
                  </a:rPr>
                  <a:t>λ</a:t>
                </a:r>
                <a:r>
                  <a:rPr lang="nl-NL" sz="1200" kern="0" baseline="-25000" dirty="0">
                    <a:solidFill>
                      <a:prstClr val="black"/>
                    </a:solidFill>
                    <a:latin typeface="Franklin Gothic Book" panose="020B0503020102020204" pitchFamily="34" charset="0"/>
                    <a:cs typeface="Calibri"/>
                    <a:sym typeface="Wingdings" pitchFamily="2" charset="2"/>
                  </a:rPr>
                  <a:t>3</a:t>
                </a:r>
                <a:endParaRPr lang="en-US" kern="0" dirty="0">
                  <a:solidFill>
                    <a:prstClr val="black"/>
                  </a:solidFill>
                  <a:latin typeface="Franklin Gothic Book" panose="020B0503020102020204" pitchFamily="34" charset="0"/>
                </a:endParaRPr>
              </a:p>
            </p:txBody>
          </p:sp>
          <p:grpSp>
            <p:nvGrpSpPr>
              <p:cNvPr id="188" name="Groep 104"/>
              <p:cNvGrpSpPr>
                <a:grpSpLocks noChangeAspect="1"/>
              </p:cNvGrpSpPr>
              <p:nvPr/>
            </p:nvGrpSpPr>
            <p:grpSpPr>
              <a:xfrm>
                <a:off x="2071269" y="2963257"/>
                <a:ext cx="298245" cy="287999"/>
                <a:chOff x="5916003" y="5843972"/>
                <a:chExt cx="256635" cy="241477"/>
              </a:xfrm>
            </p:grpSpPr>
            <p:sp>
              <p:nvSpPr>
                <p:cNvPr id="206" name="Ovaal 94"/>
                <p:cNvSpPr/>
                <p:nvPr/>
              </p:nvSpPr>
              <p:spPr>
                <a:xfrm rot="13440000">
                  <a:off x="5916003" y="5843972"/>
                  <a:ext cx="256635" cy="241477"/>
                </a:xfrm>
                <a:prstGeom prst="ellipse">
                  <a:avLst/>
                </a:prstGeom>
                <a:noFill/>
                <a:ln w="12700" cap="flat" cmpd="sng" algn="ctr">
                  <a:solidFill>
                    <a:sysClr val="windowText" lastClr="000000"/>
                  </a:solidFill>
                  <a:prstDash val="solid"/>
                </a:ln>
                <a:effectLst/>
              </p:spPr>
              <p:txBody>
                <a:bodyPr rtlCol="0" anchor="ctr"/>
                <a:lstStyle/>
                <a:p>
                  <a:pPr algn="ctr"/>
                  <a:endParaRPr lang="en-US" sz="1200" kern="0">
                    <a:solidFill>
                      <a:prstClr val="black"/>
                    </a:solidFill>
                    <a:latin typeface="Franklin Gothic Book" panose="020B0503020102020204" pitchFamily="34" charset="0"/>
                  </a:endParaRPr>
                </a:p>
              </p:txBody>
            </p:sp>
            <p:sp>
              <p:nvSpPr>
                <p:cNvPr id="207" name="Gelijkbenige driehoek 95"/>
                <p:cNvSpPr/>
                <p:nvPr/>
              </p:nvSpPr>
              <p:spPr>
                <a:xfrm rot="13440000">
                  <a:off x="5925155" y="5860618"/>
                  <a:ext cx="51327" cy="32588"/>
                </a:xfrm>
                <a:prstGeom prst="triangle">
                  <a:avLst/>
                </a:prstGeom>
                <a:noFill/>
                <a:ln w="12700" cap="flat" cmpd="sng" algn="ctr">
                  <a:solidFill>
                    <a:sysClr val="windowText" lastClr="000000"/>
                  </a:solidFill>
                  <a:prstDash val="solid"/>
                </a:ln>
                <a:effectLst/>
              </p:spPr>
              <p:txBody>
                <a:bodyPr rtlCol="0" anchor="ctr"/>
                <a:lstStyle/>
                <a:p>
                  <a:pPr algn="ctr"/>
                  <a:endParaRPr lang="en-US" sz="1200" kern="0">
                    <a:solidFill>
                      <a:prstClr val="black"/>
                    </a:solidFill>
                    <a:latin typeface="Franklin Gothic Book" panose="020B0503020102020204" pitchFamily="34" charset="0"/>
                  </a:endParaRPr>
                </a:p>
              </p:txBody>
            </p:sp>
          </p:grpSp>
          <p:sp>
            <p:nvSpPr>
              <p:cNvPr id="189" name="Tekstvak 129"/>
              <p:cNvSpPr txBox="1"/>
              <p:nvPr/>
            </p:nvSpPr>
            <p:spPr>
              <a:xfrm>
                <a:off x="677670" y="4996665"/>
                <a:ext cx="197848" cy="276999"/>
              </a:xfrm>
              <a:prstGeom prst="rect">
                <a:avLst/>
              </a:prstGeom>
              <a:noFill/>
            </p:spPr>
            <p:txBody>
              <a:bodyPr wrap="square" rtlCol="0">
                <a:spAutoFit/>
              </a:bodyPr>
              <a:lstStyle/>
              <a:p>
                <a:r>
                  <a:rPr lang="nl-NL" sz="1200" kern="0" dirty="0">
                    <a:solidFill>
                      <a:prstClr val="black"/>
                    </a:solidFill>
                    <a:latin typeface="Franklin Gothic Book" panose="020B0503020102020204" pitchFamily="34" charset="0"/>
                  </a:rPr>
                  <a:t>1</a:t>
                </a:r>
                <a:endParaRPr lang="en-US" kern="0" dirty="0">
                  <a:solidFill>
                    <a:prstClr val="black"/>
                  </a:solidFill>
                  <a:latin typeface="Franklin Gothic Book" panose="020B0503020102020204" pitchFamily="34" charset="0"/>
                </a:endParaRPr>
              </a:p>
            </p:txBody>
          </p:sp>
          <p:sp>
            <p:nvSpPr>
              <p:cNvPr id="190" name="Tekstvak 130"/>
              <p:cNvSpPr txBox="1"/>
              <p:nvPr/>
            </p:nvSpPr>
            <p:spPr>
              <a:xfrm>
                <a:off x="1633362" y="4996665"/>
                <a:ext cx="197848" cy="276999"/>
              </a:xfrm>
              <a:prstGeom prst="rect">
                <a:avLst/>
              </a:prstGeom>
              <a:noFill/>
            </p:spPr>
            <p:txBody>
              <a:bodyPr wrap="square" rtlCol="0">
                <a:spAutoFit/>
              </a:bodyPr>
              <a:lstStyle/>
              <a:p>
                <a:r>
                  <a:rPr lang="nl-NL" sz="1200" kern="0" dirty="0">
                    <a:solidFill>
                      <a:prstClr val="black"/>
                    </a:solidFill>
                    <a:latin typeface="Franklin Gothic Book" panose="020B0503020102020204" pitchFamily="34" charset="0"/>
                  </a:rPr>
                  <a:t>1</a:t>
                </a:r>
                <a:endParaRPr lang="en-US" kern="0" dirty="0">
                  <a:solidFill>
                    <a:prstClr val="black"/>
                  </a:solidFill>
                  <a:latin typeface="Franklin Gothic Book" panose="020B0503020102020204" pitchFamily="34" charset="0"/>
                </a:endParaRPr>
              </a:p>
            </p:txBody>
          </p:sp>
          <p:sp>
            <p:nvSpPr>
              <p:cNvPr id="191" name="Tekstvak 131"/>
              <p:cNvSpPr txBox="1"/>
              <p:nvPr/>
            </p:nvSpPr>
            <p:spPr>
              <a:xfrm>
                <a:off x="2552600" y="4996665"/>
                <a:ext cx="197848" cy="276999"/>
              </a:xfrm>
              <a:prstGeom prst="rect">
                <a:avLst/>
              </a:prstGeom>
              <a:noFill/>
            </p:spPr>
            <p:txBody>
              <a:bodyPr wrap="square" rtlCol="0">
                <a:spAutoFit/>
              </a:bodyPr>
              <a:lstStyle/>
              <a:p>
                <a:r>
                  <a:rPr lang="nl-NL" sz="1200" kern="0" dirty="0">
                    <a:solidFill>
                      <a:prstClr val="black"/>
                    </a:solidFill>
                    <a:latin typeface="Franklin Gothic Book" panose="020B0503020102020204" pitchFamily="34" charset="0"/>
                  </a:rPr>
                  <a:t>1</a:t>
                </a:r>
                <a:endParaRPr lang="en-US" kern="0" dirty="0">
                  <a:solidFill>
                    <a:prstClr val="black"/>
                  </a:solidFill>
                  <a:latin typeface="Franklin Gothic Book" panose="020B0503020102020204" pitchFamily="34" charset="0"/>
                </a:endParaRPr>
              </a:p>
            </p:txBody>
          </p:sp>
          <p:sp>
            <p:nvSpPr>
              <p:cNvPr id="192" name="Tekstvak 135"/>
              <p:cNvSpPr txBox="1"/>
              <p:nvPr/>
            </p:nvSpPr>
            <p:spPr>
              <a:xfrm>
                <a:off x="989851" y="5262096"/>
                <a:ext cx="197848" cy="276999"/>
              </a:xfrm>
              <a:prstGeom prst="rect">
                <a:avLst/>
              </a:prstGeom>
              <a:noFill/>
            </p:spPr>
            <p:txBody>
              <a:bodyPr wrap="square" rtlCol="0">
                <a:spAutoFit/>
              </a:bodyPr>
              <a:lstStyle/>
              <a:p>
                <a:r>
                  <a:rPr lang="nl-NL" sz="1200" kern="0" dirty="0">
                    <a:solidFill>
                      <a:prstClr val="black"/>
                    </a:solidFill>
                    <a:latin typeface="Franklin Gothic Book" panose="020B0503020102020204" pitchFamily="34" charset="0"/>
                  </a:rPr>
                  <a:t>0</a:t>
                </a:r>
                <a:endParaRPr lang="en-US" kern="0" dirty="0">
                  <a:solidFill>
                    <a:prstClr val="black"/>
                  </a:solidFill>
                  <a:latin typeface="Franklin Gothic Book" panose="020B0503020102020204" pitchFamily="34" charset="0"/>
                </a:endParaRPr>
              </a:p>
            </p:txBody>
          </p:sp>
          <p:grpSp>
            <p:nvGrpSpPr>
              <p:cNvPr id="193" name="Groep 78"/>
              <p:cNvGrpSpPr/>
              <p:nvPr/>
            </p:nvGrpSpPr>
            <p:grpSpPr>
              <a:xfrm rot="10800000">
                <a:off x="1983989" y="5708814"/>
                <a:ext cx="256635" cy="241477"/>
                <a:chOff x="5916003" y="5843972"/>
                <a:chExt cx="256635" cy="241477"/>
              </a:xfrm>
            </p:grpSpPr>
            <p:sp>
              <p:nvSpPr>
                <p:cNvPr id="204" name="Ovaal 141"/>
                <p:cNvSpPr/>
                <p:nvPr/>
              </p:nvSpPr>
              <p:spPr>
                <a:xfrm rot="13440000">
                  <a:off x="5916003" y="5843972"/>
                  <a:ext cx="256635" cy="241477"/>
                </a:xfrm>
                <a:prstGeom prst="ellipse">
                  <a:avLst/>
                </a:prstGeom>
                <a:noFill/>
                <a:ln w="12700" cap="flat" cmpd="sng" algn="ctr">
                  <a:solidFill>
                    <a:sysClr val="windowText" lastClr="000000"/>
                  </a:solidFill>
                  <a:prstDash val="solid"/>
                </a:ln>
                <a:effectLst/>
              </p:spPr>
              <p:txBody>
                <a:bodyPr rtlCol="0" anchor="ctr"/>
                <a:lstStyle/>
                <a:p>
                  <a:pPr algn="ctr"/>
                  <a:endParaRPr lang="en-US" sz="1200" kern="0">
                    <a:solidFill>
                      <a:prstClr val="black"/>
                    </a:solidFill>
                    <a:latin typeface="Franklin Gothic Book" panose="020B0503020102020204" pitchFamily="34" charset="0"/>
                  </a:endParaRPr>
                </a:p>
              </p:txBody>
            </p:sp>
            <p:sp>
              <p:nvSpPr>
                <p:cNvPr id="205" name="Gelijkbenige driehoek 142"/>
                <p:cNvSpPr/>
                <p:nvPr/>
              </p:nvSpPr>
              <p:spPr>
                <a:xfrm rot="13440000">
                  <a:off x="5925155" y="5860618"/>
                  <a:ext cx="51327" cy="32588"/>
                </a:xfrm>
                <a:prstGeom prst="triangle">
                  <a:avLst/>
                </a:prstGeom>
                <a:noFill/>
                <a:ln w="12700" cap="flat" cmpd="sng" algn="ctr">
                  <a:solidFill>
                    <a:srgbClr val="C0504D"/>
                  </a:solidFill>
                  <a:prstDash val="solid"/>
                </a:ln>
                <a:effectLst/>
              </p:spPr>
              <p:txBody>
                <a:bodyPr rtlCol="0" anchor="ctr"/>
                <a:lstStyle/>
                <a:p>
                  <a:pPr algn="ctr"/>
                  <a:endParaRPr lang="en-US" sz="1200" kern="0">
                    <a:solidFill>
                      <a:prstClr val="black"/>
                    </a:solidFill>
                    <a:latin typeface="Franklin Gothic Book" panose="020B0503020102020204" pitchFamily="34" charset="0"/>
                  </a:endParaRPr>
                </a:p>
              </p:txBody>
            </p:sp>
          </p:grpSp>
          <p:sp>
            <p:nvSpPr>
              <p:cNvPr id="194" name="Tekstvak 143"/>
              <p:cNvSpPr txBox="1"/>
              <p:nvPr/>
            </p:nvSpPr>
            <p:spPr>
              <a:xfrm>
                <a:off x="1955258" y="5262096"/>
                <a:ext cx="197848" cy="276999"/>
              </a:xfrm>
              <a:prstGeom prst="rect">
                <a:avLst/>
              </a:prstGeom>
              <a:noFill/>
            </p:spPr>
            <p:txBody>
              <a:bodyPr wrap="square" rtlCol="0">
                <a:spAutoFit/>
              </a:bodyPr>
              <a:lstStyle/>
              <a:p>
                <a:r>
                  <a:rPr lang="nl-NL" sz="1200" kern="0" dirty="0">
                    <a:solidFill>
                      <a:prstClr val="black"/>
                    </a:solidFill>
                    <a:latin typeface="Franklin Gothic Book" panose="020B0503020102020204" pitchFamily="34" charset="0"/>
                  </a:rPr>
                  <a:t>0</a:t>
                </a:r>
                <a:endParaRPr lang="en-US" kern="0" dirty="0">
                  <a:solidFill>
                    <a:prstClr val="black"/>
                  </a:solidFill>
                  <a:latin typeface="Franklin Gothic Book" panose="020B0503020102020204" pitchFamily="34" charset="0"/>
                </a:endParaRPr>
              </a:p>
            </p:txBody>
          </p:sp>
          <p:grpSp>
            <p:nvGrpSpPr>
              <p:cNvPr id="195" name="Groep 78"/>
              <p:cNvGrpSpPr/>
              <p:nvPr/>
            </p:nvGrpSpPr>
            <p:grpSpPr>
              <a:xfrm rot="10800000">
                <a:off x="2901412" y="5721755"/>
                <a:ext cx="256635" cy="241477"/>
                <a:chOff x="5916003" y="5843972"/>
                <a:chExt cx="256635" cy="241477"/>
              </a:xfrm>
            </p:grpSpPr>
            <p:sp>
              <p:nvSpPr>
                <p:cNvPr id="202" name="Ovaal 145"/>
                <p:cNvSpPr/>
                <p:nvPr/>
              </p:nvSpPr>
              <p:spPr>
                <a:xfrm rot="13440000">
                  <a:off x="5916003" y="5843972"/>
                  <a:ext cx="256635" cy="241477"/>
                </a:xfrm>
                <a:prstGeom prst="ellipse">
                  <a:avLst/>
                </a:prstGeom>
                <a:noFill/>
                <a:ln w="12700" cap="flat" cmpd="sng" algn="ctr">
                  <a:solidFill>
                    <a:sysClr val="windowText" lastClr="000000"/>
                  </a:solidFill>
                  <a:prstDash val="solid"/>
                </a:ln>
                <a:effectLst/>
              </p:spPr>
              <p:txBody>
                <a:bodyPr rtlCol="0" anchor="ctr"/>
                <a:lstStyle/>
                <a:p>
                  <a:pPr algn="ctr"/>
                  <a:endParaRPr lang="en-US" sz="1200" kern="0">
                    <a:solidFill>
                      <a:prstClr val="black"/>
                    </a:solidFill>
                    <a:latin typeface="Franklin Gothic Book" panose="020B0503020102020204" pitchFamily="34" charset="0"/>
                  </a:endParaRPr>
                </a:p>
              </p:txBody>
            </p:sp>
            <p:sp>
              <p:nvSpPr>
                <p:cNvPr id="203" name="Gelijkbenige driehoek 146"/>
                <p:cNvSpPr/>
                <p:nvPr/>
              </p:nvSpPr>
              <p:spPr>
                <a:xfrm rot="13440000">
                  <a:off x="5925155" y="5860618"/>
                  <a:ext cx="51327" cy="32588"/>
                </a:xfrm>
                <a:prstGeom prst="triangle">
                  <a:avLst/>
                </a:prstGeom>
                <a:noFill/>
                <a:ln w="12700" cap="flat" cmpd="sng" algn="ctr">
                  <a:solidFill>
                    <a:srgbClr val="C0504D"/>
                  </a:solidFill>
                  <a:prstDash val="solid"/>
                </a:ln>
                <a:effectLst/>
              </p:spPr>
              <p:txBody>
                <a:bodyPr rtlCol="0" anchor="ctr"/>
                <a:lstStyle/>
                <a:p>
                  <a:pPr algn="ctr"/>
                  <a:endParaRPr lang="en-US" sz="1200" kern="0">
                    <a:solidFill>
                      <a:prstClr val="black"/>
                    </a:solidFill>
                    <a:latin typeface="Franklin Gothic Book" panose="020B0503020102020204" pitchFamily="34" charset="0"/>
                  </a:endParaRPr>
                </a:p>
              </p:txBody>
            </p:sp>
          </p:grpSp>
          <p:sp>
            <p:nvSpPr>
              <p:cNvPr id="196" name="Tekstvak 147"/>
              <p:cNvSpPr txBox="1"/>
              <p:nvPr/>
            </p:nvSpPr>
            <p:spPr>
              <a:xfrm>
                <a:off x="2877329" y="5262096"/>
                <a:ext cx="197848" cy="276999"/>
              </a:xfrm>
              <a:prstGeom prst="rect">
                <a:avLst/>
              </a:prstGeom>
              <a:noFill/>
            </p:spPr>
            <p:txBody>
              <a:bodyPr wrap="square" rtlCol="0">
                <a:spAutoFit/>
              </a:bodyPr>
              <a:lstStyle/>
              <a:p>
                <a:r>
                  <a:rPr lang="nl-NL" sz="1200" kern="0" dirty="0">
                    <a:solidFill>
                      <a:prstClr val="black"/>
                    </a:solidFill>
                    <a:latin typeface="Franklin Gothic Book" panose="020B0503020102020204" pitchFamily="34" charset="0"/>
                  </a:rPr>
                  <a:t>0</a:t>
                </a:r>
                <a:endParaRPr lang="en-US" kern="0" dirty="0">
                  <a:solidFill>
                    <a:prstClr val="black"/>
                  </a:solidFill>
                  <a:latin typeface="Franklin Gothic Book" panose="020B0503020102020204" pitchFamily="34" charset="0"/>
                </a:endParaRPr>
              </a:p>
            </p:txBody>
          </p:sp>
          <p:sp>
            <p:nvSpPr>
              <p:cNvPr id="197" name="Tekstvak 148"/>
              <p:cNvSpPr txBox="1"/>
              <p:nvPr/>
            </p:nvSpPr>
            <p:spPr>
              <a:xfrm>
                <a:off x="2278125" y="2817276"/>
                <a:ext cx="575428" cy="276999"/>
              </a:xfrm>
              <a:prstGeom prst="rect">
                <a:avLst/>
              </a:prstGeom>
              <a:noFill/>
            </p:spPr>
            <p:txBody>
              <a:bodyPr wrap="square" rtlCol="0">
                <a:spAutoFit/>
              </a:bodyPr>
              <a:lstStyle/>
              <a:p>
                <a:r>
                  <a:rPr lang="nl-NL" sz="1200" b="1" kern="0" dirty="0">
                    <a:solidFill>
                      <a:srgbClr val="FF6600"/>
                    </a:solidFill>
                    <a:latin typeface="Franklin Gothic Book" panose="020B0503020102020204" pitchFamily="34" charset="0"/>
                  </a:rPr>
                  <a:t>1</a:t>
                </a:r>
                <a:endParaRPr lang="en-US" b="1" kern="0" dirty="0">
                  <a:solidFill>
                    <a:srgbClr val="FF6600"/>
                  </a:solidFill>
                  <a:latin typeface="Franklin Gothic Book" panose="020B0503020102020204" pitchFamily="34" charset="0"/>
                </a:endParaRPr>
              </a:p>
            </p:txBody>
          </p:sp>
          <p:sp>
            <p:nvSpPr>
              <p:cNvPr id="199" name="Tekstvak 153"/>
              <p:cNvSpPr txBox="1"/>
              <p:nvPr/>
            </p:nvSpPr>
            <p:spPr>
              <a:xfrm>
                <a:off x="1199697" y="5710706"/>
                <a:ext cx="337371" cy="307777"/>
              </a:xfrm>
              <a:prstGeom prst="rect">
                <a:avLst/>
              </a:prstGeom>
              <a:noFill/>
            </p:spPr>
            <p:txBody>
              <a:bodyPr wrap="square" rtlCol="0">
                <a:spAutoFit/>
              </a:bodyPr>
              <a:lstStyle/>
              <a:p>
                <a:r>
                  <a:rPr lang="nl-NL" sz="1400" kern="0" dirty="0">
                    <a:solidFill>
                      <a:prstClr val="black"/>
                    </a:solidFill>
                    <a:latin typeface="Franklin Gothic Book" panose="020B0503020102020204" pitchFamily="34" charset="0"/>
                    <a:cs typeface="Calibri"/>
                    <a:sym typeface="Wingdings" pitchFamily="2" charset="2"/>
                  </a:rPr>
                  <a:t>ε</a:t>
                </a:r>
                <a:r>
                  <a:rPr lang="nl-NL" sz="1400" kern="0" baseline="-25000" dirty="0">
                    <a:solidFill>
                      <a:prstClr val="black"/>
                    </a:solidFill>
                    <a:latin typeface="Franklin Gothic Book" panose="020B0503020102020204" pitchFamily="34" charset="0"/>
                    <a:cs typeface="Calibri"/>
                    <a:sym typeface="Wingdings" pitchFamily="2" charset="2"/>
                  </a:rPr>
                  <a:t>1</a:t>
                </a:r>
                <a:endParaRPr lang="en-US" sz="1400" kern="0" dirty="0">
                  <a:solidFill>
                    <a:prstClr val="black"/>
                  </a:solidFill>
                  <a:latin typeface="Franklin Gothic Book" panose="020B0503020102020204" pitchFamily="34" charset="0"/>
                </a:endParaRPr>
              </a:p>
            </p:txBody>
          </p:sp>
          <p:sp>
            <p:nvSpPr>
              <p:cNvPr id="200" name="Tekstvak 154"/>
              <p:cNvSpPr txBox="1"/>
              <p:nvPr/>
            </p:nvSpPr>
            <p:spPr>
              <a:xfrm>
                <a:off x="2159009" y="5733913"/>
                <a:ext cx="346700" cy="307777"/>
              </a:xfrm>
              <a:prstGeom prst="rect">
                <a:avLst/>
              </a:prstGeom>
              <a:noFill/>
            </p:spPr>
            <p:txBody>
              <a:bodyPr wrap="square" rtlCol="0">
                <a:spAutoFit/>
              </a:bodyPr>
              <a:lstStyle/>
              <a:p>
                <a:r>
                  <a:rPr lang="nl-NL" sz="1400" kern="0" dirty="0">
                    <a:solidFill>
                      <a:prstClr val="black"/>
                    </a:solidFill>
                    <a:latin typeface="Franklin Gothic Book" panose="020B0503020102020204" pitchFamily="34" charset="0"/>
                    <a:cs typeface="Calibri"/>
                    <a:sym typeface="Wingdings" pitchFamily="2" charset="2"/>
                  </a:rPr>
                  <a:t>ε</a:t>
                </a:r>
                <a:r>
                  <a:rPr lang="nl-NL" sz="1400" kern="0" baseline="-25000" dirty="0">
                    <a:solidFill>
                      <a:prstClr val="black"/>
                    </a:solidFill>
                    <a:latin typeface="Franklin Gothic Book" panose="020B0503020102020204" pitchFamily="34" charset="0"/>
                    <a:cs typeface="Calibri"/>
                    <a:sym typeface="Wingdings" pitchFamily="2" charset="2"/>
                  </a:rPr>
                  <a:t>2</a:t>
                </a:r>
                <a:endParaRPr lang="en-US" sz="1400" kern="0" dirty="0">
                  <a:solidFill>
                    <a:prstClr val="black"/>
                  </a:solidFill>
                  <a:latin typeface="Franklin Gothic Book" panose="020B0503020102020204" pitchFamily="34" charset="0"/>
                </a:endParaRPr>
              </a:p>
            </p:txBody>
          </p:sp>
          <p:sp>
            <p:nvSpPr>
              <p:cNvPr id="201" name="Tekstvak 156"/>
              <p:cNvSpPr txBox="1"/>
              <p:nvPr/>
            </p:nvSpPr>
            <p:spPr>
              <a:xfrm>
                <a:off x="3070779" y="5729563"/>
                <a:ext cx="357660" cy="307777"/>
              </a:xfrm>
              <a:prstGeom prst="rect">
                <a:avLst/>
              </a:prstGeom>
              <a:noFill/>
            </p:spPr>
            <p:txBody>
              <a:bodyPr wrap="square" rtlCol="0">
                <a:spAutoFit/>
              </a:bodyPr>
              <a:lstStyle/>
              <a:p>
                <a:r>
                  <a:rPr lang="nl-NL" sz="1400" kern="0" dirty="0">
                    <a:solidFill>
                      <a:prstClr val="black"/>
                    </a:solidFill>
                    <a:latin typeface="Franklin Gothic Book" panose="020B0503020102020204" pitchFamily="34" charset="0"/>
                    <a:cs typeface="Calibri"/>
                    <a:sym typeface="Wingdings" pitchFamily="2" charset="2"/>
                  </a:rPr>
                  <a:t>ε</a:t>
                </a:r>
                <a:r>
                  <a:rPr lang="nl-NL" sz="1400" kern="0" baseline="-25000" dirty="0">
                    <a:solidFill>
                      <a:prstClr val="black"/>
                    </a:solidFill>
                    <a:latin typeface="Franklin Gothic Book" panose="020B0503020102020204" pitchFamily="34" charset="0"/>
                    <a:cs typeface="Calibri"/>
                    <a:sym typeface="Wingdings" pitchFamily="2" charset="2"/>
                  </a:rPr>
                  <a:t>3</a:t>
                </a:r>
                <a:endParaRPr lang="en-US" sz="1400" kern="0" dirty="0">
                  <a:solidFill>
                    <a:prstClr val="black"/>
                  </a:solidFill>
                  <a:latin typeface="Franklin Gothic Book" panose="020B0503020102020204" pitchFamily="34" charset="0"/>
                </a:endParaRPr>
              </a:p>
            </p:txBody>
          </p:sp>
        </p:grpSp>
        <p:sp>
          <p:nvSpPr>
            <p:cNvPr id="171" name="Tekstvak 161"/>
            <p:cNvSpPr txBox="1"/>
            <p:nvPr/>
          </p:nvSpPr>
          <p:spPr>
            <a:xfrm>
              <a:off x="1284498" y="3041503"/>
              <a:ext cx="197848" cy="307777"/>
            </a:xfrm>
            <a:prstGeom prst="rect">
              <a:avLst/>
            </a:prstGeom>
            <a:noFill/>
          </p:spPr>
          <p:txBody>
            <a:bodyPr wrap="square" rtlCol="0">
              <a:spAutoFit/>
            </a:bodyPr>
            <a:lstStyle/>
            <a:p>
              <a:r>
                <a:rPr lang="nl-NL" sz="1400" b="1" dirty="0">
                  <a:solidFill>
                    <a:srgbClr val="FF6600"/>
                  </a:solidFill>
                  <a:latin typeface="Calibri"/>
                  <a:cs typeface="Calibri"/>
                </a:rPr>
                <a:t>0</a:t>
              </a:r>
              <a:endParaRPr lang="en-US" sz="1400" b="1" dirty="0">
                <a:solidFill>
                  <a:srgbClr val="FF6600"/>
                </a:solidFill>
              </a:endParaRPr>
            </a:p>
          </p:txBody>
        </p:sp>
      </p:grpSp>
      <p:sp>
        <p:nvSpPr>
          <p:cNvPr id="210" name="Tekstvak 149"/>
          <p:cNvSpPr txBox="1"/>
          <p:nvPr/>
        </p:nvSpPr>
        <p:spPr>
          <a:xfrm>
            <a:off x="502896" y="2886907"/>
            <a:ext cx="434609" cy="307777"/>
          </a:xfrm>
          <a:prstGeom prst="rect">
            <a:avLst/>
          </a:prstGeom>
          <a:noFill/>
        </p:spPr>
        <p:txBody>
          <a:bodyPr wrap="square" lIns="91402" tIns="45702" rIns="91402" bIns="45702" rtlCol="0">
            <a:spAutoFit/>
          </a:bodyPr>
          <a:lstStyle/>
          <a:p>
            <a:r>
              <a:rPr lang="el-GR" sz="1400" dirty="0">
                <a:cs typeface="Calibri"/>
                <a:sym typeface="Wingdings" pitchFamily="2" charset="2"/>
              </a:rPr>
              <a:t>λ</a:t>
            </a:r>
            <a:r>
              <a:rPr lang="nl-NL" sz="1400" baseline="-25000" dirty="0">
                <a:cs typeface="Calibri"/>
                <a:sym typeface="Wingdings" pitchFamily="2" charset="2"/>
              </a:rPr>
              <a:t>1</a:t>
            </a:r>
            <a:endParaRPr lang="en-US" sz="1400" baseline="-25000" dirty="0"/>
          </a:p>
        </p:txBody>
      </p:sp>
      <p:pic>
        <p:nvPicPr>
          <p:cNvPr id="46" name="Picture 45"/>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5430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85800" y="1219200"/>
            <a:ext cx="7308000" cy="4824536"/>
          </a:xfrm>
        </p:spPr>
        <p:txBody>
          <a:bodyPr>
            <a:normAutofit fontScale="25000" lnSpcReduction="20000"/>
          </a:bodyPr>
          <a:lstStyle/>
          <a:p>
            <a:pPr marL="0" indent="0">
              <a:buClr>
                <a:srgbClr val="C00000"/>
              </a:buClr>
              <a:buNone/>
            </a:pPr>
            <a:endParaRPr lang="en-GB" sz="8800" dirty="0">
              <a:latin typeface="Courier New"/>
              <a:cs typeface="Courier New"/>
            </a:endParaRPr>
          </a:p>
          <a:p>
            <a:pPr marL="0" indent="0">
              <a:buClr>
                <a:srgbClr val="C00000"/>
              </a:buClr>
              <a:buNone/>
            </a:pPr>
            <a:r>
              <a:rPr lang="en-US" sz="7200" u="sng" dirty="0">
                <a:latin typeface="Courier New"/>
                <a:cs typeface="Courier New"/>
              </a:rPr>
              <a:t>TITLE:</a:t>
            </a:r>
            <a:r>
              <a:rPr lang="en-US" sz="7200" dirty="0">
                <a:solidFill>
                  <a:srgbClr val="0000FF"/>
                </a:solidFill>
                <a:latin typeface="Courier New"/>
                <a:cs typeface="Courier New"/>
              </a:rPr>
              <a:t> 	</a:t>
            </a:r>
            <a:r>
              <a:rPr lang="en-US" sz="7200" dirty="0">
                <a:latin typeface="Courier New"/>
                <a:cs typeface="Courier New"/>
              </a:rPr>
              <a:t>Parameterization 2;</a:t>
            </a:r>
          </a:p>
          <a:p>
            <a:pPr marL="0" indent="0">
              <a:buClr>
                <a:srgbClr val="C00000"/>
              </a:buClr>
              <a:buNone/>
            </a:pPr>
            <a:endParaRPr lang="en-US" sz="7200" dirty="0">
              <a:latin typeface="Courier New"/>
              <a:cs typeface="Courier New"/>
            </a:endParaRPr>
          </a:p>
          <a:p>
            <a:pPr marL="0" indent="0">
              <a:buClr>
                <a:srgbClr val="C00000"/>
              </a:buClr>
              <a:buNone/>
            </a:pPr>
            <a:r>
              <a:rPr lang="en-US" sz="7200" u="sng" dirty="0">
                <a:latin typeface="Courier New"/>
                <a:cs typeface="Courier New"/>
              </a:rPr>
              <a:t>DATA:</a:t>
            </a:r>
            <a:r>
              <a:rPr lang="en-US" sz="7200" dirty="0">
                <a:latin typeface="Courier New"/>
                <a:cs typeface="Courier New"/>
              </a:rPr>
              <a:t>  </a:t>
            </a:r>
            <a:r>
              <a:rPr lang="en-US" sz="7200" dirty="0">
                <a:solidFill>
                  <a:srgbClr val="0000FF"/>
                </a:solidFill>
                <a:latin typeface="Courier New"/>
                <a:cs typeface="Courier New"/>
              </a:rPr>
              <a:t>	</a:t>
            </a:r>
            <a:r>
              <a:rPr lang="en-US" sz="7200" dirty="0">
                <a:latin typeface="Courier New"/>
                <a:cs typeface="Courier New"/>
              </a:rPr>
              <a:t>FILE IS Sapi_Demo.dat;</a:t>
            </a:r>
          </a:p>
          <a:p>
            <a:pPr marL="0" indent="0">
              <a:buClr>
                <a:srgbClr val="C00000"/>
              </a:buClr>
              <a:buNone/>
            </a:pPr>
            <a:endParaRPr lang="en-US" sz="7200" dirty="0">
              <a:latin typeface="Courier New"/>
              <a:cs typeface="Courier New"/>
            </a:endParaRPr>
          </a:p>
          <a:p>
            <a:pPr marL="0" indent="0">
              <a:lnSpc>
                <a:spcPct val="170000"/>
              </a:lnSpc>
              <a:buNone/>
            </a:pPr>
            <a:r>
              <a:rPr lang="en-US" sz="7200" u="sng" dirty="0">
                <a:latin typeface="Courier New"/>
                <a:cs typeface="Courier New"/>
              </a:rPr>
              <a:t>VARIABLE:</a:t>
            </a:r>
            <a:r>
              <a:rPr lang="en-US" sz="7200" dirty="0">
                <a:solidFill>
                  <a:srgbClr val="0000FF"/>
                </a:solidFill>
                <a:latin typeface="Courier New"/>
                <a:cs typeface="Courier New"/>
              </a:rPr>
              <a:t>	</a:t>
            </a:r>
            <a:r>
              <a:rPr lang="en-US" sz="7200" dirty="0">
                <a:latin typeface="Courier New"/>
                <a:cs typeface="Courier New"/>
              </a:rPr>
              <a:t>NAMES = ID Age </a:t>
            </a:r>
            <a:r>
              <a:rPr lang="en-US" sz="7200" dirty="0" err="1">
                <a:latin typeface="Courier New"/>
                <a:cs typeface="Courier New"/>
              </a:rPr>
              <a:t>EduLevel</a:t>
            </a:r>
            <a:r>
              <a:rPr lang="en-US" sz="7200" dirty="0">
                <a:latin typeface="Courier New"/>
                <a:cs typeface="Courier New"/>
              </a:rPr>
              <a:t> Gender </a:t>
            </a:r>
            <a:r>
              <a:rPr lang="en-US" sz="7200" dirty="0" err="1">
                <a:latin typeface="Courier New"/>
                <a:cs typeface="Courier New"/>
              </a:rPr>
              <a:t>ReadAb</a:t>
            </a:r>
            <a:r>
              <a:rPr lang="en-US" sz="7200" dirty="0">
                <a:latin typeface="Courier New"/>
                <a:cs typeface="Courier New"/>
              </a:rPr>
              <a:t> 			 Q44 Q63 Q76 Q77 Q84 Q98 Q170 			 Q196;</a:t>
            </a:r>
          </a:p>
          <a:p>
            <a:pPr marL="0" indent="0">
              <a:buClr>
                <a:srgbClr val="C00000"/>
              </a:buClr>
              <a:buNone/>
            </a:pPr>
            <a:r>
              <a:rPr lang="en-US" sz="7200" dirty="0">
                <a:latin typeface="Courier New"/>
                <a:cs typeface="Courier New"/>
              </a:rPr>
              <a:t>		USEVARIABLES = Q77 Q84 Q170 Q196 ;</a:t>
            </a:r>
          </a:p>
          <a:p>
            <a:pPr marL="0" indent="0">
              <a:buClr>
                <a:srgbClr val="C00000"/>
              </a:buClr>
              <a:buNone/>
            </a:pPr>
            <a:r>
              <a:rPr lang="en-US" sz="7200" dirty="0">
                <a:latin typeface="Courier New"/>
                <a:cs typeface="Courier New"/>
              </a:rPr>
              <a:t>		MISSING = ALL(-999);</a:t>
            </a:r>
          </a:p>
          <a:p>
            <a:pPr marL="0" indent="0">
              <a:buClr>
                <a:srgbClr val="C00000"/>
              </a:buClr>
              <a:buNone/>
            </a:pPr>
            <a:endParaRPr lang="en-US" sz="7200" dirty="0">
              <a:latin typeface="Courier New"/>
              <a:cs typeface="Courier New"/>
            </a:endParaRPr>
          </a:p>
          <a:p>
            <a:pPr marL="0" indent="0">
              <a:buClr>
                <a:srgbClr val="C00000"/>
              </a:buClr>
              <a:buNone/>
            </a:pPr>
            <a:r>
              <a:rPr lang="en-US" sz="7200" u="sng" dirty="0">
                <a:latin typeface="Courier New" pitchFamily="49" charset="0"/>
                <a:cs typeface="Courier New" pitchFamily="49" charset="0"/>
              </a:rPr>
              <a:t>MODEL:</a:t>
            </a:r>
            <a:r>
              <a:rPr lang="en-US" sz="7200" dirty="0">
                <a:solidFill>
                  <a:srgbClr val="0000FF"/>
                </a:solidFill>
                <a:latin typeface="Courier New" pitchFamily="49" charset="0"/>
                <a:cs typeface="Courier New" pitchFamily="49" charset="0"/>
              </a:rPr>
              <a:t> </a:t>
            </a:r>
            <a:r>
              <a:rPr lang="en-US" sz="7200" dirty="0">
                <a:solidFill>
                  <a:srgbClr val="FF00FF"/>
                </a:solidFill>
                <a:latin typeface="Courier New" pitchFamily="49" charset="0"/>
                <a:cs typeface="Courier New" pitchFamily="49" charset="0"/>
              </a:rPr>
              <a:t>	</a:t>
            </a:r>
            <a:r>
              <a:rPr lang="en-US" sz="7200" dirty="0">
                <a:solidFill>
                  <a:srgbClr val="FF6600"/>
                </a:solidFill>
                <a:latin typeface="Courier New" pitchFamily="49" charset="0"/>
                <a:cs typeface="Courier New" pitchFamily="49" charset="0"/>
              </a:rPr>
              <a:t>Extraversion BY Q77* Q84 Q170 Q196;</a:t>
            </a:r>
          </a:p>
          <a:p>
            <a:pPr marL="0" indent="0">
              <a:buClr>
                <a:srgbClr val="C00000"/>
              </a:buClr>
              <a:buNone/>
            </a:pPr>
            <a:r>
              <a:rPr lang="en-US" sz="7200" dirty="0">
                <a:solidFill>
                  <a:srgbClr val="FF6600"/>
                </a:solidFill>
                <a:latin typeface="Courier New" pitchFamily="49" charset="0"/>
                <a:cs typeface="Courier New" pitchFamily="49" charset="0"/>
              </a:rPr>
              <a:t>		Extraversion@1;</a:t>
            </a:r>
          </a:p>
          <a:p>
            <a:pPr marL="0" indent="0">
              <a:buClr>
                <a:srgbClr val="C00000"/>
              </a:buClr>
              <a:buNone/>
            </a:pPr>
            <a:r>
              <a:rPr lang="en-US" sz="7200" dirty="0">
                <a:solidFill>
                  <a:srgbClr val="FF6600"/>
                </a:solidFill>
                <a:latin typeface="Courier New" pitchFamily="49" charset="0"/>
                <a:cs typeface="Courier New" pitchFamily="49" charset="0"/>
              </a:rPr>
              <a:t>		[Extraversion@0]; </a:t>
            </a:r>
          </a:p>
          <a:p>
            <a:pPr marL="0" indent="0">
              <a:buClr>
                <a:srgbClr val="C00000"/>
              </a:buClr>
              <a:buNone/>
            </a:pPr>
            <a:endParaRPr lang="en-US" sz="8800" dirty="0">
              <a:solidFill>
                <a:schemeClr val="accent6">
                  <a:lumMod val="75000"/>
                </a:schemeClr>
              </a:solidFill>
              <a:latin typeface="Courier New" pitchFamily="49" charset="0"/>
              <a:cs typeface="Courier New" pitchFamily="49" charset="0"/>
            </a:endParaRPr>
          </a:p>
          <a:p>
            <a:pPr marL="0" indent="0">
              <a:buClr>
                <a:srgbClr val="C00000"/>
              </a:buClr>
              <a:buNone/>
            </a:pPr>
            <a:r>
              <a:rPr lang="en-US" sz="8800" u="sng" dirty="0">
                <a:latin typeface="Courier New" pitchFamily="49" charset="0"/>
                <a:cs typeface="Courier New" pitchFamily="49" charset="0"/>
              </a:rPr>
              <a:t>OUTPUT:</a:t>
            </a:r>
            <a:r>
              <a:rPr lang="en-US" sz="8800" dirty="0">
                <a:solidFill>
                  <a:srgbClr val="0000FF"/>
                </a:solidFill>
                <a:latin typeface="Courier New" pitchFamily="49" charset="0"/>
                <a:cs typeface="Courier New" pitchFamily="49" charset="0"/>
              </a:rPr>
              <a:t>  </a:t>
            </a:r>
            <a:r>
              <a:rPr lang="en-US" sz="8800" dirty="0">
                <a:solidFill>
                  <a:srgbClr val="000000"/>
                </a:solidFill>
                <a:latin typeface="Courier New" pitchFamily="49" charset="0"/>
                <a:cs typeface="Courier New" pitchFamily="49" charset="0"/>
              </a:rPr>
              <a:t>SAMPSTAT STDYX TECH1</a:t>
            </a:r>
          </a:p>
          <a:p>
            <a:pPr marL="0" indent="0">
              <a:buClr>
                <a:srgbClr val="C00000"/>
              </a:buClr>
              <a:buNone/>
            </a:pPr>
            <a:endParaRPr lang="en-US" sz="1300" b="1" dirty="0">
              <a:latin typeface="Courier New"/>
              <a:cs typeface="Courier New"/>
            </a:endParaRPr>
          </a:p>
          <a:p>
            <a:pPr marL="0" indent="0">
              <a:buNone/>
            </a:pPr>
            <a:endParaRPr lang="en-US" sz="1300" dirty="0">
              <a:latin typeface="Courier New"/>
              <a:cs typeface="Courier New"/>
            </a:endParaRP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endParaRPr lang="nl-NL"/>
          </a:p>
        </p:txBody>
      </p:sp>
      <p:sp>
        <p:nvSpPr>
          <p:cNvPr id="6" name="Titel 1"/>
          <p:cNvSpPr txBox="1">
            <a:spLocks/>
          </p:cNvSpPr>
          <p:nvPr/>
        </p:nvSpPr>
        <p:spPr>
          <a:xfrm>
            <a:off x="1558091" y="381008"/>
            <a:ext cx="7308000" cy="910753"/>
          </a:xfrm>
          <a:prstGeom prst="rect">
            <a:avLst/>
          </a:prstGeom>
        </p:spPr>
        <p:txBody>
          <a:bodyPr vert="horz" lIns="91402" tIns="45702" rIns="91402" bIns="45702" rtlCol="0" anchor="ctr">
            <a:normAutofit/>
          </a:bodyPr>
          <a:lstStyle>
            <a:lvl1pPr algn="ctr" defTabSz="914024" rtl="0" eaLnBrk="1" latinLnBrk="0" hangingPunct="1">
              <a:spcBef>
                <a:spcPct val="0"/>
              </a:spcBef>
              <a:buNone/>
              <a:defRPr sz="4400" kern="1200">
                <a:solidFill>
                  <a:schemeClr val="tx1"/>
                </a:solidFill>
                <a:latin typeface="+mj-lt"/>
                <a:ea typeface="+mj-ea"/>
                <a:cs typeface="+mj-cs"/>
              </a:defRPr>
            </a:lvl1pPr>
          </a:lstStyle>
          <a:p>
            <a:pPr algn="r"/>
            <a:r>
              <a:rPr lang="en-US" sz="4000">
                <a:latin typeface="Franklin Gothic Medium" panose="020B0603020102020204" pitchFamily="34" charset="0"/>
                <a:cs typeface="Courier New"/>
              </a:rPr>
              <a:t>2. REFERENCE GROUP METHOD</a:t>
            </a:r>
            <a:endParaRPr lang="en-US" sz="4000" dirty="0">
              <a:latin typeface="Franklin Gothic Medium" panose="020B0603020102020204" pitchFamily="34" charset="0"/>
              <a:cs typeface="Courier New"/>
            </a:endParaRPr>
          </a:p>
        </p:txBody>
      </p:sp>
    </p:spTree>
    <p:extLst>
      <p:ext uri="{BB962C8B-B14F-4D97-AF65-F5344CB8AC3E}">
        <p14:creationId xmlns:p14="http://schemas.microsoft.com/office/powerpoint/2010/main" val="3932004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918000" y="1524000"/>
            <a:ext cx="7308000" cy="2891017"/>
          </a:xfrm>
        </p:spPr>
        <p:txBody>
          <a:bodyPr>
            <a:noAutofit/>
          </a:bodyPr>
          <a:lstStyle/>
          <a:p>
            <a:pPr marL="0" indent="0">
              <a:buNone/>
            </a:pPr>
            <a:r>
              <a:rPr lang="en-US" sz="1400" dirty="0">
                <a:solidFill>
                  <a:srgbClr val="000000"/>
                </a:solidFill>
                <a:latin typeface="Courier New"/>
                <a:cs typeface="Courier New"/>
              </a:rPr>
              <a:t>                                                    Two-Tailed</a:t>
            </a:r>
          </a:p>
          <a:p>
            <a:pPr marL="0" indent="0">
              <a:buNone/>
            </a:pPr>
            <a:r>
              <a:rPr lang="en-US" sz="1400" dirty="0">
                <a:solidFill>
                  <a:srgbClr val="000000"/>
                </a:solidFill>
                <a:latin typeface="Courier New"/>
                <a:cs typeface="Courier New"/>
              </a:rPr>
              <a:t>                    Estimate       S.E.  Est./S.E.    P-Value</a:t>
            </a:r>
          </a:p>
          <a:p>
            <a:pPr marL="0" indent="0">
              <a:buNone/>
            </a:pPr>
            <a:r>
              <a:rPr lang="en-US" sz="1400" dirty="0">
                <a:solidFill>
                  <a:srgbClr val="000000"/>
                </a:solidFill>
                <a:latin typeface="Courier New"/>
                <a:cs typeface="Courier New"/>
              </a:rPr>
              <a:t> EXTRAVER BY</a:t>
            </a:r>
          </a:p>
          <a:p>
            <a:pPr marL="0" indent="0">
              <a:buNone/>
            </a:pPr>
            <a:r>
              <a:rPr lang="en-US" sz="1400" dirty="0">
                <a:solidFill>
                  <a:srgbClr val="000000"/>
                </a:solidFill>
                <a:latin typeface="Courier New"/>
                <a:cs typeface="Courier New"/>
              </a:rPr>
              <a:t>    Q77                0.835      0.039     21.651      0.000</a:t>
            </a:r>
          </a:p>
          <a:p>
            <a:pPr marL="0" indent="0">
              <a:buNone/>
            </a:pPr>
            <a:r>
              <a:rPr lang="en-US" sz="1400" dirty="0">
                <a:solidFill>
                  <a:srgbClr val="000000"/>
                </a:solidFill>
                <a:latin typeface="Courier New"/>
                <a:cs typeface="Courier New"/>
              </a:rPr>
              <a:t>    Q84                0.591      0.036     16.294      0.000</a:t>
            </a:r>
          </a:p>
          <a:p>
            <a:pPr marL="0" indent="0">
              <a:buNone/>
            </a:pPr>
            <a:r>
              <a:rPr lang="en-US" sz="1400" dirty="0">
                <a:solidFill>
                  <a:srgbClr val="000000"/>
                </a:solidFill>
                <a:latin typeface="Courier New"/>
                <a:cs typeface="Courier New"/>
              </a:rPr>
              <a:t>    Q170               0.473      0.035     13.361      0.000</a:t>
            </a:r>
          </a:p>
          <a:p>
            <a:pPr marL="0" indent="0">
              <a:buNone/>
            </a:pPr>
            <a:r>
              <a:rPr lang="en-US" sz="1400" dirty="0">
                <a:solidFill>
                  <a:srgbClr val="000000"/>
                </a:solidFill>
                <a:latin typeface="Courier New"/>
                <a:cs typeface="Courier New"/>
              </a:rPr>
              <a:t>    Q196               0.619      0.031     20.055      0.000</a:t>
            </a:r>
          </a:p>
          <a:p>
            <a:pPr marL="0" indent="0">
              <a:buNone/>
            </a:pPr>
            <a:endParaRPr lang="en-US" sz="1400" dirty="0">
              <a:solidFill>
                <a:srgbClr val="000000"/>
              </a:solidFill>
              <a:latin typeface="Courier New"/>
              <a:cs typeface="Courier New"/>
            </a:endParaRPr>
          </a:p>
          <a:p>
            <a:pPr marL="0" indent="0">
              <a:buNone/>
            </a:pPr>
            <a:r>
              <a:rPr lang="en-US" sz="1400" dirty="0">
                <a:solidFill>
                  <a:srgbClr val="000000"/>
                </a:solidFill>
                <a:latin typeface="Courier New"/>
                <a:cs typeface="Courier New"/>
              </a:rPr>
              <a:t> Means</a:t>
            </a:r>
          </a:p>
          <a:p>
            <a:pPr marL="0" indent="0">
              <a:buNone/>
            </a:pPr>
            <a:r>
              <a:rPr lang="en-US" sz="1400" dirty="0">
                <a:solidFill>
                  <a:srgbClr val="000000"/>
                </a:solidFill>
                <a:latin typeface="Courier New"/>
                <a:cs typeface="Courier New"/>
              </a:rPr>
              <a:t>    </a:t>
            </a:r>
            <a:r>
              <a:rPr lang="en-US" sz="1400" dirty="0">
                <a:solidFill>
                  <a:schemeClr val="accent6">
                    <a:lumMod val="75000"/>
                  </a:schemeClr>
                </a:solidFill>
                <a:latin typeface="Courier New"/>
                <a:cs typeface="Courier New"/>
              </a:rPr>
              <a:t>EXTRAVERSI         </a:t>
            </a:r>
            <a:r>
              <a:rPr lang="en-US" sz="1400" b="1" dirty="0">
                <a:solidFill>
                  <a:schemeClr val="accent6">
                    <a:lumMod val="75000"/>
                  </a:schemeClr>
                </a:solidFill>
                <a:latin typeface="Courier New"/>
                <a:cs typeface="Courier New"/>
              </a:rPr>
              <a:t>0.000      0.000    999.000    999.000</a:t>
            </a:r>
          </a:p>
          <a:p>
            <a:pPr marL="0" indent="0">
              <a:buNone/>
            </a:pPr>
            <a:endParaRPr lang="en-US" sz="1400" dirty="0">
              <a:solidFill>
                <a:srgbClr val="000000"/>
              </a:solidFill>
              <a:latin typeface="Courier New"/>
              <a:cs typeface="Courier New"/>
            </a:endParaRPr>
          </a:p>
          <a:p>
            <a:pPr marL="0" indent="0">
              <a:buNone/>
            </a:pPr>
            <a:r>
              <a:rPr lang="en-US" sz="1400" dirty="0">
                <a:solidFill>
                  <a:srgbClr val="000000"/>
                </a:solidFill>
                <a:latin typeface="Courier New"/>
                <a:cs typeface="Courier New"/>
              </a:rPr>
              <a:t> Intercepts</a:t>
            </a:r>
          </a:p>
          <a:p>
            <a:pPr marL="0" indent="0">
              <a:buNone/>
            </a:pPr>
            <a:r>
              <a:rPr lang="en-US" sz="1400" dirty="0">
                <a:solidFill>
                  <a:srgbClr val="000000"/>
                </a:solidFill>
                <a:latin typeface="Courier New"/>
                <a:cs typeface="Courier New"/>
              </a:rPr>
              <a:t>    Q77                3.571      0.034    103.670      0.000</a:t>
            </a:r>
          </a:p>
          <a:p>
            <a:pPr marL="0" indent="0">
              <a:buNone/>
            </a:pPr>
            <a:r>
              <a:rPr lang="en-US" sz="1400" dirty="0">
                <a:solidFill>
                  <a:srgbClr val="000000"/>
                </a:solidFill>
                <a:latin typeface="Courier New"/>
                <a:cs typeface="Courier New"/>
              </a:rPr>
              <a:t>    Q84                3.224      0.033     96.473      0.000</a:t>
            </a:r>
          </a:p>
          <a:p>
            <a:pPr marL="0" indent="0">
              <a:buNone/>
            </a:pPr>
            <a:r>
              <a:rPr lang="en-US" sz="1400" dirty="0">
                <a:solidFill>
                  <a:srgbClr val="000000"/>
                </a:solidFill>
                <a:latin typeface="Courier New"/>
                <a:cs typeface="Courier New"/>
              </a:rPr>
              <a:t>    Q170               3.947      0.031    127.448      0.000</a:t>
            </a:r>
          </a:p>
          <a:p>
            <a:pPr marL="0" indent="0">
              <a:buNone/>
            </a:pPr>
            <a:r>
              <a:rPr lang="en-US" sz="1400" dirty="0">
                <a:solidFill>
                  <a:srgbClr val="000000"/>
                </a:solidFill>
                <a:latin typeface="Courier New"/>
                <a:cs typeface="Courier New"/>
              </a:rPr>
              <a:t>    Q196               3.800      0.028    137.530      0.000</a:t>
            </a:r>
          </a:p>
          <a:p>
            <a:pPr marL="0" indent="0">
              <a:buNone/>
            </a:pPr>
            <a:endParaRPr lang="en-US" sz="1400" dirty="0">
              <a:solidFill>
                <a:srgbClr val="000000"/>
              </a:solidFill>
              <a:latin typeface="Courier New"/>
              <a:cs typeface="Courier New"/>
            </a:endParaRPr>
          </a:p>
          <a:p>
            <a:pPr marL="0" indent="0">
              <a:buNone/>
            </a:pPr>
            <a:r>
              <a:rPr lang="en-US" sz="1400" dirty="0">
                <a:solidFill>
                  <a:srgbClr val="000000"/>
                </a:solidFill>
                <a:latin typeface="Courier New"/>
                <a:cs typeface="Courier New"/>
              </a:rPr>
              <a:t> Variances</a:t>
            </a:r>
          </a:p>
          <a:p>
            <a:pPr marL="0" indent="0">
              <a:buNone/>
            </a:pPr>
            <a:r>
              <a:rPr lang="en-US" sz="1400" dirty="0">
                <a:solidFill>
                  <a:srgbClr val="000000"/>
                </a:solidFill>
                <a:latin typeface="Courier New"/>
                <a:cs typeface="Courier New"/>
              </a:rPr>
              <a:t>    </a:t>
            </a:r>
            <a:r>
              <a:rPr lang="en-US" sz="1400" dirty="0">
                <a:solidFill>
                  <a:schemeClr val="accent6">
                    <a:lumMod val="75000"/>
                  </a:schemeClr>
                </a:solidFill>
                <a:latin typeface="Courier New"/>
                <a:cs typeface="Courier New"/>
              </a:rPr>
              <a:t>EXTRAVERSI         </a:t>
            </a:r>
            <a:r>
              <a:rPr lang="en-US" sz="1400" b="1" dirty="0">
                <a:solidFill>
                  <a:schemeClr val="accent6">
                    <a:lumMod val="75000"/>
                  </a:schemeClr>
                </a:solidFill>
                <a:latin typeface="Courier New"/>
                <a:cs typeface="Courier New"/>
              </a:rPr>
              <a:t>1.000      0.000    999.000    999.000</a:t>
            </a:r>
          </a:p>
          <a:p>
            <a:pPr marL="0" indent="0">
              <a:buNone/>
            </a:pPr>
            <a:endParaRPr lang="en-US" sz="1300" dirty="0">
              <a:solidFill>
                <a:srgbClr val="000000"/>
              </a:solidFill>
              <a:latin typeface="Courier New"/>
              <a:cs typeface="Courier New"/>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el 1"/>
          <p:cNvSpPr txBox="1">
            <a:spLocks/>
          </p:cNvSpPr>
          <p:nvPr/>
        </p:nvSpPr>
        <p:spPr>
          <a:xfrm>
            <a:off x="1558091" y="381008"/>
            <a:ext cx="7308000" cy="910753"/>
          </a:xfrm>
          <a:prstGeom prst="rect">
            <a:avLst/>
          </a:prstGeom>
        </p:spPr>
        <p:txBody>
          <a:bodyPr vert="horz" lIns="91402" tIns="45702" rIns="91402" bIns="45702" rtlCol="0" anchor="ctr">
            <a:normAutofit/>
          </a:bodyPr>
          <a:lstStyle>
            <a:lvl1pPr algn="ctr" defTabSz="914024" rtl="0" eaLnBrk="1" latinLnBrk="0" hangingPunct="1">
              <a:spcBef>
                <a:spcPct val="0"/>
              </a:spcBef>
              <a:buNone/>
              <a:defRPr sz="4400" kern="1200">
                <a:solidFill>
                  <a:schemeClr val="tx1"/>
                </a:solidFill>
                <a:latin typeface="+mj-lt"/>
                <a:ea typeface="+mj-ea"/>
                <a:cs typeface="+mj-cs"/>
              </a:defRPr>
            </a:lvl1pPr>
          </a:lstStyle>
          <a:p>
            <a:pPr algn="r"/>
            <a:r>
              <a:rPr lang="en-US" sz="4000" dirty="0">
                <a:latin typeface="Franklin Gothic Medium" panose="020B0603020102020204" pitchFamily="34" charset="0"/>
                <a:cs typeface="Courier New"/>
              </a:rPr>
              <a:t>2. REFERENCE GROUP METHOD</a:t>
            </a:r>
          </a:p>
        </p:txBody>
      </p:sp>
    </p:spTree>
    <p:extLst>
      <p:ext uri="{BB962C8B-B14F-4D97-AF65-F5344CB8AC3E}">
        <p14:creationId xmlns:p14="http://schemas.microsoft.com/office/powerpoint/2010/main" val="1883587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918000" y="1524000"/>
            <a:ext cx="7308000" cy="2891017"/>
          </a:xfrm>
        </p:spPr>
        <p:txBody>
          <a:bodyPr>
            <a:noAutofit/>
          </a:bodyPr>
          <a:lstStyle/>
          <a:p>
            <a:pPr marL="0" indent="0">
              <a:buNone/>
            </a:pPr>
            <a:r>
              <a:rPr lang="en-US" sz="1400" dirty="0">
                <a:solidFill>
                  <a:schemeClr val="bg1">
                    <a:lumMod val="85000"/>
                  </a:schemeClr>
                </a:solidFill>
                <a:latin typeface="Courier New"/>
                <a:cs typeface="Courier New"/>
              </a:rPr>
              <a:t>                                                    Two-Tailed</a:t>
            </a:r>
          </a:p>
          <a:p>
            <a:pPr marL="0" indent="0">
              <a:buNone/>
            </a:pPr>
            <a:r>
              <a:rPr lang="en-US" sz="1400" dirty="0">
                <a:solidFill>
                  <a:schemeClr val="bg1">
                    <a:lumMod val="85000"/>
                  </a:schemeClr>
                </a:solidFill>
                <a:latin typeface="Courier New"/>
                <a:cs typeface="Courier New"/>
              </a:rPr>
              <a:t>                    Estimate       S.E.  Est./S.E.    P-Value</a:t>
            </a:r>
          </a:p>
          <a:p>
            <a:pPr marL="0" indent="0">
              <a:buNone/>
            </a:pPr>
            <a:r>
              <a:rPr lang="en-US" sz="1400" dirty="0">
                <a:solidFill>
                  <a:schemeClr val="bg1">
                    <a:lumMod val="85000"/>
                  </a:schemeClr>
                </a:solidFill>
                <a:latin typeface="Courier New"/>
                <a:cs typeface="Courier New"/>
              </a:rPr>
              <a:t> EXTRAVER BY</a:t>
            </a:r>
          </a:p>
          <a:p>
            <a:pPr marL="0" indent="0">
              <a:buNone/>
            </a:pPr>
            <a:r>
              <a:rPr lang="en-US" sz="1400" dirty="0">
                <a:solidFill>
                  <a:schemeClr val="bg1">
                    <a:lumMod val="85000"/>
                  </a:schemeClr>
                </a:solidFill>
                <a:latin typeface="Courier New"/>
                <a:cs typeface="Courier New"/>
              </a:rPr>
              <a:t>    Q77                0.835      0.039     21.651      0.000</a:t>
            </a:r>
          </a:p>
          <a:p>
            <a:pPr marL="0" indent="0">
              <a:buNone/>
            </a:pPr>
            <a:r>
              <a:rPr lang="en-US" sz="1400" dirty="0">
                <a:solidFill>
                  <a:schemeClr val="bg1">
                    <a:lumMod val="85000"/>
                  </a:schemeClr>
                </a:solidFill>
                <a:latin typeface="Courier New"/>
                <a:cs typeface="Courier New"/>
              </a:rPr>
              <a:t>    Q84                0.591      0.036     16.294      0.000</a:t>
            </a:r>
          </a:p>
          <a:p>
            <a:pPr marL="0" indent="0">
              <a:buNone/>
            </a:pPr>
            <a:r>
              <a:rPr lang="en-US" sz="1400" dirty="0">
                <a:solidFill>
                  <a:schemeClr val="bg1">
                    <a:lumMod val="85000"/>
                  </a:schemeClr>
                </a:solidFill>
                <a:latin typeface="Courier New"/>
                <a:cs typeface="Courier New"/>
              </a:rPr>
              <a:t>    Q170               0.473      0.035     13.361      0.000</a:t>
            </a:r>
          </a:p>
          <a:p>
            <a:pPr marL="0" indent="0">
              <a:buNone/>
            </a:pPr>
            <a:r>
              <a:rPr lang="en-US" sz="1400" dirty="0">
                <a:solidFill>
                  <a:schemeClr val="bg1">
                    <a:lumMod val="85000"/>
                  </a:schemeClr>
                </a:solidFill>
                <a:latin typeface="Courier New"/>
                <a:cs typeface="Courier New"/>
              </a:rPr>
              <a:t>    Q196               0.619      0.031     20.055      0.000</a:t>
            </a:r>
          </a:p>
          <a:p>
            <a:pPr marL="0" indent="0">
              <a:buNone/>
            </a:pPr>
            <a:endParaRPr lang="en-US" sz="1400" dirty="0">
              <a:solidFill>
                <a:schemeClr val="bg1">
                  <a:lumMod val="85000"/>
                </a:schemeClr>
              </a:solidFill>
              <a:latin typeface="Courier New"/>
              <a:cs typeface="Courier New"/>
            </a:endParaRPr>
          </a:p>
          <a:p>
            <a:pPr marL="0" indent="0">
              <a:buNone/>
            </a:pPr>
            <a:r>
              <a:rPr lang="en-US" sz="1400" dirty="0">
                <a:solidFill>
                  <a:schemeClr val="bg1">
                    <a:lumMod val="85000"/>
                  </a:schemeClr>
                </a:solidFill>
                <a:latin typeface="Courier New"/>
                <a:cs typeface="Courier New"/>
              </a:rPr>
              <a:t> Means</a:t>
            </a:r>
          </a:p>
          <a:p>
            <a:pPr marL="0" indent="0">
              <a:buNone/>
            </a:pPr>
            <a:r>
              <a:rPr lang="en-US" sz="1400" dirty="0">
                <a:solidFill>
                  <a:schemeClr val="bg1">
                    <a:lumMod val="85000"/>
                  </a:schemeClr>
                </a:solidFill>
                <a:latin typeface="Courier New"/>
                <a:cs typeface="Courier New"/>
              </a:rPr>
              <a:t>    </a:t>
            </a:r>
            <a:r>
              <a:rPr lang="en-US" sz="1400" dirty="0">
                <a:solidFill>
                  <a:schemeClr val="accent6">
                    <a:lumMod val="40000"/>
                    <a:lumOff val="60000"/>
                  </a:schemeClr>
                </a:solidFill>
                <a:latin typeface="Courier New"/>
                <a:cs typeface="Courier New"/>
              </a:rPr>
              <a:t>EXTRAVERSI         </a:t>
            </a:r>
            <a:r>
              <a:rPr lang="en-US" sz="1400" b="1" dirty="0">
                <a:solidFill>
                  <a:schemeClr val="accent6">
                    <a:lumMod val="40000"/>
                    <a:lumOff val="60000"/>
                  </a:schemeClr>
                </a:solidFill>
                <a:latin typeface="Courier New"/>
                <a:cs typeface="Courier New"/>
              </a:rPr>
              <a:t>0.000      0.000    999.000    999.000</a:t>
            </a:r>
          </a:p>
          <a:p>
            <a:pPr marL="0" indent="0">
              <a:buNone/>
            </a:pPr>
            <a:endParaRPr lang="en-US" sz="1400" dirty="0">
              <a:solidFill>
                <a:schemeClr val="bg1">
                  <a:lumMod val="85000"/>
                </a:schemeClr>
              </a:solidFill>
              <a:latin typeface="Courier New"/>
              <a:cs typeface="Courier New"/>
            </a:endParaRPr>
          </a:p>
          <a:p>
            <a:pPr marL="0" indent="0">
              <a:buNone/>
            </a:pPr>
            <a:r>
              <a:rPr lang="en-US" sz="1400" dirty="0">
                <a:solidFill>
                  <a:schemeClr val="bg1">
                    <a:lumMod val="85000"/>
                  </a:schemeClr>
                </a:solidFill>
                <a:latin typeface="Courier New"/>
                <a:cs typeface="Courier New"/>
              </a:rPr>
              <a:t> Intercepts</a:t>
            </a:r>
          </a:p>
          <a:p>
            <a:pPr marL="0" indent="0">
              <a:buNone/>
            </a:pPr>
            <a:r>
              <a:rPr lang="en-US" sz="1400" dirty="0">
                <a:solidFill>
                  <a:schemeClr val="bg1">
                    <a:lumMod val="85000"/>
                  </a:schemeClr>
                </a:solidFill>
                <a:latin typeface="Courier New"/>
                <a:cs typeface="Courier New"/>
              </a:rPr>
              <a:t>    Q77                3.571      0.034    103.670      0.000</a:t>
            </a:r>
          </a:p>
          <a:p>
            <a:pPr marL="0" indent="0">
              <a:buNone/>
            </a:pPr>
            <a:r>
              <a:rPr lang="en-US" sz="1400" dirty="0">
                <a:solidFill>
                  <a:schemeClr val="bg1">
                    <a:lumMod val="85000"/>
                  </a:schemeClr>
                </a:solidFill>
                <a:latin typeface="Courier New"/>
                <a:cs typeface="Courier New"/>
              </a:rPr>
              <a:t>    Q84                3.224      0.033     96.473      0.000</a:t>
            </a:r>
          </a:p>
          <a:p>
            <a:pPr marL="0" indent="0">
              <a:buNone/>
            </a:pPr>
            <a:r>
              <a:rPr lang="en-US" sz="1400" dirty="0">
                <a:solidFill>
                  <a:schemeClr val="bg1">
                    <a:lumMod val="85000"/>
                  </a:schemeClr>
                </a:solidFill>
                <a:latin typeface="Courier New"/>
                <a:cs typeface="Courier New"/>
              </a:rPr>
              <a:t>    Q170               3.947      0.031    127.448      0.000</a:t>
            </a:r>
          </a:p>
          <a:p>
            <a:pPr marL="0" indent="0">
              <a:buNone/>
            </a:pPr>
            <a:r>
              <a:rPr lang="en-US" sz="1400" dirty="0">
                <a:solidFill>
                  <a:schemeClr val="bg1">
                    <a:lumMod val="85000"/>
                  </a:schemeClr>
                </a:solidFill>
                <a:latin typeface="Courier New"/>
                <a:cs typeface="Courier New"/>
              </a:rPr>
              <a:t>    Q196               3.800      0.028    137.530      0.000</a:t>
            </a:r>
          </a:p>
          <a:p>
            <a:pPr marL="0" indent="0">
              <a:buNone/>
            </a:pPr>
            <a:endParaRPr lang="en-US" sz="1400" dirty="0">
              <a:solidFill>
                <a:schemeClr val="bg1">
                  <a:lumMod val="85000"/>
                </a:schemeClr>
              </a:solidFill>
              <a:latin typeface="Courier New"/>
              <a:cs typeface="Courier New"/>
            </a:endParaRPr>
          </a:p>
          <a:p>
            <a:pPr marL="0" indent="0">
              <a:buNone/>
            </a:pPr>
            <a:r>
              <a:rPr lang="en-US" sz="1400" dirty="0">
                <a:solidFill>
                  <a:schemeClr val="bg1">
                    <a:lumMod val="85000"/>
                  </a:schemeClr>
                </a:solidFill>
                <a:latin typeface="Courier New"/>
                <a:cs typeface="Courier New"/>
              </a:rPr>
              <a:t> Variances</a:t>
            </a:r>
          </a:p>
          <a:p>
            <a:pPr marL="0" indent="0">
              <a:buNone/>
            </a:pPr>
            <a:r>
              <a:rPr lang="en-US" sz="1400" dirty="0">
                <a:solidFill>
                  <a:schemeClr val="bg1">
                    <a:lumMod val="85000"/>
                  </a:schemeClr>
                </a:solidFill>
                <a:latin typeface="Courier New"/>
                <a:cs typeface="Courier New"/>
              </a:rPr>
              <a:t>    </a:t>
            </a:r>
            <a:r>
              <a:rPr lang="en-US" sz="1400" dirty="0">
                <a:solidFill>
                  <a:schemeClr val="accent6">
                    <a:lumMod val="40000"/>
                    <a:lumOff val="60000"/>
                  </a:schemeClr>
                </a:solidFill>
                <a:latin typeface="Courier New"/>
                <a:cs typeface="Courier New"/>
              </a:rPr>
              <a:t>EXTRAVERSI         </a:t>
            </a:r>
            <a:r>
              <a:rPr lang="en-US" sz="1400" b="1" dirty="0">
                <a:solidFill>
                  <a:schemeClr val="accent6">
                    <a:lumMod val="40000"/>
                    <a:lumOff val="60000"/>
                  </a:schemeClr>
                </a:solidFill>
                <a:latin typeface="Courier New"/>
                <a:cs typeface="Courier New"/>
              </a:rPr>
              <a:t>1.000      0.000    999.000    999.000</a:t>
            </a:r>
          </a:p>
          <a:p>
            <a:pPr marL="0" indent="0">
              <a:buNone/>
            </a:pPr>
            <a:endParaRPr lang="en-US" sz="1300" dirty="0">
              <a:solidFill>
                <a:srgbClr val="000000"/>
              </a:solidFill>
              <a:latin typeface="Courier New"/>
              <a:cs typeface="Courier New"/>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el 1"/>
          <p:cNvSpPr txBox="1">
            <a:spLocks/>
          </p:cNvSpPr>
          <p:nvPr/>
        </p:nvSpPr>
        <p:spPr>
          <a:xfrm>
            <a:off x="1558091" y="381008"/>
            <a:ext cx="7308000" cy="910753"/>
          </a:xfrm>
          <a:prstGeom prst="rect">
            <a:avLst/>
          </a:prstGeom>
        </p:spPr>
        <p:txBody>
          <a:bodyPr vert="horz" lIns="91402" tIns="45702" rIns="91402" bIns="45702" rtlCol="0" anchor="ctr">
            <a:normAutofit/>
          </a:bodyPr>
          <a:lstStyle>
            <a:lvl1pPr algn="ctr" defTabSz="914024" rtl="0" eaLnBrk="1" latinLnBrk="0" hangingPunct="1">
              <a:spcBef>
                <a:spcPct val="0"/>
              </a:spcBef>
              <a:buNone/>
              <a:defRPr sz="4400" kern="1200">
                <a:solidFill>
                  <a:schemeClr val="tx1"/>
                </a:solidFill>
                <a:latin typeface="+mj-lt"/>
                <a:ea typeface="+mj-ea"/>
                <a:cs typeface="+mj-cs"/>
              </a:defRPr>
            </a:lvl1pPr>
          </a:lstStyle>
          <a:p>
            <a:pPr algn="r"/>
            <a:r>
              <a:rPr lang="en-US" sz="4000" dirty="0">
                <a:latin typeface="Franklin Gothic Medium" panose="020B0603020102020204" pitchFamily="34" charset="0"/>
                <a:cs typeface="Courier New"/>
              </a:rPr>
              <a:t>2. REFERENCE GROUP METHOD</a:t>
            </a:r>
          </a:p>
        </p:txBody>
      </p:sp>
      <p:sp>
        <p:nvSpPr>
          <p:cNvPr id="6" name="TextBox 5"/>
          <p:cNvSpPr txBox="1"/>
          <p:nvPr/>
        </p:nvSpPr>
        <p:spPr>
          <a:xfrm>
            <a:off x="2971800" y="2514602"/>
            <a:ext cx="3200400" cy="2215991"/>
          </a:xfrm>
          <a:prstGeom prst="rect">
            <a:avLst/>
          </a:prstGeom>
          <a:solidFill>
            <a:schemeClr val="bg1">
              <a:lumMod val="75000"/>
            </a:schemeClr>
          </a:solidFill>
        </p:spPr>
        <p:txBody>
          <a:bodyPr wrap="square" lIns="0" tIns="0" rIns="0" bIns="0" rtlCol="0">
            <a:spAutoFit/>
          </a:bodyPr>
          <a:lstStyle/>
          <a:p>
            <a:pPr algn="ctr"/>
            <a:r>
              <a:rPr lang="en-US" sz="2400" dirty="0">
                <a:solidFill>
                  <a:sysClr val="windowText" lastClr="000000"/>
                </a:solidFill>
                <a:latin typeface="Franklin Gothic Book" panose="020B0503020102020204" pitchFamily="34" charset="0"/>
              </a:rPr>
              <a:t>The advantage of this method is that all factor loadings are estimated and that the factor scores are placed on a standardized metric</a:t>
            </a:r>
          </a:p>
        </p:txBody>
      </p:sp>
    </p:spTree>
    <p:extLst>
      <p:ext uri="{BB962C8B-B14F-4D97-AF65-F5344CB8AC3E}">
        <p14:creationId xmlns:p14="http://schemas.microsoft.com/office/powerpoint/2010/main" val="14480734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03290" y="304808"/>
            <a:ext cx="7308000" cy="910753"/>
          </a:xfrm>
        </p:spPr>
        <p:txBody>
          <a:bodyPr>
            <a:normAutofit fontScale="90000"/>
          </a:bodyPr>
          <a:lstStyle/>
          <a:p>
            <a:r>
              <a:rPr lang="en-US" b="1" dirty="0">
                <a:latin typeface="Franklin Gothic Medium" panose="020B0603020102020204" pitchFamily="34" charset="0"/>
              </a:rPr>
              <a:t>WHICH METHOD TO CHOOSE?</a:t>
            </a:r>
          </a:p>
        </p:txBody>
      </p:sp>
      <p:grpSp>
        <p:nvGrpSpPr>
          <p:cNvPr id="3" name="Groeperen 4"/>
          <p:cNvGrpSpPr/>
          <p:nvPr/>
        </p:nvGrpSpPr>
        <p:grpSpPr>
          <a:xfrm>
            <a:off x="1789557" y="2234099"/>
            <a:ext cx="2787402" cy="3224414"/>
            <a:chOff x="605471" y="2835548"/>
            <a:chExt cx="2787402" cy="3224414"/>
          </a:xfrm>
        </p:grpSpPr>
        <p:grpSp>
          <p:nvGrpSpPr>
            <p:cNvPr id="5" name="Groeperen 5"/>
            <p:cNvGrpSpPr/>
            <p:nvPr/>
          </p:nvGrpSpPr>
          <p:grpSpPr>
            <a:xfrm>
              <a:off x="605471" y="2835548"/>
              <a:ext cx="2787402" cy="3224414"/>
              <a:chOff x="605471" y="2817276"/>
              <a:chExt cx="2787402" cy="3224414"/>
            </a:xfrm>
          </p:grpSpPr>
          <p:sp>
            <p:nvSpPr>
              <p:cNvPr id="9" name="Tekstvak 8"/>
              <p:cNvSpPr txBox="1"/>
              <p:nvPr/>
            </p:nvSpPr>
            <p:spPr>
              <a:xfrm>
                <a:off x="605471" y="4471728"/>
                <a:ext cx="540000" cy="33855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rPr>
                  <a:t>y</a:t>
                </a:r>
                <a:r>
                  <a:rPr lang="nl-NL" sz="1600" baseline="-25000" dirty="0">
                    <a:solidFill>
                      <a:sysClr val="windowText" lastClr="000000"/>
                    </a:solidFill>
                  </a:rPr>
                  <a:t>1</a:t>
                </a:r>
                <a:endParaRPr lang="en-US" sz="1600" dirty="0">
                  <a:solidFill>
                    <a:sysClr val="windowText" lastClr="000000"/>
                  </a:solidFill>
                </a:endParaRPr>
              </a:p>
            </p:txBody>
          </p:sp>
          <p:sp>
            <p:nvSpPr>
              <p:cNvPr id="10" name="Tekstvak 9"/>
              <p:cNvSpPr txBox="1"/>
              <p:nvPr/>
            </p:nvSpPr>
            <p:spPr>
              <a:xfrm>
                <a:off x="1561210" y="4471728"/>
                <a:ext cx="540000" cy="33855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rPr>
                  <a:t>y</a:t>
                </a:r>
                <a:r>
                  <a:rPr lang="nl-NL" sz="1600" baseline="-25000" dirty="0">
                    <a:solidFill>
                      <a:sysClr val="windowText" lastClr="000000"/>
                    </a:solidFill>
                  </a:rPr>
                  <a:t>2</a:t>
                </a:r>
                <a:endParaRPr lang="en-US" sz="1600" dirty="0">
                  <a:solidFill>
                    <a:sysClr val="windowText" lastClr="000000"/>
                  </a:solidFill>
                </a:endParaRPr>
              </a:p>
            </p:txBody>
          </p:sp>
          <p:sp>
            <p:nvSpPr>
              <p:cNvPr id="11" name="Tekstvak 10"/>
              <p:cNvSpPr txBox="1"/>
              <p:nvPr/>
            </p:nvSpPr>
            <p:spPr>
              <a:xfrm>
                <a:off x="2480401" y="4471728"/>
                <a:ext cx="540000" cy="33855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rPr>
                  <a:t>y</a:t>
                </a:r>
                <a:r>
                  <a:rPr lang="nl-NL" sz="1600" baseline="-25000" dirty="0">
                    <a:solidFill>
                      <a:sysClr val="windowText" lastClr="000000"/>
                    </a:solidFill>
                  </a:rPr>
                  <a:t>3</a:t>
                </a:r>
                <a:endParaRPr lang="en-US" sz="1600" dirty="0">
                  <a:solidFill>
                    <a:sysClr val="windowText" lastClr="000000"/>
                  </a:solidFill>
                </a:endParaRPr>
              </a:p>
            </p:txBody>
          </p:sp>
          <p:sp>
            <p:nvSpPr>
              <p:cNvPr id="12" name="Tekstvak 11"/>
              <p:cNvSpPr txBox="1"/>
              <p:nvPr/>
            </p:nvSpPr>
            <p:spPr>
              <a:xfrm>
                <a:off x="1448695" y="3144680"/>
                <a:ext cx="755999" cy="4327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400" dirty="0">
                    <a:solidFill>
                      <a:sysClr val="windowText" lastClr="000000"/>
                    </a:solidFill>
                    <a:latin typeface="Calibri"/>
                    <a:cs typeface="Calibri"/>
                  </a:rPr>
                  <a:t>F1</a:t>
                </a:r>
                <a:endParaRPr lang="en-US" sz="1100" baseline="-25000" dirty="0">
                  <a:solidFill>
                    <a:sysClr val="windowText" lastClr="000000"/>
                  </a:solidFill>
                </a:endParaRPr>
              </a:p>
            </p:txBody>
          </p:sp>
          <p:sp>
            <p:nvSpPr>
              <p:cNvPr id="13" name="Tekstvak 12"/>
              <p:cNvSpPr txBox="1"/>
              <p:nvPr/>
            </p:nvSpPr>
            <p:spPr>
              <a:xfrm>
                <a:off x="1589963" y="5371728"/>
                <a:ext cx="482493" cy="4327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2</a:t>
                </a:r>
                <a:endParaRPr lang="en-US" sz="1000" baseline="-25000" dirty="0">
                  <a:solidFill>
                    <a:sysClr val="windowText" lastClr="000000"/>
                  </a:solidFill>
                </a:endParaRPr>
              </a:p>
            </p:txBody>
          </p:sp>
          <p:sp>
            <p:nvSpPr>
              <p:cNvPr id="14" name="Tekstvak 13"/>
              <p:cNvSpPr txBox="1"/>
              <p:nvPr/>
            </p:nvSpPr>
            <p:spPr>
              <a:xfrm>
                <a:off x="634271" y="5371728"/>
                <a:ext cx="482493" cy="4327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1</a:t>
                </a:r>
                <a:endParaRPr lang="en-US" sz="1000" baseline="-25000" dirty="0">
                  <a:solidFill>
                    <a:sysClr val="windowText" lastClr="000000"/>
                  </a:solidFill>
                </a:endParaRPr>
              </a:p>
            </p:txBody>
          </p:sp>
          <p:grpSp>
            <p:nvGrpSpPr>
              <p:cNvPr id="6" name="Groep 78"/>
              <p:cNvGrpSpPr/>
              <p:nvPr/>
            </p:nvGrpSpPr>
            <p:grpSpPr>
              <a:xfrm rot="10800000">
                <a:off x="1023071" y="5704464"/>
                <a:ext cx="256635" cy="241477"/>
                <a:chOff x="5916003" y="5843972"/>
                <a:chExt cx="256635" cy="241477"/>
              </a:xfrm>
            </p:grpSpPr>
            <p:sp>
              <p:nvSpPr>
                <p:cNvPr id="45" name="Ovaal 44"/>
                <p:cNvSpPr/>
                <p:nvPr/>
              </p:nvSpPr>
              <p:spPr>
                <a:xfrm rot="13440000">
                  <a:off x="5916003" y="5843972"/>
                  <a:ext cx="256635" cy="241477"/>
                </a:xfrm>
                <a:prstGeom prst="ellips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46" name="Gelijkbenige driehoek 45"/>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16" name="Tekstvak 15"/>
              <p:cNvSpPr txBox="1"/>
              <p:nvPr/>
            </p:nvSpPr>
            <p:spPr>
              <a:xfrm>
                <a:off x="2509201" y="5371728"/>
                <a:ext cx="482493" cy="4327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3</a:t>
                </a:r>
                <a:endParaRPr lang="en-US" sz="1000" baseline="-25000" dirty="0">
                  <a:solidFill>
                    <a:sysClr val="windowText" lastClr="000000"/>
                  </a:solidFill>
                </a:endParaRPr>
              </a:p>
            </p:txBody>
          </p:sp>
          <p:cxnSp>
            <p:nvCxnSpPr>
              <p:cNvPr id="17" name="Rechte verbindingslijn met pijl 16"/>
              <p:cNvCxnSpPr>
                <a:stCxn id="12" idx="4"/>
                <a:endCxn id="9" idx="0"/>
              </p:cNvCxnSpPr>
              <p:nvPr/>
            </p:nvCxnSpPr>
            <p:spPr>
              <a:xfrm flipH="1">
                <a:off x="875471" y="3577472"/>
                <a:ext cx="951224" cy="89425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Rechte verbindingslijn met pijl 17"/>
              <p:cNvCxnSpPr>
                <a:stCxn id="12" idx="4"/>
                <a:endCxn id="10" idx="0"/>
              </p:cNvCxnSpPr>
              <p:nvPr/>
            </p:nvCxnSpPr>
            <p:spPr>
              <a:xfrm>
                <a:off x="1826695" y="3577472"/>
                <a:ext cx="4515" cy="89425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Rechte verbindingslijn met pijl 18"/>
              <p:cNvCxnSpPr>
                <a:stCxn id="14" idx="0"/>
                <a:endCxn id="9" idx="2"/>
              </p:cNvCxnSpPr>
              <p:nvPr/>
            </p:nvCxnSpPr>
            <p:spPr>
              <a:xfrm flipH="1" flipV="1">
                <a:off x="875471" y="4810282"/>
                <a:ext cx="47" cy="56144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Rechte verbindingslijn met pijl 19"/>
              <p:cNvCxnSpPr/>
              <p:nvPr/>
            </p:nvCxnSpPr>
            <p:spPr>
              <a:xfrm flipV="1">
                <a:off x="1831210" y="4810282"/>
                <a:ext cx="0" cy="56144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Rechte verbindingslijn met pijl 20"/>
              <p:cNvCxnSpPr>
                <a:stCxn id="16" idx="0"/>
                <a:endCxn id="11" idx="2"/>
              </p:cNvCxnSpPr>
              <p:nvPr/>
            </p:nvCxnSpPr>
            <p:spPr>
              <a:xfrm flipH="1" flipV="1">
                <a:off x="2750401" y="4810282"/>
                <a:ext cx="47" cy="56144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Rechte verbindingslijn met pijl 21"/>
              <p:cNvCxnSpPr>
                <a:stCxn id="12" idx="4"/>
                <a:endCxn id="11" idx="0"/>
              </p:cNvCxnSpPr>
              <p:nvPr/>
            </p:nvCxnSpPr>
            <p:spPr>
              <a:xfrm>
                <a:off x="1826695" y="3577472"/>
                <a:ext cx="923706" cy="89425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1541452" y="3817025"/>
                <a:ext cx="434609" cy="307777"/>
              </a:xfrm>
              <a:prstGeom prst="rect">
                <a:avLst/>
              </a:prstGeom>
              <a:noFill/>
            </p:spPr>
            <p:txBody>
              <a:bodyPr wrap="square" rtlCol="0">
                <a:spAutoFit/>
              </a:bodyPr>
              <a:lstStyle/>
              <a:p>
                <a:r>
                  <a:rPr lang="el-GR" sz="1400" dirty="0">
                    <a:cs typeface="Calibri"/>
                    <a:sym typeface="Wingdings" pitchFamily="2" charset="2"/>
                  </a:rPr>
                  <a:t>λ</a:t>
                </a:r>
                <a:r>
                  <a:rPr lang="nl-NL" sz="1400" baseline="-25000" dirty="0">
                    <a:cs typeface="Calibri"/>
                    <a:sym typeface="Wingdings" pitchFamily="2" charset="2"/>
                  </a:rPr>
                  <a:t>2</a:t>
                </a:r>
                <a:endParaRPr lang="en-US" sz="1400" dirty="0"/>
              </a:p>
            </p:txBody>
          </p:sp>
          <p:sp>
            <p:nvSpPr>
              <p:cNvPr id="24" name="Tekstvak 23"/>
              <p:cNvSpPr txBox="1"/>
              <p:nvPr/>
            </p:nvSpPr>
            <p:spPr>
              <a:xfrm>
                <a:off x="2298926" y="3823822"/>
                <a:ext cx="362950" cy="276999"/>
              </a:xfrm>
              <a:prstGeom prst="rect">
                <a:avLst/>
              </a:prstGeom>
              <a:noFill/>
            </p:spPr>
            <p:txBody>
              <a:bodyPr wrap="square" rtlCol="0">
                <a:spAutoFit/>
              </a:bodyPr>
              <a:lstStyle/>
              <a:p>
                <a:r>
                  <a:rPr lang="el-GR" sz="1200" dirty="0">
                    <a:cs typeface="Calibri"/>
                    <a:sym typeface="Wingdings" pitchFamily="2" charset="2"/>
                  </a:rPr>
                  <a:t>λ</a:t>
                </a:r>
                <a:r>
                  <a:rPr lang="nl-NL" sz="1200" baseline="-25000" dirty="0">
                    <a:cs typeface="Calibri"/>
                    <a:sym typeface="Wingdings" pitchFamily="2" charset="2"/>
                  </a:rPr>
                  <a:t>3</a:t>
                </a:r>
                <a:endParaRPr lang="en-US" dirty="0"/>
              </a:p>
            </p:txBody>
          </p:sp>
          <p:grpSp>
            <p:nvGrpSpPr>
              <p:cNvPr id="15" name="Groep 104"/>
              <p:cNvGrpSpPr>
                <a:grpSpLocks noChangeAspect="1"/>
              </p:cNvGrpSpPr>
              <p:nvPr/>
            </p:nvGrpSpPr>
            <p:grpSpPr>
              <a:xfrm>
                <a:off x="2071269" y="2963257"/>
                <a:ext cx="298245" cy="287999"/>
                <a:chOff x="5916003" y="5843972"/>
                <a:chExt cx="256635" cy="241477"/>
              </a:xfrm>
            </p:grpSpPr>
            <p:sp>
              <p:nvSpPr>
                <p:cNvPr id="43" name="Ovaal 42"/>
                <p:cNvSpPr/>
                <p:nvPr/>
              </p:nvSpPr>
              <p:spPr>
                <a:xfrm rot="13440000">
                  <a:off x="5916003" y="5843972"/>
                  <a:ext cx="256635" cy="241477"/>
                </a:xfrm>
                <a:prstGeom prst="ellips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44" name="Gelijkbenige driehoek 43"/>
                <p:cNvSpPr/>
                <p:nvPr/>
              </p:nvSpPr>
              <p:spPr>
                <a:xfrm rot="13440000">
                  <a:off x="5925155" y="5860618"/>
                  <a:ext cx="51327" cy="32588"/>
                </a:xfrm>
                <a:prstGeom prst="triangl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26" name="Tekstvak 25"/>
              <p:cNvSpPr txBox="1"/>
              <p:nvPr/>
            </p:nvSpPr>
            <p:spPr>
              <a:xfrm>
                <a:off x="677670" y="4996665"/>
                <a:ext cx="197848" cy="276999"/>
              </a:xfrm>
              <a:prstGeom prst="rect">
                <a:avLst/>
              </a:prstGeom>
              <a:noFill/>
            </p:spPr>
            <p:txBody>
              <a:bodyPr wrap="square" rtlCol="0">
                <a:spAutoFit/>
              </a:bodyPr>
              <a:lstStyle/>
              <a:p>
                <a:r>
                  <a:rPr lang="nl-NL" sz="1200" dirty="0"/>
                  <a:t>1</a:t>
                </a:r>
                <a:endParaRPr lang="en-US" dirty="0"/>
              </a:p>
            </p:txBody>
          </p:sp>
          <p:sp>
            <p:nvSpPr>
              <p:cNvPr id="27" name="Tekstvak 26"/>
              <p:cNvSpPr txBox="1"/>
              <p:nvPr/>
            </p:nvSpPr>
            <p:spPr>
              <a:xfrm>
                <a:off x="1633362" y="4996665"/>
                <a:ext cx="197848" cy="276999"/>
              </a:xfrm>
              <a:prstGeom prst="rect">
                <a:avLst/>
              </a:prstGeom>
              <a:noFill/>
            </p:spPr>
            <p:txBody>
              <a:bodyPr wrap="square" rtlCol="0">
                <a:spAutoFit/>
              </a:bodyPr>
              <a:lstStyle/>
              <a:p>
                <a:r>
                  <a:rPr lang="nl-NL" sz="1200" dirty="0"/>
                  <a:t>1</a:t>
                </a:r>
                <a:endParaRPr lang="en-US" dirty="0"/>
              </a:p>
            </p:txBody>
          </p:sp>
          <p:sp>
            <p:nvSpPr>
              <p:cNvPr id="28" name="Tekstvak 27"/>
              <p:cNvSpPr txBox="1"/>
              <p:nvPr/>
            </p:nvSpPr>
            <p:spPr>
              <a:xfrm>
                <a:off x="2552600" y="4996665"/>
                <a:ext cx="197848" cy="276999"/>
              </a:xfrm>
              <a:prstGeom prst="rect">
                <a:avLst/>
              </a:prstGeom>
              <a:noFill/>
            </p:spPr>
            <p:txBody>
              <a:bodyPr wrap="square" rtlCol="0">
                <a:spAutoFit/>
              </a:bodyPr>
              <a:lstStyle/>
              <a:p>
                <a:r>
                  <a:rPr lang="nl-NL" sz="1200" dirty="0"/>
                  <a:t>1</a:t>
                </a:r>
                <a:endParaRPr lang="en-US" dirty="0"/>
              </a:p>
            </p:txBody>
          </p:sp>
          <p:sp>
            <p:nvSpPr>
              <p:cNvPr id="29" name="Tekstvak 28"/>
              <p:cNvSpPr txBox="1"/>
              <p:nvPr/>
            </p:nvSpPr>
            <p:spPr>
              <a:xfrm>
                <a:off x="989851" y="5262096"/>
                <a:ext cx="197848" cy="276999"/>
              </a:xfrm>
              <a:prstGeom prst="rect">
                <a:avLst/>
              </a:prstGeom>
              <a:noFill/>
            </p:spPr>
            <p:txBody>
              <a:bodyPr wrap="square" rtlCol="0">
                <a:spAutoFit/>
              </a:bodyPr>
              <a:lstStyle/>
              <a:p>
                <a:r>
                  <a:rPr lang="nl-NL" sz="1200" dirty="0"/>
                  <a:t>0</a:t>
                </a:r>
                <a:endParaRPr lang="en-US" dirty="0"/>
              </a:p>
            </p:txBody>
          </p:sp>
          <p:grpSp>
            <p:nvGrpSpPr>
              <p:cNvPr id="25" name="Groep 78"/>
              <p:cNvGrpSpPr/>
              <p:nvPr/>
            </p:nvGrpSpPr>
            <p:grpSpPr>
              <a:xfrm rot="10800000">
                <a:off x="1983989" y="5708814"/>
                <a:ext cx="256635" cy="241477"/>
                <a:chOff x="5916003" y="5843972"/>
                <a:chExt cx="256635" cy="241477"/>
              </a:xfrm>
            </p:grpSpPr>
            <p:sp>
              <p:nvSpPr>
                <p:cNvPr id="41" name="Ovaal 40"/>
                <p:cNvSpPr/>
                <p:nvPr/>
              </p:nvSpPr>
              <p:spPr>
                <a:xfrm rot="13440000">
                  <a:off x="5916003" y="5843972"/>
                  <a:ext cx="256635" cy="241477"/>
                </a:xfrm>
                <a:prstGeom prst="ellips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42" name="Gelijkbenige driehoek 41"/>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31" name="Tekstvak 30"/>
              <p:cNvSpPr txBox="1"/>
              <p:nvPr/>
            </p:nvSpPr>
            <p:spPr>
              <a:xfrm>
                <a:off x="1955258" y="5262096"/>
                <a:ext cx="197848" cy="276999"/>
              </a:xfrm>
              <a:prstGeom prst="rect">
                <a:avLst/>
              </a:prstGeom>
              <a:noFill/>
            </p:spPr>
            <p:txBody>
              <a:bodyPr wrap="square" rtlCol="0">
                <a:spAutoFit/>
              </a:bodyPr>
              <a:lstStyle/>
              <a:p>
                <a:r>
                  <a:rPr lang="nl-NL" sz="1200" dirty="0"/>
                  <a:t>0</a:t>
                </a:r>
                <a:endParaRPr lang="en-US" dirty="0"/>
              </a:p>
            </p:txBody>
          </p:sp>
          <p:grpSp>
            <p:nvGrpSpPr>
              <p:cNvPr id="30" name="Groep 78"/>
              <p:cNvGrpSpPr/>
              <p:nvPr/>
            </p:nvGrpSpPr>
            <p:grpSpPr>
              <a:xfrm rot="10800000">
                <a:off x="2901412" y="5721755"/>
                <a:ext cx="256635" cy="241477"/>
                <a:chOff x="5916003" y="5843972"/>
                <a:chExt cx="256635" cy="241477"/>
              </a:xfrm>
            </p:grpSpPr>
            <p:sp>
              <p:nvSpPr>
                <p:cNvPr id="39" name="Ovaal 38"/>
                <p:cNvSpPr/>
                <p:nvPr/>
              </p:nvSpPr>
              <p:spPr>
                <a:xfrm rot="13440000">
                  <a:off x="5916003" y="5843972"/>
                  <a:ext cx="256635" cy="241477"/>
                </a:xfrm>
                <a:prstGeom prst="ellips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40" name="Gelijkbenige driehoek 39"/>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33" name="Tekstvak 32"/>
              <p:cNvSpPr txBox="1"/>
              <p:nvPr/>
            </p:nvSpPr>
            <p:spPr>
              <a:xfrm>
                <a:off x="2877329" y="5262096"/>
                <a:ext cx="197848" cy="276999"/>
              </a:xfrm>
              <a:prstGeom prst="rect">
                <a:avLst/>
              </a:prstGeom>
              <a:noFill/>
            </p:spPr>
            <p:txBody>
              <a:bodyPr wrap="square" rtlCol="0">
                <a:spAutoFit/>
              </a:bodyPr>
              <a:lstStyle/>
              <a:p>
                <a:r>
                  <a:rPr lang="nl-NL" sz="1200" dirty="0"/>
                  <a:t>0</a:t>
                </a:r>
                <a:endParaRPr lang="en-US" dirty="0"/>
              </a:p>
            </p:txBody>
          </p:sp>
          <p:sp>
            <p:nvSpPr>
              <p:cNvPr id="34" name="Tekstvak 33"/>
              <p:cNvSpPr txBox="1"/>
              <p:nvPr/>
            </p:nvSpPr>
            <p:spPr>
              <a:xfrm>
                <a:off x="2278125" y="2817276"/>
                <a:ext cx="575428" cy="276999"/>
              </a:xfrm>
              <a:prstGeom prst="rect">
                <a:avLst/>
              </a:prstGeom>
              <a:noFill/>
            </p:spPr>
            <p:txBody>
              <a:bodyPr wrap="square" rtlCol="0">
                <a:spAutoFit/>
              </a:bodyPr>
              <a:lstStyle/>
              <a:p>
                <a:r>
                  <a:rPr lang="nl-NL" sz="1200" dirty="0" err="1"/>
                  <a:t>Ψ</a:t>
                </a:r>
                <a:endParaRPr lang="en-US" dirty="0"/>
              </a:p>
            </p:txBody>
          </p:sp>
          <p:sp>
            <p:nvSpPr>
              <p:cNvPr id="35" name="Tekstvak 34"/>
              <p:cNvSpPr txBox="1"/>
              <p:nvPr/>
            </p:nvSpPr>
            <p:spPr>
              <a:xfrm>
                <a:off x="997805" y="3811564"/>
                <a:ext cx="434609" cy="307777"/>
              </a:xfrm>
              <a:prstGeom prst="rect">
                <a:avLst/>
              </a:prstGeom>
              <a:noFill/>
            </p:spPr>
            <p:txBody>
              <a:bodyPr wrap="square" rtlCol="0">
                <a:spAutoFit/>
              </a:bodyPr>
              <a:lstStyle/>
              <a:p>
                <a:r>
                  <a:rPr lang="nl-NL" sz="1400" dirty="0">
                    <a:cs typeface="Calibri"/>
                    <a:sym typeface="Wingdings" pitchFamily="2" charset="2"/>
                  </a:rPr>
                  <a:t>1</a:t>
                </a:r>
              </a:p>
            </p:txBody>
          </p:sp>
          <p:sp>
            <p:nvSpPr>
              <p:cNvPr id="36" name="Tekstvak 35"/>
              <p:cNvSpPr txBox="1"/>
              <p:nvPr/>
            </p:nvSpPr>
            <p:spPr>
              <a:xfrm>
                <a:off x="1199698" y="5710706"/>
                <a:ext cx="322094" cy="307777"/>
              </a:xfrm>
              <a:prstGeom prst="rect">
                <a:avLst/>
              </a:prstGeom>
              <a:noFill/>
            </p:spPr>
            <p:txBody>
              <a:bodyPr wrap="square" rtlCol="0">
                <a:spAutoFit/>
              </a:bodyPr>
              <a:lstStyle/>
              <a:p>
                <a:r>
                  <a:rPr lang="nl-NL" sz="1400" dirty="0">
                    <a:cs typeface="Calibri"/>
                    <a:sym typeface="Wingdings" pitchFamily="2" charset="2"/>
                  </a:rPr>
                  <a:t>ε</a:t>
                </a:r>
                <a:r>
                  <a:rPr lang="nl-NL" sz="1400" baseline="-25000" dirty="0">
                    <a:cs typeface="Calibri"/>
                    <a:sym typeface="Wingdings" pitchFamily="2" charset="2"/>
                  </a:rPr>
                  <a:t>1</a:t>
                </a:r>
                <a:endParaRPr lang="en-US" sz="1400" dirty="0"/>
              </a:p>
            </p:txBody>
          </p:sp>
          <p:sp>
            <p:nvSpPr>
              <p:cNvPr id="37" name="Tekstvak 36"/>
              <p:cNvSpPr txBox="1"/>
              <p:nvPr/>
            </p:nvSpPr>
            <p:spPr>
              <a:xfrm>
                <a:off x="2159009" y="5733913"/>
                <a:ext cx="322094" cy="307777"/>
              </a:xfrm>
              <a:prstGeom prst="rect">
                <a:avLst/>
              </a:prstGeom>
              <a:noFill/>
            </p:spPr>
            <p:txBody>
              <a:bodyPr wrap="square" rtlCol="0">
                <a:spAutoFit/>
              </a:bodyPr>
              <a:lstStyle/>
              <a:p>
                <a:r>
                  <a:rPr lang="nl-NL" sz="1400" dirty="0">
                    <a:cs typeface="Calibri"/>
                    <a:sym typeface="Wingdings" pitchFamily="2" charset="2"/>
                  </a:rPr>
                  <a:t>ε</a:t>
                </a:r>
                <a:r>
                  <a:rPr lang="nl-NL" sz="1400" baseline="-25000" dirty="0">
                    <a:cs typeface="Calibri"/>
                    <a:sym typeface="Wingdings" pitchFamily="2" charset="2"/>
                  </a:rPr>
                  <a:t>2</a:t>
                </a:r>
                <a:endParaRPr lang="en-US" sz="1400" dirty="0"/>
              </a:p>
            </p:txBody>
          </p:sp>
          <p:sp>
            <p:nvSpPr>
              <p:cNvPr id="38" name="Tekstvak 37"/>
              <p:cNvSpPr txBox="1"/>
              <p:nvPr/>
            </p:nvSpPr>
            <p:spPr>
              <a:xfrm>
                <a:off x="3070779" y="5729563"/>
                <a:ext cx="322094" cy="307777"/>
              </a:xfrm>
              <a:prstGeom prst="rect">
                <a:avLst/>
              </a:prstGeom>
              <a:noFill/>
            </p:spPr>
            <p:txBody>
              <a:bodyPr wrap="square" rtlCol="0">
                <a:spAutoFit/>
              </a:bodyPr>
              <a:lstStyle/>
              <a:p>
                <a:r>
                  <a:rPr lang="nl-NL" sz="1400" dirty="0">
                    <a:cs typeface="Calibri"/>
                    <a:sym typeface="Wingdings" pitchFamily="2" charset="2"/>
                  </a:rPr>
                  <a:t>ε</a:t>
                </a:r>
                <a:r>
                  <a:rPr lang="nl-NL" sz="1400" baseline="-25000" dirty="0">
                    <a:cs typeface="Calibri"/>
                    <a:sym typeface="Wingdings" pitchFamily="2" charset="2"/>
                  </a:rPr>
                  <a:t>3</a:t>
                </a:r>
                <a:endParaRPr lang="en-US" sz="1400" dirty="0"/>
              </a:p>
            </p:txBody>
          </p:sp>
        </p:grpSp>
        <p:sp>
          <p:nvSpPr>
            <p:cNvPr id="7" name="Tekstvak 6"/>
            <p:cNvSpPr txBox="1"/>
            <p:nvPr/>
          </p:nvSpPr>
          <p:spPr>
            <a:xfrm>
              <a:off x="1145470" y="3046568"/>
              <a:ext cx="966835" cy="276999"/>
            </a:xfrm>
            <a:prstGeom prst="rect">
              <a:avLst/>
            </a:prstGeom>
            <a:noFill/>
          </p:spPr>
          <p:txBody>
            <a:bodyPr wrap="square" rtlCol="0">
              <a:spAutoFit/>
            </a:bodyPr>
            <a:lstStyle/>
            <a:p>
              <a:r>
                <a:rPr lang="nl-NL" sz="1200" dirty="0">
                  <a:latin typeface="Calibri"/>
                  <a:cs typeface="Calibri"/>
                </a:rPr>
                <a:t>α@0</a:t>
              </a:r>
              <a:endParaRPr lang="en-US" dirty="0"/>
            </a:p>
          </p:txBody>
        </p:sp>
      </p:grpSp>
      <p:grpSp>
        <p:nvGrpSpPr>
          <p:cNvPr id="32" name="Groeperen 46"/>
          <p:cNvGrpSpPr/>
          <p:nvPr/>
        </p:nvGrpSpPr>
        <p:grpSpPr>
          <a:xfrm>
            <a:off x="4857290" y="2234099"/>
            <a:ext cx="2787402" cy="3224414"/>
            <a:chOff x="605471" y="2835548"/>
            <a:chExt cx="2787402" cy="3224414"/>
          </a:xfrm>
        </p:grpSpPr>
        <p:grpSp>
          <p:nvGrpSpPr>
            <p:cNvPr id="47" name="Groeperen 47"/>
            <p:cNvGrpSpPr/>
            <p:nvPr/>
          </p:nvGrpSpPr>
          <p:grpSpPr>
            <a:xfrm>
              <a:off x="605471" y="2835548"/>
              <a:ext cx="2787402" cy="3224414"/>
              <a:chOff x="605471" y="2817276"/>
              <a:chExt cx="2787402" cy="3224414"/>
            </a:xfrm>
          </p:grpSpPr>
          <p:sp>
            <p:nvSpPr>
              <p:cNvPr id="50" name="Tekstvak 49"/>
              <p:cNvSpPr txBox="1"/>
              <p:nvPr/>
            </p:nvSpPr>
            <p:spPr>
              <a:xfrm>
                <a:off x="605471" y="4471728"/>
                <a:ext cx="540000" cy="33855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rPr>
                  <a:t>y</a:t>
                </a:r>
                <a:r>
                  <a:rPr lang="nl-NL" sz="1600" baseline="-25000" dirty="0">
                    <a:solidFill>
                      <a:sysClr val="windowText" lastClr="000000"/>
                    </a:solidFill>
                  </a:rPr>
                  <a:t>1</a:t>
                </a:r>
                <a:endParaRPr lang="en-US" sz="1600" dirty="0">
                  <a:solidFill>
                    <a:sysClr val="windowText" lastClr="000000"/>
                  </a:solidFill>
                </a:endParaRPr>
              </a:p>
            </p:txBody>
          </p:sp>
          <p:sp>
            <p:nvSpPr>
              <p:cNvPr id="51" name="Tekstvak 50"/>
              <p:cNvSpPr txBox="1"/>
              <p:nvPr/>
            </p:nvSpPr>
            <p:spPr>
              <a:xfrm>
                <a:off x="1561210" y="4471728"/>
                <a:ext cx="540000" cy="33855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rPr>
                  <a:t>y</a:t>
                </a:r>
                <a:r>
                  <a:rPr lang="nl-NL" sz="1600" baseline="-25000" dirty="0">
                    <a:solidFill>
                      <a:sysClr val="windowText" lastClr="000000"/>
                    </a:solidFill>
                  </a:rPr>
                  <a:t>2</a:t>
                </a:r>
                <a:endParaRPr lang="en-US" sz="1600" dirty="0">
                  <a:solidFill>
                    <a:sysClr val="windowText" lastClr="000000"/>
                  </a:solidFill>
                </a:endParaRPr>
              </a:p>
            </p:txBody>
          </p:sp>
          <p:sp>
            <p:nvSpPr>
              <p:cNvPr id="52" name="Tekstvak 51"/>
              <p:cNvSpPr txBox="1"/>
              <p:nvPr/>
            </p:nvSpPr>
            <p:spPr>
              <a:xfrm>
                <a:off x="2480401" y="4471728"/>
                <a:ext cx="540000" cy="33855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rPr>
                  <a:t>y</a:t>
                </a:r>
                <a:r>
                  <a:rPr lang="nl-NL" sz="1600" baseline="-25000" dirty="0">
                    <a:solidFill>
                      <a:sysClr val="windowText" lastClr="000000"/>
                    </a:solidFill>
                  </a:rPr>
                  <a:t>3</a:t>
                </a:r>
                <a:endParaRPr lang="en-US" sz="1600" dirty="0">
                  <a:solidFill>
                    <a:sysClr val="windowText" lastClr="000000"/>
                  </a:solidFill>
                </a:endParaRPr>
              </a:p>
            </p:txBody>
          </p:sp>
          <p:sp>
            <p:nvSpPr>
              <p:cNvPr id="53" name="Tekstvak 52"/>
              <p:cNvSpPr txBox="1"/>
              <p:nvPr/>
            </p:nvSpPr>
            <p:spPr>
              <a:xfrm>
                <a:off x="1448695" y="3144680"/>
                <a:ext cx="755999" cy="4327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400" dirty="0">
                    <a:solidFill>
                      <a:sysClr val="windowText" lastClr="000000"/>
                    </a:solidFill>
                    <a:latin typeface="Calibri"/>
                    <a:cs typeface="Calibri"/>
                  </a:rPr>
                  <a:t>F1</a:t>
                </a:r>
                <a:endParaRPr lang="en-US" sz="1100" baseline="-25000" dirty="0">
                  <a:solidFill>
                    <a:sysClr val="windowText" lastClr="000000"/>
                  </a:solidFill>
                </a:endParaRPr>
              </a:p>
            </p:txBody>
          </p:sp>
          <p:sp>
            <p:nvSpPr>
              <p:cNvPr id="54" name="Tekstvak 53"/>
              <p:cNvSpPr txBox="1"/>
              <p:nvPr/>
            </p:nvSpPr>
            <p:spPr>
              <a:xfrm>
                <a:off x="1589963" y="5371728"/>
                <a:ext cx="482493" cy="4327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2</a:t>
                </a:r>
                <a:endParaRPr lang="en-US" sz="1000" baseline="-25000" dirty="0">
                  <a:solidFill>
                    <a:sysClr val="windowText" lastClr="000000"/>
                  </a:solidFill>
                </a:endParaRPr>
              </a:p>
            </p:txBody>
          </p:sp>
          <p:sp>
            <p:nvSpPr>
              <p:cNvPr id="55" name="Tekstvak 54"/>
              <p:cNvSpPr txBox="1"/>
              <p:nvPr/>
            </p:nvSpPr>
            <p:spPr>
              <a:xfrm>
                <a:off x="634271" y="5371728"/>
                <a:ext cx="482493" cy="4327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1</a:t>
                </a:r>
                <a:endParaRPr lang="en-US" sz="1000" baseline="-25000" dirty="0">
                  <a:solidFill>
                    <a:sysClr val="windowText" lastClr="000000"/>
                  </a:solidFill>
                </a:endParaRPr>
              </a:p>
            </p:txBody>
          </p:sp>
          <p:grpSp>
            <p:nvGrpSpPr>
              <p:cNvPr id="48" name="Groep 78"/>
              <p:cNvGrpSpPr/>
              <p:nvPr/>
            </p:nvGrpSpPr>
            <p:grpSpPr>
              <a:xfrm rot="10800000">
                <a:off x="1023071" y="5704464"/>
                <a:ext cx="256635" cy="241477"/>
                <a:chOff x="5916003" y="5843972"/>
                <a:chExt cx="256635" cy="241477"/>
              </a:xfrm>
            </p:grpSpPr>
            <p:sp>
              <p:nvSpPr>
                <p:cNvPr id="86" name="Ovaal 85"/>
                <p:cNvSpPr/>
                <p:nvPr/>
              </p:nvSpPr>
              <p:spPr>
                <a:xfrm rot="13440000">
                  <a:off x="5916003" y="5843972"/>
                  <a:ext cx="256635" cy="241477"/>
                </a:xfrm>
                <a:prstGeom prst="ellips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87" name="Gelijkbenige driehoek 86"/>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57" name="Tekstvak 56"/>
              <p:cNvSpPr txBox="1"/>
              <p:nvPr/>
            </p:nvSpPr>
            <p:spPr>
              <a:xfrm>
                <a:off x="2509201" y="5371728"/>
                <a:ext cx="482493" cy="4327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3</a:t>
                </a:r>
                <a:endParaRPr lang="en-US" sz="1000" baseline="-25000" dirty="0">
                  <a:solidFill>
                    <a:sysClr val="windowText" lastClr="000000"/>
                  </a:solidFill>
                </a:endParaRPr>
              </a:p>
            </p:txBody>
          </p:sp>
          <p:cxnSp>
            <p:nvCxnSpPr>
              <p:cNvPr id="58" name="Rechte verbindingslijn met pijl 57"/>
              <p:cNvCxnSpPr>
                <a:stCxn id="53" idx="4"/>
                <a:endCxn id="50" idx="0"/>
              </p:cNvCxnSpPr>
              <p:nvPr/>
            </p:nvCxnSpPr>
            <p:spPr>
              <a:xfrm flipH="1">
                <a:off x="875471" y="3577472"/>
                <a:ext cx="951224" cy="89425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Rechte verbindingslijn met pijl 58"/>
              <p:cNvCxnSpPr>
                <a:stCxn id="53" idx="4"/>
                <a:endCxn id="51" idx="0"/>
              </p:cNvCxnSpPr>
              <p:nvPr/>
            </p:nvCxnSpPr>
            <p:spPr>
              <a:xfrm>
                <a:off x="1826695" y="3577472"/>
                <a:ext cx="4515" cy="89425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Rechte verbindingslijn met pijl 59"/>
              <p:cNvCxnSpPr>
                <a:stCxn id="55" idx="0"/>
                <a:endCxn id="50" idx="2"/>
              </p:cNvCxnSpPr>
              <p:nvPr/>
            </p:nvCxnSpPr>
            <p:spPr>
              <a:xfrm flipH="1" flipV="1">
                <a:off x="875471" y="4810282"/>
                <a:ext cx="47" cy="56144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Rechte verbindingslijn met pijl 60"/>
              <p:cNvCxnSpPr/>
              <p:nvPr/>
            </p:nvCxnSpPr>
            <p:spPr>
              <a:xfrm flipV="1">
                <a:off x="1831210" y="4810282"/>
                <a:ext cx="0" cy="56144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Rechte verbindingslijn met pijl 61"/>
              <p:cNvCxnSpPr>
                <a:stCxn id="57" idx="0"/>
                <a:endCxn id="52" idx="2"/>
              </p:cNvCxnSpPr>
              <p:nvPr/>
            </p:nvCxnSpPr>
            <p:spPr>
              <a:xfrm flipH="1" flipV="1">
                <a:off x="2750401" y="4810282"/>
                <a:ext cx="47" cy="56144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Rechte verbindingslijn met pijl 62"/>
              <p:cNvCxnSpPr>
                <a:stCxn id="53" idx="4"/>
                <a:endCxn id="52" idx="0"/>
              </p:cNvCxnSpPr>
              <p:nvPr/>
            </p:nvCxnSpPr>
            <p:spPr>
              <a:xfrm>
                <a:off x="1826695" y="3577472"/>
                <a:ext cx="923706" cy="894256"/>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kstvak 63"/>
              <p:cNvSpPr txBox="1"/>
              <p:nvPr/>
            </p:nvSpPr>
            <p:spPr>
              <a:xfrm>
                <a:off x="1541452" y="3817025"/>
                <a:ext cx="434609" cy="307777"/>
              </a:xfrm>
              <a:prstGeom prst="rect">
                <a:avLst/>
              </a:prstGeom>
              <a:noFill/>
            </p:spPr>
            <p:txBody>
              <a:bodyPr wrap="square" rtlCol="0">
                <a:spAutoFit/>
              </a:bodyPr>
              <a:lstStyle/>
              <a:p>
                <a:r>
                  <a:rPr lang="el-GR" sz="1400" dirty="0">
                    <a:cs typeface="Calibri"/>
                    <a:sym typeface="Wingdings" pitchFamily="2" charset="2"/>
                  </a:rPr>
                  <a:t>λ</a:t>
                </a:r>
                <a:r>
                  <a:rPr lang="nl-NL" sz="1400" baseline="-25000" dirty="0">
                    <a:cs typeface="Calibri"/>
                    <a:sym typeface="Wingdings" pitchFamily="2" charset="2"/>
                  </a:rPr>
                  <a:t>2</a:t>
                </a:r>
                <a:endParaRPr lang="en-US" sz="1400" dirty="0"/>
              </a:p>
            </p:txBody>
          </p:sp>
          <p:sp>
            <p:nvSpPr>
              <p:cNvPr id="65" name="Tekstvak 64"/>
              <p:cNvSpPr txBox="1"/>
              <p:nvPr/>
            </p:nvSpPr>
            <p:spPr>
              <a:xfrm>
                <a:off x="2298926" y="3823822"/>
                <a:ext cx="362950" cy="276999"/>
              </a:xfrm>
              <a:prstGeom prst="rect">
                <a:avLst/>
              </a:prstGeom>
              <a:noFill/>
            </p:spPr>
            <p:txBody>
              <a:bodyPr wrap="square" rtlCol="0">
                <a:spAutoFit/>
              </a:bodyPr>
              <a:lstStyle/>
              <a:p>
                <a:r>
                  <a:rPr lang="el-GR" sz="1200" dirty="0">
                    <a:cs typeface="Calibri"/>
                    <a:sym typeface="Wingdings" pitchFamily="2" charset="2"/>
                  </a:rPr>
                  <a:t>λ</a:t>
                </a:r>
                <a:r>
                  <a:rPr lang="nl-NL" sz="1200" baseline="-25000" dirty="0">
                    <a:cs typeface="Calibri"/>
                    <a:sym typeface="Wingdings" pitchFamily="2" charset="2"/>
                  </a:rPr>
                  <a:t>3</a:t>
                </a:r>
                <a:endParaRPr lang="en-US" dirty="0"/>
              </a:p>
            </p:txBody>
          </p:sp>
          <p:grpSp>
            <p:nvGrpSpPr>
              <p:cNvPr id="56" name="Groep 104"/>
              <p:cNvGrpSpPr>
                <a:grpSpLocks noChangeAspect="1"/>
              </p:cNvGrpSpPr>
              <p:nvPr/>
            </p:nvGrpSpPr>
            <p:grpSpPr>
              <a:xfrm>
                <a:off x="2071269" y="2963257"/>
                <a:ext cx="298245" cy="287999"/>
                <a:chOff x="5916003" y="5843972"/>
                <a:chExt cx="256635" cy="241477"/>
              </a:xfrm>
            </p:grpSpPr>
            <p:sp>
              <p:nvSpPr>
                <p:cNvPr id="84" name="Ovaal 83"/>
                <p:cNvSpPr/>
                <p:nvPr/>
              </p:nvSpPr>
              <p:spPr>
                <a:xfrm rot="13440000">
                  <a:off x="5916003" y="5843972"/>
                  <a:ext cx="256635" cy="241477"/>
                </a:xfrm>
                <a:prstGeom prst="ellips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85" name="Gelijkbenige driehoek 84"/>
                <p:cNvSpPr/>
                <p:nvPr/>
              </p:nvSpPr>
              <p:spPr>
                <a:xfrm rot="13440000">
                  <a:off x="5925155" y="5860618"/>
                  <a:ext cx="51327" cy="32588"/>
                </a:xfrm>
                <a:prstGeom prst="triangl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67" name="Tekstvak 66"/>
              <p:cNvSpPr txBox="1"/>
              <p:nvPr/>
            </p:nvSpPr>
            <p:spPr>
              <a:xfrm>
                <a:off x="677670" y="4996665"/>
                <a:ext cx="197848" cy="276999"/>
              </a:xfrm>
              <a:prstGeom prst="rect">
                <a:avLst/>
              </a:prstGeom>
              <a:noFill/>
            </p:spPr>
            <p:txBody>
              <a:bodyPr wrap="square" rtlCol="0">
                <a:spAutoFit/>
              </a:bodyPr>
              <a:lstStyle/>
              <a:p>
                <a:r>
                  <a:rPr lang="nl-NL" sz="1200" dirty="0"/>
                  <a:t>1</a:t>
                </a:r>
                <a:endParaRPr lang="en-US" dirty="0"/>
              </a:p>
            </p:txBody>
          </p:sp>
          <p:sp>
            <p:nvSpPr>
              <p:cNvPr id="68" name="Tekstvak 67"/>
              <p:cNvSpPr txBox="1"/>
              <p:nvPr/>
            </p:nvSpPr>
            <p:spPr>
              <a:xfrm>
                <a:off x="1633362" y="4996665"/>
                <a:ext cx="197848" cy="276999"/>
              </a:xfrm>
              <a:prstGeom prst="rect">
                <a:avLst/>
              </a:prstGeom>
              <a:noFill/>
            </p:spPr>
            <p:txBody>
              <a:bodyPr wrap="square" rtlCol="0">
                <a:spAutoFit/>
              </a:bodyPr>
              <a:lstStyle/>
              <a:p>
                <a:r>
                  <a:rPr lang="nl-NL" sz="1200" dirty="0"/>
                  <a:t>1</a:t>
                </a:r>
                <a:endParaRPr lang="en-US" dirty="0"/>
              </a:p>
            </p:txBody>
          </p:sp>
          <p:sp>
            <p:nvSpPr>
              <p:cNvPr id="69" name="Tekstvak 68"/>
              <p:cNvSpPr txBox="1"/>
              <p:nvPr/>
            </p:nvSpPr>
            <p:spPr>
              <a:xfrm>
                <a:off x="2552600" y="4996665"/>
                <a:ext cx="197848" cy="276999"/>
              </a:xfrm>
              <a:prstGeom prst="rect">
                <a:avLst/>
              </a:prstGeom>
              <a:noFill/>
            </p:spPr>
            <p:txBody>
              <a:bodyPr wrap="square" rtlCol="0">
                <a:spAutoFit/>
              </a:bodyPr>
              <a:lstStyle/>
              <a:p>
                <a:r>
                  <a:rPr lang="nl-NL" sz="1200" dirty="0"/>
                  <a:t>1</a:t>
                </a:r>
                <a:endParaRPr lang="en-US" dirty="0"/>
              </a:p>
            </p:txBody>
          </p:sp>
          <p:sp>
            <p:nvSpPr>
              <p:cNvPr id="70" name="Tekstvak 69"/>
              <p:cNvSpPr txBox="1"/>
              <p:nvPr/>
            </p:nvSpPr>
            <p:spPr>
              <a:xfrm>
                <a:off x="989851" y="5262096"/>
                <a:ext cx="197848" cy="276999"/>
              </a:xfrm>
              <a:prstGeom prst="rect">
                <a:avLst/>
              </a:prstGeom>
              <a:noFill/>
            </p:spPr>
            <p:txBody>
              <a:bodyPr wrap="square" rtlCol="0">
                <a:spAutoFit/>
              </a:bodyPr>
              <a:lstStyle/>
              <a:p>
                <a:r>
                  <a:rPr lang="nl-NL" sz="1200" dirty="0"/>
                  <a:t>0</a:t>
                </a:r>
                <a:endParaRPr lang="en-US" dirty="0"/>
              </a:p>
            </p:txBody>
          </p:sp>
          <p:grpSp>
            <p:nvGrpSpPr>
              <p:cNvPr id="66" name="Groep 78"/>
              <p:cNvGrpSpPr/>
              <p:nvPr/>
            </p:nvGrpSpPr>
            <p:grpSpPr>
              <a:xfrm rot="10800000">
                <a:off x="1983989" y="5708814"/>
                <a:ext cx="256635" cy="241477"/>
                <a:chOff x="5916003" y="5843972"/>
                <a:chExt cx="256635" cy="241477"/>
              </a:xfrm>
            </p:grpSpPr>
            <p:sp>
              <p:nvSpPr>
                <p:cNvPr id="82" name="Ovaal 81"/>
                <p:cNvSpPr/>
                <p:nvPr/>
              </p:nvSpPr>
              <p:spPr>
                <a:xfrm rot="13440000">
                  <a:off x="5916003" y="5843972"/>
                  <a:ext cx="256635" cy="241477"/>
                </a:xfrm>
                <a:prstGeom prst="ellips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83" name="Gelijkbenige driehoek 82"/>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72" name="Tekstvak 71"/>
              <p:cNvSpPr txBox="1"/>
              <p:nvPr/>
            </p:nvSpPr>
            <p:spPr>
              <a:xfrm>
                <a:off x="1955258" y="5262096"/>
                <a:ext cx="197848" cy="276999"/>
              </a:xfrm>
              <a:prstGeom prst="rect">
                <a:avLst/>
              </a:prstGeom>
              <a:noFill/>
            </p:spPr>
            <p:txBody>
              <a:bodyPr wrap="square" rtlCol="0">
                <a:spAutoFit/>
              </a:bodyPr>
              <a:lstStyle/>
              <a:p>
                <a:r>
                  <a:rPr lang="nl-NL" sz="1200" dirty="0"/>
                  <a:t>0</a:t>
                </a:r>
                <a:endParaRPr lang="en-US" dirty="0"/>
              </a:p>
            </p:txBody>
          </p:sp>
          <p:grpSp>
            <p:nvGrpSpPr>
              <p:cNvPr id="71" name="Groep 78"/>
              <p:cNvGrpSpPr/>
              <p:nvPr/>
            </p:nvGrpSpPr>
            <p:grpSpPr>
              <a:xfrm rot="10800000">
                <a:off x="2901412" y="5721755"/>
                <a:ext cx="256635" cy="241477"/>
                <a:chOff x="5916003" y="5843972"/>
                <a:chExt cx="256635" cy="241477"/>
              </a:xfrm>
            </p:grpSpPr>
            <p:sp>
              <p:nvSpPr>
                <p:cNvPr id="80" name="Ovaal 79"/>
                <p:cNvSpPr/>
                <p:nvPr/>
              </p:nvSpPr>
              <p:spPr>
                <a:xfrm rot="13440000">
                  <a:off x="5916003" y="5843972"/>
                  <a:ext cx="256635" cy="241477"/>
                </a:xfrm>
                <a:prstGeom prst="ellipse">
                  <a:avLst/>
                </a:prstGeom>
                <a:noFill/>
                <a:ln w="127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81" name="Gelijkbenige driehoek 80"/>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74" name="Tekstvak 73"/>
              <p:cNvSpPr txBox="1"/>
              <p:nvPr/>
            </p:nvSpPr>
            <p:spPr>
              <a:xfrm>
                <a:off x="2877329" y="5262096"/>
                <a:ext cx="197848" cy="276999"/>
              </a:xfrm>
              <a:prstGeom prst="rect">
                <a:avLst/>
              </a:prstGeom>
              <a:noFill/>
            </p:spPr>
            <p:txBody>
              <a:bodyPr wrap="square" rtlCol="0">
                <a:spAutoFit/>
              </a:bodyPr>
              <a:lstStyle/>
              <a:p>
                <a:r>
                  <a:rPr lang="nl-NL" sz="1200" dirty="0"/>
                  <a:t>0</a:t>
                </a:r>
                <a:endParaRPr lang="en-US" dirty="0"/>
              </a:p>
            </p:txBody>
          </p:sp>
          <p:sp>
            <p:nvSpPr>
              <p:cNvPr id="75" name="Tekstvak 74"/>
              <p:cNvSpPr txBox="1"/>
              <p:nvPr/>
            </p:nvSpPr>
            <p:spPr>
              <a:xfrm>
                <a:off x="2278125" y="2817276"/>
                <a:ext cx="575428" cy="276999"/>
              </a:xfrm>
              <a:prstGeom prst="rect">
                <a:avLst/>
              </a:prstGeom>
              <a:noFill/>
            </p:spPr>
            <p:txBody>
              <a:bodyPr wrap="square" rtlCol="0">
                <a:spAutoFit/>
              </a:bodyPr>
              <a:lstStyle/>
              <a:p>
                <a:r>
                  <a:rPr lang="nl-NL" sz="1200" dirty="0"/>
                  <a:t>Ψ@1</a:t>
                </a:r>
                <a:endParaRPr lang="en-US" dirty="0"/>
              </a:p>
            </p:txBody>
          </p:sp>
          <p:sp>
            <p:nvSpPr>
              <p:cNvPr id="76" name="Tekstvak 75"/>
              <p:cNvSpPr txBox="1"/>
              <p:nvPr/>
            </p:nvSpPr>
            <p:spPr>
              <a:xfrm>
                <a:off x="997805" y="3811564"/>
                <a:ext cx="434609" cy="307777"/>
              </a:xfrm>
              <a:prstGeom prst="rect">
                <a:avLst/>
              </a:prstGeom>
              <a:noFill/>
            </p:spPr>
            <p:txBody>
              <a:bodyPr wrap="square" rtlCol="0">
                <a:spAutoFit/>
              </a:bodyPr>
              <a:lstStyle/>
              <a:p>
                <a:r>
                  <a:rPr lang="el-GR" sz="1400" dirty="0">
                    <a:cs typeface="Calibri"/>
                    <a:sym typeface="Wingdings" pitchFamily="2" charset="2"/>
                  </a:rPr>
                  <a:t>λ</a:t>
                </a:r>
                <a:r>
                  <a:rPr lang="nl-NL" sz="1400" baseline="-25000" dirty="0">
                    <a:cs typeface="Calibri"/>
                    <a:sym typeface="Wingdings" pitchFamily="2" charset="2"/>
                  </a:rPr>
                  <a:t>1</a:t>
                </a:r>
                <a:endParaRPr lang="en-US" sz="1400" baseline="-25000" dirty="0"/>
              </a:p>
            </p:txBody>
          </p:sp>
          <p:sp>
            <p:nvSpPr>
              <p:cNvPr id="77" name="Tekstvak 76"/>
              <p:cNvSpPr txBox="1"/>
              <p:nvPr/>
            </p:nvSpPr>
            <p:spPr>
              <a:xfrm>
                <a:off x="1199698" y="5710706"/>
                <a:ext cx="322094" cy="307777"/>
              </a:xfrm>
              <a:prstGeom prst="rect">
                <a:avLst/>
              </a:prstGeom>
              <a:noFill/>
            </p:spPr>
            <p:txBody>
              <a:bodyPr wrap="square" rtlCol="0">
                <a:spAutoFit/>
              </a:bodyPr>
              <a:lstStyle/>
              <a:p>
                <a:r>
                  <a:rPr lang="nl-NL" sz="1400" dirty="0">
                    <a:cs typeface="Calibri"/>
                    <a:sym typeface="Wingdings" pitchFamily="2" charset="2"/>
                  </a:rPr>
                  <a:t>ε</a:t>
                </a:r>
                <a:r>
                  <a:rPr lang="nl-NL" sz="1400" baseline="-25000" dirty="0">
                    <a:cs typeface="Calibri"/>
                    <a:sym typeface="Wingdings" pitchFamily="2" charset="2"/>
                  </a:rPr>
                  <a:t>1</a:t>
                </a:r>
                <a:endParaRPr lang="en-US" sz="1400" dirty="0"/>
              </a:p>
            </p:txBody>
          </p:sp>
          <p:sp>
            <p:nvSpPr>
              <p:cNvPr id="78" name="Tekstvak 77"/>
              <p:cNvSpPr txBox="1"/>
              <p:nvPr/>
            </p:nvSpPr>
            <p:spPr>
              <a:xfrm>
                <a:off x="2159009" y="5733913"/>
                <a:ext cx="322094" cy="307777"/>
              </a:xfrm>
              <a:prstGeom prst="rect">
                <a:avLst/>
              </a:prstGeom>
              <a:noFill/>
            </p:spPr>
            <p:txBody>
              <a:bodyPr wrap="square" rtlCol="0">
                <a:spAutoFit/>
              </a:bodyPr>
              <a:lstStyle/>
              <a:p>
                <a:r>
                  <a:rPr lang="nl-NL" sz="1400" dirty="0">
                    <a:cs typeface="Calibri"/>
                    <a:sym typeface="Wingdings" pitchFamily="2" charset="2"/>
                  </a:rPr>
                  <a:t>ε</a:t>
                </a:r>
                <a:r>
                  <a:rPr lang="nl-NL" sz="1400" baseline="-25000" dirty="0">
                    <a:cs typeface="Calibri"/>
                    <a:sym typeface="Wingdings" pitchFamily="2" charset="2"/>
                  </a:rPr>
                  <a:t>2</a:t>
                </a:r>
                <a:endParaRPr lang="en-US" sz="1400" dirty="0"/>
              </a:p>
            </p:txBody>
          </p:sp>
          <p:sp>
            <p:nvSpPr>
              <p:cNvPr id="79" name="Tekstvak 78"/>
              <p:cNvSpPr txBox="1"/>
              <p:nvPr/>
            </p:nvSpPr>
            <p:spPr>
              <a:xfrm>
                <a:off x="3070779" y="5729563"/>
                <a:ext cx="322094" cy="307777"/>
              </a:xfrm>
              <a:prstGeom prst="rect">
                <a:avLst/>
              </a:prstGeom>
              <a:noFill/>
            </p:spPr>
            <p:txBody>
              <a:bodyPr wrap="square" rtlCol="0">
                <a:spAutoFit/>
              </a:bodyPr>
              <a:lstStyle/>
              <a:p>
                <a:r>
                  <a:rPr lang="nl-NL" sz="1400" dirty="0">
                    <a:cs typeface="Calibri"/>
                    <a:sym typeface="Wingdings" pitchFamily="2" charset="2"/>
                  </a:rPr>
                  <a:t>ε</a:t>
                </a:r>
                <a:r>
                  <a:rPr lang="nl-NL" sz="1400" baseline="-25000" dirty="0">
                    <a:cs typeface="Calibri"/>
                    <a:sym typeface="Wingdings" pitchFamily="2" charset="2"/>
                  </a:rPr>
                  <a:t>3</a:t>
                </a:r>
                <a:endParaRPr lang="en-US" sz="1400" dirty="0"/>
              </a:p>
            </p:txBody>
          </p:sp>
        </p:grpSp>
        <p:sp>
          <p:nvSpPr>
            <p:cNvPr id="49" name="Tekstvak 48"/>
            <p:cNvSpPr txBox="1"/>
            <p:nvPr/>
          </p:nvSpPr>
          <p:spPr>
            <a:xfrm>
              <a:off x="1061764" y="3046568"/>
              <a:ext cx="505292" cy="276999"/>
            </a:xfrm>
            <a:prstGeom prst="rect">
              <a:avLst/>
            </a:prstGeom>
            <a:noFill/>
          </p:spPr>
          <p:txBody>
            <a:bodyPr wrap="square" rtlCol="0">
              <a:spAutoFit/>
            </a:bodyPr>
            <a:lstStyle/>
            <a:p>
              <a:r>
                <a:rPr lang="nl-NL" sz="1200" dirty="0">
                  <a:latin typeface="Calibri"/>
                  <a:cs typeface="Calibri"/>
                </a:rPr>
                <a:t>α@0</a:t>
              </a:r>
              <a:endParaRPr lang="en-US" dirty="0"/>
            </a:p>
          </p:txBody>
        </p:sp>
      </p:grpSp>
      <p:sp>
        <p:nvSpPr>
          <p:cNvPr id="90" name="TextBox 89"/>
          <p:cNvSpPr txBox="1"/>
          <p:nvPr/>
        </p:nvSpPr>
        <p:spPr>
          <a:xfrm>
            <a:off x="4521741" y="1451520"/>
            <a:ext cx="2845010" cy="338554"/>
          </a:xfrm>
          <a:prstGeom prst="rect">
            <a:avLst/>
          </a:prstGeom>
          <a:noFill/>
        </p:spPr>
        <p:txBody>
          <a:bodyPr wrap="square" lIns="0" tIns="0" rIns="0" bIns="0" rtlCol="0">
            <a:spAutoFit/>
          </a:bodyPr>
          <a:lstStyle/>
          <a:p>
            <a:pPr algn="ctr"/>
            <a:r>
              <a:rPr lang="en-US" sz="2200" b="1" dirty="0">
                <a:latin typeface="Franklin Gothic Book" panose="020B0503020102020204" pitchFamily="34" charset="0"/>
              </a:rPr>
              <a:t>Reference group </a:t>
            </a:r>
          </a:p>
        </p:txBody>
      </p:sp>
      <p:sp>
        <p:nvSpPr>
          <p:cNvPr id="91" name="TextBox 90"/>
          <p:cNvSpPr txBox="1"/>
          <p:nvPr/>
        </p:nvSpPr>
        <p:spPr>
          <a:xfrm>
            <a:off x="1873887" y="1433215"/>
            <a:ext cx="2845010" cy="338554"/>
          </a:xfrm>
          <a:prstGeom prst="rect">
            <a:avLst/>
          </a:prstGeom>
          <a:noFill/>
        </p:spPr>
        <p:txBody>
          <a:bodyPr wrap="square" lIns="0" tIns="0" rIns="0" bIns="0" rtlCol="0">
            <a:spAutoFit/>
          </a:bodyPr>
          <a:lstStyle/>
          <a:p>
            <a:pPr algn="ctr"/>
            <a:r>
              <a:rPr lang="en-US" sz="2200" b="1" dirty="0">
                <a:latin typeface="Franklin Gothic Book" panose="020B0503020102020204" pitchFamily="34" charset="0"/>
              </a:rPr>
              <a:t>Marker-variable</a:t>
            </a:r>
          </a:p>
        </p:txBody>
      </p:sp>
      <p:pic>
        <p:nvPicPr>
          <p:cNvPr id="92" name="Picture 91"/>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732307"/>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2993490" y="1082188"/>
            <a:ext cx="510652" cy="369332"/>
          </a:xfrm>
          <a:prstGeom prst="rect">
            <a:avLst/>
          </a:prstGeom>
          <a:noFill/>
        </p:spPr>
        <p:txBody>
          <a:bodyPr wrap="square" rtlCol="0">
            <a:spAutoFit/>
          </a:bodyPr>
          <a:lstStyle/>
          <a:p>
            <a:r>
              <a:rPr lang="nl-NL" dirty="0">
                <a:latin typeface="Franklin Gothic Book" panose="020B0503020102020204" pitchFamily="34" charset="0"/>
              </a:rPr>
              <a:t>1</a:t>
            </a:r>
          </a:p>
        </p:txBody>
      </p:sp>
      <p:sp>
        <p:nvSpPr>
          <p:cNvPr id="94" name="TextBox 93"/>
          <p:cNvSpPr txBox="1"/>
          <p:nvPr/>
        </p:nvSpPr>
        <p:spPr>
          <a:xfrm>
            <a:off x="5612564" y="1118597"/>
            <a:ext cx="510652" cy="369332"/>
          </a:xfrm>
          <a:prstGeom prst="rect">
            <a:avLst/>
          </a:prstGeom>
          <a:noFill/>
        </p:spPr>
        <p:txBody>
          <a:bodyPr wrap="square" rtlCol="0">
            <a:spAutoFit/>
          </a:bodyPr>
          <a:lstStyle/>
          <a:p>
            <a:r>
              <a:rPr lang="nl-NL" dirty="0">
                <a:latin typeface="Franklin Gothic Book" panose="020B0503020102020204" pitchFamily="34" charset="0"/>
              </a:rPr>
              <a:t>2</a:t>
            </a:r>
          </a:p>
        </p:txBody>
      </p:sp>
      <p:sp>
        <p:nvSpPr>
          <p:cNvPr id="8" name="TextBox 7">
            <a:extLst>
              <a:ext uri="{FF2B5EF4-FFF2-40B4-BE49-F238E27FC236}">
                <a16:creationId xmlns:a16="http://schemas.microsoft.com/office/drawing/2014/main" id="{029DB642-446F-46F8-BA35-04B05D60AD2B}"/>
              </a:ext>
            </a:extLst>
          </p:cNvPr>
          <p:cNvSpPr txBox="1"/>
          <p:nvPr/>
        </p:nvSpPr>
        <p:spPr>
          <a:xfrm>
            <a:off x="990600" y="5667286"/>
            <a:ext cx="8001000" cy="646331"/>
          </a:xfrm>
          <a:prstGeom prst="rect">
            <a:avLst/>
          </a:prstGeom>
          <a:noFill/>
        </p:spPr>
        <p:txBody>
          <a:bodyPr wrap="square" rtlCol="0">
            <a:spAutoFit/>
          </a:bodyPr>
          <a:lstStyle/>
          <a:p>
            <a:pPr algn="ctr"/>
            <a:r>
              <a:rPr lang="en-US" dirty="0"/>
              <a:t>Does not matter for your substantive conclusions.</a:t>
            </a:r>
          </a:p>
          <a:p>
            <a:pPr algn="ctr"/>
            <a:r>
              <a:rPr lang="en-US" dirty="0"/>
              <a:t>Sometimes, pragmatic reasons for choosing one over the other. </a:t>
            </a:r>
            <a:endParaRPr lang="nl-NL" dirty="0"/>
          </a:p>
        </p:txBody>
      </p:sp>
    </p:spTree>
    <p:extLst>
      <p:ext uri="{BB962C8B-B14F-4D97-AF65-F5344CB8AC3E}">
        <p14:creationId xmlns:p14="http://schemas.microsoft.com/office/powerpoint/2010/main" val="310954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a:latin typeface="Franklin Gothic Medium" panose="020B0603020102020204" pitchFamily="34" charset="0"/>
              </a:rPr>
              <a:t>A THIRD METHOD</a:t>
            </a:r>
          </a:p>
        </p:txBody>
      </p:sp>
      <p:sp>
        <p:nvSpPr>
          <p:cNvPr id="3" name="Content Placeholder 2"/>
          <p:cNvSpPr>
            <a:spLocks noGrp="1"/>
          </p:cNvSpPr>
          <p:nvPr>
            <p:ph idx="1"/>
          </p:nvPr>
        </p:nvSpPr>
        <p:spPr>
          <a:xfrm>
            <a:off x="457200" y="1600208"/>
            <a:ext cx="8382000" cy="4800592"/>
          </a:xfrm>
        </p:spPr>
        <p:txBody>
          <a:bodyPr>
            <a:normAutofit/>
          </a:bodyPr>
          <a:lstStyle/>
          <a:p>
            <a:r>
              <a:rPr lang="en-US" sz="2400" dirty="0">
                <a:latin typeface="Franklin Gothic Book" panose="020B0503020102020204" pitchFamily="34" charset="0"/>
              </a:rPr>
              <a:t>Constrain the average of the factor loadings to 1 and the average of the item intercepts to 0 (Little, </a:t>
            </a:r>
            <a:r>
              <a:rPr lang="en-US" sz="2400" dirty="0" err="1">
                <a:latin typeface="Franklin Gothic Book" panose="020B0503020102020204" pitchFamily="34" charset="0"/>
              </a:rPr>
              <a:t>Slegers</a:t>
            </a:r>
            <a:r>
              <a:rPr lang="en-US" sz="2400" dirty="0">
                <a:latin typeface="Franklin Gothic Book" panose="020B0503020102020204" pitchFamily="34" charset="0"/>
              </a:rPr>
              <a:t>, &amp; Card, 2006)</a:t>
            </a:r>
          </a:p>
          <a:p>
            <a:endParaRPr lang="en-US" sz="2400" dirty="0">
              <a:latin typeface="Franklin Gothic Book" panose="020B0503020102020204" pitchFamily="34" charset="0"/>
            </a:endParaRPr>
          </a:p>
          <a:p>
            <a:r>
              <a:rPr lang="en-US" sz="2400" dirty="0">
                <a:latin typeface="Franklin Gothic Book" panose="020B0503020102020204" pitchFamily="34" charset="0"/>
              </a:rPr>
              <a:t>Using these constraints, each of the factor loadings and each of the means are estimated. </a:t>
            </a:r>
          </a:p>
          <a:p>
            <a:endParaRPr lang="en-US" sz="2400" dirty="0">
              <a:latin typeface="Franklin Gothic Book" panose="020B0503020102020204" pitchFamily="34" charset="0"/>
            </a:endParaRPr>
          </a:p>
          <a:p>
            <a:r>
              <a:rPr lang="en-US" sz="2400" dirty="0">
                <a:latin typeface="Franklin Gothic Book" panose="020B0503020102020204" pitchFamily="34" charset="0"/>
              </a:rPr>
              <a:t>Interpretations can be intuitive: Factor on similar scale as the indicators.</a:t>
            </a:r>
            <a:endParaRPr lang="en-US" sz="2000" dirty="0">
              <a:latin typeface="Franklin Gothic Book" panose="020B0503020102020204" pitchFamily="34" charset="0"/>
            </a:endParaRPr>
          </a:p>
          <a:p>
            <a:pPr lvl="2"/>
            <a:r>
              <a:rPr lang="en-US" sz="2000" dirty="0">
                <a:latin typeface="Franklin Gothic Book" panose="020B0503020102020204" pitchFamily="34" charset="0"/>
              </a:rPr>
              <a:t>Factor variance: Average variance of each indicator that can be explained by the factor. </a:t>
            </a:r>
          </a:p>
          <a:p>
            <a:pPr lvl="2"/>
            <a:r>
              <a:rPr lang="en-US" sz="2000" dirty="0">
                <a:latin typeface="Franklin Gothic Book" panose="020B0503020102020204" pitchFamily="34" charset="0"/>
              </a:rPr>
              <a:t>Factor mean: weighted mean of the indicator means. </a:t>
            </a: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75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80325" y="20952"/>
            <a:ext cx="7308000" cy="910753"/>
          </a:xfrm>
        </p:spPr>
        <p:txBody>
          <a:bodyPr/>
          <a:lstStyle/>
          <a:p>
            <a:pPr algn="r"/>
            <a:r>
              <a:rPr lang="en-US" dirty="0">
                <a:latin typeface="Franklin Gothic Medium" panose="020B0603020102020204" pitchFamily="34" charset="0"/>
              </a:rPr>
              <a:t>3. EFFECTS-CODING</a:t>
            </a:r>
          </a:p>
        </p:txBody>
      </p:sp>
      <p:sp>
        <p:nvSpPr>
          <p:cNvPr id="3" name="Tijdelijke aanduiding voor inhoud 2"/>
          <p:cNvSpPr>
            <a:spLocks noGrp="1"/>
          </p:cNvSpPr>
          <p:nvPr>
            <p:ph idx="1"/>
          </p:nvPr>
        </p:nvSpPr>
        <p:spPr>
          <a:xfrm>
            <a:off x="3472116" y="980729"/>
            <a:ext cx="5359274" cy="5501754"/>
          </a:xfrm>
        </p:spPr>
        <p:txBody>
          <a:bodyPr>
            <a:normAutofit/>
          </a:bodyPr>
          <a:lstStyle/>
          <a:p>
            <a:pPr marL="0" indent="0">
              <a:buNone/>
            </a:pPr>
            <a:endParaRPr lang="en-US" sz="1800" dirty="0">
              <a:latin typeface="Courier New"/>
              <a:cs typeface="Courier New"/>
            </a:endParaRPr>
          </a:p>
          <a:p>
            <a:pPr marL="0" indent="0">
              <a:buNone/>
            </a:pPr>
            <a:r>
              <a:rPr lang="en-US" sz="1800" b="1" u="sng" dirty="0">
                <a:latin typeface="Courier New"/>
                <a:cs typeface="Courier New"/>
              </a:rPr>
              <a:t>MODEL</a:t>
            </a:r>
            <a:r>
              <a:rPr lang="en-US" sz="1800" dirty="0">
                <a:latin typeface="Courier New"/>
                <a:cs typeface="Courier New"/>
              </a:rPr>
              <a:t>:	F1 BY y1</a:t>
            </a:r>
            <a:r>
              <a:rPr lang="en-US" sz="1800" dirty="0">
                <a:solidFill>
                  <a:srgbClr val="FF6600"/>
                </a:solidFill>
                <a:latin typeface="Courier New"/>
                <a:cs typeface="Courier New"/>
              </a:rPr>
              <a:t>*</a:t>
            </a:r>
            <a:r>
              <a:rPr lang="en-US" sz="1800" dirty="0">
                <a:latin typeface="Courier New"/>
                <a:cs typeface="Courier New"/>
              </a:rPr>
              <a:t> y2 y3 </a:t>
            </a:r>
            <a:r>
              <a:rPr lang="en-US" sz="1800" dirty="0">
                <a:solidFill>
                  <a:srgbClr val="FF6600"/>
                </a:solidFill>
                <a:latin typeface="Courier New"/>
                <a:cs typeface="Courier New"/>
              </a:rPr>
              <a:t>(a b c);</a:t>
            </a:r>
          </a:p>
          <a:p>
            <a:pPr marL="0" indent="0">
              <a:buNone/>
            </a:pPr>
            <a:r>
              <a:rPr lang="en-US" sz="1800" dirty="0">
                <a:solidFill>
                  <a:srgbClr val="FF6600"/>
                </a:solidFill>
                <a:latin typeface="Courier New"/>
                <a:cs typeface="Courier New"/>
              </a:rPr>
              <a:t>[y1 y2 y3] (d e f);</a:t>
            </a:r>
          </a:p>
          <a:p>
            <a:pPr marL="0" indent="0">
              <a:buNone/>
            </a:pPr>
            <a:r>
              <a:rPr lang="en-US" sz="1800" dirty="0">
                <a:solidFill>
                  <a:srgbClr val="FF6600"/>
                </a:solidFill>
                <a:latin typeface="Courier New"/>
                <a:cs typeface="Courier New"/>
              </a:rPr>
              <a:t>[F1];       </a:t>
            </a:r>
            <a:r>
              <a:rPr lang="en-US" sz="1800" dirty="0">
                <a:solidFill>
                  <a:srgbClr val="00B0F0"/>
                </a:solidFill>
                <a:latin typeface="Courier New"/>
                <a:cs typeface="Courier New"/>
              </a:rPr>
              <a:t>!not estimated by default</a:t>
            </a:r>
          </a:p>
          <a:p>
            <a:pPr marL="0" indent="0">
              <a:buNone/>
            </a:pPr>
            <a:endParaRPr lang="en-US" sz="1800" dirty="0">
              <a:latin typeface="Courier New"/>
              <a:cs typeface="Courier New"/>
            </a:endParaRPr>
          </a:p>
          <a:p>
            <a:pPr marL="0" indent="0">
              <a:buNone/>
            </a:pPr>
            <a:r>
              <a:rPr lang="en-US" sz="1800" b="1" u="sng" dirty="0">
                <a:latin typeface="Courier New"/>
                <a:cs typeface="Courier New"/>
              </a:rPr>
              <a:t>MODEL CONSTRAINT</a:t>
            </a:r>
            <a:r>
              <a:rPr lang="en-US" sz="1800" dirty="0">
                <a:latin typeface="Courier New"/>
                <a:cs typeface="Courier New"/>
              </a:rPr>
              <a:t>:</a:t>
            </a:r>
          </a:p>
          <a:p>
            <a:pPr marL="0" indent="0">
              <a:buNone/>
            </a:pPr>
            <a:r>
              <a:rPr lang="en-US" sz="1800" dirty="0">
                <a:solidFill>
                  <a:srgbClr val="FF6600"/>
                </a:solidFill>
                <a:latin typeface="Courier New"/>
                <a:cs typeface="Courier New"/>
              </a:rPr>
              <a:t>a = 3 – b – c; </a:t>
            </a:r>
            <a:r>
              <a:rPr lang="en-US" sz="1800" dirty="0">
                <a:solidFill>
                  <a:srgbClr val="00B0F0"/>
                </a:solidFill>
                <a:latin typeface="Courier New"/>
                <a:cs typeface="Courier New"/>
              </a:rPr>
              <a:t>!3 = # of parameters</a:t>
            </a:r>
          </a:p>
          <a:p>
            <a:pPr marL="0" indent="0">
              <a:buNone/>
            </a:pPr>
            <a:r>
              <a:rPr lang="en-US" sz="1800" dirty="0">
                <a:solidFill>
                  <a:srgbClr val="FF6600"/>
                </a:solidFill>
                <a:latin typeface="Courier New"/>
                <a:cs typeface="Courier New"/>
              </a:rPr>
              <a:t>d = 0 – e – f;</a:t>
            </a:r>
          </a:p>
          <a:p>
            <a:pPr marL="0" indent="0">
              <a:buNone/>
            </a:pPr>
            <a:endParaRPr lang="en-US" sz="2000" dirty="0">
              <a:cs typeface="Courier New"/>
            </a:endParaRPr>
          </a:p>
          <a:p>
            <a:pPr marL="0" indent="0">
              <a:buNone/>
            </a:pPr>
            <a:r>
              <a:rPr lang="en-US" sz="2000" b="1" dirty="0">
                <a:latin typeface="Franklin Gothic Book" panose="020B0503020102020204" pitchFamily="34" charset="0"/>
                <a:cs typeface="Courier New"/>
              </a:rPr>
              <a:t>Estimated</a:t>
            </a:r>
            <a:r>
              <a:rPr lang="en-US" sz="2000" dirty="0">
                <a:latin typeface="Franklin Gothic Book" panose="020B0503020102020204" pitchFamily="34" charset="0"/>
                <a:cs typeface="Courier New"/>
              </a:rPr>
              <a:t>:</a:t>
            </a:r>
          </a:p>
          <a:p>
            <a:r>
              <a:rPr lang="nl-NL" sz="2000" dirty="0" err="1">
                <a:latin typeface="Franklin Gothic Book" panose="020B0503020102020204" pitchFamily="34" charset="0"/>
                <a:cs typeface="Courier New"/>
              </a:rPr>
              <a:t>All</a:t>
            </a:r>
            <a:r>
              <a:rPr lang="nl-NL" sz="2000" dirty="0">
                <a:latin typeface="Franklin Gothic Book" panose="020B0503020102020204" pitchFamily="34" charset="0"/>
                <a:cs typeface="Courier New"/>
              </a:rPr>
              <a:t> </a:t>
            </a:r>
            <a:r>
              <a:rPr lang="en-US" sz="2000" dirty="0">
                <a:latin typeface="Franklin Gothic Book" panose="020B0503020102020204" pitchFamily="34" charset="0"/>
                <a:cs typeface="Courier New"/>
              </a:rPr>
              <a:t>loadings, variances, means.</a:t>
            </a:r>
          </a:p>
          <a:p>
            <a:endParaRPr lang="en-US" sz="1600" dirty="0">
              <a:latin typeface="Courier New"/>
              <a:cs typeface="Courier New"/>
            </a:endParaRPr>
          </a:p>
          <a:p>
            <a:endParaRPr lang="en-US" sz="1600" dirty="0">
              <a:cs typeface="Courier New"/>
            </a:endParaRPr>
          </a:p>
        </p:txBody>
      </p:sp>
      <p:grpSp>
        <p:nvGrpSpPr>
          <p:cNvPr id="4" name="Groeperen 162"/>
          <p:cNvGrpSpPr/>
          <p:nvPr/>
        </p:nvGrpSpPr>
        <p:grpSpPr>
          <a:xfrm>
            <a:off x="404458" y="1873234"/>
            <a:ext cx="2787402" cy="3224414"/>
            <a:chOff x="605471" y="2835548"/>
            <a:chExt cx="2787402" cy="3224414"/>
          </a:xfrm>
        </p:grpSpPr>
        <p:grpSp>
          <p:nvGrpSpPr>
            <p:cNvPr id="5" name="Groeperen 159"/>
            <p:cNvGrpSpPr/>
            <p:nvPr/>
          </p:nvGrpSpPr>
          <p:grpSpPr>
            <a:xfrm>
              <a:off x="605471" y="2835548"/>
              <a:ext cx="2787402" cy="3224414"/>
              <a:chOff x="605471" y="2817276"/>
              <a:chExt cx="2787402" cy="3224414"/>
            </a:xfrm>
          </p:grpSpPr>
          <p:sp>
            <p:nvSpPr>
              <p:cNvPr id="69" name="Tekstvak 68"/>
              <p:cNvSpPr txBox="1"/>
              <p:nvPr/>
            </p:nvSpPr>
            <p:spPr>
              <a:xfrm>
                <a:off x="605471" y="4471728"/>
                <a:ext cx="540000" cy="33855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rPr>
                  <a:t>y</a:t>
                </a:r>
                <a:r>
                  <a:rPr lang="nl-NL" sz="1600" baseline="-25000" dirty="0">
                    <a:solidFill>
                      <a:sysClr val="windowText" lastClr="000000"/>
                    </a:solidFill>
                  </a:rPr>
                  <a:t>1</a:t>
                </a:r>
                <a:endParaRPr lang="en-US" sz="1600" dirty="0">
                  <a:solidFill>
                    <a:sysClr val="windowText" lastClr="000000"/>
                  </a:solidFill>
                </a:endParaRPr>
              </a:p>
            </p:txBody>
          </p:sp>
          <p:sp>
            <p:nvSpPr>
              <p:cNvPr id="70" name="Tekstvak 69"/>
              <p:cNvSpPr txBox="1"/>
              <p:nvPr/>
            </p:nvSpPr>
            <p:spPr>
              <a:xfrm>
                <a:off x="1561210" y="4471728"/>
                <a:ext cx="540000" cy="33855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rPr>
                  <a:t>y</a:t>
                </a:r>
                <a:r>
                  <a:rPr lang="nl-NL" sz="1600" baseline="-25000" dirty="0">
                    <a:solidFill>
                      <a:sysClr val="windowText" lastClr="000000"/>
                    </a:solidFill>
                  </a:rPr>
                  <a:t>2</a:t>
                </a:r>
                <a:endParaRPr lang="en-US" sz="1600" dirty="0">
                  <a:solidFill>
                    <a:sysClr val="windowText" lastClr="000000"/>
                  </a:solidFill>
                </a:endParaRPr>
              </a:p>
            </p:txBody>
          </p:sp>
          <p:sp>
            <p:nvSpPr>
              <p:cNvPr id="71" name="Tekstvak 70"/>
              <p:cNvSpPr txBox="1"/>
              <p:nvPr/>
            </p:nvSpPr>
            <p:spPr>
              <a:xfrm>
                <a:off x="2480401" y="4471728"/>
                <a:ext cx="540000" cy="33855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600" dirty="0">
                    <a:solidFill>
                      <a:sysClr val="windowText" lastClr="000000"/>
                    </a:solidFill>
                  </a:rPr>
                  <a:t>y</a:t>
                </a:r>
                <a:r>
                  <a:rPr lang="nl-NL" sz="1600" baseline="-25000" dirty="0">
                    <a:solidFill>
                      <a:sysClr val="windowText" lastClr="000000"/>
                    </a:solidFill>
                  </a:rPr>
                  <a:t>3</a:t>
                </a:r>
                <a:endParaRPr lang="en-US" sz="1600" dirty="0">
                  <a:solidFill>
                    <a:sysClr val="windowText" lastClr="000000"/>
                  </a:solidFill>
                </a:endParaRPr>
              </a:p>
            </p:txBody>
          </p:sp>
          <p:sp>
            <p:nvSpPr>
              <p:cNvPr id="72" name="Tekstvak 71"/>
              <p:cNvSpPr txBox="1"/>
              <p:nvPr/>
            </p:nvSpPr>
            <p:spPr>
              <a:xfrm>
                <a:off x="1448695" y="3144680"/>
                <a:ext cx="755999" cy="432792"/>
              </a:xfrm>
              <a:prstGeom prst="ellipse">
                <a:avLst/>
              </a:prstGeom>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nl-NL" sz="1400" dirty="0">
                    <a:solidFill>
                      <a:sysClr val="windowText" lastClr="000000"/>
                    </a:solidFill>
                    <a:latin typeface="Calibri"/>
                    <a:cs typeface="Calibri"/>
                  </a:rPr>
                  <a:t>F1</a:t>
                </a:r>
                <a:endParaRPr lang="en-US" sz="1100" baseline="-25000" dirty="0">
                  <a:solidFill>
                    <a:sysClr val="windowText" lastClr="000000"/>
                  </a:solidFill>
                </a:endParaRPr>
              </a:p>
            </p:txBody>
          </p:sp>
          <p:sp>
            <p:nvSpPr>
              <p:cNvPr id="73" name="Tekstvak 72"/>
              <p:cNvSpPr txBox="1"/>
              <p:nvPr/>
            </p:nvSpPr>
            <p:spPr>
              <a:xfrm>
                <a:off x="1589963" y="5371728"/>
                <a:ext cx="482493" cy="432792"/>
              </a:xfrm>
              <a:prstGeom prst="ellipse">
                <a:avLst/>
              </a:prstGeom>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2</a:t>
                </a:r>
                <a:endParaRPr lang="en-US" sz="1000" baseline="-25000" dirty="0">
                  <a:solidFill>
                    <a:sysClr val="windowText" lastClr="000000"/>
                  </a:solidFill>
                </a:endParaRPr>
              </a:p>
            </p:txBody>
          </p:sp>
          <p:sp>
            <p:nvSpPr>
              <p:cNvPr id="77" name="Tekstvak 76"/>
              <p:cNvSpPr txBox="1"/>
              <p:nvPr/>
            </p:nvSpPr>
            <p:spPr>
              <a:xfrm>
                <a:off x="634271" y="5371728"/>
                <a:ext cx="482493" cy="432792"/>
              </a:xfrm>
              <a:prstGeom prst="ellipse">
                <a:avLst/>
              </a:prstGeom>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1</a:t>
                </a:r>
                <a:endParaRPr lang="en-US" sz="1000" baseline="-25000" dirty="0">
                  <a:solidFill>
                    <a:sysClr val="windowText" lastClr="000000"/>
                  </a:solidFill>
                </a:endParaRPr>
              </a:p>
            </p:txBody>
          </p:sp>
          <p:grpSp>
            <p:nvGrpSpPr>
              <p:cNvPr id="6" name="Groep 78"/>
              <p:cNvGrpSpPr/>
              <p:nvPr/>
            </p:nvGrpSpPr>
            <p:grpSpPr>
              <a:xfrm rot="10800000">
                <a:off x="1023071" y="5704464"/>
                <a:ext cx="256635" cy="241477"/>
                <a:chOff x="5916003" y="5843972"/>
                <a:chExt cx="256635" cy="241477"/>
              </a:xfrm>
            </p:grpSpPr>
            <p:sp>
              <p:nvSpPr>
                <p:cNvPr id="79" name="Ovaal 78"/>
                <p:cNvSpPr/>
                <p:nvPr/>
              </p:nvSpPr>
              <p:spPr>
                <a:xfrm rot="13440000">
                  <a:off x="5916003" y="5843972"/>
                  <a:ext cx="256635" cy="241477"/>
                </a:xfrm>
                <a:prstGeom prst="ellipse">
                  <a:avLst/>
                </a:prstGeom>
                <a:no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80" name="Gelijkbenige driehoek 79"/>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81" name="Tekstvak 80"/>
              <p:cNvSpPr txBox="1"/>
              <p:nvPr/>
            </p:nvSpPr>
            <p:spPr>
              <a:xfrm>
                <a:off x="2509201" y="5371728"/>
                <a:ext cx="482493" cy="432792"/>
              </a:xfrm>
              <a:prstGeom prst="ellipse">
                <a:avLst/>
              </a:prstGeom>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nl-NL" sz="1400" dirty="0">
                    <a:solidFill>
                      <a:sysClr val="windowText" lastClr="000000"/>
                    </a:solidFill>
                  </a:rPr>
                  <a:t>e</a:t>
                </a:r>
                <a:r>
                  <a:rPr lang="nl-NL" sz="1400" baseline="-25000" dirty="0">
                    <a:solidFill>
                      <a:sysClr val="windowText" lastClr="000000"/>
                    </a:solidFill>
                  </a:rPr>
                  <a:t>3</a:t>
                </a:r>
                <a:endParaRPr lang="en-US" sz="1000" baseline="-25000" dirty="0">
                  <a:solidFill>
                    <a:sysClr val="windowText" lastClr="000000"/>
                  </a:solidFill>
                </a:endParaRPr>
              </a:p>
            </p:txBody>
          </p:sp>
          <p:cxnSp>
            <p:nvCxnSpPr>
              <p:cNvPr id="85" name="Rechte verbindingslijn met pijl 84"/>
              <p:cNvCxnSpPr>
                <a:stCxn id="72" idx="4"/>
                <a:endCxn id="69" idx="0"/>
              </p:cNvCxnSpPr>
              <p:nvPr/>
            </p:nvCxnSpPr>
            <p:spPr>
              <a:xfrm flipH="1">
                <a:off x="875471" y="3577472"/>
                <a:ext cx="951224" cy="8942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Rechte verbindingslijn met pijl 85"/>
              <p:cNvCxnSpPr>
                <a:stCxn id="72" idx="4"/>
                <a:endCxn id="70" idx="0"/>
              </p:cNvCxnSpPr>
              <p:nvPr/>
            </p:nvCxnSpPr>
            <p:spPr>
              <a:xfrm>
                <a:off x="1826695" y="3577472"/>
                <a:ext cx="4515" cy="8942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Rechte verbindingslijn met pijl 86"/>
              <p:cNvCxnSpPr>
                <a:stCxn id="77" idx="0"/>
                <a:endCxn id="69" idx="2"/>
              </p:cNvCxnSpPr>
              <p:nvPr/>
            </p:nvCxnSpPr>
            <p:spPr>
              <a:xfrm flipH="1" flipV="1">
                <a:off x="875471" y="4810282"/>
                <a:ext cx="47" cy="5614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Rechte verbindingslijn met pijl 87"/>
              <p:cNvCxnSpPr/>
              <p:nvPr/>
            </p:nvCxnSpPr>
            <p:spPr>
              <a:xfrm flipV="1">
                <a:off x="1831210" y="4810282"/>
                <a:ext cx="0" cy="5614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Rechte verbindingslijn met pijl 88"/>
              <p:cNvCxnSpPr>
                <a:stCxn id="81" idx="0"/>
                <a:endCxn id="71" idx="2"/>
              </p:cNvCxnSpPr>
              <p:nvPr/>
            </p:nvCxnSpPr>
            <p:spPr>
              <a:xfrm flipH="1" flipV="1">
                <a:off x="2750401" y="4810282"/>
                <a:ext cx="47" cy="5614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echte verbindingslijn met pijl 89"/>
              <p:cNvCxnSpPr>
                <a:stCxn id="72" idx="4"/>
                <a:endCxn id="71" idx="0"/>
              </p:cNvCxnSpPr>
              <p:nvPr/>
            </p:nvCxnSpPr>
            <p:spPr>
              <a:xfrm>
                <a:off x="1826695" y="3577472"/>
                <a:ext cx="923706" cy="8942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kstvak 91"/>
              <p:cNvSpPr txBox="1"/>
              <p:nvPr/>
            </p:nvSpPr>
            <p:spPr>
              <a:xfrm>
                <a:off x="1541452" y="3817025"/>
                <a:ext cx="434609" cy="307777"/>
              </a:xfrm>
              <a:prstGeom prst="rect">
                <a:avLst/>
              </a:prstGeom>
              <a:noFill/>
            </p:spPr>
            <p:txBody>
              <a:bodyPr wrap="square" rtlCol="0">
                <a:spAutoFit/>
              </a:bodyPr>
              <a:lstStyle/>
              <a:p>
                <a:r>
                  <a:rPr lang="el-GR" sz="1400" dirty="0">
                    <a:cs typeface="Calibri"/>
                    <a:sym typeface="Wingdings" pitchFamily="2" charset="2"/>
                  </a:rPr>
                  <a:t>λ</a:t>
                </a:r>
                <a:r>
                  <a:rPr lang="nl-NL" sz="1400" baseline="-25000" dirty="0">
                    <a:cs typeface="Calibri"/>
                    <a:sym typeface="Wingdings" pitchFamily="2" charset="2"/>
                  </a:rPr>
                  <a:t>2</a:t>
                </a:r>
                <a:endParaRPr lang="en-US" sz="1400" dirty="0"/>
              </a:p>
            </p:txBody>
          </p:sp>
          <p:sp>
            <p:nvSpPr>
              <p:cNvPr id="93" name="Tekstvak 92"/>
              <p:cNvSpPr txBox="1"/>
              <p:nvPr/>
            </p:nvSpPr>
            <p:spPr>
              <a:xfrm>
                <a:off x="2298926" y="3823822"/>
                <a:ext cx="362950" cy="276999"/>
              </a:xfrm>
              <a:prstGeom prst="rect">
                <a:avLst/>
              </a:prstGeom>
              <a:noFill/>
            </p:spPr>
            <p:txBody>
              <a:bodyPr wrap="square" rtlCol="0">
                <a:spAutoFit/>
              </a:bodyPr>
              <a:lstStyle/>
              <a:p>
                <a:r>
                  <a:rPr lang="el-GR" sz="1200" dirty="0">
                    <a:cs typeface="Calibri"/>
                    <a:sym typeface="Wingdings" pitchFamily="2" charset="2"/>
                  </a:rPr>
                  <a:t>λ</a:t>
                </a:r>
                <a:r>
                  <a:rPr lang="nl-NL" sz="1200" baseline="-25000" dirty="0">
                    <a:cs typeface="Calibri"/>
                    <a:sym typeface="Wingdings" pitchFamily="2" charset="2"/>
                  </a:rPr>
                  <a:t>3</a:t>
                </a:r>
                <a:endParaRPr lang="en-US" dirty="0"/>
              </a:p>
            </p:txBody>
          </p:sp>
          <p:grpSp>
            <p:nvGrpSpPr>
              <p:cNvPr id="7" name="Groep 104"/>
              <p:cNvGrpSpPr>
                <a:grpSpLocks noChangeAspect="1"/>
              </p:cNvGrpSpPr>
              <p:nvPr/>
            </p:nvGrpSpPr>
            <p:grpSpPr>
              <a:xfrm>
                <a:off x="2071269" y="2963257"/>
                <a:ext cx="298245" cy="287999"/>
                <a:chOff x="5916003" y="5843972"/>
                <a:chExt cx="256635" cy="241477"/>
              </a:xfrm>
            </p:grpSpPr>
            <p:sp>
              <p:nvSpPr>
                <p:cNvPr id="95" name="Ovaal 94"/>
                <p:cNvSpPr/>
                <p:nvPr/>
              </p:nvSpPr>
              <p:spPr>
                <a:xfrm rot="13440000">
                  <a:off x="5916003" y="5843972"/>
                  <a:ext cx="256635" cy="241477"/>
                </a:xfrm>
                <a:prstGeom prst="ellipse">
                  <a:avLst/>
                </a:prstGeom>
                <a:no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96" name="Gelijkbenige driehoek 95"/>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130" name="Tekstvak 129"/>
              <p:cNvSpPr txBox="1"/>
              <p:nvPr/>
            </p:nvSpPr>
            <p:spPr>
              <a:xfrm>
                <a:off x="677670" y="4996665"/>
                <a:ext cx="197848" cy="276999"/>
              </a:xfrm>
              <a:prstGeom prst="rect">
                <a:avLst/>
              </a:prstGeom>
              <a:noFill/>
            </p:spPr>
            <p:txBody>
              <a:bodyPr wrap="square" rtlCol="0">
                <a:spAutoFit/>
              </a:bodyPr>
              <a:lstStyle/>
              <a:p>
                <a:r>
                  <a:rPr lang="nl-NL" sz="1200" dirty="0"/>
                  <a:t>1</a:t>
                </a:r>
                <a:endParaRPr lang="en-US" dirty="0"/>
              </a:p>
            </p:txBody>
          </p:sp>
          <p:sp>
            <p:nvSpPr>
              <p:cNvPr id="131" name="Tekstvak 130"/>
              <p:cNvSpPr txBox="1"/>
              <p:nvPr/>
            </p:nvSpPr>
            <p:spPr>
              <a:xfrm>
                <a:off x="1633362" y="4996665"/>
                <a:ext cx="197848" cy="276999"/>
              </a:xfrm>
              <a:prstGeom prst="rect">
                <a:avLst/>
              </a:prstGeom>
              <a:noFill/>
            </p:spPr>
            <p:txBody>
              <a:bodyPr wrap="square" rtlCol="0">
                <a:spAutoFit/>
              </a:bodyPr>
              <a:lstStyle/>
              <a:p>
                <a:r>
                  <a:rPr lang="nl-NL" sz="1200" dirty="0"/>
                  <a:t>1</a:t>
                </a:r>
                <a:endParaRPr lang="en-US" dirty="0"/>
              </a:p>
            </p:txBody>
          </p:sp>
          <p:sp>
            <p:nvSpPr>
              <p:cNvPr id="132" name="Tekstvak 131"/>
              <p:cNvSpPr txBox="1"/>
              <p:nvPr/>
            </p:nvSpPr>
            <p:spPr>
              <a:xfrm>
                <a:off x="2552600" y="4996665"/>
                <a:ext cx="197848" cy="276999"/>
              </a:xfrm>
              <a:prstGeom prst="rect">
                <a:avLst/>
              </a:prstGeom>
              <a:noFill/>
            </p:spPr>
            <p:txBody>
              <a:bodyPr wrap="square" rtlCol="0">
                <a:spAutoFit/>
              </a:bodyPr>
              <a:lstStyle/>
              <a:p>
                <a:r>
                  <a:rPr lang="nl-NL" sz="1200" dirty="0"/>
                  <a:t>1</a:t>
                </a:r>
                <a:endParaRPr lang="en-US" dirty="0"/>
              </a:p>
            </p:txBody>
          </p:sp>
          <p:sp>
            <p:nvSpPr>
              <p:cNvPr id="136" name="Tekstvak 135"/>
              <p:cNvSpPr txBox="1"/>
              <p:nvPr/>
            </p:nvSpPr>
            <p:spPr>
              <a:xfrm>
                <a:off x="989851" y="5262096"/>
                <a:ext cx="197848" cy="276999"/>
              </a:xfrm>
              <a:prstGeom prst="rect">
                <a:avLst/>
              </a:prstGeom>
              <a:noFill/>
            </p:spPr>
            <p:txBody>
              <a:bodyPr wrap="square" rtlCol="0">
                <a:spAutoFit/>
              </a:bodyPr>
              <a:lstStyle/>
              <a:p>
                <a:r>
                  <a:rPr lang="nl-NL" sz="1200" dirty="0"/>
                  <a:t>0</a:t>
                </a:r>
                <a:endParaRPr lang="en-US" dirty="0"/>
              </a:p>
            </p:txBody>
          </p:sp>
          <p:grpSp>
            <p:nvGrpSpPr>
              <p:cNvPr id="8" name="Groep 78"/>
              <p:cNvGrpSpPr/>
              <p:nvPr/>
            </p:nvGrpSpPr>
            <p:grpSpPr>
              <a:xfrm rot="10800000">
                <a:off x="1983989" y="5708814"/>
                <a:ext cx="256635" cy="241477"/>
                <a:chOff x="5916003" y="5843972"/>
                <a:chExt cx="256635" cy="241477"/>
              </a:xfrm>
            </p:grpSpPr>
            <p:sp>
              <p:nvSpPr>
                <p:cNvPr id="142" name="Ovaal 141"/>
                <p:cNvSpPr/>
                <p:nvPr/>
              </p:nvSpPr>
              <p:spPr>
                <a:xfrm rot="13440000">
                  <a:off x="5916003" y="5843972"/>
                  <a:ext cx="256635" cy="241477"/>
                </a:xfrm>
                <a:prstGeom prst="ellipse">
                  <a:avLst/>
                </a:prstGeom>
                <a:no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43" name="Gelijkbenige driehoek 142"/>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144" name="Tekstvak 143"/>
              <p:cNvSpPr txBox="1"/>
              <p:nvPr/>
            </p:nvSpPr>
            <p:spPr>
              <a:xfrm>
                <a:off x="1955258" y="5262096"/>
                <a:ext cx="197848" cy="276999"/>
              </a:xfrm>
              <a:prstGeom prst="rect">
                <a:avLst/>
              </a:prstGeom>
              <a:noFill/>
            </p:spPr>
            <p:txBody>
              <a:bodyPr wrap="square" rtlCol="0">
                <a:spAutoFit/>
              </a:bodyPr>
              <a:lstStyle/>
              <a:p>
                <a:r>
                  <a:rPr lang="nl-NL" sz="1200" dirty="0"/>
                  <a:t>0</a:t>
                </a:r>
                <a:endParaRPr lang="en-US" dirty="0"/>
              </a:p>
            </p:txBody>
          </p:sp>
          <p:grpSp>
            <p:nvGrpSpPr>
              <p:cNvPr id="9" name="Groep 78"/>
              <p:cNvGrpSpPr/>
              <p:nvPr/>
            </p:nvGrpSpPr>
            <p:grpSpPr>
              <a:xfrm rot="10800000">
                <a:off x="2901412" y="5721755"/>
                <a:ext cx="256635" cy="241477"/>
                <a:chOff x="5916003" y="5843972"/>
                <a:chExt cx="256635" cy="241477"/>
              </a:xfrm>
            </p:grpSpPr>
            <p:sp>
              <p:nvSpPr>
                <p:cNvPr id="146" name="Ovaal 145"/>
                <p:cNvSpPr/>
                <p:nvPr/>
              </p:nvSpPr>
              <p:spPr>
                <a:xfrm rot="13440000">
                  <a:off x="5916003" y="5843972"/>
                  <a:ext cx="256635" cy="241477"/>
                </a:xfrm>
                <a:prstGeom prst="ellipse">
                  <a:avLst/>
                </a:prstGeom>
                <a:no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47" name="Gelijkbenige driehoek 146"/>
                <p:cNvSpPr/>
                <p:nvPr/>
              </p:nvSpPr>
              <p:spPr>
                <a:xfrm rot="13440000">
                  <a:off x="5925155" y="5860618"/>
                  <a:ext cx="51327" cy="32588"/>
                </a:xfrm>
                <a:prstGeom prst="triangl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sp>
            <p:nvSpPr>
              <p:cNvPr id="148" name="Tekstvak 147"/>
              <p:cNvSpPr txBox="1"/>
              <p:nvPr/>
            </p:nvSpPr>
            <p:spPr>
              <a:xfrm>
                <a:off x="2877329" y="5262096"/>
                <a:ext cx="197848" cy="276999"/>
              </a:xfrm>
              <a:prstGeom prst="rect">
                <a:avLst/>
              </a:prstGeom>
              <a:noFill/>
            </p:spPr>
            <p:txBody>
              <a:bodyPr wrap="square" rtlCol="0">
                <a:spAutoFit/>
              </a:bodyPr>
              <a:lstStyle/>
              <a:p>
                <a:r>
                  <a:rPr lang="nl-NL" sz="1200" dirty="0"/>
                  <a:t>0</a:t>
                </a:r>
                <a:endParaRPr lang="en-US" dirty="0"/>
              </a:p>
            </p:txBody>
          </p:sp>
          <p:sp>
            <p:nvSpPr>
              <p:cNvPr id="149" name="Tekstvak 148"/>
              <p:cNvSpPr txBox="1"/>
              <p:nvPr/>
            </p:nvSpPr>
            <p:spPr>
              <a:xfrm>
                <a:off x="2278125" y="2817276"/>
                <a:ext cx="274475" cy="276999"/>
              </a:xfrm>
              <a:prstGeom prst="rect">
                <a:avLst/>
              </a:prstGeom>
              <a:noFill/>
            </p:spPr>
            <p:txBody>
              <a:bodyPr wrap="square" rtlCol="0">
                <a:spAutoFit/>
              </a:bodyPr>
              <a:lstStyle/>
              <a:p>
                <a:r>
                  <a:rPr lang="nl-NL" sz="1200" dirty="0" err="1"/>
                  <a:t>Ψ</a:t>
                </a:r>
                <a:endParaRPr lang="en-US" dirty="0"/>
              </a:p>
            </p:txBody>
          </p:sp>
          <p:sp>
            <p:nvSpPr>
              <p:cNvPr id="150" name="Tekstvak 149"/>
              <p:cNvSpPr txBox="1"/>
              <p:nvPr/>
            </p:nvSpPr>
            <p:spPr>
              <a:xfrm>
                <a:off x="997805" y="3811564"/>
                <a:ext cx="434609" cy="307777"/>
              </a:xfrm>
              <a:prstGeom prst="rect">
                <a:avLst/>
              </a:prstGeom>
              <a:noFill/>
            </p:spPr>
            <p:txBody>
              <a:bodyPr wrap="square" rtlCol="0">
                <a:spAutoFit/>
              </a:bodyPr>
              <a:lstStyle/>
              <a:p>
                <a:r>
                  <a:rPr lang="el-GR" sz="1400" dirty="0">
                    <a:cs typeface="Calibri"/>
                    <a:sym typeface="Wingdings" pitchFamily="2" charset="2"/>
                  </a:rPr>
                  <a:t>λ</a:t>
                </a:r>
                <a:r>
                  <a:rPr lang="nl-NL" sz="1400" baseline="-25000" dirty="0">
                    <a:cs typeface="Calibri"/>
                    <a:sym typeface="Wingdings" pitchFamily="2" charset="2"/>
                  </a:rPr>
                  <a:t>1</a:t>
                </a:r>
                <a:endParaRPr lang="en-US" sz="1400" baseline="-25000" dirty="0"/>
              </a:p>
            </p:txBody>
          </p:sp>
          <p:sp>
            <p:nvSpPr>
              <p:cNvPr id="154" name="Tekstvak 153"/>
              <p:cNvSpPr txBox="1"/>
              <p:nvPr/>
            </p:nvSpPr>
            <p:spPr>
              <a:xfrm>
                <a:off x="1199698" y="5710706"/>
                <a:ext cx="322094" cy="307777"/>
              </a:xfrm>
              <a:prstGeom prst="rect">
                <a:avLst/>
              </a:prstGeom>
              <a:noFill/>
            </p:spPr>
            <p:txBody>
              <a:bodyPr wrap="square" rtlCol="0">
                <a:spAutoFit/>
              </a:bodyPr>
              <a:lstStyle/>
              <a:p>
                <a:r>
                  <a:rPr lang="nl-NL" sz="1400" dirty="0">
                    <a:cs typeface="Calibri"/>
                    <a:sym typeface="Wingdings" pitchFamily="2" charset="2"/>
                  </a:rPr>
                  <a:t>ε</a:t>
                </a:r>
                <a:r>
                  <a:rPr lang="nl-NL" sz="1400" baseline="-25000" dirty="0">
                    <a:cs typeface="Calibri"/>
                    <a:sym typeface="Wingdings" pitchFamily="2" charset="2"/>
                  </a:rPr>
                  <a:t>1</a:t>
                </a:r>
                <a:endParaRPr lang="en-US" sz="1400" dirty="0"/>
              </a:p>
            </p:txBody>
          </p:sp>
          <p:sp>
            <p:nvSpPr>
              <p:cNvPr id="155" name="Tekstvak 154"/>
              <p:cNvSpPr txBox="1"/>
              <p:nvPr/>
            </p:nvSpPr>
            <p:spPr>
              <a:xfrm>
                <a:off x="2159009" y="5733913"/>
                <a:ext cx="322094" cy="307777"/>
              </a:xfrm>
              <a:prstGeom prst="rect">
                <a:avLst/>
              </a:prstGeom>
              <a:noFill/>
            </p:spPr>
            <p:txBody>
              <a:bodyPr wrap="square" rtlCol="0">
                <a:spAutoFit/>
              </a:bodyPr>
              <a:lstStyle/>
              <a:p>
                <a:r>
                  <a:rPr lang="nl-NL" sz="1400" dirty="0">
                    <a:cs typeface="Calibri"/>
                    <a:sym typeface="Wingdings" pitchFamily="2" charset="2"/>
                  </a:rPr>
                  <a:t>ε</a:t>
                </a:r>
                <a:r>
                  <a:rPr lang="nl-NL" sz="1400" baseline="-25000" dirty="0">
                    <a:cs typeface="Calibri"/>
                    <a:sym typeface="Wingdings" pitchFamily="2" charset="2"/>
                  </a:rPr>
                  <a:t>2</a:t>
                </a:r>
                <a:endParaRPr lang="en-US" sz="1400" dirty="0"/>
              </a:p>
            </p:txBody>
          </p:sp>
          <p:sp>
            <p:nvSpPr>
              <p:cNvPr id="157" name="Tekstvak 156"/>
              <p:cNvSpPr txBox="1"/>
              <p:nvPr/>
            </p:nvSpPr>
            <p:spPr>
              <a:xfrm>
                <a:off x="3070779" y="5729563"/>
                <a:ext cx="322094" cy="307777"/>
              </a:xfrm>
              <a:prstGeom prst="rect">
                <a:avLst/>
              </a:prstGeom>
              <a:noFill/>
            </p:spPr>
            <p:txBody>
              <a:bodyPr wrap="square" rtlCol="0">
                <a:spAutoFit/>
              </a:bodyPr>
              <a:lstStyle/>
              <a:p>
                <a:r>
                  <a:rPr lang="nl-NL" sz="1400" dirty="0">
                    <a:cs typeface="Calibri"/>
                    <a:sym typeface="Wingdings" pitchFamily="2" charset="2"/>
                  </a:rPr>
                  <a:t>ε</a:t>
                </a:r>
                <a:r>
                  <a:rPr lang="nl-NL" sz="1400" baseline="-25000" dirty="0">
                    <a:cs typeface="Calibri"/>
                    <a:sym typeface="Wingdings" pitchFamily="2" charset="2"/>
                  </a:rPr>
                  <a:t>3</a:t>
                </a:r>
                <a:endParaRPr lang="en-US" sz="1400" dirty="0"/>
              </a:p>
            </p:txBody>
          </p:sp>
        </p:grpSp>
        <p:sp>
          <p:nvSpPr>
            <p:cNvPr id="161" name="Tekstvak 160"/>
            <p:cNvSpPr txBox="1"/>
            <p:nvPr/>
          </p:nvSpPr>
          <p:spPr>
            <a:xfrm>
              <a:off x="1274670" y="3046568"/>
              <a:ext cx="292385" cy="276999"/>
            </a:xfrm>
            <a:prstGeom prst="rect">
              <a:avLst/>
            </a:prstGeom>
            <a:noFill/>
          </p:spPr>
          <p:txBody>
            <a:bodyPr wrap="square" rtlCol="0">
              <a:spAutoFit/>
            </a:bodyPr>
            <a:lstStyle/>
            <a:p>
              <a:r>
                <a:rPr lang="nl-NL" sz="1200" dirty="0">
                  <a:latin typeface="Calibri"/>
                  <a:cs typeface="Calibri"/>
                </a:rPr>
                <a:t>α</a:t>
              </a:r>
              <a:endParaRPr lang="en-US" dirty="0"/>
            </a:p>
          </p:txBody>
        </p:sp>
      </p:grpSp>
      <p:pic>
        <p:nvPicPr>
          <p:cNvPr id="45" name="Picture 4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3657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Franklin Gothic Medium" panose="020B0603020102020204" pitchFamily="34" charset="0"/>
              </a:rPr>
              <a:t>3. EFFECTS-CODING</a:t>
            </a:r>
            <a:br>
              <a:rPr lang="en-US" b="1" dirty="0"/>
            </a:br>
            <a:r>
              <a:rPr lang="en-US" sz="3100" b="1" dirty="0">
                <a:latin typeface="Franklin Gothic Book" panose="020B0503020102020204" pitchFamily="34" charset="0"/>
              </a:rPr>
              <a:t>Example</a:t>
            </a:r>
          </a:p>
        </p:txBody>
      </p:sp>
      <p:sp>
        <p:nvSpPr>
          <p:cNvPr id="3" name="Content Placeholder 2"/>
          <p:cNvSpPr>
            <a:spLocks noGrp="1"/>
          </p:cNvSpPr>
          <p:nvPr>
            <p:ph idx="1"/>
          </p:nvPr>
        </p:nvSpPr>
        <p:spPr/>
        <p:txBody>
          <a:bodyPr>
            <a:normAutofit fontScale="47500" lnSpcReduction="20000"/>
          </a:bodyPr>
          <a:lstStyle/>
          <a:p>
            <a:pPr marL="0" indent="0">
              <a:buClr>
                <a:srgbClr val="C00000"/>
              </a:buClr>
              <a:buNone/>
            </a:pPr>
            <a:endParaRPr lang="en-GB" dirty="0">
              <a:latin typeface="Courier New"/>
              <a:cs typeface="Courier New"/>
            </a:endParaRPr>
          </a:p>
          <a:p>
            <a:pPr marL="0" indent="0">
              <a:buClr>
                <a:srgbClr val="C00000"/>
              </a:buClr>
              <a:buNone/>
            </a:pPr>
            <a:r>
              <a:rPr lang="en-US" b="1" u="sng" dirty="0">
                <a:latin typeface="Courier New"/>
                <a:cs typeface="Courier New"/>
              </a:rPr>
              <a:t>TITLE:</a:t>
            </a:r>
            <a:r>
              <a:rPr lang="en-US" b="0" dirty="0">
                <a:solidFill>
                  <a:srgbClr val="0000FF"/>
                </a:solidFill>
                <a:latin typeface="Courier New"/>
                <a:cs typeface="Courier New"/>
              </a:rPr>
              <a:t> 	</a:t>
            </a:r>
            <a:r>
              <a:rPr lang="en-US" b="0" dirty="0">
                <a:latin typeface="Courier New"/>
                <a:cs typeface="Courier New"/>
              </a:rPr>
              <a:t>Parameterization 3, Effects coding;</a:t>
            </a:r>
          </a:p>
          <a:p>
            <a:pPr marL="0" indent="0">
              <a:buClr>
                <a:srgbClr val="C00000"/>
              </a:buClr>
              <a:buNone/>
            </a:pPr>
            <a:endParaRPr lang="en-US" b="0" dirty="0">
              <a:latin typeface="Courier New"/>
              <a:cs typeface="Courier New"/>
            </a:endParaRPr>
          </a:p>
          <a:p>
            <a:pPr marL="0" indent="0">
              <a:buClr>
                <a:srgbClr val="C00000"/>
              </a:buClr>
              <a:buNone/>
            </a:pPr>
            <a:r>
              <a:rPr lang="en-US" b="1" u="sng" dirty="0">
                <a:latin typeface="Courier New"/>
                <a:cs typeface="Courier New"/>
              </a:rPr>
              <a:t>DATA:</a:t>
            </a:r>
            <a:r>
              <a:rPr lang="en-US" b="0" dirty="0">
                <a:solidFill>
                  <a:srgbClr val="0000FF"/>
                </a:solidFill>
                <a:latin typeface="Courier New"/>
                <a:cs typeface="Courier New"/>
              </a:rPr>
              <a:t>  	</a:t>
            </a:r>
            <a:r>
              <a:rPr lang="en-US" b="0" dirty="0">
                <a:latin typeface="Courier New"/>
                <a:cs typeface="Courier New"/>
              </a:rPr>
              <a:t>FILE IS Sapi_Demo.dat;</a:t>
            </a:r>
          </a:p>
          <a:p>
            <a:pPr marL="0" indent="0">
              <a:buClr>
                <a:srgbClr val="C00000"/>
              </a:buClr>
              <a:buNone/>
            </a:pPr>
            <a:endParaRPr lang="en-US" b="0" dirty="0">
              <a:latin typeface="Courier New"/>
              <a:cs typeface="Courier New"/>
            </a:endParaRPr>
          </a:p>
          <a:p>
            <a:pPr marL="0" indent="0">
              <a:buNone/>
            </a:pPr>
            <a:r>
              <a:rPr lang="en-US" b="1" u="sng" dirty="0">
                <a:latin typeface="Courier New"/>
                <a:cs typeface="Courier New"/>
              </a:rPr>
              <a:t>VARIABLE:</a:t>
            </a:r>
            <a:r>
              <a:rPr lang="en-US" b="0" dirty="0">
                <a:solidFill>
                  <a:srgbClr val="0000FF"/>
                </a:solidFill>
                <a:latin typeface="Courier New"/>
                <a:cs typeface="Courier New"/>
              </a:rPr>
              <a:t> </a:t>
            </a:r>
            <a:r>
              <a:rPr lang="en-US" b="0" dirty="0">
                <a:latin typeface="Courier New"/>
                <a:cs typeface="Courier New"/>
              </a:rPr>
              <a:t>NAMES = ID Age </a:t>
            </a:r>
            <a:r>
              <a:rPr lang="en-US" b="0" dirty="0" err="1">
                <a:latin typeface="Courier New"/>
                <a:cs typeface="Courier New"/>
              </a:rPr>
              <a:t>EduLevel</a:t>
            </a:r>
            <a:r>
              <a:rPr lang="en-US" b="0" dirty="0">
                <a:latin typeface="Courier New"/>
                <a:cs typeface="Courier New"/>
              </a:rPr>
              <a:t> Gender </a:t>
            </a:r>
            <a:r>
              <a:rPr lang="en-US" b="0" dirty="0" err="1">
                <a:latin typeface="Courier New"/>
                <a:cs typeface="Courier New"/>
              </a:rPr>
              <a:t>ReadAb</a:t>
            </a:r>
            <a:r>
              <a:rPr lang="en-US" b="0" dirty="0">
                <a:latin typeface="Courier New"/>
                <a:cs typeface="Courier New"/>
              </a:rPr>
              <a:t> Q44 Q63 Q76 Q77 Q84 		  Q98 Q170 Q196;</a:t>
            </a:r>
          </a:p>
          <a:p>
            <a:pPr marL="0" indent="0">
              <a:buClr>
                <a:srgbClr val="C00000"/>
              </a:buClr>
              <a:buNone/>
            </a:pPr>
            <a:r>
              <a:rPr lang="en-US" b="0" dirty="0">
                <a:latin typeface="Courier New"/>
                <a:cs typeface="Courier New"/>
              </a:rPr>
              <a:t>	  USEVARIABLES = Q77 Q84 Q170 Q196 ;</a:t>
            </a:r>
          </a:p>
          <a:p>
            <a:pPr marL="0" indent="0">
              <a:buClr>
                <a:srgbClr val="C00000"/>
              </a:buClr>
              <a:buNone/>
            </a:pPr>
            <a:r>
              <a:rPr lang="en-US" b="0" dirty="0">
                <a:latin typeface="Courier New"/>
                <a:cs typeface="Courier New"/>
              </a:rPr>
              <a:t>	  MISSING = ALL(-999);</a:t>
            </a:r>
          </a:p>
          <a:p>
            <a:pPr marL="0" indent="0">
              <a:buClr>
                <a:srgbClr val="C00000"/>
              </a:buClr>
              <a:buNone/>
            </a:pPr>
            <a:endParaRPr lang="en-US" b="0" dirty="0">
              <a:latin typeface="Courier New"/>
              <a:cs typeface="Courier New"/>
            </a:endParaRPr>
          </a:p>
          <a:p>
            <a:pPr marL="0" indent="0">
              <a:buClr>
                <a:srgbClr val="C00000"/>
              </a:buClr>
              <a:buNone/>
            </a:pPr>
            <a:r>
              <a:rPr lang="en-US" sz="3600" b="1" u="sng" dirty="0">
                <a:latin typeface="Courier New" pitchFamily="49" charset="0"/>
                <a:cs typeface="Courier New" pitchFamily="49" charset="0"/>
              </a:rPr>
              <a:t>MODEL:</a:t>
            </a:r>
            <a:r>
              <a:rPr lang="en-US" sz="3600" dirty="0">
                <a:solidFill>
                  <a:srgbClr val="0000FF"/>
                </a:solidFill>
                <a:latin typeface="Courier New" pitchFamily="49" charset="0"/>
                <a:cs typeface="Courier New" pitchFamily="49" charset="0"/>
              </a:rPr>
              <a:t> 	</a:t>
            </a:r>
            <a:r>
              <a:rPr lang="fr-FR" sz="3600" dirty="0">
                <a:latin typeface="Courier New" pitchFamily="49" charset="0"/>
                <a:cs typeface="Courier New" pitchFamily="49" charset="0"/>
              </a:rPr>
              <a:t>Extraversion BY Q77</a:t>
            </a:r>
            <a:r>
              <a:rPr lang="fr-FR" sz="3600" dirty="0">
                <a:solidFill>
                  <a:srgbClr val="FF6600"/>
                </a:solidFill>
                <a:latin typeface="Courier New" pitchFamily="49" charset="0"/>
                <a:cs typeface="Courier New" pitchFamily="49" charset="0"/>
              </a:rPr>
              <a:t>*</a:t>
            </a:r>
            <a:r>
              <a:rPr lang="fr-FR" sz="3600" dirty="0">
                <a:latin typeface="Courier New" pitchFamily="49" charset="0"/>
                <a:cs typeface="Courier New" pitchFamily="49" charset="0"/>
              </a:rPr>
              <a:t> Q84 Q170 Q196 </a:t>
            </a:r>
            <a:r>
              <a:rPr lang="fr-FR" sz="3600" dirty="0">
                <a:solidFill>
                  <a:srgbClr val="FF6600"/>
                </a:solidFill>
                <a:latin typeface="Courier New" pitchFamily="49" charset="0"/>
                <a:cs typeface="Courier New" pitchFamily="49" charset="0"/>
              </a:rPr>
              <a:t>(a-d);</a:t>
            </a:r>
            <a:r>
              <a:rPr lang="en-US" sz="3600" dirty="0">
                <a:solidFill>
                  <a:srgbClr val="FF6600"/>
                </a:solidFill>
                <a:latin typeface="Courier New" pitchFamily="49" charset="0"/>
                <a:cs typeface="Courier New" pitchFamily="49" charset="0"/>
              </a:rPr>
              <a:t>	</a:t>
            </a:r>
            <a:r>
              <a:rPr lang="en-US" sz="3600" dirty="0">
                <a:solidFill>
                  <a:srgbClr val="C00000"/>
                </a:solidFill>
                <a:latin typeface="Courier New" pitchFamily="49" charset="0"/>
                <a:cs typeface="Courier New" pitchFamily="49" charset="0"/>
              </a:rPr>
              <a:t>	</a:t>
            </a:r>
          </a:p>
          <a:p>
            <a:pPr marL="0" indent="0">
              <a:buClr>
                <a:srgbClr val="C00000"/>
              </a:buClr>
              <a:buNone/>
            </a:pPr>
            <a:r>
              <a:rPr lang="en-US" sz="3600" dirty="0">
                <a:solidFill>
                  <a:srgbClr val="C00000"/>
                </a:solidFill>
                <a:latin typeface="Courier New" pitchFamily="49" charset="0"/>
                <a:cs typeface="Courier New" pitchFamily="49" charset="0"/>
              </a:rPr>
              <a:t>	</a:t>
            </a:r>
            <a:r>
              <a:rPr lang="en-US" sz="3600" dirty="0">
                <a:solidFill>
                  <a:srgbClr val="FF6600"/>
                </a:solidFill>
                <a:latin typeface="Courier New" pitchFamily="49" charset="0"/>
                <a:cs typeface="Courier New" pitchFamily="49" charset="0"/>
              </a:rPr>
              <a:t>[Q77 Q84 Q170 Q196] (e-h);</a:t>
            </a:r>
          </a:p>
          <a:p>
            <a:pPr marL="0" indent="0">
              <a:buClr>
                <a:srgbClr val="C00000"/>
              </a:buClr>
              <a:buNone/>
            </a:pPr>
            <a:r>
              <a:rPr lang="en-US" sz="3600" dirty="0">
                <a:solidFill>
                  <a:srgbClr val="FF6600"/>
                </a:solidFill>
                <a:latin typeface="Courier New" pitchFamily="49" charset="0"/>
                <a:cs typeface="Courier New" pitchFamily="49" charset="0"/>
              </a:rPr>
              <a:t>	[</a:t>
            </a:r>
            <a:r>
              <a:rPr lang="fr-FR" sz="3600" dirty="0">
                <a:solidFill>
                  <a:srgbClr val="FF6600"/>
                </a:solidFill>
                <a:latin typeface="Courier New" pitchFamily="49" charset="0"/>
                <a:cs typeface="Courier New" pitchFamily="49" charset="0"/>
              </a:rPr>
              <a:t>Extraversion];</a:t>
            </a:r>
            <a:endParaRPr lang="en-US" sz="3600" dirty="0">
              <a:solidFill>
                <a:srgbClr val="FF6600"/>
              </a:solidFill>
              <a:latin typeface="Courier New" pitchFamily="49" charset="0"/>
              <a:cs typeface="Courier New" pitchFamily="49" charset="0"/>
            </a:endParaRPr>
          </a:p>
          <a:p>
            <a:pPr marL="0" indent="0">
              <a:buClr>
                <a:srgbClr val="C00000"/>
              </a:buClr>
              <a:buNone/>
            </a:pPr>
            <a:endParaRPr lang="en-US" sz="3600" dirty="0">
              <a:solidFill>
                <a:schemeClr val="accent6">
                  <a:lumMod val="75000"/>
                </a:schemeClr>
              </a:solidFill>
              <a:latin typeface="Courier New" pitchFamily="49" charset="0"/>
              <a:cs typeface="Courier New" pitchFamily="49" charset="0"/>
            </a:endParaRPr>
          </a:p>
          <a:p>
            <a:pPr marL="0" indent="0">
              <a:buClr>
                <a:srgbClr val="C00000"/>
              </a:buClr>
              <a:buNone/>
            </a:pPr>
            <a:r>
              <a:rPr lang="en-US" sz="3600" b="1" u="sng" dirty="0">
                <a:latin typeface="Courier New" pitchFamily="49" charset="0"/>
                <a:cs typeface="Courier New" pitchFamily="49" charset="0"/>
              </a:rPr>
              <a:t>MODEL CONSTRAINT:</a:t>
            </a:r>
            <a:r>
              <a:rPr lang="en-US" sz="3600" dirty="0">
                <a:solidFill>
                  <a:schemeClr val="accent6">
                    <a:lumMod val="75000"/>
                  </a:schemeClr>
                </a:solidFill>
                <a:latin typeface="Courier New" pitchFamily="49" charset="0"/>
                <a:cs typeface="Courier New" pitchFamily="49" charset="0"/>
              </a:rPr>
              <a:t>	</a:t>
            </a:r>
            <a:r>
              <a:rPr lang="en-US" sz="3600" dirty="0">
                <a:solidFill>
                  <a:srgbClr val="FF6600"/>
                </a:solidFill>
                <a:latin typeface="Courier New" pitchFamily="49" charset="0"/>
                <a:cs typeface="Courier New" pitchFamily="49" charset="0"/>
              </a:rPr>
              <a:t>a = 4 - b - c - d;</a:t>
            </a:r>
          </a:p>
          <a:p>
            <a:pPr marL="0" indent="0">
              <a:buClr>
                <a:srgbClr val="C00000"/>
              </a:buClr>
              <a:buNone/>
            </a:pPr>
            <a:r>
              <a:rPr lang="en-US" sz="3600" dirty="0">
                <a:solidFill>
                  <a:srgbClr val="C00000"/>
                </a:solidFill>
                <a:latin typeface="Courier New" pitchFamily="49" charset="0"/>
                <a:cs typeface="Courier New" pitchFamily="49" charset="0"/>
              </a:rPr>
              <a:t>  			</a:t>
            </a:r>
            <a:r>
              <a:rPr lang="en-US" sz="3600" dirty="0">
                <a:solidFill>
                  <a:srgbClr val="FF6600"/>
                </a:solidFill>
                <a:latin typeface="Courier New" pitchFamily="49" charset="0"/>
                <a:cs typeface="Courier New" pitchFamily="49" charset="0"/>
              </a:rPr>
              <a:t>e = 0 - f - g - h;</a:t>
            </a:r>
          </a:p>
          <a:p>
            <a:pPr marL="0" indent="0">
              <a:buClr>
                <a:srgbClr val="C00000"/>
              </a:buClr>
              <a:buNone/>
            </a:pPr>
            <a:endParaRPr lang="en-US" sz="3600" dirty="0">
              <a:solidFill>
                <a:schemeClr val="accent6">
                  <a:lumMod val="75000"/>
                </a:schemeClr>
              </a:solidFill>
              <a:latin typeface="Courier New" pitchFamily="49" charset="0"/>
              <a:cs typeface="Courier New" pitchFamily="49" charset="0"/>
            </a:endParaRPr>
          </a:p>
          <a:p>
            <a:pPr marL="0" indent="0">
              <a:buClr>
                <a:srgbClr val="C00000"/>
              </a:buClr>
              <a:buNone/>
            </a:pPr>
            <a:r>
              <a:rPr lang="en-US" sz="3600" b="1" u="sng" dirty="0">
                <a:latin typeface="Courier New" pitchFamily="49" charset="0"/>
                <a:cs typeface="Courier New" pitchFamily="49" charset="0"/>
              </a:rPr>
              <a:t>OUTPUT:</a:t>
            </a:r>
            <a:r>
              <a:rPr lang="en-US" sz="3600" dirty="0">
                <a:solidFill>
                  <a:srgbClr val="0000FF"/>
                </a:solidFill>
                <a:latin typeface="Courier New" pitchFamily="49" charset="0"/>
                <a:cs typeface="Courier New" pitchFamily="49" charset="0"/>
              </a:rPr>
              <a:t>  </a:t>
            </a:r>
            <a:r>
              <a:rPr lang="en-US" sz="3600" dirty="0">
                <a:solidFill>
                  <a:srgbClr val="000000"/>
                </a:solidFill>
                <a:latin typeface="Courier New" pitchFamily="49" charset="0"/>
                <a:cs typeface="Courier New" pitchFamily="49" charset="0"/>
              </a:rPr>
              <a:t>SAMPSTAT STDYX TECH1;</a:t>
            </a:r>
            <a:endParaRPr lang="en-US" sz="2800" dirty="0">
              <a:solidFill>
                <a:srgbClr val="000000"/>
              </a:solidFill>
              <a:latin typeface="Courier New" pitchFamily="49" charset="0"/>
              <a:cs typeface="Courier New" pitchFamily="49" charset="0"/>
            </a:endParaRPr>
          </a:p>
          <a:p>
            <a:pPr marL="0" indent="0">
              <a:buClr>
                <a:srgbClr val="C00000"/>
              </a:buClr>
              <a:buNone/>
            </a:pPr>
            <a:endParaRPr lang="en-US" sz="2800" b="1" dirty="0">
              <a:latin typeface="Courier New"/>
              <a:cs typeface="Courier New"/>
            </a:endParaRPr>
          </a:p>
          <a:p>
            <a:pPr marL="0" indent="0">
              <a:buNone/>
            </a:pPr>
            <a:endParaRPr lang="en-US" sz="2800" dirty="0">
              <a:latin typeface="Courier New"/>
              <a:cs typeface="Courier New"/>
            </a:endParaRPr>
          </a:p>
          <a:p>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981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Franklin Gothic Medium" panose="020B0603020102020204" pitchFamily="34" charset="0"/>
              </a:rPr>
              <a:t>3. EFFECTS-CODING</a:t>
            </a:r>
            <a:br>
              <a:rPr lang="en-US" b="1" dirty="0"/>
            </a:br>
            <a:r>
              <a:rPr lang="en-US" sz="3100" b="1" dirty="0">
                <a:latin typeface="Franklin Gothic Book" panose="020B0503020102020204" pitchFamily="34" charset="0"/>
              </a:rPr>
              <a:t>Example</a:t>
            </a:r>
          </a:p>
        </p:txBody>
      </p:sp>
      <p:sp>
        <p:nvSpPr>
          <p:cNvPr id="3" name="Content Placeholder 2"/>
          <p:cNvSpPr>
            <a:spLocks noGrp="1"/>
          </p:cNvSpPr>
          <p:nvPr>
            <p:ph idx="1"/>
          </p:nvPr>
        </p:nvSpPr>
        <p:spPr>
          <a:xfrm>
            <a:off x="457200" y="1600208"/>
            <a:ext cx="8458200" cy="5050457"/>
          </a:xfrm>
        </p:spPr>
        <p:txBody>
          <a:bodyPr>
            <a:normAutofit fontScale="32500" lnSpcReduction="20000"/>
          </a:bodyPr>
          <a:lstStyle/>
          <a:p>
            <a:pPr marL="0" indent="0">
              <a:buClr>
                <a:srgbClr val="C00000"/>
              </a:buClr>
              <a:buNone/>
            </a:pPr>
            <a:endParaRPr lang="en-GB" dirty="0">
              <a:latin typeface="Courier New"/>
              <a:cs typeface="Courier New"/>
            </a:endParaRPr>
          </a:p>
          <a:p>
            <a:pPr marL="0" indent="0">
              <a:buClr>
                <a:srgbClr val="C00000"/>
              </a:buClr>
              <a:buNone/>
            </a:pPr>
            <a:r>
              <a:rPr lang="en-US" sz="4300" dirty="0">
                <a:latin typeface="Courier New"/>
                <a:cs typeface="Courier New"/>
              </a:rPr>
              <a:t>MODEL RESULTS</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Two-Tailed</a:t>
            </a:r>
          </a:p>
          <a:p>
            <a:pPr marL="0" indent="0">
              <a:buClr>
                <a:srgbClr val="C00000"/>
              </a:buClr>
              <a:buNone/>
            </a:pPr>
            <a:r>
              <a:rPr lang="en-US" sz="4300" dirty="0">
                <a:latin typeface="Courier New"/>
                <a:cs typeface="Courier New"/>
              </a:rPr>
              <a:t>                    Estimate       S.E.  Est./S.E.    P-Value</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EXTRAVER BY</a:t>
            </a:r>
          </a:p>
          <a:p>
            <a:pPr marL="0" indent="0">
              <a:buClr>
                <a:srgbClr val="C00000"/>
              </a:buClr>
              <a:buNone/>
            </a:pPr>
            <a:r>
              <a:rPr lang="en-US" sz="4300" dirty="0">
                <a:latin typeface="Courier New"/>
                <a:cs typeface="Courier New"/>
              </a:rPr>
              <a:t>    Q77                1.326      0.051     25.867      0.000</a:t>
            </a:r>
          </a:p>
          <a:p>
            <a:pPr marL="0" indent="0">
              <a:buClr>
                <a:srgbClr val="C00000"/>
              </a:buClr>
              <a:buNone/>
            </a:pPr>
            <a:r>
              <a:rPr lang="en-US" sz="4300" dirty="0">
                <a:latin typeface="Courier New"/>
                <a:cs typeface="Courier New"/>
              </a:rPr>
              <a:t>    Q84                0.938      0.046     20.271      0.000</a:t>
            </a:r>
          </a:p>
          <a:p>
            <a:pPr marL="0" indent="0">
              <a:buClr>
                <a:srgbClr val="C00000"/>
              </a:buClr>
              <a:buNone/>
            </a:pPr>
            <a:r>
              <a:rPr lang="en-US" sz="4300" dirty="0">
                <a:latin typeface="Courier New"/>
                <a:cs typeface="Courier New"/>
              </a:rPr>
              <a:t>    Q170               0.752      0.048     15.678      0.000</a:t>
            </a:r>
          </a:p>
          <a:p>
            <a:pPr marL="0" indent="0">
              <a:buClr>
                <a:srgbClr val="C00000"/>
              </a:buClr>
              <a:buNone/>
            </a:pPr>
            <a:r>
              <a:rPr lang="en-US" sz="4300" dirty="0">
                <a:latin typeface="Courier New"/>
                <a:cs typeface="Courier New"/>
              </a:rPr>
              <a:t>    Q196               0.984      0.043     22.963      0.000</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Means</a:t>
            </a:r>
          </a:p>
          <a:p>
            <a:pPr marL="0" indent="0">
              <a:buClr>
                <a:srgbClr val="C00000"/>
              </a:buClr>
              <a:buNone/>
            </a:pPr>
            <a:r>
              <a:rPr lang="en-US" sz="4300" dirty="0">
                <a:latin typeface="Courier New"/>
                <a:cs typeface="Courier New"/>
              </a:rPr>
              <a:t>    EXTRAVERSI         3.635      0.023    155.797      0.000</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Intercepts</a:t>
            </a:r>
          </a:p>
          <a:p>
            <a:pPr marL="0" indent="0">
              <a:buClr>
                <a:srgbClr val="C00000"/>
              </a:buClr>
              <a:buNone/>
            </a:pPr>
            <a:r>
              <a:rPr lang="en-US" sz="4300" dirty="0">
                <a:latin typeface="Courier New"/>
                <a:cs typeface="Courier New"/>
              </a:rPr>
              <a:t>    Q77               -1.249      0.188     -6.660      0.000</a:t>
            </a:r>
          </a:p>
          <a:p>
            <a:pPr marL="0" indent="0">
              <a:buClr>
                <a:srgbClr val="C00000"/>
              </a:buClr>
              <a:buNone/>
            </a:pPr>
            <a:r>
              <a:rPr lang="en-US" sz="4300" dirty="0">
                <a:latin typeface="Courier New"/>
                <a:cs typeface="Courier New"/>
              </a:rPr>
              <a:t>    Q84               -0.187      0.170     -1.100      0.271</a:t>
            </a:r>
          </a:p>
          <a:p>
            <a:pPr marL="0" indent="0">
              <a:buClr>
                <a:srgbClr val="C00000"/>
              </a:buClr>
              <a:buNone/>
            </a:pPr>
            <a:r>
              <a:rPr lang="en-US" sz="4300" dirty="0">
                <a:latin typeface="Courier New"/>
                <a:cs typeface="Courier New"/>
              </a:rPr>
              <a:t>    Q170               1.213      0.176      6.895      0.000</a:t>
            </a:r>
          </a:p>
          <a:p>
            <a:pPr marL="0" indent="0">
              <a:buClr>
                <a:srgbClr val="C00000"/>
              </a:buClr>
              <a:buNone/>
            </a:pPr>
            <a:r>
              <a:rPr lang="en-US" sz="4300" dirty="0">
                <a:latin typeface="Courier New"/>
                <a:cs typeface="Courier New"/>
              </a:rPr>
              <a:t>    Q196               0.223      0.157      1.420      0.156</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Variances</a:t>
            </a:r>
          </a:p>
          <a:p>
            <a:pPr marL="0" indent="0">
              <a:buClr>
                <a:srgbClr val="C00000"/>
              </a:buClr>
              <a:buNone/>
            </a:pPr>
            <a:r>
              <a:rPr lang="en-US" sz="4300" dirty="0">
                <a:latin typeface="Courier New"/>
                <a:cs typeface="Courier New"/>
              </a:rPr>
              <a:t>    EXTRAVERSI         0.396      0.025     16.156      0.000</a:t>
            </a:r>
          </a:p>
          <a:p>
            <a:pPr marL="0" indent="0">
              <a:buClr>
                <a:srgbClr val="C00000"/>
              </a:buClr>
              <a:buNone/>
            </a:pPr>
            <a:endParaRPr lang="en-US" dirty="0">
              <a:latin typeface="Courier New"/>
              <a:cs typeface="Courier New"/>
            </a:endParaRPr>
          </a:p>
          <a:p>
            <a:pPr marL="0" indent="0">
              <a:buNone/>
            </a:pPr>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842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Franklin Gothic Medium" panose="020B0603020102020204" pitchFamily="34" charset="0"/>
              </a:rPr>
              <a:t>3. EFFECTS-CODING</a:t>
            </a:r>
            <a:br>
              <a:rPr lang="en-US" b="1" dirty="0"/>
            </a:br>
            <a:r>
              <a:rPr lang="en-US" sz="3100" b="1" dirty="0">
                <a:latin typeface="Franklin Gothic Book" panose="020B0503020102020204" pitchFamily="34" charset="0"/>
              </a:rPr>
              <a:t>Example</a:t>
            </a:r>
          </a:p>
        </p:txBody>
      </p:sp>
      <p:sp>
        <p:nvSpPr>
          <p:cNvPr id="3" name="Content Placeholder 2"/>
          <p:cNvSpPr>
            <a:spLocks noGrp="1"/>
          </p:cNvSpPr>
          <p:nvPr>
            <p:ph idx="1"/>
          </p:nvPr>
        </p:nvSpPr>
        <p:spPr>
          <a:xfrm>
            <a:off x="457200" y="1600208"/>
            <a:ext cx="8458200" cy="5050457"/>
          </a:xfrm>
        </p:spPr>
        <p:txBody>
          <a:bodyPr>
            <a:normAutofit fontScale="32500" lnSpcReduction="20000"/>
          </a:bodyPr>
          <a:lstStyle/>
          <a:p>
            <a:pPr marL="0" indent="0">
              <a:buClr>
                <a:srgbClr val="C00000"/>
              </a:buClr>
              <a:buNone/>
            </a:pPr>
            <a:endParaRPr lang="en-GB" dirty="0">
              <a:latin typeface="Courier New"/>
              <a:cs typeface="Courier New"/>
            </a:endParaRPr>
          </a:p>
          <a:p>
            <a:pPr marL="0" indent="0">
              <a:buClr>
                <a:srgbClr val="C00000"/>
              </a:buClr>
              <a:buNone/>
            </a:pPr>
            <a:r>
              <a:rPr lang="en-US" sz="4300" dirty="0">
                <a:latin typeface="Courier New"/>
                <a:cs typeface="Courier New"/>
              </a:rPr>
              <a:t>MODEL RESULTS</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Two-Tailed</a:t>
            </a:r>
          </a:p>
          <a:p>
            <a:pPr marL="0" indent="0">
              <a:buClr>
                <a:srgbClr val="C00000"/>
              </a:buClr>
              <a:buNone/>
            </a:pPr>
            <a:r>
              <a:rPr lang="en-US" sz="4300" dirty="0">
                <a:latin typeface="Courier New"/>
                <a:cs typeface="Courier New"/>
              </a:rPr>
              <a:t>                    Estimate       S.E.  Est./S.E.    P-Value</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EXTRAVER BY</a:t>
            </a:r>
          </a:p>
          <a:p>
            <a:pPr marL="0" indent="0">
              <a:buClr>
                <a:srgbClr val="C00000"/>
              </a:buClr>
              <a:buNone/>
            </a:pPr>
            <a:r>
              <a:rPr lang="en-US" sz="4300" dirty="0">
                <a:latin typeface="Courier New"/>
                <a:cs typeface="Courier New"/>
              </a:rPr>
              <a:t>    Q77                1.326      0.051     25.867      0.000</a:t>
            </a:r>
          </a:p>
          <a:p>
            <a:pPr marL="0" indent="0">
              <a:buClr>
                <a:srgbClr val="C00000"/>
              </a:buClr>
              <a:buNone/>
            </a:pPr>
            <a:r>
              <a:rPr lang="en-US" sz="4300" dirty="0">
                <a:latin typeface="Courier New"/>
                <a:cs typeface="Courier New"/>
              </a:rPr>
              <a:t>    Q84                0.938      0.046     20.271      0.000</a:t>
            </a:r>
          </a:p>
          <a:p>
            <a:pPr marL="0" indent="0">
              <a:buClr>
                <a:srgbClr val="C00000"/>
              </a:buClr>
              <a:buNone/>
            </a:pPr>
            <a:r>
              <a:rPr lang="en-US" sz="4300" dirty="0">
                <a:latin typeface="Courier New"/>
                <a:cs typeface="Courier New"/>
              </a:rPr>
              <a:t>    Q170               0.752      0.048     15.678      0.000</a:t>
            </a:r>
          </a:p>
          <a:p>
            <a:pPr marL="0" indent="0">
              <a:buClr>
                <a:srgbClr val="C00000"/>
              </a:buClr>
              <a:buNone/>
            </a:pPr>
            <a:r>
              <a:rPr lang="en-US" sz="4300" dirty="0">
                <a:latin typeface="Courier New"/>
                <a:cs typeface="Courier New"/>
              </a:rPr>
              <a:t>    Q196               0.984      0.043     22.963      0.000</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a:t>
            </a:r>
            <a:r>
              <a:rPr lang="en-US" sz="4300" dirty="0">
                <a:solidFill>
                  <a:schemeClr val="bg1">
                    <a:lumMod val="75000"/>
                  </a:schemeClr>
                </a:solidFill>
                <a:latin typeface="Courier New"/>
                <a:cs typeface="Courier New"/>
              </a:rPr>
              <a:t>Means</a:t>
            </a:r>
          </a:p>
          <a:p>
            <a:pPr marL="0" indent="0">
              <a:buClr>
                <a:srgbClr val="C00000"/>
              </a:buClr>
              <a:buNone/>
            </a:pPr>
            <a:r>
              <a:rPr lang="en-US" sz="4300" dirty="0">
                <a:solidFill>
                  <a:schemeClr val="bg1">
                    <a:lumMod val="75000"/>
                  </a:schemeClr>
                </a:solidFill>
                <a:latin typeface="Courier New"/>
                <a:cs typeface="Courier New"/>
              </a:rPr>
              <a:t>    EXTRAVERSI         3.635      0.023    155.797      0.000</a:t>
            </a:r>
          </a:p>
          <a:p>
            <a:pPr marL="0" indent="0">
              <a:buClr>
                <a:srgbClr val="C00000"/>
              </a:buClr>
              <a:buNone/>
            </a:pPr>
            <a:endParaRPr lang="en-US" sz="4300" dirty="0">
              <a:solidFill>
                <a:schemeClr val="bg1">
                  <a:lumMod val="75000"/>
                </a:schemeClr>
              </a:solidFill>
              <a:latin typeface="Courier New"/>
              <a:cs typeface="Courier New"/>
            </a:endParaRPr>
          </a:p>
          <a:p>
            <a:pPr marL="0" indent="0">
              <a:buClr>
                <a:srgbClr val="C00000"/>
              </a:buClr>
              <a:buNone/>
            </a:pPr>
            <a:r>
              <a:rPr lang="en-US" sz="4300" dirty="0">
                <a:solidFill>
                  <a:schemeClr val="bg1">
                    <a:lumMod val="75000"/>
                  </a:schemeClr>
                </a:solidFill>
                <a:latin typeface="Courier New"/>
                <a:cs typeface="Courier New"/>
              </a:rPr>
              <a:t> Intercepts</a:t>
            </a:r>
          </a:p>
          <a:p>
            <a:pPr marL="0" indent="0">
              <a:buClr>
                <a:srgbClr val="C00000"/>
              </a:buClr>
              <a:buNone/>
            </a:pPr>
            <a:r>
              <a:rPr lang="en-US" sz="4300" dirty="0">
                <a:solidFill>
                  <a:schemeClr val="bg1">
                    <a:lumMod val="75000"/>
                  </a:schemeClr>
                </a:solidFill>
                <a:latin typeface="Courier New"/>
                <a:cs typeface="Courier New"/>
              </a:rPr>
              <a:t>    Q77               -1.249      0.188     -6.660      0.000</a:t>
            </a:r>
          </a:p>
          <a:p>
            <a:pPr marL="0" indent="0">
              <a:buClr>
                <a:srgbClr val="C00000"/>
              </a:buClr>
              <a:buNone/>
            </a:pPr>
            <a:r>
              <a:rPr lang="en-US" sz="4300" dirty="0">
                <a:solidFill>
                  <a:schemeClr val="bg1">
                    <a:lumMod val="75000"/>
                  </a:schemeClr>
                </a:solidFill>
                <a:latin typeface="Courier New"/>
                <a:cs typeface="Courier New"/>
              </a:rPr>
              <a:t>    Q84               -0.187      0.170     -1.100      0.271</a:t>
            </a:r>
          </a:p>
          <a:p>
            <a:pPr marL="0" indent="0">
              <a:buClr>
                <a:srgbClr val="C00000"/>
              </a:buClr>
              <a:buNone/>
            </a:pPr>
            <a:r>
              <a:rPr lang="en-US" sz="4300" dirty="0">
                <a:solidFill>
                  <a:schemeClr val="bg1">
                    <a:lumMod val="75000"/>
                  </a:schemeClr>
                </a:solidFill>
                <a:latin typeface="Courier New"/>
                <a:cs typeface="Courier New"/>
              </a:rPr>
              <a:t>    Q170               1.213      0.176      6.895      0.000</a:t>
            </a:r>
          </a:p>
          <a:p>
            <a:pPr marL="0" indent="0">
              <a:buClr>
                <a:srgbClr val="C00000"/>
              </a:buClr>
              <a:buNone/>
            </a:pPr>
            <a:r>
              <a:rPr lang="en-US" sz="4300" dirty="0">
                <a:solidFill>
                  <a:schemeClr val="bg1">
                    <a:lumMod val="75000"/>
                  </a:schemeClr>
                </a:solidFill>
                <a:latin typeface="Courier New"/>
                <a:cs typeface="Courier New"/>
              </a:rPr>
              <a:t>    Q196               0.223      0.157      1.420      0.156</a:t>
            </a:r>
          </a:p>
          <a:p>
            <a:pPr marL="0" indent="0">
              <a:buClr>
                <a:srgbClr val="C00000"/>
              </a:buClr>
              <a:buNone/>
            </a:pPr>
            <a:endParaRPr lang="en-US" sz="4300" dirty="0">
              <a:solidFill>
                <a:schemeClr val="bg1">
                  <a:lumMod val="75000"/>
                </a:schemeClr>
              </a:solidFill>
              <a:latin typeface="Courier New"/>
              <a:cs typeface="Courier New"/>
            </a:endParaRPr>
          </a:p>
          <a:p>
            <a:pPr marL="0" indent="0">
              <a:buClr>
                <a:srgbClr val="C00000"/>
              </a:buClr>
              <a:buNone/>
            </a:pPr>
            <a:r>
              <a:rPr lang="en-US" sz="4300" dirty="0">
                <a:solidFill>
                  <a:schemeClr val="bg1">
                    <a:lumMod val="75000"/>
                  </a:schemeClr>
                </a:solidFill>
                <a:latin typeface="Courier New"/>
                <a:cs typeface="Courier New"/>
              </a:rPr>
              <a:t> Variances</a:t>
            </a:r>
          </a:p>
          <a:p>
            <a:pPr marL="0" indent="0">
              <a:buClr>
                <a:srgbClr val="C00000"/>
              </a:buClr>
              <a:buNone/>
            </a:pPr>
            <a:r>
              <a:rPr lang="en-US" sz="4300" dirty="0">
                <a:solidFill>
                  <a:schemeClr val="bg1">
                    <a:lumMod val="75000"/>
                  </a:schemeClr>
                </a:solidFill>
                <a:latin typeface="Courier New"/>
                <a:cs typeface="Courier New"/>
              </a:rPr>
              <a:t>    EXTRAVERSI         0.396      0.025     16.156      0.000</a:t>
            </a:r>
          </a:p>
          <a:p>
            <a:pPr marL="0" indent="0">
              <a:buClr>
                <a:srgbClr val="C00000"/>
              </a:buClr>
              <a:buNone/>
            </a:pPr>
            <a:endParaRPr lang="en-US" dirty="0">
              <a:solidFill>
                <a:schemeClr val="bg1">
                  <a:lumMod val="75000"/>
                </a:schemeClr>
              </a:solidFill>
              <a:latin typeface="Courier New"/>
              <a:cs typeface="Courier New"/>
            </a:endParaRPr>
          </a:p>
          <a:p>
            <a:pPr marL="0" indent="0">
              <a:buNone/>
            </a:pPr>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133600" y="4495800"/>
            <a:ext cx="4876800" cy="369332"/>
          </a:xfrm>
          <a:prstGeom prst="rect">
            <a:avLst/>
          </a:prstGeom>
          <a:solidFill>
            <a:schemeClr val="bg1">
              <a:lumMod val="75000"/>
            </a:schemeClr>
          </a:solidFill>
        </p:spPr>
        <p:txBody>
          <a:bodyPr wrap="square" rtlCol="0">
            <a:spAutoFit/>
          </a:bodyPr>
          <a:lstStyle/>
          <a:p>
            <a:r>
              <a:rPr lang="nl-NL" dirty="0">
                <a:latin typeface="Franklin Gothic Book" panose="020B0503020102020204" pitchFamily="34" charset="0"/>
              </a:rPr>
              <a:t>1.326 + 0.938 + 0.752 + 0.984 / 4 = 1 </a:t>
            </a:r>
          </a:p>
        </p:txBody>
      </p:sp>
    </p:spTree>
    <p:extLst>
      <p:ext uri="{BB962C8B-B14F-4D97-AF65-F5344CB8AC3E}">
        <p14:creationId xmlns:p14="http://schemas.microsoft.com/office/powerpoint/2010/main" val="250380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74A23BA-89C8-4155-A08B-633AC231828B}"/>
              </a:ext>
            </a:extLst>
          </p:cNvPr>
          <p:cNvSpPr txBox="1"/>
          <p:nvPr/>
        </p:nvSpPr>
        <p:spPr>
          <a:xfrm>
            <a:off x="21771" y="636630"/>
            <a:ext cx="9144000" cy="707850"/>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Reflective</a:t>
            </a:r>
            <a:r>
              <a:rPr lang="nl-NL" sz="4000" dirty="0">
                <a:latin typeface="Franklin Gothic Medium" panose="020B0603020102020204" pitchFamily="34" charset="0"/>
              </a:rPr>
              <a:t> </a:t>
            </a:r>
            <a:r>
              <a:rPr lang="nl-NL" sz="4000" dirty="0" err="1">
                <a:latin typeface="Franklin Gothic Medium" panose="020B0603020102020204" pitchFamily="34" charset="0"/>
              </a:rPr>
              <a:t>measurement</a:t>
            </a:r>
            <a:r>
              <a:rPr lang="nl-NL" sz="4000" dirty="0">
                <a:latin typeface="Franklin Gothic Medium" panose="020B0603020102020204" pitchFamily="34" charset="0"/>
              </a:rPr>
              <a:t> model</a:t>
            </a:r>
          </a:p>
        </p:txBody>
      </p:sp>
      <p:grpSp>
        <p:nvGrpSpPr>
          <p:cNvPr id="15" name="Groep 1">
            <a:extLst>
              <a:ext uri="{FF2B5EF4-FFF2-40B4-BE49-F238E27FC236}">
                <a16:creationId xmlns:a16="http://schemas.microsoft.com/office/drawing/2014/main" id="{9E0FA874-27F6-4C44-829F-F66A1F3E9E4D}"/>
              </a:ext>
            </a:extLst>
          </p:cNvPr>
          <p:cNvGrpSpPr>
            <a:grpSpLocks/>
          </p:cNvGrpSpPr>
          <p:nvPr/>
        </p:nvGrpSpPr>
        <p:grpSpPr bwMode="auto">
          <a:xfrm>
            <a:off x="385838" y="2197915"/>
            <a:ext cx="8415866" cy="3621087"/>
            <a:chOff x="3050909" y="836613"/>
            <a:chExt cx="8415866" cy="3621087"/>
          </a:xfrm>
        </p:grpSpPr>
        <p:sp>
          <p:nvSpPr>
            <p:cNvPr id="16" name="Ovaal 14">
              <a:extLst>
                <a:ext uri="{FF2B5EF4-FFF2-40B4-BE49-F238E27FC236}">
                  <a16:creationId xmlns:a16="http://schemas.microsoft.com/office/drawing/2014/main" id="{5D6E4D2E-671F-43E0-9025-C6342BD74CC4}"/>
                </a:ext>
              </a:extLst>
            </p:cNvPr>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a:solidFill>
                    <a:schemeClr val="tx1"/>
                  </a:solidFill>
                  <a:latin typeface="Franklin Gothic Medium" panose="020B0603020102020204" pitchFamily="34" charset="0"/>
                </a:rPr>
                <a:t>Virus </a:t>
              </a:r>
              <a:r>
                <a:rPr lang="nl-NL" sz="3200" dirty="0" err="1">
                  <a:solidFill>
                    <a:schemeClr val="tx1"/>
                  </a:solidFill>
                  <a:latin typeface="Franklin Gothic Medium" panose="020B0603020102020204" pitchFamily="34" charset="0"/>
                </a:rPr>
                <a:t>Infection</a:t>
              </a:r>
              <a:endParaRPr lang="nl-NL" sz="1100" dirty="0">
                <a:solidFill>
                  <a:schemeClr val="tx1"/>
                </a:solidFill>
                <a:latin typeface="Franklin Gothic Medium" panose="020B0603020102020204" pitchFamily="34" charset="0"/>
              </a:endParaRPr>
            </a:p>
          </p:txBody>
        </p:sp>
        <p:sp>
          <p:nvSpPr>
            <p:cNvPr id="17" name="Rectangle 5">
              <a:extLst>
                <a:ext uri="{FF2B5EF4-FFF2-40B4-BE49-F238E27FC236}">
                  <a16:creationId xmlns:a16="http://schemas.microsoft.com/office/drawing/2014/main" id="{F093716C-E8C6-4936-8359-2024C536A5D9}"/>
                </a:ext>
              </a:extLst>
            </p:cNvPr>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Fever</a:t>
              </a:r>
              <a:endParaRPr lang="nl-NL" sz="700" dirty="0">
                <a:latin typeface="Franklin Gothic Book" panose="020B0503020102020204" pitchFamily="34" charset="0"/>
              </a:endParaRPr>
            </a:p>
          </p:txBody>
        </p:sp>
        <p:sp>
          <p:nvSpPr>
            <p:cNvPr id="31" name="Rectangle 5">
              <a:extLst>
                <a:ext uri="{FF2B5EF4-FFF2-40B4-BE49-F238E27FC236}">
                  <a16:creationId xmlns:a16="http://schemas.microsoft.com/office/drawing/2014/main" id="{C8DB3BC9-2013-4DE5-BBAF-EDBA5317C439}"/>
                </a:ext>
              </a:extLst>
            </p:cNvPr>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sz="2000" dirty="0">
                  <a:latin typeface="Franklin Gothic Book" panose="020B0503020102020204" pitchFamily="34" charset="0"/>
                </a:rPr>
                <a:t>Muscle aches</a:t>
              </a:r>
              <a:endParaRPr lang="nl-NL" sz="2000" dirty="0">
                <a:latin typeface="Franklin Gothic Book" panose="020B0503020102020204" pitchFamily="34" charset="0"/>
              </a:endParaRPr>
            </a:p>
          </p:txBody>
        </p:sp>
        <p:sp>
          <p:nvSpPr>
            <p:cNvPr id="32" name="Rectangle 5">
              <a:extLst>
                <a:ext uri="{FF2B5EF4-FFF2-40B4-BE49-F238E27FC236}">
                  <a16:creationId xmlns:a16="http://schemas.microsoft.com/office/drawing/2014/main" id="{04DDEE80-416E-466A-8C2E-3B6EFE54DE88}"/>
                </a:ext>
              </a:extLst>
            </p:cNvPr>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Franklin Gothic Book" panose="020B0503020102020204" pitchFamily="34" charset="0"/>
                </a:rPr>
                <a:t>Runny Nose</a:t>
              </a:r>
              <a:endParaRPr lang="nl-NL" sz="700" dirty="0">
                <a:latin typeface="Franklin Gothic Book" panose="020B0503020102020204" pitchFamily="34" charset="0"/>
              </a:endParaRPr>
            </a:p>
          </p:txBody>
        </p:sp>
        <p:sp>
          <p:nvSpPr>
            <p:cNvPr id="33" name="Rectangle 5">
              <a:extLst>
                <a:ext uri="{FF2B5EF4-FFF2-40B4-BE49-F238E27FC236}">
                  <a16:creationId xmlns:a16="http://schemas.microsoft.com/office/drawing/2014/main" id="{3C11237E-BE2C-4FB1-BAAB-3382EB441860}"/>
                </a:ext>
              </a:extLst>
            </p:cNvPr>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err="1">
                  <a:latin typeface="Franklin Gothic Book" panose="020B0503020102020204" pitchFamily="34" charset="0"/>
                </a:rPr>
                <a:t>Coughing</a:t>
              </a:r>
              <a:endParaRPr lang="nl-NL" sz="700" dirty="0">
                <a:latin typeface="Franklin Gothic Book" panose="020B0503020102020204" pitchFamily="34" charset="0"/>
              </a:endParaRPr>
            </a:p>
          </p:txBody>
        </p:sp>
        <p:cxnSp>
          <p:nvCxnSpPr>
            <p:cNvPr id="34" name="Straight Arrow Connector 10">
              <a:extLst>
                <a:ext uri="{FF2B5EF4-FFF2-40B4-BE49-F238E27FC236}">
                  <a16:creationId xmlns:a16="http://schemas.microsoft.com/office/drawing/2014/main" id="{E7E87B9D-A49F-4E69-93EB-573143222CDF}"/>
                </a:ext>
              </a:extLst>
            </p:cNvPr>
            <p:cNvCxnSpPr>
              <a:stCxn id="16" idx="6"/>
              <a:endCxn id="31" idx="1"/>
            </p:cNvCxnSpPr>
            <p:nvPr/>
          </p:nvCxnSpPr>
          <p:spPr bwMode="auto">
            <a:xfrm flipV="1">
              <a:off x="6335715" y="1124744"/>
              <a:ext cx="1295398" cy="16859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10">
              <a:extLst>
                <a:ext uri="{FF2B5EF4-FFF2-40B4-BE49-F238E27FC236}">
                  <a16:creationId xmlns:a16="http://schemas.microsoft.com/office/drawing/2014/main" id="{F83EBD46-D231-42D4-AB6D-661F0E62FAEB}"/>
                </a:ext>
              </a:extLst>
            </p:cNvPr>
            <p:cNvCxnSpPr>
              <a:stCxn id="16" idx="6"/>
              <a:endCxn id="32" idx="1"/>
            </p:cNvCxnSpPr>
            <p:nvPr/>
          </p:nvCxnSpPr>
          <p:spPr bwMode="auto">
            <a:xfrm flipV="1">
              <a:off x="6335715" y="2118519"/>
              <a:ext cx="1295398" cy="69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10">
              <a:extLst>
                <a:ext uri="{FF2B5EF4-FFF2-40B4-BE49-F238E27FC236}">
                  <a16:creationId xmlns:a16="http://schemas.microsoft.com/office/drawing/2014/main" id="{7F14CC7C-451F-45CC-9FEE-F919842EDE52}"/>
                </a:ext>
              </a:extLst>
            </p:cNvPr>
            <p:cNvCxnSpPr>
              <a:stCxn id="16" idx="6"/>
              <a:endCxn id="33" idx="1"/>
            </p:cNvCxnSpPr>
            <p:nvPr/>
          </p:nvCxnSpPr>
          <p:spPr bwMode="auto">
            <a:xfrm>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10">
              <a:extLst>
                <a:ext uri="{FF2B5EF4-FFF2-40B4-BE49-F238E27FC236}">
                  <a16:creationId xmlns:a16="http://schemas.microsoft.com/office/drawing/2014/main" id="{4F8279B8-40D9-4C67-BA7F-0100C4C8483F}"/>
                </a:ext>
              </a:extLst>
            </p:cNvPr>
            <p:cNvCxnSpPr>
              <a:stCxn id="16" idx="6"/>
              <a:endCxn id="17" idx="1"/>
            </p:cNvCxnSpPr>
            <p:nvPr/>
          </p:nvCxnSpPr>
          <p:spPr bwMode="auto">
            <a:xfrm>
              <a:off x="6335715" y="2810669"/>
              <a:ext cx="1309685" cy="1358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38" name="TextBox 37">
            <a:extLst>
              <a:ext uri="{FF2B5EF4-FFF2-40B4-BE49-F238E27FC236}">
                <a16:creationId xmlns:a16="http://schemas.microsoft.com/office/drawing/2014/main" id="{F903C7F4-263E-4498-95EE-A0879E7344A8}"/>
              </a:ext>
            </a:extLst>
          </p:cNvPr>
          <p:cNvSpPr txBox="1"/>
          <p:nvPr/>
        </p:nvSpPr>
        <p:spPr>
          <a:xfrm>
            <a:off x="1143000" y="6019800"/>
            <a:ext cx="7315200" cy="769441"/>
          </a:xfrm>
          <a:prstGeom prst="rect">
            <a:avLst/>
          </a:prstGeom>
          <a:noFill/>
        </p:spPr>
        <p:txBody>
          <a:bodyPr wrap="square" rtlCol="0">
            <a:spAutoFit/>
          </a:bodyPr>
          <a:lstStyle/>
          <a:p>
            <a:r>
              <a:rPr lang="en-US" sz="2200" dirty="0"/>
              <a:t>Note: Symptoms are the dependent variables, caused by the virus infection!</a:t>
            </a:r>
            <a:endParaRPr lang="nl-NL" sz="2200" dirty="0"/>
          </a:p>
        </p:txBody>
      </p:sp>
    </p:spTree>
    <p:extLst>
      <p:ext uri="{BB962C8B-B14F-4D97-AF65-F5344CB8AC3E}">
        <p14:creationId xmlns:p14="http://schemas.microsoft.com/office/powerpoint/2010/main" val="612842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latin typeface="Franklin Gothic Medium" panose="020B0603020102020204" pitchFamily="34" charset="0"/>
              </a:rPr>
              <a:t>3. EFFECTS-CODING</a:t>
            </a:r>
            <a:br>
              <a:rPr lang="en-US" b="1" dirty="0"/>
            </a:br>
            <a:r>
              <a:rPr lang="en-US" sz="3100" b="1" dirty="0">
                <a:latin typeface="Franklin Gothic Book" panose="020B0503020102020204" pitchFamily="34" charset="0"/>
              </a:rPr>
              <a:t>Example</a:t>
            </a:r>
          </a:p>
        </p:txBody>
      </p:sp>
      <p:sp>
        <p:nvSpPr>
          <p:cNvPr id="3" name="Content Placeholder 2"/>
          <p:cNvSpPr>
            <a:spLocks noGrp="1"/>
          </p:cNvSpPr>
          <p:nvPr>
            <p:ph idx="1"/>
          </p:nvPr>
        </p:nvSpPr>
        <p:spPr>
          <a:xfrm>
            <a:off x="457200" y="1600208"/>
            <a:ext cx="8458200" cy="5050457"/>
          </a:xfrm>
        </p:spPr>
        <p:txBody>
          <a:bodyPr>
            <a:normAutofit fontScale="32500" lnSpcReduction="20000"/>
          </a:bodyPr>
          <a:lstStyle/>
          <a:p>
            <a:pPr marL="0" indent="0">
              <a:buClr>
                <a:srgbClr val="C00000"/>
              </a:buClr>
              <a:buNone/>
            </a:pPr>
            <a:endParaRPr lang="en-GB" dirty="0">
              <a:latin typeface="Courier New"/>
              <a:cs typeface="Courier New"/>
            </a:endParaRPr>
          </a:p>
          <a:p>
            <a:pPr marL="0" indent="0">
              <a:buClr>
                <a:srgbClr val="C00000"/>
              </a:buClr>
              <a:buNone/>
            </a:pPr>
            <a:r>
              <a:rPr lang="en-US" sz="4300" dirty="0">
                <a:latin typeface="Courier New"/>
                <a:cs typeface="Courier New"/>
              </a:rPr>
              <a:t>MODEL RESULTS</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Two-Tailed</a:t>
            </a:r>
          </a:p>
          <a:p>
            <a:pPr marL="0" indent="0">
              <a:buClr>
                <a:srgbClr val="C00000"/>
              </a:buClr>
              <a:buNone/>
            </a:pPr>
            <a:r>
              <a:rPr lang="en-US" sz="4300" dirty="0">
                <a:latin typeface="Courier New"/>
                <a:cs typeface="Courier New"/>
              </a:rPr>
              <a:t>                    Estimate       S.E.  Est./S.E.    P-Value</a:t>
            </a:r>
          </a:p>
          <a:p>
            <a:pPr marL="0" indent="0">
              <a:buClr>
                <a:srgbClr val="C00000"/>
              </a:buClr>
              <a:buNone/>
            </a:pPr>
            <a:endParaRPr lang="en-US" sz="4300" dirty="0">
              <a:latin typeface="Courier New"/>
              <a:cs typeface="Courier New"/>
            </a:endParaRPr>
          </a:p>
          <a:p>
            <a:pPr marL="0" indent="0">
              <a:buClr>
                <a:srgbClr val="C00000"/>
              </a:buClr>
              <a:buNone/>
            </a:pPr>
            <a:r>
              <a:rPr lang="en-US" sz="4300" dirty="0">
                <a:solidFill>
                  <a:schemeClr val="bg1">
                    <a:lumMod val="75000"/>
                  </a:schemeClr>
                </a:solidFill>
                <a:latin typeface="Courier New"/>
                <a:cs typeface="Courier New"/>
              </a:rPr>
              <a:t> EXTRAVER BY</a:t>
            </a:r>
          </a:p>
          <a:p>
            <a:pPr marL="0" indent="0">
              <a:buClr>
                <a:srgbClr val="C00000"/>
              </a:buClr>
              <a:buNone/>
            </a:pPr>
            <a:r>
              <a:rPr lang="en-US" sz="4300" dirty="0">
                <a:solidFill>
                  <a:schemeClr val="bg1">
                    <a:lumMod val="75000"/>
                  </a:schemeClr>
                </a:solidFill>
                <a:latin typeface="Courier New"/>
                <a:cs typeface="Courier New"/>
              </a:rPr>
              <a:t>    Q77                1.326      0.051     25.867      0.000</a:t>
            </a:r>
          </a:p>
          <a:p>
            <a:pPr marL="0" indent="0">
              <a:buClr>
                <a:srgbClr val="C00000"/>
              </a:buClr>
              <a:buNone/>
            </a:pPr>
            <a:r>
              <a:rPr lang="en-US" sz="4300" dirty="0">
                <a:solidFill>
                  <a:schemeClr val="bg1">
                    <a:lumMod val="75000"/>
                  </a:schemeClr>
                </a:solidFill>
                <a:latin typeface="Courier New"/>
                <a:cs typeface="Courier New"/>
              </a:rPr>
              <a:t>    Q84                0.938      0.046     20.271      0.000</a:t>
            </a:r>
          </a:p>
          <a:p>
            <a:pPr marL="0" indent="0">
              <a:buClr>
                <a:srgbClr val="C00000"/>
              </a:buClr>
              <a:buNone/>
            </a:pPr>
            <a:r>
              <a:rPr lang="en-US" sz="4300" dirty="0">
                <a:solidFill>
                  <a:schemeClr val="bg1">
                    <a:lumMod val="75000"/>
                  </a:schemeClr>
                </a:solidFill>
                <a:latin typeface="Courier New"/>
                <a:cs typeface="Courier New"/>
              </a:rPr>
              <a:t>    Q170               0.752      0.048     15.678      0.000</a:t>
            </a:r>
          </a:p>
          <a:p>
            <a:pPr marL="0" indent="0">
              <a:buClr>
                <a:srgbClr val="C00000"/>
              </a:buClr>
              <a:buNone/>
            </a:pPr>
            <a:r>
              <a:rPr lang="en-US" sz="4300" dirty="0">
                <a:solidFill>
                  <a:schemeClr val="bg1">
                    <a:lumMod val="75000"/>
                  </a:schemeClr>
                </a:solidFill>
                <a:latin typeface="Courier New"/>
                <a:cs typeface="Courier New"/>
              </a:rPr>
              <a:t>    Q196               0.984      0.043     22.963      0.000</a:t>
            </a:r>
          </a:p>
          <a:p>
            <a:pPr marL="0" indent="0">
              <a:buClr>
                <a:srgbClr val="C00000"/>
              </a:buClr>
              <a:buNone/>
            </a:pPr>
            <a:endParaRPr lang="en-US" sz="4300" dirty="0">
              <a:solidFill>
                <a:schemeClr val="bg1">
                  <a:lumMod val="75000"/>
                </a:schemeClr>
              </a:solidFill>
              <a:latin typeface="Courier New"/>
              <a:cs typeface="Courier New"/>
            </a:endParaRPr>
          </a:p>
          <a:p>
            <a:pPr marL="0" indent="0">
              <a:buClr>
                <a:srgbClr val="C00000"/>
              </a:buClr>
              <a:buNone/>
            </a:pPr>
            <a:r>
              <a:rPr lang="en-US" sz="4300" dirty="0">
                <a:solidFill>
                  <a:schemeClr val="bg1">
                    <a:lumMod val="75000"/>
                  </a:schemeClr>
                </a:solidFill>
                <a:latin typeface="Courier New"/>
                <a:cs typeface="Courier New"/>
              </a:rPr>
              <a:t> Means</a:t>
            </a:r>
          </a:p>
          <a:p>
            <a:pPr marL="0" indent="0">
              <a:buClr>
                <a:srgbClr val="C00000"/>
              </a:buClr>
              <a:buNone/>
            </a:pPr>
            <a:r>
              <a:rPr lang="en-US" sz="4300" dirty="0">
                <a:solidFill>
                  <a:schemeClr val="bg1">
                    <a:lumMod val="75000"/>
                  </a:schemeClr>
                </a:solidFill>
                <a:latin typeface="Courier New"/>
                <a:cs typeface="Courier New"/>
              </a:rPr>
              <a:t>    EXTRAVERSI         3.635      0.023    155.797      0.000</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Intercepts</a:t>
            </a:r>
          </a:p>
          <a:p>
            <a:pPr marL="0" indent="0">
              <a:buClr>
                <a:srgbClr val="C00000"/>
              </a:buClr>
              <a:buNone/>
            </a:pPr>
            <a:r>
              <a:rPr lang="en-US" sz="4300" dirty="0">
                <a:latin typeface="Courier New"/>
                <a:cs typeface="Courier New"/>
              </a:rPr>
              <a:t>    Q77               -1.249      0.188     -6.660      0.000</a:t>
            </a:r>
          </a:p>
          <a:p>
            <a:pPr marL="0" indent="0">
              <a:buClr>
                <a:srgbClr val="C00000"/>
              </a:buClr>
              <a:buNone/>
            </a:pPr>
            <a:r>
              <a:rPr lang="en-US" sz="4300" dirty="0">
                <a:latin typeface="Courier New"/>
                <a:cs typeface="Courier New"/>
              </a:rPr>
              <a:t>    Q84               -0.187      0.170     -1.100      0.271</a:t>
            </a:r>
          </a:p>
          <a:p>
            <a:pPr marL="0" indent="0">
              <a:buClr>
                <a:srgbClr val="C00000"/>
              </a:buClr>
              <a:buNone/>
            </a:pPr>
            <a:r>
              <a:rPr lang="en-US" sz="4300" dirty="0">
                <a:latin typeface="Courier New"/>
                <a:cs typeface="Courier New"/>
              </a:rPr>
              <a:t>    Q170               1.213      0.176      6.895      0.000</a:t>
            </a:r>
          </a:p>
          <a:p>
            <a:pPr marL="0" indent="0">
              <a:buClr>
                <a:srgbClr val="C00000"/>
              </a:buClr>
              <a:buNone/>
            </a:pPr>
            <a:r>
              <a:rPr lang="en-US" sz="4300" dirty="0">
                <a:latin typeface="Courier New"/>
                <a:cs typeface="Courier New"/>
              </a:rPr>
              <a:t>    Q196               0.223      0.157      1.420      0.156</a:t>
            </a:r>
          </a:p>
          <a:p>
            <a:pPr marL="0" indent="0">
              <a:buClr>
                <a:srgbClr val="C00000"/>
              </a:buClr>
              <a:buNone/>
            </a:pPr>
            <a:endParaRPr lang="en-US" sz="4300" dirty="0">
              <a:latin typeface="Courier New"/>
              <a:cs typeface="Courier New"/>
            </a:endParaRPr>
          </a:p>
          <a:p>
            <a:pPr marL="0" indent="0">
              <a:buClr>
                <a:srgbClr val="C00000"/>
              </a:buClr>
              <a:buNone/>
            </a:pPr>
            <a:r>
              <a:rPr lang="en-US" sz="4300" dirty="0">
                <a:latin typeface="Courier New"/>
                <a:cs typeface="Courier New"/>
              </a:rPr>
              <a:t> Variances</a:t>
            </a:r>
          </a:p>
          <a:p>
            <a:pPr marL="0" indent="0">
              <a:buClr>
                <a:srgbClr val="C00000"/>
              </a:buClr>
              <a:buNone/>
            </a:pPr>
            <a:r>
              <a:rPr lang="en-US" sz="4300" dirty="0">
                <a:latin typeface="Courier New"/>
                <a:cs typeface="Courier New"/>
              </a:rPr>
              <a:t>    EXTRAVERSI         0.396      0.025     16.156      0.000</a:t>
            </a:r>
          </a:p>
          <a:p>
            <a:pPr marL="0" indent="0">
              <a:buClr>
                <a:srgbClr val="C00000"/>
              </a:buClr>
              <a:buNone/>
            </a:pPr>
            <a:endParaRPr lang="en-US" dirty="0">
              <a:latin typeface="Courier New"/>
              <a:cs typeface="Courier New"/>
            </a:endParaRPr>
          </a:p>
          <a:p>
            <a:pPr marL="0" indent="0">
              <a:buNone/>
            </a:pPr>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752600" y="3352800"/>
            <a:ext cx="4876800" cy="369332"/>
          </a:xfrm>
          <a:prstGeom prst="rect">
            <a:avLst/>
          </a:prstGeom>
          <a:solidFill>
            <a:schemeClr val="bg1">
              <a:lumMod val="75000"/>
            </a:schemeClr>
          </a:solidFill>
        </p:spPr>
        <p:txBody>
          <a:bodyPr wrap="square" rtlCol="0">
            <a:spAutoFit/>
          </a:bodyPr>
          <a:lstStyle/>
          <a:p>
            <a:r>
              <a:rPr lang="nl-NL" dirty="0">
                <a:latin typeface="Franklin Gothic Book" panose="020B0503020102020204" pitchFamily="34" charset="0"/>
              </a:rPr>
              <a:t>-1.249 – 0.187 + 1.213 + 0.223 = 0 </a:t>
            </a:r>
          </a:p>
        </p:txBody>
      </p:sp>
    </p:spTree>
    <p:extLst>
      <p:ext uri="{BB962C8B-B14F-4D97-AF65-F5344CB8AC3E}">
        <p14:creationId xmlns:p14="http://schemas.microsoft.com/office/powerpoint/2010/main" val="366300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14" y="4038601"/>
            <a:ext cx="9144000" cy="1015663"/>
          </a:xfrm>
          <a:prstGeom prst="rect">
            <a:avLst/>
          </a:prstGeom>
          <a:noFill/>
        </p:spPr>
        <p:txBody>
          <a:bodyPr wrap="square" lIns="91402" tIns="45702" rIns="91402" bIns="45702" rtlCol="0">
            <a:spAutoFit/>
          </a:bodyPr>
          <a:lstStyle/>
          <a:p>
            <a:pPr algn="ctr"/>
            <a:r>
              <a:rPr lang="nl-NL" sz="6000" dirty="0">
                <a:latin typeface="+mj-lt"/>
              </a:rPr>
              <a:t>3. Multiple </a:t>
            </a:r>
            <a:r>
              <a:rPr lang="nl-NL" sz="6000" dirty="0" err="1">
                <a:latin typeface="+mj-lt"/>
              </a:rPr>
              <a:t>groups</a:t>
            </a:r>
            <a:r>
              <a:rPr lang="nl-NL" sz="6000" dirty="0">
                <a:latin typeface="+mj-lt"/>
              </a:rPr>
              <a:t>  </a:t>
            </a:r>
          </a:p>
        </p:txBody>
      </p:sp>
    </p:spTree>
    <p:extLst>
      <p:ext uri="{BB962C8B-B14F-4D97-AF65-F5344CB8AC3E}">
        <p14:creationId xmlns:p14="http://schemas.microsoft.com/office/powerpoint/2010/main" val="31736160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14600"/>
            <a:ext cx="9144000" cy="707886"/>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Example</a:t>
            </a:r>
            <a:r>
              <a:rPr lang="nl-NL" sz="4000" dirty="0">
                <a:latin typeface="Franklin Gothic Medium" panose="020B0603020102020204" pitchFamily="34" charset="0"/>
              </a:rPr>
              <a:t>: multiple </a:t>
            </a:r>
            <a:r>
              <a:rPr lang="nl-NL" sz="4000" dirty="0" err="1">
                <a:latin typeface="Franklin Gothic Medium" panose="020B0603020102020204" pitchFamily="34" charset="0"/>
              </a:rPr>
              <a:t>group</a:t>
            </a:r>
            <a:r>
              <a:rPr lang="nl-NL" sz="4000" dirty="0">
                <a:latin typeface="Franklin Gothic Medium" panose="020B0603020102020204" pitchFamily="34" charset="0"/>
              </a:rPr>
              <a:t> </a:t>
            </a:r>
            <a:r>
              <a:rPr lang="nl-NL" sz="4000" dirty="0" err="1">
                <a:latin typeface="Franklin Gothic Medium" panose="020B0603020102020204" pitchFamily="34" charset="0"/>
              </a:rPr>
              <a:t>regression</a:t>
            </a:r>
            <a:endParaRPr lang="nl-NL" sz="4000" dirty="0">
              <a:latin typeface="Franklin Gothic Medium" panose="020B0603020102020204" pitchFamily="34" charset="0"/>
            </a:endParaRPr>
          </a:p>
        </p:txBody>
      </p:sp>
    </p:spTree>
    <p:extLst>
      <p:ext uri="{BB962C8B-B14F-4D97-AF65-F5344CB8AC3E}">
        <p14:creationId xmlns:p14="http://schemas.microsoft.com/office/powerpoint/2010/main" val="4173587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95402"/>
            <a:ext cx="6934200" cy="1138773"/>
          </a:xfrm>
          <a:prstGeom prst="rect">
            <a:avLst/>
          </a:prstGeom>
        </p:spPr>
        <p:txBody>
          <a:bodyPr wrap="square" lIns="91402" tIns="45702" rIns="91402" bIns="45702">
            <a:spAutoFit/>
          </a:bodyPr>
          <a:lstStyle/>
          <a:p>
            <a:endParaRPr lang="nl-NL" sz="2400" u="sng" dirty="0">
              <a:latin typeface="Garamond" panose="02020404030301010803" pitchFamily="18" charset="0"/>
              <a:cs typeface="Calibri"/>
              <a:sym typeface="Wingdings" pitchFamily="2" charset="2"/>
            </a:endParaRPr>
          </a:p>
          <a:p>
            <a:pPr marL="514142" indent="-514142">
              <a:buFont typeface="+mj-lt"/>
              <a:buAutoNum type="arabicPeriod"/>
            </a:pPr>
            <a:r>
              <a:rPr lang="nl-NL" sz="2400" dirty="0" err="1">
                <a:latin typeface="Franklin Gothic Book" panose="020B0503020102020204" pitchFamily="34" charset="0"/>
                <a:cs typeface="Calibri"/>
                <a:sym typeface="Wingdings" pitchFamily="2" charset="2"/>
              </a:rPr>
              <a:t>Each</a:t>
            </a:r>
            <a:r>
              <a:rPr lang="nl-NL" sz="2400" dirty="0">
                <a:latin typeface="Franklin Gothic Book" panose="020B0503020102020204" pitchFamily="34" charset="0"/>
                <a:cs typeface="Calibri"/>
                <a:sym typeface="Wingdings" pitchFamily="2" charset="2"/>
              </a:rPr>
              <a:t> </a:t>
            </a:r>
            <a:r>
              <a:rPr lang="nl-NL" sz="2400" dirty="0" err="1">
                <a:latin typeface="Franklin Gothic Book" panose="020B0503020102020204" pitchFamily="34" charset="0"/>
                <a:cs typeface="Calibri"/>
                <a:sym typeface="Wingdings" pitchFamily="2" charset="2"/>
              </a:rPr>
              <a:t>group</a:t>
            </a:r>
            <a:r>
              <a:rPr lang="nl-NL" sz="2400" dirty="0">
                <a:latin typeface="Franklin Gothic Book" panose="020B0503020102020204" pitchFamily="34" charset="0"/>
                <a:cs typeface="Calibri"/>
                <a:sym typeface="Wingdings" pitchFamily="2" charset="2"/>
              </a:rPr>
              <a:t> is </a:t>
            </a:r>
            <a:r>
              <a:rPr lang="nl-NL" sz="2400" dirty="0" err="1">
                <a:latin typeface="Franklin Gothic Book" panose="020B0503020102020204" pitchFamily="34" charset="0"/>
                <a:cs typeface="Calibri"/>
                <a:sym typeface="Wingdings" pitchFamily="2" charset="2"/>
              </a:rPr>
              <a:t>treated</a:t>
            </a:r>
            <a:r>
              <a:rPr lang="nl-NL" sz="2400" dirty="0">
                <a:latin typeface="Franklin Gothic Book" panose="020B0503020102020204" pitchFamily="34" charset="0"/>
                <a:cs typeface="Calibri"/>
                <a:sym typeface="Wingdings" pitchFamily="2" charset="2"/>
              </a:rPr>
              <a:t> as a </a:t>
            </a:r>
            <a:r>
              <a:rPr lang="nl-NL" sz="2400" dirty="0">
                <a:solidFill>
                  <a:srgbClr val="FF6600"/>
                </a:solidFill>
                <a:latin typeface="Franklin Gothic Book" panose="020B0503020102020204" pitchFamily="34" charset="0"/>
                <a:cs typeface="Calibri"/>
                <a:sym typeface="Wingdings" pitchFamily="2" charset="2"/>
              </a:rPr>
              <a:t>separate dataset</a:t>
            </a:r>
          </a:p>
          <a:p>
            <a:pPr marL="914024" lvl="1" indent="-514142"/>
            <a:r>
              <a:rPr lang="en-US" sz="2000" dirty="0">
                <a:latin typeface="Franklin Gothic Book" panose="020B0503020102020204" pitchFamily="34" charset="0"/>
              </a:rPr>
              <a:t>	</a:t>
            </a:r>
          </a:p>
        </p:txBody>
      </p:sp>
      <p:sp>
        <p:nvSpPr>
          <p:cNvPr id="5" name="TextBox 4"/>
          <p:cNvSpPr txBox="1"/>
          <p:nvPr/>
        </p:nvSpPr>
        <p:spPr>
          <a:xfrm>
            <a:off x="228600" y="304800"/>
            <a:ext cx="8610600" cy="923330"/>
          </a:xfrm>
          <a:prstGeom prst="rect">
            <a:avLst/>
          </a:prstGeom>
          <a:noFill/>
        </p:spPr>
        <p:txBody>
          <a:bodyPr wrap="square" lIns="91402" tIns="45702" rIns="91402" bIns="45702" rtlCol="0">
            <a:spAutoFit/>
          </a:bodyPr>
          <a:lstStyle/>
          <a:p>
            <a:pPr algn="ctr"/>
            <a:r>
              <a:rPr lang="nl-NL" sz="3600" dirty="0">
                <a:latin typeface="Franklin Gothic Medium" panose="020B0603020102020204" pitchFamily="34" charset="0"/>
                <a:cs typeface="Calibri"/>
                <a:sym typeface="Wingdings" pitchFamily="2" charset="2"/>
              </a:rPr>
              <a:t>General Setup of </a:t>
            </a:r>
            <a:r>
              <a:rPr lang="nl-NL" sz="3600" dirty="0" err="1">
                <a:latin typeface="Franklin Gothic Medium" panose="020B0603020102020204" pitchFamily="34" charset="0"/>
                <a:cs typeface="Calibri"/>
                <a:sym typeface="Wingdings" pitchFamily="2" charset="2"/>
              </a:rPr>
              <a:t>Multigroup</a:t>
            </a:r>
            <a:endParaRPr lang="nl-NL" sz="3600" dirty="0">
              <a:latin typeface="Franklin Gothic Medium" panose="020B0603020102020204" pitchFamily="34" charset="0"/>
              <a:cs typeface="Calibri"/>
              <a:sym typeface="Wingdings" pitchFamily="2" charset="2"/>
            </a:endParaRPr>
          </a:p>
          <a:p>
            <a:endParaRPr lang="nl-NL" dirty="0"/>
          </a:p>
        </p:txBody>
      </p:sp>
      <p:pic>
        <p:nvPicPr>
          <p:cNvPr id="7"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210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95403"/>
            <a:ext cx="6934200" cy="2062103"/>
          </a:xfrm>
          <a:prstGeom prst="rect">
            <a:avLst/>
          </a:prstGeom>
        </p:spPr>
        <p:txBody>
          <a:bodyPr wrap="square" lIns="91402" tIns="45702" rIns="91402" bIns="45702">
            <a:spAutoFit/>
          </a:bodyPr>
          <a:lstStyle/>
          <a:p>
            <a:endParaRPr lang="nl-NL" sz="2400" u="sng" dirty="0">
              <a:latin typeface="Garamond" panose="02020404030301010803" pitchFamily="18" charset="0"/>
              <a:cs typeface="Calibri"/>
              <a:sym typeface="Wingdings" pitchFamily="2" charset="2"/>
            </a:endParaRPr>
          </a:p>
          <a:p>
            <a:pPr marL="514142" indent="-514142">
              <a:buFont typeface="+mj-lt"/>
              <a:buAutoNum type="arabicPeriod"/>
            </a:pPr>
            <a:r>
              <a:rPr lang="nl-NL" sz="2400" dirty="0" err="1">
                <a:solidFill>
                  <a:schemeClr val="bg1">
                    <a:lumMod val="75000"/>
                  </a:schemeClr>
                </a:solidFill>
                <a:latin typeface="Franklin Gothic Book" panose="020B0503020102020204" pitchFamily="34" charset="0"/>
                <a:cs typeface="Calibri"/>
                <a:sym typeface="Wingdings" pitchFamily="2" charset="2"/>
              </a:rPr>
              <a:t>Each</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group</a:t>
            </a:r>
            <a:r>
              <a:rPr lang="nl-NL" sz="2400" dirty="0">
                <a:solidFill>
                  <a:schemeClr val="bg1">
                    <a:lumMod val="75000"/>
                  </a:schemeClr>
                </a:solidFill>
                <a:latin typeface="Franklin Gothic Book" panose="020B0503020102020204" pitchFamily="34" charset="0"/>
                <a:cs typeface="Calibri"/>
                <a:sym typeface="Wingdings" pitchFamily="2" charset="2"/>
              </a:rPr>
              <a:t> is </a:t>
            </a:r>
            <a:r>
              <a:rPr lang="nl-NL" sz="2400" dirty="0" err="1">
                <a:solidFill>
                  <a:schemeClr val="bg1">
                    <a:lumMod val="75000"/>
                  </a:schemeClr>
                </a:solidFill>
                <a:latin typeface="Franklin Gothic Book" panose="020B0503020102020204" pitchFamily="34" charset="0"/>
                <a:cs typeface="Calibri"/>
                <a:sym typeface="Wingdings" pitchFamily="2" charset="2"/>
              </a:rPr>
              <a:t>treated</a:t>
            </a:r>
            <a:r>
              <a:rPr lang="nl-NL" sz="2400" dirty="0">
                <a:solidFill>
                  <a:schemeClr val="bg1">
                    <a:lumMod val="75000"/>
                  </a:schemeClr>
                </a:solidFill>
                <a:latin typeface="Franklin Gothic Book" panose="020B0503020102020204" pitchFamily="34" charset="0"/>
                <a:cs typeface="Calibri"/>
                <a:sym typeface="Wingdings" pitchFamily="2" charset="2"/>
              </a:rPr>
              <a:t> as a </a:t>
            </a:r>
            <a:r>
              <a:rPr lang="nl-NL" sz="2400" dirty="0">
                <a:solidFill>
                  <a:schemeClr val="accent6">
                    <a:lumMod val="40000"/>
                    <a:lumOff val="60000"/>
                  </a:schemeClr>
                </a:solidFill>
                <a:latin typeface="Franklin Gothic Book" panose="020B0503020102020204" pitchFamily="34" charset="0"/>
                <a:cs typeface="Calibri"/>
                <a:sym typeface="Wingdings" pitchFamily="2" charset="2"/>
              </a:rPr>
              <a:t>separate dataset</a:t>
            </a:r>
          </a:p>
          <a:p>
            <a:pPr marL="914024" lvl="1" indent="-514142"/>
            <a:r>
              <a:rPr lang="nl-NL" sz="2000" dirty="0">
                <a:latin typeface="Franklin Gothic Book" panose="020B0503020102020204" pitchFamily="34" charset="0"/>
                <a:cs typeface="Calibri"/>
                <a:sym typeface="Wingdings" pitchFamily="2" charset="2"/>
              </a:rPr>
              <a:t>As </a:t>
            </a:r>
            <a:r>
              <a:rPr lang="nl-NL" sz="2000" dirty="0" err="1">
                <a:latin typeface="Franklin Gothic Book" panose="020B0503020102020204" pitchFamily="34" charset="0"/>
                <a:cs typeface="Calibri"/>
                <a:sym typeface="Wingdings" pitchFamily="2" charset="2"/>
              </a:rPr>
              <a:t>if</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you</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use</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the</a:t>
            </a:r>
            <a:r>
              <a:rPr lang="nl-NL" sz="2000" dirty="0">
                <a:latin typeface="Franklin Gothic Book" panose="020B0503020102020204" pitchFamily="34" charset="0"/>
                <a:cs typeface="Calibri"/>
                <a:sym typeface="Wingdings" pitchFamily="2" charset="2"/>
              </a:rPr>
              <a:t> “select data” option in SPSS </a:t>
            </a:r>
            <a:r>
              <a:rPr lang="nl-NL" sz="2000" dirty="0" err="1">
                <a:latin typeface="Franklin Gothic Book" panose="020B0503020102020204" pitchFamily="34" charset="0"/>
                <a:cs typeface="Calibri"/>
                <a:sym typeface="Wingdings" pitchFamily="2" charset="2"/>
              </a:rPr>
              <a:t>to</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only</a:t>
            </a:r>
            <a:r>
              <a:rPr lang="nl-NL" sz="2000" dirty="0">
                <a:latin typeface="Franklin Gothic Book" panose="020B0503020102020204" pitchFamily="34" charset="0"/>
                <a:cs typeface="Calibri"/>
                <a:sym typeface="Wingdings" pitchFamily="2" charset="2"/>
              </a:rPr>
              <a:t> select </a:t>
            </a:r>
            <a:r>
              <a:rPr lang="nl-NL" sz="2000" dirty="0" err="1">
                <a:latin typeface="Franklin Gothic Book" panose="020B0503020102020204" pitchFamily="34" charset="0"/>
                <a:cs typeface="Calibri"/>
                <a:sym typeface="Wingdings" pitchFamily="2" charset="2"/>
              </a:rPr>
              <a:t>people</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who</a:t>
            </a:r>
            <a:r>
              <a:rPr lang="nl-NL" sz="2000" dirty="0">
                <a:latin typeface="Franklin Gothic Book" panose="020B0503020102020204" pitchFamily="34" charset="0"/>
                <a:cs typeface="Calibri"/>
                <a:sym typeface="Wingdings" pitchFamily="2" charset="2"/>
              </a:rPr>
              <a:t> meet a </a:t>
            </a:r>
            <a:r>
              <a:rPr lang="nl-NL" sz="2000" dirty="0" err="1">
                <a:latin typeface="Franklin Gothic Book" panose="020B0503020102020204" pitchFamily="34" charset="0"/>
                <a:cs typeface="Calibri"/>
                <a:sym typeface="Wingdings" pitchFamily="2" charset="2"/>
              </a:rPr>
              <a:t>certain</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condition</a:t>
            </a:r>
            <a:r>
              <a:rPr lang="nl-NL" sz="2000" dirty="0">
                <a:latin typeface="Franklin Gothic Book" panose="020B0503020102020204" pitchFamily="34" charset="0"/>
                <a:cs typeface="Calibri"/>
                <a:sym typeface="Wingdings" pitchFamily="2" charset="2"/>
              </a:rPr>
              <a:t> (e.g., </a:t>
            </a:r>
            <a:r>
              <a:rPr lang="nl-NL" sz="2000" dirty="0" err="1">
                <a:latin typeface="Franklin Gothic Book" panose="020B0503020102020204" pitchFamily="34" charset="0"/>
                <a:cs typeface="Calibri"/>
                <a:sym typeface="Wingdings" pitchFamily="2" charset="2"/>
              </a:rPr>
              <a:t>female</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German</a:t>
            </a:r>
            <a:r>
              <a:rPr lang="nl-NL" sz="2000" dirty="0">
                <a:latin typeface="Franklin Gothic Book" panose="020B0503020102020204" pitchFamily="34" charset="0"/>
                <a:cs typeface="Calibri"/>
                <a:sym typeface="Wingdings" pitchFamily="2" charset="2"/>
              </a:rPr>
              <a:t>, etc.)</a:t>
            </a:r>
          </a:p>
          <a:p>
            <a:pPr marL="914024" lvl="1" indent="-514142"/>
            <a:r>
              <a:rPr lang="en-US" sz="2000" dirty="0">
                <a:latin typeface="Franklin Gothic Book" panose="020B0503020102020204" pitchFamily="34" charset="0"/>
              </a:rPr>
              <a:t>	</a:t>
            </a:r>
          </a:p>
        </p:txBody>
      </p:sp>
      <p:sp>
        <p:nvSpPr>
          <p:cNvPr id="5" name="TextBox 4"/>
          <p:cNvSpPr txBox="1"/>
          <p:nvPr/>
        </p:nvSpPr>
        <p:spPr>
          <a:xfrm>
            <a:off x="228600" y="304800"/>
            <a:ext cx="8610600" cy="923330"/>
          </a:xfrm>
          <a:prstGeom prst="rect">
            <a:avLst/>
          </a:prstGeom>
          <a:noFill/>
        </p:spPr>
        <p:txBody>
          <a:bodyPr wrap="square" lIns="91402" tIns="45702" rIns="91402" bIns="45702" rtlCol="0">
            <a:spAutoFit/>
          </a:bodyPr>
          <a:lstStyle/>
          <a:p>
            <a:pPr algn="ctr"/>
            <a:r>
              <a:rPr lang="nl-NL" sz="3600" dirty="0">
                <a:latin typeface="Franklin Gothic Medium" panose="020B0603020102020204" pitchFamily="34" charset="0"/>
                <a:cs typeface="Calibri"/>
                <a:sym typeface="Wingdings" pitchFamily="2" charset="2"/>
              </a:rPr>
              <a:t>General Setup of </a:t>
            </a:r>
            <a:r>
              <a:rPr lang="nl-NL" sz="3600" dirty="0" err="1">
                <a:latin typeface="Franklin Gothic Medium" panose="020B0603020102020204" pitchFamily="34" charset="0"/>
                <a:cs typeface="Calibri"/>
                <a:sym typeface="Wingdings" pitchFamily="2" charset="2"/>
              </a:rPr>
              <a:t>Multigroup</a:t>
            </a:r>
            <a:endParaRPr lang="nl-NL" sz="3600" dirty="0">
              <a:latin typeface="Franklin Gothic Medium" panose="020B0603020102020204" pitchFamily="34" charset="0"/>
              <a:cs typeface="Calibri"/>
              <a:sym typeface="Wingdings" pitchFamily="2" charset="2"/>
            </a:endParaRPr>
          </a:p>
          <a:p>
            <a:endParaRPr lang="nl-NL" dirty="0"/>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31924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95405"/>
            <a:ext cx="6934200" cy="2985396"/>
          </a:xfrm>
          <a:prstGeom prst="rect">
            <a:avLst/>
          </a:prstGeom>
        </p:spPr>
        <p:txBody>
          <a:bodyPr wrap="square" lIns="91402" tIns="45702" rIns="91402" bIns="45702">
            <a:spAutoFit/>
          </a:bodyPr>
          <a:lstStyle/>
          <a:p>
            <a:endParaRPr lang="nl-NL" sz="2400" u="sng" dirty="0">
              <a:latin typeface="Garamond" panose="02020404030301010803" pitchFamily="18" charset="0"/>
              <a:cs typeface="Calibri"/>
              <a:sym typeface="Wingdings" pitchFamily="2" charset="2"/>
            </a:endParaRPr>
          </a:p>
          <a:p>
            <a:pPr marL="514142" indent="-514142">
              <a:buFont typeface="+mj-lt"/>
              <a:buAutoNum type="arabicPeriod"/>
            </a:pPr>
            <a:r>
              <a:rPr lang="nl-NL" sz="2400" dirty="0" err="1">
                <a:solidFill>
                  <a:schemeClr val="bg1">
                    <a:lumMod val="75000"/>
                  </a:schemeClr>
                </a:solidFill>
                <a:latin typeface="Franklin Gothic Book" panose="020B0503020102020204" pitchFamily="34" charset="0"/>
                <a:cs typeface="Calibri"/>
                <a:sym typeface="Wingdings" pitchFamily="2" charset="2"/>
              </a:rPr>
              <a:t>Each</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group</a:t>
            </a:r>
            <a:r>
              <a:rPr lang="nl-NL" sz="2400" dirty="0">
                <a:solidFill>
                  <a:schemeClr val="bg1">
                    <a:lumMod val="75000"/>
                  </a:schemeClr>
                </a:solidFill>
                <a:latin typeface="Franklin Gothic Book" panose="020B0503020102020204" pitchFamily="34" charset="0"/>
                <a:cs typeface="Calibri"/>
                <a:sym typeface="Wingdings" pitchFamily="2" charset="2"/>
              </a:rPr>
              <a:t> is </a:t>
            </a:r>
            <a:r>
              <a:rPr lang="nl-NL" sz="2400" dirty="0" err="1">
                <a:solidFill>
                  <a:schemeClr val="bg1">
                    <a:lumMod val="75000"/>
                  </a:schemeClr>
                </a:solidFill>
                <a:latin typeface="Franklin Gothic Book" panose="020B0503020102020204" pitchFamily="34" charset="0"/>
                <a:cs typeface="Calibri"/>
                <a:sym typeface="Wingdings" pitchFamily="2" charset="2"/>
              </a:rPr>
              <a:t>treated</a:t>
            </a:r>
            <a:r>
              <a:rPr lang="nl-NL" sz="2400" dirty="0">
                <a:solidFill>
                  <a:schemeClr val="bg1">
                    <a:lumMod val="75000"/>
                  </a:schemeClr>
                </a:solidFill>
                <a:latin typeface="Franklin Gothic Book" panose="020B0503020102020204" pitchFamily="34" charset="0"/>
                <a:cs typeface="Calibri"/>
                <a:sym typeface="Wingdings" pitchFamily="2" charset="2"/>
              </a:rPr>
              <a:t> as a </a:t>
            </a:r>
            <a:r>
              <a:rPr lang="nl-NL" sz="2400" dirty="0">
                <a:solidFill>
                  <a:schemeClr val="accent6">
                    <a:lumMod val="40000"/>
                    <a:lumOff val="60000"/>
                  </a:schemeClr>
                </a:solidFill>
                <a:latin typeface="Franklin Gothic Book" panose="020B0503020102020204" pitchFamily="34" charset="0"/>
                <a:cs typeface="Calibri"/>
                <a:sym typeface="Wingdings" pitchFamily="2" charset="2"/>
              </a:rPr>
              <a:t>separate dataset</a:t>
            </a:r>
          </a:p>
          <a:p>
            <a:pPr marL="914024" lvl="1" indent="-514142"/>
            <a:r>
              <a:rPr lang="nl-NL" sz="2000" dirty="0">
                <a:solidFill>
                  <a:schemeClr val="bg1">
                    <a:lumMod val="75000"/>
                  </a:schemeClr>
                </a:solidFill>
                <a:latin typeface="Franklin Gothic Book" panose="020B0503020102020204" pitchFamily="34" charset="0"/>
                <a:cs typeface="Calibri"/>
                <a:sym typeface="Wingdings" pitchFamily="2" charset="2"/>
              </a:rPr>
              <a:t>As </a:t>
            </a:r>
            <a:r>
              <a:rPr lang="nl-NL" sz="2000" dirty="0" err="1">
                <a:solidFill>
                  <a:schemeClr val="bg1">
                    <a:lumMod val="75000"/>
                  </a:schemeClr>
                </a:solidFill>
                <a:latin typeface="Franklin Gothic Book" panose="020B0503020102020204" pitchFamily="34" charset="0"/>
                <a:cs typeface="Calibri"/>
                <a:sym typeface="Wingdings" pitchFamily="2" charset="2"/>
              </a:rPr>
              <a:t>if</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use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“select data” option in SPSS </a:t>
            </a:r>
            <a:r>
              <a:rPr lang="nl-NL" sz="2000" dirty="0" err="1">
                <a:solidFill>
                  <a:schemeClr val="bg1">
                    <a:lumMod val="75000"/>
                  </a:schemeClr>
                </a:solidFill>
                <a:latin typeface="Franklin Gothic Book" panose="020B0503020102020204" pitchFamily="34" charset="0"/>
                <a:cs typeface="Calibri"/>
                <a:sym typeface="Wingdings" pitchFamily="2" charset="2"/>
              </a:rPr>
              <a:t>to</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only</a:t>
            </a:r>
            <a:r>
              <a:rPr lang="nl-NL" sz="2000" dirty="0">
                <a:solidFill>
                  <a:schemeClr val="bg1">
                    <a:lumMod val="75000"/>
                  </a:schemeClr>
                </a:solidFill>
                <a:latin typeface="Franklin Gothic Book" panose="020B0503020102020204" pitchFamily="34" charset="0"/>
                <a:cs typeface="Calibri"/>
                <a:sym typeface="Wingdings" pitchFamily="2" charset="2"/>
              </a:rPr>
              <a:t> select </a:t>
            </a:r>
            <a:r>
              <a:rPr lang="nl-NL" sz="2000" dirty="0" err="1">
                <a:solidFill>
                  <a:schemeClr val="bg1">
                    <a:lumMod val="75000"/>
                  </a:schemeClr>
                </a:solidFill>
                <a:latin typeface="Franklin Gothic Book" panose="020B0503020102020204" pitchFamily="34" charset="0"/>
                <a:cs typeface="Calibri"/>
                <a:sym typeface="Wingdings" pitchFamily="2" charset="2"/>
              </a:rPr>
              <a:t>people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who</a:t>
            </a:r>
            <a:r>
              <a:rPr lang="nl-NL" sz="2000" dirty="0">
                <a:solidFill>
                  <a:schemeClr val="bg1">
                    <a:lumMod val="75000"/>
                  </a:schemeClr>
                </a:solidFill>
                <a:latin typeface="Franklin Gothic Book" panose="020B0503020102020204" pitchFamily="34" charset="0"/>
                <a:cs typeface="Calibri"/>
                <a:sym typeface="Wingdings" pitchFamily="2" charset="2"/>
              </a:rPr>
              <a:t> meet a </a:t>
            </a:r>
            <a:r>
              <a:rPr lang="nl-NL" sz="2000" dirty="0" err="1">
                <a:solidFill>
                  <a:schemeClr val="bg1">
                    <a:lumMod val="75000"/>
                  </a:schemeClr>
                </a:solidFill>
                <a:latin typeface="Franklin Gothic Book" panose="020B0503020102020204" pitchFamily="34" charset="0"/>
                <a:cs typeface="Calibri"/>
                <a:sym typeface="Wingdings" pitchFamily="2" charset="2"/>
              </a:rPr>
              <a:t>certain</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condition</a:t>
            </a:r>
            <a:r>
              <a:rPr lang="nl-NL" sz="2000" dirty="0">
                <a:solidFill>
                  <a:schemeClr val="bg1">
                    <a:lumMod val="75000"/>
                  </a:schemeClr>
                </a:solidFill>
                <a:latin typeface="Franklin Gothic Book" panose="020B0503020102020204" pitchFamily="34" charset="0"/>
                <a:cs typeface="Calibri"/>
                <a:sym typeface="Wingdings" pitchFamily="2" charset="2"/>
              </a:rPr>
              <a:t> (e.g., </a:t>
            </a:r>
            <a:r>
              <a:rPr lang="nl-NL" sz="2000" dirty="0" err="1">
                <a:solidFill>
                  <a:schemeClr val="bg1">
                    <a:lumMod val="75000"/>
                  </a:schemeClr>
                </a:solidFill>
                <a:latin typeface="Franklin Gothic Book" panose="020B0503020102020204" pitchFamily="34" charset="0"/>
                <a:cs typeface="Calibri"/>
                <a:sym typeface="Wingdings" pitchFamily="2" charset="2"/>
              </a:rPr>
              <a:t>female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German</a:t>
            </a:r>
            <a:r>
              <a:rPr lang="nl-NL" sz="2000" dirty="0">
                <a:solidFill>
                  <a:schemeClr val="bg1">
                    <a:lumMod val="75000"/>
                  </a:schemeClr>
                </a:solidFill>
                <a:latin typeface="Franklin Gothic Book" panose="020B0503020102020204" pitchFamily="34" charset="0"/>
                <a:cs typeface="Calibri"/>
                <a:sym typeface="Wingdings" pitchFamily="2" charset="2"/>
              </a:rPr>
              <a:t>, etc.)</a:t>
            </a:r>
          </a:p>
          <a:p>
            <a:pPr marL="914024" lvl="1" indent="-514142"/>
            <a:r>
              <a:rPr lang="nl-NL" sz="2000" dirty="0" err="1">
                <a:latin typeface="Franklin Gothic Book" panose="020B0503020102020204" pitchFamily="34" charset="0"/>
                <a:cs typeface="Calibri"/>
                <a:sym typeface="Wingdings" pitchFamily="2" charset="2"/>
              </a:rPr>
              <a:t>You</a:t>
            </a:r>
            <a:r>
              <a:rPr lang="nl-NL" sz="2000" dirty="0">
                <a:latin typeface="Franklin Gothic Book" panose="020B0503020102020204" pitchFamily="34" charset="0"/>
                <a:cs typeface="Calibri"/>
                <a:sym typeface="Wingdings" pitchFamily="2" charset="2"/>
              </a:rPr>
              <a:t> do </a:t>
            </a:r>
            <a:r>
              <a:rPr lang="nl-NL" sz="2000" dirty="0" err="1">
                <a:latin typeface="Franklin Gothic Book" panose="020B0503020102020204" pitchFamily="34" charset="0"/>
                <a:cs typeface="Calibri"/>
                <a:sym typeface="Wingdings" pitchFamily="2" charset="2"/>
              </a:rPr>
              <a:t>not</a:t>
            </a:r>
            <a:r>
              <a:rPr lang="nl-NL" sz="2000" dirty="0">
                <a:latin typeface="Franklin Gothic Book" panose="020B0503020102020204" pitchFamily="34" charset="0"/>
                <a:cs typeface="Calibri"/>
                <a:sym typeface="Wingdings" pitchFamily="2" charset="2"/>
              </a:rPr>
              <a:t> have </a:t>
            </a:r>
            <a:r>
              <a:rPr lang="nl-NL" sz="2000" dirty="0" err="1">
                <a:latin typeface="Franklin Gothic Book" panose="020B0503020102020204" pitchFamily="34" charset="0"/>
                <a:cs typeface="Calibri"/>
                <a:sym typeface="Wingdings" pitchFamily="2" charset="2"/>
              </a:rPr>
              <a:t>to</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physically</a:t>
            </a:r>
            <a:r>
              <a:rPr lang="nl-NL" sz="2000" dirty="0">
                <a:latin typeface="Franklin Gothic Book" panose="020B0503020102020204" pitchFamily="34" charset="0"/>
                <a:cs typeface="Calibri"/>
                <a:sym typeface="Wingdings" pitchFamily="2" charset="2"/>
              </a:rPr>
              <a:t> do </a:t>
            </a:r>
            <a:r>
              <a:rPr lang="nl-NL" sz="2000" dirty="0" err="1">
                <a:latin typeface="Franklin Gothic Book" panose="020B0503020102020204" pitchFamily="34" charset="0"/>
                <a:cs typeface="Calibri"/>
                <a:sym typeface="Wingdings" pitchFamily="2" charset="2"/>
              </a:rPr>
              <a:t>this</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the</a:t>
            </a:r>
            <a:r>
              <a:rPr lang="nl-NL" sz="2000" dirty="0">
                <a:latin typeface="Franklin Gothic Book" panose="020B0503020102020204" pitchFamily="34" charset="0"/>
                <a:cs typeface="Calibri"/>
                <a:sym typeface="Wingdings" pitchFamily="2" charset="2"/>
              </a:rPr>
              <a:t> software does </a:t>
            </a:r>
            <a:r>
              <a:rPr lang="nl-NL" sz="2000" dirty="0" err="1">
                <a:latin typeface="Franklin Gothic Book" panose="020B0503020102020204" pitchFamily="34" charset="0"/>
                <a:cs typeface="Calibri"/>
                <a:sym typeface="Wingdings" pitchFamily="2" charset="2"/>
              </a:rPr>
              <a:t>it</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behind</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the</a:t>
            </a:r>
            <a:r>
              <a:rPr lang="nl-NL" sz="2000" dirty="0">
                <a:latin typeface="Franklin Gothic Book" panose="020B0503020102020204" pitchFamily="34" charset="0"/>
                <a:cs typeface="Calibri"/>
                <a:sym typeface="Wingdings" pitchFamily="2" charset="2"/>
              </a:rPr>
              <a:t> scenes </a:t>
            </a:r>
            <a:r>
              <a:rPr lang="nl-NL" sz="2000" dirty="0" err="1">
                <a:latin typeface="Franklin Gothic Book" panose="020B0503020102020204" pitchFamily="34" charset="0"/>
                <a:cs typeface="Calibri"/>
                <a:sym typeface="Wingdings" pitchFamily="2" charset="2"/>
              </a:rPr>
              <a:t>after</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you</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tell</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it</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what</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your</a:t>
            </a:r>
            <a:r>
              <a:rPr lang="nl-NL" sz="2000" dirty="0">
                <a:latin typeface="Franklin Gothic Book" panose="020B0503020102020204" pitchFamily="34" charset="0"/>
                <a:cs typeface="Calibri"/>
                <a:sym typeface="Wingdings" pitchFamily="2" charset="2"/>
              </a:rPr>
              <a:t> </a:t>
            </a:r>
            <a:r>
              <a:rPr lang="nl-NL" sz="2000" dirty="0" err="1">
                <a:latin typeface="Franklin Gothic Book" panose="020B0503020102020204" pitchFamily="34" charset="0"/>
                <a:cs typeface="Calibri"/>
                <a:sym typeface="Wingdings" pitchFamily="2" charset="2"/>
              </a:rPr>
              <a:t>groups</a:t>
            </a:r>
            <a:r>
              <a:rPr lang="nl-NL" sz="2000" dirty="0">
                <a:latin typeface="Franklin Gothic Book" panose="020B0503020102020204" pitchFamily="34" charset="0"/>
                <a:cs typeface="Calibri"/>
                <a:sym typeface="Wingdings" pitchFamily="2" charset="2"/>
              </a:rPr>
              <a:t> are</a:t>
            </a:r>
          </a:p>
          <a:p>
            <a:r>
              <a:rPr lang="en-US" sz="2000" dirty="0">
                <a:latin typeface="Franklin Gothic Book" panose="020B0503020102020204" pitchFamily="34" charset="0"/>
              </a:rPr>
              <a:t>	</a:t>
            </a:r>
          </a:p>
        </p:txBody>
      </p:sp>
      <p:sp>
        <p:nvSpPr>
          <p:cNvPr id="5" name="TextBox 4"/>
          <p:cNvSpPr txBox="1"/>
          <p:nvPr/>
        </p:nvSpPr>
        <p:spPr>
          <a:xfrm>
            <a:off x="228600" y="304800"/>
            <a:ext cx="8610600" cy="923330"/>
          </a:xfrm>
          <a:prstGeom prst="rect">
            <a:avLst/>
          </a:prstGeom>
          <a:noFill/>
        </p:spPr>
        <p:txBody>
          <a:bodyPr wrap="square" lIns="91402" tIns="45702" rIns="91402" bIns="45702" rtlCol="0">
            <a:spAutoFit/>
          </a:bodyPr>
          <a:lstStyle/>
          <a:p>
            <a:pPr algn="ctr"/>
            <a:r>
              <a:rPr lang="nl-NL" sz="3600" dirty="0">
                <a:latin typeface="Franklin Gothic Medium" panose="020B0603020102020204" pitchFamily="34" charset="0"/>
                <a:cs typeface="Calibri"/>
                <a:sym typeface="Wingdings" pitchFamily="2" charset="2"/>
              </a:rPr>
              <a:t>General Setup of </a:t>
            </a:r>
            <a:r>
              <a:rPr lang="nl-NL" sz="3600" dirty="0" err="1">
                <a:latin typeface="Franklin Gothic Medium" panose="020B0603020102020204" pitchFamily="34" charset="0"/>
                <a:cs typeface="Calibri"/>
                <a:sym typeface="Wingdings" pitchFamily="2" charset="2"/>
              </a:rPr>
              <a:t>Multigroup</a:t>
            </a:r>
            <a:endParaRPr lang="nl-NL" sz="3600" dirty="0">
              <a:latin typeface="Franklin Gothic Medium" panose="020B0603020102020204" pitchFamily="34" charset="0"/>
              <a:cs typeface="Calibri"/>
              <a:sym typeface="Wingdings" pitchFamily="2" charset="2"/>
            </a:endParaRPr>
          </a:p>
          <a:p>
            <a:endParaRPr lang="nl-NL" dirty="0"/>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12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95403"/>
            <a:ext cx="6934200" cy="3354728"/>
          </a:xfrm>
          <a:prstGeom prst="rect">
            <a:avLst/>
          </a:prstGeom>
        </p:spPr>
        <p:txBody>
          <a:bodyPr wrap="square" lIns="91402" tIns="45702" rIns="91402" bIns="45702">
            <a:spAutoFit/>
          </a:bodyPr>
          <a:lstStyle/>
          <a:p>
            <a:endParaRPr lang="nl-NL" sz="2400" u="sng" dirty="0">
              <a:latin typeface="Garamond" panose="02020404030301010803" pitchFamily="18" charset="0"/>
              <a:cs typeface="Calibri"/>
              <a:sym typeface="Wingdings" pitchFamily="2" charset="2"/>
            </a:endParaRPr>
          </a:p>
          <a:p>
            <a:pPr marL="514142" indent="-514142">
              <a:buFont typeface="+mj-lt"/>
              <a:buAutoNum type="arabicPeriod"/>
            </a:pPr>
            <a:r>
              <a:rPr lang="nl-NL" sz="2400" dirty="0" err="1">
                <a:solidFill>
                  <a:schemeClr val="bg1">
                    <a:lumMod val="75000"/>
                  </a:schemeClr>
                </a:solidFill>
                <a:latin typeface="Franklin Gothic Book" panose="020B0503020102020204" pitchFamily="34" charset="0"/>
                <a:cs typeface="Calibri"/>
                <a:sym typeface="Wingdings" pitchFamily="2" charset="2"/>
              </a:rPr>
              <a:t>Each</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group</a:t>
            </a:r>
            <a:r>
              <a:rPr lang="nl-NL" sz="2400" dirty="0">
                <a:solidFill>
                  <a:schemeClr val="bg1">
                    <a:lumMod val="75000"/>
                  </a:schemeClr>
                </a:solidFill>
                <a:latin typeface="Franklin Gothic Book" panose="020B0503020102020204" pitchFamily="34" charset="0"/>
                <a:cs typeface="Calibri"/>
                <a:sym typeface="Wingdings" pitchFamily="2" charset="2"/>
              </a:rPr>
              <a:t> is </a:t>
            </a:r>
            <a:r>
              <a:rPr lang="nl-NL" sz="2400" dirty="0" err="1">
                <a:solidFill>
                  <a:schemeClr val="bg1">
                    <a:lumMod val="75000"/>
                  </a:schemeClr>
                </a:solidFill>
                <a:latin typeface="Franklin Gothic Book" panose="020B0503020102020204" pitchFamily="34" charset="0"/>
                <a:cs typeface="Calibri"/>
                <a:sym typeface="Wingdings" pitchFamily="2" charset="2"/>
              </a:rPr>
              <a:t>treated</a:t>
            </a:r>
            <a:r>
              <a:rPr lang="nl-NL" sz="2400" dirty="0">
                <a:solidFill>
                  <a:schemeClr val="bg1">
                    <a:lumMod val="75000"/>
                  </a:schemeClr>
                </a:solidFill>
                <a:latin typeface="Franklin Gothic Book" panose="020B0503020102020204" pitchFamily="34" charset="0"/>
                <a:cs typeface="Calibri"/>
                <a:sym typeface="Wingdings" pitchFamily="2" charset="2"/>
              </a:rPr>
              <a:t> as a </a:t>
            </a:r>
            <a:r>
              <a:rPr lang="nl-NL" sz="2400" dirty="0">
                <a:solidFill>
                  <a:schemeClr val="accent6">
                    <a:lumMod val="40000"/>
                    <a:lumOff val="60000"/>
                  </a:schemeClr>
                </a:solidFill>
                <a:latin typeface="Franklin Gothic Book" panose="020B0503020102020204" pitchFamily="34" charset="0"/>
                <a:cs typeface="Calibri"/>
                <a:sym typeface="Wingdings" pitchFamily="2" charset="2"/>
              </a:rPr>
              <a:t>separate dataset</a:t>
            </a:r>
          </a:p>
          <a:p>
            <a:pPr marL="914024" lvl="1" indent="-514142"/>
            <a:r>
              <a:rPr lang="nl-NL" sz="2000" dirty="0">
                <a:solidFill>
                  <a:schemeClr val="bg1">
                    <a:lumMod val="75000"/>
                  </a:schemeClr>
                </a:solidFill>
                <a:latin typeface="Franklin Gothic Book" panose="020B0503020102020204" pitchFamily="34" charset="0"/>
                <a:cs typeface="Calibri"/>
                <a:sym typeface="Wingdings" pitchFamily="2" charset="2"/>
              </a:rPr>
              <a:t>As </a:t>
            </a:r>
            <a:r>
              <a:rPr lang="nl-NL" sz="2000" dirty="0" err="1">
                <a:solidFill>
                  <a:schemeClr val="bg1">
                    <a:lumMod val="75000"/>
                  </a:schemeClr>
                </a:solidFill>
                <a:latin typeface="Franklin Gothic Book" panose="020B0503020102020204" pitchFamily="34" charset="0"/>
                <a:cs typeface="Calibri"/>
                <a:sym typeface="Wingdings" pitchFamily="2" charset="2"/>
              </a:rPr>
              <a:t>if</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use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“select data” option in SPSS </a:t>
            </a:r>
            <a:r>
              <a:rPr lang="nl-NL" sz="2000" dirty="0" err="1">
                <a:solidFill>
                  <a:schemeClr val="bg1">
                    <a:lumMod val="75000"/>
                  </a:schemeClr>
                </a:solidFill>
                <a:latin typeface="Franklin Gothic Book" panose="020B0503020102020204" pitchFamily="34" charset="0"/>
                <a:cs typeface="Calibri"/>
                <a:sym typeface="Wingdings" pitchFamily="2" charset="2"/>
              </a:rPr>
              <a:t>to</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only</a:t>
            </a:r>
            <a:r>
              <a:rPr lang="nl-NL" sz="2000" dirty="0">
                <a:solidFill>
                  <a:schemeClr val="bg1">
                    <a:lumMod val="75000"/>
                  </a:schemeClr>
                </a:solidFill>
                <a:latin typeface="Franklin Gothic Book" panose="020B0503020102020204" pitchFamily="34" charset="0"/>
                <a:cs typeface="Calibri"/>
                <a:sym typeface="Wingdings" pitchFamily="2" charset="2"/>
              </a:rPr>
              <a:t> select </a:t>
            </a:r>
            <a:r>
              <a:rPr lang="nl-NL" sz="2000" dirty="0" err="1">
                <a:solidFill>
                  <a:schemeClr val="bg1">
                    <a:lumMod val="75000"/>
                  </a:schemeClr>
                </a:solidFill>
                <a:latin typeface="Franklin Gothic Book" panose="020B0503020102020204" pitchFamily="34" charset="0"/>
                <a:cs typeface="Calibri"/>
                <a:sym typeface="Wingdings" pitchFamily="2" charset="2"/>
              </a:rPr>
              <a:t>people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who</a:t>
            </a:r>
            <a:r>
              <a:rPr lang="nl-NL" sz="2000" dirty="0">
                <a:solidFill>
                  <a:schemeClr val="bg1">
                    <a:lumMod val="75000"/>
                  </a:schemeClr>
                </a:solidFill>
                <a:latin typeface="Franklin Gothic Book" panose="020B0503020102020204" pitchFamily="34" charset="0"/>
                <a:cs typeface="Calibri"/>
                <a:sym typeface="Wingdings" pitchFamily="2" charset="2"/>
              </a:rPr>
              <a:t> meet a </a:t>
            </a:r>
            <a:r>
              <a:rPr lang="nl-NL" sz="2000" dirty="0" err="1">
                <a:solidFill>
                  <a:schemeClr val="bg1">
                    <a:lumMod val="75000"/>
                  </a:schemeClr>
                </a:solidFill>
                <a:latin typeface="Franklin Gothic Book" panose="020B0503020102020204" pitchFamily="34" charset="0"/>
                <a:cs typeface="Calibri"/>
                <a:sym typeface="Wingdings" pitchFamily="2" charset="2"/>
              </a:rPr>
              <a:t>certain</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condition</a:t>
            </a:r>
            <a:r>
              <a:rPr lang="nl-NL" sz="2000" dirty="0">
                <a:solidFill>
                  <a:schemeClr val="bg1">
                    <a:lumMod val="75000"/>
                  </a:schemeClr>
                </a:solidFill>
                <a:latin typeface="Franklin Gothic Book" panose="020B0503020102020204" pitchFamily="34" charset="0"/>
                <a:cs typeface="Calibri"/>
                <a:sym typeface="Wingdings" pitchFamily="2" charset="2"/>
              </a:rPr>
              <a:t> (e.g., </a:t>
            </a:r>
            <a:r>
              <a:rPr lang="nl-NL" sz="2000" dirty="0" err="1">
                <a:solidFill>
                  <a:schemeClr val="bg1">
                    <a:lumMod val="75000"/>
                  </a:schemeClr>
                </a:solidFill>
                <a:latin typeface="Franklin Gothic Book" panose="020B0503020102020204" pitchFamily="34" charset="0"/>
                <a:cs typeface="Calibri"/>
                <a:sym typeface="Wingdings" pitchFamily="2" charset="2"/>
              </a:rPr>
              <a:t>female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German</a:t>
            </a:r>
            <a:r>
              <a:rPr lang="nl-NL" sz="2000" dirty="0">
                <a:solidFill>
                  <a:schemeClr val="bg1">
                    <a:lumMod val="75000"/>
                  </a:schemeClr>
                </a:solidFill>
                <a:latin typeface="Franklin Gothic Book" panose="020B0503020102020204" pitchFamily="34" charset="0"/>
                <a:cs typeface="Calibri"/>
                <a:sym typeface="Wingdings" pitchFamily="2" charset="2"/>
              </a:rPr>
              <a:t>, etc.)</a:t>
            </a:r>
          </a:p>
          <a:p>
            <a:pPr marL="914024" lvl="1" indent="-514142"/>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do </a:t>
            </a:r>
            <a:r>
              <a:rPr lang="nl-NL" sz="2000" dirty="0" err="1">
                <a:solidFill>
                  <a:schemeClr val="bg1">
                    <a:lumMod val="75000"/>
                  </a:schemeClr>
                </a:solidFill>
                <a:latin typeface="Franklin Gothic Book" panose="020B0503020102020204" pitchFamily="34" charset="0"/>
                <a:cs typeface="Calibri"/>
                <a:sym typeface="Wingdings" pitchFamily="2" charset="2"/>
              </a:rPr>
              <a:t>not</a:t>
            </a:r>
            <a:r>
              <a:rPr lang="nl-NL" sz="2000" dirty="0">
                <a:solidFill>
                  <a:schemeClr val="bg1">
                    <a:lumMod val="75000"/>
                  </a:schemeClr>
                </a:solidFill>
                <a:latin typeface="Franklin Gothic Book" panose="020B0503020102020204" pitchFamily="34" charset="0"/>
                <a:cs typeface="Calibri"/>
                <a:sym typeface="Wingdings" pitchFamily="2" charset="2"/>
              </a:rPr>
              <a:t> have </a:t>
            </a:r>
            <a:r>
              <a:rPr lang="nl-NL" sz="2000" dirty="0" err="1">
                <a:solidFill>
                  <a:schemeClr val="bg1">
                    <a:lumMod val="75000"/>
                  </a:schemeClr>
                </a:solidFill>
                <a:latin typeface="Franklin Gothic Book" panose="020B0503020102020204" pitchFamily="34" charset="0"/>
                <a:cs typeface="Calibri"/>
                <a:sym typeface="Wingdings" pitchFamily="2" charset="2"/>
              </a:rPr>
              <a:t>to</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physically</a:t>
            </a:r>
            <a:r>
              <a:rPr lang="nl-NL" sz="2000" dirty="0">
                <a:solidFill>
                  <a:schemeClr val="bg1">
                    <a:lumMod val="75000"/>
                  </a:schemeClr>
                </a:solidFill>
                <a:latin typeface="Franklin Gothic Book" panose="020B0503020102020204" pitchFamily="34" charset="0"/>
                <a:cs typeface="Calibri"/>
                <a:sym typeface="Wingdings" pitchFamily="2" charset="2"/>
              </a:rPr>
              <a:t> do </a:t>
            </a:r>
            <a:r>
              <a:rPr lang="nl-NL" sz="2000" dirty="0" err="1">
                <a:solidFill>
                  <a:schemeClr val="bg1">
                    <a:lumMod val="75000"/>
                  </a:schemeClr>
                </a:solidFill>
                <a:latin typeface="Franklin Gothic Book" panose="020B0503020102020204" pitchFamily="34" charset="0"/>
                <a:cs typeface="Calibri"/>
                <a:sym typeface="Wingdings" pitchFamily="2" charset="2"/>
              </a:rPr>
              <a:t>this</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software does </a:t>
            </a:r>
            <a:r>
              <a:rPr lang="nl-NL" sz="2000" dirty="0" err="1">
                <a:solidFill>
                  <a:schemeClr val="bg1">
                    <a:lumMod val="75000"/>
                  </a:schemeClr>
                </a:solidFill>
                <a:latin typeface="Franklin Gothic Book" panose="020B0503020102020204" pitchFamily="34" charset="0"/>
                <a:cs typeface="Calibri"/>
                <a:sym typeface="Wingdings" pitchFamily="2" charset="2"/>
              </a:rPr>
              <a:t>it</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behind</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scenes </a:t>
            </a:r>
            <a:r>
              <a:rPr lang="nl-NL" sz="2000" dirty="0" err="1">
                <a:solidFill>
                  <a:schemeClr val="bg1">
                    <a:lumMod val="75000"/>
                  </a:schemeClr>
                </a:solidFill>
                <a:latin typeface="Franklin Gothic Book" panose="020B0503020102020204" pitchFamily="34" charset="0"/>
                <a:cs typeface="Calibri"/>
                <a:sym typeface="Wingdings" pitchFamily="2" charset="2"/>
              </a:rPr>
              <a:t>after</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tell</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it</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what</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your</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groups</a:t>
            </a:r>
            <a:r>
              <a:rPr lang="nl-NL" sz="2000" dirty="0">
                <a:solidFill>
                  <a:schemeClr val="bg1">
                    <a:lumMod val="75000"/>
                  </a:schemeClr>
                </a:solidFill>
                <a:latin typeface="Franklin Gothic Book" panose="020B0503020102020204" pitchFamily="34" charset="0"/>
                <a:cs typeface="Calibri"/>
                <a:sym typeface="Wingdings" pitchFamily="2" charset="2"/>
              </a:rPr>
              <a:t> are</a:t>
            </a:r>
          </a:p>
          <a:p>
            <a:pPr marL="514142" indent="-514142">
              <a:buFont typeface="+mj-lt"/>
              <a:buAutoNum type="arabicPeriod"/>
            </a:pPr>
            <a:r>
              <a:rPr lang="nl-NL" sz="2400" dirty="0">
                <a:latin typeface="Franklin Gothic Book" panose="020B0503020102020204" pitchFamily="34" charset="0"/>
                <a:cs typeface="Calibri"/>
                <a:sym typeface="Wingdings" pitchFamily="2" charset="2"/>
              </a:rPr>
              <a:t>Model is </a:t>
            </a:r>
            <a:r>
              <a:rPr lang="nl-NL" sz="2400" dirty="0" err="1">
                <a:latin typeface="Franklin Gothic Book" panose="020B0503020102020204" pitchFamily="34" charset="0"/>
                <a:cs typeface="Calibri"/>
                <a:sym typeface="Wingdings" pitchFamily="2" charset="2"/>
              </a:rPr>
              <a:t>fitted</a:t>
            </a:r>
            <a:r>
              <a:rPr lang="nl-NL" sz="2400" dirty="0">
                <a:latin typeface="Franklin Gothic Book" panose="020B0503020102020204" pitchFamily="34" charset="0"/>
                <a:cs typeface="Calibri"/>
                <a:sym typeface="Wingdings" pitchFamily="2" charset="2"/>
              </a:rPr>
              <a:t> in </a:t>
            </a:r>
            <a:r>
              <a:rPr lang="nl-NL" sz="2400" dirty="0" err="1">
                <a:latin typeface="Franklin Gothic Book" panose="020B0503020102020204" pitchFamily="34" charset="0"/>
                <a:cs typeface="Calibri"/>
                <a:sym typeface="Wingdings" pitchFamily="2" charset="2"/>
              </a:rPr>
              <a:t>each</a:t>
            </a:r>
            <a:r>
              <a:rPr lang="nl-NL" sz="2400" dirty="0">
                <a:latin typeface="Franklin Gothic Book" panose="020B0503020102020204" pitchFamily="34" charset="0"/>
                <a:cs typeface="Calibri"/>
                <a:sym typeface="Wingdings" pitchFamily="2" charset="2"/>
              </a:rPr>
              <a:t> </a:t>
            </a:r>
            <a:r>
              <a:rPr lang="nl-NL" sz="2400" dirty="0" err="1">
                <a:latin typeface="Franklin Gothic Book" panose="020B0503020102020204" pitchFamily="34" charset="0"/>
                <a:cs typeface="Calibri"/>
                <a:sym typeface="Wingdings" pitchFamily="2" charset="2"/>
              </a:rPr>
              <a:t>group</a:t>
            </a:r>
            <a:r>
              <a:rPr lang="nl-NL" sz="2400" dirty="0">
                <a:latin typeface="Franklin Gothic Book" panose="020B0503020102020204" pitchFamily="34" charset="0"/>
                <a:cs typeface="Calibri"/>
                <a:sym typeface="Wingdings" pitchFamily="2" charset="2"/>
              </a:rPr>
              <a:t> </a:t>
            </a:r>
            <a:r>
              <a:rPr lang="nl-NL" sz="2400" dirty="0" err="1">
                <a:latin typeface="Franklin Gothic Book" panose="020B0503020102020204" pitchFamily="34" charset="0"/>
                <a:cs typeface="Calibri"/>
                <a:sym typeface="Wingdings" pitchFamily="2" charset="2"/>
              </a:rPr>
              <a:t>separately</a:t>
            </a:r>
            <a:endParaRPr lang="nl-NL" sz="2400" dirty="0">
              <a:latin typeface="Franklin Gothic Book" panose="020B0503020102020204" pitchFamily="34" charset="0"/>
              <a:cs typeface="Calibri"/>
              <a:sym typeface="Wingdings" pitchFamily="2" charset="2"/>
            </a:endParaRPr>
          </a:p>
          <a:p>
            <a:r>
              <a:rPr lang="en-US" sz="2000" dirty="0">
                <a:latin typeface="Franklin Gothic Book" panose="020B0503020102020204" pitchFamily="34" charset="0"/>
              </a:rPr>
              <a:t>	</a:t>
            </a:r>
          </a:p>
        </p:txBody>
      </p:sp>
      <p:sp>
        <p:nvSpPr>
          <p:cNvPr id="5" name="TextBox 4"/>
          <p:cNvSpPr txBox="1"/>
          <p:nvPr/>
        </p:nvSpPr>
        <p:spPr>
          <a:xfrm>
            <a:off x="228600" y="304800"/>
            <a:ext cx="8610600" cy="923330"/>
          </a:xfrm>
          <a:prstGeom prst="rect">
            <a:avLst/>
          </a:prstGeom>
          <a:noFill/>
        </p:spPr>
        <p:txBody>
          <a:bodyPr wrap="square" lIns="91402" tIns="45702" rIns="91402" bIns="45702" rtlCol="0">
            <a:spAutoFit/>
          </a:bodyPr>
          <a:lstStyle/>
          <a:p>
            <a:pPr algn="ctr"/>
            <a:r>
              <a:rPr lang="nl-NL" sz="3600" dirty="0">
                <a:latin typeface="Franklin Gothic Medium" panose="020B0603020102020204" pitchFamily="34" charset="0"/>
                <a:cs typeface="Calibri"/>
                <a:sym typeface="Wingdings" pitchFamily="2" charset="2"/>
              </a:rPr>
              <a:t>General Setup of </a:t>
            </a:r>
            <a:r>
              <a:rPr lang="nl-NL" sz="3600" dirty="0" err="1">
                <a:latin typeface="Franklin Gothic Medium" panose="020B0603020102020204" pitchFamily="34" charset="0"/>
                <a:cs typeface="Calibri"/>
                <a:sym typeface="Wingdings" pitchFamily="2" charset="2"/>
              </a:rPr>
              <a:t>Multigroup</a:t>
            </a:r>
            <a:endParaRPr lang="nl-NL" sz="3600" dirty="0">
              <a:latin typeface="Franklin Gothic Medium" panose="020B0603020102020204" pitchFamily="34" charset="0"/>
              <a:cs typeface="Calibri"/>
              <a:sym typeface="Wingdings" pitchFamily="2" charset="2"/>
            </a:endParaRPr>
          </a:p>
          <a:p>
            <a:endParaRPr lang="nl-NL" dirty="0"/>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22824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95399"/>
            <a:ext cx="6934200" cy="4093392"/>
          </a:xfrm>
          <a:prstGeom prst="rect">
            <a:avLst/>
          </a:prstGeom>
        </p:spPr>
        <p:txBody>
          <a:bodyPr wrap="square" lIns="91402" tIns="45702" rIns="91402" bIns="45702">
            <a:spAutoFit/>
          </a:bodyPr>
          <a:lstStyle/>
          <a:p>
            <a:endParaRPr lang="nl-NL" sz="2400" u="sng" dirty="0">
              <a:latin typeface="Garamond" panose="02020404030301010803" pitchFamily="18" charset="0"/>
              <a:cs typeface="Calibri"/>
              <a:sym typeface="Wingdings" pitchFamily="2" charset="2"/>
            </a:endParaRPr>
          </a:p>
          <a:p>
            <a:pPr marL="514142" indent="-514142">
              <a:buFont typeface="+mj-lt"/>
              <a:buAutoNum type="arabicPeriod"/>
            </a:pPr>
            <a:r>
              <a:rPr lang="nl-NL" sz="2400" dirty="0" err="1">
                <a:solidFill>
                  <a:schemeClr val="bg1">
                    <a:lumMod val="75000"/>
                  </a:schemeClr>
                </a:solidFill>
                <a:latin typeface="Franklin Gothic Book" panose="020B0503020102020204" pitchFamily="34" charset="0"/>
                <a:cs typeface="Calibri"/>
                <a:sym typeface="Wingdings" pitchFamily="2" charset="2"/>
              </a:rPr>
              <a:t>Each</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group</a:t>
            </a:r>
            <a:r>
              <a:rPr lang="nl-NL" sz="2400" dirty="0">
                <a:solidFill>
                  <a:schemeClr val="bg1">
                    <a:lumMod val="75000"/>
                  </a:schemeClr>
                </a:solidFill>
                <a:latin typeface="Franklin Gothic Book" panose="020B0503020102020204" pitchFamily="34" charset="0"/>
                <a:cs typeface="Calibri"/>
                <a:sym typeface="Wingdings" pitchFamily="2" charset="2"/>
              </a:rPr>
              <a:t> is </a:t>
            </a:r>
            <a:r>
              <a:rPr lang="nl-NL" sz="2400" dirty="0" err="1">
                <a:solidFill>
                  <a:schemeClr val="bg1">
                    <a:lumMod val="75000"/>
                  </a:schemeClr>
                </a:solidFill>
                <a:latin typeface="Franklin Gothic Book" panose="020B0503020102020204" pitchFamily="34" charset="0"/>
                <a:cs typeface="Calibri"/>
                <a:sym typeface="Wingdings" pitchFamily="2" charset="2"/>
              </a:rPr>
              <a:t>treated</a:t>
            </a:r>
            <a:r>
              <a:rPr lang="nl-NL" sz="2400" dirty="0">
                <a:solidFill>
                  <a:schemeClr val="bg1">
                    <a:lumMod val="75000"/>
                  </a:schemeClr>
                </a:solidFill>
                <a:latin typeface="Franklin Gothic Book" panose="020B0503020102020204" pitchFamily="34" charset="0"/>
                <a:cs typeface="Calibri"/>
                <a:sym typeface="Wingdings" pitchFamily="2" charset="2"/>
              </a:rPr>
              <a:t> as a </a:t>
            </a:r>
            <a:r>
              <a:rPr lang="nl-NL" sz="2400" dirty="0">
                <a:solidFill>
                  <a:schemeClr val="accent6">
                    <a:lumMod val="40000"/>
                    <a:lumOff val="60000"/>
                  </a:schemeClr>
                </a:solidFill>
                <a:latin typeface="Franklin Gothic Book" panose="020B0503020102020204" pitchFamily="34" charset="0"/>
                <a:cs typeface="Calibri"/>
                <a:sym typeface="Wingdings" pitchFamily="2" charset="2"/>
              </a:rPr>
              <a:t>separate dataset</a:t>
            </a:r>
          </a:p>
          <a:p>
            <a:pPr marL="914024" lvl="1" indent="-514142"/>
            <a:r>
              <a:rPr lang="nl-NL" sz="2000" dirty="0">
                <a:solidFill>
                  <a:schemeClr val="bg1">
                    <a:lumMod val="75000"/>
                  </a:schemeClr>
                </a:solidFill>
                <a:latin typeface="Franklin Gothic Book" panose="020B0503020102020204" pitchFamily="34" charset="0"/>
                <a:cs typeface="Calibri"/>
                <a:sym typeface="Wingdings" pitchFamily="2" charset="2"/>
              </a:rPr>
              <a:t>As </a:t>
            </a:r>
            <a:r>
              <a:rPr lang="nl-NL" sz="2000" dirty="0" err="1">
                <a:solidFill>
                  <a:schemeClr val="bg1">
                    <a:lumMod val="75000"/>
                  </a:schemeClr>
                </a:solidFill>
                <a:latin typeface="Franklin Gothic Book" panose="020B0503020102020204" pitchFamily="34" charset="0"/>
                <a:cs typeface="Calibri"/>
                <a:sym typeface="Wingdings" pitchFamily="2" charset="2"/>
              </a:rPr>
              <a:t>if</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use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“select data” option in SPSS </a:t>
            </a:r>
            <a:r>
              <a:rPr lang="nl-NL" sz="2000" dirty="0" err="1">
                <a:solidFill>
                  <a:schemeClr val="bg1">
                    <a:lumMod val="75000"/>
                  </a:schemeClr>
                </a:solidFill>
                <a:latin typeface="Franklin Gothic Book" panose="020B0503020102020204" pitchFamily="34" charset="0"/>
                <a:cs typeface="Calibri"/>
                <a:sym typeface="Wingdings" pitchFamily="2" charset="2"/>
              </a:rPr>
              <a:t>to</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only</a:t>
            </a:r>
            <a:r>
              <a:rPr lang="nl-NL" sz="2000" dirty="0">
                <a:solidFill>
                  <a:schemeClr val="bg1">
                    <a:lumMod val="75000"/>
                  </a:schemeClr>
                </a:solidFill>
                <a:latin typeface="Franklin Gothic Book" panose="020B0503020102020204" pitchFamily="34" charset="0"/>
                <a:cs typeface="Calibri"/>
                <a:sym typeface="Wingdings" pitchFamily="2" charset="2"/>
              </a:rPr>
              <a:t> select </a:t>
            </a:r>
            <a:r>
              <a:rPr lang="nl-NL" sz="2000" dirty="0" err="1">
                <a:solidFill>
                  <a:schemeClr val="bg1">
                    <a:lumMod val="75000"/>
                  </a:schemeClr>
                </a:solidFill>
                <a:latin typeface="Franklin Gothic Book" panose="020B0503020102020204" pitchFamily="34" charset="0"/>
                <a:cs typeface="Calibri"/>
                <a:sym typeface="Wingdings" pitchFamily="2" charset="2"/>
              </a:rPr>
              <a:t>people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who</a:t>
            </a:r>
            <a:r>
              <a:rPr lang="nl-NL" sz="2000" dirty="0">
                <a:solidFill>
                  <a:schemeClr val="bg1">
                    <a:lumMod val="75000"/>
                  </a:schemeClr>
                </a:solidFill>
                <a:latin typeface="Franklin Gothic Book" panose="020B0503020102020204" pitchFamily="34" charset="0"/>
                <a:cs typeface="Calibri"/>
                <a:sym typeface="Wingdings" pitchFamily="2" charset="2"/>
              </a:rPr>
              <a:t> meet a </a:t>
            </a:r>
            <a:r>
              <a:rPr lang="nl-NL" sz="2000" dirty="0" err="1">
                <a:solidFill>
                  <a:schemeClr val="bg1">
                    <a:lumMod val="75000"/>
                  </a:schemeClr>
                </a:solidFill>
                <a:latin typeface="Franklin Gothic Book" panose="020B0503020102020204" pitchFamily="34" charset="0"/>
                <a:cs typeface="Calibri"/>
                <a:sym typeface="Wingdings" pitchFamily="2" charset="2"/>
              </a:rPr>
              <a:t>certain</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condition</a:t>
            </a:r>
            <a:r>
              <a:rPr lang="nl-NL" sz="2000" dirty="0">
                <a:solidFill>
                  <a:schemeClr val="bg1">
                    <a:lumMod val="75000"/>
                  </a:schemeClr>
                </a:solidFill>
                <a:latin typeface="Franklin Gothic Book" panose="020B0503020102020204" pitchFamily="34" charset="0"/>
                <a:cs typeface="Calibri"/>
                <a:sym typeface="Wingdings" pitchFamily="2" charset="2"/>
              </a:rPr>
              <a:t> (e.g., </a:t>
            </a:r>
            <a:r>
              <a:rPr lang="nl-NL" sz="2000" dirty="0" err="1">
                <a:solidFill>
                  <a:schemeClr val="bg1">
                    <a:lumMod val="75000"/>
                  </a:schemeClr>
                </a:solidFill>
                <a:latin typeface="Franklin Gothic Book" panose="020B0503020102020204" pitchFamily="34" charset="0"/>
                <a:cs typeface="Calibri"/>
                <a:sym typeface="Wingdings" pitchFamily="2" charset="2"/>
              </a:rPr>
              <a:t>female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German</a:t>
            </a:r>
            <a:r>
              <a:rPr lang="nl-NL" sz="2000" dirty="0">
                <a:solidFill>
                  <a:schemeClr val="bg1">
                    <a:lumMod val="75000"/>
                  </a:schemeClr>
                </a:solidFill>
                <a:latin typeface="Franklin Gothic Book" panose="020B0503020102020204" pitchFamily="34" charset="0"/>
                <a:cs typeface="Calibri"/>
                <a:sym typeface="Wingdings" pitchFamily="2" charset="2"/>
              </a:rPr>
              <a:t>, etc.)</a:t>
            </a:r>
          </a:p>
          <a:p>
            <a:pPr marL="914024" lvl="1" indent="-514142"/>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do </a:t>
            </a:r>
            <a:r>
              <a:rPr lang="nl-NL" sz="2000" dirty="0" err="1">
                <a:solidFill>
                  <a:schemeClr val="bg1">
                    <a:lumMod val="75000"/>
                  </a:schemeClr>
                </a:solidFill>
                <a:latin typeface="Franklin Gothic Book" panose="020B0503020102020204" pitchFamily="34" charset="0"/>
                <a:cs typeface="Calibri"/>
                <a:sym typeface="Wingdings" pitchFamily="2" charset="2"/>
              </a:rPr>
              <a:t>not</a:t>
            </a:r>
            <a:r>
              <a:rPr lang="nl-NL" sz="2000" dirty="0">
                <a:solidFill>
                  <a:schemeClr val="bg1">
                    <a:lumMod val="75000"/>
                  </a:schemeClr>
                </a:solidFill>
                <a:latin typeface="Franklin Gothic Book" panose="020B0503020102020204" pitchFamily="34" charset="0"/>
                <a:cs typeface="Calibri"/>
                <a:sym typeface="Wingdings" pitchFamily="2" charset="2"/>
              </a:rPr>
              <a:t> have </a:t>
            </a:r>
            <a:r>
              <a:rPr lang="nl-NL" sz="2000" dirty="0" err="1">
                <a:solidFill>
                  <a:schemeClr val="bg1">
                    <a:lumMod val="75000"/>
                  </a:schemeClr>
                </a:solidFill>
                <a:latin typeface="Franklin Gothic Book" panose="020B0503020102020204" pitchFamily="34" charset="0"/>
                <a:cs typeface="Calibri"/>
                <a:sym typeface="Wingdings" pitchFamily="2" charset="2"/>
              </a:rPr>
              <a:t>to</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physically</a:t>
            </a:r>
            <a:r>
              <a:rPr lang="nl-NL" sz="2000" dirty="0">
                <a:solidFill>
                  <a:schemeClr val="bg1">
                    <a:lumMod val="75000"/>
                  </a:schemeClr>
                </a:solidFill>
                <a:latin typeface="Franklin Gothic Book" panose="020B0503020102020204" pitchFamily="34" charset="0"/>
                <a:cs typeface="Calibri"/>
                <a:sym typeface="Wingdings" pitchFamily="2" charset="2"/>
              </a:rPr>
              <a:t> do </a:t>
            </a:r>
            <a:r>
              <a:rPr lang="nl-NL" sz="2000" dirty="0" err="1">
                <a:solidFill>
                  <a:schemeClr val="bg1">
                    <a:lumMod val="75000"/>
                  </a:schemeClr>
                </a:solidFill>
                <a:latin typeface="Franklin Gothic Book" panose="020B0503020102020204" pitchFamily="34" charset="0"/>
                <a:cs typeface="Calibri"/>
                <a:sym typeface="Wingdings" pitchFamily="2" charset="2"/>
              </a:rPr>
              <a:t>this</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software does </a:t>
            </a:r>
            <a:r>
              <a:rPr lang="nl-NL" sz="2000" dirty="0" err="1">
                <a:solidFill>
                  <a:schemeClr val="bg1">
                    <a:lumMod val="75000"/>
                  </a:schemeClr>
                </a:solidFill>
                <a:latin typeface="Franklin Gothic Book" panose="020B0503020102020204" pitchFamily="34" charset="0"/>
                <a:cs typeface="Calibri"/>
                <a:sym typeface="Wingdings" pitchFamily="2" charset="2"/>
              </a:rPr>
              <a:t>it</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behind</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scenes </a:t>
            </a:r>
            <a:r>
              <a:rPr lang="nl-NL" sz="2000" dirty="0" err="1">
                <a:solidFill>
                  <a:schemeClr val="bg1">
                    <a:lumMod val="75000"/>
                  </a:schemeClr>
                </a:solidFill>
                <a:latin typeface="Franklin Gothic Book" panose="020B0503020102020204" pitchFamily="34" charset="0"/>
                <a:cs typeface="Calibri"/>
                <a:sym typeface="Wingdings" pitchFamily="2" charset="2"/>
              </a:rPr>
              <a:t>after</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tell</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it</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what</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your</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groups</a:t>
            </a:r>
            <a:r>
              <a:rPr lang="nl-NL" sz="2000" dirty="0">
                <a:solidFill>
                  <a:schemeClr val="bg1">
                    <a:lumMod val="75000"/>
                  </a:schemeClr>
                </a:solidFill>
                <a:latin typeface="Franklin Gothic Book" panose="020B0503020102020204" pitchFamily="34" charset="0"/>
                <a:cs typeface="Calibri"/>
                <a:sym typeface="Wingdings" pitchFamily="2" charset="2"/>
              </a:rPr>
              <a:t> are</a:t>
            </a:r>
          </a:p>
          <a:p>
            <a:pPr marL="514142" indent="-514142">
              <a:buFont typeface="+mj-lt"/>
              <a:buAutoNum type="arabicPeriod"/>
            </a:pPr>
            <a:r>
              <a:rPr lang="nl-NL" sz="2400" dirty="0">
                <a:solidFill>
                  <a:schemeClr val="bg1">
                    <a:lumMod val="75000"/>
                  </a:schemeClr>
                </a:solidFill>
                <a:latin typeface="Franklin Gothic Book" panose="020B0503020102020204" pitchFamily="34" charset="0"/>
                <a:cs typeface="Calibri"/>
                <a:sym typeface="Wingdings" pitchFamily="2" charset="2"/>
              </a:rPr>
              <a:t>Model is </a:t>
            </a:r>
            <a:r>
              <a:rPr lang="nl-NL" sz="2400" dirty="0" err="1">
                <a:solidFill>
                  <a:schemeClr val="bg1">
                    <a:lumMod val="75000"/>
                  </a:schemeClr>
                </a:solidFill>
                <a:latin typeface="Franklin Gothic Book" panose="020B0503020102020204" pitchFamily="34" charset="0"/>
                <a:cs typeface="Calibri"/>
                <a:sym typeface="Wingdings" pitchFamily="2" charset="2"/>
              </a:rPr>
              <a:t>fitted</a:t>
            </a:r>
            <a:r>
              <a:rPr lang="nl-NL" sz="2400" dirty="0">
                <a:solidFill>
                  <a:schemeClr val="bg1">
                    <a:lumMod val="75000"/>
                  </a:schemeClr>
                </a:solidFill>
                <a:latin typeface="Franklin Gothic Book" panose="020B0503020102020204" pitchFamily="34" charset="0"/>
                <a:cs typeface="Calibri"/>
                <a:sym typeface="Wingdings" pitchFamily="2" charset="2"/>
              </a:rPr>
              <a:t> in </a:t>
            </a:r>
            <a:r>
              <a:rPr lang="nl-NL" sz="2400" dirty="0" err="1">
                <a:solidFill>
                  <a:schemeClr val="bg1">
                    <a:lumMod val="75000"/>
                  </a:schemeClr>
                </a:solidFill>
                <a:latin typeface="Franklin Gothic Book" panose="020B0503020102020204" pitchFamily="34" charset="0"/>
                <a:cs typeface="Calibri"/>
                <a:sym typeface="Wingdings" pitchFamily="2" charset="2"/>
              </a:rPr>
              <a:t>each</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group</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separately</a:t>
            </a:r>
            <a:endParaRPr lang="nl-NL" sz="2400" dirty="0">
              <a:solidFill>
                <a:schemeClr val="bg1">
                  <a:lumMod val="75000"/>
                </a:schemeClr>
              </a:solidFill>
              <a:latin typeface="Franklin Gothic Book" panose="020B0503020102020204" pitchFamily="34" charset="0"/>
              <a:cs typeface="Calibri"/>
              <a:sym typeface="Wingdings" pitchFamily="2" charset="2"/>
            </a:endParaRPr>
          </a:p>
          <a:p>
            <a:pPr marL="514142" indent="-514142">
              <a:buFont typeface="+mj-lt"/>
              <a:buAutoNum type="arabicPeriod"/>
            </a:pPr>
            <a:r>
              <a:rPr lang="nl-NL" sz="2400" dirty="0" err="1">
                <a:latin typeface="Franklin Gothic Book" panose="020B0503020102020204" pitchFamily="34" charset="0"/>
                <a:cs typeface="Calibri"/>
                <a:sym typeface="Wingdings" pitchFamily="2" charset="2"/>
              </a:rPr>
              <a:t>Apply</a:t>
            </a:r>
            <a:r>
              <a:rPr lang="nl-NL" sz="2400" dirty="0">
                <a:latin typeface="Franklin Gothic Book" panose="020B0503020102020204" pitchFamily="34" charset="0"/>
                <a:cs typeface="Calibri"/>
                <a:sym typeface="Wingdings" pitchFamily="2" charset="2"/>
              </a:rPr>
              <a:t> </a:t>
            </a:r>
            <a:r>
              <a:rPr lang="nl-NL" sz="2400" dirty="0" err="1">
                <a:latin typeface="Franklin Gothic Book" panose="020B0503020102020204" pitchFamily="34" charset="0"/>
                <a:cs typeface="Calibri"/>
                <a:sym typeface="Wingdings" pitchFamily="2" charset="2"/>
              </a:rPr>
              <a:t>constraints</a:t>
            </a:r>
            <a:r>
              <a:rPr lang="nl-NL" sz="2400" dirty="0">
                <a:latin typeface="Franklin Gothic Book" panose="020B0503020102020204" pitchFamily="34" charset="0"/>
                <a:cs typeface="Calibri"/>
                <a:sym typeface="Wingdings" pitchFamily="2" charset="2"/>
              </a:rPr>
              <a:t> </a:t>
            </a:r>
            <a:r>
              <a:rPr lang="nl-NL" sz="2400" dirty="0" err="1">
                <a:latin typeface="Franklin Gothic Book" panose="020B0503020102020204" pitchFamily="34" charset="0"/>
                <a:cs typeface="Calibri"/>
                <a:sym typeface="Wingdings" pitchFamily="2" charset="2"/>
              </a:rPr>
              <a:t>to</a:t>
            </a:r>
            <a:r>
              <a:rPr lang="nl-NL" sz="2400" dirty="0">
                <a:latin typeface="Franklin Gothic Book" panose="020B0503020102020204" pitchFamily="34" charset="0"/>
                <a:cs typeface="Calibri"/>
                <a:sym typeface="Wingdings" pitchFamily="2" charset="2"/>
              </a:rPr>
              <a:t> test </a:t>
            </a:r>
            <a:r>
              <a:rPr lang="nl-NL" sz="2400" dirty="0" err="1">
                <a:latin typeface="Franklin Gothic Book" panose="020B0503020102020204" pitchFamily="34" charset="0"/>
                <a:cs typeface="Calibri"/>
                <a:sym typeface="Wingdings" pitchFamily="2" charset="2"/>
              </a:rPr>
              <a:t>whether</a:t>
            </a:r>
            <a:r>
              <a:rPr lang="nl-NL" sz="2400" dirty="0">
                <a:latin typeface="Franklin Gothic Book" panose="020B0503020102020204" pitchFamily="34" charset="0"/>
                <a:cs typeface="Calibri"/>
                <a:sym typeface="Wingdings" pitchFamily="2" charset="2"/>
              </a:rPr>
              <a:t> parameters are </a:t>
            </a:r>
            <a:r>
              <a:rPr lang="nl-NL" sz="2400" dirty="0" err="1">
                <a:latin typeface="Franklin Gothic Book" panose="020B0503020102020204" pitchFamily="34" charset="0"/>
                <a:cs typeface="Calibri"/>
                <a:sym typeface="Wingdings" pitchFamily="2" charset="2"/>
              </a:rPr>
              <a:t>the</a:t>
            </a:r>
            <a:r>
              <a:rPr lang="nl-NL" sz="2400" dirty="0">
                <a:latin typeface="Franklin Gothic Book" panose="020B0503020102020204" pitchFamily="34" charset="0"/>
                <a:cs typeface="Calibri"/>
                <a:sym typeface="Wingdings" pitchFamily="2" charset="2"/>
              </a:rPr>
              <a:t> </a:t>
            </a:r>
            <a:r>
              <a:rPr lang="nl-NL" sz="2400" dirty="0" err="1">
                <a:latin typeface="Franklin Gothic Book" panose="020B0503020102020204" pitchFamily="34" charset="0"/>
                <a:cs typeface="Calibri"/>
                <a:sym typeface="Wingdings" pitchFamily="2" charset="2"/>
              </a:rPr>
              <a:t>same</a:t>
            </a:r>
            <a:r>
              <a:rPr lang="nl-NL" sz="2400" dirty="0">
                <a:latin typeface="Franklin Gothic Book" panose="020B0503020102020204" pitchFamily="34" charset="0"/>
                <a:cs typeface="Calibri"/>
                <a:sym typeface="Wingdings" pitchFamily="2" charset="2"/>
              </a:rPr>
              <a:t> </a:t>
            </a:r>
            <a:r>
              <a:rPr lang="nl-NL" sz="2400" dirty="0" err="1">
                <a:latin typeface="Franklin Gothic Book" panose="020B0503020102020204" pitchFamily="34" charset="0"/>
                <a:cs typeface="Calibri"/>
                <a:sym typeface="Wingdings" pitchFamily="2" charset="2"/>
              </a:rPr>
              <a:t>across</a:t>
            </a:r>
            <a:r>
              <a:rPr lang="nl-NL" sz="2400" dirty="0">
                <a:latin typeface="Franklin Gothic Book" panose="020B0503020102020204" pitchFamily="34" charset="0"/>
                <a:cs typeface="Calibri"/>
                <a:sym typeface="Wingdings" pitchFamily="2" charset="2"/>
              </a:rPr>
              <a:t> </a:t>
            </a:r>
            <a:r>
              <a:rPr lang="nl-NL" sz="2400" dirty="0" err="1">
                <a:latin typeface="Franklin Gothic Book" panose="020B0503020102020204" pitchFamily="34" charset="0"/>
                <a:cs typeface="Calibri"/>
                <a:sym typeface="Wingdings" pitchFamily="2" charset="2"/>
              </a:rPr>
              <a:t>the</a:t>
            </a:r>
            <a:r>
              <a:rPr lang="nl-NL" sz="2400" dirty="0">
                <a:latin typeface="Franklin Gothic Book" panose="020B0503020102020204" pitchFamily="34" charset="0"/>
                <a:cs typeface="Calibri"/>
                <a:sym typeface="Wingdings" pitchFamily="2" charset="2"/>
              </a:rPr>
              <a:t> different </a:t>
            </a:r>
            <a:r>
              <a:rPr lang="nl-NL" sz="2400" dirty="0" err="1">
                <a:latin typeface="Franklin Gothic Book" panose="020B0503020102020204" pitchFamily="34" charset="0"/>
                <a:cs typeface="Calibri"/>
                <a:sym typeface="Wingdings" pitchFamily="2" charset="2"/>
              </a:rPr>
              <a:t>groups</a:t>
            </a:r>
            <a:endParaRPr lang="nl-NL" sz="2400" dirty="0">
              <a:latin typeface="Franklin Gothic Book" panose="020B0503020102020204" pitchFamily="34" charset="0"/>
              <a:cs typeface="Calibri"/>
              <a:sym typeface="Wingdings" pitchFamily="2" charset="2"/>
            </a:endParaRPr>
          </a:p>
          <a:p>
            <a:pPr marL="914024" lvl="1" indent="-514142"/>
            <a:r>
              <a:rPr lang="en-US" sz="2000" dirty="0">
                <a:latin typeface="Franklin Gothic Book" panose="020B0503020102020204" pitchFamily="34" charset="0"/>
              </a:rPr>
              <a:t>	</a:t>
            </a:r>
          </a:p>
        </p:txBody>
      </p:sp>
      <p:sp>
        <p:nvSpPr>
          <p:cNvPr id="5" name="TextBox 4"/>
          <p:cNvSpPr txBox="1"/>
          <p:nvPr/>
        </p:nvSpPr>
        <p:spPr>
          <a:xfrm>
            <a:off x="228600" y="304800"/>
            <a:ext cx="8610600" cy="923330"/>
          </a:xfrm>
          <a:prstGeom prst="rect">
            <a:avLst/>
          </a:prstGeom>
          <a:noFill/>
        </p:spPr>
        <p:txBody>
          <a:bodyPr wrap="square" lIns="91402" tIns="45702" rIns="91402" bIns="45702" rtlCol="0">
            <a:spAutoFit/>
          </a:bodyPr>
          <a:lstStyle/>
          <a:p>
            <a:pPr algn="ctr"/>
            <a:r>
              <a:rPr lang="nl-NL" sz="3600" dirty="0">
                <a:latin typeface="Franklin Gothic Medium" panose="020B0603020102020204" pitchFamily="34" charset="0"/>
                <a:cs typeface="Calibri"/>
                <a:sym typeface="Wingdings" pitchFamily="2" charset="2"/>
              </a:rPr>
              <a:t>General Setup of </a:t>
            </a:r>
            <a:r>
              <a:rPr lang="nl-NL" sz="3600" dirty="0" err="1">
                <a:latin typeface="Franklin Gothic Medium" panose="020B0603020102020204" pitchFamily="34" charset="0"/>
                <a:cs typeface="Calibri"/>
                <a:sym typeface="Wingdings" pitchFamily="2" charset="2"/>
              </a:rPr>
              <a:t>Multigroup</a:t>
            </a:r>
            <a:endParaRPr lang="nl-NL" sz="3600" dirty="0">
              <a:latin typeface="Franklin Gothic Medium" panose="020B0603020102020204" pitchFamily="34" charset="0"/>
              <a:cs typeface="Calibri"/>
              <a:sym typeface="Wingdings" pitchFamily="2" charset="2"/>
            </a:endParaRPr>
          </a:p>
          <a:p>
            <a:endParaRPr lang="nl-NL" dirty="0"/>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98862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95406"/>
            <a:ext cx="6934200" cy="5078277"/>
          </a:xfrm>
          <a:prstGeom prst="rect">
            <a:avLst/>
          </a:prstGeom>
        </p:spPr>
        <p:txBody>
          <a:bodyPr wrap="square" lIns="91402" tIns="45702" rIns="91402" bIns="45702">
            <a:spAutoFit/>
          </a:bodyPr>
          <a:lstStyle/>
          <a:p>
            <a:endParaRPr lang="nl-NL" sz="2400" u="sng" dirty="0">
              <a:latin typeface="Garamond" panose="02020404030301010803" pitchFamily="18" charset="0"/>
              <a:cs typeface="Calibri"/>
              <a:sym typeface="Wingdings" pitchFamily="2" charset="2"/>
            </a:endParaRPr>
          </a:p>
          <a:p>
            <a:pPr marL="514142" indent="-514142">
              <a:buFont typeface="+mj-lt"/>
              <a:buAutoNum type="arabicPeriod"/>
            </a:pPr>
            <a:r>
              <a:rPr lang="nl-NL" sz="2400" dirty="0" err="1">
                <a:solidFill>
                  <a:schemeClr val="bg1">
                    <a:lumMod val="75000"/>
                  </a:schemeClr>
                </a:solidFill>
                <a:latin typeface="Franklin Gothic Book" panose="020B0503020102020204" pitchFamily="34" charset="0"/>
                <a:cs typeface="Calibri"/>
                <a:sym typeface="Wingdings" pitchFamily="2" charset="2"/>
              </a:rPr>
              <a:t>Each</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group</a:t>
            </a:r>
            <a:r>
              <a:rPr lang="nl-NL" sz="2400" dirty="0">
                <a:solidFill>
                  <a:schemeClr val="bg1">
                    <a:lumMod val="75000"/>
                  </a:schemeClr>
                </a:solidFill>
                <a:latin typeface="Franklin Gothic Book" panose="020B0503020102020204" pitchFamily="34" charset="0"/>
                <a:cs typeface="Calibri"/>
                <a:sym typeface="Wingdings" pitchFamily="2" charset="2"/>
              </a:rPr>
              <a:t> is </a:t>
            </a:r>
            <a:r>
              <a:rPr lang="nl-NL" sz="2400" dirty="0" err="1">
                <a:solidFill>
                  <a:schemeClr val="bg1">
                    <a:lumMod val="75000"/>
                  </a:schemeClr>
                </a:solidFill>
                <a:latin typeface="Franklin Gothic Book" panose="020B0503020102020204" pitchFamily="34" charset="0"/>
                <a:cs typeface="Calibri"/>
                <a:sym typeface="Wingdings" pitchFamily="2" charset="2"/>
              </a:rPr>
              <a:t>treated</a:t>
            </a:r>
            <a:r>
              <a:rPr lang="nl-NL" sz="2400" dirty="0">
                <a:solidFill>
                  <a:schemeClr val="bg1">
                    <a:lumMod val="75000"/>
                  </a:schemeClr>
                </a:solidFill>
                <a:latin typeface="Franklin Gothic Book" panose="020B0503020102020204" pitchFamily="34" charset="0"/>
                <a:cs typeface="Calibri"/>
                <a:sym typeface="Wingdings" pitchFamily="2" charset="2"/>
              </a:rPr>
              <a:t> as a </a:t>
            </a:r>
            <a:r>
              <a:rPr lang="nl-NL" sz="2400" dirty="0">
                <a:solidFill>
                  <a:schemeClr val="accent6">
                    <a:lumMod val="40000"/>
                    <a:lumOff val="60000"/>
                  </a:schemeClr>
                </a:solidFill>
                <a:latin typeface="Franklin Gothic Book" panose="020B0503020102020204" pitchFamily="34" charset="0"/>
                <a:cs typeface="Calibri"/>
                <a:sym typeface="Wingdings" pitchFamily="2" charset="2"/>
              </a:rPr>
              <a:t>separate dataset</a:t>
            </a:r>
          </a:p>
          <a:p>
            <a:pPr marL="914024" lvl="1" indent="-514142"/>
            <a:r>
              <a:rPr lang="nl-NL" sz="2000" dirty="0">
                <a:solidFill>
                  <a:schemeClr val="bg1">
                    <a:lumMod val="75000"/>
                  </a:schemeClr>
                </a:solidFill>
                <a:latin typeface="Franklin Gothic Book" panose="020B0503020102020204" pitchFamily="34" charset="0"/>
                <a:cs typeface="Calibri"/>
                <a:sym typeface="Wingdings" pitchFamily="2" charset="2"/>
              </a:rPr>
              <a:t>As </a:t>
            </a:r>
            <a:r>
              <a:rPr lang="nl-NL" sz="2000" dirty="0" err="1">
                <a:solidFill>
                  <a:schemeClr val="bg1">
                    <a:lumMod val="75000"/>
                  </a:schemeClr>
                </a:solidFill>
                <a:latin typeface="Franklin Gothic Book" panose="020B0503020102020204" pitchFamily="34" charset="0"/>
                <a:cs typeface="Calibri"/>
                <a:sym typeface="Wingdings" pitchFamily="2" charset="2"/>
              </a:rPr>
              <a:t>if</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use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“select data” option in SPSS </a:t>
            </a:r>
            <a:r>
              <a:rPr lang="nl-NL" sz="2000" dirty="0" err="1">
                <a:solidFill>
                  <a:schemeClr val="bg1">
                    <a:lumMod val="75000"/>
                  </a:schemeClr>
                </a:solidFill>
                <a:latin typeface="Franklin Gothic Book" panose="020B0503020102020204" pitchFamily="34" charset="0"/>
                <a:cs typeface="Calibri"/>
                <a:sym typeface="Wingdings" pitchFamily="2" charset="2"/>
              </a:rPr>
              <a:t>to</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only</a:t>
            </a:r>
            <a:r>
              <a:rPr lang="nl-NL" sz="2000" dirty="0">
                <a:solidFill>
                  <a:schemeClr val="bg1">
                    <a:lumMod val="75000"/>
                  </a:schemeClr>
                </a:solidFill>
                <a:latin typeface="Franklin Gothic Book" panose="020B0503020102020204" pitchFamily="34" charset="0"/>
                <a:cs typeface="Calibri"/>
                <a:sym typeface="Wingdings" pitchFamily="2" charset="2"/>
              </a:rPr>
              <a:t> select </a:t>
            </a:r>
            <a:r>
              <a:rPr lang="nl-NL" sz="2000" dirty="0" err="1">
                <a:solidFill>
                  <a:schemeClr val="bg1">
                    <a:lumMod val="75000"/>
                  </a:schemeClr>
                </a:solidFill>
                <a:latin typeface="Franklin Gothic Book" panose="020B0503020102020204" pitchFamily="34" charset="0"/>
                <a:cs typeface="Calibri"/>
                <a:sym typeface="Wingdings" pitchFamily="2" charset="2"/>
              </a:rPr>
              <a:t>people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who</a:t>
            </a:r>
            <a:r>
              <a:rPr lang="nl-NL" sz="2000" dirty="0">
                <a:solidFill>
                  <a:schemeClr val="bg1">
                    <a:lumMod val="75000"/>
                  </a:schemeClr>
                </a:solidFill>
                <a:latin typeface="Franklin Gothic Book" panose="020B0503020102020204" pitchFamily="34" charset="0"/>
                <a:cs typeface="Calibri"/>
                <a:sym typeface="Wingdings" pitchFamily="2" charset="2"/>
              </a:rPr>
              <a:t> meet a </a:t>
            </a:r>
            <a:r>
              <a:rPr lang="nl-NL" sz="2000" dirty="0" err="1">
                <a:solidFill>
                  <a:schemeClr val="bg1">
                    <a:lumMod val="75000"/>
                  </a:schemeClr>
                </a:solidFill>
                <a:latin typeface="Franklin Gothic Book" panose="020B0503020102020204" pitchFamily="34" charset="0"/>
                <a:cs typeface="Calibri"/>
                <a:sym typeface="Wingdings" pitchFamily="2" charset="2"/>
              </a:rPr>
              <a:t>certain</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condition</a:t>
            </a:r>
            <a:r>
              <a:rPr lang="nl-NL" sz="2000" dirty="0">
                <a:solidFill>
                  <a:schemeClr val="bg1">
                    <a:lumMod val="75000"/>
                  </a:schemeClr>
                </a:solidFill>
                <a:latin typeface="Franklin Gothic Book" panose="020B0503020102020204" pitchFamily="34" charset="0"/>
                <a:cs typeface="Calibri"/>
                <a:sym typeface="Wingdings" pitchFamily="2" charset="2"/>
              </a:rPr>
              <a:t> (e.g., </a:t>
            </a:r>
            <a:r>
              <a:rPr lang="nl-NL" sz="2000" dirty="0" err="1">
                <a:solidFill>
                  <a:schemeClr val="bg1">
                    <a:lumMod val="75000"/>
                  </a:schemeClr>
                </a:solidFill>
                <a:latin typeface="Franklin Gothic Book" panose="020B0503020102020204" pitchFamily="34" charset="0"/>
                <a:cs typeface="Calibri"/>
                <a:sym typeface="Wingdings" pitchFamily="2" charset="2"/>
              </a:rPr>
              <a:t>female</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German</a:t>
            </a:r>
            <a:r>
              <a:rPr lang="nl-NL" sz="2000" dirty="0">
                <a:solidFill>
                  <a:schemeClr val="bg1">
                    <a:lumMod val="75000"/>
                  </a:schemeClr>
                </a:solidFill>
                <a:latin typeface="Franklin Gothic Book" panose="020B0503020102020204" pitchFamily="34" charset="0"/>
                <a:cs typeface="Calibri"/>
                <a:sym typeface="Wingdings" pitchFamily="2" charset="2"/>
              </a:rPr>
              <a:t>, etc.)</a:t>
            </a:r>
          </a:p>
          <a:p>
            <a:pPr marL="914024" lvl="1" indent="-514142"/>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do </a:t>
            </a:r>
            <a:r>
              <a:rPr lang="nl-NL" sz="2000" dirty="0" err="1">
                <a:solidFill>
                  <a:schemeClr val="bg1">
                    <a:lumMod val="75000"/>
                  </a:schemeClr>
                </a:solidFill>
                <a:latin typeface="Franklin Gothic Book" panose="020B0503020102020204" pitchFamily="34" charset="0"/>
                <a:cs typeface="Calibri"/>
                <a:sym typeface="Wingdings" pitchFamily="2" charset="2"/>
              </a:rPr>
              <a:t>not</a:t>
            </a:r>
            <a:r>
              <a:rPr lang="nl-NL" sz="2000" dirty="0">
                <a:solidFill>
                  <a:schemeClr val="bg1">
                    <a:lumMod val="75000"/>
                  </a:schemeClr>
                </a:solidFill>
                <a:latin typeface="Franklin Gothic Book" panose="020B0503020102020204" pitchFamily="34" charset="0"/>
                <a:cs typeface="Calibri"/>
                <a:sym typeface="Wingdings" pitchFamily="2" charset="2"/>
              </a:rPr>
              <a:t> have </a:t>
            </a:r>
            <a:r>
              <a:rPr lang="nl-NL" sz="2000" dirty="0" err="1">
                <a:solidFill>
                  <a:schemeClr val="bg1">
                    <a:lumMod val="75000"/>
                  </a:schemeClr>
                </a:solidFill>
                <a:latin typeface="Franklin Gothic Book" panose="020B0503020102020204" pitchFamily="34" charset="0"/>
                <a:cs typeface="Calibri"/>
                <a:sym typeface="Wingdings" pitchFamily="2" charset="2"/>
              </a:rPr>
              <a:t>to</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physically</a:t>
            </a:r>
            <a:r>
              <a:rPr lang="nl-NL" sz="2000" dirty="0">
                <a:solidFill>
                  <a:schemeClr val="bg1">
                    <a:lumMod val="75000"/>
                  </a:schemeClr>
                </a:solidFill>
                <a:latin typeface="Franklin Gothic Book" panose="020B0503020102020204" pitchFamily="34" charset="0"/>
                <a:cs typeface="Calibri"/>
                <a:sym typeface="Wingdings" pitchFamily="2" charset="2"/>
              </a:rPr>
              <a:t> do </a:t>
            </a:r>
            <a:r>
              <a:rPr lang="nl-NL" sz="2000" dirty="0" err="1">
                <a:solidFill>
                  <a:schemeClr val="bg1">
                    <a:lumMod val="75000"/>
                  </a:schemeClr>
                </a:solidFill>
                <a:latin typeface="Franklin Gothic Book" panose="020B0503020102020204" pitchFamily="34" charset="0"/>
                <a:cs typeface="Calibri"/>
                <a:sym typeface="Wingdings" pitchFamily="2" charset="2"/>
              </a:rPr>
              <a:t>this</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software does </a:t>
            </a:r>
            <a:r>
              <a:rPr lang="nl-NL" sz="2000" dirty="0" err="1">
                <a:solidFill>
                  <a:schemeClr val="bg1">
                    <a:lumMod val="75000"/>
                  </a:schemeClr>
                </a:solidFill>
                <a:latin typeface="Franklin Gothic Book" panose="020B0503020102020204" pitchFamily="34" charset="0"/>
                <a:cs typeface="Calibri"/>
                <a:sym typeface="Wingdings" pitchFamily="2" charset="2"/>
              </a:rPr>
              <a:t>it</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behind</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the</a:t>
            </a:r>
            <a:r>
              <a:rPr lang="nl-NL" sz="2000" dirty="0">
                <a:solidFill>
                  <a:schemeClr val="bg1">
                    <a:lumMod val="75000"/>
                  </a:schemeClr>
                </a:solidFill>
                <a:latin typeface="Franklin Gothic Book" panose="020B0503020102020204" pitchFamily="34" charset="0"/>
                <a:cs typeface="Calibri"/>
                <a:sym typeface="Wingdings" pitchFamily="2" charset="2"/>
              </a:rPr>
              <a:t> scenes </a:t>
            </a:r>
            <a:r>
              <a:rPr lang="nl-NL" sz="2000" dirty="0" err="1">
                <a:solidFill>
                  <a:schemeClr val="bg1">
                    <a:lumMod val="75000"/>
                  </a:schemeClr>
                </a:solidFill>
                <a:latin typeface="Franklin Gothic Book" panose="020B0503020102020204" pitchFamily="34" charset="0"/>
                <a:cs typeface="Calibri"/>
                <a:sym typeface="Wingdings" pitchFamily="2" charset="2"/>
              </a:rPr>
              <a:t>after</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tell</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it</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what</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your</a:t>
            </a:r>
            <a:r>
              <a:rPr lang="nl-NL" sz="2000" dirty="0">
                <a:solidFill>
                  <a:schemeClr val="bg1">
                    <a:lumMod val="75000"/>
                  </a:schemeClr>
                </a:solidFill>
                <a:latin typeface="Franklin Gothic Book" panose="020B0503020102020204" pitchFamily="34" charset="0"/>
                <a:cs typeface="Calibri"/>
                <a:sym typeface="Wingdings" pitchFamily="2" charset="2"/>
              </a:rPr>
              <a:t> </a:t>
            </a:r>
            <a:r>
              <a:rPr lang="nl-NL" sz="2000" dirty="0" err="1">
                <a:solidFill>
                  <a:schemeClr val="bg1">
                    <a:lumMod val="75000"/>
                  </a:schemeClr>
                </a:solidFill>
                <a:latin typeface="Franklin Gothic Book" panose="020B0503020102020204" pitchFamily="34" charset="0"/>
                <a:cs typeface="Calibri"/>
                <a:sym typeface="Wingdings" pitchFamily="2" charset="2"/>
              </a:rPr>
              <a:t>groups</a:t>
            </a:r>
            <a:r>
              <a:rPr lang="nl-NL" sz="2000" dirty="0">
                <a:solidFill>
                  <a:schemeClr val="bg1">
                    <a:lumMod val="75000"/>
                  </a:schemeClr>
                </a:solidFill>
                <a:latin typeface="Franklin Gothic Book" panose="020B0503020102020204" pitchFamily="34" charset="0"/>
                <a:cs typeface="Calibri"/>
                <a:sym typeface="Wingdings" pitchFamily="2" charset="2"/>
              </a:rPr>
              <a:t> are</a:t>
            </a:r>
          </a:p>
          <a:p>
            <a:pPr marL="514142" indent="-514142">
              <a:buFont typeface="+mj-lt"/>
              <a:buAutoNum type="arabicPeriod"/>
            </a:pPr>
            <a:r>
              <a:rPr lang="nl-NL" sz="2400" dirty="0">
                <a:solidFill>
                  <a:schemeClr val="bg1">
                    <a:lumMod val="75000"/>
                  </a:schemeClr>
                </a:solidFill>
                <a:latin typeface="Franklin Gothic Book" panose="020B0503020102020204" pitchFamily="34" charset="0"/>
                <a:cs typeface="Calibri"/>
                <a:sym typeface="Wingdings" pitchFamily="2" charset="2"/>
              </a:rPr>
              <a:t>Model is </a:t>
            </a:r>
            <a:r>
              <a:rPr lang="nl-NL" sz="2400" dirty="0" err="1">
                <a:solidFill>
                  <a:schemeClr val="bg1">
                    <a:lumMod val="75000"/>
                  </a:schemeClr>
                </a:solidFill>
                <a:latin typeface="Franklin Gothic Book" panose="020B0503020102020204" pitchFamily="34" charset="0"/>
                <a:cs typeface="Calibri"/>
                <a:sym typeface="Wingdings" pitchFamily="2" charset="2"/>
              </a:rPr>
              <a:t>fitted</a:t>
            </a:r>
            <a:r>
              <a:rPr lang="nl-NL" sz="2400" dirty="0">
                <a:solidFill>
                  <a:schemeClr val="bg1">
                    <a:lumMod val="75000"/>
                  </a:schemeClr>
                </a:solidFill>
                <a:latin typeface="Franklin Gothic Book" panose="020B0503020102020204" pitchFamily="34" charset="0"/>
                <a:cs typeface="Calibri"/>
                <a:sym typeface="Wingdings" pitchFamily="2" charset="2"/>
              </a:rPr>
              <a:t> in </a:t>
            </a:r>
            <a:r>
              <a:rPr lang="nl-NL" sz="2400" dirty="0" err="1">
                <a:solidFill>
                  <a:schemeClr val="bg1">
                    <a:lumMod val="75000"/>
                  </a:schemeClr>
                </a:solidFill>
                <a:latin typeface="Franklin Gothic Book" panose="020B0503020102020204" pitchFamily="34" charset="0"/>
                <a:cs typeface="Calibri"/>
                <a:sym typeface="Wingdings" pitchFamily="2" charset="2"/>
              </a:rPr>
              <a:t>each</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group</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separately</a:t>
            </a:r>
            <a:endParaRPr lang="nl-NL" sz="2400" dirty="0">
              <a:solidFill>
                <a:schemeClr val="bg1">
                  <a:lumMod val="75000"/>
                </a:schemeClr>
              </a:solidFill>
              <a:latin typeface="Franklin Gothic Book" panose="020B0503020102020204" pitchFamily="34" charset="0"/>
              <a:cs typeface="Calibri"/>
              <a:sym typeface="Wingdings" pitchFamily="2" charset="2"/>
            </a:endParaRPr>
          </a:p>
          <a:p>
            <a:pPr marL="514142" indent="-514142">
              <a:buFont typeface="+mj-lt"/>
              <a:buAutoNum type="arabicPeriod"/>
            </a:pPr>
            <a:r>
              <a:rPr lang="nl-NL" sz="2400" dirty="0" err="1">
                <a:solidFill>
                  <a:schemeClr val="bg1">
                    <a:lumMod val="75000"/>
                  </a:schemeClr>
                </a:solidFill>
                <a:latin typeface="Franklin Gothic Book" panose="020B0503020102020204" pitchFamily="34" charset="0"/>
                <a:cs typeface="Calibri"/>
                <a:sym typeface="Wingdings" pitchFamily="2" charset="2"/>
              </a:rPr>
              <a:t>Apply</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constraints</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to</a:t>
            </a:r>
            <a:r>
              <a:rPr lang="nl-NL" sz="2400" dirty="0">
                <a:solidFill>
                  <a:schemeClr val="bg1">
                    <a:lumMod val="75000"/>
                  </a:schemeClr>
                </a:solidFill>
                <a:latin typeface="Franklin Gothic Book" panose="020B0503020102020204" pitchFamily="34" charset="0"/>
                <a:cs typeface="Calibri"/>
                <a:sym typeface="Wingdings" pitchFamily="2" charset="2"/>
              </a:rPr>
              <a:t> test </a:t>
            </a:r>
            <a:r>
              <a:rPr lang="nl-NL" sz="2400" dirty="0" err="1">
                <a:solidFill>
                  <a:schemeClr val="bg1">
                    <a:lumMod val="75000"/>
                  </a:schemeClr>
                </a:solidFill>
                <a:latin typeface="Franklin Gothic Book" panose="020B0503020102020204" pitchFamily="34" charset="0"/>
                <a:cs typeface="Calibri"/>
                <a:sym typeface="Wingdings" pitchFamily="2" charset="2"/>
              </a:rPr>
              <a:t>whether</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regression</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coefficients</a:t>
            </a:r>
            <a:r>
              <a:rPr lang="nl-NL" sz="2400" dirty="0">
                <a:solidFill>
                  <a:schemeClr val="bg1">
                    <a:lumMod val="75000"/>
                  </a:schemeClr>
                </a:solidFill>
                <a:latin typeface="Franklin Gothic Book" panose="020B0503020102020204" pitchFamily="34" charset="0"/>
                <a:cs typeface="Calibri"/>
                <a:sym typeface="Wingdings" pitchFamily="2" charset="2"/>
              </a:rPr>
              <a:t> are </a:t>
            </a:r>
            <a:r>
              <a:rPr lang="nl-NL" sz="2400" dirty="0" err="1">
                <a:solidFill>
                  <a:schemeClr val="bg1">
                    <a:lumMod val="75000"/>
                  </a:schemeClr>
                </a:solidFill>
                <a:latin typeface="Franklin Gothic Book" panose="020B0503020102020204" pitchFamily="34" charset="0"/>
                <a:cs typeface="Calibri"/>
                <a:sym typeface="Wingdings" pitchFamily="2" charset="2"/>
              </a:rPr>
              <a:t>the</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same</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across</a:t>
            </a:r>
            <a:r>
              <a:rPr lang="nl-NL" sz="2400" dirty="0">
                <a:solidFill>
                  <a:schemeClr val="bg1">
                    <a:lumMod val="75000"/>
                  </a:schemeClr>
                </a:solidFill>
                <a:latin typeface="Franklin Gothic Book" panose="020B0503020102020204" pitchFamily="34" charset="0"/>
                <a:cs typeface="Calibri"/>
                <a:sym typeface="Wingdings" pitchFamily="2" charset="2"/>
              </a:rPr>
              <a:t> </a:t>
            </a:r>
            <a:r>
              <a:rPr lang="nl-NL" sz="2400" dirty="0" err="1">
                <a:solidFill>
                  <a:schemeClr val="bg1">
                    <a:lumMod val="75000"/>
                  </a:schemeClr>
                </a:solidFill>
                <a:latin typeface="Franklin Gothic Book" panose="020B0503020102020204" pitchFamily="34" charset="0"/>
                <a:cs typeface="Calibri"/>
                <a:sym typeface="Wingdings" pitchFamily="2" charset="2"/>
              </a:rPr>
              <a:t>the</a:t>
            </a:r>
            <a:r>
              <a:rPr lang="nl-NL" sz="2400" dirty="0">
                <a:solidFill>
                  <a:schemeClr val="bg1">
                    <a:lumMod val="75000"/>
                  </a:schemeClr>
                </a:solidFill>
                <a:latin typeface="Franklin Gothic Book" panose="020B0503020102020204" pitchFamily="34" charset="0"/>
                <a:cs typeface="Calibri"/>
                <a:sym typeface="Wingdings" pitchFamily="2" charset="2"/>
              </a:rPr>
              <a:t> different </a:t>
            </a:r>
            <a:r>
              <a:rPr lang="nl-NL" sz="2400" dirty="0" err="1">
                <a:solidFill>
                  <a:schemeClr val="bg1">
                    <a:lumMod val="75000"/>
                  </a:schemeClr>
                </a:solidFill>
                <a:latin typeface="Franklin Gothic Book" panose="020B0503020102020204" pitchFamily="34" charset="0"/>
                <a:cs typeface="Calibri"/>
                <a:sym typeface="Wingdings" pitchFamily="2" charset="2"/>
              </a:rPr>
              <a:t>groups</a:t>
            </a:r>
            <a:endParaRPr lang="nl-NL" sz="2400" dirty="0">
              <a:solidFill>
                <a:schemeClr val="bg1">
                  <a:lumMod val="75000"/>
                </a:schemeClr>
              </a:solidFill>
              <a:latin typeface="Franklin Gothic Book" panose="020B0503020102020204" pitchFamily="34" charset="0"/>
              <a:cs typeface="Calibri"/>
              <a:sym typeface="Wingdings" pitchFamily="2" charset="2"/>
            </a:endParaRPr>
          </a:p>
          <a:p>
            <a:pPr marL="971153" lvl="1" indent="-514142">
              <a:buFont typeface="Arial" panose="020B0604020202020204" pitchFamily="34" charset="0"/>
              <a:buChar char="•"/>
            </a:pPr>
            <a:r>
              <a:rPr lang="nl-NL" sz="2000" dirty="0" err="1">
                <a:latin typeface="Franklin Gothic Book" panose="020B0503020102020204" pitchFamily="34" charset="0"/>
                <a:sym typeface="Wingdings" pitchFamily="2" charset="2"/>
              </a:rPr>
              <a:t>You</a:t>
            </a:r>
            <a:r>
              <a:rPr lang="nl-NL" sz="2000" dirty="0">
                <a:latin typeface="Franklin Gothic Book" panose="020B0503020102020204" pitchFamily="34" charset="0"/>
                <a:sym typeface="Wingdings" pitchFamily="2" charset="2"/>
              </a:rPr>
              <a:t> </a:t>
            </a:r>
            <a:r>
              <a:rPr lang="nl-NL" sz="2000" dirty="0" err="1">
                <a:latin typeface="Franklin Gothic Book" panose="020B0503020102020204" pitchFamily="34" charset="0"/>
                <a:sym typeface="Wingdings" pitchFamily="2" charset="2"/>
              </a:rPr>
              <a:t>will</a:t>
            </a:r>
            <a:r>
              <a:rPr lang="nl-NL" sz="2000" dirty="0">
                <a:latin typeface="Franklin Gothic Book" panose="020B0503020102020204" pitchFamily="34" charset="0"/>
                <a:sym typeface="Wingdings" pitchFamily="2" charset="2"/>
              </a:rPr>
              <a:t> get a </a:t>
            </a:r>
            <a:r>
              <a:rPr lang="nl-NL" sz="2000" dirty="0" err="1">
                <a:latin typeface="Franklin Gothic Book" panose="020B0503020102020204" pitchFamily="34" charset="0"/>
                <a:sym typeface="Wingdings" pitchFamily="2" charset="2"/>
              </a:rPr>
              <a:t>statistical</a:t>
            </a:r>
            <a:r>
              <a:rPr lang="nl-NL" sz="2000" dirty="0">
                <a:latin typeface="Franklin Gothic Book" panose="020B0503020102020204" pitchFamily="34" charset="0"/>
                <a:sym typeface="Wingdings" pitchFamily="2" charset="2"/>
              </a:rPr>
              <a:t> test </a:t>
            </a:r>
            <a:r>
              <a:rPr lang="nl-NL" sz="2000" dirty="0" err="1">
                <a:latin typeface="Franklin Gothic Book" panose="020B0503020102020204" pitchFamily="34" charset="0"/>
                <a:sym typeface="Wingdings" pitchFamily="2" charset="2"/>
              </a:rPr>
              <a:t>for</a:t>
            </a:r>
            <a:r>
              <a:rPr lang="nl-NL" sz="2000" dirty="0">
                <a:latin typeface="Franklin Gothic Book" panose="020B0503020102020204" pitchFamily="34" charset="0"/>
                <a:sym typeface="Wingdings" pitchFamily="2" charset="2"/>
              </a:rPr>
              <a:t> </a:t>
            </a:r>
            <a:r>
              <a:rPr lang="nl-NL" sz="2000" dirty="0" err="1">
                <a:latin typeface="Franklin Gothic Book" panose="020B0503020102020204" pitchFamily="34" charset="0"/>
                <a:sym typeface="Wingdings" pitchFamily="2" charset="2"/>
              </a:rPr>
              <a:t>whether</a:t>
            </a:r>
            <a:r>
              <a:rPr lang="nl-NL" sz="2000" dirty="0">
                <a:latin typeface="Franklin Gothic Book" panose="020B0503020102020204" pitchFamily="34" charset="0"/>
                <a:sym typeface="Wingdings" pitchFamily="2" charset="2"/>
              </a:rPr>
              <a:t> </a:t>
            </a:r>
            <a:r>
              <a:rPr lang="nl-NL" sz="2000" dirty="0" err="1">
                <a:latin typeface="Franklin Gothic Book" panose="020B0503020102020204" pitchFamily="34" charset="0"/>
                <a:sym typeface="Wingdings" pitchFamily="2" charset="2"/>
              </a:rPr>
              <a:t>the</a:t>
            </a:r>
            <a:r>
              <a:rPr lang="nl-NL" sz="2000" dirty="0">
                <a:latin typeface="Franklin Gothic Book" panose="020B0503020102020204" pitchFamily="34" charset="0"/>
                <a:sym typeface="Wingdings" pitchFamily="2" charset="2"/>
              </a:rPr>
              <a:t> parameters </a:t>
            </a:r>
            <a:r>
              <a:rPr lang="nl-NL" sz="2000" dirty="0" err="1">
                <a:latin typeface="Franklin Gothic Book" panose="020B0503020102020204" pitchFamily="34" charset="0"/>
                <a:sym typeface="Wingdings" pitchFamily="2" charset="2"/>
              </a:rPr>
              <a:t>between</a:t>
            </a:r>
            <a:r>
              <a:rPr lang="nl-NL" sz="2000" dirty="0">
                <a:latin typeface="Franklin Gothic Book" panose="020B0503020102020204" pitchFamily="34" charset="0"/>
                <a:sym typeface="Wingdings" pitchFamily="2" charset="2"/>
              </a:rPr>
              <a:t> </a:t>
            </a:r>
            <a:r>
              <a:rPr lang="nl-NL" sz="2000" dirty="0" err="1">
                <a:latin typeface="Franklin Gothic Book" panose="020B0503020102020204" pitchFamily="34" charset="0"/>
                <a:sym typeface="Wingdings" pitchFamily="2" charset="2"/>
              </a:rPr>
              <a:t>the</a:t>
            </a:r>
            <a:r>
              <a:rPr lang="nl-NL" sz="2000" dirty="0">
                <a:latin typeface="Franklin Gothic Book" panose="020B0503020102020204" pitchFamily="34" charset="0"/>
                <a:sym typeface="Wingdings" pitchFamily="2" charset="2"/>
              </a:rPr>
              <a:t> </a:t>
            </a:r>
            <a:r>
              <a:rPr lang="nl-NL" sz="2000" dirty="0" err="1">
                <a:latin typeface="Franklin Gothic Book" panose="020B0503020102020204" pitchFamily="34" charset="0"/>
                <a:sym typeface="Wingdings" pitchFamily="2" charset="2"/>
              </a:rPr>
              <a:t>groups</a:t>
            </a:r>
            <a:r>
              <a:rPr lang="nl-NL" sz="2000" dirty="0">
                <a:latin typeface="Franklin Gothic Book" panose="020B0503020102020204" pitchFamily="34" charset="0"/>
                <a:sym typeface="Wingdings" pitchFamily="2" charset="2"/>
              </a:rPr>
              <a:t> are </a:t>
            </a:r>
            <a:r>
              <a:rPr lang="nl-NL" sz="2000" dirty="0" err="1">
                <a:latin typeface="Franklin Gothic Book" panose="020B0503020102020204" pitchFamily="34" charset="0"/>
                <a:sym typeface="Wingdings" pitchFamily="2" charset="2"/>
              </a:rPr>
              <a:t>significantly</a:t>
            </a:r>
            <a:r>
              <a:rPr lang="nl-NL" sz="2000" dirty="0">
                <a:latin typeface="Franklin Gothic Book" panose="020B0503020102020204" pitchFamily="34" charset="0"/>
                <a:sym typeface="Wingdings" pitchFamily="2" charset="2"/>
              </a:rPr>
              <a:t> different</a:t>
            </a:r>
            <a:r>
              <a:rPr lang="en-US" sz="2000" dirty="0">
                <a:latin typeface="Franklin Gothic Book" panose="020B0503020102020204" pitchFamily="34" charset="0"/>
              </a:rPr>
              <a:t>	</a:t>
            </a:r>
          </a:p>
        </p:txBody>
      </p:sp>
      <p:sp>
        <p:nvSpPr>
          <p:cNvPr id="5" name="TextBox 4"/>
          <p:cNvSpPr txBox="1"/>
          <p:nvPr/>
        </p:nvSpPr>
        <p:spPr>
          <a:xfrm>
            <a:off x="228600" y="304800"/>
            <a:ext cx="8610600" cy="923330"/>
          </a:xfrm>
          <a:prstGeom prst="rect">
            <a:avLst/>
          </a:prstGeom>
          <a:noFill/>
        </p:spPr>
        <p:txBody>
          <a:bodyPr wrap="square" lIns="91402" tIns="45702" rIns="91402" bIns="45702" rtlCol="0">
            <a:spAutoFit/>
          </a:bodyPr>
          <a:lstStyle/>
          <a:p>
            <a:pPr algn="ctr"/>
            <a:r>
              <a:rPr lang="nl-NL" sz="3600" dirty="0">
                <a:latin typeface="Franklin Gothic Medium" panose="020B0603020102020204" pitchFamily="34" charset="0"/>
                <a:cs typeface="Calibri"/>
                <a:sym typeface="Wingdings" pitchFamily="2" charset="2"/>
              </a:rPr>
              <a:t>General Setup of </a:t>
            </a:r>
            <a:r>
              <a:rPr lang="nl-NL" sz="3600" dirty="0" err="1">
                <a:latin typeface="Franklin Gothic Medium" panose="020B0603020102020204" pitchFamily="34" charset="0"/>
                <a:cs typeface="Calibri"/>
                <a:sym typeface="Wingdings" pitchFamily="2" charset="2"/>
              </a:rPr>
              <a:t>Multigroup</a:t>
            </a:r>
            <a:endParaRPr lang="nl-NL" sz="3600" dirty="0">
              <a:latin typeface="Franklin Gothic Medium" panose="020B0603020102020204" pitchFamily="34" charset="0"/>
              <a:cs typeface="Calibri"/>
              <a:sym typeface="Wingdings" pitchFamily="2" charset="2"/>
            </a:endParaRPr>
          </a:p>
          <a:p>
            <a:endParaRPr lang="nl-NL" dirty="0"/>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6021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nl-NL" b="1" dirty="0"/>
              <a:t>Multigroup Regression</a:t>
            </a:r>
            <a:br>
              <a:rPr lang="nl-NL" b="1" dirty="0"/>
            </a:br>
            <a:r>
              <a:rPr lang="nl-NL" b="1" dirty="0"/>
              <a:t>in M</a:t>
            </a:r>
            <a:r>
              <a:rPr lang="nl-NL" b="1" i="1" dirty="0"/>
              <a:t>plus</a:t>
            </a:r>
            <a:endParaRPr lang="en-US" dirty="0"/>
          </a:p>
        </p:txBody>
      </p:sp>
      <p:sp>
        <p:nvSpPr>
          <p:cNvPr id="3" name="Content Placeholder 2"/>
          <p:cNvSpPr>
            <a:spLocks noGrp="1"/>
          </p:cNvSpPr>
          <p:nvPr>
            <p:ph idx="1"/>
          </p:nvPr>
        </p:nvSpPr>
        <p:spPr/>
        <p:txBody>
          <a:bodyPr>
            <a:noAutofit/>
          </a:bodyPr>
          <a:lstStyle/>
          <a:p>
            <a:pPr marL="0" indent="0"/>
            <a:r>
              <a:rPr lang="en-US" sz="2400" b="0" dirty="0">
                <a:solidFill>
                  <a:srgbClr val="0070C0"/>
                </a:solidFill>
                <a:latin typeface="Courier New" panose="02070309020205020404" pitchFamily="49" charset="0"/>
                <a:cs typeface="Courier New" panose="02070309020205020404" pitchFamily="49" charset="0"/>
              </a:rPr>
              <a:t>DATA</a:t>
            </a:r>
            <a:r>
              <a:rPr lang="en-US" sz="2400" b="0" dirty="0">
                <a:latin typeface="Courier New" panose="02070309020205020404" pitchFamily="49" charset="0"/>
                <a:cs typeface="Courier New" panose="02070309020205020404" pitchFamily="49" charset="0"/>
              </a:rPr>
              <a:t>: FILE IS your.filename.dat;</a:t>
            </a:r>
          </a:p>
          <a:p>
            <a:pPr marL="0" indent="0"/>
            <a:r>
              <a:rPr lang="en-US" sz="2400" b="0" dirty="0">
                <a:solidFill>
                  <a:srgbClr val="0070C0"/>
                </a:solidFill>
                <a:latin typeface="Courier New" panose="02070309020205020404" pitchFamily="49" charset="0"/>
                <a:cs typeface="Courier New" panose="02070309020205020404" pitchFamily="49" charset="0"/>
              </a:rPr>
              <a:t>VARIABLE</a:t>
            </a:r>
            <a:r>
              <a:rPr lang="en-US" sz="2400" b="0" dirty="0">
                <a:latin typeface="Courier New" panose="02070309020205020404" pitchFamily="49" charset="0"/>
                <a:cs typeface="Courier New" panose="02070309020205020404" pitchFamily="49" charset="0"/>
              </a:rPr>
              <a:t>: </a:t>
            </a:r>
          </a:p>
          <a:p>
            <a:pPr marL="0" indent="0"/>
            <a:r>
              <a:rPr lang="en-US" sz="2400" b="0" dirty="0">
                <a:latin typeface="Courier New" panose="02070309020205020404" pitchFamily="49" charset="0"/>
                <a:cs typeface="Courier New" panose="02070309020205020404" pitchFamily="49" charset="0"/>
              </a:rPr>
              <a:t>NAMES ARE </a:t>
            </a:r>
            <a:r>
              <a:rPr lang="en-US" sz="2400" b="0" dirty="0" err="1">
                <a:latin typeface="Courier New" panose="02070309020205020404" pitchFamily="49" charset="0"/>
                <a:cs typeface="Courier New" panose="02070309020205020404" pitchFamily="49" charset="0"/>
              </a:rPr>
              <a:t>respnr</a:t>
            </a:r>
            <a:r>
              <a:rPr lang="en-US" sz="2400" b="0" dirty="0">
                <a:latin typeface="Courier New" panose="02070309020205020404" pitchFamily="49" charset="0"/>
                <a:cs typeface="Courier New" panose="02070309020205020404" pitchFamily="49" charset="0"/>
              </a:rPr>
              <a:t> Dutch gender </a:t>
            </a:r>
            <a:r>
              <a:rPr lang="en-US" sz="2400" b="0" dirty="0" err="1">
                <a:latin typeface="Courier New" panose="02070309020205020404" pitchFamily="49" charset="0"/>
                <a:cs typeface="Courier New" panose="02070309020205020404" pitchFamily="49" charset="0"/>
              </a:rPr>
              <a:t>sw</a:t>
            </a:r>
            <a:r>
              <a:rPr lang="en-US" sz="2400" b="0" dirty="0">
                <a:latin typeface="Courier New" panose="02070309020205020404" pitchFamily="49" charset="0"/>
                <a:cs typeface="Courier New" panose="02070309020205020404" pitchFamily="49" charset="0"/>
              </a:rPr>
              <a:t> covert overt;</a:t>
            </a:r>
          </a:p>
          <a:p>
            <a:pPr marL="0" indent="0"/>
            <a:r>
              <a:rPr lang="en-US" sz="2400" b="0" dirty="0">
                <a:latin typeface="Courier New" panose="02070309020205020404" pitchFamily="49" charset="0"/>
                <a:cs typeface="Courier New" panose="02070309020205020404" pitchFamily="49" charset="0"/>
              </a:rPr>
              <a:t>USEVARIABLES ARE covert </a:t>
            </a:r>
            <a:r>
              <a:rPr lang="en-US" sz="2400" b="0" dirty="0" err="1">
                <a:latin typeface="Courier New" panose="02070309020205020404" pitchFamily="49" charset="0"/>
                <a:cs typeface="Courier New" panose="02070309020205020404" pitchFamily="49" charset="0"/>
              </a:rPr>
              <a:t>sw</a:t>
            </a:r>
            <a:r>
              <a:rPr lang="en-US" sz="2400" b="0" dirty="0">
                <a:latin typeface="Courier New" panose="02070309020205020404" pitchFamily="49" charset="0"/>
                <a:cs typeface="Courier New" panose="02070309020205020404" pitchFamily="49" charset="0"/>
              </a:rPr>
              <a:t> overt;</a:t>
            </a:r>
          </a:p>
          <a:p>
            <a:pPr marL="0" indent="0"/>
            <a:r>
              <a:rPr lang="en-US" sz="2400" b="0" dirty="0">
                <a:latin typeface="Courier New" panose="02070309020205020404" pitchFamily="49" charset="0"/>
                <a:cs typeface="Courier New" panose="02070309020205020404" pitchFamily="49" charset="0"/>
              </a:rPr>
              <a:t>MISSING ARE ALL (-999);</a:t>
            </a:r>
          </a:p>
          <a:p>
            <a:pPr marL="0" indent="0"/>
            <a:r>
              <a:rPr lang="en-US" sz="2400" b="0" dirty="0">
                <a:solidFill>
                  <a:srgbClr val="0070C0"/>
                </a:solidFill>
                <a:latin typeface="Courier New" panose="02070309020205020404" pitchFamily="49" charset="0"/>
                <a:cs typeface="Courier New" panose="02070309020205020404" pitchFamily="49" charset="0"/>
              </a:rPr>
              <a:t>MODEL</a:t>
            </a:r>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sw</a:t>
            </a:r>
            <a:r>
              <a:rPr lang="en-US" sz="2400" b="0" dirty="0">
                <a:latin typeface="Courier New" panose="02070309020205020404" pitchFamily="49" charset="0"/>
                <a:cs typeface="Courier New" panose="02070309020205020404" pitchFamily="49" charset="0"/>
              </a:rPr>
              <a:t> ON covert overt;</a:t>
            </a:r>
          </a:p>
          <a:p>
            <a:pPr marL="0" indent="0"/>
            <a:r>
              <a:rPr lang="en-US" sz="2400" b="0" dirty="0">
                <a:solidFill>
                  <a:srgbClr val="0070C0"/>
                </a:solidFill>
                <a:latin typeface="Courier New" panose="02070309020205020404" pitchFamily="49" charset="0"/>
                <a:cs typeface="Courier New" panose="02070309020205020404" pitchFamily="49" charset="0"/>
              </a:rPr>
              <a:t>OUTPUT</a:t>
            </a:r>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sampstat</a:t>
            </a:r>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stdyx</a:t>
            </a:r>
            <a:r>
              <a:rPr lang="en-US" sz="2400" b="0" dirty="0">
                <a:latin typeface="Courier New" panose="02070309020205020404" pitchFamily="49" charset="0"/>
                <a:cs typeface="Courier New" panose="02070309020205020404" pitchFamily="49" charset="0"/>
              </a:rPr>
              <a:t>;</a:t>
            </a:r>
          </a:p>
        </p:txBody>
      </p:sp>
      <p:sp>
        <p:nvSpPr>
          <p:cNvPr id="4" name="TextBox 3"/>
          <p:cNvSpPr txBox="1"/>
          <p:nvPr/>
        </p:nvSpPr>
        <p:spPr>
          <a:xfrm>
            <a:off x="822960" y="5105400"/>
            <a:ext cx="8104094" cy="2246733"/>
          </a:xfrm>
          <a:prstGeom prst="rect">
            <a:avLst/>
          </a:prstGeom>
          <a:noFill/>
        </p:spPr>
        <p:txBody>
          <a:bodyPr wrap="square" lIns="91402" tIns="45702" rIns="91402" bIns="45702" rtlCol="0">
            <a:spAutoFit/>
          </a:bodyPr>
          <a:lstStyle/>
          <a:p>
            <a:r>
              <a:rPr lang="en-US" sz="2000" b="1" dirty="0">
                <a:solidFill>
                  <a:schemeClr val="bg1"/>
                </a:solidFill>
              </a:rPr>
              <a:t>This example was used on Day1.</a:t>
            </a:r>
          </a:p>
          <a:p>
            <a:r>
              <a:rPr lang="en-US" sz="2000" b="1" dirty="0">
                <a:solidFill>
                  <a:schemeClr val="bg1"/>
                </a:solidFill>
              </a:rPr>
              <a:t>SW is the outcome, Covert and Overt are the predictors.</a:t>
            </a:r>
          </a:p>
          <a:p>
            <a:r>
              <a:rPr lang="en-US" sz="2000" b="1" dirty="0">
                <a:solidFill>
                  <a:schemeClr val="bg1"/>
                </a:solidFill>
              </a:rPr>
              <a:t>This code gives a single model for the entire data.</a:t>
            </a:r>
          </a:p>
          <a:p>
            <a:endParaRPr lang="en-US" sz="2000" b="1" dirty="0">
              <a:solidFill>
                <a:schemeClr val="bg1"/>
              </a:solidFill>
            </a:endParaRPr>
          </a:p>
          <a:p>
            <a:r>
              <a:rPr lang="en-US" sz="2000" b="1" dirty="0">
                <a:solidFill>
                  <a:schemeClr val="bg1"/>
                </a:solidFill>
              </a:rPr>
              <a:t>Next, we will compare the regression coefficients for males and females.</a:t>
            </a:r>
          </a:p>
          <a:p>
            <a:endParaRPr lang="en-US" sz="2000" b="1" dirty="0">
              <a:solidFill>
                <a:schemeClr val="bg1"/>
              </a:solidFill>
            </a:endParaRPr>
          </a:p>
          <a:p>
            <a:endParaRPr lang="en-US" sz="2000" b="1" dirty="0">
              <a:solidFill>
                <a:schemeClr val="bg1"/>
              </a:solidFill>
            </a:endParaRPr>
          </a:p>
        </p:txBody>
      </p:sp>
    </p:spTree>
    <p:extLst>
      <p:ext uri="{BB962C8B-B14F-4D97-AF65-F5344CB8AC3E}">
        <p14:creationId xmlns:p14="http://schemas.microsoft.com/office/powerpoint/2010/main" val="39178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ep 1"/>
          <p:cNvGrpSpPr>
            <a:grpSpLocks/>
          </p:cNvGrpSpPr>
          <p:nvPr/>
        </p:nvGrpSpPr>
        <p:grpSpPr bwMode="auto">
          <a:xfrm>
            <a:off x="342900" y="1936157"/>
            <a:ext cx="8458200" cy="3657600"/>
            <a:chOff x="3050909" y="836613"/>
            <a:chExt cx="8415866" cy="3621087"/>
          </a:xfrm>
        </p:grpSpPr>
        <p:sp>
          <p:nvSpPr>
            <p:cNvPr id="9" name="Ovaal 14"/>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err="1">
                  <a:solidFill>
                    <a:schemeClr val="tx1"/>
                  </a:solidFill>
                  <a:latin typeface="Franklin Gothic Medium" panose="020B0603020102020204" pitchFamily="34" charset="0"/>
                </a:rPr>
                <a:t>Extraversion</a:t>
              </a:r>
              <a:endParaRPr lang="nl-NL" sz="1100" dirty="0">
                <a:solidFill>
                  <a:schemeClr val="tx1"/>
                </a:solidFill>
                <a:latin typeface="Franklin Gothic Medium" panose="020B0603020102020204" pitchFamily="34" charset="0"/>
              </a:endParaRPr>
            </a:p>
          </p:txBody>
        </p:sp>
        <p:sp>
          <p:nvSpPr>
            <p:cNvPr id="10"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11" name="Rectangle 5"/>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12"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13"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14" name="Straight Arrow Connector 10"/>
            <p:cNvCxnSpPr>
              <a:cxnSpLocks/>
              <a:stCxn id="11" idx="1"/>
              <a:endCxn id="9" idx="7"/>
            </p:cNvCxnSpPr>
            <p:nvPr/>
          </p:nvCxnSpPr>
          <p:spPr bwMode="auto">
            <a:xfrm flipH="1">
              <a:off x="5854666" y="1124745"/>
              <a:ext cx="1776447" cy="10623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0"/>
            <p:cNvCxnSpPr>
              <a:cxnSpLocks/>
              <a:stCxn id="12" idx="1"/>
              <a:endCxn id="9" idx="6"/>
            </p:cNvCxnSpPr>
            <p:nvPr/>
          </p:nvCxnSpPr>
          <p:spPr bwMode="auto">
            <a:xfrm flipH="1">
              <a:off x="6335715" y="2118520"/>
              <a:ext cx="1295399" cy="6921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0"/>
            <p:cNvCxnSpPr>
              <a:cxnSpLocks/>
              <a:stCxn id="13" idx="1"/>
              <a:endCxn id="9" idx="6"/>
            </p:cNvCxnSpPr>
            <p:nvPr/>
          </p:nvCxnSpPr>
          <p:spPr bwMode="auto">
            <a:xfrm flipH="1" flipV="1">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0"/>
            <p:cNvCxnSpPr>
              <a:cxnSpLocks/>
              <a:stCxn id="10" idx="1"/>
              <a:endCxn id="9" idx="5"/>
            </p:cNvCxnSpPr>
            <p:nvPr/>
          </p:nvCxnSpPr>
          <p:spPr bwMode="auto">
            <a:xfrm flipH="1" flipV="1">
              <a:off x="5854666" y="3434235"/>
              <a:ext cx="1790733" cy="7353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1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74A23BA-89C8-4155-A08B-633AC231828B}"/>
              </a:ext>
            </a:extLst>
          </p:cNvPr>
          <p:cNvSpPr txBox="1"/>
          <p:nvPr/>
        </p:nvSpPr>
        <p:spPr>
          <a:xfrm>
            <a:off x="21771" y="636630"/>
            <a:ext cx="9144000" cy="707850"/>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Formative</a:t>
            </a:r>
            <a:r>
              <a:rPr lang="nl-NL" sz="4000" dirty="0">
                <a:latin typeface="Franklin Gothic Medium" panose="020B0603020102020204" pitchFamily="34" charset="0"/>
              </a:rPr>
              <a:t> </a:t>
            </a:r>
            <a:r>
              <a:rPr lang="nl-NL" sz="4000" dirty="0" err="1">
                <a:latin typeface="Franklin Gothic Medium" panose="020B0603020102020204" pitchFamily="34" charset="0"/>
              </a:rPr>
              <a:t>measurement</a:t>
            </a:r>
            <a:r>
              <a:rPr lang="nl-NL" sz="4000" dirty="0">
                <a:latin typeface="Franklin Gothic Medium" panose="020B0603020102020204" pitchFamily="34" charset="0"/>
              </a:rPr>
              <a:t> model</a:t>
            </a:r>
          </a:p>
        </p:txBody>
      </p:sp>
      <p:sp>
        <p:nvSpPr>
          <p:cNvPr id="34" name="TextBox 33">
            <a:extLst>
              <a:ext uri="{FF2B5EF4-FFF2-40B4-BE49-F238E27FC236}">
                <a16:creationId xmlns:a16="http://schemas.microsoft.com/office/drawing/2014/main" id="{085E021A-346C-4D86-AAB2-C38812A6E58D}"/>
              </a:ext>
            </a:extLst>
          </p:cNvPr>
          <p:cNvSpPr txBox="1"/>
          <p:nvPr/>
        </p:nvSpPr>
        <p:spPr>
          <a:xfrm>
            <a:off x="945644" y="5953366"/>
            <a:ext cx="8001000" cy="430887"/>
          </a:xfrm>
          <a:prstGeom prst="rect">
            <a:avLst/>
          </a:prstGeom>
          <a:noFill/>
        </p:spPr>
        <p:txBody>
          <a:bodyPr wrap="square" rtlCol="0">
            <a:spAutoFit/>
          </a:bodyPr>
          <a:lstStyle/>
          <a:p>
            <a:r>
              <a:rPr lang="en-US" sz="2200" dirty="0"/>
              <a:t>Note: Extraversion is the dependent variable, items are the predictors.</a:t>
            </a:r>
            <a:endParaRPr lang="nl-NL" sz="2200" dirty="0"/>
          </a:p>
        </p:txBody>
      </p:sp>
    </p:spTree>
    <p:extLst>
      <p:ext uri="{BB962C8B-B14F-4D97-AF65-F5344CB8AC3E}">
        <p14:creationId xmlns:p14="http://schemas.microsoft.com/office/powerpoint/2010/main" val="11341551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940040" cy="548640"/>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a:t>
            </a:r>
            <a:endParaRPr lang="en-US" dirty="0">
              <a:latin typeface="Franklin Gothic Medium" panose="020B0603020102020204" pitchFamily="34" charset="0"/>
            </a:endParaRPr>
          </a:p>
        </p:txBody>
      </p:sp>
      <p:sp>
        <p:nvSpPr>
          <p:cNvPr id="3" name="Content Placeholder 2"/>
          <p:cNvSpPr>
            <a:spLocks noGrp="1"/>
          </p:cNvSpPr>
          <p:nvPr>
            <p:ph idx="1"/>
          </p:nvPr>
        </p:nvSpPr>
        <p:spPr/>
        <p:txBody>
          <a:bodyPr>
            <a:noAutofit/>
          </a:bodyPr>
          <a:lstStyle/>
          <a:p>
            <a:pPr marL="0" indent="0"/>
            <a:r>
              <a:rPr lang="en-US" sz="2200" b="0" dirty="0">
                <a:solidFill>
                  <a:srgbClr val="0070C0"/>
                </a:solidFill>
                <a:latin typeface="Courier New" panose="02070309020205020404" pitchFamily="49" charset="0"/>
                <a:cs typeface="Courier New" panose="02070309020205020404" pitchFamily="49" charset="0"/>
              </a:rPr>
              <a:t>DATA</a:t>
            </a:r>
            <a:r>
              <a:rPr lang="en-US" sz="2200" b="0" dirty="0">
                <a:latin typeface="Courier New" panose="02070309020205020404" pitchFamily="49" charset="0"/>
                <a:cs typeface="Courier New" panose="02070309020205020404" pitchFamily="49" charset="0"/>
              </a:rPr>
              <a:t>: FILE IS your.filename.dat;</a:t>
            </a:r>
          </a:p>
          <a:p>
            <a:pPr marL="0" indent="0"/>
            <a:r>
              <a:rPr lang="en-US" sz="2200" b="0" dirty="0">
                <a:solidFill>
                  <a:srgbClr val="0070C0"/>
                </a:solidFill>
                <a:latin typeface="Courier New" panose="02070309020205020404" pitchFamily="49" charset="0"/>
                <a:cs typeface="Courier New" panose="02070309020205020404" pitchFamily="49" charset="0"/>
              </a:rPr>
              <a:t>VARIABLE</a:t>
            </a:r>
            <a:r>
              <a:rPr lang="en-US" sz="2200" b="0" dirty="0">
                <a:latin typeface="Courier New" panose="02070309020205020404" pitchFamily="49" charset="0"/>
                <a:cs typeface="Courier New" panose="02070309020205020404" pitchFamily="49" charset="0"/>
              </a:rPr>
              <a:t>: </a:t>
            </a:r>
          </a:p>
          <a:p>
            <a:pPr marL="0" indent="0"/>
            <a:r>
              <a:rPr lang="en-US" sz="2200" b="0" dirty="0">
                <a:latin typeface="Courier New" panose="02070309020205020404" pitchFamily="49" charset="0"/>
                <a:cs typeface="Courier New" panose="02070309020205020404" pitchFamily="49" charset="0"/>
              </a:rPr>
              <a:t>NAMES ARE </a:t>
            </a:r>
            <a:r>
              <a:rPr lang="en-US" sz="2200" b="0" dirty="0" err="1">
                <a:latin typeface="Courier New" panose="02070309020205020404" pitchFamily="49" charset="0"/>
                <a:cs typeface="Courier New" panose="02070309020205020404" pitchFamily="49" charset="0"/>
              </a:rPr>
              <a:t>respnr</a:t>
            </a:r>
            <a:r>
              <a:rPr lang="en-US" sz="2200" b="0" dirty="0">
                <a:latin typeface="Courier New" panose="02070309020205020404" pitchFamily="49" charset="0"/>
                <a:cs typeface="Courier New" panose="02070309020205020404" pitchFamily="49" charset="0"/>
              </a:rPr>
              <a:t> Dutch gender </a:t>
            </a:r>
            <a:r>
              <a:rPr lang="en-US" sz="2200" b="0" dirty="0" err="1">
                <a:latin typeface="Courier New" panose="02070309020205020404" pitchFamily="49" charset="0"/>
                <a:cs typeface="Courier New" panose="02070309020205020404" pitchFamily="49" charset="0"/>
              </a:rPr>
              <a:t>sw</a:t>
            </a:r>
            <a:r>
              <a:rPr lang="en-US" sz="2200" b="0" dirty="0">
                <a:latin typeface="Courier New" panose="02070309020205020404" pitchFamily="49" charset="0"/>
                <a:cs typeface="Courier New" panose="02070309020205020404" pitchFamily="49" charset="0"/>
              </a:rPr>
              <a:t> covert overt;</a:t>
            </a:r>
          </a:p>
          <a:p>
            <a:pPr marL="0" indent="0"/>
            <a:r>
              <a:rPr lang="en-US" sz="2200" b="0" dirty="0">
                <a:latin typeface="Courier New" panose="02070309020205020404" pitchFamily="49" charset="0"/>
                <a:cs typeface="Courier New" panose="02070309020205020404" pitchFamily="49" charset="0"/>
              </a:rPr>
              <a:t>USEVARIABLES ARE covert </a:t>
            </a:r>
            <a:r>
              <a:rPr lang="en-US" sz="2200" b="0" dirty="0" err="1">
                <a:latin typeface="Courier New" panose="02070309020205020404" pitchFamily="49" charset="0"/>
                <a:cs typeface="Courier New" panose="02070309020205020404" pitchFamily="49" charset="0"/>
              </a:rPr>
              <a:t>sw</a:t>
            </a:r>
            <a:r>
              <a:rPr lang="en-US" sz="2200" b="0" dirty="0">
                <a:latin typeface="Courier New" panose="02070309020205020404" pitchFamily="49" charset="0"/>
                <a:cs typeface="Courier New" panose="02070309020205020404" pitchFamily="49" charset="0"/>
              </a:rPr>
              <a:t> overt;</a:t>
            </a:r>
          </a:p>
          <a:p>
            <a:pPr marL="0" indent="0"/>
            <a:r>
              <a:rPr lang="en-US" sz="2200" b="0" dirty="0">
                <a:solidFill>
                  <a:srgbClr val="FF6600"/>
                </a:solidFill>
                <a:latin typeface="Courier New" panose="02070309020205020404" pitchFamily="49" charset="0"/>
                <a:cs typeface="Courier New" panose="02070309020205020404" pitchFamily="49" charset="0"/>
              </a:rPr>
              <a:t>Grouping ARE gender (0=male 1=female);</a:t>
            </a:r>
          </a:p>
          <a:p>
            <a:pPr marL="0" indent="0"/>
            <a:r>
              <a:rPr lang="en-US" sz="2200" b="0" dirty="0">
                <a:latin typeface="Courier New" panose="02070309020205020404" pitchFamily="49" charset="0"/>
                <a:cs typeface="Courier New" panose="02070309020205020404" pitchFamily="49" charset="0"/>
              </a:rPr>
              <a:t>MISSING ARE ALL (-999);</a:t>
            </a:r>
          </a:p>
          <a:p>
            <a:pPr marL="0" indent="0"/>
            <a:r>
              <a:rPr lang="en-US" sz="2200" b="0" dirty="0">
                <a:solidFill>
                  <a:srgbClr val="0070C0"/>
                </a:solidFill>
                <a:latin typeface="Courier New" panose="02070309020205020404" pitchFamily="49" charset="0"/>
                <a:cs typeface="Courier New" panose="02070309020205020404" pitchFamily="49" charset="0"/>
              </a:rPr>
              <a:t>MODEL</a:t>
            </a:r>
            <a:r>
              <a:rPr lang="en-US" sz="2200" b="0" dirty="0">
                <a:latin typeface="Courier New" panose="02070309020205020404" pitchFamily="49" charset="0"/>
                <a:cs typeface="Courier New" panose="02070309020205020404" pitchFamily="49" charset="0"/>
              </a:rPr>
              <a:t>: </a:t>
            </a:r>
            <a:r>
              <a:rPr lang="en-US" sz="2200" b="0" dirty="0" err="1">
                <a:latin typeface="Courier New" panose="02070309020205020404" pitchFamily="49" charset="0"/>
                <a:cs typeface="Courier New" panose="02070309020205020404" pitchFamily="49" charset="0"/>
              </a:rPr>
              <a:t>sw</a:t>
            </a:r>
            <a:r>
              <a:rPr lang="en-US" sz="2200" b="0" dirty="0">
                <a:latin typeface="Courier New" panose="02070309020205020404" pitchFamily="49" charset="0"/>
                <a:cs typeface="Courier New" panose="02070309020205020404" pitchFamily="49" charset="0"/>
              </a:rPr>
              <a:t> ON covert overt;</a:t>
            </a:r>
          </a:p>
          <a:p>
            <a:pPr marL="0" indent="0"/>
            <a:r>
              <a:rPr lang="en-US" sz="2200" b="0" dirty="0">
                <a:solidFill>
                  <a:srgbClr val="0070C0"/>
                </a:solidFill>
                <a:latin typeface="Courier New" panose="02070309020205020404" pitchFamily="49" charset="0"/>
                <a:cs typeface="Courier New" panose="02070309020205020404" pitchFamily="49" charset="0"/>
              </a:rPr>
              <a:t>OUTPUT</a:t>
            </a:r>
            <a:r>
              <a:rPr lang="en-US" sz="2200" b="0" dirty="0">
                <a:latin typeface="Courier New" panose="02070309020205020404" pitchFamily="49" charset="0"/>
                <a:cs typeface="Courier New" panose="02070309020205020404" pitchFamily="49" charset="0"/>
              </a:rPr>
              <a:t>: </a:t>
            </a:r>
            <a:r>
              <a:rPr lang="en-US" sz="2200" b="0" dirty="0" err="1">
                <a:latin typeface="Courier New" panose="02070309020205020404" pitchFamily="49" charset="0"/>
                <a:cs typeface="Courier New" panose="02070309020205020404" pitchFamily="49" charset="0"/>
              </a:rPr>
              <a:t>sampstat</a:t>
            </a:r>
            <a:r>
              <a:rPr lang="en-US" sz="2200" b="0" dirty="0">
                <a:latin typeface="Courier New" panose="02070309020205020404" pitchFamily="49" charset="0"/>
                <a:cs typeface="Courier New" panose="02070309020205020404" pitchFamily="49" charset="0"/>
              </a:rPr>
              <a:t>; </a:t>
            </a:r>
            <a:r>
              <a:rPr lang="en-US" sz="2200" b="0" dirty="0" err="1">
                <a:latin typeface="Courier New" panose="02070309020205020404" pitchFamily="49" charset="0"/>
                <a:cs typeface="Courier New" panose="02070309020205020404" pitchFamily="49" charset="0"/>
              </a:rPr>
              <a:t>stdyx</a:t>
            </a:r>
            <a:r>
              <a:rPr lang="en-US" sz="2200" b="0" dirty="0">
                <a:latin typeface="Courier New" panose="02070309020205020404" pitchFamily="49" charset="0"/>
                <a:cs typeface="Courier New" panose="02070309020205020404" pitchFamily="49" charset="0"/>
              </a:rPr>
              <a:t>;</a:t>
            </a:r>
          </a:p>
        </p:txBody>
      </p:sp>
      <p:sp>
        <p:nvSpPr>
          <p:cNvPr id="4" name="TextBox 3"/>
          <p:cNvSpPr txBox="1"/>
          <p:nvPr/>
        </p:nvSpPr>
        <p:spPr>
          <a:xfrm>
            <a:off x="336176" y="5193114"/>
            <a:ext cx="8655424" cy="1631179"/>
          </a:xfrm>
          <a:prstGeom prst="rect">
            <a:avLst/>
          </a:prstGeom>
          <a:noFill/>
        </p:spPr>
        <p:txBody>
          <a:bodyPr wrap="square" lIns="91402" tIns="45702" rIns="91402" bIns="45702" rtlCol="0">
            <a:spAutoFit/>
          </a:bodyPr>
          <a:lstStyle/>
          <a:p>
            <a:r>
              <a:rPr lang="en-US" sz="2000" b="1" dirty="0">
                <a:solidFill>
                  <a:schemeClr val="bg1"/>
                </a:solidFill>
              </a:rPr>
              <a:t>To compare the coefficients for males and females, we add a grouping statement in the variable command. List the name of the variable and, in parentheses, its categories.</a:t>
            </a:r>
          </a:p>
          <a:p>
            <a:endParaRPr lang="en-US" sz="2000" b="1" dirty="0">
              <a:solidFill>
                <a:schemeClr val="bg1"/>
              </a:solidFill>
            </a:endParaRPr>
          </a:p>
          <a:p>
            <a:r>
              <a:rPr lang="en-US" sz="2000" b="1" dirty="0">
                <a:solidFill>
                  <a:schemeClr val="bg1"/>
                </a:solidFill>
              </a:rPr>
              <a:t>Note: Do NOT include the grouping variable in the USEVARIABLES statement.</a:t>
            </a:r>
          </a:p>
        </p:txBody>
      </p:sp>
    </p:spTree>
    <p:extLst>
      <p:ext uri="{BB962C8B-B14F-4D97-AF65-F5344CB8AC3E}">
        <p14:creationId xmlns:p14="http://schemas.microsoft.com/office/powerpoint/2010/main" val="189732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81008"/>
            <a:ext cx="8610600" cy="549275"/>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 </a:t>
            </a:r>
            <a:r>
              <a:rPr lang="nl-NL" b="1" dirty="0">
                <a:latin typeface="Franklin Gothic Medium" panose="020B0603020102020204" pitchFamily="34" charset="0"/>
              </a:rPr>
              <a:t>Output</a:t>
            </a:r>
            <a:endParaRPr lang="en-US" dirty="0">
              <a:latin typeface="Franklin Gothic Medium" panose="020B0603020102020204" pitchFamily="34" charset="0"/>
            </a:endParaRPr>
          </a:p>
        </p:txBody>
      </p:sp>
      <p:sp>
        <p:nvSpPr>
          <p:cNvPr id="3" name="Content Placeholder 2"/>
          <p:cNvSpPr>
            <a:spLocks noGrp="1"/>
          </p:cNvSpPr>
          <p:nvPr>
            <p:ph idx="4294967295"/>
          </p:nvPr>
        </p:nvSpPr>
        <p:spPr>
          <a:xfrm>
            <a:off x="152401" y="1676400"/>
            <a:ext cx="8839200" cy="3579812"/>
          </a:xfrm>
        </p:spPr>
        <p:txBody>
          <a:bodyPr>
            <a:noAutofit/>
          </a:bodyPr>
          <a:lstStyle/>
          <a:p>
            <a:pPr marL="0" indent="0" fontAlgn="base">
              <a:spcBef>
                <a:spcPct val="0"/>
              </a:spcBef>
              <a:spcAft>
                <a:spcPct val="0"/>
              </a:spcAft>
              <a:buNone/>
            </a:pPr>
            <a:r>
              <a:rPr lang="en-US" sz="1600" dirty="0">
                <a:solidFill>
                  <a:prstClr val="black"/>
                </a:solidFill>
                <a:latin typeface="Courier New" panose="02070309020205020404" pitchFamily="49" charset="0"/>
                <a:cs typeface="Courier New" panose="02070309020205020404" pitchFamily="49" charset="0"/>
              </a:rPr>
              <a:t>MODEL RESULTS</a:t>
            </a:r>
          </a:p>
          <a:p>
            <a:pPr marL="0" indent="0" fontAlgn="base">
              <a:spcBef>
                <a:spcPct val="0"/>
              </a:spcBef>
              <a:spcAft>
                <a:spcPct val="0"/>
              </a:spcAft>
              <a:buNone/>
            </a:pPr>
            <a:endParaRPr lang="en-US" sz="1600" dirty="0">
              <a:solidFill>
                <a:prstClr val="black"/>
              </a:solidFill>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600" dirty="0">
                <a:solidFill>
                  <a:prstClr val="black"/>
                </a:solidFill>
                <a:latin typeface="Courier New" panose="02070309020205020404" pitchFamily="49" charset="0"/>
                <a:cs typeface="Courier New" panose="02070309020205020404" pitchFamily="49" charset="0"/>
              </a:rPr>
              <a:t>                   Estimate       S.E.  Est./S.E. Two-Tailed P-Value</a:t>
            </a:r>
          </a:p>
          <a:p>
            <a:pPr marL="0" indent="0" fontAlgn="base">
              <a:spcBef>
                <a:spcPct val="0"/>
              </a:spcBef>
              <a:spcAft>
                <a:spcPct val="0"/>
              </a:spcAft>
              <a:buNone/>
            </a:pPr>
            <a:endParaRPr lang="en-US" sz="1600" dirty="0">
              <a:solidFill>
                <a:prstClr val="black"/>
              </a:solidFill>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600" dirty="0">
                <a:solidFill>
                  <a:srgbClr val="FF6600"/>
                </a:solidFill>
                <a:latin typeface="Courier New" panose="02070309020205020404" pitchFamily="49" charset="0"/>
                <a:cs typeface="Courier New" panose="02070309020205020404" pitchFamily="49" charset="0"/>
              </a:rPr>
              <a:t>Group MALE</a:t>
            </a:r>
          </a:p>
          <a:p>
            <a:pPr marL="0" indent="0" fontAlgn="base">
              <a:spcBef>
                <a:spcPct val="0"/>
              </a:spcBef>
              <a:spcAft>
                <a:spcPct val="0"/>
              </a:spcAft>
              <a:buNone/>
            </a:pPr>
            <a:endParaRPr lang="en-US" sz="1600" dirty="0">
              <a:solidFill>
                <a:prstClr val="black"/>
              </a:solidFill>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600" dirty="0">
                <a:solidFill>
                  <a:prstClr val="black"/>
                </a:solidFill>
                <a:latin typeface="Courier New" panose="02070309020205020404" pitchFamily="49" charset="0"/>
                <a:cs typeface="Courier New" panose="02070309020205020404" pitchFamily="49" charset="0"/>
              </a:rPr>
              <a:t> SW       ON</a:t>
            </a:r>
          </a:p>
          <a:p>
            <a:pPr marL="0" indent="0" fontAlgn="base">
              <a:spcBef>
                <a:spcPct val="0"/>
              </a:spcBef>
              <a:spcAft>
                <a:spcPct val="0"/>
              </a:spcAft>
              <a:buNone/>
            </a:pPr>
            <a:r>
              <a:rPr lang="en-US" sz="1600" dirty="0">
                <a:solidFill>
                  <a:prstClr val="black"/>
                </a:solidFill>
                <a:latin typeface="Courier New" panose="02070309020205020404" pitchFamily="49" charset="0"/>
                <a:cs typeface="Courier New" panose="02070309020205020404" pitchFamily="49" charset="0"/>
              </a:rPr>
              <a:t>    COVERT            -0.497      0.039    -12.818      0.000</a:t>
            </a:r>
          </a:p>
          <a:p>
            <a:pPr marL="0" indent="0" fontAlgn="base">
              <a:spcBef>
                <a:spcPct val="0"/>
              </a:spcBef>
              <a:spcAft>
                <a:spcPct val="0"/>
              </a:spcAft>
              <a:buNone/>
            </a:pPr>
            <a:r>
              <a:rPr lang="en-US" sz="1600" dirty="0">
                <a:solidFill>
                  <a:prstClr val="black"/>
                </a:solidFill>
                <a:latin typeface="Courier New" panose="02070309020205020404" pitchFamily="49" charset="0"/>
                <a:cs typeface="Courier New" panose="02070309020205020404" pitchFamily="49" charset="0"/>
              </a:rPr>
              <a:t>    OVERT             -0.278      0.059     -4.719      0.000</a:t>
            </a:r>
          </a:p>
          <a:p>
            <a:pPr marL="0" indent="0" fontAlgn="base">
              <a:spcBef>
                <a:spcPct val="0"/>
              </a:spcBef>
              <a:spcAft>
                <a:spcPct val="0"/>
              </a:spcAft>
              <a:buNone/>
            </a:pPr>
            <a:endParaRPr lang="en-US" sz="16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600" dirty="0">
                <a:solidFill>
                  <a:srgbClr val="FF6600"/>
                </a:solidFill>
                <a:latin typeface="Courier New" panose="02070309020205020404" pitchFamily="49" charset="0"/>
                <a:cs typeface="Courier New" panose="02070309020205020404" pitchFamily="49" charset="0"/>
                <a:sym typeface="Wingdings" pitchFamily="2" charset="2"/>
              </a:rPr>
              <a:t>Group FEMALE</a:t>
            </a:r>
          </a:p>
          <a:p>
            <a:pPr marL="0" indent="0" fontAlgn="base">
              <a:spcBef>
                <a:spcPct val="0"/>
              </a:spcBef>
              <a:spcAft>
                <a:spcPct val="0"/>
              </a:spcAft>
              <a:buNone/>
            </a:pPr>
            <a:endParaRPr lang="en-US" sz="16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600" dirty="0">
                <a:solidFill>
                  <a:prstClr val="black"/>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600" dirty="0">
                <a:solidFill>
                  <a:prstClr val="black"/>
                </a:solidFill>
                <a:latin typeface="Courier New" panose="02070309020205020404" pitchFamily="49" charset="0"/>
                <a:cs typeface="Courier New" panose="02070309020205020404" pitchFamily="49" charset="0"/>
                <a:sym typeface="Wingdings" pitchFamily="2" charset="2"/>
              </a:rPr>
              <a:t>    COVERT            -0.558      0.045    -12.295      0.000</a:t>
            </a:r>
          </a:p>
          <a:p>
            <a:pPr marL="0" indent="0" fontAlgn="base">
              <a:spcBef>
                <a:spcPct val="0"/>
              </a:spcBef>
              <a:spcAft>
                <a:spcPct val="0"/>
              </a:spcAft>
              <a:buNone/>
            </a:pPr>
            <a:r>
              <a:rPr lang="en-US" sz="1600" dirty="0">
                <a:solidFill>
                  <a:prstClr val="black"/>
                </a:solidFill>
                <a:latin typeface="Courier New" panose="02070309020205020404" pitchFamily="49" charset="0"/>
                <a:cs typeface="Courier New" panose="02070309020205020404" pitchFamily="49" charset="0"/>
                <a:sym typeface="Wingdings" pitchFamily="2" charset="2"/>
              </a:rPr>
              <a:t>    OVERT             -0.232      0.081     -2.871      0.004</a:t>
            </a:r>
            <a:endParaRPr lang="nl-NL" sz="16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700" dirty="0">
              <a:solidFill>
                <a:prstClr val="black"/>
              </a:solidFill>
              <a:latin typeface="Arial" charset="0"/>
              <a:sym typeface="Wingdings" pitchFamily="2" charset="2"/>
            </a:endParaRPr>
          </a:p>
          <a:p>
            <a:pPr marL="0" indent="0" fontAlgn="base">
              <a:spcBef>
                <a:spcPct val="0"/>
              </a:spcBef>
              <a:spcAft>
                <a:spcPct val="0"/>
              </a:spcAft>
              <a:buNone/>
            </a:pPr>
            <a:endParaRPr lang="nl-NL" sz="700" baseline="-25000" dirty="0">
              <a:solidFill>
                <a:prstClr val="black"/>
              </a:solidFill>
              <a:latin typeface="Arial" charset="0"/>
              <a:cs typeface="Calibri"/>
              <a:sym typeface="Wingdings" pitchFamily="2" charset="2"/>
            </a:endParaRPr>
          </a:p>
          <a:p>
            <a:pPr marL="0" indent="0" fontAlgn="base">
              <a:spcBef>
                <a:spcPct val="0"/>
              </a:spcBef>
              <a:spcAft>
                <a:spcPct val="0"/>
              </a:spcAft>
              <a:buNone/>
            </a:pPr>
            <a:endParaRPr lang="nl-NL" sz="700" dirty="0">
              <a:solidFill>
                <a:prstClr val="black"/>
              </a:solidFill>
              <a:latin typeface="Arial" charset="0"/>
              <a:sym typeface="Wingdings" pitchFamily="2" charset="2"/>
            </a:endParaRP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2034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81008"/>
            <a:ext cx="8610600" cy="549275"/>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 </a:t>
            </a:r>
            <a:r>
              <a:rPr lang="nl-NL" b="1" dirty="0">
                <a:latin typeface="Franklin Gothic Medium" panose="020B0603020102020204" pitchFamily="34" charset="0"/>
              </a:rPr>
              <a:t>Output</a:t>
            </a:r>
            <a:endParaRPr lang="en-US" dirty="0">
              <a:latin typeface="Franklin Gothic Medium" panose="020B0603020102020204" pitchFamily="34" charset="0"/>
            </a:endParaRPr>
          </a:p>
        </p:txBody>
      </p:sp>
      <p:sp>
        <p:nvSpPr>
          <p:cNvPr id="3" name="Content Placeholder 2"/>
          <p:cNvSpPr>
            <a:spLocks noGrp="1"/>
          </p:cNvSpPr>
          <p:nvPr>
            <p:ph idx="4294967295"/>
          </p:nvPr>
        </p:nvSpPr>
        <p:spPr>
          <a:xfrm>
            <a:off x="152401" y="1676400"/>
            <a:ext cx="8839200" cy="3579812"/>
          </a:xfrm>
        </p:spPr>
        <p:txBody>
          <a:bodyPr>
            <a:noAutofit/>
          </a:bodyPr>
          <a:lstStyle/>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rPr>
              <a:t>MODEL RESULTS</a:t>
            </a:r>
          </a:p>
          <a:p>
            <a:pPr marL="0" indent="0" fontAlgn="base">
              <a:spcBef>
                <a:spcPct val="0"/>
              </a:spcBef>
              <a:spcAft>
                <a:spcPct val="0"/>
              </a:spcAft>
              <a:buNone/>
            </a:pPr>
            <a:endParaRPr lang="en-US" sz="1600" dirty="0">
              <a:solidFill>
                <a:schemeClr val="bg1">
                  <a:lumMod val="75000"/>
                </a:schemeClr>
              </a:solidFill>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rPr>
              <a:t>                   Estimate       S.E.  Est./S.E. Two-Tailed P-Value</a:t>
            </a:r>
          </a:p>
          <a:p>
            <a:pPr marL="0" indent="0" fontAlgn="base">
              <a:spcBef>
                <a:spcPct val="0"/>
              </a:spcBef>
              <a:spcAft>
                <a:spcPct val="0"/>
              </a:spcAft>
              <a:buNone/>
            </a:pPr>
            <a:endParaRPr lang="en-US" sz="1600" dirty="0">
              <a:solidFill>
                <a:schemeClr val="bg1">
                  <a:lumMod val="75000"/>
                </a:schemeClr>
              </a:solidFill>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rPr>
              <a:t>Group MALE</a:t>
            </a:r>
          </a:p>
          <a:p>
            <a:pPr marL="0" indent="0" fontAlgn="base">
              <a:spcBef>
                <a:spcPct val="0"/>
              </a:spcBef>
              <a:spcAft>
                <a:spcPct val="0"/>
              </a:spcAft>
              <a:buNone/>
            </a:pPr>
            <a:endParaRPr lang="en-US" sz="1600" dirty="0">
              <a:solidFill>
                <a:schemeClr val="bg1">
                  <a:lumMod val="75000"/>
                </a:schemeClr>
              </a:solidFill>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rPr>
              <a:t> SW       ON</a:t>
            </a:r>
          </a:p>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rPr>
              <a:t>    COVERT            -0.497      0.039    -12.818      0.000</a:t>
            </a:r>
          </a:p>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rPr>
              <a:t>    OVERT             -0.278      0.059     -4.719      0.000</a:t>
            </a:r>
          </a:p>
          <a:p>
            <a:pPr marL="0" indent="0" fontAlgn="base">
              <a:spcBef>
                <a:spcPct val="0"/>
              </a:spcBef>
              <a:spcAft>
                <a:spcPct val="0"/>
              </a:spcAft>
              <a:buNone/>
            </a:pPr>
            <a:endParaRPr lang="en-US" sz="16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Group FEMALE</a:t>
            </a:r>
          </a:p>
          <a:p>
            <a:pPr marL="0" indent="0" fontAlgn="base">
              <a:spcBef>
                <a:spcPct val="0"/>
              </a:spcBef>
              <a:spcAft>
                <a:spcPct val="0"/>
              </a:spcAft>
              <a:buNone/>
            </a:pPr>
            <a:endParaRPr lang="en-US" sz="16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COVERT            -0.558      0.045    -12.295      0.000</a:t>
            </a:r>
          </a:p>
          <a:p>
            <a:pPr marL="0" indent="0" fontAlgn="base">
              <a:spcBef>
                <a:spcPct val="0"/>
              </a:spcBef>
              <a:spcAft>
                <a:spcPct val="0"/>
              </a:spcAft>
              <a:buNone/>
            </a:pPr>
            <a:r>
              <a:rPr lang="en-US" sz="16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OVERT             -0.232      0.081     -2.871      0.004</a:t>
            </a:r>
            <a:endParaRPr lang="nl-NL" sz="16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700" dirty="0">
              <a:solidFill>
                <a:prstClr val="black"/>
              </a:solidFill>
              <a:latin typeface="Arial" charset="0"/>
              <a:sym typeface="Wingdings" pitchFamily="2" charset="2"/>
            </a:endParaRPr>
          </a:p>
          <a:p>
            <a:pPr marL="0" indent="0" fontAlgn="base">
              <a:spcBef>
                <a:spcPct val="0"/>
              </a:spcBef>
              <a:spcAft>
                <a:spcPct val="0"/>
              </a:spcAft>
              <a:buNone/>
            </a:pPr>
            <a:endParaRPr lang="nl-NL" sz="700" baseline="-25000" dirty="0">
              <a:solidFill>
                <a:prstClr val="black"/>
              </a:solidFill>
              <a:latin typeface="Arial" charset="0"/>
              <a:cs typeface="Calibri"/>
              <a:sym typeface="Wingdings" pitchFamily="2" charset="2"/>
            </a:endParaRPr>
          </a:p>
          <a:p>
            <a:pPr marL="0" indent="0" fontAlgn="base">
              <a:spcBef>
                <a:spcPct val="0"/>
              </a:spcBef>
              <a:spcAft>
                <a:spcPct val="0"/>
              </a:spcAft>
              <a:buNone/>
            </a:pPr>
            <a:endParaRPr lang="nl-NL" sz="700" dirty="0">
              <a:solidFill>
                <a:prstClr val="black"/>
              </a:solidFill>
              <a:latin typeface="Arial" charset="0"/>
              <a:sym typeface="Wingdings" pitchFamily="2" charset="2"/>
            </a:endParaRPr>
          </a:p>
        </p:txBody>
      </p:sp>
      <p:sp>
        <p:nvSpPr>
          <p:cNvPr id="4" name="Rectangle 3"/>
          <p:cNvSpPr/>
          <p:nvPr/>
        </p:nvSpPr>
        <p:spPr>
          <a:xfrm>
            <a:off x="2286000" y="2274838"/>
            <a:ext cx="4572000" cy="2308288"/>
          </a:xfrm>
          <a:prstGeom prst="rect">
            <a:avLst/>
          </a:prstGeom>
          <a:solidFill>
            <a:schemeClr val="bg1">
              <a:lumMod val="85000"/>
            </a:schemeClr>
          </a:solidFill>
        </p:spPr>
        <p:txBody>
          <a:bodyPr lIns="91402" tIns="45702" rIns="91402" bIns="45702">
            <a:spAutoFit/>
          </a:bodyPr>
          <a:lstStyle/>
          <a:p>
            <a:r>
              <a:rPr lang="en-US" dirty="0">
                <a:solidFill>
                  <a:prstClr val="black"/>
                </a:solidFill>
                <a:latin typeface="Franklin Gothic Book" panose="020B0503020102020204" pitchFamily="34" charset="0"/>
              </a:rPr>
              <a:t>It’s great to get the estimates separately for the different groups. </a:t>
            </a:r>
          </a:p>
          <a:p>
            <a:endParaRPr lang="en-US" dirty="0">
              <a:solidFill>
                <a:prstClr val="black"/>
              </a:solidFill>
              <a:latin typeface="Franklin Gothic Book" panose="020B0503020102020204" pitchFamily="34" charset="0"/>
            </a:endParaRPr>
          </a:p>
          <a:p>
            <a:r>
              <a:rPr lang="en-US" dirty="0">
                <a:solidFill>
                  <a:prstClr val="black"/>
                </a:solidFill>
                <a:latin typeface="Franklin Gothic Book" panose="020B0503020102020204" pitchFamily="34" charset="0"/>
              </a:rPr>
              <a:t>However, it is usually also important to test if the difference between the groups can be considered significant or not.</a:t>
            </a:r>
          </a:p>
          <a:p>
            <a:endParaRPr lang="en-US" dirty="0">
              <a:solidFill>
                <a:prstClr val="black"/>
              </a:solidFill>
              <a:latin typeface="Franklin Gothic Book" panose="020B0503020102020204" pitchFamily="34" charset="0"/>
            </a:endParaRPr>
          </a:p>
          <a:p>
            <a:r>
              <a:rPr lang="en-US" dirty="0">
                <a:solidFill>
                  <a:prstClr val="black"/>
                </a:solidFill>
                <a:latin typeface="Franklin Gothic Book" panose="020B0503020102020204" pitchFamily="34" charset="0"/>
              </a:rPr>
              <a:t>We’ll adjust the code a bit to test this.</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143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8" y="381008"/>
            <a:ext cx="7521575" cy="549275"/>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 </a:t>
            </a:r>
            <a:r>
              <a:rPr lang="nl-NL" b="1" dirty="0">
                <a:latin typeface="Franklin Gothic Medium" panose="020B0603020102020204" pitchFamily="34" charset="0"/>
              </a:rPr>
              <a:t>Output</a:t>
            </a:r>
            <a:endParaRPr lang="en-US" dirty="0">
              <a:latin typeface="Franklin Gothic Medium" panose="020B0603020102020204" pitchFamily="34" charset="0"/>
            </a:endParaRPr>
          </a:p>
        </p:txBody>
      </p:sp>
      <p:sp>
        <p:nvSpPr>
          <p:cNvPr id="3" name="Content Placeholder 2"/>
          <p:cNvSpPr>
            <a:spLocks noGrp="1"/>
          </p:cNvSpPr>
          <p:nvPr>
            <p:ph idx="4294967295"/>
          </p:nvPr>
        </p:nvSpPr>
        <p:spPr>
          <a:xfrm>
            <a:off x="381008" y="1295400"/>
            <a:ext cx="7521575" cy="3579812"/>
          </a:xfrm>
        </p:spPr>
        <p:txBody>
          <a:bodyPr>
            <a:noAutofit/>
          </a:bodyPr>
          <a:lstStyle/>
          <a:p>
            <a:pPr marL="0" indent="0">
              <a:buNone/>
            </a:pPr>
            <a:r>
              <a:rPr lang="en-US" sz="1600" b="1" u="sng" dirty="0">
                <a:latin typeface="Courier New" panose="02070309020205020404" pitchFamily="49" charset="0"/>
                <a:cs typeface="Courier New" panose="02070309020205020404" pitchFamily="49" charset="0"/>
              </a:rPr>
              <a:t>DATA</a:t>
            </a:r>
            <a:r>
              <a:rPr lang="en-US" sz="1600" dirty="0">
                <a:latin typeface="Courier New" panose="02070309020205020404" pitchFamily="49" charset="0"/>
                <a:cs typeface="Courier New" panose="02070309020205020404" pitchFamily="49" charset="0"/>
              </a:rPr>
              <a:t>: FILE IS your.filename.dat;</a:t>
            </a:r>
          </a:p>
          <a:p>
            <a:pPr marL="0" indent="0">
              <a:buNone/>
            </a:pPr>
            <a:endParaRPr lang="en-US" sz="1600" b="1" u="sng" dirty="0">
              <a:latin typeface="Courier New" panose="02070309020205020404" pitchFamily="49" charset="0"/>
              <a:cs typeface="Courier New" panose="02070309020205020404" pitchFamily="49" charset="0"/>
            </a:endParaRPr>
          </a:p>
          <a:p>
            <a:pPr marL="0" indent="0">
              <a:buNone/>
            </a:pPr>
            <a:r>
              <a:rPr lang="en-US" sz="1600" b="1" u="sng" dirty="0">
                <a:latin typeface="Courier New" panose="02070309020205020404" pitchFamily="49" charset="0"/>
                <a:cs typeface="Courier New" panose="02070309020205020404" pitchFamily="49" charset="0"/>
              </a:rPr>
              <a:t>VARIABLE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NAMES ARE </a:t>
            </a:r>
            <a:r>
              <a:rPr lang="en-US" sz="1600" dirty="0" err="1">
                <a:latin typeface="Courier New" panose="02070309020205020404" pitchFamily="49" charset="0"/>
                <a:cs typeface="Courier New" panose="02070309020205020404" pitchFamily="49" charset="0"/>
              </a:rPr>
              <a:t>respnr</a:t>
            </a:r>
            <a:r>
              <a:rPr lang="en-US" sz="1600" dirty="0">
                <a:latin typeface="Courier New" panose="02070309020205020404" pitchFamily="49" charset="0"/>
                <a:cs typeface="Courier New" panose="02070309020205020404" pitchFamily="49" charset="0"/>
              </a:rPr>
              <a:t> Dutch  gender </a:t>
            </a:r>
            <a:r>
              <a:rPr lang="en-US" sz="1600" dirty="0" err="1">
                <a:latin typeface="Courier New" panose="02070309020205020404" pitchFamily="49" charset="0"/>
                <a:cs typeface="Courier New" panose="02070309020205020404" pitchFamily="49" charset="0"/>
              </a:rPr>
              <a:t>sw</a:t>
            </a:r>
            <a:r>
              <a:rPr lang="en-US" sz="1600" dirty="0">
                <a:latin typeface="Courier New" panose="02070309020205020404" pitchFamily="49" charset="0"/>
                <a:cs typeface="Courier New" panose="02070309020205020404" pitchFamily="49" charset="0"/>
              </a:rPr>
              <a:t> covert overt;</a:t>
            </a:r>
          </a:p>
          <a:p>
            <a:pPr marL="0" indent="0">
              <a:buNone/>
            </a:pPr>
            <a:r>
              <a:rPr lang="en-US" sz="1600" dirty="0">
                <a:latin typeface="Courier New" panose="02070309020205020404" pitchFamily="49" charset="0"/>
                <a:cs typeface="Courier New" panose="02070309020205020404" pitchFamily="49" charset="0"/>
              </a:rPr>
              <a:t>USEVARIABLES ARE covert </a:t>
            </a:r>
            <a:r>
              <a:rPr lang="en-US" sz="1600" dirty="0" err="1">
                <a:latin typeface="Courier New" panose="02070309020205020404" pitchFamily="49" charset="0"/>
                <a:cs typeface="Courier New" panose="02070309020205020404" pitchFamily="49" charset="0"/>
              </a:rPr>
              <a:t>sw</a:t>
            </a:r>
            <a:r>
              <a:rPr lang="en-US" sz="1600" dirty="0">
                <a:latin typeface="Courier New" panose="02070309020205020404" pitchFamily="49" charset="0"/>
                <a:cs typeface="Courier New" panose="02070309020205020404" pitchFamily="49" charset="0"/>
              </a:rPr>
              <a:t> overt;</a:t>
            </a:r>
          </a:p>
          <a:p>
            <a:pPr marL="0" indent="0">
              <a:buNone/>
            </a:pPr>
            <a:r>
              <a:rPr lang="en-US" sz="1600" dirty="0">
                <a:latin typeface="Courier New" panose="02070309020205020404" pitchFamily="49" charset="0"/>
                <a:cs typeface="Courier New" panose="02070309020205020404" pitchFamily="49" charset="0"/>
              </a:rPr>
              <a:t>Grouping ARE gender (0=male 1=female);</a:t>
            </a:r>
          </a:p>
          <a:p>
            <a:pPr marL="0" indent="0">
              <a:buNone/>
            </a:pPr>
            <a:r>
              <a:rPr lang="en-US" sz="1600" dirty="0">
                <a:latin typeface="Courier New" panose="02070309020205020404" pitchFamily="49" charset="0"/>
                <a:cs typeface="Courier New" panose="02070309020205020404" pitchFamily="49" charset="0"/>
              </a:rPr>
              <a:t>MISSING ARE ALL (-999);</a:t>
            </a:r>
          </a:p>
          <a:p>
            <a:pPr marL="0" indent="0">
              <a:buNone/>
            </a:pPr>
            <a:endParaRPr lang="en-US" sz="1600" b="1" u="sng" dirty="0">
              <a:latin typeface="Courier New" panose="02070309020205020404" pitchFamily="49" charset="0"/>
              <a:cs typeface="Courier New" panose="02070309020205020404" pitchFamily="49" charset="0"/>
            </a:endParaRPr>
          </a:p>
          <a:p>
            <a:pPr marL="0" indent="0">
              <a:buNone/>
            </a:pPr>
            <a:r>
              <a:rPr lang="en-US" sz="1600" b="1" u="sng" dirty="0">
                <a:latin typeface="Courier New" panose="02070309020205020404" pitchFamily="49" charset="0"/>
                <a:cs typeface="Courier New" panose="02070309020205020404" pitchFamily="49" charset="0"/>
              </a:rPr>
              <a:t>MODEL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t>
            </a:r>
            <a:r>
              <a:rPr lang="en-US" sz="1600" dirty="0">
                <a:latin typeface="Courier New" panose="02070309020205020404" pitchFamily="49" charset="0"/>
                <a:cs typeface="Courier New" panose="02070309020205020404" pitchFamily="49" charset="0"/>
              </a:rPr>
              <a:t> ON covert overt;</a:t>
            </a:r>
          </a:p>
          <a:p>
            <a:pPr marL="0" indent="0">
              <a:buNone/>
            </a:pPr>
            <a:r>
              <a:rPr lang="en-US" sz="1600" dirty="0">
                <a:solidFill>
                  <a:srgbClr val="FF6600"/>
                </a:solidFill>
                <a:latin typeface="Courier New" panose="02070309020205020404" pitchFamily="49" charset="0"/>
                <a:cs typeface="Courier New" panose="02070309020205020404" pitchFamily="49" charset="0"/>
              </a:rPr>
              <a:t>Model male:</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overt (a);</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covert (b);</a:t>
            </a:r>
          </a:p>
          <a:p>
            <a:pPr marL="0" indent="0">
              <a:buNone/>
            </a:pPr>
            <a:r>
              <a:rPr lang="en-US" sz="1600" dirty="0">
                <a:solidFill>
                  <a:srgbClr val="FF6600"/>
                </a:solidFill>
                <a:latin typeface="Courier New" panose="02070309020205020404" pitchFamily="49" charset="0"/>
                <a:cs typeface="Courier New" panose="02070309020205020404" pitchFamily="49" charset="0"/>
              </a:rPr>
              <a:t>Model female:</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overt (a);</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covert (b);</a:t>
            </a:r>
          </a:p>
          <a:p>
            <a:pPr marL="0" indent="0">
              <a:buNone/>
            </a:pPr>
            <a:endParaRPr lang="en-US" sz="1600" b="1" u="sng" dirty="0">
              <a:latin typeface="Courier New" panose="02070309020205020404" pitchFamily="49" charset="0"/>
              <a:cs typeface="Courier New" panose="02070309020205020404" pitchFamily="49" charset="0"/>
            </a:endParaRPr>
          </a:p>
          <a:p>
            <a:pPr marL="0" indent="0">
              <a:buNone/>
            </a:pPr>
            <a:r>
              <a:rPr lang="en-US" sz="1600" b="1" u="sng" dirty="0">
                <a:latin typeface="Courier New" panose="02070309020205020404" pitchFamily="49" charset="0"/>
                <a:cs typeface="Courier New" panose="02070309020205020404" pitchFamily="49" charset="0"/>
              </a:rPr>
              <a:t>OUTPUT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sampstat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stdyx</a:t>
            </a:r>
            <a:r>
              <a:rPr lang="en-US" sz="1600" dirty="0">
                <a:latin typeface="Courier New" panose="02070309020205020404" pitchFamily="49" charset="0"/>
                <a:cs typeface="Courier New" panose="02070309020205020404" pitchFamily="49" charset="0"/>
              </a:rPr>
              <a:t>;</a:t>
            </a:r>
          </a:p>
        </p:txBody>
      </p:sp>
      <p:sp>
        <p:nvSpPr>
          <p:cNvPr id="5" name="TextBox 4"/>
          <p:cNvSpPr txBox="1"/>
          <p:nvPr/>
        </p:nvSpPr>
        <p:spPr>
          <a:xfrm>
            <a:off x="4267200" y="1295400"/>
            <a:ext cx="4343400" cy="3816393"/>
          </a:xfrm>
          <a:prstGeom prst="rect">
            <a:avLst/>
          </a:prstGeom>
          <a:solidFill>
            <a:schemeClr val="bg1">
              <a:lumMod val="85000"/>
            </a:schemeClr>
          </a:solidFill>
        </p:spPr>
        <p:txBody>
          <a:bodyPr wrap="square" lIns="91402" tIns="45702" rIns="91402" bIns="45702" rtlCol="0">
            <a:spAutoFit/>
          </a:bodyPr>
          <a:lstStyle/>
          <a:p>
            <a:r>
              <a:rPr lang="en-US" sz="2200" dirty="0">
                <a:solidFill>
                  <a:prstClr val="black"/>
                </a:solidFill>
                <a:latin typeface="Franklin Gothic Book" panose="020B0503020102020204" pitchFamily="34" charset="0"/>
              </a:rPr>
              <a:t>In multiple group models, you can specify different models for each of the groups. </a:t>
            </a:r>
          </a:p>
          <a:p>
            <a:endParaRPr lang="en-US" sz="2200" dirty="0">
              <a:solidFill>
                <a:prstClr val="black"/>
              </a:solidFill>
              <a:latin typeface="Franklin Gothic Book" panose="020B0503020102020204" pitchFamily="34" charset="0"/>
            </a:endParaRPr>
          </a:p>
          <a:p>
            <a:r>
              <a:rPr lang="en-US" sz="2200" dirty="0">
                <a:solidFill>
                  <a:prstClr val="black"/>
                </a:solidFill>
                <a:latin typeface="Franklin Gothic Book" panose="020B0503020102020204" pitchFamily="34" charset="0"/>
              </a:rPr>
              <a:t>In this case, we use the same model for each group.</a:t>
            </a:r>
          </a:p>
          <a:p>
            <a:endParaRPr lang="en-US" sz="2200" dirty="0">
              <a:solidFill>
                <a:prstClr val="black"/>
              </a:solidFill>
              <a:latin typeface="Franklin Gothic Book" panose="020B0503020102020204" pitchFamily="34" charset="0"/>
            </a:endParaRPr>
          </a:p>
          <a:p>
            <a:r>
              <a:rPr lang="en-US" sz="2200" dirty="0">
                <a:solidFill>
                  <a:prstClr val="black"/>
                </a:solidFill>
                <a:latin typeface="Franklin Gothic Book" panose="020B0503020102020204" pitchFamily="34" charset="0"/>
              </a:rPr>
              <a:t>We put (a) and (b) after the predictors, which labels their coefficients.</a:t>
            </a:r>
          </a:p>
          <a:p>
            <a:endParaRPr lang="en-US" sz="2200" dirty="0">
              <a:solidFill>
                <a:prstClr val="black"/>
              </a:solidFill>
              <a:latin typeface="Franklin Gothic Book" panose="020B0503020102020204" pitchFamily="34" charset="0"/>
            </a:endParaRP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75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8" y="381008"/>
            <a:ext cx="7521575" cy="549275"/>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 </a:t>
            </a:r>
            <a:r>
              <a:rPr lang="nl-NL" b="1" dirty="0">
                <a:latin typeface="Franklin Gothic Medium" panose="020B0603020102020204" pitchFamily="34" charset="0"/>
              </a:rPr>
              <a:t>Output</a:t>
            </a:r>
            <a:endParaRPr lang="en-US" dirty="0">
              <a:latin typeface="Franklin Gothic Medium" panose="020B0603020102020204" pitchFamily="34" charset="0"/>
            </a:endParaRPr>
          </a:p>
        </p:txBody>
      </p:sp>
      <p:sp>
        <p:nvSpPr>
          <p:cNvPr id="3" name="Content Placeholder 2"/>
          <p:cNvSpPr>
            <a:spLocks noGrp="1"/>
          </p:cNvSpPr>
          <p:nvPr>
            <p:ph idx="4294967295"/>
          </p:nvPr>
        </p:nvSpPr>
        <p:spPr>
          <a:xfrm>
            <a:off x="381008" y="1295400"/>
            <a:ext cx="7521575" cy="3579812"/>
          </a:xfrm>
        </p:spPr>
        <p:txBody>
          <a:bodyPr>
            <a:noAutofit/>
          </a:bodyPr>
          <a:lstStyle/>
          <a:p>
            <a:pPr marL="0" indent="0">
              <a:buNone/>
            </a:pPr>
            <a:r>
              <a:rPr lang="en-US" sz="1600" b="1" u="sng" dirty="0">
                <a:latin typeface="Courier New" panose="02070309020205020404" pitchFamily="49" charset="0"/>
                <a:cs typeface="Courier New" panose="02070309020205020404" pitchFamily="49" charset="0"/>
              </a:rPr>
              <a:t>DATA</a:t>
            </a:r>
            <a:r>
              <a:rPr lang="en-US" sz="1600" dirty="0">
                <a:latin typeface="Courier New" panose="02070309020205020404" pitchFamily="49" charset="0"/>
                <a:cs typeface="Courier New" panose="02070309020205020404" pitchFamily="49" charset="0"/>
              </a:rPr>
              <a:t>: FILE IS your.filename.dat;</a:t>
            </a:r>
          </a:p>
          <a:p>
            <a:pPr marL="0" indent="0">
              <a:buNone/>
            </a:pPr>
            <a:endParaRPr lang="en-US" sz="1600" b="1" u="sng" dirty="0">
              <a:latin typeface="Courier New" panose="02070309020205020404" pitchFamily="49" charset="0"/>
              <a:cs typeface="Courier New" panose="02070309020205020404" pitchFamily="49" charset="0"/>
            </a:endParaRPr>
          </a:p>
          <a:p>
            <a:pPr marL="0" indent="0">
              <a:buNone/>
            </a:pPr>
            <a:r>
              <a:rPr lang="en-US" sz="1600" b="1" u="sng" dirty="0">
                <a:latin typeface="Courier New" panose="02070309020205020404" pitchFamily="49" charset="0"/>
                <a:cs typeface="Courier New" panose="02070309020205020404" pitchFamily="49" charset="0"/>
              </a:rPr>
              <a:t>VARIABLE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NAMES ARE </a:t>
            </a:r>
            <a:r>
              <a:rPr lang="en-US" sz="1600" dirty="0" err="1">
                <a:latin typeface="Courier New" panose="02070309020205020404" pitchFamily="49" charset="0"/>
                <a:cs typeface="Courier New" panose="02070309020205020404" pitchFamily="49" charset="0"/>
              </a:rPr>
              <a:t>respnr</a:t>
            </a:r>
            <a:r>
              <a:rPr lang="en-US" sz="1600" dirty="0">
                <a:latin typeface="Courier New" panose="02070309020205020404" pitchFamily="49" charset="0"/>
                <a:cs typeface="Courier New" panose="02070309020205020404" pitchFamily="49" charset="0"/>
              </a:rPr>
              <a:t> Dutch  gender </a:t>
            </a:r>
            <a:r>
              <a:rPr lang="en-US" sz="1600" dirty="0" err="1">
                <a:latin typeface="Courier New" panose="02070309020205020404" pitchFamily="49" charset="0"/>
                <a:cs typeface="Courier New" panose="02070309020205020404" pitchFamily="49" charset="0"/>
              </a:rPr>
              <a:t>sw</a:t>
            </a:r>
            <a:r>
              <a:rPr lang="en-US" sz="1600" dirty="0">
                <a:latin typeface="Courier New" panose="02070309020205020404" pitchFamily="49" charset="0"/>
                <a:cs typeface="Courier New" panose="02070309020205020404" pitchFamily="49" charset="0"/>
              </a:rPr>
              <a:t> covert overt;</a:t>
            </a:r>
          </a:p>
          <a:p>
            <a:pPr marL="0" indent="0">
              <a:buNone/>
            </a:pPr>
            <a:r>
              <a:rPr lang="en-US" sz="1600" dirty="0">
                <a:latin typeface="Courier New" panose="02070309020205020404" pitchFamily="49" charset="0"/>
                <a:cs typeface="Courier New" panose="02070309020205020404" pitchFamily="49" charset="0"/>
              </a:rPr>
              <a:t>USEVARIABLES ARE covert </a:t>
            </a:r>
            <a:r>
              <a:rPr lang="en-US" sz="1600" dirty="0" err="1">
                <a:latin typeface="Courier New" panose="02070309020205020404" pitchFamily="49" charset="0"/>
                <a:cs typeface="Courier New" panose="02070309020205020404" pitchFamily="49" charset="0"/>
              </a:rPr>
              <a:t>sw</a:t>
            </a:r>
            <a:r>
              <a:rPr lang="en-US" sz="1600" dirty="0">
                <a:latin typeface="Courier New" panose="02070309020205020404" pitchFamily="49" charset="0"/>
                <a:cs typeface="Courier New" panose="02070309020205020404" pitchFamily="49" charset="0"/>
              </a:rPr>
              <a:t> overt;</a:t>
            </a:r>
          </a:p>
          <a:p>
            <a:pPr marL="0" indent="0">
              <a:buNone/>
            </a:pPr>
            <a:r>
              <a:rPr lang="en-US" sz="1600" dirty="0">
                <a:latin typeface="Courier New" panose="02070309020205020404" pitchFamily="49" charset="0"/>
                <a:cs typeface="Courier New" panose="02070309020205020404" pitchFamily="49" charset="0"/>
              </a:rPr>
              <a:t>Grouping ARE gender (0=male 1=female);</a:t>
            </a:r>
          </a:p>
          <a:p>
            <a:pPr marL="0" indent="0">
              <a:buNone/>
            </a:pPr>
            <a:r>
              <a:rPr lang="en-US" sz="1600" dirty="0">
                <a:latin typeface="Courier New" panose="02070309020205020404" pitchFamily="49" charset="0"/>
                <a:cs typeface="Courier New" panose="02070309020205020404" pitchFamily="49" charset="0"/>
              </a:rPr>
              <a:t>MISSING ARE ALL (-999);</a:t>
            </a:r>
          </a:p>
          <a:p>
            <a:pPr marL="0" indent="0">
              <a:buNone/>
            </a:pPr>
            <a:endParaRPr lang="en-US" sz="1600" b="1" u="sng" dirty="0">
              <a:latin typeface="Courier New" panose="02070309020205020404" pitchFamily="49" charset="0"/>
              <a:cs typeface="Courier New" panose="02070309020205020404" pitchFamily="49" charset="0"/>
            </a:endParaRPr>
          </a:p>
          <a:p>
            <a:pPr marL="0" indent="0">
              <a:buNone/>
            </a:pPr>
            <a:r>
              <a:rPr lang="en-US" sz="1600" b="1" u="sng" dirty="0">
                <a:latin typeface="Courier New" panose="02070309020205020404" pitchFamily="49" charset="0"/>
                <a:cs typeface="Courier New" panose="02070309020205020404" pitchFamily="49" charset="0"/>
              </a:rPr>
              <a:t>MODEL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t>
            </a:r>
            <a:r>
              <a:rPr lang="en-US" sz="1600" dirty="0">
                <a:latin typeface="Courier New" panose="02070309020205020404" pitchFamily="49" charset="0"/>
                <a:cs typeface="Courier New" panose="02070309020205020404" pitchFamily="49" charset="0"/>
              </a:rPr>
              <a:t> ON covert overt;</a:t>
            </a:r>
          </a:p>
          <a:p>
            <a:pPr marL="0" indent="0">
              <a:buNone/>
            </a:pPr>
            <a:r>
              <a:rPr lang="en-US" sz="1600" dirty="0">
                <a:solidFill>
                  <a:srgbClr val="FF6600"/>
                </a:solidFill>
                <a:latin typeface="Courier New" panose="02070309020205020404" pitchFamily="49" charset="0"/>
                <a:cs typeface="Courier New" panose="02070309020205020404" pitchFamily="49" charset="0"/>
              </a:rPr>
              <a:t>Model male:</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overt (a);</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covert (b);</a:t>
            </a:r>
          </a:p>
          <a:p>
            <a:pPr marL="0" indent="0">
              <a:buNone/>
            </a:pPr>
            <a:r>
              <a:rPr lang="en-US" sz="1600" dirty="0">
                <a:solidFill>
                  <a:srgbClr val="FF6600"/>
                </a:solidFill>
                <a:latin typeface="Courier New" panose="02070309020205020404" pitchFamily="49" charset="0"/>
                <a:cs typeface="Courier New" panose="02070309020205020404" pitchFamily="49" charset="0"/>
              </a:rPr>
              <a:t>Model female:</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overt (a);</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covert (b);</a:t>
            </a:r>
          </a:p>
          <a:p>
            <a:pPr marL="0" indent="0">
              <a:buNone/>
            </a:pPr>
            <a:endParaRPr lang="en-US" sz="1600" b="1" u="sng" dirty="0">
              <a:latin typeface="Courier New" panose="02070309020205020404" pitchFamily="49" charset="0"/>
              <a:cs typeface="Courier New" panose="02070309020205020404" pitchFamily="49" charset="0"/>
            </a:endParaRPr>
          </a:p>
          <a:p>
            <a:pPr marL="0" indent="0">
              <a:buNone/>
            </a:pPr>
            <a:r>
              <a:rPr lang="en-US" sz="1600" b="1" u="sng" dirty="0">
                <a:latin typeface="Courier New" panose="02070309020205020404" pitchFamily="49" charset="0"/>
                <a:cs typeface="Courier New" panose="02070309020205020404" pitchFamily="49" charset="0"/>
              </a:rPr>
              <a:t>OUTPUT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sampstat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stdyx</a:t>
            </a:r>
            <a:r>
              <a:rPr lang="en-US" sz="1600" dirty="0">
                <a:latin typeface="Courier New" panose="02070309020205020404" pitchFamily="49" charset="0"/>
                <a:cs typeface="Courier New" panose="02070309020205020404" pitchFamily="49" charset="0"/>
              </a:rPr>
              <a:t>;</a:t>
            </a:r>
          </a:p>
        </p:txBody>
      </p:sp>
      <p:sp>
        <p:nvSpPr>
          <p:cNvPr id="6" name="TextBox 5"/>
          <p:cNvSpPr txBox="1"/>
          <p:nvPr/>
        </p:nvSpPr>
        <p:spPr>
          <a:xfrm>
            <a:off x="5029192" y="1443941"/>
            <a:ext cx="3733800" cy="5016722"/>
          </a:xfrm>
          <a:prstGeom prst="rect">
            <a:avLst/>
          </a:prstGeom>
          <a:solidFill>
            <a:schemeClr val="bg1">
              <a:lumMod val="85000"/>
            </a:schemeClr>
          </a:solidFill>
        </p:spPr>
        <p:txBody>
          <a:bodyPr wrap="square" lIns="91402" tIns="45702" rIns="91402" bIns="45702" rtlCol="0">
            <a:spAutoFit/>
          </a:bodyPr>
          <a:lstStyle/>
          <a:p>
            <a:r>
              <a:rPr lang="en-US" sz="2000" dirty="0">
                <a:solidFill>
                  <a:sysClr val="windowText" lastClr="000000"/>
                </a:solidFill>
                <a:latin typeface="Franklin Gothic Book" panose="020B0503020102020204" pitchFamily="34" charset="0"/>
              </a:rPr>
              <a:t>In Mplus, putting (…) after an effect assigns the coefficient a </a:t>
            </a:r>
            <a:r>
              <a:rPr lang="en-US" sz="2000" b="1" dirty="0">
                <a:solidFill>
                  <a:sysClr val="windowText" lastClr="000000"/>
                </a:solidFill>
                <a:latin typeface="Franklin Gothic Book" panose="020B0503020102020204" pitchFamily="34" charset="0"/>
              </a:rPr>
              <a:t>label</a:t>
            </a:r>
            <a:r>
              <a:rPr lang="en-US" sz="2000" dirty="0">
                <a:solidFill>
                  <a:sysClr val="windowText" lastClr="000000"/>
                </a:solidFill>
                <a:latin typeface="Franklin Gothic Book" panose="020B0503020102020204" pitchFamily="34" charset="0"/>
              </a:rPr>
              <a:t>.</a:t>
            </a:r>
          </a:p>
          <a:p>
            <a:endParaRPr lang="en-US" sz="2000" dirty="0">
              <a:solidFill>
                <a:sysClr val="windowText" lastClr="000000"/>
              </a:solidFill>
              <a:latin typeface="Franklin Gothic Book" panose="020B0503020102020204" pitchFamily="34" charset="0"/>
            </a:endParaRPr>
          </a:p>
          <a:p>
            <a:r>
              <a:rPr lang="en-US" sz="2000" dirty="0">
                <a:solidFill>
                  <a:sysClr val="windowText" lastClr="000000"/>
                </a:solidFill>
                <a:latin typeface="Franklin Gothic Book" panose="020B0503020102020204" pitchFamily="34" charset="0"/>
              </a:rPr>
              <a:t> All coefficients with the same label are constrained to have identical estimates. </a:t>
            </a:r>
          </a:p>
          <a:p>
            <a:endParaRPr lang="en-US" sz="2000" dirty="0">
              <a:solidFill>
                <a:sysClr val="windowText" lastClr="000000"/>
              </a:solidFill>
              <a:latin typeface="Franklin Gothic Book" panose="020B0503020102020204" pitchFamily="34" charset="0"/>
            </a:endParaRPr>
          </a:p>
          <a:p>
            <a:r>
              <a:rPr lang="en-US" sz="2000" dirty="0">
                <a:solidFill>
                  <a:sysClr val="windowText" lastClr="000000"/>
                </a:solidFill>
                <a:latin typeface="Franklin Gothic Book" panose="020B0503020102020204" pitchFamily="34" charset="0"/>
              </a:rPr>
              <a:t>Overt for males and females both have label a. </a:t>
            </a:r>
          </a:p>
          <a:p>
            <a:endParaRPr lang="en-US" sz="2000" dirty="0">
              <a:solidFill>
                <a:sysClr val="windowText" lastClr="000000"/>
              </a:solidFill>
              <a:latin typeface="Franklin Gothic Book" panose="020B0503020102020204" pitchFamily="34" charset="0"/>
            </a:endParaRPr>
          </a:p>
          <a:p>
            <a:r>
              <a:rPr lang="en-US" sz="2000" dirty="0">
                <a:solidFill>
                  <a:sysClr val="windowText" lastClr="000000"/>
                </a:solidFill>
                <a:latin typeface="Franklin Gothic Book" panose="020B0503020102020204" pitchFamily="34" charset="0"/>
              </a:rPr>
              <a:t>The Overt coefficients will hence be the same for males and females. </a:t>
            </a:r>
          </a:p>
          <a:p>
            <a:endParaRPr lang="en-US" sz="2000" dirty="0">
              <a:solidFill>
                <a:sysClr val="windowText" lastClr="000000"/>
              </a:solidFill>
              <a:latin typeface="Franklin Gothic Book" panose="020B0503020102020204" pitchFamily="34" charset="0"/>
            </a:endParaRPr>
          </a:p>
          <a:p>
            <a:r>
              <a:rPr lang="en-US" sz="2000" dirty="0">
                <a:solidFill>
                  <a:sysClr val="windowText" lastClr="000000"/>
                </a:solidFill>
                <a:latin typeface="Franklin Gothic Book" panose="020B0503020102020204" pitchFamily="34" charset="0"/>
              </a:rPr>
              <a:t>The same idea applies to Covert.</a:t>
            </a: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2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8" y="381008"/>
            <a:ext cx="7521575" cy="549275"/>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 </a:t>
            </a:r>
            <a:r>
              <a:rPr lang="nl-NL" b="1" dirty="0">
                <a:latin typeface="Franklin Gothic Medium" panose="020B0603020102020204" pitchFamily="34" charset="0"/>
              </a:rPr>
              <a:t>Output</a:t>
            </a:r>
            <a:endParaRPr lang="en-US" dirty="0">
              <a:latin typeface="Franklin Gothic Medium" panose="020B0603020102020204" pitchFamily="34" charset="0"/>
            </a:endParaRPr>
          </a:p>
        </p:txBody>
      </p:sp>
      <p:sp>
        <p:nvSpPr>
          <p:cNvPr id="3" name="Content Placeholder 2"/>
          <p:cNvSpPr>
            <a:spLocks noGrp="1"/>
          </p:cNvSpPr>
          <p:nvPr>
            <p:ph idx="4294967295"/>
          </p:nvPr>
        </p:nvSpPr>
        <p:spPr>
          <a:xfrm>
            <a:off x="381008" y="1295400"/>
            <a:ext cx="7521575" cy="3579812"/>
          </a:xfrm>
        </p:spPr>
        <p:txBody>
          <a:bodyPr>
            <a:noAutofit/>
          </a:bodyPr>
          <a:lstStyle/>
          <a:p>
            <a:pPr marL="0" indent="0">
              <a:buNone/>
            </a:pPr>
            <a:r>
              <a:rPr lang="en-US" sz="1600" b="1" u="sng" dirty="0">
                <a:latin typeface="Courier New" panose="02070309020205020404" pitchFamily="49" charset="0"/>
                <a:cs typeface="Courier New" panose="02070309020205020404" pitchFamily="49" charset="0"/>
              </a:rPr>
              <a:t>DATA</a:t>
            </a:r>
            <a:r>
              <a:rPr lang="en-US" sz="1600" dirty="0">
                <a:latin typeface="Courier New" panose="02070309020205020404" pitchFamily="49" charset="0"/>
                <a:cs typeface="Courier New" panose="02070309020205020404" pitchFamily="49" charset="0"/>
              </a:rPr>
              <a:t>: FILE IS your.filename.dat;</a:t>
            </a:r>
          </a:p>
          <a:p>
            <a:pPr marL="0" indent="0">
              <a:buNone/>
            </a:pPr>
            <a:endParaRPr lang="en-US" sz="1600" b="1" u="sng" dirty="0">
              <a:latin typeface="Courier New" panose="02070309020205020404" pitchFamily="49" charset="0"/>
              <a:cs typeface="Courier New" panose="02070309020205020404" pitchFamily="49" charset="0"/>
            </a:endParaRPr>
          </a:p>
          <a:p>
            <a:pPr marL="0" indent="0">
              <a:buNone/>
            </a:pPr>
            <a:r>
              <a:rPr lang="en-US" sz="1600" b="1" u="sng" dirty="0">
                <a:latin typeface="Courier New" panose="02070309020205020404" pitchFamily="49" charset="0"/>
                <a:cs typeface="Courier New" panose="02070309020205020404" pitchFamily="49" charset="0"/>
              </a:rPr>
              <a:t>VARIABLE</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NAMES ARE </a:t>
            </a:r>
            <a:r>
              <a:rPr lang="en-US" sz="1600" dirty="0" err="1">
                <a:latin typeface="Courier New" panose="02070309020205020404" pitchFamily="49" charset="0"/>
                <a:cs typeface="Courier New" panose="02070309020205020404" pitchFamily="49" charset="0"/>
              </a:rPr>
              <a:t>respnr</a:t>
            </a:r>
            <a:r>
              <a:rPr lang="en-US" sz="1600" dirty="0">
                <a:latin typeface="Courier New" panose="02070309020205020404" pitchFamily="49" charset="0"/>
                <a:cs typeface="Courier New" panose="02070309020205020404" pitchFamily="49" charset="0"/>
              </a:rPr>
              <a:t> Dutch  gender </a:t>
            </a:r>
            <a:r>
              <a:rPr lang="en-US" sz="1600" dirty="0" err="1">
                <a:latin typeface="Courier New" panose="02070309020205020404" pitchFamily="49" charset="0"/>
                <a:cs typeface="Courier New" panose="02070309020205020404" pitchFamily="49" charset="0"/>
              </a:rPr>
              <a:t>sw</a:t>
            </a:r>
            <a:r>
              <a:rPr lang="en-US" sz="1600" dirty="0">
                <a:latin typeface="Courier New" panose="02070309020205020404" pitchFamily="49" charset="0"/>
                <a:cs typeface="Courier New" panose="02070309020205020404" pitchFamily="49" charset="0"/>
              </a:rPr>
              <a:t> covert overt;</a:t>
            </a:r>
          </a:p>
          <a:p>
            <a:pPr marL="0" indent="0">
              <a:buNone/>
            </a:pPr>
            <a:r>
              <a:rPr lang="en-US" sz="1600" dirty="0">
                <a:latin typeface="Courier New" panose="02070309020205020404" pitchFamily="49" charset="0"/>
                <a:cs typeface="Courier New" panose="02070309020205020404" pitchFamily="49" charset="0"/>
              </a:rPr>
              <a:t>USEVARIABLES ARE covert </a:t>
            </a:r>
            <a:r>
              <a:rPr lang="en-US" sz="1600" dirty="0" err="1">
                <a:latin typeface="Courier New" panose="02070309020205020404" pitchFamily="49" charset="0"/>
                <a:cs typeface="Courier New" panose="02070309020205020404" pitchFamily="49" charset="0"/>
              </a:rPr>
              <a:t>sw</a:t>
            </a:r>
            <a:r>
              <a:rPr lang="en-US" sz="1600" dirty="0">
                <a:latin typeface="Courier New" panose="02070309020205020404" pitchFamily="49" charset="0"/>
                <a:cs typeface="Courier New" panose="02070309020205020404" pitchFamily="49" charset="0"/>
              </a:rPr>
              <a:t> overt;</a:t>
            </a:r>
          </a:p>
          <a:p>
            <a:pPr marL="0" indent="0">
              <a:buNone/>
            </a:pPr>
            <a:r>
              <a:rPr lang="en-US" sz="1600" dirty="0">
                <a:latin typeface="Courier New" panose="02070309020205020404" pitchFamily="49" charset="0"/>
                <a:cs typeface="Courier New" panose="02070309020205020404" pitchFamily="49" charset="0"/>
              </a:rPr>
              <a:t>Grouping ARE gender (0=male 1=female);</a:t>
            </a:r>
          </a:p>
          <a:p>
            <a:pPr marL="0" indent="0">
              <a:buNone/>
            </a:pPr>
            <a:r>
              <a:rPr lang="en-US" sz="1600" dirty="0">
                <a:latin typeface="Courier New" panose="02070309020205020404" pitchFamily="49" charset="0"/>
                <a:cs typeface="Courier New" panose="02070309020205020404" pitchFamily="49" charset="0"/>
              </a:rPr>
              <a:t>MISSING ARE ALL (-999);</a:t>
            </a:r>
          </a:p>
          <a:p>
            <a:pPr marL="0" indent="0">
              <a:buNone/>
            </a:pPr>
            <a:endParaRPr lang="en-US" sz="1600" b="1" u="sng" dirty="0">
              <a:latin typeface="Courier New" panose="02070309020205020404" pitchFamily="49" charset="0"/>
              <a:cs typeface="Courier New" panose="02070309020205020404" pitchFamily="49" charset="0"/>
            </a:endParaRPr>
          </a:p>
          <a:p>
            <a:pPr marL="0" indent="0">
              <a:buNone/>
            </a:pPr>
            <a:r>
              <a:rPr lang="en-US" sz="1600" b="1" u="sng" dirty="0">
                <a:latin typeface="Courier New" panose="02070309020205020404" pitchFamily="49" charset="0"/>
                <a:cs typeface="Courier New" panose="02070309020205020404" pitchFamily="49" charset="0"/>
              </a:rPr>
              <a:t>MODEL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t>
            </a:r>
            <a:r>
              <a:rPr lang="en-US" sz="1600" dirty="0">
                <a:latin typeface="Courier New" panose="02070309020205020404" pitchFamily="49" charset="0"/>
                <a:cs typeface="Courier New" panose="02070309020205020404" pitchFamily="49" charset="0"/>
              </a:rPr>
              <a:t> ON covert overt;</a:t>
            </a:r>
          </a:p>
          <a:p>
            <a:pPr marL="0" indent="0">
              <a:buNone/>
            </a:pPr>
            <a:r>
              <a:rPr lang="en-US" sz="1600" dirty="0">
                <a:solidFill>
                  <a:srgbClr val="FF6600"/>
                </a:solidFill>
                <a:latin typeface="Courier New" panose="02070309020205020404" pitchFamily="49" charset="0"/>
                <a:cs typeface="Courier New" panose="02070309020205020404" pitchFamily="49" charset="0"/>
              </a:rPr>
              <a:t>Model male:</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overt (a);</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covert (b);</a:t>
            </a:r>
          </a:p>
          <a:p>
            <a:pPr marL="0" indent="0">
              <a:buNone/>
            </a:pPr>
            <a:r>
              <a:rPr lang="en-US" sz="1600" dirty="0">
                <a:solidFill>
                  <a:srgbClr val="FF6600"/>
                </a:solidFill>
                <a:latin typeface="Courier New" panose="02070309020205020404" pitchFamily="49" charset="0"/>
                <a:cs typeface="Courier New" panose="02070309020205020404" pitchFamily="49" charset="0"/>
              </a:rPr>
              <a:t>Model female:</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overt (a);</a:t>
            </a:r>
          </a:p>
          <a:p>
            <a:pPr marL="0" indent="0">
              <a:buNone/>
            </a:pPr>
            <a:r>
              <a:rPr lang="en-US" sz="1600" dirty="0" err="1">
                <a:solidFill>
                  <a:srgbClr val="FF6600"/>
                </a:solidFill>
                <a:latin typeface="Courier New" panose="02070309020205020404" pitchFamily="49" charset="0"/>
                <a:cs typeface="Courier New" panose="02070309020205020404" pitchFamily="49" charset="0"/>
              </a:rPr>
              <a:t>Sw</a:t>
            </a:r>
            <a:r>
              <a:rPr lang="en-US" sz="1600" dirty="0">
                <a:solidFill>
                  <a:srgbClr val="FF6600"/>
                </a:solidFill>
                <a:latin typeface="Courier New" panose="02070309020205020404" pitchFamily="49" charset="0"/>
                <a:cs typeface="Courier New" panose="02070309020205020404" pitchFamily="49" charset="0"/>
              </a:rPr>
              <a:t> on covert (b);</a:t>
            </a:r>
          </a:p>
          <a:p>
            <a:pPr marL="0" indent="0">
              <a:buNone/>
            </a:pPr>
            <a:endParaRPr lang="en-US" sz="1600" b="1" u="sng" dirty="0">
              <a:latin typeface="Courier New" panose="02070309020205020404" pitchFamily="49" charset="0"/>
              <a:cs typeface="Courier New" panose="02070309020205020404" pitchFamily="49" charset="0"/>
            </a:endParaRPr>
          </a:p>
          <a:p>
            <a:pPr marL="0" indent="0">
              <a:buNone/>
            </a:pPr>
            <a:r>
              <a:rPr lang="en-US" sz="1600" b="1" u="sng" dirty="0">
                <a:latin typeface="Courier New" panose="02070309020205020404" pitchFamily="49" charset="0"/>
                <a:cs typeface="Courier New" panose="02070309020205020404" pitchFamily="49" charset="0"/>
              </a:rPr>
              <a:t>OUTPUT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sampstat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stdyx</a:t>
            </a:r>
            <a:r>
              <a:rPr lang="en-US" sz="1600" dirty="0">
                <a:latin typeface="Courier New" panose="02070309020205020404" pitchFamily="49" charset="0"/>
                <a:cs typeface="Courier New" panose="02070309020205020404" pitchFamily="49" charset="0"/>
              </a:rPr>
              <a:t>;</a:t>
            </a:r>
          </a:p>
        </p:txBody>
      </p:sp>
      <p:sp>
        <p:nvSpPr>
          <p:cNvPr id="5" name="TextBox 4"/>
          <p:cNvSpPr txBox="1"/>
          <p:nvPr/>
        </p:nvSpPr>
        <p:spPr>
          <a:xfrm>
            <a:off x="4572000" y="2623653"/>
            <a:ext cx="4114800" cy="3139285"/>
          </a:xfrm>
          <a:prstGeom prst="rect">
            <a:avLst/>
          </a:prstGeom>
          <a:solidFill>
            <a:schemeClr val="bg1">
              <a:lumMod val="85000"/>
            </a:schemeClr>
          </a:solidFill>
        </p:spPr>
        <p:txBody>
          <a:bodyPr wrap="square" lIns="91402" tIns="45702" rIns="91402" bIns="45702" rtlCol="0">
            <a:spAutoFit/>
          </a:bodyPr>
          <a:lstStyle/>
          <a:p>
            <a:r>
              <a:rPr lang="en-US" sz="2200" dirty="0">
                <a:solidFill>
                  <a:sysClr val="windowText" lastClr="000000"/>
                </a:solidFill>
                <a:latin typeface="Franklin Gothic Book" panose="020B0503020102020204" pitchFamily="34" charset="0"/>
              </a:rPr>
              <a:t>You can use whatever you want as labels. They do not have to be a, b, …</a:t>
            </a:r>
          </a:p>
          <a:p>
            <a:endParaRPr lang="en-US" sz="2200" dirty="0">
              <a:solidFill>
                <a:sysClr val="windowText" lastClr="000000"/>
              </a:solidFill>
              <a:latin typeface="Franklin Gothic Book" panose="020B0503020102020204" pitchFamily="34" charset="0"/>
            </a:endParaRPr>
          </a:p>
          <a:p>
            <a:r>
              <a:rPr lang="en-US" sz="2200" dirty="0">
                <a:solidFill>
                  <a:sysClr val="windowText" lastClr="000000"/>
                </a:solidFill>
                <a:latin typeface="Franklin Gothic Book" panose="020B0503020102020204" pitchFamily="34" charset="0"/>
              </a:rPr>
              <a:t>Be sure not to re-use labels by accident: You should only assign identical labels to parameters that you want to constrain to be equal. </a:t>
            </a: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4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8" y="1219200"/>
            <a:ext cx="7521575" cy="3579812"/>
          </a:xfrm>
        </p:spPr>
        <p:txBody>
          <a:bodyPr>
            <a:noAutofit/>
          </a:bodyPr>
          <a:lstStyle/>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Chi-Square Test of Model Fit</a:t>
            </a:r>
          </a:p>
          <a:p>
            <a:pPr marL="0" indent="0" fontAlgn="base">
              <a:spcBef>
                <a:spcPct val="0"/>
              </a:spcBef>
              <a:spcAft>
                <a:spcPct val="0"/>
              </a:spcAft>
              <a:buNone/>
            </a:pPr>
            <a:endParaRPr lang="en-US" sz="1400" dirty="0">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Value                              1.035</a:t>
            </a: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Degrees of Freedom                     2</a:t>
            </a: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P-Value                           0.5960</a:t>
            </a:r>
          </a:p>
          <a:p>
            <a:pPr marL="0" indent="0" fontAlgn="base">
              <a:spcBef>
                <a:spcPct val="0"/>
              </a:spcBef>
              <a:spcAft>
                <a:spcPct val="0"/>
              </a:spcAft>
              <a:buNone/>
            </a:pPr>
            <a:endParaRPr lang="en-US" sz="14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MODEL RESULTS</a:t>
            </a:r>
          </a:p>
          <a:p>
            <a:pPr marL="0" indent="0" fontAlgn="base">
              <a:spcBef>
                <a:spcPct val="0"/>
              </a:spcBef>
              <a:spcAft>
                <a:spcPct val="0"/>
              </a:spcAft>
              <a:buNone/>
            </a:pPr>
            <a:endParaRPr lang="en-US" sz="14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                                                    Two-Tailed</a:t>
            </a: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                    Estimate       S.E.  Est./S.E.    P-Value</a:t>
            </a:r>
          </a:p>
          <a:p>
            <a:pPr marL="0" indent="0" fontAlgn="base">
              <a:spcBef>
                <a:spcPct val="0"/>
              </a:spcBef>
              <a:spcAft>
                <a:spcPct val="0"/>
              </a:spcAft>
              <a:buNone/>
            </a:pPr>
            <a:endParaRPr lang="en-US" sz="14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Group MALE</a:t>
            </a:r>
          </a:p>
          <a:p>
            <a:pPr marL="0" indent="0" fontAlgn="base">
              <a:spcBef>
                <a:spcPct val="0"/>
              </a:spcBef>
              <a:spcAft>
                <a:spcPct val="0"/>
              </a:spcAft>
              <a:buNone/>
            </a:pPr>
            <a:endParaRPr lang="en-US" sz="14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    COVERT            </a:t>
            </a:r>
            <a:r>
              <a:rPr lang="en-US" sz="1400" dirty="0">
                <a:solidFill>
                  <a:srgbClr val="FF6600"/>
                </a:solidFill>
                <a:latin typeface="Courier New" panose="02070309020205020404" pitchFamily="49" charset="0"/>
                <a:cs typeface="Courier New" panose="02070309020205020404" pitchFamily="49" charset="0"/>
                <a:sym typeface="Wingdings" pitchFamily="2" charset="2"/>
              </a:rPr>
              <a:t>-0.523      </a:t>
            </a:r>
            <a:r>
              <a:rPr lang="en-US" sz="1400" dirty="0">
                <a:solidFill>
                  <a:prstClr val="black"/>
                </a:solidFill>
                <a:latin typeface="Courier New" panose="02070309020205020404" pitchFamily="49" charset="0"/>
                <a:cs typeface="Courier New" panose="02070309020205020404" pitchFamily="49" charset="0"/>
                <a:sym typeface="Wingdings" pitchFamily="2" charset="2"/>
              </a:rPr>
              <a:t>0.029    -17.725      0.000</a:t>
            </a: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    OVERT             </a:t>
            </a:r>
            <a:r>
              <a:rPr lang="en-US" sz="1400" dirty="0">
                <a:solidFill>
                  <a:srgbClr val="00B0F0"/>
                </a:solidFill>
                <a:latin typeface="Courier New" panose="02070309020205020404" pitchFamily="49" charset="0"/>
                <a:cs typeface="Courier New" panose="02070309020205020404" pitchFamily="49" charset="0"/>
                <a:sym typeface="Wingdings" pitchFamily="2" charset="2"/>
              </a:rPr>
              <a:t>-0.261      </a:t>
            </a:r>
            <a:r>
              <a:rPr lang="en-US" sz="1400" dirty="0">
                <a:solidFill>
                  <a:prstClr val="black"/>
                </a:solidFill>
                <a:latin typeface="Courier New" panose="02070309020205020404" pitchFamily="49" charset="0"/>
                <a:cs typeface="Courier New" panose="02070309020205020404" pitchFamily="49" charset="0"/>
                <a:sym typeface="Wingdings" pitchFamily="2" charset="2"/>
              </a:rPr>
              <a:t>0.048     -5.475      0.000</a:t>
            </a:r>
          </a:p>
          <a:p>
            <a:pPr marL="0" indent="0" fontAlgn="base">
              <a:spcBef>
                <a:spcPct val="0"/>
              </a:spcBef>
              <a:spcAft>
                <a:spcPct val="0"/>
              </a:spcAft>
              <a:buNone/>
            </a:pPr>
            <a:endParaRPr lang="en-US" sz="14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Group FEMALE</a:t>
            </a:r>
          </a:p>
          <a:p>
            <a:pPr marL="0" indent="0" fontAlgn="base">
              <a:spcBef>
                <a:spcPct val="0"/>
              </a:spcBef>
              <a:spcAft>
                <a:spcPct val="0"/>
              </a:spcAft>
              <a:buNone/>
            </a:pPr>
            <a:endParaRPr lang="en-US" sz="14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    COVERT            </a:t>
            </a:r>
            <a:r>
              <a:rPr lang="en-US" sz="1400" dirty="0">
                <a:solidFill>
                  <a:srgbClr val="FF6600"/>
                </a:solidFill>
                <a:latin typeface="Courier New" panose="02070309020205020404" pitchFamily="49" charset="0"/>
                <a:cs typeface="Courier New" panose="02070309020205020404" pitchFamily="49" charset="0"/>
                <a:sym typeface="Wingdings" pitchFamily="2" charset="2"/>
              </a:rPr>
              <a:t>-0.523      </a:t>
            </a:r>
            <a:r>
              <a:rPr lang="en-US" sz="1400" dirty="0">
                <a:solidFill>
                  <a:prstClr val="black"/>
                </a:solidFill>
                <a:latin typeface="Courier New" panose="02070309020205020404" pitchFamily="49" charset="0"/>
                <a:cs typeface="Courier New" panose="02070309020205020404" pitchFamily="49" charset="0"/>
                <a:sym typeface="Wingdings" pitchFamily="2" charset="2"/>
              </a:rPr>
              <a:t>0.029    -17.725      0.000</a:t>
            </a:r>
          </a:p>
          <a:p>
            <a:pPr marL="0" indent="0" fontAlgn="base">
              <a:spcBef>
                <a:spcPct val="0"/>
              </a:spcBef>
              <a:spcAft>
                <a:spcPct val="0"/>
              </a:spcAft>
              <a:buNone/>
            </a:pPr>
            <a:r>
              <a:rPr lang="en-US" sz="1400" dirty="0">
                <a:solidFill>
                  <a:prstClr val="black"/>
                </a:solidFill>
                <a:latin typeface="Courier New" panose="02070309020205020404" pitchFamily="49" charset="0"/>
                <a:cs typeface="Courier New" panose="02070309020205020404" pitchFamily="49" charset="0"/>
                <a:sym typeface="Wingdings" pitchFamily="2" charset="2"/>
              </a:rPr>
              <a:t>    OVERT             </a:t>
            </a:r>
            <a:r>
              <a:rPr lang="en-US" sz="1400" dirty="0">
                <a:solidFill>
                  <a:srgbClr val="00B0F0"/>
                </a:solidFill>
                <a:latin typeface="Courier New" panose="02070309020205020404" pitchFamily="49" charset="0"/>
                <a:cs typeface="Courier New" panose="02070309020205020404" pitchFamily="49" charset="0"/>
                <a:sym typeface="Wingdings" pitchFamily="2" charset="2"/>
              </a:rPr>
              <a:t>-0.261      </a:t>
            </a:r>
            <a:r>
              <a:rPr lang="en-US" sz="1400" dirty="0">
                <a:solidFill>
                  <a:prstClr val="black"/>
                </a:solidFill>
                <a:latin typeface="Courier New" panose="02070309020205020404" pitchFamily="49" charset="0"/>
                <a:cs typeface="Courier New" panose="02070309020205020404" pitchFamily="49" charset="0"/>
                <a:sym typeface="Wingdings" pitchFamily="2" charset="2"/>
              </a:rPr>
              <a:t>0.048     -5.475      0.000</a:t>
            </a:r>
            <a:endParaRPr lang="nl-NL" sz="14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500" baseline="-250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500" dirty="0">
              <a:solidFill>
                <a:prstClr val="black"/>
              </a:solidFill>
              <a:latin typeface="Arial" charset="0"/>
              <a:sym typeface="Wingdings" pitchFamily="2" charset="2"/>
            </a:endParaRPr>
          </a:p>
        </p:txBody>
      </p:sp>
      <p:sp>
        <p:nvSpPr>
          <p:cNvPr id="5" name="Title 1"/>
          <p:cNvSpPr txBox="1">
            <a:spLocks/>
          </p:cNvSpPr>
          <p:nvPr/>
        </p:nvSpPr>
        <p:spPr>
          <a:xfrm>
            <a:off x="1447808" y="381008"/>
            <a:ext cx="7521575" cy="549275"/>
          </a:xfrm>
          <a:prstGeom prst="rect">
            <a:avLst/>
          </a:prstGeom>
        </p:spPr>
        <p:txBody>
          <a:bodyPr vert="horz" lIns="91402" tIns="45702" rIns="91402" bIns="4570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nl-NL" sz="4000" b="1" dirty="0" err="1">
                <a:solidFill>
                  <a:prstClr val="black"/>
                </a:solidFill>
                <a:latin typeface="Franklin Gothic Medium" panose="020B0603020102020204" pitchFamily="34" charset="0"/>
              </a:rPr>
              <a:t>Multigroup</a:t>
            </a:r>
            <a:r>
              <a:rPr lang="nl-NL" sz="4000" b="1" dirty="0">
                <a:solidFill>
                  <a:prstClr val="black"/>
                </a:solidFill>
                <a:latin typeface="Franklin Gothic Medium" panose="020B0603020102020204" pitchFamily="34" charset="0"/>
              </a:rPr>
              <a:t> </a:t>
            </a:r>
            <a:r>
              <a:rPr lang="nl-NL" sz="4000" b="1" dirty="0" err="1">
                <a:solidFill>
                  <a:prstClr val="black"/>
                </a:solidFill>
                <a:latin typeface="Franklin Gothic Medium" panose="020B0603020102020204" pitchFamily="34" charset="0"/>
              </a:rPr>
              <a:t>Regression</a:t>
            </a:r>
            <a:br>
              <a:rPr lang="nl-NL" sz="4000" b="1" dirty="0">
                <a:solidFill>
                  <a:prstClr val="black"/>
                </a:solidFill>
                <a:latin typeface="Franklin Gothic Medium" panose="020B0603020102020204" pitchFamily="34" charset="0"/>
              </a:rPr>
            </a:br>
            <a:r>
              <a:rPr lang="nl-NL" sz="4000" b="1" dirty="0">
                <a:solidFill>
                  <a:prstClr val="black"/>
                </a:solidFill>
                <a:latin typeface="Franklin Gothic Medium" panose="020B0603020102020204" pitchFamily="34" charset="0"/>
              </a:rPr>
              <a:t>in </a:t>
            </a:r>
            <a:r>
              <a:rPr lang="nl-NL" sz="4000" b="1" dirty="0" err="1">
                <a:solidFill>
                  <a:prstClr val="black"/>
                </a:solidFill>
                <a:latin typeface="Franklin Gothic Medium" panose="020B0603020102020204" pitchFamily="34" charset="0"/>
              </a:rPr>
              <a:t>M</a:t>
            </a:r>
            <a:r>
              <a:rPr lang="nl-NL" sz="4000" b="1" i="1" dirty="0" err="1">
                <a:solidFill>
                  <a:prstClr val="black"/>
                </a:solidFill>
                <a:latin typeface="Franklin Gothic Medium" panose="020B0603020102020204" pitchFamily="34" charset="0"/>
              </a:rPr>
              <a:t>plus</a:t>
            </a:r>
            <a:r>
              <a:rPr lang="nl-NL" sz="4000" b="1" i="1" dirty="0">
                <a:solidFill>
                  <a:prstClr val="black"/>
                </a:solidFill>
                <a:latin typeface="Franklin Gothic Medium" panose="020B0603020102020204" pitchFamily="34" charset="0"/>
              </a:rPr>
              <a:t>: </a:t>
            </a:r>
            <a:r>
              <a:rPr lang="nl-NL" sz="4000" b="1" dirty="0">
                <a:solidFill>
                  <a:prstClr val="black"/>
                </a:solidFill>
                <a:latin typeface="Franklin Gothic Medium" panose="020B0603020102020204" pitchFamily="34" charset="0"/>
              </a:rPr>
              <a:t>Output</a:t>
            </a:r>
            <a:endParaRPr lang="en-US" sz="4000" dirty="0">
              <a:solidFill>
                <a:prstClr val="black"/>
              </a:solidFill>
              <a:latin typeface="Franklin Gothic Medium" panose="020B0603020102020204" pitchFamily="34" charset="0"/>
            </a:endParaRP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71590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8" y="1219200"/>
            <a:ext cx="7521575" cy="3579812"/>
          </a:xfrm>
        </p:spPr>
        <p:txBody>
          <a:bodyPr>
            <a:noAutofit/>
          </a:bodyPr>
          <a:lstStyle/>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Chi-Square Test of Model Fit</a:t>
            </a:r>
          </a:p>
          <a:p>
            <a:pPr marL="0" indent="0" fontAlgn="base">
              <a:spcBef>
                <a:spcPct val="0"/>
              </a:spcBef>
              <a:spcAft>
                <a:spcPct val="0"/>
              </a:spcAft>
              <a:buNone/>
            </a:pPr>
            <a:endParaRPr lang="en-US" sz="1400" dirty="0">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Value                              1.035</a:t>
            </a: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Degrees of Freedom                     2</a:t>
            </a: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P-Value                           0.5960</a:t>
            </a:r>
          </a:p>
          <a:p>
            <a:pPr marL="0" indent="0" fontAlgn="base">
              <a:spcBef>
                <a:spcPct val="0"/>
              </a:spcBef>
              <a:spcAft>
                <a:spcPct val="0"/>
              </a:spcAft>
              <a:buNone/>
            </a:pPr>
            <a:endParaRPr lang="en-US" sz="14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MODEL RESULTS</a:t>
            </a:r>
          </a:p>
          <a:p>
            <a:pPr marL="0" indent="0" fontAlgn="base">
              <a:spcBef>
                <a:spcPct val="0"/>
              </a:spcBef>
              <a:spcAft>
                <a:spcPct val="0"/>
              </a:spcAft>
              <a:buNone/>
            </a:pPr>
            <a:endParaRPr lang="en-US" sz="14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Two-Tailed</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Estimate       S.E.  Est./S.E.    P-Value</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Group MALE</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COVERT            -0.523      0.029    -17.725      0.000</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OVERT             -0.261      0.048     -5.475      0.000</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Group FEMALE</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COVERT            -0.523      0.029    -17.725      0.000</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OVERT             -0.261      0.048     -5.475      0.000</a:t>
            </a:r>
            <a:endParaRPr lang="nl-NL"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500" baseline="-250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500" dirty="0">
              <a:solidFill>
                <a:prstClr val="black"/>
              </a:solidFill>
              <a:latin typeface="Arial" charset="0"/>
              <a:sym typeface="Wingdings" pitchFamily="2" charset="2"/>
            </a:endParaRPr>
          </a:p>
        </p:txBody>
      </p:sp>
      <p:sp>
        <p:nvSpPr>
          <p:cNvPr id="5" name="Title 1"/>
          <p:cNvSpPr txBox="1">
            <a:spLocks/>
          </p:cNvSpPr>
          <p:nvPr/>
        </p:nvSpPr>
        <p:spPr>
          <a:xfrm>
            <a:off x="1447808" y="381008"/>
            <a:ext cx="7521575" cy="549275"/>
          </a:xfrm>
          <a:prstGeom prst="rect">
            <a:avLst/>
          </a:prstGeom>
        </p:spPr>
        <p:txBody>
          <a:bodyPr vert="horz" lIns="91402" tIns="45702" rIns="91402" bIns="4570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nl-NL" sz="4000" b="1" dirty="0" err="1">
                <a:solidFill>
                  <a:prstClr val="black"/>
                </a:solidFill>
                <a:latin typeface="Franklin Gothic Medium" panose="020B0603020102020204" pitchFamily="34" charset="0"/>
              </a:rPr>
              <a:t>Multigroup</a:t>
            </a:r>
            <a:r>
              <a:rPr lang="nl-NL" sz="4000" b="1" dirty="0">
                <a:solidFill>
                  <a:prstClr val="black"/>
                </a:solidFill>
                <a:latin typeface="Franklin Gothic Medium" panose="020B0603020102020204" pitchFamily="34" charset="0"/>
              </a:rPr>
              <a:t> </a:t>
            </a:r>
            <a:r>
              <a:rPr lang="nl-NL" sz="4000" b="1" dirty="0" err="1">
                <a:solidFill>
                  <a:prstClr val="black"/>
                </a:solidFill>
                <a:latin typeface="Franklin Gothic Medium" panose="020B0603020102020204" pitchFamily="34" charset="0"/>
              </a:rPr>
              <a:t>Regression</a:t>
            </a:r>
            <a:br>
              <a:rPr lang="nl-NL" sz="4000" b="1" dirty="0">
                <a:solidFill>
                  <a:prstClr val="black"/>
                </a:solidFill>
                <a:latin typeface="Franklin Gothic Medium" panose="020B0603020102020204" pitchFamily="34" charset="0"/>
              </a:rPr>
            </a:br>
            <a:r>
              <a:rPr lang="nl-NL" sz="4000" b="1" dirty="0">
                <a:solidFill>
                  <a:prstClr val="black"/>
                </a:solidFill>
                <a:latin typeface="Franklin Gothic Medium" panose="020B0603020102020204" pitchFamily="34" charset="0"/>
              </a:rPr>
              <a:t>in </a:t>
            </a:r>
            <a:r>
              <a:rPr lang="nl-NL" sz="4000" b="1" dirty="0" err="1">
                <a:solidFill>
                  <a:prstClr val="black"/>
                </a:solidFill>
                <a:latin typeface="Franklin Gothic Medium" panose="020B0603020102020204" pitchFamily="34" charset="0"/>
              </a:rPr>
              <a:t>M</a:t>
            </a:r>
            <a:r>
              <a:rPr lang="nl-NL" sz="4000" b="1" i="1" dirty="0" err="1">
                <a:solidFill>
                  <a:prstClr val="black"/>
                </a:solidFill>
                <a:latin typeface="Franklin Gothic Medium" panose="020B0603020102020204" pitchFamily="34" charset="0"/>
              </a:rPr>
              <a:t>plus</a:t>
            </a:r>
            <a:r>
              <a:rPr lang="nl-NL" sz="4000" b="1" i="1" dirty="0">
                <a:solidFill>
                  <a:prstClr val="black"/>
                </a:solidFill>
                <a:latin typeface="Franklin Gothic Medium" panose="020B0603020102020204" pitchFamily="34" charset="0"/>
              </a:rPr>
              <a:t>: </a:t>
            </a:r>
            <a:r>
              <a:rPr lang="nl-NL" sz="4000" b="1" dirty="0">
                <a:solidFill>
                  <a:prstClr val="black"/>
                </a:solidFill>
                <a:latin typeface="Franklin Gothic Medium" panose="020B0603020102020204" pitchFamily="34" charset="0"/>
              </a:rPr>
              <a:t>Output</a:t>
            </a:r>
            <a:endParaRPr lang="en-US" sz="4000" dirty="0">
              <a:solidFill>
                <a:prstClr val="black"/>
              </a:solidFill>
              <a:latin typeface="Franklin Gothic Medium" panose="020B0603020102020204" pitchFamily="34" charset="0"/>
            </a:endParaRPr>
          </a:p>
        </p:txBody>
      </p:sp>
      <p:sp>
        <p:nvSpPr>
          <p:cNvPr id="4" name="TextBox 3"/>
          <p:cNvSpPr txBox="1"/>
          <p:nvPr/>
        </p:nvSpPr>
        <p:spPr>
          <a:xfrm>
            <a:off x="1752600" y="3237096"/>
            <a:ext cx="5486400" cy="1200292"/>
          </a:xfrm>
          <a:prstGeom prst="rect">
            <a:avLst/>
          </a:prstGeom>
          <a:solidFill>
            <a:schemeClr val="bg1">
              <a:lumMod val="85000"/>
            </a:schemeClr>
          </a:solidFill>
        </p:spPr>
        <p:txBody>
          <a:bodyPr wrap="square" lIns="91402" tIns="45702" rIns="91402" bIns="45702" rtlCol="0">
            <a:spAutoFit/>
          </a:bodyPr>
          <a:lstStyle/>
          <a:p>
            <a:r>
              <a:rPr lang="en-US" sz="2400" dirty="0">
                <a:solidFill>
                  <a:sysClr val="windowText" lastClr="000000"/>
                </a:solidFill>
                <a:latin typeface="Franklin Gothic Book" panose="020B0503020102020204" pitchFamily="34" charset="0"/>
              </a:rPr>
              <a:t>We use model fit to evaluate whether we can consider the coefficients equal across groups or not.</a:t>
            </a: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18200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8" y="1219200"/>
            <a:ext cx="7521575" cy="3579812"/>
          </a:xfrm>
        </p:spPr>
        <p:txBody>
          <a:bodyPr>
            <a:noAutofit/>
          </a:bodyPr>
          <a:lstStyle/>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Chi-Square Test of Model Fit</a:t>
            </a:r>
          </a:p>
          <a:p>
            <a:pPr marL="0" indent="0" fontAlgn="base">
              <a:spcBef>
                <a:spcPct val="0"/>
              </a:spcBef>
              <a:spcAft>
                <a:spcPct val="0"/>
              </a:spcAft>
              <a:buNone/>
            </a:pPr>
            <a:endParaRPr lang="en-US" sz="1400" dirty="0">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Value                              1.035</a:t>
            </a: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Degrees of Freedom                     2</a:t>
            </a: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P-Value                           0.5960</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MODEL RESULTS</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Two-Tailed</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Estimate       S.E.  Est./S.E.    P-Value</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Group MALE</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COVERT            -0.523      0.029    -17.725      0.000</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OVERT             -0.261      0.048     -5.475      0.000</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Group FEMALE</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COVERT            -0.523      0.029    -17.725      0.000</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OVERT             -0.261      0.048     -5.475      0.000</a:t>
            </a:r>
            <a:endParaRPr lang="nl-NL"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500" baseline="-250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500" dirty="0">
              <a:solidFill>
                <a:prstClr val="black"/>
              </a:solidFill>
              <a:latin typeface="Arial" charset="0"/>
              <a:sym typeface="Wingdings" pitchFamily="2" charset="2"/>
            </a:endParaRPr>
          </a:p>
        </p:txBody>
      </p:sp>
      <p:sp>
        <p:nvSpPr>
          <p:cNvPr id="5" name="Title 1"/>
          <p:cNvSpPr txBox="1">
            <a:spLocks/>
          </p:cNvSpPr>
          <p:nvPr/>
        </p:nvSpPr>
        <p:spPr>
          <a:xfrm>
            <a:off x="1447808" y="381008"/>
            <a:ext cx="7521575" cy="549275"/>
          </a:xfrm>
          <a:prstGeom prst="rect">
            <a:avLst/>
          </a:prstGeom>
        </p:spPr>
        <p:txBody>
          <a:bodyPr vert="horz" lIns="91402" tIns="45702" rIns="91402" bIns="4570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nl-NL" sz="4000" b="1" dirty="0" err="1">
                <a:solidFill>
                  <a:prstClr val="black"/>
                </a:solidFill>
                <a:latin typeface="Franklin Gothic Medium" panose="020B0603020102020204" pitchFamily="34" charset="0"/>
              </a:rPr>
              <a:t>Multigroup</a:t>
            </a:r>
            <a:r>
              <a:rPr lang="nl-NL" sz="4000" b="1" dirty="0">
                <a:solidFill>
                  <a:prstClr val="black"/>
                </a:solidFill>
                <a:latin typeface="Franklin Gothic Medium" panose="020B0603020102020204" pitchFamily="34" charset="0"/>
              </a:rPr>
              <a:t> </a:t>
            </a:r>
            <a:r>
              <a:rPr lang="nl-NL" sz="4000" b="1" dirty="0" err="1">
                <a:solidFill>
                  <a:prstClr val="black"/>
                </a:solidFill>
                <a:latin typeface="Franklin Gothic Medium" panose="020B0603020102020204" pitchFamily="34" charset="0"/>
              </a:rPr>
              <a:t>Regression</a:t>
            </a:r>
            <a:br>
              <a:rPr lang="nl-NL" sz="4000" b="1" dirty="0">
                <a:solidFill>
                  <a:prstClr val="black"/>
                </a:solidFill>
                <a:latin typeface="Franklin Gothic Medium" panose="020B0603020102020204" pitchFamily="34" charset="0"/>
              </a:rPr>
            </a:br>
            <a:r>
              <a:rPr lang="nl-NL" sz="4000" b="1" dirty="0">
                <a:solidFill>
                  <a:prstClr val="black"/>
                </a:solidFill>
                <a:latin typeface="Franklin Gothic Medium" panose="020B0603020102020204" pitchFamily="34" charset="0"/>
              </a:rPr>
              <a:t>in </a:t>
            </a:r>
            <a:r>
              <a:rPr lang="nl-NL" sz="4000" b="1" dirty="0" err="1">
                <a:solidFill>
                  <a:prstClr val="black"/>
                </a:solidFill>
                <a:latin typeface="Franklin Gothic Medium" panose="020B0603020102020204" pitchFamily="34" charset="0"/>
              </a:rPr>
              <a:t>M</a:t>
            </a:r>
            <a:r>
              <a:rPr lang="nl-NL" sz="4000" b="1" i="1" dirty="0" err="1">
                <a:solidFill>
                  <a:prstClr val="black"/>
                </a:solidFill>
                <a:latin typeface="Franklin Gothic Medium" panose="020B0603020102020204" pitchFamily="34" charset="0"/>
              </a:rPr>
              <a:t>plus</a:t>
            </a:r>
            <a:r>
              <a:rPr lang="nl-NL" sz="4000" b="1" i="1" dirty="0">
                <a:solidFill>
                  <a:prstClr val="black"/>
                </a:solidFill>
                <a:latin typeface="Franklin Gothic Medium" panose="020B0603020102020204" pitchFamily="34" charset="0"/>
              </a:rPr>
              <a:t>: </a:t>
            </a:r>
            <a:r>
              <a:rPr lang="nl-NL" sz="4000" b="1" dirty="0">
                <a:solidFill>
                  <a:prstClr val="black"/>
                </a:solidFill>
                <a:latin typeface="Franklin Gothic Medium" panose="020B0603020102020204" pitchFamily="34" charset="0"/>
              </a:rPr>
              <a:t>Output</a:t>
            </a:r>
            <a:endParaRPr lang="en-US" sz="4000" dirty="0">
              <a:solidFill>
                <a:prstClr val="black"/>
              </a:solidFill>
              <a:latin typeface="Franklin Gothic Medium" panose="020B0603020102020204" pitchFamily="34" charset="0"/>
            </a:endParaRPr>
          </a:p>
        </p:txBody>
      </p:sp>
      <p:sp>
        <p:nvSpPr>
          <p:cNvPr id="4" name="TextBox 3"/>
          <p:cNvSpPr txBox="1"/>
          <p:nvPr/>
        </p:nvSpPr>
        <p:spPr>
          <a:xfrm>
            <a:off x="1752600" y="3237095"/>
            <a:ext cx="5486400" cy="1200292"/>
          </a:xfrm>
          <a:prstGeom prst="rect">
            <a:avLst/>
          </a:prstGeom>
          <a:solidFill>
            <a:schemeClr val="bg1">
              <a:lumMod val="85000"/>
            </a:schemeClr>
          </a:solidFill>
        </p:spPr>
        <p:txBody>
          <a:bodyPr wrap="square" lIns="91402" tIns="45702" rIns="91402" bIns="45702" rtlCol="0">
            <a:spAutoFit/>
          </a:bodyPr>
          <a:lstStyle/>
          <a:p>
            <a:r>
              <a:rPr lang="en-US" sz="2400" dirty="0">
                <a:solidFill>
                  <a:sysClr val="windowText" lastClr="000000"/>
                </a:solidFill>
                <a:latin typeface="Franklin Gothic Book" panose="020B0503020102020204" pitchFamily="34" charset="0"/>
              </a:rPr>
              <a:t>Good fit of the model with constraints is not sufficient to conclude that the coefficients are equal across groups. </a:t>
            </a: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1479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8" y="1219200"/>
            <a:ext cx="7521575" cy="3579812"/>
          </a:xfrm>
        </p:spPr>
        <p:txBody>
          <a:bodyPr>
            <a:noAutofit/>
          </a:bodyPr>
          <a:lstStyle/>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Chi-Square Test of Model Fit</a:t>
            </a:r>
          </a:p>
          <a:p>
            <a:pPr marL="0" indent="0" fontAlgn="base">
              <a:spcBef>
                <a:spcPct val="0"/>
              </a:spcBef>
              <a:spcAft>
                <a:spcPct val="0"/>
              </a:spcAft>
              <a:buNone/>
            </a:pPr>
            <a:endParaRPr lang="en-US" sz="1400" dirty="0">
              <a:latin typeface="Courier New" panose="02070309020205020404" pitchFamily="49" charset="0"/>
              <a:cs typeface="Courier New" panose="02070309020205020404" pitchFamily="49" charset="0"/>
            </a:endParaRP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Value                              1.035</a:t>
            </a: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Degrees of Freedom                     2</a:t>
            </a:r>
          </a:p>
          <a:p>
            <a:pPr marL="0" indent="0" fontAlgn="base">
              <a:spcBef>
                <a:spcPct val="0"/>
              </a:spcBef>
              <a:spcAft>
                <a:spcPct val="0"/>
              </a:spcAft>
              <a:buNone/>
            </a:pPr>
            <a:r>
              <a:rPr lang="en-US" sz="1400" dirty="0">
                <a:latin typeface="Courier New" panose="02070309020205020404" pitchFamily="49" charset="0"/>
                <a:cs typeface="Courier New" panose="02070309020205020404" pitchFamily="49" charset="0"/>
              </a:rPr>
              <a:t>          P-Value                           0.5960</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MODEL RESULTS</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Two-Tailed</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Estimate       S.E.  Est./S.E.    P-Value</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Group MALE</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COVERT            -0.523      0.029    -17.725      0.000</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OVERT             -0.261      0.048     -5.475      0.000</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Group FEMALE</a:t>
            </a:r>
          </a:p>
          <a:p>
            <a:pPr marL="0" indent="0" fontAlgn="base">
              <a:spcBef>
                <a:spcPct val="0"/>
              </a:spcBef>
              <a:spcAft>
                <a:spcPct val="0"/>
              </a:spcAft>
              <a:buNone/>
            </a:pPr>
            <a:endPar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SW       ON</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COVERT            -0.523      0.029    -17.725      0.000</a:t>
            </a:r>
          </a:p>
          <a:p>
            <a:pPr marL="0" indent="0" fontAlgn="base">
              <a:spcBef>
                <a:spcPct val="0"/>
              </a:spcBef>
              <a:spcAft>
                <a:spcPct val="0"/>
              </a:spcAft>
              <a:buNone/>
            </a:pPr>
            <a:r>
              <a:rPr lang="en-US"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rPr>
              <a:t>    OVERT             -0.261      0.048     -5.475      0.000</a:t>
            </a:r>
            <a:endParaRPr lang="nl-NL" sz="1400" dirty="0">
              <a:solidFill>
                <a:schemeClr val="bg1">
                  <a:lumMod val="75000"/>
                </a:schemeClr>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500" baseline="-25000" dirty="0">
              <a:solidFill>
                <a:prstClr val="black"/>
              </a:solidFill>
              <a:latin typeface="Courier New" panose="02070309020205020404" pitchFamily="49" charset="0"/>
              <a:cs typeface="Courier New" panose="02070309020205020404" pitchFamily="49" charset="0"/>
              <a:sym typeface="Wingdings" pitchFamily="2" charset="2"/>
            </a:endParaRPr>
          </a:p>
          <a:p>
            <a:pPr marL="0" indent="0" fontAlgn="base">
              <a:spcBef>
                <a:spcPct val="0"/>
              </a:spcBef>
              <a:spcAft>
                <a:spcPct val="0"/>
              </a:spcAft>
              <a:buNone/>
            </a:pPr>
            <a:endParaRPr lang="nl-NL" sz="500" dirty="0">
              <a:solidFill>
                <a:prstClr val="black"/>
              </a:solidFill>
              <a:latin typeface="Arial" charset="0"/>
              <a:sym typeface="Wingdings" pitchFamily="2" charset="2"/>
            </a:endParaRPr>
          </a:p>
        </p:txBody>
      </p:sp>
      <p:sp>
        <p:nvSpPr>
          <p:cNvPr id="5" name="Title 1"/>
          <p:cNvSpPr txBox="1">
            <a:spLocks/>
          </p:cNvSpPr>
          <p:nvPr/>
        </p:nvSpPr>
        <p:spPr>
          <a:xfrm>
            <a:off x="1447808" y="381008"/>
            <a:ext cx="7521575" cy="549275"/>
          </a:xfrm>
          <a:prstGeom prst="rect">
            <a:avLst/>
          </a:prstGeom>
        </p:spPr>
        <p:txBody>
          <a:bodyPr vert="horz" lIns="91402" tIns="45702" rIns="91402" bIns="4570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nl-NL" sz="4000" b="1" dirty="0" err="1">
                <a:solidFill>
                  <a:prstClr val="black"/>
                </a:solidFill>
                <a:latin typeface="Franklin Gothic Medium" panose="020B0603020102020204" pitchFamily="34" charset="0"/>
              </a:rPr>
              <a:t>Multigroup</a:t>
            </a:r>
            <a:r>
              <a:rPr lang="nl-NL" sz="4000" b="1" dirty="0">
                <a:solidFill>
                  <a:prstClr val="black"/>
                </a:solidFill>
                <a:latin typeface="Franklin Gothic Medium" panose="020B0603020102020204" pitchFamily="34" charset="0"/>
              </a:rPr>
              <a:t> </a:t>
            </a:r>
            <a:r>
              <a:rPr lang="nl-NL" sz="4000" b="1" dirty="0" err="1">
                <a:solidFill>
                  <a:prstClr val="black"/>
                </a:solidFill>
                <a:latin typeface="Franklin Gothic Medium" panose="020B0603020102020204" pitchFamily="34" charset="0"/>
              </a:rPr>
              <a:t>Regression</a:t>
            </a:r>
            <a:br>
              <a:rPr lang="nl-NL" sz="4000" b="1" dirty="0">
                <a:solidFill>
                  <a:prstClr val="black"/>
                </a:solidFill>
                <a:latin typeface="Franklin Gothic Medium" panose="020B0603020102020204" pitchFamily="34" charset="0"/>
              </a:rPr>
            </a:br>
            <a:r>
              <a:rPr lang="nl-NL" sz="4000" b="1" dirty="0">
                <a:solidFill>
                  <a:prstClr val="black"/>
                </a:solidFill>
                <a:latin typeface="Franklin Gothic Medium" panose="020B0603020102020204" pitchFamily="34" charset="0"/>
              </a:rPr>
              <a:t>in </a:t>
            </a:r>
            <a:r>
              <a:rPr lang="nl-NL" sz="4000" b="1" dirty="0" err="1">
                <a:solidFill>
                  <a:prstClr val="black"/>
                </a:solidFill>
                <a:latin typeface="Franklin Gothic Medium" panose="020B0603020102020204" pitchFamily="34" charset="0"/>
              </a:rPr>
              <a:t>M</a:t>
            </a:r>
            <a:r>
              <a:rPr lang="nl-NL" sz="4000" b="1" i="1" dirty="0" err="1">
                <a:solidFill>
                  <a:prstClr val="black"/>
                </a:solidFill>
                <a:latin typeface="Franklin Gothic Medium" panose="020B0603020102020204" pitchFamily="34" charset="0"/>
              </a:rPr>
              <a:t>plus</a:t>
            </a:r>
            <a:r>
              <a:rPr lang="nl-NL" sz="4000" b="1" i="1" dirty="0">
                <a:solidFill>
                  <a:prstClr val="black"/>
                </a:solidFill>
                <a:latin typeface="Franklin Gothic Medium" panose="020B0603020102020204" pitchFamily="34" charset="0"/>
              </a:rPr>
              <a:t>: </a:t>
            </a:r>
            <a:r>
              <a:rPr lang="nl-NL" sz="4000" b="1" dirty="0">
                <a:solidFill>
                  <a:prstClr val="black"/>
                </a:solidFill>
                <a:latin typeface="Franklin Gothic Medium" panose="020B0603020102020204" pitchFamily="34" charset="0"/>
              </a:rPr>
              <a:t>Output</a:t>
            </a:r>
            <a:endParaRPr lang="en-US" sz="4000" dirty="0">
              <a:solidFill>
                <a:prstClr val="black"/>
              </a:solidFill>
              <a:latin typeface="Franklin Gothic Medium" panose="020B0603020102020204" pitchFamily="34" charset="0"/>
            </a:endParaRPr>
          </a:p>
        </p:txBody>
      </p:sp>
      <p:sp>
        <p:nvSpPr>
          <p:cNvPr id="6" name="TextBox 5"/>
          <p:cNvSpPr txBox="1"/>
          <p:nvPr/>
        </p:nvSpPr>
        <p:spPr>
          <a:xfrm>
            <a:off x="1752600" y="2743200"/>
            <a:ext cx="5486400" cy="3046952"/>
          </a:xfrm>
          <a:prstGeom prst="rect">
            <a:avLst/>
          </a:prstGeom>
          <a:solidFill>
            <a:schemeClr val="bg1">
              <a:lumMod val="85000"/>
            </a:schemeClr>
          </a:solidFill>
        </p:spPr>
        <p:txBody>
          <a:bodyPr wrap="square" lIns="91402" tIns="45702" rIns="91402" bIns="45702" rtlCol="0">
            <a:spAutoFit/>
          </a:bodyPr>
          <a:lstStyle/>
          <a:p>
            <a:r>
              <a:rPr lang="en-US" sz="2400" dirty="0">
                <a:solidFill>
                  <a:sysClr val="windowText" lastClr="000000"/>
                </a:solidFill>
                <a:latin typeface="Franklin Gothic Book" panose="020B0503020102020204" pitchFamily="34" charset="0"/>
              </a:rPr>
              <a:t>We need to </a:t>
            </a:r>
            <a:r>
              <a:rPr lang="en-US" sz="2400" b="1" dirty="0">
                <a:solidFill>
                  <a:sysClr val="windowText" lastClr="000000"/>
                </a:solidFill>
                <a:latin typeface="Franklin Gothic Book" panose="020B0503020102020204" pitchFamily="34" charset="0"/>
              </a:rPr>
              <a:t>compare</a:t>
            </a:r>
            <a:r>
              <a:rPr lang="en-US" sz="2400" dirty="0">
                <a:solidFill>
                  <a:sysClr val="windowText" lastClr="000000"/>
                </a:solidFill>
                <a:latin typeface="Franklin Gothic Book" panose="020B0503020102020204" pitchFamily="34" charset="0"/>
              </a:rPr>
              <a:t> the fit of the model with constrained coefficients to the fit of the model with unconstrained coefficients. </a:t>
            </a:r>
          </a:p>
          <a:p>
            <a:endParaRPr lang="en-US" sz="2400" dirty="0">
              <a:solidFill>
                <a:sysClr val="windowText" lastClr="000000"/>
              </a:solidFill>
              <a:latin typeface="Franklin Gothic Book" panose="020B0503020102020204" pitchFamily="34" charset="0"/>
            </a:endParaRPr>
          </a:p>
          <a:p>
            <a:r>
              <a:rPr lang="en-US" sz="2400" dirty="0">
                <a:solidFill>
                  <a:sysClr val="windowText" lastClr="000000"/>
                </a:solidFill>
                <a:latin typeface="Franklin Gothic Book" panose="020B0503020102020204" pitchFamily="34" charset="0"/>
              </a:rPr>
              <a:t>These models are </a:t>
            </a:r>
            <a:r>
              <a:rPr lang="en-US" sz="2400" b="1" dirty="0">
                <a:solidFill>
                  <a:sysClr val="windowText" lastClr="000000"/>
                </a:solidFill>
                <a:latin typeface="Franklin Gothic Book" panose="020B0503020102020204" pitchFamily="34" charset="0"/>
              </a:rPr>
              <a:t>nested</a:t>
            </a:r>
            <a:r>
              <a:rPr lang="en-US" sz="2400" dirty="0">
                <a:solidFill>
                  <a:sysClr val="windowText" lastClr="000000"/>
                </a:solidFill>
                <a:latin typeface="Franklin Gothic Book" panose="020B0503020102020204" pitchFamily="34" charset="0"/>
              </a:rPr>
              <a:t> (as was discussed yesterday), so we can use a chi-square difference test.</a:t>
            </a:r>
          </a:p>
        </p:txBody>
      </p:sp>
      <p:pic>
        <p:nvPicPr>
          <p:cNvPr id="7"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520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ep 1"/>
          <p:cNvGrpSpPr>
            <a:grpSpLocks/>
          </p:cNvGrpSpPr>
          <p:nvPr/>
        </p:nvGrpSpPr>
        <p:grpSpPr bwMode="auto">
          <a:xfrm>
            <a:off x="342900" y="1936157"/>
            <a:ext cx="8458200" cy="3657600"/>
            <a:chOff x="3050909" y="836613"/>
            <a:chExt cx="8415866" cy="3621087"/>
          </a:xfrm>
        </p:grpSpPr>
        <p:sp>
          <p:nvSpPr>
            <p:cNvPr id="9" name="Ovaal 14"/>
            <p:cNvSpPr/>
            <p:nvPr/>
          </p:nvSpPr>
          <p:spPr>
            <a:xfrm>
              <a:off x="3050909" y="1928813"/>
              <a:ext cx="3284806" cy="1763712"/>
            </a:xfrm>
            <a:prstGeom prst="ellipse">
              <a:avLst/>
            </a:prstGeom>
            <a:solidFill>
              <a:schemeClr val="bg1">
                <a:lumMod val="7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nl-NL" sz="3200" dirty="0" err="1">
                  <a:solidFill>
                    <a:schemeClr val="tx1"/>
                  </a:solidFill>
                  <a:latin typeface="Franklin Gothic Medium" panose="020B0603020102020204" pitchFamily="34" charset="0"/>
                </a:rPr>
                <a:t>Extraversion</a:t>
              </a:r>
              <a:endParaRPr lang="nl-NL" sz="1100" dirty="0">
                <a:solidFill>
                  <a:schemeClr val="tx1"/>
                </a:solidFill>
                <a:latin typeface="Franklin Gothic Medium" panose="020B0603020102020204" pitchFamily="34" charset="0"/>
              </a:endParaRPr>
            </a:p>
          </p:txBody>
        </p:sp>
        <p:sp>
          <p:nvSpPr>
            <p:cNvPr id="10" name="Rectangle 5"/>
            <p:cNvSpPr/>
            <p:nvPr/>
          </p:nvSpPr>
          <p:spPr bwMode="auto">
            <a:xfrm>
              <a:off x="7645400" y="3881438"/>
              <a:ext cx="3821374"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196: I make others laugh</a:t>
              </a:r>
              <a:endParaRPr lang="nl-NL" sz="700" dirty="0">
                <a:latin typeface="Franklin Gothic Book" panose="020B0503020102020204" pitchFamily="34" charset="0"/>
              </a:endParaRPr>
            </a:p>
          </p:txBody>
        </p:sp>
        <p:sp>
          <p:nvSpPr>
            <p:cNvPr id="11" name="Rectangle 5"/>
            <p:cNvSpPr/>
            <p:nvPr/>
          </p:nvSpPr>
          <p:spPr bwMode="auto">
            <a:xfrm>
              <a:off x="7631113" y="836613"/>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77: I enjoy telling funny stories</a:t>
              </a:r>
              <a:endParaRPr lang="nl-NL" sz="700" dirty="0">
                <a:latin typeface="Franklin Gothic Book" panose="020B0503020102020204" pitchFamily="34" charset="0"/>
              </a:endParaRPr>
            </a:p>
          </p:txBody>
        </p:sp>
        <p:sp>
          <p:nvSpPr>
            <p:cNvPr id="12" name="Rectangle 5"/>
            <p:cNvSpPr/>
            <p:nvPr/>
          </p:nvSpPr>
          <p:spPr bwMode="auto">
            <a:xfrm>
              <a:off x="7631113" y="1830388"/>
              <a:ext cx="3835662"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84: </a:t>
              </a:r>
              <a:r>
                <a:rPr lang="en-US" dirty="0">
                  <a:latin typeface="Franklin Gothic Book" panose="020B0503020102020204" pitchFamily="34" charset="0"/>
                </a:rPr>
                <a:t>I am a good storyteller</a:t>
              </a:r>
              <a:endParaRPr lang="nl-NL" sz="700" dirty="0">
                <a:latin typeface="Franklin Gothic Book" panose="020B0503020102020204" pitchFamily="34" charset="0"/>
              </a:endParaRPr>
            </a:p>
          </p:txBody>
        </p:sp>
        <p:sp>
          <p:nvSpPr>
            <p:cNvPr id="13" name="Rectangle 5"/>
            <p:cNvSpPr/>
            <p:nvPr/>
          </p:nvSpPr>
          <p:spPr bwMode="auto">
            <a:xfrm>
              <a:off x="7645399" y="2803525"/>
              <a:ext cx="3821375"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nl-NL" dirty="0">
                  <a:latin typeface="Franklin Gothic Book" panose="020B0503020102020204" pitchFamily="34" charset="0"/>
                </a:rPr>
                <a:t>Item 170: I laugh a lot</a:t>
              </a:r>
              <a:endParaRPr lang="nl-NL" sz="700" dirty="0">
                <a:latin typeface="Franklin Gothic Book" panose="020B0503020102020204" pitchFamily="34" charset="0"/>
              </a:endParaRPr>
            </a:p>
          </p:txBody>
        </p:sp>
        <p:cxnSp>
          <p:nvCxnSpPr>
            <p:cNvPr id="14" name="Straight Arrow Connector 10"/>
            <p:cNvCxnSpPr>
              <a:cxnSpLocks/>
              <a:stCxn id="11" idx="1"/>
              <a:endCxn id="9" idx="7"/>
            </p:cNvCxnSpPr>
            <p:nvPr/>
          </p:nvCxnSpPr>
          <p:spPr bwMode="auto">
            <a:xfrm flipH="1">
              <a:off x="5854666" y="1124745"/>
              <a:ext cx="1776447" cy="1062358"/>
            </a:xfrm>
            <a:prstGeom prst="straightConnector1">
              <a:avLst/>
            </a:prstGeom>
            <a:ln w="2222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0"/>
            <p:cNvCxnSpPr>
              <a:cxnSpLocks/>
              <a:stCxn id="12" idx="1"/>
              <a:endCxn id="9" idx="6"/>
            </p:cNvCxnSpPr>
            <p:nvPr/>
          </p:nvCxnSpPr>
          <p:spPr bwMode="auto">
            <a:xfrm flipH="1">
              <a:off x="6335715" y="2118520"/>
              <a:ext cx="1295399" cy="6921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0"/>
            <p:cNvCxnSpPr>
              <a:cxnSpLocks/>
              <a:stCxn id="13" idx="1"/>
              <a:endCxn id="9" idx="6"/>
            </p:cNvCxnSpPr>
            <p:nvPr/>
          </p:nvCxnSpPr>
          <p:spPr bwMode="auto">
            <a:xfrm flipH="1" flipV="1">
              <a:off x="6335715" y="2810669"/>
              <a:ext cx="1309684" cy="280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0"/>
            <p:cNvCxnSpPr>
              <a:cxnSpLocks/>
              <a:stCxn id="10" idx="1"/>
              <a:endCxn id="9" idx="5"/>
            </p:cNvCxnSpPr>
            <p:nvPr/>
          </p:nvCxnSpPr>
          <p:spPr bwMode="auto">
            <a:xfrm flipH="1" flipV="1">
              <a:off x="5854666" y="3434235"/>
              <a:ext cx="1790733" cy="7353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18"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8458200" y="6418049"/>
            <a:ext cx="222892" cy="211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74A23BA-89C8-4155-A08B-633AC231828B}"/>
              </a:ext>
            </a:extLst>
          </p:cNvPr>
          <p:cNvSpPr txBox="1"/>
          <p:nvPr/>
        </p:nvSpPr>
        <p:spPr>
          <a:xfrm>
            <a:off x="21771" y="636630"/>
            <a:ext cx="9144000" cy="707850"/>
          </a:xfrm>
          <a:prstGeom prst="rect">
            <a:avLst/>
          </a:prstGeom>
          <a:noFill/>
        </p:spPr>
        <p:txBody>
          <a:bodyPr wrap="square" lIns="91402" tIns="45702" rIns="91402" bIns="45702" rtlCol="0">
            <a:spAutoFit/>
          </a:bodyPr>
          <a:lstStyle/>
          <a:p>
            <a:pPr algn="ctr"/>
            <a:r>
              <a:rPr lang="nl-NL" sz="4000" dirty="0" err="1">
                <a:latin typeface="Franklin Gothic Medium" panose="020B0603020102020204" pitchFamily="34" charset="0"/>
              </a:rPr>
              <a:t>Formative</a:t>
            </a:r>
            <a:r>
              <a:rPr lang="nl-NL" sz="4000" dirty="0">
                <a:latin typeface="Franklin Gothic Medium" panose="020B0603020102020204" pitchFamily="34" charset="0"/>
              </a:rPr>
              <a:t> </a:t>
            </a:r>
            <a:r>
              <a:rPr lang="nl-NL" sz="4000" dirty="0" err="1">
                <a:latin typeface="Franklin Gothic Medium" panose="020B0603020102020204" pitchFamily="34" charset="0"/>
              </a:rPr>
              <a:t>measurement</a:t>
            </a:r>
            <a:r>
              <a:rPr lang="nl-NL" sz="4000" dirty="0">
                <a:latin typeface="Franklin Gothic Medium" panose="020B0603020102020204" pitchFamily="34" charset="0"/>
              </a:rPr>
              <a:t> model</a:t>
            </a:r>
          </a:p>
        </p:txBody>
      </p:sp>
      <p:sp>
        <p:nvSpPr>
          <p:cNvPr id="34" name="TextBox 33">
            <a:extLst>
              <a:ext uri="{FF2B5EF4-FFF2-40B4-BE49-F238E27FC236}">
                <a16:creationId xmlns:a16="http://schemas.microsoft.com/office/drawing/2014/main" id="{085E021A-346C-4D86-AAB2-C38812A6E58D}"/>
              </a:ext>
            </a:extLst>
          </p:cNvPr>
          <p:cNvSpPr txBox="1"/>
          <p:nvPr/>
        </p:nvSpPr>
        <p:spPr>
          <a:xfrm>
            <a:off x="945644" y="5953366"/>
            <a:ext cx="8001000" cy="430887"/>
          </a:xfrm>
          <a:prstGeom prst="rect">
            <a:avLst/>
          </a:prstGeom>
          <a:noFill/>
        </p:spPr>
        <p:txBody>
          <a:bodyPr wrap="square" rtlCol="0">
            <a:spAutoFit/>
          </a:bodyPr>
          <a:lstStyle/>
          <a:p>
            <a:r>
              <a:rPr lang="en-US" sz="2200" b="1" dirty="0"/>
              <a:t>Note: Extraversion </a:t>
            </a:r>
            <a:r>
              <a:rPr lang="en-US" sz="2200" b="1" i="1" dirty="0"/>
              <a:t>is defined as </a:t>
            </a:r>
            <a:r>
              <a:rPr lang="en-US" sz="2200" b="1" dirty="0"/>
              <a:t>a (weighted) sum of the items</a:t>
            </a:r>
            <a:r>
              <a:rPr lang="en-US" sz="2200" dirty="0"/>
              <a:t>.</a:t>
            </a:r>
            <a:endParaRPr lang="nl-NL" sz="2200" dirty="0"/>
          </a:p>
        </p:txBody>
      </p:sp>
    </p:spTree>
    <p:extLst>
      <p:ext uri="{BB962C8B-B14F-4D97-AF65-F5344CB8AC3E}">
        <p14:creationId xmlns:p14="http://schemas.microsoft.com/office/powerpoint/2010/main" val="25465454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433" y="365133"/>
            <a:ext cx="7521575" cy="549275"/>
          </a:xfrm>
        </p:spPr>
        <p:txBody>
          <a:bodyPr>
            <a:normAutofit fontScale="90000"/>
          </a:bodyPr>
          <a:lstStyle/>
          <a:p>
            <a:pPr algn="r"/>
            <a:r>
              <a:rPr lang="nl-NL" b="1" dirty="0">
                <a:latin typeface="Franklin Gothic Medium" panose="020B0603020102020204" pitchFamily="34" charset="0"/>
              </a:rPr>
              <a:t>Comparing</a:t>
            </a:r>
            <a:br>
              <a:rPr lang="nl-NL" b="1" dirty="0">
                <a:latin typeface="Franklin Gothic Medium" panose="020B0603020102020204" pitchFamily="34" charset="0"/>
              </a:rPr>
            </a:br>
            <a:r>
              <a:rPr lang="nl-NL" b="1" dirty="0">
                <a:latin typeface="Franklin Gothic Medium" panose="020B0603020102020204" pitchFamily="34" charset="0"/>
              </a:rPr>
              <a:t>Nested Models</a:t>
            </a:r>
            <a:endParaRPr lang="en-US" dirty="0">
              <a:latin typeface="Franklin Gothic Medium" panose="020B0603020102020204" pitchFamily="34" charset="0"/>
            </a:endParaRPr>
          </a:p>
        </p:txBody>
      </p:sp>
      <p:sp>
        <p:nvSpPr>
          <p:cNvPr id="3" name="Content Placeholder 2"/>
          <p:cNvSpPr>
            <a:spLocks noGrp="1"/>
          </p:cNvSpPr>
          <p:nvPr>
            <p:ph idx="4294967295"/>
          </p:nvPr>
        </p:nvSpPr>
        <p:spPr>
          <a:xfrm>
            <a:off x="457200" y="1600200"/>
            <a:ext cx="8229600" cy="4800600"/>
          </a:xfrm>
        </p:spPr>
        <p:txBody>
          <a:bodyPr>
            <a:noAutofit/>
          </a:bodyPr>
          <a:lstStyle/>
          <a:p>
            <a:pPr marL="0" indent="0">
              <a:buNone/>
            </a:pPr>
            <a:r>
              <a:rPr lang="nl-NL" sz="2400" dirty="0">
                <a:latin typeface="Franklin Gothic Book" panose="020B0503020102020204" pitchFamily="34" charset="0"/>
                <a:cs typeface="Calibri"/>
                <a:sym typeface="Wingdings" pitchFamily="2" charset="2"/>
              </a:rPr>
              <a:t>To compare the fit of two nested models, you need 4 things:</a:t>
            </a:r>
          </a:p>
          <a:p>
            <a:pPr marL="0" indent="0">
              <a:buNone/>
            </a:pPr>
            <a:endParaRPr lang="nl-NL" sz="2400" dirty="0">
              <a:latin typeface="Franklin Gothic Book" panose="020B0503020102020204" pitchFamily="34" charset="0"/>
              <a:cs typeface="Calibri"/>
              <a:sym typeface="Wingdings" pitchFamily="2" charset="2"/>
            </a:endParaRPr>
          </a:p>
          <a:p>
            <a:pPr marL="457011" indent="-457011">
              <a:buFont typeface="+mj-lt"/>
              <a:buAutoNum type="arabicPeriod"/>
            </a:pPr>
            <a:r>
              <a:rPr lang="nl-NL" sz="2400" dirty="0">
                <a:latin typeface="Franklin Gothic Book" panose="020B0503020102020204" pitchFamily="34" charset="0"/>
                <a:cs typeface="Calibri"/>
                <a:sym typeface="Wingdings" pitchFamily="2" charset="2"/>
              </a:rPr>
              <a:t>χ</a:t>
            </a:r>
            <a:r>
              <a:rPr lang="nl-NL" sz="2400" baseline="30000" dirty="0">
                <a:latin typeface="Franklin Gothic Book" panose="020B0503020102020204" pitchFamily="34" charset="0"/>
                <a:cs typeface="Calibri"/>
                <a:sym typeface="Wingdings" pitchFamily="2" charset="2"/>
              </a:rPr>
              <a:t>2</a:t>
            </a:r>
            <a:r>
              <a:rPr lang="nl-NL" sz="2400" dirty="0">
                <a:latin typeface="Franklin Gothic Book" panose="020B0503020102020204" pitchFamily="34" charset="0"/>
                <a:cs typeface="Calibri"/>
                <a:sym typeface="Wingdings" pitchFamily="2" charset="2"/>
              </a:rPr>
              <a:t> of the constrained model (     )</a:t>
            </a:r>
          </a:p>
          <a:p>
            <a:pPr marL="457011" indent="-457011">
              <a:buFont typeface="+mj-lt"/>
              <a:buAutoNum type="arabicPeriod"/>
            </a:pPr>
            <a:r>
              <a:rPr lang="nl-NL" sz="2400" dirty="0">
                <a:latin typeface="Franklin Gothic Book" panose="020B0503020102020204" pitchFamily="34" charset="0"/>
                <a:cs typeface="Calibri"/>
                <a:sym typeface="Wingdings" pitchFamily="2" charset="2"/>
              </a:rPr>
              <a:t>Degrees of freedom of the constrained model (df</a:t>
            </a:r>
            <a:r>
              <a:rPr lang="nl-NL" sz="2400" baseline="-25000" dirty="0">
                <a:latin typeface="Franklin Gothic Book" panose="020B0503020102020204" pitchFamily="34" charset="0"/>
                <a:cs typeface="Calibri"/>
                <a:sym typeface="Wingdings" pitchFamily="2" charset="2"/>
              </a:rPr>
              <a:t>C</a:t>
            </a:r>
            <a:r>
              <a:rPr lang="nl-NL" sz="2400" dirty="0">
                <a:latin typeface="Franklin Gothic Book" panose="020B0503020102020204" pitchFamily="34" charset="0"/>
                <a:cs typeface="Calibri"/>
                <a:sym typeface="Wingdings" pitchFamily="2" charset="2"/>
              </a:rPr>
              <a:t>)</a:t>
            </a:r>
          </a:p>
          <a:p>
            <a:pPr marL="457011" indent="-457011">
              <a:buFont typeface="+mj-lt"/>
              <a:buAutoNum type="arabicPeriod"/>
            </a:pPr>
            <a:r>
              <a:rPr lang="nl-NL" sz="2400" dirty="0">
                <a:latin typeface="Franklin Gothic Book" panose="020B0503020102020204" pitchFamily="34" charset="0"/>
                <a:cs typeface="Calibri"/>
                <a:sym typeface="Wingdings" pitchFamily="2" charset="2"/>
              </a:rPr>
              <a:t>χ</a:t>
            </a:r>
            <a:r>
              <a:rPr lang="nl-NL" sz="2400" baseline="30000" dirty="0">
                <a:latin typeface="Franklin Gothic Book" panose="020B0503020102020204" pitchFamily="34" charset="0"/>
                <a:cs typeface="Calibri"/>
                <a:sym typeface="Wingdings" pitchFamily="2" charset="2"/>
              </a:rPr>
              <a:t>2</a:t>
            </a:r>
            <a:r>
              <a:rPr lang="nl-NL" sz="2400" dirty="0">
                <a:latin typeface="Franklin Gothic Book" panose="020B0503020102020204" pitchFamily="34" charset="0"/>
                <a:cs typeface="Calibri"/>
                <a:sym typeface="Wingdings" pitchFamily="2" charset="2"/>
              </a:rPr>
              <a:t> of the unconstrained model (     )</a:t>
            </a:r>
          </a:p>
          <a:p>
            <a:pPr marL="457011" indent="-457011">
              <a:buFont typeface="+mj-lt"/>
              <a:buAutoNum type="arabicPeriod"/>
            </a:pPr>
            <a:r>
              <a:rPr lang="nl-NL" sz="2400" dirty="0">
                <a:latin typeface="Franklin Gothic Book" panose="020B0503020102020204" pitchFamily="34" charset="0"/>
                <a:cs typeface="Calibri"/>
                <a:sym typeface="Wingdings" pitchFamily="2" charset="2"/>
              </a:rPr>
              <a:t>Degrees of freedom of the unconstrained model (df</a:t>
            </a:r>
            <a:r>
              <a:rPr lang="nl-NL" sz="2400" baseline="-25000" dirty="0">
                <a:latin typeface="Franklin Gothic Book" panose="020B0503020102020204" pitchFamily="34" charset="0"/>
                <a:cs typeface="Calibri"/>
                <a:sym typeface="Wingdings" pitchFamily="2" charset="2"/>
              </a:rPr>
              <a:t>U</a:t>
            </a:r>
            <a:r>
              <a:rPr lang="nl-NL" sz="2400" dirty="0">
                <a:latin typeface="Franklin Gothic Book" panose="020B0503020102020204" pitchFamily="34" charset="0"/>
                <a:cs typeface="Calibri"/>
                <a:sym typeface="Wingdings" pitchFamily="2" charset="2"/>
              </a:rPr>
              <a:t>)</a:t>
            </a:r>
          </a:p>
          <a:p>
            <a:pPr marL="457011" indent="-457011">
              <a:buFont typeface="+mj-lt"/>
              <a:buAutoNum type="arabicPeriod"/>
            </a:pPr>
            <a:endParaRPr lang="nl-NL" sz="2400" dirty="0">
              <a:latin typeface="Franklin Gothic Book" panose="020B0503020102020204" pitchFamily="34" charset="0"/>
              <a:cs typeface="Calibri"/>
              <a:sym typeface="Wingdings" pitchFamily="2" charset="2"/>
            </a:endParaRPr>
          </a:p>
          <a:p>
            <a:pPr marL="0" indent="0">
              <a:buNone/>
            </a:pPr>
            <a:r>
              <a:rPr lang="nl-NL" sz="2400" dirty="0">
                <a:latin typeface="Franklin Gothic Book" panose="020B0503020102020204" pitchFamily="34" charset="0"/>
                <a:cs typeface="Calibri"/>
                <a:sym typeface="Wingdings" pitchFamily="2" charset="2"/>
              </a:rPr>
              <a:t>Then, subtract </a:t>
            </a:r>
          </a:p>
          <a:p>
            <a:pPr marL="0" indent="0">
              <a:buNone/>
            </a:pPr>
            <a:endParaRPr lang="nl-NL" sz="2400" dirty="0">
              <a:latin typeface="Franklin Gothic Book" panose="020B0503020102020204" pitchFamily="34" charset="0"/>
              <a:cs typeface="Calibri"/>
              <a:sym typeface="Wingdings" pitchFamily="2" charset="2"/>
            </a:endParaRPr>
          </a:p>
          <a:p>
            <a:pPr marL="0" indent="0">
              <a:buNone/>
            </a:pPr>
            <a:r>
              <a:rPr lang="nl-NL" sz="2400" dirty="0">
                <a:latin typeface="Franklin Gothic Book" panose="020B0503020102020204" pitchFamily="34" charset="0"/>
                <a:cs typeface="Calibri"/>
                <a:sym typeface="Wingdings" pitchFamily="2" charset="2"/>
              </a:rPr>
              <a:t>         follows a chi-square distribution with (df</a:t>
            </a:r>
            <a:r>
              <a:rPr lang="nl-NL" sz="2400" baseline="-25000" dirty="0">
                <a:latin typeface="Franklin Gothic Book" panose="020B0503020102020204" pitchFamily="34" charset="0"/>
                <a:cs typeface="Calibri"/>
                <a:sym typeface="Wingdings" pitchFamily="2" charset="2"/>
              </a:rPr>
              <a:t>C</a:t>
            </a:r>
            <a:r>
              <a:rPr lang="nl-NL" sz="2400" dirty="0">
                <a:latin typeface="Franklin Gothic Book" panose="020B0503020102020204" pitchFamily="34" charset="0"/>
                <a:cs typeface="Calibri"/>
                <a:sym typeface="Wingdings" pitchFamily="2" charset="2"/>
              </a:rPr>
              <a:t> – </a:t>
            </a:r>
            <a:r>
              <a:rPr lang="nl-NL" sz="2400" dirty="0" err="1">
                <a:latin typeface="Franklin Gothic Book" panose="020B0503020102020204" pitchFamily="34" charset="0"/>
                <a:cs typeface="Calibri"/>
                <a:sym typeface="Wingdings" pitchFamily="2" charset="2"/>
              </a:rPr>
              <a:t>df</a:t>
            </a:r>
            <a:r>
              <a:rPr lang="nl-NL" sz="2400" baseline="-25000" dirty="0" err="1">
                <a:latin typeface="Franklin Gothic Book" panose="020B0503020102020204" pitchFamily="34" charset="0"/>
                <a:cs typeface="Calibri"/>
                <a:sym typeface="Wingdings" pitchFamily="2" charset="2"/>
              </a:rPr>
              <a:t>U</a:t>
            </a:r>
            <a:r>
              <a:rPr lang="nl-NL" sz="2400" dirty="0">
                <a:latin typeface="Franklin Gothic Book" panose="020B0503020102020204" pitchFamily="34" charset="0"/>
                <a:cs typeface="Calibri"/>
                <a:sym typeface="Wingdings" pitchFamily="2" charset="2"/>
              </a:rPr>
              <a:t>) </a:t>
            </a:r>
            <a:r>
              <a:rPr lang="nl-NL" sz="2400" dirty="0" err="1">
                <a:latin typeface="Franklin Gothic Book" panose="020B0503020102020204" pitchFamily="34" charset="0"/>
                <a:cs typeface="Calibri"/>
                <a:sym typeface="Wingdings" pitchFamily="2" charset="2"/>
              </a:rPr>
              <a:t>degrees</a:t>
            </a:r>
            <a:r>
              <a:rPr lang="nl-NL" sz="2400" dirty="0">
                <a:latin typeface="Franklin Gothic Book" panose="020B0503020102020204" pitchFamily="34" charset="0"/>
                <a:cs typeface="Calibri"/>
                <a:sym typeface="Wingdings" pitchFamily="2" charset="2"/>
              </a:rPr>
              <a:t> of freedom</a:t>
            </a:r>
          </a:p>
          <a:p>
            <a:pPr marL="0" indent="0">
              <a:buNone/>
            </a:pPr>
            <a:endParaRPr lang="nl-NL" sz="2400" dirty="0">
              <a:latin typeface="Garamond" panose="02020404030301010803" pitchFamily="18" charset="0"/>
              <a:cs typeface="Calibri"/>
              <a:sym typeface="Wingdings" pitchFamily="2" charset="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09945382"/>
              </p:ext>
            </p:extLst>
          </p:nvPr>
        </p:nvGraphicFramePr>
        <p:xfrm>
          <a:off x="4724400" y="2514600"/>
          <a:ext cx="330200" cy="381000"/>
        </p:xfrm>
        <a:graphic>
          <a:graphicData uri="http://schemas.openxmlformats.org/presentationml/2006/ole">
            <mc:AlternateContent xmlns:mc="http://schemas.openxmlformats.org/markup-compatibility/2006">
              <mc:Choice xmlns:v="urn:schemas-microsoft-com:vml" Requires="v">
                <p:oleObj spid="_x0000_s17247" name="Equation" r:id="rId3" imgW="330120" imgH="380880" progId="Equation.DSMT4">
                  <p:embed/>
                </p:oleObj>
              </mc:Choice>
              <mc:Fallback>
                <p:oleObj name="Equation" r:id="rId3" imgW="330120" imgH="380880" progId="Equation.DSMT4">
                  <p:embed/>
                  <p:pic>
                    <p:nvPicPr>
                      <p:cNvPr id="0" name=""/>
                      <p:cNvPicPr/>
                      <p:nvPr/>
                    </p:nvPicPr>
                    <p:blipFill>
                      <a:blip r:embed="rId4"/>
                      <a:stretch>
                        <a:fillRect/>
                      </a:stretch>
                    </p:blipFill>
                    <p:spPr>
                      <a:xfrm>
                        <a:off x="4724400" y="2514600"/>
                        <a:ext cx="330200" cy="381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4536084"/>
              </p:ext>
            </p:extLst>
          </p:nvPr>
        </p:nvGraphicFramePr>
        <p:xfrm>
          <a:off x="5105400" y="3352801"/>
          <a:ext cx="342900" cy="381000"/>
        </p:xfrm>
        <a:graphic>
          <a:graphicData uri="http://schemas.openxmlformats.org/presentationml/2006/ole">
            <mc:AlternateContent xmlns:mc="http://schemas.openxmlformats.org/markup-compatibility/2006">
              <mc:Choice xmlns:v="urn:schemas-microsoft-com:vml" Requires="v">
                <p:oleObj spid="_x0000_s17248" name="Equation" r:id="rId5" imgW="342720" imgH="380880" progId="Equation.DSMT4">
                  <p:embed/>
                </p:oleObj>
              </mc:Choice>
              <mc:Fallback>
                <p:oleObj name="Equation" r:id="rId5" imgW="342720" imgH="380880" progId="Equation.DSMT4">
                  <p:embed/>
                  <p:pic>
                    <p:nvPicPr>
                      <p:cNvPr id="0" name=""/>
                      <p:cNvPicPr>
                        <a:picLocks noChangeAspect="1" noChangeArrowheads="1"/>
                      </p:cNvPicPr>
                      <p:nvPr/>
                    </p:nvPicPr>
                    <p:blipFill>
                      <a:blip r:embed="rId6"/>
                      <a:srcRect/>
                      <a:stretch>
                        <a:fillRect/>
                      </a:stretch>
                    </p:blipFill>
                    <p:spPr bwMode="auto">
                      <a:xfrm>
                        <a:off x="5105400" y="3352801"/>
                        <a:ext cx="34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25124583"/>
              </p:ext>
            </p:extLst>
          </p:nvPr>
        </p:nvGraphicFramePr>
        <p:xfrm>
          <a:off x="2743200" y="4724401"/>
          <a:ext cx="1651000" cy="381000"/>
        </p:xfrm>
        <a:graphic>
          <a:graphicData uri="http://schemas.openxmlformats.org/presentationml/2006/ole">
            <mc:AlternateContent xmlns:mc="http://schemas.openxmlformats.org/markup-compatibility/2006">
              <mc:Choice xmlns:v="urn:schemas-microsoft-com:vml" Requires="v">
                <p:oleObj spid="_x0000_s17249" name="Equation" r:id="rId7" imgW="1650960" imgH="380880" progId="Equation.DSMT4">
                  <p:embed/>
                </p:oleObj>
              </mc:Choice>
              <mc:Fallback>
                <p:oleObj name="Equation" r:id="rId7" imgW="1650960" imgH="380880" progId="Equation.DSMT4">
                  <p:embed/>
                  <p:pic>
                    <p:nvPicPr>
                      <p:cNvPr id="0" name=""/>
                      <p:cNvPicPr>
                        <a:picLocks noChangeAspect="1" noChangeArrowheads="1"/>
                      </p:cNvPicPr>
                      <p:nvPr/>
                    </p:nvPicPr>
                    <p:blipFill>
                      <a:blip r:embed="rId8"/>
                      <a:srcRect/>
                      <a:stretch>
                        <a:fillRect/>
                      </a:stretch>
                    </p:blipFill>
                    <p:spPr bwMode="auto">
                      <a:xfrm>
                        <a:off x="2743200" y="4724401"/>
                        <a:ext cx="1651000" cy="381000"/>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34462512"/>
              </p:ext>
            </p:extLst>
          </p:nvPr>
        </p:nvGraphicFramePr>
        <p:xfrm>
          <a:off x="609600" y="5562600"/>
          <a:ext cx="482600" cy="368300"/>
        </p:xfrm>
        <a:graphic>
          <a:graphicData uri="http://schemas.openxmlformats.org/presentationml/2006/ole">
            <mc:AlternateContent xmlns:mc="http://schemas.openxmlformats.org/markup-compatibility/2006">
              <mc:Choice xmlns:v="urn:schemas-microsoft-com:vml" Requires="v">
                <p:oleObj spid="_x0000_s17250" name="Equation" r:id="rId9" imgW="482400" imgH="368280" progId="Equation.DSMT4">
                  <p:embed/>
                </p:oleObj>
              </mc:Choice>
              <mc:Fallback>
                <p:oleObj name="Equation" r:id="rId9" imgW="482400" imgH="368280" progId="Equation.DSMT4">
                  <p:embed/>
                  <p:pic>
                    <p:nvPicPr>
                      <p:cNvPr id="0" name=""/>
                      <p:cNvPicPr/>
                      <p:nvPr/>
                    </p:nvPicPr>
                    <p:blipFill>
                      <a:blip r:embed="rId10"/>
                      <a:stretch>
                        <a:fillRect/>
                      </a:stretch>
                    </p:blipFill>
                    <p:spPr>
                      <a:xfrm>
                        <a:off x="609600" y="5562600"/>
                        <a:ext cx="482600" cy="368300"/>
                      </a:xfrm>
                      <a:prstGeom prst="rect">
                        <a:avLst/>
                      </a:prstGeom>
                    </p:spPr>
                  </p:pic>
                </p:oleObj>
              </mc:Fallback>
            </mc:AlternateContent>
          </a:graphicData>
        </a:graphic>
      </p:graphicFrame>
      <p:pic>
        <p:nvPicPr>
          <p:cNvPr id="9" name="Picture 8"/>
          <p:cNvPicPr>
            <a:picLocks noChangeAspect="1" noChangeArrowheads="1"/>
          </p:cNvPicPr>
          <p:nvPr/>
        </p:nvPicPr>
        <p:blipFill rotWithShape="1">
          <a:blip r:embed="rId11">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6060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433" y="365133"/>
            <a:ext cx="7521575" cy="549275"/>
          </a:xfrm>
        </p:spPr>
        <p:txBody>
          <a:bodyPr>
            <a:normAutofit fontScale="90000"/>
          </a:bodyPr>
          <a:lstStyle/>
          <a:p>
            <a:pPr algn="r"/>
            <a:r>
              <a:rPr lang="nl-NL" b="1" dirty="0">
                <a:latin typeface="Franklin Gothic Medium" panose="020B0603020102020204" pitchFamily="34" charset="0"/>
              </a:rPr>
              <a:t>Comparing</a:t>
            </a:r>
            <a:br>
              <a:rPr lang="nl-NL" b="1" dirty="0">
                <a:latin typeface="Franklin Gothic Medium" panose="020B0603020102020204" pitchFamily="34" charset="0"/>
              </a:rPr>
            </a:br>
            <a:r>
              <a:rPr lang="nl-NL" b="1" dirty="0">
                <a:latin typeface="Franklin Gothic Medium" panose="020B0603020102020204" pitchFamily="34" charset="0"/>
              </a:rPr>
              <a:t>Nested Models</a:t>
            </a:r>
            <a:endParaRPr lang="en-US" dirty="0">
              <a:latin typeface="Franklin Gothic Medium" panose="020B0603020102020204" pitchFamily="34" charset="0"/>
            </a:endParaRPr>
          </a:p>
        </p:txBody>
      </p:sp>
      <p:sp>
        <p:nvSpPr>
          <p:cNvPr id="9" name="TextBox 8"/>
          <p:cNvSpPr txBox="1"/>
          <p:nvPr/>
        </p:nvSpPr>
        <p:spPr>
          <a:xfrm>
            <a:off x="304801" y="1470836"/>
            <a:ext cx="8534400" cy="3785615"/>
          </a:xfrm>
          <a:prstGeom prst="rect">
            <a:avLst/>
          </a:prstGeom>
          <a:noFill/>
        </p:spPr>
        <p:txBody>
          <a:bodyPr wrap="square" lIns="91402" tIns="45702" rIns="91402" bIns="45702" rtlCol="0">
            <a:spAutoFit/>
          </a:bodyPr>
          <a:lstStyle/>
          <a:p>
            <a:r>
              <a:rPr lang="en-US" sz="2400" dirty="0">
                <a:solidFill>
                  <a:prstClr val="black"/>
                </a:solidFill>
                <a:latin typeface="Franklin Gothic Medium" panose="020B0603020102020204" pitchFamily="34" charset="0"/>
              </a:rPr>
              <a:t>HYPOTHESES</a:t>
            </a:r>
          </a:p>
          <a:p>
            <a:r>
              <a:rPr lang="en-US" sz="2400" dirty="0">
                <a:solidFill>
                  <a:prstClr val="black"/>
                </a:solidFill>
                <a:latin typeface="Franklin Gothic Book" panose="020B0503020102020204" pitchFamily="34" charset="0"/>
              </a:rPr>
              <a:t>H</a:t>
            </a:r>
            <a:r>
              <a:rPr lang="en-US" dirty="0">
                <a:solidFill>
                  <a:prstClr val="black"/>
                </a:solidFill>
                <a:latin typeface="Franklin Gothic Book" panose="020B0503020102020204" pitchFamily="34" charset="0"/>
              </a:rPr>
              <a:t>0</a:t>
            </a:r>
            <a:r>
              <a:rPr lang="en-US" sz="2400" dirty="0">
                <a:solidFill>
                  <a:prstClr val="black"/>
                </a:solidFill>
                <a:latin typeface="Franklin Gothic Book" panose="020B0503020102020204" pitchFamily="34" charset="0"/>
              </a:rPr>
              <a:t>:    Unconstrained Model Fit = Constrained Model Fit</a:t>
            </a:r>
          </a:p>
          <a:p>
            <a:r>
              <a:rPr lang="en-US" sz="2400" dirty="0">
                <a:solidFill>
                  <a:prstClr val="black"/>
                </a:solidFill>
                <a:latin typeface="Franklin Gothic Book" panose="020B0503020102020204" pitchFamily="34" charset="0"/>
              </a:rPr>
              <a:t>H</a:t>
            </a:r>
            <a:r>
              <a:rPr lang="en-US" dirty="0">
                <a:solidFill>
                  <a:prstClr val="black"/>
                </a:solidFill>
                <a:latin typeface="Franklin Gothic Book" panose="020B0503020102020204" pitchFamily="34" charset="0"/>
              </a:rPr>
              <a:t>A</a:t>
            </a:r>
            <a:r>
              <a:rPr lang="en-US" sz="2400" dirty="0">
                <a:solidFill>
                  <a:prstClr val="black"/>
                </a:solidFill>
                <a:latin typeface="Franklin Gothic Book" panose="020B0503020102020204" pitchFamily="34" charset="0"/>
              </a:rPr>
              <a:t>:    Unconstrained Model Fit ≠ Constrained Model Fit</a:t>
            </a:r>
          </a:p>
          <a:p>
            <a:endParaRPr lang="en-US" sz="2400" dirty="0">
              <a:solidFill>
                <a:prstClr val="black"/>
              </a:solidFill>
              <a:latin typeface="Franklin Gothic Book" panose="020B0503020102020204" pitchFamily="34" charset="0"/>
            </a:endParaRPr>
          </a:p>
          <a:p>
            <a:r>
              <a:rPr lang="en-US" sz="2400" dirty="0">
                <a:solidFill>
                  <a:srgbClr val="00B0F0"/>
                </a:solidFill>
                <a:latin typeface="Franklin Gothic Book" panose="020B0503020102020204" pitchFamily="34" charset="0"/>
              </a:rPr>
              <a:t>High p-values </a:t>
            </a:r>
            <a:r>
              <a:rPr lang="en-US" sz="2400" dirty="0">
                <a:solidFill>
                  <a:prstClr val="black"/>
                </a:solidFill>
                <a:latin typeface="Franklin Gothic Book" panose="020B0503020102020204" pitchFamily="34" charset="0"/>
              </a:rPr>
              <a:t>(e.g., above .05): </a:t>
            </a:r>
            <a:r>
              <a:rPr lang="en-US" sz="2400" u="sng" dirty="0">
                <a:solidFill>
                  <a:prstClr val="black"/>
                </a:solidFill>
                <a:latin typeface="Franklin Gothic Book" panose="020B0503020102020204" pitchFamily="34" charset="0"/>
              </a:rPr>
              <a:t>No</a:t>
            </a:r>
            <a:r>
              <a:rPr lang="en-US" sz="2400" dirty="0">
                <a:solidFill>
                  <a:prstClr val="black"/>
                </a:solidFill>
                <a:latin typeface="Franklin Gothic Book" panose="020B0503020102020204" pitchFamily="34" charset="0"/>
              </a:rPr>
              <a:t> significant difference between the model fits. No evidence that the coefficients differ across groups. </a:t>
            </a:r>
          </a:p>
          <a:p>
            <a:endParaRPr lang="en-US" sz="2400" dirty="0">
              <a:solidFill>
                <a:prstClr val="black"/>
              </a:solidFill>
              <a:latin typeface="Franklin Gothic Book" panose="020B0503020102020204" pitchFamily="34" charset="0"/>
            </a:endParaRPr>
          </a:p>
          <a:p>
            <a:r>
              <a:rPr lang="en-US" sz="2400" dirty="0">
                <a:solidFill>
                  <a:srgbClr val="00B0F0"/>
                </a:solidFill>
                <a:latin typeface="Franklin Gothic Book" panose="020B0503020102020204" pitchFamily="34" charset="0"/>
              </a:rPr>
              <a:t>Low p-values </a:t>
            </a:r>
            <a:r>
              <a:rPr lang="en-US" sz="2400" dirty="0">
                <a:solidFill>
                  <a:prstClr val="black"/>
                </a:solidFill>
                <a:latin typeface="Franklin Gothic Book" panose="020B0503020102020204" pitchFamily="34" charset="0"/>
              </a:rPr>
              <a:t>(e.g., below .05): Significant difference between the model fits. Evidence that the coefficients differ across groups. </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435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433" y="365133"/>
            <a:ext cx="7521575" cy="549275"/>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 </a:t>
            </a:r>
            <a:r>
              <a:rPr lang="nl-NL" b="1" dirty="0">
                <a:latin typeface="Franklin Gothic Medium" panose="020B0603020102020204" pitchFamily="34" charset="0"/>
              </a:rPr>
              <a:t>Output</a:t>
            </a:r>
            <a:endParaRPr lang="en-US" dirty="0">
              <a:latin typeface="Franklin Gothic Medium" panose="020B0603020102020204" pitchFamily="34" charset="0"/>
            </a:endParaRPr>
          </a:p>
        </p:txBody>
      </p:sp>
      <p:sp>
        <p:nvSpPr>
          <p:cNvPr id="3" name="Content Placeholder 2"/>
          <p:cNvSpPr>
            <a:spLocks noGrp="1"/>
          </p:cNvSpPr>
          <p:nvPr>
            <p:ph idx="4294967295"/>
          </p:nvPr>
        </p:nvSpPr>
        <p:spPr>
          <a:xfrm>
            <a:off x="685800" y="1600208"/>
            <a:ext cx="8458200" cy="4525963"/>
          </a:xfrm>
        </p:spPr>
        <p:txBody>
          <a:bodyPr>
            <a:noAutofit/>
          </a:bodyPr>
          <a:lstStyle/>
          <a:p>
            <a:pPr marL="0" indent="0">
              <a:buNone/>
            </a:pPr>
            <a:r>
              <a:rPr lang="en-US" sz="2000" dirty="0">
                <a:latin typeface="Franklin Gothic Medium" panose="020B0603020102020204" pitchFamily="34" charset="0"/>
                <a:cs typeface="Courier New" panose="02070309020205020404" pitchFamily="49" charset="0"/>
              </a:rPr>
              <a:t>UNCONSTRAINED MODEL</a:t>
            </a:r>
          </a:p>
          <a:p>
            <a:pPr marL="0" indent="0">
              <a:buNone/>
            </a:pPr>
            <a:r>
              <a:rPr lang="en-US" sz="1400" dirty="0">
                <a:latin typeface="Franklin Gothic Book" panose="020B0503020102020204" pitchFamily="34" charset="0"/>
                <a:cs typeface="Courier New" panose="02070309020205020404" pitchFamily="49" charset="0"/>
              </a:rPr>
              <a:t>Saturated, so it has perfect fit</a:t>
            </a:r>
          </a:p>
          <a:p>
            <a:pPr marL="0" indent="0">
              <a:buNone/>
            </a:pPr>
            <a:endParaRPr lang="en-US" sz="1400" dirty="0">
              <a:latin typeface="Franklin Gothic Book" panose="020B0503020102020204" pitchFamily="34"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Chi-Square Test of free model</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Value                              0.000</a:t>
            </a:r>
          </a:p>
          <a:p>
            <a:pPr marL="0" indent="0">
              <a:buNone/>
            </a:pPr>
            <a:r>
              <a:rPr lang="en-US" sz="1400" dirty="0">
                <a:latin typeface="Courier New" panose="02070309020205020404" pitchFamily="49" charset="0"/>
                <a:cs typeface="Courier New" panose="02070309020205020404" pitchFamily="49" charset="0"/>
              </a:rPr>
              <a:t>          Degrees of Freedom                     0</a:t>
            </a:r>
          </a:p>
          <a:p>
            <a:pPr marL="0" indent="0">
              <a:buNone/>
            </a:pPr>
            <a:r>
              <a:rPr lang="en-US" sz="1400" dirty="0">
                <a:latin typeface="Courier New" panose="02070309020205020404" pitchFamily="49" charset="0"/>
                <a:cs typeface="Courier New" panose="02070309020205020404" pitchFamily="49" charset="0"/>
              </a:rPr>
              <a:t>          P-Value                           0.0000</a:t>
            </a:r>
          </a:p>
          <a:p>
            <a:pPr marL="0" indent="0">
              <a:buNone/>
            </a:pPr>
            <a:endParaRPr lang="en-US" sz="1400" dirty="0">
              <a:latin typeface="Franklin Gothic Book" panose="020B0503020102020204" pitchFamily="34" charset="0"/>
              <a:cs typeface="Courier New" panose="02070309020205020404" pitchFamily="49" charset="0"/>
            </a:endParaRPr>
          </a:p>
          <a:p>
            <a:pPr marL="0" indent="0">
              <a:buNone/>
            </a:pPr>
            <a:r>
              <a:rPr lang="en-US" sz="2000" dirty="0">
                <a:latin typeface="Franklin Gothic Medium" panose="020B0603020102020204" pitchFamily="34" charset="0"/>
                <a:cs typeface="Courier New" panose="02070309020205020404" pitchFamily="49" charset="0"/>
              </a:rPr>
              <a:t>CONSTRAINED MODEL </a:t>
            </a:r>
          </a:p>
          <a:p>
            <a:pPr marL="0" indent="0">
              <a:buNone/>
            </a:pPr>
            <a:endParaRPr lang="en-US" sz="1400" dirty="0">
              <a:latin typeface="Franklin Gothic Book" panose="020B0503020102020204" pitchFamily="34"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Chi-Square Test of Model equal coefficients</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Value                              1.035</a:t>
            </a:r>
          </a:p>
          <a:p>
            <a:pPr marL="0" indent="0">
              <a:buNone/>
            </a:pPr>
            <a:r>
              <a:rPr lang="en-US" sz="1400" dirty="0">
                <a:latin typeface="Courier New" panose="02070309020205020404" pitchFamily="49" charset="0"/>
                <a:cs typeface="Courier New" panose="02070309020205020404" pitchFamily="49" charset="0"/>
              </a:rPr>
              <a:t>          Degrees of Freedom                     2</a:t>
            </a:r>
          </a:p>
          <a:p>
            <a:pPr marL="0" indent="0">
              <a:buNone/>
            </a:pPr>
            <a:r>
              <a:rPr lang="en-US" sz="1400" dirty="0">
                <a:latin typeface="Courier New" panose="02070309020205020404" pitchFamily="49" charset="0"/>
                <a:cs typeface="Courier New" panose="02070309020205020404" pitchFamily="49" charset="0"/>
              </a:rPr>
              <a:t>          P-Value                           0.5960</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5241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433" y="365133"/>
            <a:ext cx="7521575" cy="549275"/>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 </a:t>
            </a:r>
            <a:r>
              <a:rPr lang="nl-NL" b="1" dirty="0">
                <a:latin typeface="Franklin Gothic Medium" panose="020B0603020102020204" pitchFamily="34" charset="0"/>
              </a:rPr>
              <a:t>Output</a:t>
            </a:r>
            <a:endParaRPr lang="en-US" dirty="0">
              <a:latin typeface="Franklin Gothic Medium" panose="020B0603020102020204" pitchFamily="34" charset="0"/>
            </a:endParaRPr>
          </a:p>
        </p:txBody>
      </p:sp>
      <p:sp>
        <p:nvSpPr>
          <p:cNvPr id="3" name="Content Placeholder 2"/>
          <p:cNvSpPr>
            <a:spLocks noGrp="1"/>
          </p:cNvSpPr>
          <p:nvPr>
            <p:ph idx="4294967295"/>
          </p:nvPr>
        </p:nvSpPr>
        <p:spPr>
          <a:xfrm>
            <a:off x="685800" y="1600208"/>
            <a:ext cx="8458200" cy="4525963"/>
          </a:xfrm>
        </p:spPr>
        <p:txBody>
          <a:bodyPr>
            <a:noAutofit/>
          </a:bodyPr>
          <a:lstStyle/>
          <a:p>
            <a:pPr marL="0" indent="0">
              <a:buNone/>
            </a:pPr>
            <a:r>
              <a:rPr lang="en-US" sz="2000" dirty="0">
                <a:latin typeface="Franklin Gothic Medium" panose="020B0603020102020204" pitchFamily="34" charset="0"/>
                <a:cs typeface="Courier New" panose="02070309020205020404" pitchFamily="49" charset="0"/>
              </a:rPr>
              <a:t>UNCONSTRAINED MODEL</a:t>
            </a:r>
          </a:p>
          <a:p>
            <a:pPr marL="0" indent="0">
              <a:buNone/>
            </a:pPr>
            <a:r>
              <a:rPr lang="en-US" sz="1400" dirty="0">
                <a:latin typeface="Franklin Gothic Book" panose="020B0503020102020204" pitchFamily="34" charset="0"/>
                <a:cs typeface="Courier New" panose="02070309020205020404" pitchFamily="49" charset="0"/>
              </a:rPr>
              <a:t>Saturated, so it has perfect fit</a:t>
            </a:r>
          </a:p>
          <a:p>
            <a:pPr marL="0" indent="0">
              <a:buNone/>
            </a:pPr>
            <a:endParaRPr lang="en-US" sz="1400" dirty="0">
              <a:latin typeface="Franklin Gothic Book" panose="020B0503020102020204" pitchFamily="34"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Chi-Square Test of free model</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Value                              0.000</a:t>
            </a:r>
          </a:p>
          <a:p>
            <a:pPr marL="0" indent="0">
              <a:buNone/>
            </a:pPr>
            <a:r>
              <a:rPr lang="en-US" sz="1400" dirty="0">
                <a:latin typeface="Courier New" panose="02070309020205020404" pitchFamily="49" charset="0"/>
                <a:cs typeface="Courier New" panose="02070309020205020404" pitchFamily="49" charset="0"/>
              </a:rPr>
              <a:t>          Degrees of Freedom                     0</a:t>
            </a:r>
          </a:p>
          <a:p>
            <a:pPr marL="0" indent="0">
              <a:buNone/>
            </a:pPr>
            <a:r>
              <a:rPr lang="en-US" sz="1400" dirty="0">
                <a:latin typeface="Courier New" panose="02070309020205020404" pitchFamily="49" charset="0"/>
                <a:cs typeface="Courier New" panose="02070309020205020404" pitchFamily="49" charset="0"/>
              </a:rPr>
              <a:t>          P-Value                           0.0000</a:t>
            </a:r>
          </a:p>
          <a:p>
            <a:pPr marL="0" indent="0">
              <a:buNone/>
            </a:pPr>
            <a:endParaRPr lang="en-US" sz="1400" dirty="0">
              <a:latin typeface="Franklin Gothic Book" panose="020B0503020102020204" pitchFamily="34" charset="0"/>
              <a:cs typeface="Courier New" panose="02070309020205020404" pitchFamily="49" charset="0"/>
            </a:endParaRPr>
          </a:p>
          <a:p>
            <a:pPr marL="0" indent="0">
              <a:buNone/>
            </a:pPr>
            <a:r>
              <a:rPr lang="en-US" sz="2000" dirty="0">
                <a:latin typeface="Franklin Gothic Medium" panose="020B0603020102020204" pitchFamily="34" charset="0"/>
                <a:cs typeface="Courier New" panose="02070309020205020404" pitchFamily="49" charset="0"/>
              </a:rPr>
              <a:t>CONSTRAINED MODEL </a:t>
            </a:r>
          </a:p>
          <a:p>
            <a:pPr marL="0" indent="0">
              <a:buNone/>
            </a:pPr>
            <a:endParaRPr lang="en-US" sz="1400" dirty="0">
              <a:latin typeface="Franklin Gothic Book" panose="020B0503020102020204" pitchFamily="34"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Chi-Square Test of Model equal coefficients</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Value                              1.035</a:t>
            </a:r>
          </a:p>
          <a:p>
            <a:pPr marL="0" indent="0">
              <a:buNone/>
            </a:pPr>
            <a:r>
              <a:rPr lang="en-US" sz="1400" dirty="0">
                <a:latin typeface="Courier New" panose="02070309020205020404" pitchFamily="49" charset="0"/>
                <a:cs typeface="Courier New" panose="02070309020205020404" pitchFamily="49" charset="0"/>
              </a:rPr>
              <a:t>          Degrees of Freedom                     2</a:t>
            </a:r>
          </a:p>
          <a:p>
            <a:pPr marL="0" indent="0">
              <a:buNone/>
            </a:pPr>
            <a:r>
              <a:rPr lang="en-US" sz="1400" dirty="0">
                <a:latin typeface="Courier New" panose="02070309020205020404" pitchFamily="49" charset="0"/>
                <a:cs typeface="Courier New" panose="02070309020205020404" pitchFamily="49" charset="0"/>
              </a:rPr>
              <a:t>          P-Value                           0.5960</a:t>
            </a:r>
          </a:p>
        </p:txBody>
      </p:sp>
      <mc:AlternateContent xmlns:mc="http://schemas.openxmlformats.org/markup-compatibility/2006" xmlns:a14="http://schemas.microsoft.com/office/drawing/2010/main">
        <mc:Choice Requires="a14">
          <p:sp>
            <p:nvSpPr>
              <p:cNvPr id="5" name="Object 4"/>
              <p:cNvSpPr txBox="1"/>
              <p:nvPr/>
            </p:nvSpPr>
            <p:spPr>
              <a:xfrm>
                <a:off x="609600" y="6248400"/>
                <a:ext cx="4902200" cy="381000"/>
              </a:xfrm>
              <a:prstGeom prst="rect">
                <a:avLst/>
              </a:prstGeom>
              <a:solidFill>
                <a:schemeClr val="bg1">
                  <a:lumMod val="75000"/>
                </a:schemeClr>
              </a:solidFill>
            </p:spPr>
            <p:txBody>
              <a:bodyPr>
                <a:normAutofit fontScale="92500"/>
              </a:bodyPr>
              <a:lstStyle/>
              <a:p>
                <a:pPr/>
                <a14:m>
                  <m:oMathPara xmlns:m="http://schemas.openxmlformats.org/officeDocument/2006/math">
                    <m:oMathParaPr>
                      <m:jc m:val="left"/>
                    </m:oMathParaPr>
                    <m:oMath xmlns:m="http://schemas.openxmlformats.org/officeDocument/2006/math">
                      <m:r>
                        <m:rPr>
                          <m:sty m:val="p"/>
                        </m:rPr>
                        <a:rPr lang="nl-NL" i="1" smtClean="0">
                          <a:solidFill>
                            <a:srgbClr val="000000"/>
                          </a:solidFill>
                          <a:latin typeface="Cambria Math" panose="02040503050406030204" pitchFamily="18" charset="0"/>
                        </a:rPr>
                        <m:t>Δ</m:t>
                      </m:r>
                      <m:sSup>
                        <m:sSupPr>
                          <m:ctrlPr>
                            <a:rPr lang="nl-NL" i="1">
                              <a:solidFill>
                                <a:srgbClr val="000000"/>
                              </a:solidFill>
                              <a:latin typeface="Cambria Math" panose="02040503050406030204" pitchFamily="18" charset="0"/>
                            </a:rPr>
                          </m:ctrlPr>
                        </m:sSupPr>
                        <m:e>
                          <m:r>
                            <a:rPr lang="nl-NL" i="1">
                              <a:solidFill>
                                <a:srgbClr val="000000"/>
                              </a:solidFill>
                              <a:latin typeface="Cambria Math" panose="02040503050406030204" pitchFamily="18" charset="0"/>
                            </a:rPr>
                            <m:t>𝜒</m:t>
                          </m:r>
                        </m:e>
                        <m:sup>
                          <m:r>
                            <a:rPr lang="nl-NL" i="1">
                              <a:solidFill>
                                <a:srgbClr val="000000"/>
                              </a:solidFill>
                              <a:latin typeface="Cambria Math" panose="02040503050406030204" pitchFamily="18" charset="0"/>
                            </a:rPr>
                            <m:t>2</m:t>
                          </m:r>
                        </m:sup>
                      </m:sSup>
                      <m:r>
                        <a:rPr lang="nl-NL" i="1">
                          <a:solidFill>
                            <a:srgbClr val="000000"/>
                          </a:solidFill>
                          <a:latin typeface="Cambria Math" panose="02040503050406030204" pitchFamily="18" charset="0"/>
                        </a:rPr>
                        <m:t>=1.0</m:t>
                      </m:r>
                      <m:r>
                        <a:rPr lang="en-US" b="0" i="1" smtClean="0">
                          <a:solidFill>
                            <a:srgbClr val="000000"/>
                          </a:solidFill>
                          <a:latin typeface="Cambria Math" panose="02040503050406030204" pitchFamily="18" charset="0"/>
                        </a:rPr>
                        <m:t>35</m:t>
                      </m:r>
                      <m:r>
                        <a:rPr lang="nl-NL" i="1">
                          <a:solidFill>
                            <a:srgbClr val="000000"/>
                          </a:solidFill>
                          <a:latin typeface="Cambria Math" panose="02040503050406030204" pitchFamily="18" charset="0"/>
                        </a:rPr>
                        <m:t>−0=1.0</m:t>
                      </m:r>
                      <m:r>
                        <a:rPr lang="en-US" b="0" i="1" smtClean="0">
                          <a:solidFill>
                            <a:srgbClr val="000000"/>
                          </a:solidFill>
                          <a:latin typeface="Cambria Math" panose="02040503050406030204" pitchFamily="18" charset="0"/>
                        </a:rPr>
                        <m:t>35</m:t>
                      </m:r>
                      <m:r>
                        <a:rPr lang="nl-NL" i="1">
                          <a:solidFill>
                            <a:srgbClr val="000000"/>
                          </a:solidFill>
                          <a:latin typeface="Cambria Math" panose="02040503050406030204" pitchFamily="18" charset="0"/>
                        </a:rPr>
                        <m:t>,</m:t>
                      </m:r>
                      <m:sSup>
                        <m:sSupPr>
                          <m:ctrlPr>
                            <a:rPr lang="nl-NL" i="1">
                              <a:solidFill>
                                <a:srgbClr val="000000"/>
                              </a:solidFill>
                              <a:latin typeface="Cambria Math" panose="02040503050406030204" pitchFamily="18" charset="0"/>
                            </a:rPr>
                          </m:ctrlPr>
                        </m:sSupPr>
                        <m:e>
                          <m:r>
                            <a:rPr lang="nl-NL" i="1">
                              <a:solidFill>
                                <a:srgbClr val="000000"/>
                              </a:solidFill>
                              <a:latin typeface="Cambria Math" panose="02040503050406030204" pitchFamily="18" charset="0"/>
                            </a:rPr>
                            <m:t>𝜒</m:t>
                          </m:r>
                        </m:e>
                        <m:sup>
                          <m:r>
                            <a:rPr lang="nl-NL" i="1">
                              <a:solidFill>
                                <a:srgbClr val="000000"/>
                              </a:solidFill>
                              <a:latin typeface="Cambria Math" panose="02040503050406030204" pitchFamily="18" charset="0"/>
                            </a:rPr>
                            <m:t>2</m:t>
                          </m:r>
                        </m:sup>
                      </m:sSup>
                      <m:r>
                        <a:rPr lang="nl-NL" i="1">
                          <a:solidFill>
                            <a:srgbClr val="000000"/>
                          </a:solidFill>
                          <a:latin typeface="Cambria Math" panose="02040503050406030204" pitchFamily="18" charset="0"/>
                        </a:rPr>
                        <m:t>(2)=1.0</m:t>
                      </m:r>
                      <m:r>
                        <a:rPr lang="en-US" b="0" i="1" smtClean="0">
                          <a:solidFill>
                            <a:srgbClr val="000000"/>
                          </a:solidFill>
                          <a:latin typeface="Cambria Math" panose="02040503050406030204" pitchFamily="18" charset="0"/>
                        </a:rPr>
                        <m:t>35</m:t>
                      </m:r>
                      <m:r>
                        <a:rPr lang="nl-NL" i="1">
                          <a:solidFill>
                            <a:srgbClr val="000000"/>
                          </a:solidFill>
                          <a:latin typeface="Cambria Math" panose="02040503050406030204" pitchFamily="18" charset="0"/>
                        </a:rPr>
                        <m:t>,</m:t>
                      </m:r>
                      <m:r>
                        <a:rPr lang="nl-NL" i="1">
                          <a:solidFill>
                            <a:srgbClr val="000000"/>
                          </a:solidFill>
                          <a:latin typeface="Cambria Math" panose="02040503050406030204" pitchFamily="18" charset="0"/>
                        </a:rPr>
                        <m:t>𝑝</m:t>
                      </m:r>
                      <m:r>
                        <a:rPr lang="nl-NL" i="1">
                          <a:solidFill>
                            <a:srgbClr val="000000"/>
                          </a:solidFill>
                          <a:latin typeface="Cambria Math" panose="02040503050406030204" pitchFamily="18" charset="0"/>
                        </a:rPr>
                        <m:t>=.596</m:t>
                      </m:r>
                    </m:oMath>
                  </m:oMathPara>
                </a14:m>
                <a:endParaRPr lang="nl-NL" dirty="0"/>
              </a:p>
            </p:txBody>
          </p:sp>
        </mc:Choice>
        <mc:Fallback xmlns="">
          <p:sp>
            <p:nvSpPr>
              <p:cNvPr id="5" name="Object 4"/>
              <p:cNvSpPr txBox="1">
                <a:spLocks noRot="1" noChangeAspect="1" noMove="1" noResize="1" noEditPoints="1" noAdjustHandles="1" noChangeArrowheads="1" noChangeShapeType="1" noTextEdit="1"/>
              </p:cNvSpPr>
              <p:nvPr/>
            </p:nvSpPr>
            <p:spPr>
              <a:xfrm>
                <a:off x="609600" y="6248400"/>
                <a:ext cx="4902200" cy="381000"/>
              </a:xfrm>
              <a:prstGeom prst="rect">
                <a:avLst/>
              </a:prstGeom>
              <a:blipFill>
                <a:blip r:embed="rId2"/>
                <a:stretch>
                  <a:fillRect b="-3175"/>
                </a:stretch>
              </a:blipFill>
            </p:spPr>
            <p:txBody>
              <a:bodyPr/>
              <a:lstStyle/>
              <a:p>
                <a:r>
                  <a:rPr lang="nl-NL">
                    <a:noFill/>
                  </a:rPr>
                  <a:t> </a:t>
                </a:r>
              </a:p>
            </p:txBody>
          </p:sp>
        </mc:Fallback>
      </mc:AlternateContent>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025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433" y="365133"/>
            <a:ext cx="7521575" cy="549275"/>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 </a:t>
            </a:r>
            <a:r>
              <a:rPr lang="nl-NL" b="1" dirty="0">
                <a:latin typeface="Franklin Gothic Medium" panose="020B0603020102020204" pitchFamily="34" charset="0"/>
              </a:rPr>
              <a:t>Output</a:t>
            </a:r>
            <a:endParaRPr lang="en-US" dirty="0">
              <a:latin typeface="Franklin Gothic Medium" panose="020B0603020102020204" pitchFamily="34" charset="0"/>
            </a:endParaRPr>
          </a:p>
        </p:txBody>
      </p:sp>
      <p:sp>
        <p:nvSpPr>
          <p:cNvPr id="3" name="Content Placeholder 2"/>
          <p:cNvSpPr>
            <a:spLocks noGrp="1"/>
          </p:cNvSpPr>
          <p:nvPr>
            <p:ph idx="4294967295"/>
          </p:nvPr>
        </p:nvSpPr>
        <p:spPr>
          <a:xfrm>
            <a:off x="685800" y="1600208"/>
            <a:ext cx="8458200" cy="4525963"/>
          </a:xfrm>
        </p:spPr>
        <p:txBody>
          <a:bodyPr>
            <a:noAutofit/>
          </a:bodyPr>
          <a:lstStyle/>
          <a:p>
            <a:pPr marL="0" indent="0">
              <a:buNone/>
            </a:pPr>
            <a:r>
              <a:rPr lang="en-US" sz="2000" dirty="0">
                <a:latin typeface="Franklin Gothic Medium" panose="020B0603020102020204" pitchFamily="34" charset="0"/>
                <a:cs typeface="Courier New" panose="02070309020205020404" pitchFamily="49" charset="0"/>
              </a:rPr>
              <a:t>UNCONSTRAINED MODEL</a:t>
            </a:r>
          </a:p>
          <a:p>
            <a:pPr marL="0" indent="0">
              <a:buNone/>
            </a:pPr>
            <a:r>
              <a:rPr lang="en-US" sz="1400" dirty="0">
                <a:latin typeface="Franklin Gothic Book" panose="020B0503020102020204" pitchFamily="34" charset="0"/>
                <a:cs typeface="Courier New" panose="02070309020205020404" pitchFamily="49" charset="0"/>
              </a:rPr>
              <a:t>Saturated, so it has perfect fit</a:t>
            </a:r>
          </a:p>
          <a:p>
            <a:pPr marL="0" indent="0">
              <a:buNone/>
            </a:pPr>
            <a:endParaRPr lang="en-US" sz="1400" dirty="0">
              <a:latin typeface="Franklin Gothic Book" panose="020B0503020102020204" pitchFamily="34"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Chi-Square Test of free model</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Value                              0.000</a:t>
            </a:r>
          </a:p>
          <a:p>
            <a:pPr marL="0" indent="0">
              <a:buNone/>
            </a:pPr>
            <a:r>
              <a:rPr lang="en-US" sz="1400" dirty="0">
                <a:latin typeface="Courier New" panose="02070309020205020404" pitchFamily="49" charset="0"/>
                <a:cs typeface="Courier New" panose="02070309020205020404" pitchFamily="49" charset="0"/>
              </a:rPr>
              <a:t>          Degrees of Freedom                     0</a:t>
            </a:r>
          </a:p>
          <a:p>
            <a:pPr marL="0" indent="0">
              <a:buNone/>
            </a:pPr>
            <a:r>
              <a:rPr lang="en-US" sz="1400" dirty="0">
                <a:latin typeface="Courier New" panose="02070309020205020404" pitchFamily="49" charset="0"/>
                <a:cs typeface="Courier New" panose="02070309020205020404" pitchFamily="49" charset="0"/>
              </a:rPr>
              <a:t>          P-Value                           0.0000</a:t>
            </a:r>
          </a:p>
          <a:p>
            <a:pPr marL="0" indent="0">
              <a:buNone/>
            </a:pPr>
            <a:endParaRPr lang="en-US" sz="1400" dirty="0">
              <a:latin typeface="Franklin Gothic Book" panose="020B0503020102020204" pitchFamily="34" charset="0"/>
              <a:cs typeface="Courier New" panose="02070309020205020404" pitchFamily="49" charset="0"/>
            </a:endParaRPr>
          </a:p>
          <a:p>
            <a:pPr marL="0" indent="0">
              <a:buNone/>
            </a:pPr>
            <a:r>
              <a:rPr lang="en-US" sz="2000" dirty="0">
                <a:latin typeface="Franklin Gothic Medium" panose="020B0603020102020204" pitchFamily="34" charset="0"/>
                <a:cs typeface="Courier New" panose="02070309020205020404" pitchFamily="49" charset="0"/>
              </a:rPr>
              <a:t>CONSTRAINED MODEL </a:t>
            </a:r>
          </a:p>
          <a:p>
            <a:pPr marL="0" indent="0">
              <a:buNone/>
            </a:pPr>
            <a:endParaRPr lang="en-US" sz="1400" dirty="0">
              <a:latin typeface="Franklin Gothic Book" panose="020B0503020102020204" pitchFamily="34"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Chi-Square Test of Model equal coefficients</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Value                              1.035</a:t>
            </a:r>
          </a:p>
          <a:p>
            <a:pPr marL="0" indent="0">
              <a:buNone/>
            </a:pPr>
            <a:r>
              <a:rPr lang="en-US" sz="1400" dirty="0">
                <a:latin typeface="Courier New" panose="02070309020205020404" pitchFamily="49" charset="0"/>
                <a:cs typeface="Courier New" panose="02070309020205020404" pitchFamily="49" charset="0"/>
              </a:rPr>
              <a:t>          Degrees of Freedom                     2</a:t>
            </a:r>
          </a:p>
          <a:p>
            <a:pPr marL="0" indent="0">
              <a:buNone/>
            </a:pPr>
            <a:r>
              <a:rPr lang="en-US" sz="1400" dirty="0">
                <a:latin typeface="Courier New" panose="02070309020205020404" pitchFamily="49" charset="0"/>
                <a:cs typeface="Courier New" panose="02070309020205020404" pitchFamily="49" charset="0"/>
              </a:rPr>
              <a:t>          P-Value                           0.5960</a:t>
            </a:r>
          </a:p>
        </p:txBody>
      </p:sp>
      <p:graphicFrame>
        <p:nvGraphicFramePr>
          <p:cNvPr id="5" name="Object 4"/>
          <p:cNvGraphicFramePr>
            <a:graphicFrameLocks noChangeAspect="1"/>
          </p:cNvGraphicFramePr>
          <p:nvPr>
            <p:extLst>
              <p:ext uri="{D42A27DB-BD31-4B8C-83A1-F6EECF244321}">
                <p14:modId xmlns:p14="http://schemas.microsoft.com/office/powerpoint/2010/main" val="4274070910"/>
              </p:ext>
            </p:extLst>
          </p:nvPr>
        </p:nvGraphicFramePr>
        <p:xfrm>
          <a:off x="609600" y="6248400"/>
          <a:ext cx="4902200" cy="381000"/>
        </p:xfrm>
        <a:graphic>
          <a:graphicData uri="http://schemas.openxmlformats.org/presentationml/2006/ole">
            <mc:AlternateContent xmlns:mc="http://schemas.openxmlformats.org/markup-compatibility/2006">
              <mc:Choice xmlns:v="urn:schemas-microsoft-com:vml" Requires="v">
                <p:oleObj spid="_x0000_s13790" name="Equation" r:id="rId3" imgW="4902120" imgH="380880" progId="Equation.DSMT4">
                  <p:embed/>
                </p:oleObj>
              </mc:Choice>
              <mc:Fallback>
                <p:oleObj name="Equation" r:id="rId3" imgW="4902120" imgH="380880" progId="Equation.DSMT4">
                  <p:embed/>
                  <p:pic>
                    <p:nvPicPr>
                      <p:cNvPr id="0" name=""/>
                      <p:cNvPicPr/>
                      <p:nvPr/>
                    </p:nvPicPr>
                    <p:blipFill>
                      <a:blip r:embed="rId4"/>
                      <a:stretch>
                        <a:fillRect/>
                      </a:stretch>
                    </p:blipFill>
                    <p:spPr>
                      <a:xfrm>
                        <a:off x="609600" y="6248400"/>
                        <a:ext cx="4902200" cy="381000"/>
                      </a:xfrm>
                      <a:prstGeom prst="rect">
                        <a:avLst/>
                      </a:prstGeom>
                      <a:solidFill>
                        <a:schemeClr val="bg1">
                          <a:lumMod val="75000"/>
                        </a:schemeClr>
                      </a:solidFill>
                    </p:spPr>
                  </p:pic>
                </p:oleObj>
              </mc:Fallback>
            </mc:AlternateContent>
          </a:graphicData>
        </a:graphic>
      </p:graphicFrame>
      <p:sp>
        <p:nvSpPr>
          <p:cNvPr id="6" name="TextBox 5"/>
          <p:cNvSpPr txBox="1"/>
          <p:nvPr/>
        </p:nvSpPr>
        <p:spPr>
          <a:xfrm>
            <a:off x="6253716" y="2819408"/>
            <a:ext cx="2743200" cy="2862286"/>
          </a:xfrm>
          <a:prstGeom prst="rect">
            <a:avLst/>
          </a:prstGeom>
          <a:solidFill>
            <a:schemeClr val="bg1">
              <a:lumMod val="75000"/>
            </a:schemeClr>
          </a:solidFill>
        </p:spPr>
        <p:txBody>
          <a:bodyPr wrap="square" lIns="91402" tIns="45702" rIns="91402" bIns="45702" rtlCol="0">
            <a:spAutoFit/>
          </a:bodyPr>
          <a:lstStyle/>
          <a:p>
            <a:r>
              <a:rPr lang="en-US" sz="2000" dirty="0">
                <a:solidFill>
                  <a:sysClr val="windowText" lastClr="000000"/>
                </a:solidFill>
                <a:latin typeface="Franklin Gothic Book" panose="020B0503020102020204" pitchFamily="34" charset="0"/>
              </a:rPr>
              <a:t>No evidence for a difference in model fit for the constrained and unconstrained model.</a:t>
            </a:r>
          </a:p>
          <a:p>
            <a:endParaRPr lang="en-US" sz="2000" dirty="0">
              <a:solidFill>
                <a:sysClr val="windowText" lastClr="000000"/>
              </a:solidFill>
              <a:latin typeface="Franklin Gothic Book" panose="020B0503020102020204" pitchFamily="34" charset="0"/>
            </a:endParaRPr>
          </a:p>
          <a:p>
            <a:r>
              <a:rPr lang="en-US" sz="2000" dirty="0">
                <a:solidFill>
                  <a:sysClr val="windowText" lastClr="000000"/>
                </a:solidFill>
                <a:latin typeface="Franklin Gothic Book" panose="020B0503020102020204" pitchFamily="34" charset="0"/>
              </a:rPr>
              <a:t>No evidence for a difference in the regression coefficients across groups.</a:t>
            </a:r>
          </a:p>
        </p:txBody>
      </p:sp>
      <p:pic>
        <p:nvPicPr>
          <p:cNvPr id="7"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3612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433" y="365133"/>
            <a:ext cx="7521575" cy="549275"/>
          </a:xfrm>
        </p:spPr>
        <p:txBody>
          <a:bodyPr>
            <a:normAutofit fontScale="90000"/>
          </a:bodyPr>
          <a:lstStyle/>
          <a:p>
            <a:pPr algn="r"/>
            <a:r>
              <a:rPr lang="nl-NL" b="1" dirty="0">
                <a:latin typeface="Franklin Gothic Medium" panose="020B0603020102020204" pitchFamily="34" charset="0"/>
              </a:rPr>
              <a:t>Multigroup Regression</a:t>
            </a:r>
            <a:br>
              <a:rPr lang="nl-NL" b="1" dirty="0">
                <a:latin typeface="Franklin Gothic Medium" panose="020B0603020102020204" pitchFamily="34" charset="0"/>
              </a:rPr>
            </a:br>
            <a:r>
              <a:rPr lang="nl-NL" b="1" dirty="0">
                <a:latin typeface="Franklin Gothic Medium" panose="020B0603020102020204" pitchFamily="34" charset="0"/>
              </a:rPr>
              <a:t>in M</a:t>
            </a:r>
            <a:r>
              <a:rPr lang="nl-NL" b="1" i="1" dirty="0">
                <a:latin typeface="Franklin Gothic Medium" panose="020B0603020102020204" pitchFamily="34" charset="0"/>
              </a:rPr>
              <a:t>plus: </a:t>
            </a:r>
            <a:r>
              <a:rPr lang="nl-NL" b="1" dirty="0">
                <a:latin typeface="Franklin Gothic Medium" panose="020B0603020102020204" pitchFamily="34" charset="0"/>
              </a:rPr>
              <a:t>Output</a:t>
            </a:r>
            <a:endParaRPr lang="en-US" dirty="0">
              <a:latin typeface="Franklin Gothic Medium" panose="020B0603020102020204" pitchFamily="34" charset="0"/>
            </a:endParaRPr>
          </a:p>
        </p:txBody>
      </p:sp>
      <p:sp>
        <p:nvSpPr>
          <p:cNvPr id="7" name="TextBox 6"/>
          <p:cNvSpPr txBox="1"/>
          <p:nvPr/>
        </p:nvSpPr>
        <p:spPr>
          <a:xfrm>
            <a:off x="381000" y="1676400"/>
            <a:ext cx="8305800" cy="4154947"/>
          </a:xfrm>
          <a:prstGeom prst="rect">
            <a:avLst/>
          </a:prstGeom>
          <a:noFill/>
        </p:spPr>
        <p:txBody>
          <a:bodyPr wrap="square" lIns="91402" tIns="45702" rIns="91402" bIns="45702" rtlCol="0">
            <a:spAutoFit/>
          </a:bodyPr>
          <a:lstStyle/>
          <a:p>
            <a:pPr marL="342900" indent="-342900">
              <a:buFont typeface="Arial" panose="020B0604020202020204" pitchFamily="34" charset="0"/>
              <a:buChar char="•"/>
            </a:pPr>
            <a:r>
              <a:rPr lang="en-US" sz="2400" dirty="0">
                <a:solidFill>
                  <a:sysClr val="windowText" lastClr="000000"/>
                </a:solidFill>
                <a:latin typeface="Franklin Gothic Book" panose="020B0503020102020204" pitchFamily="34" charset="0"/>
              </a:rPr>
              <a:t>We tested for both coefficients at once whether they differed across groups.</a:t>
            </a:r>
          </a:p>
          <a:p>
            <a:endParaRPr lang="en-US" sz="2400" dirty="0">
              <a:solidFill>
                <a:sysClr val="windowText" lastClr="000000"/>
              </a:solidFill>
              <a:latin typeface="Franklin Gothic Book" panose="020B0503020102020204" pitchFamily="34" charset="0"/>
            </a:endParaRPr>
          </a:p>
          <a:p>
            <a:pPr marL="342900" indent="-342900">
              <a:buFont typeface="Arial" panose="020B0604020202020204" pitchFamily="34" charset="0"/>
              <a:buChar char="•"/>
            </a:pPr>
            <a:r>
              <a:rPr lang="en-US" sz="2400" dirty="0">
                <a:solidFill>
                  <a:sysClr val="windowText" lastClr="000000"/>
                </a:solidFill>
                <a:latin typeface="Franklin Gothic Book" panose="020B0503020102020204" pitchFamily="34" charset="0"/>
              </a:rPr>
              <a:t>It is also possible to test this for one coefficient at a time.</a:t>
            </a:r>
          </a:p>
          <a:p>
            <a:endParaRPr lang="en-US" sz="2400" dirty="0">
              <a:solidFill>
                <a:sysClr val="windowText" lastClr="000000"/>
              </a:solidFill>
              <a:latin typeface="Franklin Gothic Book" panose="020B0503020102020204" pitchFamily="34" charset="0"/>
            </a:endParaRPr>
          </a:p>
          <a:p>
            <a:pPr marL="342900" indent="-342900">
              <a:buFont typeface="Arial" panose="020B0604020202020204" pitchFamily="34" charset="0"/>
              <a:buChar char="•"/>
            </a:pPr>
            <a:r>
              <a:rPr lang="en-US" sz="2400" dirty="0">
                <a:solidFill>
                  <a:sysClr val="windowText" lastClr="000000"/>
                </a:solidFill>
                <a:latin typeface="Franklin Gothic Book" panose="020B0503020102020204" pitchFamily="34" charset="0"/>
              </a:rPr>
              <a:t>For example,  if our test for the coefficients at once was significant (there is a difference across groups), it would be an option to evaluate the coefficients separately as well.</a:t>
            </a:r>
          </a:p>
          <a:p>
            <a:endParaRPr lang="en-US" sz="2400" dirty="0">
              <a:solidFill>
                <a:sysClr val="windowText" lastClr="000000"/>
              </a:solidFill>
              <a:latin typeface="Franklin Gothic Book" panose="020B0503020102020204" pitchFamily="34" charset="0"/>
            </a:endParaRPr>
          </a:p>
          <a:p>
            <a:pPr marL="342900" indent="-342900">
              <a:buFont typeface="Arial" panose="020B0604020202020204" pitchFamily="34" charset="0"/>
              <a:buChar char="•"/>
            </a:pPr>
            <a:r>
              <a:rPr lang="en-US" sz="2400" dirty="0">
                <a:solidFill>
                  <a:sysClr val="windowText" lastClr="000000"/>
                </a:solidFill>
                <a:latin typeface="Franklin Gothic Book" panose="020B0503020102020204" pitchFamily="34" charset="0"/>
              </a:rPr>
              <a:t>But: Keep in mind issues with multiple testing. Doing a lot of tests means a lot of opportunity to make errors.</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76021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14" y="4038601"/>
            <a:ext cx="9144000" cy="1015663"/>
          </a:xfrm>
          <a:prstGeom prst="rect">
            <a:avLst/>
          </a:prstGeom>
          <a:noFill/>
        </p:spPr>
        <p:txBody>
          <a:bodyPr wrap="square" lIns="91402" tIns="45702" rIns="91402" bIns="45702" rtlCol="0">
            <a:spAutoFit/>
          </a:bodyPr>
          <a:lstStyle/>
          <a:p>
            <a:pPr algn="ctr"/>
            <a:r>
              <a:rPr lang="nl-NL" sz="6000" dirty="0">
                <a:latin typeface="+mj-lt"/>
              </a:rPr>
              <a:t>4. </a:t>
            </a:r>
            <a:r>
              <a:rPr lang="nl-NL" sz="6000" dirty="0" err="1">
                <a:latin typeface="+mj-lt"/>
              </a:rPr>
              <a:t>Measurement</a:t>
            </a:r>
            <a:r>
              <a:rPr lang="nl-NL" sz="6000" dirty="0">
                <a:latin typeface="+mj-lt"/>
              </a:rPr>
              <a:t> </a:t>
            </a:r>
            <a:r>
              <a:rPr lang="nl-NL" sz="6000" dirty="0" err="1">
                <a:latin typeface="+mj-lt"/>
              </a:rPr>
              <a:t>invariance</a:t>
            </a:r>
            <a:endParaRPr lang="nl-NL" sz="6000" dirty="0">
              <a:latin typeface="+mj-lt"/>
            </a:endParaRPr>
          </a:p>
        </p:txBody>
      </p:sp>
      <p:sp>
        <p:nvSpPr>
          <p:cNvPr id="3" name="TextBox 2">
            <a:extLst>
              <a:ext uri="{FF2B5EF4-FFF2-40B4-BE49-F238E27FC236}">
                <a16:creationId xmlns:a16="http://schemas.microsoft.com/office/drawing/2014/main" id="{79CD0A7C-1541-4DD0-A856-B354EBC96196}"/>
              </a:ext>
            </a:extLst>
          </p:cNvPr>
          <p:cNvSpPr txBox="1"/>
          <p:nvPr/>
        </p:nvSpPr>
        <p:spPr>
          <a:xfrm flipH="1">
            <a:off x="3124200" y="5257800"/>
            <a:ext cx="5547362" cy="830997"/>
          </a:xfrm>
          <a:prstGeom prst="rect">
            <a:avLst/>
          </a:prstGeom>
          <a:noFill/>
        </p:spPr>
        <p:txBody>
          <a:bodyPr wrap="square" rtlCol="0">
            <a:spAutoFit/>
          </a:bodyPr>
          <a:lstStyle/>
          <a:p>
            <a:r>
              <a:rPr lang="en-US" sz="2400" dirty="0"/>
              <a:t>Important to have when you have latent variables and multiple groups.</a:t>
            </a:r>
            <a:endParaRPr lang="nl-NL" sz="2400" dirty="0"/>
          </a:p>
        </p:txBody>
      </p:sp>
    </p:spTree>
    <p:extLst>
      <p:ext uri="{BB962C8B-B14F-4D97-AF65-F5344CB8AC3E}">
        <p14:creationId xmlns:p14="http://schemas.microsoft.com/office/powerpoint/2010/main" val="4851598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1"/>
            <a:ext cx="8382000" cy="2363724"/>
          </a:xfrm>
          <a:prstGeom prst="rect">
            <a:avLst/>
          </a:prstGeom>
        </p:spPr>
        <p:txBody>
          <a:bodyPr wrap="square" lIns="91402" tIns="45702" rIns="91402" bIns="45702">
            <a:spAutoFit/>
          </a:bodyPr>
          <a:lstStyle/>
          <a:p>
            <a:pPr marL="533182" indent="-533182" algn="ctr">
              <a:lnSpc>
                <a:spcPct val="90000"/>
              </a:lnSpc>
            </a:pPr>
            <a:r>
              <a:rPr lang="en-US" sz="2800" dirty="0">
                <a:latin typeface="Franklin Gothic Book" panose="020B0503020102020204" pitchFamily="34" charset="0"/>
              </a:rPr>
              <a:t>Is my measurement model the same in different groups?</a:t>
            </a:r>
          </a:p>
          <a:p>
            <a:pPr marL="533182" indent="-533182">
              <a:lnSpc>
                <a:spcPct val="90000"/>
              </a:lnSpc>
            </a:pPr>
            <a:endParaRPr lang="en-US" sz="2800" dirty="0">
              <a:latin typeface="Franklin Gothic Book" panose="020B0503020102020204" pitchFamily="34" charset="0"/>
            </a:endParaRPr>
          </a:p>
          <a:p>
            <a:pPr marL="533182" indent="-533182">
              <a:lnSpc>
                <a:spcPct val="90000"/>
              </a:lnSpc>
            </a:pPr>
            <a:r>
              <a:rPr lang="en-US" sz="4000" dirty="0">
                <a:solidFill>
                  <a:schemeClr val="bg1">
                    <a:lumMod val="75000"/>
                  </a:schemeClr>
                </a:solidFill>
                <a:latin typeface="Franklin Gothic Book" panose="020B0503020102020204" pitchFamily="34" charset="0"/>
              </a:rPr>
              <a:t>Construct validity</a:t>
            </a:r>
          </a:p>
          <a:p>
            <a:pPr lvl="1">
              <a:lnSpc>
                <a:spcPct val="90000"/>
              </a:lnSpc>
            </a:pPr>
            <a:endParaRPr lang="en-US" sz="2400" dirty="0">
              <a:solidFill>
                <a:schemeClr val="bg1">
                  <a:lumMod val="75000"/>
                </a:schemeClr>
              </a:solidFill>
              <a:latin typeface="Franklin Gothic Book" panose="020B0503020102020204" pitchFamily="34" charset="0"/>
            </a:endParaRPr>
          </a:p>
          <a:p>
            <a:pPr lvl="1" algn="r">
              <a:lnSpc>
                <a:spcPct val="90000"/>
              </a:lnSpc>
            </a:pPr>
            <a:r>
              <a:rPr lang="en-US" sz="1600" dirty="0">
                <a:solidFill>
                  <a:schemeClr val="bg1">
                    <a:lumMod val="75000"/>
                  </a:schemeClr>
                </a:solidFill>
                <a:latin typeface="Franklin Gothic Book" panose="020B0503020102020204" pitchFamily="34" charset="0"/>
              </a:rPr>
              <a:t>Is the model </a:t>
            </a:r>
            <a:r>
              <a:rPr lang="en-US" sz="1600" i="1" dirty="0">
                <a:solidFill>
                  <a:schemeClr val="bg1">
                    <a:lumMod val="75000"/>
                  </a:schemeClr>
                </a:solidFill>
                <a:latin typeface="Franklin Gothic Book" panose="020B0503020102020204" pitchFamily="34" charset="0"/>
              </a:rPr>
              <a:t>measuring</a:t>
            </a:r>
            <a:r>
              <a:rPr lang="en-US" sz="1600" dirty="0">
                <a:solidFill>
                  <a:schemeClr val="bg1">
                    <a:lumMod val="75000"/>
                  </a:schemeClr>
                </a:solidFill>
                <a:latin typeface="Franklin Gothic Book" panose="020B0503020102020204" pitchFamily="34" charset="0"/>
              </a:rPr>
              <a:t> the same thing for boys and girls? Or across different countries?</a:t>
            </a:r>
          </a:p>
        </p:txBody>
      </p:sp>
      <p:sp>
        <p:nvSpPr>
          <p:cNvPr id="4" name="Content Placeholder 2"/>
          <p:cNvSpPr txBox="1">
            <a:spLocks/>
          </p:cNvSpPr>
          <p:nvPr/>
        </p:nvSpPr>
        <p:spPr>
          <a:xfrm>
            <a:off x="609600" y="3124208"/>
            <a:ext cx="7520940" cy="3579849"/>
          </a:xfrm>
          <a:prstGeom prst="rect">
            <a:avLst/>
          </a:prstGeom>
        </p:spPr>
        <p:txBody>
          <a:bodyPr lIns="91402" tIns="45702" rIns="91402" bIns="45702">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nl-NL" sz="2800" dirty="0" err="1">
                <a:solidFill>
                  <a:schemeClr val="bg1">
                    <a:lumMod val="75000"/>
                  </a:schemeClr>
                </a:solidFill>
                <a:latin typeface="Franklin Gothic Book" panose="020B0503020102020204" pitchFamily="34" charset="0"/>
                <a:sym typeface="Wingdings" pitchFamily="2" charset="2"/>
              </a:rPr>
              <a:t>Can</a:t>
            </a:r>
            <a:r>
              <a:rPr lang="nl-NL" sz="2800" dirty="0">
                <a:solidFill>
                  <a:schemeClr val="bg1">
                    <a:lumMod val="75000"/>
                  </a:schemeClr>
                </a:solidFill>
                <a:latin typeface="Franklin Gothic Book" panose="020B0503020102020204" pitchFamily="34" charset="0"/>
                <a:sym typeface="Wingdings" pitchFamily="2" charset="2"/>
              </a:rPr>
              <a:t> we make a fair </a:t>
            </a:r>
            <a:r>
              <a:rPr lang="nl-NL" sz="2800" dirty="0" err="1">
                <a:solidFill>
                  <a:schemeClr val="bg1">
                    <a:lumMod val="75000"/>
                  </a:schemeClr>
                </a:solidFill>
                <a:latin typeface="Franklin Gothic Book" panose="020B0503020102020204" pitchFamily="34" charset="0"/>
                <a:sym typeface="Wingdings" pitchFamily="2" charset="2"/>
              </a:rPr>
              <a:t>comparison</a:t>
            </a:r>
            <a:r>
              <a:rPr lang="nl-NL" sz="2800" dirty="0">
                <a:solidFill>
                  <a:schemeClr val="bg1">
                    <a:lumMod val="75000"/>
                  </a:schemeClr>
                </a:solidFill>
                <a:latin typeface="Franklin Gothic Book" panose="020B0503020102020204" pitchFamily="34" charset="0"/>
                <a:sym typeface="Wingdings" pitchFamily="2" charset="2"/>
              </a:rPr>
              <a:t> </a:t>
            </a:r>
            <a:r>
              <a:rPr lang="nl-NL" sz="2800" dirty="0" err="1">
                <a:solidFill>
                  <a:schemeClr val="bg1">
                    <a:lumMod val="75000"/>
                  </a:schemeClr>
                </a:solidFill>
                <a:latin typeface="Franklin Gothic Book" panose="020B0503020102020204" pitchFamily="34" charset="0"/>
                <a:sym typeface="Wingdings" pitchFamily="2" charset="2"/>
              </a:rPr>
              <a:t>between</a:t>
            </a:r>
            <a:r>
              <a:rPr lang="nl-NL" sz="2800" dirty="0">
                <a:solidFill>
                  <a:schemeClr val="bg1">
                    <a:lumMod val="75000"/>
                  </a:schemeClr>
                </a:solidFill>
                <a:latin typeface="Franklin Gothic Book" panose="020B0503020102020204" pitchFamily="34" charset="0"/>
                <a:sym typeface="Wingdings" pitchFamily="2" charset="2"/>
              </a:rPr>
              <a:t> </a:t>
            </a:r>
            <a:r>
              <a:rPr lang="nl-NL" sz="2800" dirty="0" err="1">
                <a:solidFill>
                  <a:schemeClr val="bg1">
                    <a:lumMod val="75000"/>
                  </a:schemeClr>
                </a:solidFill>
                <a:latin typeface="Franklin Gothic Book" panose="020B0503020102020204" pitchFamily="34" charset="0"/>
                <a:sym typeface="Wingdings" pitchFamily="2" charset="2"/>
              </a:rPr>
              <a:t>groups</a:t>
            </a:r>
            <a:r>
              <a:rPr lang="nl-NL" sz="2800" dirty="0">
                <a:solidFill>
                  <a:schemeClr val="bg1">
                    <a:lumMod val="75000"/>
                  </a:schemeClr>
                </a:solidFill>
                <a:latin typeface="Franklin Gothic Book" panose="020B0503020102020204" pitchFamily="34" charset="0"/>
                <a:sym typeface="Wingdings" pitchFamily="2" charset="2"/>
              </a:rPr>
              <a:t>?</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lgn="r">
              <a:buNone/>
            </a:pPr>
            <a:r>
              <a:rPr lang="nl-NL" sz="2200" dirty="0" err="1">
                <a:solidFill>
                  <a:schemeClr val="bg1">
                    <a:lumMod val="75000"/>
                  </a:schemeClr>
                </a:solidFill>
                <a:latin typeface="Franklin Gothic Book" panose="020B0503020102020204" pitchFamily="34" charset="0"/>
                <a:cs typeface="Calibri"/>
                <a:sym typeface="Wingdings" pitchFamily="2" charset="2"/>
              </a:rPr>
              <a:t>Did</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groups</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understand</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questions</a:t>
            </a:r>
            <a:r>
              <a:rPr lang="nl-NL" sz="2200" dirty="0">
                <a:solidFill>
                  <a:schemeClr val="bg1">
                    <a:lumMod val="75000"/>
                  </a:schemeClr>
                </a:solidFill>
                <a:latin typeface="Franklin Gothic Book" panose="020B0503020102020204" pitchFamily="34" charset="0"/>
                <a:cs typeface="Calibri"/>
                <a:sym typeface="Wingdings" pitchFamily="2" charset="2"/>
              </a:rPr>
              <a:t> in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same</a:t>
            </a:r>
            <a:r>
              <a:rPr lang="nl-NL" sz="2200" dirty="0">
                <a:solidFill>
                  <a:schemeClr val="bg1">
                    <a:lumMod val="75000"/>
                  </a:schemeClr>
                </a:solidFill>
                <a:latin typeface="Franklin Gothic Book" panose="020B0503020102020204" pitchFamily="34" charset="0"/>
                <a:cs typeface="Calibri"/>
                <a:sym typeface="Wingdings" pitchFamily="2" charset="2"/>
              </a:rPr>
              <a:t> way?</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Same latent score </a:t>
            </a:r>
            <a:r>
              <a:rPr lang="nl-NL" sz="3600" dirty="0" err="1">
                <a:solidFill>
                  <a:schemeClr val="bg1">
                    <a:lumMod val="75000"/>
                  </a:schemeClr>
                </a:solidFill>
                <a:latin typeface="Franklin Gothic Book" panose="020B0503020102020204" pitchFamily="34" charset="0"/>
                <a:cs typeface="Calibri"/>
                <a:sym typeface="Wingdings" pitchFamily="2" charset="2"/>
              </a:rPr>
              <a:t>should</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result</a:t>
            </a:r>
            <a:r>
              <a:rPr lang="nl-NL" sz="3600" dirty="0">
                <a:solidFill>
                  <a:schemeClr val="bg1">
                    <a:lumMod val="75000"/>
                  </a:schemeClr>
                </a:solidFill>
                <a:latin typeface="Franklin Gothic Book" panose="020B0503020102020204" pitchFamily="34" charset="0"/>
                <a:cs typeface="Calibri"/>
                <a:sym typeface="Wingdings" pitchFamily="2" charset="2"/>
              </a:rPr>
              <a:t> in</a:t>
            </a: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the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same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observed</a:t>
            </a:r>
            <a:r>
              <a:rPr lang="nl-NL" sz="3600" dirty="0">
                <a:solidFill>
                  <a:schemeClr val="bg1">
                    <a:lumMod val="75000"/>
                  </a:schemeClr>
                </a:solidFill>
                <a:latin typeface="Franklin Gothic Book" panose="020B0503020102020204" pitchFamily="34" charset="0"/>
                <a:cs typeface="Calibri"/>
                <a:sym typeface="Wingdings" pitchFamily="2" charset="2"/>
              </a:rPr>
              <a:t> scores</a:t>
            </a:r>
          </a:p>
          <a:p>
            <a:pPr marL="0" indent="0">
              <a:buNone/>
            </a:pPr>
            <a:endParaRPr lang="nl-NL" sz="2800" dirty="0">
              <a:latin typeface="Franklin Gothic Book" panose="020B0503020102020204" pitchFamily="34" charset="0"/>
              <a:cs typeface="Calibri"/>
              <a:sym typeface="Wingdings" pitchFamily="2" charset="2"/>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6657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1"/>
            <a:ext cx="8382000" cy="2363724"/>
          </a:xfrm>
          <a:prstGeom prst="rect">
            <a:avLst/>
          </a:prstGeom>
        </p:spPr>
        <p:txBody>
          <a:bodyPr wrap="square" lIns="91402" tIns="45702" rIns="91402" bIns="45702">
            <a:spAutoFit/>
          </a:bodyPr>
          <a:lstStyle/>
          <a:p>
            <a:pPr marL="533182" indent="-533182" algn="ctr">
              <a:lnSpc>
                <a:spcPct val="90000"/>
              </a:lnSpc>
            </a:pPr>
            <a:r>
              <a:rPr lang="en-US" sz="2800" dirty="0">
                <a:latin typeface="Franklin Gothic Book" panose="020B0503020102020204" pitchFamily="34" charset="0"/>
              </a:rPr>
              <a:t>Is my measurement model the same in different groups?</a:t>
            </a:r>
          </a:p>
          <a:p>
            <a:pPr marL="533182" indent="-533182">
              <a:lnSpc>
                <a:spcPct val="90000"/>
              </a:lnSpc>
            </a:pPr>
            <a:endParaRPr lang="en-US" sz="2800" dirty="0">
              <a:latin typeface="Franklin Gothic Book" panose="020B0503020102020204" pitchFamily="34" charset="0"/>
            </a:endParaRPr>
          </a:p>
          <a:p>
            <a:pPr marL="533182" indent="-533182">
              <a:lnSpc>
                <a:spcPct val="90000"/>
              </a:lnSpc>
            </a:pPr>
            <a:r>
              <a:rPr lang="en-US" sz="4000" dirty="0">
                <a:latin typeface="Franklin Gothic Book" panose="020B0503020102020204" pitchFamily="34" charset="0"/>
              </a:rPr>
              <a:t>Construct validity</a:t>
            </a:r>
          </a:p>
          <a:p>
            <a:pPr lvl="1">
              <a:lnSpc>
                <a:spcPct val="90000"/>
              </a:lnSpc>
            </a:pPr>
            <a:endParaRPr lang="en-US" sz="2400" dirty="0">
              <a:solidFill>
                <a:schemeClr val="bg1">
                  <a:lumMod val="75000"/>
                </a:schemeClr>
              </a:solidFill>
              <a:latin typeface="Franklin Gothic Book" panose="020B0503020102020204" pitchFamily="34" charset="0"/>
            </a:endParaRPr>
          </a:p>
          <a:p>
            <a:pPr lvl="1" algn="r">
              <a:lnSpc>
                <a:spcPct val="90000"/>
              </a:lnSpc>
            </a:pPr>
            <a:r>
              <a:rPr lang="en-US" sz="1600" dirty="0">
                <a:solidFill>
                  <a:schemeClr val="bg1">
                    <a:lumMod val="75000"/>
                  </a:schemeClr>
                </a:solidFill>
                <a:latin typeface="Franklin Gothic Book" panose="020B0503020102020204" pitchFamily="34" charset="0"/>
              </a:rPr>
              <a:t>Is the model </a:t>
            </a:r>
            <a:r>
              <a:rPr lang="en-US" sz="1600" i="1" dirty="0">
                <a:solidFill>
                  <a:schemeClr val="bg1">
                    <a:lumMod val="75000"/>
                  </a:schemeClr>
                </a:solidFill>
                <a:latin typeface="Franklin Gothic Book" panose="020B0503020102020204" pitchFamily="34" charset="0"/>
              </a:rPr>
              <a:t>measuring</a:t>
            </a:r>
            <a:r>
              <a:rPr lang="en-US" sz="1600" dirty="0">
                <a:solidFill>
                  <a:schemeClr val="bg1">
                    <a:lumMod val="75000"/>
                  </a:schemeClr>
                </a:solidFill>
                <a:latin typeface="Franklin Gothic Book" panose="020B0503020102020204" pitchFamily="34" charset="0"/>
              </a:rPr>
              <a:t> the same thing for boys and girls? Or across different countries?</a:t>
            </a:r>
          </a:p>
        </p:txBody>
      </p:sp>
      <p:sp>
        <p:nvSpPr>
          <p:cNvPr id="4" name="Content Placeholder 2"/>
          <p:cNvSpPr txBox="1">
            <a:spLocks/>
          </p:cNvSpPr>
          <p:nvPr/>
        </p:nvSpPr>
        <p:spPr>
          <a:xfrm>
            <a:off x="609600" y="3124208"/>
            <a:ext cx="7520940" cy="3579849"/>
          </a:xfrm>
          <a:prstGeom prst="rect">
            <a:avLst/>
          </a:prstGeom>
        </p:spPr>
        <p:txBody>
          <a:bodyPr lIns="91402" tIns="45702" rIns="91402" bIns="45702">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nl-NL" sz="2800" dirty="0" err="1">
                <a:solidFill>
                  <a:schemeClr val="bg1">
                    <a:lumMod val="75000"/>
                  </a:schemeClr>
                </a:solidFill>
                <a:latin typeface="Franklin Gothic Book" panose="020B0503020102020204" pitchFamily="34" charset="0"/>
                <a:sym typeface="Wingdings" pitchFamily="2" charset="2"/>
              </a:rPr>
              <a:t>Can</a:t>
            </a:r>
            <a:r>
              <a:rPr lang="nl-NL" sz="2800" dirty="0">
                <a:solidFill>
                  <a:schemeClr val="bg1">
                    <a:lumMod val="75000"/>
                  </a:schemeClr>
                </a:solidFill>
                <a:latin typeface="Franklin Gothic Book" panose="020B0503020102020204" pitchFamily="34" charset="0"/>
                <a:sym typeface="Wingdings" pitchFamily="2" charset="2"/>
              </a:rPr>
              <a:t> we make a fair </a:t>
            </a:r>
            <a:r>
              <a:rPr lang="nl-NL" sz="2800" dirty="0" err="1">
                <a:solidFill>
                  <a:schemeClr val="bg1">
                    <a:lumMod val="75000"/>
                  </a:schemeClr>
                </a:solidFill>
                <a:latin typeface="Franklin Gothic Book" panose="020B0503020102020204" pitchFamily="34" charset="0"/>
                <a:sym typeface="Wingdings" pitchFamily="2" charset="2"/>
              </a:rPr>
              <a:t>comparison</a:t>
            </a:r>
            <a:r>
              <a:rPr lang="nl-NL" sz="2800" dirty="0">
                <a:solidFill>
                  <a:schemeClr val="bg1">
                    <a:lumMod val="75000"/>
                  </a:schemeClr>
                </a:solidFill>
                <a:latin typeface="Franklin Gothic Book" panose="020B0503020102020204" pitchFamily="34" charset="0"/>
                <a:sym typeface="Wingdings" pitchFamily="2" charset="2"/>
              </a:rPr>
              <a:t> </a:t>
            </a:r>
            <a:r>
              <a:rPr lang="nl-NL" sz="2800" dirty="0" err="1">
                <a:solidFill>
                  <a:schemeClr val="bg1">
                    <a:lumMod val="75000"/>
                  </a:schemeClr>
                </a:solidFill>
                <a:latin typeface="Franklin Gothic Book" panose="020B0503020102020204" pitchFamily="34" charset="0"/>
                <a:sym typeface="Wingdings" pitchFamily="2" charset="2"/>
              </a:rPr>
              <a:t>between</a:t>
            </a:r>
            <a:r>
              <a:rPr lang="nl-NL" sz="2800" dirty="0">
                <a:solidFill>
                  <a:schemeClr val="bg1">
                    <a:lumMod val="75000"/>
                  </a:schemeClr>
                </a:solidFill>
                <a:latin typeface="Franklin Gothic Book" panose="020B0503020102020204" pitchFamily="34" charset="0"/>
                <a:sym typeface="Wingdings" pitchFamily="2" charset="2"/>
              </a:rPr>
              <a:t> </a:t>
            </a:r>
            <a:r>
              <a:rPr lang="nl-NL" sz="2800" dirty="0" err="1">
                <a:solidFill>
                  <a:schemeClr val="bg1">
                    <a:lumMod val="75000"/>
                  </a:schemeClr>
                </a:solidFill>
                <a:latin typeface="Franklin Gothic Book" panose="020B0503020102020204" pitchFamily="34" charset="0"/>
                <a:sym typeface="Wingdings" pitchFamily="2" charset="2"/>
              </a:rPr>
              <a:t>groups</a:t>
            </a:r>
            <a:r>
              <a:rPr lang="nl-NL" sz="2800" dirty="0">
                <a:solidFill>
                  <a:schemeClr val="bg1">
                    <a:lumMod val="75000"/>
                  </a:schemeClr>
                </a:solidFill>
                <a:latin typeface="Franklin Gothic Book" panose="020B0503020102020204" pitchFamily="34" charset="0"/>
                <a:sym typeface="Wingdings" pitchFamily="2" charset="2"/>
              </a:rPr>
              <a:t>?</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lgn="r">
              <a:buNone/>
            </a:pPr>
            <a:r>
              <a:rPr lang="nl-NL" sz="2200" dirty="0" err="1">
                <a:solidFill>
                  <a:schemeClr val="bg1">
                    <a:lumMod val="75000"/>
                  </a:schemeClr>
                </a:solidFill>
                <a:latin typeface="Franklin Gothic Book" panose="020B0503020102020204" pitchFamily="34" charset="0"/>
                <a:cs typeface="Calibri"/>
                <a:sym typeface="Wingdings" pitchFamily="2" charset="2"/>
              </a:rPr>
              <a:t>Did</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groups</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understand</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questions</a:t>
            </a:r>
            <a:r>
              <a:rPr lang="nl-NL" sz="2200" dirty="0">
                <a:solidFill>
                  <a:schemeClr val="bg1">
                    <a:lumMod val="75000"/>
                  </a:schemeClr>
                </a:solidFill>
                <a:latin typeface="Franklin Gothic Book" panose="020B0503020102020204" pitchFamily="34" charset="0"/>
                <a:cs typeface="Calibri"/>
                <a:sym typeface="Wingdings" pitchFamily="2" charset="2"/>
              </a:rPr>
              <a:t> in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same</a:t>
            </a:r>
            <a:r>
              <a:rPr lang="nl-NL" sz="2200" dirty="0">
                <a:solidFill>
                  <a:schemeClr val="bg1">
                    <a:lumMod val="75000"/>
                  </a:schemeClr>
                </a:solidFill>
                <a:latin typeface="Franklin Gothic Book" panose="020B0503020102020204" pitchFamily="34" charset="0"/>
                <a:cs typeface="Calibri"/>
                <a:sym typeface="Wingdings" pitchFamily="2" charset="2"/>
              </a:rPr>
              <a:t> way?</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Same latent score </a:t>
            </a:r>
            <a:r>
              <a:rPr lang="nl-NL" sz="3600" dirty="0" err="1">
                <a:solidFill>
                  <a:schemeClr val="bg1">
                    <a:lumMod val="75000"/>
                  </a:schemeClr>
                </a:solidFill>
                <a:latin typeface="Franklin Gothic Book" panose="020B0503020102020204" pitchFamily="34" charset="0"/>
                <a:cs typeface="Calibri"/>
                <a:sym typeface="Wingdings" pitchFamily="2" charset="2"/>
              </a:rPr>
              <a:t>should</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result</a:t>
            </a:r>
            <a:r>
              <a:rPr lang="nl-NL" sz="3600" dirty="0">
                <a:solidFill>
                  <a:schemeClr val="bg1">
                    <a:lumMod val="75000"/>
                  </a:schemeClr>
                </a:solidFill>
                <a:latin typeface="Franklin Gothic Book" panose="020B0503020102020204" pitchFamily="34" charset="0"/>
                <a:cs typeface="Calibri"/>
                <a:sym typeface="Wingdings" pitchFamily="2" charset="2"/>
              </a:rPr>
              <a:t> in</a:t>
            </a: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the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same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observed</a:t>
            </a:r>
            <a:r>
              <a:rPr lang="nl-NL" sz="3600" dirty="0">
                <a:solidFill>
                  <a:schemeClr val="bg1">
                    <a:lumMod val="75000"/>
                  </a:schemeClr>
                </a:solidFill>
                <a:latin typeface="Franklin Gothic Book" panose="020B0503020102020204" pitchFamily="34" charset="0"/>
                <a:cs typeface="Calibri"/>
                <a:sym typeface="Wingdings" pitchFamily="2" charset="2"/>
              </a:rPr>
              <a:t> scores</a:t>
            </a:r>
          </a:p>
          <a:p>
            <a:pPr marL="0" indent="0">
              <a:buNone/>
            </a:pPr>
            <a:endParaRPr lang="nl-NL" sz="2800" dirty="0">
              <a:latin typeface="Franklin Gothic Book" panose="020B0503020102020204" pitchFamily="34" charset="0"/>
              <a:cs typeface="Calibri"/>
              <a:sym typeface="Wingdings" pitchFamily="2" charset="2"/>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7625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1"/>
            <a:ext cx="8382000" cy="2363724"/>
          </a:xfrm>
          <a:prstGeom prst="rect">
            <a:avLst/>
          </a:prstGeom>
        </p:spPr>
        <p:txBody>
          <a:bodyPr wrap="square" lIns="91402" tIns="45702" rIns="91402" bIns="45702">
            <a:spAutoFit/>
          </a:bodyPr>
          <a:lstStyle/>
          <a:p>
            <a:pPr marL="533182" indent="-533182" algn="ctr">
              <a:lnSpc>
                <a:spcPct val="90000"/>
              </a:lnSpc>
            </a:pPr>
            <a:r>
              <a:rPr lang="en-US" sz="2800" dirty="0">
                <a:latin typeface="Franklin Gothic Book" panose="020B0503020102020204" pitchFamily="34" charset="0"/>
              </a:rPr>
              <a:t>Is my measurement model the same in different groups?</a:t>
            </a:r>
          </a:p>
          <a:p>
            <a:pPr marL="533182" indent="-533182">
              <a:lnSpc>
                <a:spcPct val="90000"/>
              </a:lnSpc>
            </a:pPr>
            <a:endParaRPr lang="en-US" sz="2800" dirty="0">
              <a:latin typeface="Franklin Gothic Book" panose="020B0503020102020204" pitchFamily="34" charset="0"/>
            </a:endParaRPr>
          </a:p>
          <a:p>
            <a:pPr marL="533182" indent="-533182">
              <a:lnSpc>
                <a:spcPct val="90000"/>
              </a:lnSpc>
            </a:pPr>
            <a:r>
              <a:rPr lang="en-US" sz="4000" dirty="0">
                <a:latin typeface="Franklin Gothic Book" panose="020B0503020102020204" pitchFamily="34" charset="0"/>
              </a:rPr>
              <a:t>Construct validity</a:t>
            </a:r>
          </a:p>
          <a:p>
            <a:pPr lvl="1">
              <a:lnSpc>
                <a:spcPct val="90000"/>
              </a:lnSpc>
            </a:pPr>
            <a:endParaRPr lang="en-US" sz="2400" dirty="0">
              <a:solidFill>
                <a:schemeClr val="bg1">
                  <a:lumMod val="75000"/>
                </a:schemeClr>
              </a:solidFill>
              <a:latin typeface="Franklin Gothic Book" panose="020B0503020102020204" pitchFamily="34" charset="0"/>
            </a:endParaRPr>
          </a:p>
          <a:p>
            <a:pPr lvl="1" algn="r">
              <a:lnSpc>
                <a:spcPct val="90000"/>
              </a:lnSpc>
            </a:pPr>
            <a:r>
              <a:rPr lang="en-US" sz="1600" dirty="0">
                <a:latin typeface="Franklin Gothic Book" panose="020B0503020102020204" pitchFamily="34" charset="0"/>
              </a:rPr>
              <a:t>Is the model </a:t>
            </a:r>
            <a:r>
              <a:rPr lang="en-US" sz="1600" i="1" dirty="0">
                <a:latin typeface="Franklin Gothic Book" panose="020B0503020102020204" pitchFamily="34" charset="0"/>
              </a:rPr>
              <a:t>measuring</a:t>
            </a:r>
            <a:r>
              <a:rPr lang="en-US" sz="1600" dirty="0">
                <a:latin typeface="Franklin Gothic Book" panose="020B0503020102020204" pitchFamily="34" charset="0"/>
              </a:rPr>
              <a:t> the same thing for boys and girls? Or across different countries?</a:t>
            </a:r>
          </a:p>
        </p:txBody>
      </p:sp>
      <p:sp>
        <p:nvSpPr>
          <p:cNvPr id="4" name="Content Placeholder 2"/>
          <p:cNvSpPr txBox="1">
            <a:spLocks/>
          </p:cNvSpPr>
          <p:nvPr/>
        </p:nvSpPr>
        <p:spPr>
          <a:xfrm>
            <a:off x="609600" y="3124208"/>
            <a:ext cx="7520940" cy="3579849"/>
          </a:xfrm>
          <a:prstGeom prst="rect">
            <a:avLst/>
          </a:prstGeom>
        </p:spPr>
        <p:txBody>
          <a:bodyPr lIns="91402" tIns="45702" rIns="91402" bIns="45702">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nl-NL" sz="2800" dirty="0" err="1">
                <a:solidFill>
                  <a:schemeClr val="bg1">
                    <a:lumMod val="75000"/>
                  </a:schemeClr>
                </a:solidFill>
                <a:latin typeface="Franklin Gothic Book" panose="020B0503020102020204" pitchFamily="34" charset="0"/>
                <a:sym typeface="Wingdings" pitchFamily="2" charset="2"/>
              </a:rPr>
              <a:t>Can</a:t>
            </a:r>
            <a:r>
              <a:rPr lang="nl-NL" sz="2800" dirty="0">
                <a:solidFill>
                  <a:schemeClr val="bg1">
                    <a:lumMod val="75000"/>
                  </a:schemeClr>
                </a:solidFill>
                <a:latin typeface="Franklin Gothic Book" panose="020B0503020102020204" pitchFamily="34" charset="0"/>
                <a:sym typeface="Wingdings" pitchFamily="2" charset="2"/>
              </a:rPr>
              <a:t> we make a fair </a:t>
            </a:r>
            <a:r>
              <a:rPr lang="nl-NL" sz="2800" dirty="0" err="1">
                <a:solidFill>
                  <a:schemeClr val="bg1">
                    <a:lumMod val="75000"/>
                  </a:schemeClr>
                </a:solidFill>
                <a:latin typeface="Franklin Gothic Book" panose="020B0503020102020204" pitchFamily="34" charset="0"/>
                <a:sym typeface="Wingdings" pitchFamily="2" charset="2"/>
              </a:rPr>
              <a:t>comparison</a:t>
            </a:r>
            <a:r>
              <a:rPr lang="nl-NL" sz="2800" dirty="0">
                <a:solidFill>
                  <a:schemeClr val="bg1">
                    <a:lumMod val="75000"/>
                  </a:schemeClr>
                </a:solidFill>
                <a:latin typeface="Franklin Gothic Book" panose="020B0503020102020204" pitchFamily="34" charset="0"/>
                <a:sym typeface="Wingdings" pitchFamily="2" charset="2"/>
              </a:rPr>
              <a:t> </a:t>
            </a:r>
            <a:r>
              <a:rPr lang="nl-NL" sz="2800" dirty="0" err="1">
                <a:solidFill>
                  <a:schemeClr val="bg1">
                    <a:lumMod val="75000"/>
                  </a:schemeClr>
                </a:solidFill>
                <a:latin typeface="Franklin Gothic Book" panose="020B0503020102020204" pitchFamily="34" charset="0"/>
                <a:sym typeface="Wingdings" pitchFamily="2" charset="2"/>
              </a:rPr>
              <a:t>between</a:t>
            </a:r>
            <a:r>
              <a:rPr lang="nl-NL" sz="2800" dirty="0">
                <a:solidFill>
                  <a:schemeClr val="bg1">
                    <a:lumMod val="75000"/>
                  </a:schemeClr>
                </a:solidFill>
                <a:latin typeface="Franklin Gothic Book" panose="020B0503020102020204" pitchFamily="34" charset="0"/>
                <a:sym typeface="Wingdings" pitchFamily="2" charset="2"/>
              </a:rPr>
              <a:t> </a:t>
            </a:r>
            <a:r>
              <a:rPr lang="nl-NL" sz="2800" dirty="0" err="1">
                <a:solidFill>
                  <a:schemeClr val="bg1">
                    <a:lumMod val="75000"/>
                  </a:schemeClr>
                </a:solidFill>
                <a:latin typeface="Franklin Gothic Book" panose="020B0503020102020204" pitchFamily="34" charset="0"/>
                <a:sym typeface="Wingdings" pitchFamily="2" charset="2"/>
              </a:rPr>
              <a:t>groups</a:t>
            </a:r>
            <a:r>
              <a:rPr lang="nl-NL" sz="2800" dirty="0">
                <a:solidFill>
                  <a:schemeClr val="bg1">
                    <a:lumMod val="75000"/>
                  </a:schemeClr>
                </a:solidFill>
                <a:latin typeface="Franklin Gothic Book" panose="020B0503020102020204" pitchFamily="34" charset="0"/>
                <a:sym typeface="Wingdings" pitchFamily="2" charset="2"/>
              </a:rPr>
              <a:t>?</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lgn="r">
              <a:buNone/>
            </a:pPr>
            <a:r>
              <a:rPr lang="nl-NL" sz="2200" dirty="0" err="1">
                <a:solidFill>
                  <a:schemeClr val="bg1">
                    <a:lumMod val="75000"/>
                  </a:schemeClr>
                </a:solidFill>
                <a:latin typeface="Franklin Gothic Book" panose="020B0503020102020204" pitchFamily="34" charset="0"/>
                <a:cs typeface="Calibri"/>
                <a:sym typeface="Wingdings" pitchFamily="2" charset="2"/>
              </a:rPr>
              <a:t>Did</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groups</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understand</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questions</a:t>
            </a:r>
            <a:r>
              <a:rPr lang="nl-NL" sz="2200" dirty="0">
                <a:solidFill>
                  <a:schemeClr val="bg1">
                    <a:lumMod val="75000"/>
                  </a:schemeClr>
                </a:solidFill>
                <a:latin typeface="Franklin Gothic Book" panose="020B0503020102020204" pitchFamily="34" charset="0"/>
                <a:cs typeface="Calibri"/>
                <a:sym typeface="Wingdings" pitchFamily="2" charset="2"/>
              </a:rPr>
              <a:t> in </a:t>
            </a:r>
            <a:r>
              <a:rPr lang="nl-NL" sz="2200" dirty="0" err="1">
                <a:solidFill>
                  <a:schemeClr val="bg1">
                    <a:lumMod val="75000"/>
                  </a:schemeClr>
                </a:solidFill>
                <a:latin typeface="Franklin Gothic Book" panose="020B0503020102020204" pitchFamily="34" charset="0"/>
                <a:cs typeface="Calibri"/>
                <a:sym typeface="Wingdings" pitchFamily="2" charset="2"/>
              </a:rPr>
              <a:t>the</a:t>
            </a:r>
            <a:r>
              <a:rPr lang="nl-NL" sz="2200" dirty="0">
                <a:solidFill>
                  <a:schemeClr val="bg1">
                    <a:lumMod val="75000"/>
                  </a:schemeClr>
                </a:solidFill>
                <a:latin typeface="Franklin Gothic Book" panose="020B0503020102020204" pitchFamily="34" charset="0"/>
                <a:cs typeface="Calibri"/>
                <a:sym typeface="Wingdings" pitchFamily="2" charset="2"/>
              </a:rPr>
              <a:t> </a:t>
            </a:r>
            <a:r>
              <a:rPr lang="nl-NL" sz="2200" dirty="0" err="1">
                <a:solidFill>
                  <a:schemeClr val="bg1">
                    <a:lumMod val="75000"/>
                  </a:schemeClr>
                </a:solidFill>
                <a:latin typeface="Franklin Gothic Book" panose="020B0503020102020204" pitchFamily="34" charset="0"/>
                <a:cs typeface="Calibri"/>
                <a:sym typeface="Wingdings" pitchFamily="2" charset="2"/>
              </a:rPr>
              <a:t>same</a:t>
            </a:r>
            <a:r>
              <a:rPr lang="nl-NL" sz="2200" dirty="0">
                <a:solidFill>
                  <a:schemeClr val="bg1">
                    <a:lumMod val="75000"/>
                  </a:schemeClr>
                </a:solidFill>
                <a:latin typeface="Franklin Gothic Book" panose="020B0503020102020204" pitchFamily="34" charset="0"/>
                <a:cs typeface="Calibri"/>
                <a:sym typeface="Wingdings" pitchFamily="2" charset="2"/>
              </a:rPr>
              <a:t> way?</a:t>
            </a:r>
          </a:p>
          <a:p>
            <a:endParaRPr lang="nl-NL" sz="2800" dirty="0">
              <a:solidFill>
                <a:schemeClr val="bg1">
                  <a:lumMod val="75000"/>
                </a:schemeClr>
              </a:solidFill>
              <a:latin typeface="Franklin Gothic Book" panose="020B0503020102020204" pitchFamily="34" charset="0"/>
              <a:cs typeface="Calibri"/>
              <a:sym typeface="Wingdings" pitchFamily="2" charset="2"/>
            </a:endParaRP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Same latent score </a:t>
            </a:r>
            <a:r>
              <a:rPr lang="nl-NL" sz="3600" dirty="0" err="1">
                <a:solidFill>
                  <a:schemeClr val="bg1">
                    <a:lumMod val="75000"/>
                  </a:schemeClr>
                </a:solidFill>
                <a:latin typeface="Franklin Gothic Book" panose="020B0503020102020204" pitchFamily="34" charset="0"/>
                <a:cs typeface="Calibri"/>
                <a:sym typeface="Wingdings" pitchFamily="2" charset="2"/>
              </a:rPr>
              <a:t>should</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result</a:t>
            </a:r>
            <a:r>
              <a:rPr lang="nl-NL" sz="3600" dirty="0">
                <a:solidFill>
                  <a:schemeClr val="bg1">
                    <a:lumMod val="75000"/>
                  </a:schemeClr>
                </a:solidFill>
                <a:latin typeface="Franklin Gothic Book" panose="020B0503020102020204" pitchFamily="34" charset="0"/>
                <a:cs typeface="Calibri"/>
                <a:sym typeface="Wingdings" pitchFamily="2" charset="2"/>
              </a:rPr>
              <a:t> in</a:t>
            </a:r>
          </a:p>
          <a:p>
            <a:pPr marL="0" indent="0">
              <a:buNone/>
            </a:pP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the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same</a:t>
            </a:r>
            <a:r>
              <a:rPr lang="nl-NL" sz="3600" dirty="0">
                <a:solidFill>
                  <a:schemeClr val="bg1">
                    <a:lumMod val="75000"/>
                  </a:schemeClr>
                </a:solidFill>
                <a:latin typeface="Franklin Gothic Book" panose="020B0503020102020204" pitchFamily="34" charset="0"/>
                <a:cs typeface="Calibri"/>
                <a:sym typeface="Wingdings" pitchFamily="2" charset="2"/>
              </a:rPr>
              <a:t> </a:t>
            </a:r>
            <a:r>
              <a:rPr lang="nl-NL" sz="3600" dirty="0" err="1">
                <a:solidFill>
                  <a:schemeClr val="bg1">
                    <a:lumMod val="75000"/>
                  </a:schemeClr>
                </a:solidFill>
                <a:latin typeface="Franklin Gothic Book" panose="020B0503020102020204" pitchFamily="34" charset="0"/>
                <a:cs typeface="Calibri"/>
                <a:sym typeface="Wingdings" pitchFamily="2" charset="2"/>
              </a:rPr>
              <a:t>observed</a:t>
            </a:r>
            <a:r>
              <a:rPr lang="nl-NL" sz="3600" dirty="0">
                <a:solidFill>
                  <a:schemeClr val="bg1">
                    <a:lumMod val="75000"/>
                  </a:schemeClr>
                </a:solidFill>
                <a:latin typeface="Franklin Gothic Book" panose="020B0503020102020204" pitchFamily="34" charset="0"/>
                <a:cs typeface="Calibri"/>
                <a:sym typeface="Wingdings" pitchFamily="2" charset="2"/>
              </a:rPr>
              <a:t> scores</a:t>
            </a:r>
          </a:p>
          <a:p>
            <a:pPr marL="0" indent="0">
              <a:buNone/>
            </a:pPr>
            <a:endParaRPr lang="nl-NL" sz="2800" dirty="0">
              <a:latin typeface="Franklin Gothic Book" panose="020B0503020102020204" pitchFamily="34" charset="0"/>
              <a:cs typeface="Calibri"/>
              <a:sym typeface="Wingdings" pitchFamily="2" charset="2"/>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7861" t="64571" r="5162" b="33531"/>
          <a:stretch/>
        </p:blipFill>
        <p:spPr bwMode="auto">
          <a:xfrm>
            <a:off x="0" y="6650665"/>
            <a:ext cx="9144000" cy="20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696435"/>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7.png"/></Relationships>
</file>

<file path=ppt/theme/theme1.xml><?xml version="1.0" encoding="utf-8"?>
<a:theme xmlns:a="http://schemas.openxmlformats.org/drawingml/2006/main" name="Presentatie_UU_Corporate">
  <a:themeElements>
    <a:clrScheme name="Kleurenschema UU Corporate">
      <a:dk1>
        <a:sysClr val="windowText" lastClr="000000"/>
      </a:dk1>
      <a:lt1>
        <a:sysClr val="window" lastClr="FFFFFF"/>
      </a:lt1>
      <a:dk2>
        <a:srgbClr val="000000"/>
      </a:dk2>
      <a:lt2>
        <a:srgbClr val="FFFFFF"/>
      </a:lt2>
      <a:accent1>
        <a:srgbClr val="FFD300"/>
      </a:accent1>
      <a:accent2>
        <a:srgbClr val="808080"/>
      </a:accent2>
      <a:accent3>
        <a:srgbClr val="FFE465"/>
      </a:accent3>
      <a:accent4>
        <a:srgbClr val="B2B2B2"/>
      </a:accent4>
      <a:accent5>
        <a:srgbClr val="BF9E00"/>
      </a:accent5>
      <a:accent6>
        <a:srgbClr val="606060"/>
      </a:accent6>
      <a:hlink>
        <a:srgbClr val="808080"/>
      </a:hlink>
      <a:folHlink>
        <a:srgbClr val="808080"/>
      </a:folHlink>
    </a:clrScheme>
    <a:fontScheme name="Custom 1">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4.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12385</Words>
  <Application>Microsoft Office PowerPoint</Application>
  <PresentationFormat>On-screen Show (4:3)</PresentationFormat>
  <Paragraphs>2007</Paragraphs>
  <Slides>130</Slides>
  <Notes>74</Notes>
  <HiddenSlides>1</HiddenSlides>
  <MMClips>0</MMClips>
  <ScaleCrop>false</ScaleCrop>
  <HeadingPairs>
    <vt:vector size="8" baseType="variant">
      <vt:variant>
        <vt:lpstr>Fonts Used</vt:lpstr>
      </vt:variant>
      <vt:variant>
        <vt:i4>12</vt:i4>
      </vt:variant>
      <vt:variant>
        <vt:lpstr>Theme</vt:lpstr>
      </vt:variant>
      <vt:variant>
        <vt:i4>4</vt:i4>
      </vt:variant>
      <vt:variant>
        <vt:lpstr>Embedded OLE Servers</vt:lpstr>
      </vt:variant>
      <vt:variant>
        <vt:i4>1</vt:i4>
      </vt:variant>
      <vt:variant>
        <vt:lpstr>Slide Titles</vt:lpstr>
      </vt:variant>
      <vt:variant>
        <vt:i4>130</vt:i4>
      </vt:variant>
    </vt:vector>
  </HeadingPairs>
  <TitlesOfParts>
    <vt:vector size="147" baseType="lpstr">
      <vt:lpstr>Arial</vt:lpstr>
      <vt:lpstr>Calibri</vt:lpstr>
      <vt:lpstr>Cambria Math</vt:lpstr>
      <vt:lpstr>Corbel</vt:lpstr>
      <vt:lpstr>Courier New</vt:lpstr>
      <vt:lpstr>Franklin Gothic Book</vt:lpstr>
      <vt:lpstr>Franklin Gothic Medium</vt:lpstr>
      <vt:lpstr>Garamond</vt:lpstr>
      <vt:lpstr>Gill Sans Light</vt:lpstr>
      <vt:lpstr>Helvetica Light</vt:lpstr>
      <vt:lpstr>Verdana</vt:lpstr>
      <vt:lpstr>Wingdings</vt:lpstr>
      <vt:lpstr>Presentatie_UU_Corporate</vt:lpstr>
      <vt:lpstr>1_Office Theme</vt:lpstr>
      <vt:lpstr>Angles</vt:lpstr>
      <vt:lpstr>1_White</vt:lpstr>
      <vt:lpstr>Equation</vt:lpstr>
      <vt:lpstr>EFA, Multiple group models &amp; Measurement invariance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Background</vt:lpstr>
      <vt:lpstr>Background</vt:lpstr>
      <vt:lpstr>Three Common Ways</vt:lpstr>
      <vt:lpstr>PowerPoint Presentation</vt:lpstr>
      <vt:lpstr>PowerPoint Presentation</vt:lpstr>
      <vt:lpstr>PowerPoint Presentation</vt:lpstr>
      <vt:lpstr>PowerPoint Presentation</vt:lpstr>
      <vt:lpstr>2. REFERENCE GROUP METHOD</vt:lpstr>
      <vt:lpstr>PowerPoint Presentation</vt:lpstr>
      <vt:lpstr>PowerPoint Presentation</vt:lpstr>
      <vt:lpstr>PowerPoint Presentation</vt:lpstr>
      <vt:lpstr>WHICH METHOD TO CHOOSE?</vt:lpstr>
      <vt:lpstr>A THIRD METHOD</vt:lpstr>
      <vt:lpstr>3. EFFECTS-CODING</vt:lpstr>
      <vt:lpstr>3. EFFECTS-CODING Example</vt:lpstr>
      <vt:lpstr>3. EFFECTS-CODING Example</vt:lpstr>
      <vt:lpstr>3. EFFECTS-CODING Example</vt:lpstr>
      <vt:lpstr>3. EFFECTS-CODING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Multigroup Regression in Mplus</vt:lpstr>
      <vt:lpstr>Multigroup Regression in Mplus</vt:lpstr>
      <vt:lpstr>Multigroup Regression in Mplus: Output</vt:lpstr>
      <vt:lpstr>Multigroup Regression in Mplus: Output</vt:lpstr>
      <vt:lpstr>Multigroup Regression in Mplus: Output</vt:lpstr>
      <vt:lpstr>Multigroup Regression in Mplus: Output</vt:lpstr>
      <vt:lpstr>Multigroup Regression in Mplus: Output</vt:lpstr>
      <vt:lpstr>PowerPoint Presentation</vt:lpstr>
      <vt:lpstr>PowerPoint Presentation</vt:lpstr>
      <vt:lpstr>PowerPoint Presentation</vt:lpstr>
      <vt:lpstr>PowerPoint Presentation</vt:lpstr>
      <vt:lpstr>Comparing Nested Models</vt:lpstr>
      <vt:lpstr>Comparing Nested Models</vt:lpstr>
      <vt:lpstr>Multigroup Regression in Mplus: Output</vt:lpstr>
      <vt:lpstr>Multigroup Regression in Mplus: Output</vt:lpstr>
      <vt:lpstr>Multigroup Regression in Mplus: Output</vt:lpstr>
      <vt:lpstr>Multigroup Regression in Mplus: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MEASUREMENT INVARIANCE</vt:lpstr>
      <vt:lpstr>Confirmatory  Bottom Up Approach</vt:lpstr>
      <vt:lpstr>PowerPoint Presentation</vt:lpstr>
      <vt:lpstr>Complete Measurement Invariance Example</vt:lpstr>
      <vt:lpstr>Testing Invariance</vt:lpstr>
      <vt:lpstr>MPLUS SYNTAX</vt:lpstr>
      <vt:lpstr>MEASUREMENT INVARIANCE OUTPUT</vt:lpstr>
      <vt:lpstr>MEASUREMENT INVARIANCE OUTPUT</vt:lpstr>
      <vt:lpstr>MEASUREMENT INVARIANCE OUTPUT</vt:lpstr>
      <vt:lpstr>MEASUREMENT INVARIANCE OUTPUT</vt:lpstr>
      <vt:lpstr>MEASUREMENT INVARIANCE OUTPUT</vt:lpstr>
      <vt:lpstr>FURTHER READING</vt:lpstr>
      <vt:lpstr>WHEN MI DOES NOT HOLD….</vt:lpstr>
      <vt:lpstr>More Interesting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c:creator>
  <cp:lastModifiedBy>Schuurman, N.K. (Noémi)</cp:lastModifiedBy>
  <cp:revision>554</cp:revision>
  <cp:lastPrinted>2018-05-30T14:38:20Z</cp:lastPrinted>
  <dcterms:created xsi:type="dcterms:W3CDTF">2016-05-14T13:36:07Z</dcterms:created>
  <dcterms:modified xsi:type="dcterms:W3CDTF">2021-07-05T16:05:45Z</dcterms:modified>
</cp:coreProperties>
</file>