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57" r:id="rId3"/>
    <p:sldId id="259" r:id="rId4"/>
    <p:sldId id="258" r:id="rId5"/>
    <p:sldId id="260" r:id="rId6"/>
    <p:sldId id="261" r:id="rId7"/>
    <p:sldId id="262" r:id="rId8"/>
    <p:sldId id="263" r:id="rId9"/>
    <p:sldId id="264"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8E3D"/>
    <a:srgbClr val="EAB05C"/>
    <a:srgbClr val="FF6DEA"/>
    <a:srgbClr val="DD87A6"/>
    <a:srgbClr val="BA2D1C"/>
    <a:srgbClr val="FFE4BD"/>
    <a:srgbClr val="FFF0D5"/>
    <a:srgbClr val="047D9E"/>
    <a:srgbClr val="06ACDC"/>
    <a:srgbClr val="FFE7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576" y="-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0110"/>
            <a:ext cx="8239448" cy="1976919"/>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60684" y="3335274"/>
            <a:ext cx="8246319" cy="1068935"/>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281175"/>
            <a:ext cx="8286617"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350110"/>
            <a:ext cx="8286617" cy="3375291"/>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281175"/>
            <a:ext cx="6266525" cy="1012017"/>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293192"/>
            <a:ext cx="6266525" cy="341019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809" y="281175"/>
            <a:ext cx="8075311" cy="763526"/>
          </a:xfrm>
        </p:spPr>
        <p:txBody>
          <a:bodyPr>
            <a:normAutofit/>
          </a:bodyPr>
          <a:lstStyle>
            <a:lvl1pPr algn="r">
              <a:defRPr sz="3600" u="none"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9" y="1467647"/>
            <a:ext cx="4040188" cy="568644"/>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2036290"/>
            <a:ext cx="4035120" cy="2427818"/>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67646"/>
            <a:ext cx="4041775" cy="56864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2036289"/>
            <a:ext cx="4041775" cy="242781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9/14/2023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Junior Frontend </a:t>
            </a:r>
            <a:br>
              <a:rPr lang="en-US" dirty="0" smtClean="0"/>
            </a:br>
            <a:r>
              <a:rPr lang="en-US" dirty="0" smtClean="0"/>
              <a:t>Challenge Review</a:t>
            </a:r>
            <a:endParaRPr lang="en-US" dirty="0"/>
          </a:p>
        </p:txBody>
      </p:sp>
      <p:sp>
        <p:nvSpPr>
          <p:cNvPr id="3" name="Subtitle 2"/>
          <p:cNvSpPr>
            <a:spLocks noGrp="1"/>
          </p:cNvSpPr>
          <p:nvPr>
            <p:ph type="subTitle" idx="1"/>
          </p:nvPr>
        </p:nvSpPr>
        <p:spPr/>
        <p:txBody>
          <a:bodyPr/>
          <a:lstStyle/>
          <a:p>
            <a:r>
              <a:rPr lang="en-US" dirty="0" smtClean="0"/>
              <a:t>Code Walkthrough</a:t>
            </a:r>
            <a:endParaRPr lang="en-US" dirty="0"/>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Problem</a:t>
            </a:r>
            <a:endParaRPr lang="en-US" dirty="0"/>
          </a:p>
          <a:p>
            <a:r>
              <a:rPr lang="en-US" dirty="0" smtClean="0"/>
              <a:t>Separation of concern</a:t>
            </a:r>
            <a:endParaRPr lang="en-US" dirty="0"/>
          </a:p>
          <a:p>
            <a:r>
              <a:rPr lang="en-US" dirty="0" smtClean="0"/>
              <a:t>Thinking in box-model</a:t>
            </a:r>
            <a:endParaRPr lang="en-US" dirty="0"/>
          </a:p>
          <a:p>
            <a:r>
              <a:rPr lang="en-US" dirty="0" smtClean="0"/>
              <a:t>Implementation</a:t>
            </a:r>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Problem</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0360" y="1293813"/>
            <a:ext cx="1917138" cy="3409950"/>
          </a:xfr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1475" y="1293192"/>
            <a:ext cx="1917488" cy="3410571"/>
          </a:xfrm>
          <a:prstGeom prst="rect">
            <a:avLst/>
          </a:prstGeom>
        </p:spPr>
      </p:pic>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Separation of concern</a:t>
            </a:r>
            <a:endParaRPr lang="en-US" dirty="0"/>
          </a:p>
        </p:txBody>
      </p:sp>
      <p:sp>
        <p:nvSpPr>
          <p:cNvPr id="6" name="Content Placeholder 5"/>
          <p:cNvSpPr>
            <a:spLocks noGrp="1"/>
          </p:cNvSpPr>
          <p:nvPr>
            <p:ph sz="half" idx="2"/>
          </p:nvPr>
        </p:nvSpPr>
        <p:spPr>
          <a:xfrm>
            <a:off x="531809" y="1350110"/>
            <a:ext cx="8010521" cy="3113997"/>
          </a:xfrm>
        </p:spPr>
        <p:txBody>
          <a:bodyPr>
            <a:normAutofit fontScale="55000" lnSpcReduction="20000"/>
          </a:bodyPr>
          <a:lstStyle/>
          <a:p>
            <a:pPr marL="0" indent="0" algn="l">
              <a:buNone/>
            </a:pPr>
            <a:r>
              <a:rPr lang="en-US" sz="3800" dirty="0" smtClean="0"/>
              <a:t>Separating </a:t>
            </a:r>
            <a:r>
              <a:rPr lang="en-US" sz="3800" dirty="0"/>
              <a:t>the logic from the actual coding in frontend development is often referred to as "separation of concerns" or "separation of responsibilities." </a:t>
            </a:r>
            <a:endParaRPr lang="en-US" sz="3800" dirty="0" smtClean="0"/>
          </a:p>
          <a:p>
            <a:pPr marL="0" indent="0" algn="l">
              <a:buNone/>
            </a:pPr>
            <a:endParaRPr lang="en-US" sz="3800" dirty="0" smtClean="0"/>
          </a:p>
          <a:p>
            <a:pPr marL="0" indent="0" algn="l">
              <a:buNone/>
            </a:pPr>
            <a:r>
              <a:rPr lang="en-US" sz="3800" dirty="0" smtClean="0"/>
              <a:t>This </a:t>
            </a:r>
            <a:r>
              <a:rPr lang="en-US" sz="3800" dirty="0"/>
              <a:t>concept involves organizing your code in a way that different aspects of your application, such as the user interface (UI), data manipulation, and application logic, are clearly separated and do not unnecessarily overlap. This separation makes your codebase more maintainable, scalable, and easier to work with.</a:t>
            </a:r>
          </a:p>
          <a:p>
            <a:pPr marL="0" indent="0">
              <a:buNone/>
            </a:pPr>
            <a:r>
              <a:rPr lang="en-US" dirty="0"/>
              <a:t/>
            </a:r>
            <a:br>
              <a:rPr lang="en-US" dirty="0"/>
            </a:br>
            <a:endParaRPr lang="en-US" dirty="0"/>
          </a:p>
        </p:txBody>
      </p:sp>
    </p:spTree>
    <p:extLst>
      <p:ext uri="{BB962C8B-B14F-4D97-AF65-F5344CB8AC3E}">
        <p14:creationId xmlns:p14="http://schemas.microsoft.com/office/powerpoint/2010/main" val="41707837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Thinking In Box Model</a:t>
            </a:r>
            <a:endParaRPr lang="en-US" dirty="0"/>
          </a:p>
        </p:txBody>
      </p:sp>
      <p:sp>
        <p:nvSpPr>
          <p:cNvPr id="6" name="Content Placeholder 5"/>
          <p:cNvSpPr>
            <a:spLocks noGrp="1"/>
          </p:cNvSpPr>
          <p:nvPr>
            <p:ph sz="half" idx="2"/>
          </p:nvPr>
        </p:nvSpPr>
        <p:spPr>
          <a:xfrm>
            <a:off x="414034" y="1960930"/>
            <a:ext cx="8310859" cy="2290575"/>
          </a:xfrm>
        </p:spPr>
        <p:txBody>
          <a:bodyPr>
            <a:normAutofit lnSpcReduction="10000"/>
          </a:bodyPr>
          <a:lstStyle/>
          <a:p>
            <a:pPr marL="0" indent="0" algn="l">
              <a:buNone/>
            </a:pPr>
            <a:r>
              <a:rPr lang="en-US" dirty="0"/>
              <a:t>Everything in CSS has a box around it, and understanding these boxes is key to being able to create more complex layouts with CSS, or to align items with other items. In this lesson, we will take a look at the CSS </a:t>
            </a:r>
            <a:r>
              <a:rPr lang="en-US" i="1" dirty="0"/>
              <a:t>Box Model</a:t>
            </a:r>
            <a:r>
              <a:rPr lang="en-US" dirty="0"/>
              <a:t>.</a:t>
            </a:r>
            <a:endParaRPr lang="en-US" sz="3800" dirty="0"/>
          </a:p>
          <a:p>
            <a:pPr marL="0" indent="0">
              <a:buNone/>
            </a:pPr>
            <a:r>
              <a:rPr lang="en-US" dirty="0"/>
              <a:t/>
            </a:r>
            <a:br>
              <a:rPr lang="en-US" dirty="0"/>
            </a:br>
            <a:endParaRPr lang="en-US" dirty="0"/>
          </a:p>
        </p:txBody>
      </p:sp>
    </p:spTree>
    <p:extLst>
      <p:ext uri="{BB962C8B-B14F-4D97-AF65-F5344CB8AC3E}">
        <p14:creationId xmlns:p14="http://schemas.microsoft.com/office/powerpoint/2010/main" val="3270629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Thinking In Box Model</a:t>
            </a:r>
            <a:endParaRPr lang="en-US" dirty="0"/>
          </a:p>
        </p:txBody>
      </p:sp>
      <p:pic>
        <p:nvPicPr>
          <p:cNvPr id="3" name="Content Placeholder 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030388" y="1502816"/>
            <a:ext cx="3817352" cy="31139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59" y="1502816"/>
            <a:ext cx="4149281" cy="3113940"/>
          </a:xfrm>
          <a:prstGeom prst="rect">
            <a:avLst/>
          </a:prstGeom>
        </p:spPr>
      </p:pic>
    </p:spTree>
    <p:extLst>
      <p:ext uri="{BB962C8B-B14F-4D97-AF65-F5344CB8AC3E}">
        <p14:creationId xmlns:p14="http://schemas.microsoft.com/office/powerpoint/2010/main" val="4421476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Implementation</a:t>
            </a:r>
            <a:endParaRPr lang="en-US" dirty="0"/>
          </a:p>
        </p:txBody>
      </p:sp>
      <p:sp>
        <p:nvSpPr>
          <p:cNvPr id="6" name="Content Placeholder 5"/>
          <p:cNvSpPr>
            <a:spLocks noGrp="1"/>
          </p:cNvSpPr>
          <p:nvPr>
            <p:ph sz="half" idx="2"/>
          </p:nvPr>
        </p:nvSpPr>
        <p:spPr>
          <a:xfrm>
            <a:off x="414034" y="1960930"/>
            <a:ext cx="8310859" cy="2290575"/>
          </a:xfrm>
        </p:spPr>
        <p:txBody>
          <a:bodyPr>
            <a:normAutofit/>
          </a:bodyPr>
          <a:lstStyle/>
          <a:p>
            <a:pPr marL="0" lvl="0" indent="0" algn="l" eaLnBrk="0" fontAlgn="base" hangingPunct="0">
              <a:spcBef>
                <a:spcPct val="0"/>
              </a:spcBef>
              <a:spcAft>
                <a:spcPct val="0"/>
              </a:spcAft>
              <a:buNone/>
            </a:pPr>
            <a:r>
              <a:rPr lang="en-US" altLang="en-US" b="1" dirty="0">
                <a:latin typeface="Söhne"/>
              </a:rPr>
              <a:t>HTML Structure:</a:t>
            </a:r>
            <a:endParaRPr lang="en-US" altLang="en-US" sz="1200" dirty="0"/>
          </a:p>
          <a:p>
            <a:pPr marL="0" lvl="0" indent="0" algn="l" eaLnBrk="0" fontAlgn="base" hangingPunct="0">
              <a:spcBef>
                <a:spcPct val="0"/>
              </a:spcBef>
              <a:spcAft>
                <a:spcPct val="0"/>
              </a:spcAft>
              <a:buFontTx/>
              <a:buChar char="•"/>
            </a:pPr>
            <a:r>
              <a:rPr lang="en-US" altLang="en-US" dirty="0">
                <a:latin typeface="Söhne"/>
              </a:rPr>
              <a:t>Create an HTML file and start structuring your document. Create the basic HTML structure with a </a:t>
            </a:r>
            <a:r>
              <a:rPr lang="en-US" altLang="en-US" b="1" dirty="0">
                <a:latin typeface="Söhne Mono"/>
              </a:rPr>
              <a:t>&lt;!DOCTYPE&gt;</a:t>
            </a:r>
            <a:r>
              <a:rPr lang="en-US" altLang="en-US" dirty="0">
                <a:latin typeface="Söhne"/>
              </a:rPr>
              <a:t>, </a:t>
            </a:r>
            <a:r>
              <a:rPr lang="en-US" altLang="en-US" b="1" dirty="0">
                <a:latin typeface="Söhne Mono"/>
              </a:rPr>
              <a:t>&lt;html&gt;</a:t>
            </a:r>
            <a:r>
              <a:rPr lang="en-US" altLang="en-US" dirty="0">
                <a:latin typeface="Söhne"/>
              </a:rPr>
              <a:t>, </a:t>
            </a:r>
            <a:r>
              <a:rPr lang="en-US" altLang="en-US" b="1" dirty="0">
                <a:latin typeface="Söhne Mono"/>
              </a:rPr>
              <a:t>&lt;head&gt;</a:t>
            </a:r>
            <a:r>
              <a:rPr lang="en-US" altLang="en-US" dirty="0">
                <a:latin typeface="Söhne"/>
              </a:rPr>
              <a:t>, and </a:t>
            </a:r>
            <a:r>
              <a:rPr lang="en-US" altLang="en-US" b="1" dirty="0">
                <a:latin typeface="Söhne Mono"/>
              </a:rPr>
              <a:t>&lt;body&gt;</a:t>
            </a:r>
            <a:r>
              <a:rPr lang="en-US" altLang="en-US" dirty="0">
                <a:latin typeface="Söhne"/>
              </a:rPr>
              <a:t> tags</a:t>
            </a:r>
            <a:r>
              <a:rPr lang="en-US" dirty="0"/>
              <a:t/>
            </a:r>
            <a:br>
              <a:rPr lang="en-US" dirty="0"/>
            </a:br>
            <a:endParaRPr lang="en-US" dirty="0"/>
          </a:p>
        </p:txBody>
      </p:sp>
    </p:spTree>
    <p:extLst>
      <p:ext uri="{BB962C8B-B14F-4D97-AF65-F5344CB8AC3E}">
        <p14:creationId xmlns:p14="http://schemas.microsoft.com/office/powerpoint/2010/main" val="3891175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Implementation</a:t>
            </a:r>
            <a:endParaRPr lang="en-US" dirty="0"/>
          </a:p>
        </p:txBody>
      </p:sp>
      <p:sp>
        <p:nvSpPr>
          <p:cNvPr id="6" name="Content Placeholder 5"/>
          <p:cNvSpPr>
            <a:spLocks noGrp="1"/>
          </p:cNvSpPr>
          <p:nvPr>
            <p:ph sz="half" idx="2"/>
          </p:nvPr>
        </p:nvSpPr>
        <p:spPr>
          <a:xfrm>
            <a:off x="414034" y="1960930"/>
            <a:ext cx="8310859" cy="2290575"/>
          </a:xfrm>
        </p:spPr>
        <p:txBody>
          <a:bodyPr>
            <a:normAutofit/>
          </a:bodyPr>
          <a:lstStyle/>
          <a:p>
            <a:pPr marL="0" lvl="0" indent="0" algn="l" eaLnBrk="0" fontAlgn="base" hangingPunct="0">
              <a:spcBef>
                <a:spcPct val="0"/>
              </a:spcBef>
              <a:spcAft>
                <a:spcPct val="0"/>
              </a:spcAft>
              <a:buNone/>
            </a:pPr>
            <a:r>
              <a:rPr lang="en-US" altLang="en-US" b="1" dirty="0">
                <a:latin typeface="Söhne"/>
              </a:rPr>
              <a:t>CSS Styles</a:t>
            </a:r>
            <a:r>
              <a:rPr lang="en-US" altLang="en-US" b="1" dirty="0" smtClean="0">
                <a:latin typeface="Söhne"/>
              </a:rPr>
              <a:t>:</a:t>
            </a:r>
            <a:endParaRPr lang="en-US" altLang="en-US" b="1" dirty="0">
              <a:latin typeface="Söhne"/>
            </a:endParaRPr>
          </a:p>
          <a:p>
            <a:pPr marL="0" lvl="0" indent="0" algn="l" eaLnBrk="0" fontAlgn="base" hangingPunct="0">
              <a:spcBef>
                <a:spcPct val="0"/>
              </a:spcBef>
              <a:spcAft>
                <a:spcPct val="0"/>
              </a:spcAft>
              <a:buNone/>
            </a:pPr>
            <a:r>
              <a:rPr lang="en-US" altLang="en-US" dirty="0">
                <a:latin typeface="Söhne"/>
              </a:rPr>
              <a:t>Create a separate CSS file and link it to your HTML document using a </a:t>
            </a:r>
            <a:r>
              <a:rPr lang="en-US" altLang="en-US" b="1" dirty="0">
                <a:latin typeface="Söhne"/>
              </a:rPr>
              <a:t>&lt;link&gt; </a:t>
            </a:r>
            <a:r>
              <a:rPr lang="en-US" altLang="en-US" dirty="0">
                <a:latin typeface="Söhne"/>
              </a:rPr>
              <a:t>tag in the </a:t>
            </a:r>
            <a:r>
              <a:rPr lang="en-US" altLang="en-US" b="1" dirty="0">
                <a:latin typeface="Söhne"/>
              </a:rPr>
              <a:t>&lt;head&gt;</a:t>
            </a:r>
            <a:r>
              <a:rPr lang="en-US" altLang="en-US" dirty="0">
                <a:latin typeface="Söhne"/>
              </a:rPr>
              <a:t>. Begin writing your CSS styles.</a:t>
            </a:r>
            <a:r>
              <a:rPr lang="en-US" dirty="0"/>
              <a:t/>
            </a:r>
            <a:br>
              <a:rPr lang="en-US" dirty="0"/>
            </a:br>
            <a:endParaRPr lang="en-US" dirty="0"/>
          </a:p>
        </p:txBody>
      </p:sp>
    </p:spTree>
    <p:extLst>
      <p:ext uri="{BB962C8B-B14F-4D97-AF65-F5344CB8AC3E}">
        <p14:creationId xmlns:p14="http://schemas.microsoft.com/office/powerpoint/2010/main" val="25636793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Implementation</a:t>
            </a:r>
            <a:endParaRPr lang="en-US" dirty="0"/>
          </a:p>
        </p:txBody>
      </p:sp>
      <p:sp>
        <p:nvSpPr>
          <p:cNvPr id="6" name="Content Placeholder 5"/>
          <p:cNvSpPr>
            <a:spLocks noGrp="1"/>
          </p:cNvSpPr>
          <p:nvPr>
            <p:ph sz="half" idx="2"/>
          </p:nvPr>
        </p:nvSpPr>
        <p:spPr>
          <a:xfrm>
            <a:off x="414034" y="1960930"/>
            <a:ext cx="8310859" cy="2290575"/>
          </a:xfrm>
        </p:spPr>
        <p:txBody>
          <a:bodyPr>
            <a:normAutofit/>
          </a:bodyPr>
          <a:lstStyle/>
          <a:p>
            <a:pPr marL="0" lvl="0" indent="0" algn="l" eaLnBrk="0" fontAlgn="base" hangingPunct="0">
              <a:spcBef>
                <a:spcPct val="0"/>
              </a:spcBef>
              <a:spcAft>
                <a:spcPct val="0"/>
              </a:spcAft>
              <a:buNone/>
            </a:pPr>
            <a:r>
              <a:rPr lang="en-US" altLang="en-US" b="1" dirty="0" err="1" smtClean="0">
                <a:latin typeface="Söhne"/>
              </a:rPr>
              <a:t>Javascript</a:t>
            </a:r>
            <a:r>
              <a:rPr lang="en-US" altLang="en-US" b="1" dirty="0" smtClean="0">
                <a:latin typeface="Söhne"/>
              </a:rPr>
              <a:t>:</a:t>
            </a:r>
            <a:endParaRPr lang="en-US" altLang="en-US" b="1" dirty="0">
              <a:latin typeface="Söhne"/>
            </a:endParaRPr>
          </a:p>
          <a:p>
            <a:pPr marL="0" lvl="0" indent="0" algn="l" eaLnBrk="0" fontAlgn="base" hangingPunct="0">
              <a:spcBef>
                <a:spcPct val="0"/>
              </a:spcBef>
              <a:spcAft>
                <a:spcPct val="0"/>
              </a:spcAft>
              <a:buNone/>
            </a:pPr>
            <a:r>
              <a:rPr lang="en-US" altLang="en-US" dirty="0">
                <a:latin typeface="Söhne"/>
              </a:rPr>
              <a:t>Create a separate </a:t>
            </a:r>
            <a:r>
              <a:rPr lang="en-US" altLang="en-US" dirty="0" smtClean="0">
                <a:latin typeface="Söhne"/>
              </a:rPr>
              <a:t>JS file which would contain your interactions and </a:t>
            </a:r>
            <a:r>
              <a:rPr lang="en-US" altLang="en-US" b="1" dirty="0" err="1" smtClean="0">
                <a:latin typeface="Söhne"/>
              </a:rPr>
              <a:t>dom</a:t>
            </a:r>
            <a:r>
              <a:rPr lang="en-US" altLang="en-US" dirty="0" smtClean="0">
                <a:latin typeface="Söhne"/>
              </a:rPr>
              <a:t> manipulations </a:t>
            </a:r>
            <a:r>
              <a:rPr lang="en-US" altLang="en-US" dirty="0">
                <a:latin typeface="Söhne"/>
              </a:rPr>
              <a:t>and link it to your HTML document using a </a:t>
            </a:r>
            <a:r>
              <a:rPr lang="en-US" altLang="en-US" b="1" dirty="0" smtClean="0">
                <a:latin typeface="Söhne"/>
              </a:rPr>
              <a:t>&lt;script&gt; </a:t>
            </a:r>
            <a:r>
              <a:rPr lang="en-US" altLang="en-US" dirty="0" err="1" smtClean="0">
                <a:latin typeface="Söhne"/>
              </a:rPr>
              <a:t>tage</a:t>
            </a:r>
            <a:r>
              <a:rPr lang="en-US" altLang="en-US" b="1" dirty="0" smtClean="0">
                <a:latin typeface="Söhne"/>
              </a:rPr>
              <a:t> </a:t>
            </a:r>
            <a:r>
              <a:rPr lang="en-US" altLang="en-US" dirty="0" smtClean="0">
                <a:latin typeface="Söhne"/>
              </a:rPr>
              <a:t>just before the close tag of the </a:t>
            </a:r>
            <a:r>
              <a:rPr lang="en-US" altLang="en-US" b="1" dirty="0" smtClean="0">
                <a:latin typeface="Söhne"/>
              </a:rPr>
              <a:t>&lt;body&gt;</a:t>
            </a:r>
            <a:r>
              <a:rPr lang="en-US" dirty="0"/>
              <a:t/>
            </a:r>
            <a:br>
              <a:rPr lang="en-US" dirty="0"/>
            </a:br>
            <a:endParaRPr lang="en-US" dirty="0"/>
          </a:p>
        </p:txBody>
      </p:sp>
    </p:spTree>
    <p:extLst>
      <p:ext uri="{BB962C8B-B14F-4D97-AF65-F5344CB8AC3E}">
        <p14:creationId xmlns:p14="http://schemas.microsoft.com/office/powerpoint/2010/main" val="20590792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Words>
  <Application>Microsoft Office PowerPoint</Application>
  <PresentationFormat>On-screen Show (16:9)</PresentationFormat>
  <Paragraphs>26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Söhne</vt:lpstr>
      <vt:lpstr>Söhne Mono</vt:lpstr>
      <vt:lpstr>Office Theme</vt:lpstr>
      <vt:lpstr>Junior Frontend  Challenge Review</vt:lpstr>
      <vt:lpstr>Table of contents</vt:lpstr>
      <vt:lpstr>Problem</vt:lpstr>
      <vt:lpstr>Separation of concern</vt:lpstr>
      <vt:lpstr>Thinking In Box Model</vt:lpstr>
      <vt:lpstr>Thinking In Box Model</vt:lpstr>
      <vt:lpstr>Implementation</vt:lpstr>
      <vt:lpstr>Implementation</vt:lpstr>
      <vt:lpstr>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2023-09-14T14:24:26Z</dcterms:modified>
</cp:coreProperties>
</file>