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324" r:id="rId2"/>
    <p:sldId id="367" r:id="rId3"/>
    <p:sldId id="364" r:id="rId4"/>
    <p:sldId id="365" r:id="rId5"/>
    <p:sldId id="384" r:id="rId6"/>
    <p:sldId id="368" r:id="rId7"/>
    <p:sldId id="369" r:id="rId8"/>
    <p:sldId id="370" r:id="rId9"/>
    <p:sldId id="371" r:id="rId10"/>
    <p:sldId id="373" r:id="rId11"/>
    <p:sldId id="383" r:id="rId12"/>
    <p:sldId id="374" r:id="rId13"/>
    <p:sldId id="375" r:id="rId14"/>
    <p:sldId id="376" r:id="rId15"/>
    <p:sldId id="303" r:id="rId16"/>
    <p:sldId id="377" r:id="rId17"/>
    <p:sldId id="378" r:id="rId18"/>
    <p:sldId id="379" r:id="rId19"/>
    <p:sldId id="380" r:id="rId20"/>
    <p:sldId id="381" r:id="rId21"/>
    <p:sldId id="382" r:id="rId22"/>
    <p:sldId id="385" r:id="rId23"/>
    <p:sldId id="386" r:id="rId24"/>
    <p:sldId id="387" r:id="rId25"/>
    <p:sldId id="388" r:id="rId26"/>
    <p:sldId id="389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8" r:id="rId35"/>
    <p:sldId id="39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91" d="100"/>
          <a:sy n="91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5551F-8CB7-4953-B4D7-0C1B68BC6E3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FD56-8C73-4A40-A798-C18D7379D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2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4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48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0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9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3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561E21A-A478-42D7-806A-B58A6AC765F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434F4FF-45FE-4B2B-B5C8-44CD00F52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9WFqQpXNyihEHqaIIzR5GXA1GZoEvaY#scrollTo=4E4oGQKBdU4J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IkVNx3ZTNyeNzvk6KIMqSqFf4EK6bzH?usp=sharing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711.0483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37EB-97C8-54EE-DFE2-62085DF99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Machine Learning in Trading III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1B47FE-45E4-A1D2-5954-3A604BFDB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3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6C58-2627-41DF-E53B-2FD01DFB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Things besides returns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92962-D0EB-3499-FBA7-2F1870A72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822" y="2387216"/>
            <a:ext cx="11130091" cy="18776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F33129-0BBC-F086-5659-6E0D63AF31E6}"/>
              </a:ext>
            </a:extLst>
          </p:cNvPr>
          <p:cNvSpPr/>
          <p:nvPr/>
        </p:nvSpPr>
        <p:spPr>
          <a:xfrm>
            <a:off x="4417272" y="2387216"/>
            <a:ext cx="5117617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87454-5049-581D-A5FB-1C432801EFAA}"/>
              </a:ext>
            </a:extLst>
          </p:cNvPr>
          <p:cNvSpPr/>
          <p:nvPr/>
        </p:nvSpPr>
        <p:spPr>
          <a:xfrm>
            <a:off x="5870308" y="3600654"/>
            <a:ext cx="4207870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E229B-5AA2-B8F9-F80E-5578EBE5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2" y="4514986"/>
            <a:ext cx="11130090" cy="19389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5C6267-507C-B251-811C-1A8ABFD7561B}"/>
              </a:ext>
            </a:extLst>
          </p:cNvPr>
          <p:cNvSpPr/>
          <p:nvPr/>
        </p:nvSpPr>
        <p:spPr>
          <a:xfrm>
            <a:off x="2979360" y="5478315"/>
            <a:ext cx="8342447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6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DB69-1AD7-22D9-8A51-25F471AC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for guiding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D12FE-D315-AA2B-7C22-6350955A4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90" y="2809788"/>
            <a:ext cx="11027587" cy="198557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F5C66F-1C18-64EA-5913-DFB7FF19B2B4}"/>
              </a:ext>
            </a:extLst>
          </p:cNvPr>
          <p:cNvSpPr/>
          <p:nvPr/>
        </p:nvSpPr>
        <p:spPr>
          <a:xfrm>
            <a:off x="6009911" y="2847907"/>
            <a:ext cx="5660904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845F4-5FE7-DE8F-5C9D-2A3634A7F80C}"/>
              </a:ext>
            </a:extLst>
          </p:cNvPr>
          <p:cNvSpPr/>
          <p:nvPr/>
        </p:nvSpPr>
        <p:spPr>
          <a:xfrm>
            <a:off x="2959585" y="3444170"/>
            <a:ext cx="5966867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8EA4-5FAB-8538-C286-8EBFE1CD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4CF38-818E-B5AE-8F45-3A652AE8A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244" y="3092208"/>
            <a:ext cx="9984002" cy="22615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E3A46-324A-9765-B79E-914CD8CF88EF}"/>
              </a:ext>
            </a:extLst>
          </p:cNvPr>
          <p:cNvSpPr txBox="1"/>
          <p:nvPr/>
        </p:nvSpPr>
        <p:spPr>
          <a:xfrm>
            <a:off x="3748342" y="5632983"/>
            <a:ext cx="4096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1024 nodes * 4 layers ~ 4,000 parameters</a:t>
            </a:r>
          </a:p>
        </p:txBody>
      </p:sp>
    </p:spTree>
    <p:extLst>
      <p:ext uri="{BB962C8B-B14F-4D97-AF65-F5344CB8AC3E}">
        <p14:creationId xmlns:p14="http://schemas.microsoft.com/office/powerpoint/2010/main" val="391696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4127-BAE6-45D5-528F-4C114C5F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 and constraints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15F98-0801-2835-CB76-9FB777A93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554" y="3014179"/>
            <a:ext cx="10321031" cy="203941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FD0841-B1AC-3444-535F-387991C82EB9}"/>
              </a:ext>
            </a:extLst>
          </p:cNvPr>
          <p:cNvSpPr/>
          <p:nvPr/>
        </p:nvSpPr>
        <p:spPr>
          <a:xfrm>
            <a:off x="9458106" y="3593670"/>
            <a:ext cx="1834617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3E1B1-DFEA-E61A-86B5-6B222298FB15}"/>
              </a:ext>
            </a:extLst>
          </p:cNvPr>
          <p:cNvSpPr/>
          <p:nvPr/>
        </p:nvSpPr>
        <p:spPr>
          <a:xfrm>
            <a:off x="1192442" y="3854685"/>
            <a:ext cx="2995650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9A0106-413C-972B-F980-A36DC457AE0B}"/>
              </a:ext>
            </a:extLst>
          </p:cNvPr>
          <p:cNvSpPr/>
          <p:nvPr/>
        </p:nvSpPr>
        <p:spPr>
          <a:xfrm>
            <a:off x="1463504" y="4695191"/>
            <a:ext cx="4392843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6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667B-10EA-AB4B-D2BD-E6D3C45A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6AE40-0BB9-CE3E-39A2-0B433116B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46" y="2352239"/>
            <a:ext cx="5039553" cy="38138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9892F2-7698-A54E-E3FC-3C0783EE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03" y="2352239"/>
            <a:ext cx="5087037" cy="381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5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B3A2-6510-285C-F129-88B1465B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F83D-DDBE-E0B6-8D97-4A485181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11617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Identify some of the many uses of ML models in practical financial models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Discuss patterns of problem construction that can be useful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Expand on areas where these types of model patterns break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We don’t have time to explain each model in detail, that would take years!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Goal here is to build some intuition, and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Give guidance on where to start a literature search for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49273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B3A2-6510-285C-F129-88B1465B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Investors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F83D-DDBE-E0B6-8D97-4A485181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11617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invest by making decisions on the fundamentals of specific assets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build a portfolio of assets to reflect fundamental views</a:t>
            </a:r>
          </a:p>
          <a:p>
            <a:pPr fontAlgn="base"/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dirty="0">
                <a:effectLst/>
                <a:latin typeface="inherit"/>
              </a:rPr>
              <a:t>Machine Learning Implications</a:t>
            </a:r>
            <a:r>
              <a:rPr lang="en-US" dirty="0">
                <a:effectLst/>
                <a:latin typeface="inherit"/>
              </a:rPr>
              <a:t>: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can be partially treated as a </a:t>
            </a:r>
            <a:r>
              <a:rPr lang="en-US" b="1" dirty="0">
                <a:effectLst/>
                <a:latin typeface="inherit"/>
              </a:rPr>
              <a:t>classification</a:t>
            </a:r>
            <a:r>
              <a:rPr lang="en-US" dirty="0">
                <a:effectLst/>
                <a:latin typeface="inherit"/>
              </a:rPr>
              <a:t> problem for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industry sub-groupings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factor importance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NLP for sentiment on social media and press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a </a:t>
            </a:r>
            <a:r>
              <a:rPr lang="en-US" b="1" dirty="0">
                <a:effectLst/>
                <a:latin typeface="inherit"/>
              </a:rPr>
              <a:t>regression</a:t>
            </a:r>
            <a:r>
              <a:rPr lang="en-US" dirty="0">
                <a:effectLst/>
                <a:latin typeface="inherit"/>
              </a:rPr>
              <a:t> problem for multi-factor predictions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an </a:t>
            </a:r>
            <a:r>
              <a:rPr lang="en-US" b="1" dirty="0">
                <a:effectLst/>
                <a:latin typeface="inherit"/>
              </a:rPr>
              <a:t>optimization</a:t>
            </a:r>
            <a:r>
              <a:rPr lang="en-US" dirty="0">
                <a:effectLst/>
                <a:latin typeface="inherit"/>
              </a:rPr>
              <a:t> problem focused on portfolio allocation and risk mitigation</a:t>
            </a:r>
          </a:p>
        </p:txBody>
      </p:sp>
    </p:spTree>
    <p:extLst>
      <p:ext uri="{BB962C8B-B14F-4D97-AF65-F5344CB8AC3E}">
        <p14:creationId xmlns:p14="http://schemas.microsoft.com/office/powerpoint/2010/main" val="220452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7C7B-B5AB-4693-5828-57A25056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Liquidity Provision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698F9-0E5D-4FA1-81FA-355F5413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23153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inherit"/>
              </a:rPr>
              <a:t>OTC</a:t>
            </a:r>
            <a:r>
              <a:rPr lang="en-US" dirty="0">
                <a:effectLst/>
                <a:latin typeface="inherit"/>
              </a:rPr>
              <a:t> liquidity is provided based on relationships, and typically results from private networks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inherit"/>
              </a:rPr>
              <a:t>On Exchange</a:t>
            </a:r>
            <a:r>
              <a:rPr lang="en-US" dirty="0">
                <a:effectLst/>
                <a:latin typeface="inherit"/>
              </a:rPr>
              <a:t> liquidity is showing resting orders on lit markets. If it is two sided (bids and offers), it is traditionally called </a:t>
            </a:r>
            <a:r>
              <a:rPr lang="en-US" b="1" dirty="0">
                <a:effectLst/>
                <a:latin typeface="inherit"/>
              </a:rPr>
              <a:t>market making</a:t>
            </a:r>
            <a:r>
              <a:rPr lang="en-US" dirty="0">
                <a:effectLst/>
                <a:latin typeface="inherit"/>
              </a:rPr>
              <a:t>.</a:t>
            </a:r>
          </a:p>
          <a:p>
            <a:pPr fontAlgn="base"/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dirty="0">
                <a:effectLst/>
                <a:latin typeface="inherit"/>
              </a:rPr>
              <a:t>Machine Learning Ideas</a:t>
            </a:r>
            <a:r>
              <a:rPr lang="en-US" dirty="0">
                <a:effectLst/>
                <a:latin typeface="inherit"/>
              </a:rPr>
              <a:t>: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regression</a:t>
            </a:r>
            <a:r>
              <a:rPr lang="en-US" dirty="0">
                <a:effectLst/>
                <a:latin typeface="inherit"/>
              </a:rPr>
              <a:t> and </a:t>
            </a:r>
            <a:r>
              <a:rPr lang="en-US" b="1" dirty="0">
                <a:effectLst/>
                <a:latin typeface="inherit"/>
              </a:rPr>
              <a:t>classification</a:t>
            </a:r>
            <a:r>
              <a:rPr lang="en-US" dirty="0">
                <a:effectLst/>
                <a:latin typeface="inherit"/>
              </a:rPr>
              <a:t> for short term predictions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inference</a:t>
            </a:r>
            <a:r>
              <a:rPr lang="en-US" dirty="0">
                <a:effectLst/>
                <a:latin typeface="inherit"/>
              </a:rPr>
              <a:t> for constructing a fair price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optimization</a:t>
            </a:r>
            <a:r>
              <a:rPr lang="en-US" dirty="0">
                <a:effectLst/>
                <a:latin typeface="inherit"/>
              </a:rPr>
              <a:t> for risk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6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4A2E-1A9B-27B6-E07B-2E49CBC2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6AE8-28A5-BCD9-8CDB-FAC4C642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448649"/>
          </a:xfrm>
        </p:spPr>
        <p:txBody>
          <a:bodyPr>
            <a:normAutofit/>
          </a:bodyPr>
          <a:lstStyle/>
          <a:p>
            <a:pPr marL="0" indent="0" algn="ctr" fontAlgn="base">
              <a:buNone/>
            </a:pPr>
            <a:r>
              <a:rPr lang="en-US" i="1" dirty="0">
                <a:effectLst/>
                <a:latin typeface="inherit"/>
              </a:rPr>
              <a:t>An object in motion will remain in motion unless acted upon by an external and unbalanced force</a:t>
            </a:r>
            <a:r>
              <a:rPr lang="en-US" dirty="0">
                <a:effectLst/>
                <a:latin typeface="inherit"/>
              </a:rPr>
              <a:t> - Newton’ s first law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inherit"/>
              </a:rPr>
              <a:t>Time Series Momentum</a:t>
            </a:r>
            <a:r>
              <a:rPr lang="en-US" dirty="0">
                <a:effectLst/>
                <a:latin typeface="inherit"/>
              </a:rPr>
              <a:t> is the predicted direction of a market based on past price change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inherit"/>
              </a:rPr>
              <a:t>Cross Sectional Momentum</a:t>
            </a:r>
            <a:r>
              <a:rPr lang="en-US" dirty="0">
                <a:effectLst/>
                <a:latin typeface="inherit"/>
              </a:rPr>
              <a:t> is the predicted direction based on other related instruments</a:t>
            </a:r>
          </a:p>
          <a:p>
            <a:pPr fontAlgn="base"/>
            <a:r>
              <a:rPr lang="en-US" b="1" dirty="0">
                <a:effectLst/>
                <a:latin typeface="inherit"/>
              </a:rPr>
              <a:t>Machine Learning Ideas</a:t>
            </a:r>
            <a:r>
              <a:rPr lang="en-US" dirty="0">
                <a:effectLst/>
                <a:latin typeface="inherit"/>
              </a:rPr>
              <a:t>: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fundamentally a </a:t>
            </a:r>
            <a:r>
              <a:rPr lang="en-US" b="1" dirty="0">
                <a:effectLst/>
                <a:latin typeface="inherit"/>
              </a:rPr>
              <a:t>regression</a:t>
            </a:r>
            <a:r>
              <a:rPr lang="en-US" dirty="0">
                <a:effectLst/>
                <a:latin typeface="inherit"/>
              </a:rPr>
              <a:t> problem, treating this as a </a:t>
            </a:r>
            <a:r>
              <a:rPr lang="en-US" b="1" dirty="0">
                <a:effectLst/>
                <a:latin typeface="inherit"/>
              </a:rPr>
              <a:t>classification</a:t>
            </a:r>
            <a:r>
              <a:rPr lang="en-US" dirty="0">
                <a:effectLst/>
                <a:latin typeface="inherit"/>
              </a:rPr>
              <a:t> problem routinely leads to overfitting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optimization</a:t>
            </a:r>
            <a:r>
              <a:rPr lang="en-US" dirty="0">
                <a:effectLst/>
                <a:latin typeface="inherit"/>
              </a:rPr>
              <a:t> for parameterization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211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B584-6125-5742-39F8-5423AC2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Value/Mean Reversion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77DD-FE4D-B666-259A-AA51E1D6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trade on the relative strength of two or more instruments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construct mean reverting pair or basket relationships to aid prediction of the basket</a:t>
            </a:r>
          </a:p>
          <a:p>
            <a:pPr marL="0" indent="0" fontAlgn="base">
              <a:buNone/>
            </a:pPr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dirty="0">
                <a:effectLst/>
                <a:latin typeface="inherit"/>
              </a:rPr>
              <a:t>Machine Learning Ideas</a:t>
            </a:r>
            <a:r>
              <a:rPr lang="en-US" dirty="0">
                <a:effectLst/>
                <a:latin typeface="inherit"/>
              </a:rPr>
              <a:t>: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regression</a:t>
            </a:r>
            <a:r>
              <a:rPr lang="en-US" dirty="0">
                <a:effectLst/>
                <a:latin typeface="inherit"/>
              </a:rPr>
              <a:t> and </a:t>
            </a:r>
            <a:r>
              <a:rPr lang="en-US" b="1" dirty="0">
                <a:effectLst/>
                <a:latin typeface="inherit"/>
              </a:rPr>
              <a:t>clustering</a:t>
            </a:r>
            <a:r>
              <a:rPr lang="en-US" dirty="0">
                <a:effectLst/>
                <a:latin typeface="inherit"/>
              </a:rPr>
              <a:t> to construct your basket or pair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regression</a:t>
            </a:r>
            <a:r>
              <a:rPr lang="en-US" dirty="0">
                <a:effectLst/>
                <a:latin typeface="inherit"/>
              </a:rPr>
              <a:t> to evaluate the reversion probabilities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optimization</a:t>
            </a:r>
            <a:r>
              <a:rPr lang="en-US" dirty="0">
                <a:effectLst/>
                <a:latin typeface="inherit"/>
              </a:rPr>
              <a:t> for parameterization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37EB-97C8-54EE-DFE2-62085DF99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Student Questions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1B47FE-45E4-A1D2-5954-3A604BFDB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88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87B-9F10-18E8-3AD6-DF01EEFB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Investing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D5D0-1601-5B31-E583-0C5FFBCE9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factor models influence much of modern finance, both in and out of investing and trading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academic literature has studied descriptive and predictive risk factors for over thirty years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much of the more recent literature on factor “anomalies” may be overfit (Harvey, Liu, and Zhu 2015)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factors, if predictive/persistent, can be used to support a wide variety of trading styles</a:t>
            </a:r>
          </a:p>
          <a:p>
            <a:pPr fontAlgn="base"/>
            <a:r>
              <a:rPr lang="en-US" b="1" dirty="0">
                <a:effectLst/>
                <a:latin typeface="inherit"/>
              </a:rPr>
              <a:t>Machine Learning Ideas</a:t>
            </a:r>
            <a:r>
              <a:rPr lang="en-US" dirty="0">
                <a:effectLst/>
                <a:latin typeface="inherit"/>
              </a:rPr>
              <a:t>: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factors are </a:t>
            </a:r>
            <a:r>
              <a:rPr lang="en-US" i="1" dirty="0">
                <a:effectLst/>
                <a:latin typeface="inherit"/>
              </a:rPr>
              <a:t>features</a:t>
            </a:r>
            <a:r>
              <a:rPr lang="en-US" dirty="0">
                <a:effectLst/>
                <a:latin typeface="inherit"/>
              </a:rPr>
              <a:t> for other ML models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traditional factor models may be improved by using ML </a:t>
            </a:r>
            <a:r>
              <a:rPr lang="en-US" b="1" dirty="0">
                <a:effectLst/>
                <a:latin typeface="inherit"/>
              </a:rPr>
              <a:t>regression</a:t>
            </a:r>
            <a:endParaRPr lang="en-US" dirty="0">
              <a:effectLst/>
              <a:latin typeface="inherit"/>
            </a:endParaRPr>
          </a:p>
          <a:p>
            <a:pPr lvl="1" fontAlgn="base"/>
            <a:r>
              <a:rPr lang="en-US" b="1" dirty="0">
                <a:effectLst/>
                <a:latin typeface="inherit"/>
              </a:rPr>
              <a:t>inference</a:t>
            </a:r>
            <a:r>
              <a:rPr lang="en-US" dirty="0">
                <a:effectLst/>
                <a:latin typeface="inherit"/>
              </a:rPr>
              <a:t> to extract meaning from factors that may not be obviously 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1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458A-7F1B-1C99-47A1-B86367EF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Arbitrage &amp; HFT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436A-EF35-2254-DA9C-24D8C91F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90677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high frequency trading (</a:t>
            </a:r>
            <a:r>
              <a:rPr lang="en-US" b="1" dirty="0">
                <a:effectLst/>
                <a:latin typeface="inherit"/>
              </a:rPr>
              <a:t>HFT</a:t>
            </a:r>
            <a:r>
              <a:rPr lang="en-US" dirty="0">
                <a:effectLst/>
                <a:latin typeface="inherit"/>
              </a:rPr>
              <a:t>) is rapid buying and selling while taking minimal risk per trade, sometimes called </a:t>
            </a:r>
            <a:r>
              <a:rPr lang="en-US" i="1" dirty="0">
                <a:effectLst/>
                <a:latin typeface="inherit"/>
              </a:rPr>
              <a:t>scalping</a:t>
            </a:r>
            <a:endParaRPr lang="en-US" dirty="0"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inherit"/>
              </a:rPr>
              <a:t>statistical arbitrage</a:t>
            </a:r>
            <a:r>
              <a:rPr lang="en-US" dirty="0">
                <a:effectLst/>
                <a:latin typeface="inherit"/>
              </a:rPr>
              <a:t> is a strategy utilizing many features or factors to construct baskets of assets that trade in a predictable way, potentially changing the composition of that basket dynamically</a:t>
            </a:r>
          </a:p>
          <a:p>
            <a:pPr fontAlgn="base"/>
            <a:r>
              <a:rPr lang="en-US" b="1" dirty="0">
                <a:effectLst/>
                <a:latin typeface="inherit"/>
              </a:rPr>
              <a:t>Machine Learning Ideas</a:t>
            </a:r>
            <a:r>
              <a:rPr lang="en-US" dirty="0">
                <a:effectLst/>
                <a:latin typeface="inherit"/>
              </a:rPr>
              <a:t>: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regression</a:t>
            </a:r>
            <a:r>
              <a:rPr lang="en-US" dirty="0">
                <a:effectLst/>
                <a:latin typeface="inherit"/>
              </a:rPr>
              <a:t> and </a:t>
            </a:r>
            <a:r>
              <a:rPr lang="en-US" b="1" dirty="0">
                <a:effectLst/>
                <a:latin typeface="inherit"/>
              </a:rPr>
              <a:t>classification</a:t>
            </a:r>
            <a:r>
              <a:rPr lang="en-US" dirty="0">
                <a:effectLst/>
                <a:latin typeface="inherit"/>
              </a:rPr>
              <a:t> for short term predictions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inference</a:t>
            </a:r>
            <a:r>
              <a:rPr lang="en-US" dirty="0">
                <a:effectLst/>
                <a:latin typeface="inherit"/>
              </a:rPr>
              <a:t> for analysis of hundreds or thousands of features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classification</a:t>
            </a:r>
            <a:r>
              <a:rPr lang="en-US" dirty="0">
                <a:effectLst/>
                <a:latin typeface="inherit"/>
              </a:rPr>
              <a:t> to make short term predictions on factors</a:t>
            </a:r>
          </a:p>
          <a:p>
            <a:pPr lvl="1" fontAlgn="base"/>
            <a:r>
              <a:rPr lang="en-US" b="1" dirty="0">
                <a:effectLst/>
                <a:latin typeface="inherit"/>
              </a:rPr>
              <a:t>optimization</a:t>
            </a:r>
            <a:r>
              <a:rPr lang="en-US" dirty="0">
                <a:effectLst/>
                <a:latin typeface="inherit"/>
              </a:rPr>
              <a:t> for risk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839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37EB-97C8-54EE-DFE2-62085DF99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Patterns for Different Problems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1B47FE-45E4-A1D2-5954-3A604BFDBD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7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6BF1-3206-6565-13C3-1139581A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/ Clustering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817A-734E-46A9-E062-48B142C5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separation of observations into groups or states is classification or clustering (</a:t>
            </a:r>
            <a:r>
              <a:rPr lang="en-US" dirty="0" err="1">
                <a:effectLst/>
                <a:latin typeface="inherit"/>
              </a:rPr>
              <a:t>Japkowicz</a:t>
            </a:r>
            <a:r>
              <a:rPr lang="en-US" dirty="0">
                <a:effectLst/>
                <a:latin typeface="inherit"/>
              </a:rPr>
              <a:t> and Shah 2011)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many ML models are used as classifiers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proceeding from simple models is usually advisable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key goal is typically to </a:t>
            </a:r>
            <a:r>
              <a:rPr lang="en-US" i="1" dirty="0">
                <a:effectLst/>
                <a:latin typeface="inherit"/>
              </a:rPr>
              <a:t>label</a:t>
            </a:r>
            <a:r>
              <a:rPr lang="en-US" dirty="0">
                <a:effectLst/>
                <a:latin typeface="inherit"/>
              </a:rPr>
              <a:t> the observed data or state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so that some other model can take action based on that label/state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0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668-623A-0DD3-C540-F0E1880B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Example - Dimension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90D0-1ED6-ECD0-2A70-1564014A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Principal Component Analysis (PCA) is the standard mechanism for statistical dimension reduction.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Independent Component Analysis (ICA) is similar to PCA that is widely used in financial problems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K-means clustering is a widely used clustering model that separates observations into a fixed number of clusters based mostly on correlation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t-distributed Stochastic Neighbor Embedding (t-SNE) and the more efficient Uniform Manifold Approximation and Projection (UMAP) use maximizing similarity instead of maximizing difference to reduce the dimensionality of a data set (McInnes, Healy, and Melville 2018)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1B7C-E2E6-579B-D4FB-9F4B37F3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Example I - Regime Switching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D5149-46EE-71D2-B10F-D9D4F2EC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regime models seek to separate data into different regimes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this is a </a:t>
            </a:r>
            <a:r>
              <a:rPr lang="en-US" b="1" dirty="0">
                <a:effectLst/>
                <a:latin typeface="inherit"/>
              </a:rPr>
              <a:t>classification</a:t>
            </a:r>
            <a:r>
              <a:rPr lang="en-US" dirty="0">
                <a:effectLst/>
                <a:latin typeface="inherit"/>
              </a:rPr>
              <a:t> problem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most common are volatility regimes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also used are so-called “turning points” models, see James and Matteson (2014)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turning points models actually classify different distinct distributions of data into a regime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the example on the next slide is a Markov Switching GARCH model using </a:t>
            </a:r>
            <a:r>
              <a:rPr lang="en-US" dirty="0" err="1">
                <a:effectLst/>
                <a:latin typeface="inherit"/>
              </a:rPr>
              <a:t>Ardia</a:t>
            </a:r>
            <a:r>
              <a:rPr lang="en-US" dirty="0">
                <a:effectLst/>
                <a:latin typeface="inherit"/>
              </a:rPr>
              <a:t> et al. (2019)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it seeks to classify the probability that the market is in a high-volatility regime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75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DA0D-8A49-C4AB-0601-688B6C40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inherit"/>
              </a:rPr>
              <a:t>Markov Switching GARCH model</a:t>
            </a:r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F1B3477-5917-FA39-C648-D39A13BC62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47" y="2512782"/>
            <a:ext cx="6261192" cy="375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75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B99B-9383-3A1A-A2DB-B2068E66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FE33-4E8F-F436-1001-B0C67B52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Collab Markov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129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59E3D-B80D-DF74-72B6-4AE4F1F8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A879-9B49-37A7-B86C-26F3A540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regression results may be the most common uses of machine learning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you want the algorithm to estimate the value (mean/median), slope, etc. of some variable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you may do this directly (e.g. logistic regression, Bayesian regression, Random Forest)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or indirectly (MCMC, gradient descent, state space model, optimization model with the correct objective)</a:t>
            </a:r>
          </a:p>
        </p:txBody>
      </p:sp>
    </p:spTree>
    <p:extLst>
      <p:ext uri="{BB962C8B-B14F-4D97-AF65-F5344CB8AC3E}">
        <p14:creationId xmlns:p14="http://schemas.microsoft.com/office/powerpoint/2010/main" val="284994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120E-4A42-E4BF-1DAF-5B6F80B5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 -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AEB7-D535-6966-7CE6-AB179CDF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95232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use the Ames Iowa Real Estate data from De Cock (2011)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the data set contains: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2,930 observations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each observation includes 23 nominal, 23 ordinal, 14 discrete, and 20 continuous explanatory variables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i="1" dirty="0">
                <a:effectLst/>
                <a:latin typeface="inherit"/>
              </a:rPr>
              <a:t>What does this have to do with Trading?</a:t>
            </a:r>
            <a:endParaRPr lang="en-US" dirty="0">
              <a:effectLst/>
              <a:latin typeface="inherit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if you are valuing REIT or MBS contracts, or working for Zillow, this example is perfectly relevant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in any model where you have large numbers of explanatory variables and want to predict price, this approach is relevant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analysis which follows is courtesy of Lander (2019) - </a:t>
            </a:r>
            <a:r>
              <a:rPr lang="en-US" i="1" dirty="0">
                <a:effectLst/>
                <a:latin typeface="inherit"/>
              </a:rPr>
              <a:t>Many Ways to LASSO</a:t>
            </a:r>
            <a:endParaRPr lang="en-US" dirty="0"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8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12EB-DE6B-A8B5-C7D8-17C1DD4F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My Strategy Need to use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7DF4-C7BA-C2AD-3BBD-FF6EB8F8B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Absolutely not!</a:t>
            </a:r>
          </a:p>
          <a:p>
            <a:endParaRPr lang="en-US" dirty="0"/>
          </a:p>
          <a:p>
            <a:r>
              <a:rPr lang="en-US" dirty="0"/>
              <a:t>Machine learning has not “solved” trading</a:t>
            </a:r>
          </a:p>
          <a:p>
            <a:endParaRPr lang="en-US" dirty="0"/>
          </a:p>
          <a:p>
            <a:r>
              <a:rPr lang="en-US" dirty="0"/>
              <a:t>The process is what is critical for building successful strategy</a:t>
            </a:r>
          </a:p>
          <a:p>
            <a:pPr lvl="1"/>
            <a:r>
              <a:rPr lang="en-US" dirty="0"/>
              <a:t>Good hypothesis testing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83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04D6-E58D-842C-FF4A-4996B702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 - LASSO and other regression shrinkage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B770-8628-FC6C-DF5F-6A23FB25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894" y="2638044"/>
            <a:ext cx="4746503" cy="3101983"/>
          </a:xfrm>
        </p:spPr>
        <p:txBody>
          <a:bodyPr/>
          <a:lstStyle/>
          <a:p>
            <a:r>
              <a:rPr lang="en-US" dirty="0"/>
              <a:t>LASSO, or Ridge, or Elastic Net are all regression shrinkage techniques</a:t>
            </a:r>
          </a:p>
          <a:p>
            <a:endParaRPr lang="en-US" dirty="0"/>
          </a:p>
          <a:p>
            <a:r>
              <a:rPr lang="en-US" dirty="0"/>
              <a:t>by discounting some observations, they decrease the likelihood of certain types of overfitting</a:t>
            </a:r>
          </a:p>
          <a:p>
            <a:endParaRPr lang="en-US" dirty="0"/>
          </a:p>
          <a:p>
            <a:r>
              <a:rPr lang="en-US" dirty="0"/>
              <a:t>LASSO utilizes the most aggressive shrinkage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53D8675E-CB91-31D8-B404-F79482E4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70" y="2506717"/>
            <a:ext cx="4530448" cy="403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7C557-0117-351A-E525-5D63D3D8B743}"/>
              </a:ext>
            </a:extLst>
          </p:cNvPr>
          <p:cNvSpPr txBox="1"/>
          <p:nvPr/>
        </p:nvSpPr>
        <p:spPr>
          <a:xfrm>
            <a:off x="6573559" y="5555361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statsmodels.regression.linear_model.OLS.fit_regularized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E6A7-1C97-6396-7261-92F4C6224A04}"/>
              </a:ext>
            </a:extLst>
          </p:cNvPr>
          <p:cNvSpPr txBox="1"/>
          <p:nvPr/>
        </p:nvSpPr>
        <p:spPr>
          <a:xfrm>
            <a:off x="6573559" y="5855327"/>
            <a:ext cx="6369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sklearn.linear_model.Lasso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1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F406-691C-1A38-2AAA-421A7512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3857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Regression Example - LASSO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68832-6B16-4E0E-FD4D-A21B845C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70" y="2189993"/>
            <a:ext cx="2766653" cy="2891558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LASSO is often used for automatic feature selection, effectively shrinking the feature set as well.</a:t>
            </a:r>
          </a:p>
          <a:p>
            <a:r>
              <a:rPr lang="en-US" dirty="0" err="1"/>
              <a:t>sklearn.feature_selection.SelectFromModel</a:t>
            </a:r>
            <a:endParaRPr lang="en-US" dirty="0"/>
          </a:p>
          <a:p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F04A770-882E-EF0C-4F44-873E1D1D4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95" y="1584984"/>
            <a:ext cx="8634216" cy="518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1D89A2-C2FF-A163-0146-E248D99ADFAE}"/>
              </a:ext>
            </a:extLst>
          </p:cNvPr>
          <p:cNvSpPr txBox="1"/>
          <p:nvPr/>
        </p:nvSpPr>
        <p:spPr>
          <a:xfrm>
            <a:off x="411829" y="4538537"/>
            <a:ext cx="6097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Recursive feature </a:t>
            </a:r>
          </a:p>
          <a:p>
            <a:r>
              <a:rPr lang="en-US" dirty="0"/>
              <a:t>Elimination </a:t>
            </a:r>
            <a:br>
              <a:rPr lang="en-US" dirty="0"/>
            </a:br>
            <a:r>
              <a:rPr lang="en-US" dirty="0"/>
              <a:t>(is another option)</a:t>
            </a:r>
          </a:p>
        </p:txBody>
      </p:sp>
    </p:spTree>
    <p:extLst>
      <p:ext uri="{BB962C8B-B14F-4D97-AF65-F5344CB8AC3E}">
        <p14:creationId xmlns:p14="http://schemas.microsoft.com/office/powerpoint/2010/main" val="1544248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64B3-4684-84BF-6A3A-1C7568DD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Example - effectiveness of various LASSO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14742-12A6-D4D1-D496-1A3FA10D3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708" y="2714826"/>
            <a:ext cx="2878335" cy="3101983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>
                <a:effectLst/>
                <a:latin typeface="inherit"/>
              </a:rPr>
              <a:t>Lander(2019) demonstrates many ways to construct the LASSO model, and compares their effectiveness</a:t>
            </a:r>
          </a:p>
          <a:p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A6C62B1-16C6-E983-2AE3-6B23927D0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906" y="2338352"/>
            <a:ext cx="7218640" cy="433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54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530D-6404-1793-5A2B-C9986DFB3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160BD-9D42-29DA-2179-50B82F2D0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83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9E6C-6293-2965-F7BE-D3A46EFD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Example - Capital, Portfolio Allocation, and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E940-EA10-BE7B-3DB9-0C50ACDE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the Markowitz (1952) mean/variance portfolio is the basis of modern portfolio theory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most investors have more complex objectives and constraints than the Markowitz portfolio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if we add non-linear objectives like tail-loss minimization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or non-smooth constraints like a max Drawdown constraint to avoid risk of ruin in a leveraged portfolio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we have a global (stochastic) optimization problem which can be solved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latin typeface="inherit"/>
              </a:rPr>
              <a:t>See </a:t>
            </a:r>
            <a:r>
              <a:rPr lang="en-US" dirty="0" err="1">
                <a:latin typeface="inherit"/>
                <a:hlinkClick r:id="rId2"/>
              </a:rPr>
              <a:t>colab</a:t>
            </a:r>
            <a:r>
              <a:rPr lang="en-US" dirty="0">
                <a:latin typeface="inherit"/>
                <a:hlinkClick r:id="rId2"/>
              </a:rPr>
              <a:t> notebook</a:t>
            </a:r>
            <a:endParaRPr lang="en-US" dirty="0">
              <a:effectLst/>
              <a:latin typeface="inheri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6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A10C-6862-A0D5-ACE7-B5D448316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7601E-2508-24B1-040F-B70BF0048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ML is in the boom part of the cycle right now</a:t>
            </a:r>
          </a:p>
          <a:p>
            <a:pPr fontAlgn="base"/>
            <a:r>
              <a:rPr lang="en-US" dirty="0">
                <a:effectLst/>
                <a:latin typeface="inherit"/>
              </a:rPr>
              <a:t>advanced statistical learning models can add value to traditional trading strategy problems</a:t>
            </a:r>
            <a:endParaRPr lang="en-US" dirty="0"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inherit"/>
              </a:rPr>
              <a:t>Feature Engineering is important (more important than model choice)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even for non-ML models</a:t>
            </a:r>
          </a:p>
          <a:p>
            <a:pPr fontAlgn="base"/>
            <a:r>
              <a:rPr lang="en-US" dirty="0">
                <a:effectLst/>
                <a:latin typeface="inherit"/>
              </a:rPr>
              <a:t>Build these systems in a modular fashion</a:t>
            </a:r>
          </a:p>
          <a:p>
            <a:pPr lvl="1" fontAlgn="base"/>
            <a:r>
              <a:rPr lang="en-US" dirty="0">
                <a:effectLst/>
                <a:latin typeface="inherit"/>
              </a:rPr>
              <a:t>understanding what problem you are trying to solve is key to model selection</a:t>
            </a:r>
          </a:p>
          <a:p>
            <a:r>
              <a:rPr lang="en-US" dirty="0">
                <a:latin typeface="inherit"/>
              </a:rPr>
              <a:t>Compare with simpler models</a:t>
            </a:r>
          </a:p>
        </p:txBody>
      </p:sp>
    </p:spTree>
    <p:extLst>
      <p:ext uri="{BB962C8B-B14F-4D97-AF65-F5344CB8AC3E}">
        <p14:creationId xmlns:p14="http://schemas.microsoft.com/office/powerpoint/2010/main" val="85483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D8B9-090D-D3E7-6602-5FFF583C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seems like ML only really works on intraday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1AC3-B63A-F405-D76A-ED6BDC64B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44093"/>
          </a:xfrm>
        </p:spPr>
        <p:txBody>
          <a:bodyPr/>
          <a:lstStyle/>
          <a:p>
            <a:r>
              <a:rPr lang="en-US" dirty="0"/>
              <a:t>For ML more data is usually helpful</a:t>
            </a:r>
          </a:p>
          <a:p>
            <a:r>
              <a:rPr lang="en-US" dirty="0"/>
              <a:t>Garbage data or heavily biased data will hurt your model</a:t>
            </a:r>
          </a:p>
          <a:p>
            <a:endParaRPr lang="en-US" dirty="0"/>
          </a:p>
          <a:p>
            <a:r>
              <a:rPr lang="en-US" dirty="0"/>
              <a:t>A singular time series is not the only thing we can observe.</a:t>
            </a:r>
          </a:p>
          <a:p>
            <a:endParaRPr lang="en-US" dirty="0"/>
          </a:p>
          <a:p>
            <a:r>
              <a:rPr lang="en-US" dirty="0"/>
              <a:t>“Improving Factor-Based Quantitative Investing by Forecasting Company Fundamentals” </a:t>
            </a:r>
            <a:r>
              <a:rPr lang="en-US" dirty="0" err="1"/>
              <a:t>Alberg</a:t>
            </a:r>
            <a:r>
              <a:rPr lang="en-US" dirty="0"/>
              <a:t> and Lipton (2017) </a:t>
            </a:r>
            <a:r>
              <a:rPr lang="en-US" dirty="0">
                <a:hlinkClick r:id="rId2"/>
              </a:rPr>
              <a:t>https://arxiv.org/abs/1711.04837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11,000 companies over 40 years</a:t>
            </a:r>
          </a:p>
          <a:p>
            <a:pPr lvl="1"/>
            <a:r>
              <a:rPr lang="en-US" dirty="0"/>
              <a:t>“We suggest that the long-term success of an investment should depend on the how well-priced the stock currently is with respect to its future fundamentals.”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727C-09DB-EDFC-28C0-56BC2207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Oracle Access N Months into the future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FEFD1-6AAF-EAAC-85B3-D0F8EDE36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333" y="2313732"/>
            <a:ext cx="4955980" cy="39753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FCDACE-06E2-B45D-B682-FD1C00F72193}"/>
              </a:ext>
            </a:extLst>
          </p:cNvPr>
          <p:cNvSpPr txBox="1"/>
          <p:nvPr/>
        </p:nvSpPr>
        <p:spPr>
          <a:xfrm>
            <a:off x="7908513" y="3671560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type of Factor Model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6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ABA7-636A-B0C2-5CA6-0D19AB68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771B2-D22A-7E44-D4AF-C8BCB8710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97" y="2562822"/>
            <a:ext cx="11150406" cy="382401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B2C4CF-D15C-66F3-36CB-68F1862BDBA5}"/>
              </a:ext>
            </a:extLst>
          </p:cNvPr>
          <p:cNvSpPr/>
          <p:nvPr/>
        </p:nvSpPr>
        <p:spPr>
          <a:xfrm>
            <a:off x="6554363" y="5130413"/>
            <a:ext cx="5116840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8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ABA7-636A-B0C2-5CA6-0D19AB68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12C4B-B95F-6FC0-BBA4-36F018DC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71" y="3207104"/>
            <a:ext cx="10969939" cy="2994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B2C4CF-D15C-66F3-36CB-68F1862BDBA5}"/>
              </a:ext>
            </a:extLst>
          </p:cNvPr>
          <p:cNvSpPr/>
          <p:nvPr/>
        </p:nvSpPr>
        <p:spPr>
          <a:xfrm>
            <a:off x="7594406" y="3228857"/>
            <a:ext cx="3896704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5D79B9-FE78-16A3-91A3-C792C1D38BD6}"/>
              </a:ext>
            </a:extLst>
          </p:cNvPr>
          <p:cNvSpPr/>
          <p:nvPr/>
        </p:nvSpPr>
        <p:spPr>
          <a:xfrm>
            <a:off x="7594406" y="5534902"/>
            <a:ext cx="3896704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138A4F-1B35-3E88-A206-F5B8E6DD2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58" y="2800417"/>
            <a:ext cx="10824216" cy="3034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F3ABA7-636A-B0C2-5CA6-0D19AB68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B2C4CF-D15C-66F3-36CB-68F1862BDBA5}"/>
              </a:ext>
            </a:extLst>
          </p:cNvPr>
          <p:cNvSpPr/>
          <p:nvPr/>
        </p:nvSpPr>
        <p:spPr>
          <a:xfrm>
            <a:off x="5263034" y="3996674"/>
            <a:ext cx="3301613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8D414-36B9-7F94-4ED0-A2FA8F24868D}"/>
              </a:ext>
            </a:extLst>
          </p:cNvPr>
          <p:cNvSpPr/>
          <p:nvPr/>
        </p:nvSpPr>
        <p:spPr>
          <a:xfrm>
            <a:off x="763658" y="4317377"/>
            <a:ext cx="2412311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1AF32-2060-C3E2-4EB1-8296DD85C65E}"/>
              </a:ext>
            </a:extLst>
          </p:cNvPr>
          <p:cNvSpPr/>
          <p:nvPr/>
        </p:nvSpPr>
        <p:spPr>
          <a:xfrm>
            <a:off x="763658" y="5178485"/>
            <a:ext cx="8359402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95905-F2E0-E512-D193-22E19E52F526}"/>
              </a:ext>
            </a:extLst>
          </p:cNvPr>
          <p:cNvSpPr/>
          <p:nvPr/>
        </p:nvSpPr>
        <p:spPr>
          <a:xfrm>
            <a:off x="5821447" y="5487625"/>
            <a:ext cx="4285814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6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F3BE-7F06-4D74-08A6-E7156204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overfitting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B4FF1-BBB9-11CB-6763-CA4C6CBC5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169" y="2380165"/>
            <a:ext cx="10094439" cy="399844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305EEE-5F44-E985-405D-4755EF6AABE3}"/>
              </a:ext>
            </a:extLst>
          </p:cNvPr>
          <p:cNvSpPr/>
          <p:nvPr/>
        </p:nvSpPr>
        <p:spPr>
          <a:xfrm>
            <a:off x="3769283" y="3758965"/>
            <a:ext cx="4599920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167ADB-F587-A197-9F33-809292B20A9D}"/>
              </a:ext>
            </a:extLst>
          </p:cNvPr>
          <p:cNvSpPr/>
          <p:nvPr/>
        </p:nvSpPr>
        <p:spPr>
          <a:xfrm>
            <a:off x="4186927" y="4889585"/>
            <a:ext cx="6707903" cy="358406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08EDBC-0C41-818B-A33B-396DD0B383E3}"/>
              </a:ext>
            </a:extLst>
          </p:cNvPr>
          <p:cNvSpPr/>
          <p:nvPr/>
        </p:nvSpPr>
        <p:spPr>
          <a:xfrm>
            <a:off x="5603900" y="5709741"/>
            <a:ext cx="5290930" cy="310464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D6AD5D-FDA1-601B-B67C-CD880C372D35}"/>
              </a:ext>
            </a:extLst>
          </p:cNvPr>
          <p:cNvSpPr/>
          <p:nvPr/>
        </p:nvSpPr>
        <p:spPr>
          <a:xfrm>
            <a:off x="1919542" y="6020205"/>
            <a:ext cx="8178387" cy="310464"/>
          </a:xfrm>
          <a:prstGeom prst="rect">
            <a:avLst/>
          </a:prstGeom>
          <a:solidFill>
            <a:srgbClr val="FFFF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747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14195</TotalTime>
  <Words>1399</Words>
  <Application>Microsoft Office PowerPoint</Application>
  <PresentationFormat>Widescreen</PresentationFormat>
  <Paragraphs>159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Arial</vt:lpstr>
      <vt:lpstr>Gill Sans MT</vt:lpstr>
      <vt:lpstr>inherit</vt:lpstr>
      <vt:lpstr>Parcel</vt:lpstr>
      <vt:lpstr>Machine Learning in Trading III</vt:lpstr>
      <vt:lpstr>Student Questions</vt:lpstr>
      <vt:lpstr>Does My Strategy Need to use Machine Learning?</vt:lpstr>
      <vt:lpstr>IT seems like ML only really works on intraday Trading</vt:lpstr>
      <vt:lpstr>With Oracle Access N Months into the future</vt:lpstr>
      <vt:lpstr>Data</vt:lpstr>
      <vt:lpstr>Features</vt:lpstr>
      <vt:lpstr>Preprocessing</vt:lpstr>
      <vt:lpstr>Training and overfitting</vt:lpstr>
      <vt:lpstr>Predicting Things besides returns</vt:lpstr>
      <vt:lpstr>Hyperparameters for guiding the model</vt:lpstr>
      <vt:lpstr>Limits on Parameters</vt:lpstr>
      <vt:lpstr>Rebalancing and constraints </vt:lpstr>
      <vt:lpstr>Evaluation</vt:lpstr>
      <vt:lpstr>Goals</vt:lpstr>
      <vt:lpstr>Fundamental Investors</vt:lpstr>
      <vt:lpstr>Liquidity Provision</vt:lpstr>
      <vt:lpstr>Momentum</vt:lpstr>
      <vt:lpstr>Relative Value/Mean Reversion</vt:lpstr>
      <vt:lpstr>Factor Investing</vt:lpstr>
      <vt:lpstr>Statistical Arbitrage &amp; HFT</vt:lpstr>
      <vt:lpstr>Patterns for Different Problems</vt:lpstr>
      <vt:lpstr>Classification / Clustering Introduction</vt:lpstr>
      <vt:lpstr>Clustering Example - Dimension Reduction</vt:lpstr>
      <vt:lpstr>Classification Example I - Regime Switching Models</vt:lpstr>
      <vt:lpstr>Markov Switching GARCH model</vt:lpstr>
      <vt:lpstr>Collab Example</vt:lpstr>
      <vt:lpstr>Regression</vt:lpstr>
      <vt:lpstr>Regression Example - LASSO</vt:lpstr>
      <vt:lpstr>Regression Example - LASSO and other regression shrinkage</vt:lpstr>
      <vt:lpstr>Regression Example - LASSO feature selection</vt:lpstr>
      <vt:lpstr>Regression Example - effectiveness of various LASSO approaches</vt:lpstr>
      <vt:lpstr>optimization</vt:lpstr>
      <vt:lpstr>Optimization Example - Capital, Portfolio Allocation, and Risk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Strategies via Monte Carlo</dc:title>
  <dc:creator>B.T. Hansen</dc:creator>
  <cp:lastModifiedBy>B.T. Hansen</cp:lastModifiedBy>
  <cp:revision>21</cp:revision>
  <dcterms:created xsi:type="dcterms:W3CDTF">2024-04-24T03:30:53Z</dcterms:created>
  <dcterms:modified xsi:type="dcterms:W3CDTF">2024-05-06T22:37:41Z</dcterms:modified>
</cp:coreProperties>
</file>