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94" d="100"/>
          <a:sy n="94" d="100"/>
        </p:scale>
        <p:origin x="10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DTc8taAVuehY40Awrx1Du2qbvNF_brHpQzZ8zKKZfE/edit?usp=sharing" TargetMode="External"/><Relationship Id="rId2" Type="http://schemas.openxmlformats.org/officeDocument/2006/relationships/hyperlink" Target="https://braverock.com/brian/strategy_type_bibliography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markdown_guide.ipynb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bref.sourceforge.net/" TargetMode="External"/><Relationship Id="rId2" Type="http://schemas.openxmlformats.org/officeDocument/2006/relationships/hyperlink" Target="http://www.bibtex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mendeley.com/tipstricks/how-to-series-generate-bibtex-files-for-your-collections-for-use-in-latex-part-3-of-12/" TargetMode="External"/><Relationship Id="rId4" Type="http://schemas.openxmlformats.org/officeDocument/2006/relationships/hyperlink" Target="https://scholar.goog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yamaca.edu/student-support/tutoring-center/files/student-resources/rhetorical-precis-description-and-example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2C9A-C0E7-EB5C-6165-162ACE18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UW CFRM 523: Paper Replication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9AD61-78C5-7EA8-5D92-119DFEA52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Hansen</a:t>
            </a:r>
          </a:p>
          <a:p>
            <a:r>
              <a:rPr lang="en-US" dirty="0"/>
              <a:t>Updated March 23, 2024</a:t>
            </a:r>
          </a:p>
        </p:txBody>
      </p:sp>
    </p:spTree>
    <p:extLst>
      <p:ext uri="{BB962C8B-B14F-4D97-AF65-F5344CB8AC3E}">
        <p14:creationId xmlns:p14="http://schemas.microsoft.com/office/powerpoint/2010/main" val="5635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D664-B183-DA9C-CC8E-0EDEFDF5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précis model: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6DCA-EEE1-8908-0B08-F757AAF0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 indent="0">
              <a:buNone/>
            </a:pPr>
            <a:r>
              <a:rPr lang="en-US" dirty="0">
                <a:latin typeface="inherit"/>
              </a:rPr>
              <a:t>Excerpt from </a:t>
            </a:r>
            <a:r>
              <a:rPr lang="en-US" i="1" dirty="0">
                <a:latin typeface="inherit"/>
              </a:rPr>
              <a:t>Research Replication</a:t>
            </a:r>
            <a:r>
              <a:rPr lang="en-US" dirty="0">
                <a:latin typeface="inherit"/>
              </a:rPr>
              <a:t> by Brian Peterson:</a:t>
            </a:r>
            <a:br>
              <a:rPr lang="en-US" dirty="0">
                <a:latin typeface="inherit"/>
              </a:rPr>
            </a:br>
            <a:br>
              <a:rPr lang="en-US" b="0" i="0" dirty="0">
                <a:effectLst/>
                <a:latin typeface="inherit"/>
              </a:rPr>
            </a:br>
            <a:r>
              <a:rPr lang="en-US" b="0" i="0" dirty="0">
                <a:effectLst/>
                <a:latin typeface="inherit"/>
              </a:rPr>
              <a:t>Each paragraph will follow this structure</a:t>
            </a:r>
          </a:p>
          <a:p>
            <a:pPr lvl="1"/>
            <a:r>
              <a:rPr lang="en-US" b="0" i="0" dirty="0">
                <a:effectLst/>
                <a:latin typeface="inherit"/>
              </a:rPr>
              <a:t>a declarative sentence which restates and paraphrases the technique or claim to be covered in this paragraph </a:t>
            </a:r>
          </a:p>
          <a:p>
            <a:pPr lvl="1"/>
            <a:r>
              <a:rPr lang="en-US" b="0" i="0" dirty="0">
                <a:effectLst/>
                <a:latin typeface="inherit"/>
              </a:rPr>
              <a:t>two to four sentences describing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the main methods, tests, or arguments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formulas (with appropriate citation) when they add necessary precision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results from this portion of the paper </a:t>
            </a:r>
          </a:p>
          <a:p>
            <a:pPr lvl="1"/>
            <a:r>
              <a:rPr lang="en-US" b="0" i="0" dirty="0">
                <a:effectLst/>
                <a:latin typeface="inherit"/>
              </a:rPr>
              <a:t>one sentence which summarizes any take away conclusions about the idea being described</a:t>
            </a:r>
          </a:p>
        </p:txBody>
      </p:sp>
    </p:spTree>
    <p:extLst>
      <p:ext uri="{BB962C8B-B14F-4D97-AF65-F5344CB8AC3E}">
        <p14:creationId xmlns:p14="http://schemas.microsoft.com/office/powerpoint/2010/main" val="217328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D664-B183-DA9C-CC8E-0EDEFDF5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précis model: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6DCA-EEE1-8908-0B08-F757AAF0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dirty="0">
                <a:latin typeface="inherit"/>
              </a:rPr>
              <a:t>Excerpt from </a:t>
            </a:r>
            <a:r>
              <a:rPr lang="en-US" i="1" dirty="0">
                <a:latin typeface="inherit"/>
              </a:rPr>
              <a:t>Research Replication</a:t>
            </a:r>
            <a:r>
              <a:rPr lang="en-US" dirty="0">
                <a:latin typeface="inherit"/>
              </a:rPr>
              <a:t> by Brian Peterson:</a:t>
            </a:r>
            <a:endParaRPr lang="en-US" b="0" i="0" dirty="0">
              <a:effectLst/>
              <a:latin typeface="inherit"/>
            </a:endParaRPr>
          </a:p>
          <a:p>
            <a:pPr lvl="1"/>
            <a:r>
              <a:rPr lang="en-US" b="0" i="0" dirty="0">
                <a:effectLst/>
                <a:latin typeface="inherit"/>
              </a:rPr>
              <a:t>The summary document will then conclude with a single paragraph which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 ties together all the main points, and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describes the relevance of the work to the analyst’s research interests.</a:t>
            </a:r>
            <a:endParaRPr lang="en-US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8890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371F-9A9F-2469-8229-A1B5749C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8B54-53FB-753A-88EB-D6AF322D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  <a:latin typeface="inherit"/>
              </a:rPr>
              <a:t>Extracting hypotheses from the paper demonstrates that you understand what the authors were trying to demonstrate.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what is being analyzed?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what output/result/prediction is being made? (the dependent variable)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what are the inputs? (independent variables)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what are the possible outcomes?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how will you validate or refute the hypothesis?</a:t>
            </a:r>
          </a:p>
        </p:txBody>
      </p:sp>
    </p:spTree>
    <p:extLst>
      <p:ext uri="{BB962C8B-B14F-4D97-AF65-F5344CB8AC3E}">
        <p14:creationId xmlns:p14="http://schemas.microsoft.com/office/powerpoint/2010/main" val="364474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0078-F9F0-D5A4-E36A-6EF1D7BC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a Great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3994-0006-A5B1-8E69-E90C501A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demonstrate knowledge of the location of your paper in a larger body of research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locate the key references your paper draws 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locate important papers that cite your paper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locate any dissenting opinions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herit"/>
              </a:rPr>
              <a:t>see </a:t>
            </a:r>
            <a:r>
              <a:rPr lang="en-US" i="1" dirty="0">
                <a:latin typeface="inherit"/>
              </a:rPr>
              <a:t>Research Replication</a:t>
            </a:r>
            <a:r>
              <a:rPr lang="en-US" dirty="0">
                <a:latin typeface="inherit"/>
              </a:rPr>
              <a:t> for structure</a:t>
            </a:r>
            <a:endParaRPr lang="en-US" dirty="0"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7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7CE3-690D-4437-0BB9-6F2E8486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inherit"/>
              </a:rPr>
              <a:t>Getting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965D-F9AE-7272-4805-15435131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most papers will not publish their data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some papers will be easy to locate data for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figure out possible sources: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Google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inherit"/>
              </a:rPr>
              <a:t>Quandl</a:t>
            </a:r>
            <a:endParaRPr lang="en-US" dirty="0">
              <a:effectLst/>
              <a:latin typeface="inheri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Bloomberg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ask for help quickly if you get stuck!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is there alternate or similar data which could be used instead?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if all else fails, we might be able to substitute - Ask Now!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7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667D-18C5-7D11-89E4-783FAA7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Building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9B2B-2E43-7906-AD00-65F9DED5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code and write as you go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replicate key analytical techniques first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make as much use of existing code/packages as possible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look in languages other than Python if you need to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make sure your code and document compiles at every stage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validate your results and write about your conclusions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your process is more important than trying to organize too 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00A6-84A4-97D8-A01F-CA202391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8901-A405-9A02-F162-B837649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summary statistics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more data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more recent data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other similar data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other asset classes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reduce or eliminate simplifying assumptions from the source paper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implement similar or more recent techniques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evaluate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7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6596-0535-C634-D1CC-67FCE830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39B8-7378-AB18-88CC-187FEA29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papers may be chosen on a FIFA basis (first chosen, first assigned)</a:t>
            </a:r>
          </a:p>
          <a:p>
            <a:pPr fontAlgn="base"/>
            <a:r>
              <a:rPr lang="en-US" b="0" i="0" dirty="0">
                <a:effectLst/>
                <a:latin typeface="inherit"/>
              </a:rPr>
              <a:t>Email our TA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Cha </a:t>
            </a:r>
            <a:r>
              <a:rPr lang="en-US" b="1" i="0" dirty="0" err="1">
                <a:solidFill>
                  <a:srgbClr val="1F1F1F"/>
                </a:solidFill>
                <a:effectLst/>
                <a:latin typeface="Google Sans"/>
              </a:rPr>
              <a:t>Suaysom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 (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nsuaysom@uw.edu)</a:t>
            </a:r>
            <a:r>
              <a:rPr lang="en-US" b="0" i="0" dirty="0">
                <a:effectLst/>
                <a:latin typeface="inherit"/>
              </a:rPr>
              <a:t> ASAP with your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first choice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up to two alternate choices if your first choice(s) are taken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a paper not on </a:t>
            </a:r>
            <a:r>
              <a:rPr lang="en-US" b="0" i="0" dirty="0">
                <a:effectLst/>
                <a:latin typeface="inherit"/>
                <a:hlinkClick r:id="rId2"/>
              </a:rPr>
              <a:t>Classes of Strategies</a:t>
            </a:r>
            <a:r>
              <a:rPr lang="en-US" b="0" i="0" dirty="0">
                <a:effectLst/>
                <a:latin typeface="inherit"/>
              </a:rPr>
              <a:t> by Peterson should be discussed with the instructor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skim the paper and think about implementing before choosing, as they vary widely in difficulty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strict email timestamp priority will apply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we’ll post chosen papers as we process the emails at</a:t>
            </a:r>
            <a:br>
              <a:rPr lang="en-US" b="0" i="0" dirty="0">
                <a:effectLst/>
                <a:latin typeface="inherit"/>
              </a:rPr>
            </a:br>
            <a:r>
              <a:rPr lang="en-US" b="0" i="0" dirty="0">
                <a:effectLst/>
                <a:latin typeface="inherit"/>
                <a:hlinkClick r:id="rId3"/>
              </a:rPr>
              <a:t>https://docs.google.com/spreadsheets/d/1kDTc8taAVuehY40Awrx1Du2qbvNF_brHpQzZ8zKKZfE/edit?usp=sharing</a:t>
            </a:r>
            <a:r>
              <a:rPr lang="en-US" b="0" i="0" dirty="0">
                <a:effectLst/>
                <a:latin typeface="inheri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BA6-F257-7EA7-C4CB-20C6E0D8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inheri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197-621A-2F88-5F4F-AE75D04F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/>
            <a:r>
              <a:rPr lang="en-US" i="1" dirty="0">
                <a:effectLst/>
                <a:latin typeface="inherit"/>
              </a:rPr>
              <a:t>Choose your paper ASAP</a:t>
            </a:r>
            <a:endParaRPr lang="en-US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this will require skimming several papers in areas you are interested in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delay may mean the paper you’re most interested in is taken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start on getting data and your literature review as soon as your choice is confirmed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keep extending your project work until it is due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5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EC86-7849-4C14-704F-A1E08938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2B2D-1B17-9D67-6141-A5C734C1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Welcome To </a:t>
            </a:r>
            <a:r>
              <a:rPr lang="en-US" dirty="0" err="1">
                <a:hlinkClick r:id="rId2"/>
              </a:rPr>
              <a:t>Colaboratory</a:t>
            </a:r>
            <a:endParaRPr lang="en-US" dirty="0"/>
          </a:p>
          <a:p>
            <a:r>
              <a:rPr lang="en-US" dirty="0">
                <a:hlinkClick r:id="rId3"/>
              </a:rPr>
              <a:t>Markdown Guide</a:t>
            </a:r>
            <a:r>
              <a:rPr lang="en-US" dirty="0"/>
              <a:t> (Headers and writing math)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E17-0F44-FAD0-0370-E7D8477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Replicate?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4FF9-BC3C-E800-3EFD-742D5A27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Perhaps the most important skill of a working quant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Any str</a:t>
            </a:r>
            <a:r>
              <a:rPr lang="en-US" dirty="0">
                <a:latin typeface="inherit"/>
              </a:rPr>
              <a:t>ategy development will share some techniques with work done by previous researchers or be extension of their work</a:t>
            </a:r>
            <a:endParaRPr lang="en-US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herit"/>
              </a:rPr>
              <a:t>“New” research is never that far from existing research (especially if you include everything outside of quant finance)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dirty="0">
                <a:latin typeface="inherit"/>
              </a:rPr>
              <a:t>A</a:t>
            </a:r>
            <a:r>
              <a:rPr lang="en-US" dirty="0">
                <a:effectLst/>
                <a:latin typeface="inherit"/>
              </a:rPr>
              <a:t>bility to understand and critically evaluate published research will improve </a:t>
            </a:r>
            <a:r>
              <a:rPr lang="en-US" dirty="0">
                <a:latin typeface="inherit"/>
              </a:rPr>
              <a:t>your original work</a:t>
            </a:r>
          </a:p>
          <a:p>
            <a:pPr fontAlgn="base"/>
            <a:r>
              <a:rPr lang="en-US" dirty="0">
                <a:latin typeface="inherit"/>
              </a:rPr>
              <a:t>Every strategy you replicate is a new potential benchmark</a:t>
            </a:r>
          </a:p>
        </p:txBody>
      </p:sp>
    </p:spTree>
    <p:extLst>
      <p:ext uri="{BB962C8B-B14F-4D97-AF65-F5344CB8AC3E}">
        <p14:creationId xmlns:p14="http://schemas.microsoft.com/office/powerpoint/2010/main" val="408774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7E2B-BF81-B396-1EDD-768BC74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5718-CF80-F0C5-C142-E80B6BEA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herit"/>
              </a:rPr>
              <a:t>W</a:t>
            </a:r>
            <a:r>
              <a:rPr lang="en-US" dirty="0">
                <a:effectLst/>
                <a:latin typeface="inherit"/>
              </a:rPr>
              <a:t>eekly “assignment” due dates are there to help you keep on track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herit"/>
              </a:rPr>
              <a:t>D</a:t>
            </a:r>
            <a:r>
              <a:rPr lang="en-US" dirty="0">
                <a:effectLst/>
                <a:latin typeface="inherit"/>
              </a:rPr>
              <a:t>on’t neglect data or the literature review</a:t>
            </a:r>
          </a:p>
          <a:p>
            <a:pPr lvl="1" fontAlgn="base"/>
            <a:r>
              <a:rPr lang="en-US" i="1" dirty="0">
                <a:effectLst/>
                <a:latin typeface="inherit"/>
              </a:rPr>
              <a:t>these will both take a lot of time</a:t>
            </a:r>
            <a:endParaRPr lang="en-US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get started on finding the data and your literature review right away</a:t>
            </a:r>
          </a:p>
        </p:txBody>
      </p:sp>
    </p:spTree>
    <p:extLst>
      <p:ext uri="{BB962C8B-B14F-4D97-AF65-F5344CB8AC3E}">
        <p14:creationId xmlns:p14="http://schemas.microsoft.com/office/powerpoint/2010/main" val="18017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5D40-1E3C-0647-6B14-7E3E1D56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1478-AE05-6678-07F3-E78EFD75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93049"/>
          </a:xfrm>
        </p:spPr>
        <p:txBody>
          <a:bodyPr>
            <a:normAutofit fontScale="775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as part of replicating a paper, we will follow processes for reproducible research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most research papers don’t publish their data or code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reproducible research includes all the material necessary to reproduce the results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data (may not be distributable due to license restrictions)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parsing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transformations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assumptions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hypotheses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tests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outputs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inherit"/>
              </a:rPr>
              <a:t>notebook methods such as </a:t>
            </a:r>
            <a:r>
              <a:rPr lang="en-US" sz="2100" dirty="0" err="1">
                <a:effectLst/>
                <a:latin typeface="inherit"/>
              </a:rPr>
              <a:t>Jupyter</a:t>
            </a:r>
            <a:r>
              <a:rPr lang="en-US" sz="2100" dirty="0">
                <a:effectLst/>
                <a:latin typeface="inherit"/>
              </a:rPr>
              <a:t> or </a:t>
            </a:r>
            <a:r>
              <a:rPr lang="en-US" sz="2100" dirty="0" err="1">
                <a:effectLst/>
                <a:latin typeface="inherit"/>
              </a:rPr>
              <a:t>RMarkdown</a:t>
            </a:r>
            <a:r>
              <a:rPr lang="en-US" sz="2100" dirty="0">
                <a:effectLst/>
                <a:latin typeface="inherit"/>
              </a:rPr>
              <a:t> were created to facilitate this kind of 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7338-972B-E543-B581-435E743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Collab/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B4DB-0725-F126-897B-79F82E70D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01334"/>
            <a:ext cx="7729728" cy="3840480"/>
          </a:xfrm>
        </p:spPr>
        <p:txBody>
          <a:bodyPr>
            <a:normAutofit lnSpcReduction="10000"/>
          </a:bodyPr>
          <a:lstStyle/>
          <a:p>
            <a:pPr marL="57150" fontAlgn="base"/>
            <a:endParaRPr lang="en-US" dirty="0">
              <a:latin typeface="inherit"/>
            </a:endParaRPr>
          </a:p>
          <a:p>
            <a:pPr fontAlgn="base"/>
            <a:r>
              <a:rPr lang="en-US" dirty="0">
                <a:latin typeface="inherit"/>
              </a:rPr>
              <a:t>all projects will be in collab/</a:t>
            </a:r>
            <a:r>
              <a:rPr lang="en-US" dirty="0" err="1">
                <a:latin typeface="inherit"/>
              </a:rPr>
              <a:t>jupyter</a:t>
            </a:r>
            <a:r>
              <a:rPr lang="en-US" dirty="0">
                <a:latin typeface="inherit"/>
              </a:rPr>
              <a:t> notebooks</a:t>
            </a:r>
          </a:p>
          <a:p>
            <a:pPr fontAlgn="base"/>
            <a:r>
              <a:rPr lang="en-US" dirty="0">
                <a:latin typeface="inherit"/>
              </a:rPr>
              <a:t>your project must be </a:t>
            </a:r>
            <a:r>
              <a:rPr lang="en-US" dirty="0" err="1">
                <a:latin typeface="inherit"/>
              </a:rPr>
              <a:t>compilable</a:t>
            </a:r>
            <a:r>
              <a:rPr lang="en-US" dirty="0">
                <a:latin typeface="inherit"/>
              </a:rPr>
              <a:t> and complete</a:t>
            </a:r>
          </a:p>
          <a:p>
            <a:pPr fontAlgn="base"/>
            <a:r>
              <a:rPr lang="en-US" dirty="0">
                <a:latin typeface="inherit"/>
              </a:rPr>
              <a:t>you will turn in notebook, .bib, and data files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latin typeface="inherit"/>
            </a:endParaRPr>
          </a:p>
          <a:p>
            <a:r>
              <a:rPr lang="en-US" dirty="0">
                <a:latin typeface="inherit"/>
              </a:rPr>
              <a:t>Collab Benefits:</a:t>
            </a:r>
          </a:p>
          <a:p>
            <a:pPr lvl="1"/>
            <a:r>
              <a:rPr lang="en-US" dirty="0">
                <a:latin typeface="inherit"/>
              </a:rPr>
              <a:t>Pre-installed Libraries: NumPy, pandas, TensorFlow, </a:t>
            </a:r>
            <a:r>
              <a:rPr lang="en-US" dirty="0" err="1">
                <a:latin typeface="inherit"/>
              </a:rPr>
              <a:t>PyTorch</a:t>
            </a:r>
            <a:r>
              <a:rPr lang="en-US" dirty="0">
                <a:latin typeface="inherit"/>
              </a:rPr>
              <a:t>, etc.</a:t>
            </a:r>
          </a:p>
          <a:p>
            <a:pPr lvl="1"/>
            <a:r>
              <a:rPr lang="en-US" dirty="0">
                <a:latin typeface="inherit"/>
              </a:rPr>
              <a:t>Easy to share code</a:t>
            </a:r>
          </a:p>
          <a:p>
            <a:pPr lvl="1"/>
            <a:r>
              <a:rPr lang="en-US" dirty="0">
                <a:latin typeface="inherit"/>
              </a:rPr>
              <a:t>For ML Strategies: Free GPU and TPU Access</a:t>
            </a:r>
          </a:p>
          <a:p>
            <a:pPr lvl="1"/>
            <a:r>
              <a:rPr lang="en-US" dirty="0">
                <a:latin typeface="inherit"/>
              </a:rPr>
              <a:t>Integrated with Google Drive</a:t>
            </a:r>
          </a:p>
          <a:p>
            <a:pPr lvl="1"/>
            <a:endParaRPr lang="en-US" dirty="0">
              <a:effectLst/>
              <a:latin typeface="inherit"/>
            </a:endParaRPr>
          </a:p>
          <a:p>
            <a:endParaRPr lang="en-US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220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B141-EEB9-DF37-43CE-04E4490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BibTeX</a:t>
            </a:r>
            <a:r>
              <a:rPr lang="en-US" dirty="0">
                <a:effectLst/>
              </a:rPr>
              <a:t> (and </a:t>
            </a:r>
            <a:r>
              <a:rPr lang="en-US" dirty="0" err="1">
                <a:effectLst/>
              </a:rPr>
              <a:t>Jabref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FF95-C60E-6778-C4B1-F7F5BE2D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120" y="2519679"/>
            <a:ext cx="7603744" cy="3664007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all references will be in </a:t>
            </a:r>
            <a:r>
              <a:rPr lang="en-US" u="none" strike="noStrike" dirty="0" err="1">
                <a:solidFill>
                  <a:srgbClr val="2A7CDF"/>
                </a:solidFill>
                <a:effectLst/>
                <a:latin typeface="inherit"/>
                <a:hlinkClick r:id="rId2"/>
              </a:rPr>
              <a:t>BibTeX</a:t>
            </a:r>
            <a:r>
              <a:rPr lang="en-US" dirty="0">
                <a:effectLst/>
                <a:latin typeface="inherit"/>
              </a:rPr>
              <a:t> and you will hand in your .bib files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u="none" strike="noStrike" dirty="0" err="1">
                <a:solidFill>
                  <a:srgbClr val="2A7CDF"/>
                </a:solidFill>
                <a:effectLst/>
                <a:latin typeface="inherit"/>
                <a:hlinkClick r:id="rId3"/>
              </a:rPr>
              <a:t>Jabref</a:t>
            </a:r>
            <a:r>
              <a:rPr lang="en-US" dirty="0">
                <a:effectLst/>
                <a:latin typeface="inherit"/>
              </a:rPr>
              <a:t> is free, multi-platform, and enterprise grade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works with </a:t>
            </a:r>
            <a:r>
              <a:rPr lang="en-US" u="none" strike="noStrike" dirty="0">
                <a:solidFill>
                  <a:srgbClr val="2A7CDF"/>
                </a:solidFill>
                <a:effectLst/>
                <a:latin typeface="inherit"/>
                <a:hlinkClick r:id="rId4"/>
              </a:rPr>
              <a:t>Google Scholar</a:t>
            </a:r>
            <a:r>
              <a:rPr lang="en-US" dirty="0">
                <a:effectLst/>
                <a:latin typeface="inherit"/>
              </a:rPr>
              <a:t> to import references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include URLs to the papers/books you cite!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using </a:t>
            </a:r>
            <a:r>
              <a:rPr lang="en-US" u="none" strike="noStrike" dirty="0" err="1">
                <a:solidFill>
                  <a:srgbClr val="2A7CDF"/>
                </a:solidFill>
                <a:effectLst/>
                <a:latin typeface="inherit"/>
                <a:hlinkClick r:id="rId5"/>
              </a:rPr>
              <a:t>mendeley</a:t>
            </a:r>
            <a:r>
              <a:rPr lang="en-US" dirty="0">
                <a:effectLst/>
                <a:latin typeface="inherit"/>
              </a:rPr>
              <a:t> or other reference managers is fine if you already know and use those tools</a:t>
            </a:r>
            <a:endParaRPr lang="en-US" b="1" dirty="0">
              <a:solidFill>
                <a:srgbClr val="515151"/>
              </a:solidFill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8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660D-53F5-0AFA-F270-DC722CCE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CB50-27CD-4D0A-AB8B-03DAEF3E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07343"/>
          </a:xfrm>
        </p:spPr>
        <p:txBody>
          <a:bodyPr/>
          <a:lstStyle/>
          <a:p>
            <a:pPr fontAlgn="base"/>
            <a:r>
              <a:rPr lang="en-US" dirty="0">
                <a:effectLst/>
                <a:latin typeface="inherit"/>
              </a:rPr>
              <a:t>License your work!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herit"/>
              </a:rPr>
              <a:t>Y</a:t>
            </a:r>
            <a:r>
              <a:rPr lang="en-US" dirty="0">
                <a:effectLst/>
                <a:latin typeface="inherit"/>
              </a:rPr>
              <a:t>ou want credit for your efforts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herit"/>
              </a:rPr>
              <a:t>O</a:t>
            </a:r>
            <a:r>
              <a:rPr lang="en-US" dirty="0">
                <a:effectLst/>
                <a:latin typeface="inherit"/>
              </a:rPr>
              <a:t>thers may want to cite you or reuse your work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 recommend the </a:t>
            </a:r>
            <a:r>
              <a:rPr lang="en-US" u="none" strike="noStrike" dirty="0">
                <a:solidFill>
                  <a:srgbClr val="2A7CDF"/>
                </a:solidFill>
                <a:effectLst/>
                <a:latin typeface="inherit"/>
                <a:hlinkClick r:id="rId2"/>
              </a:rPr>
              <a:t>Creative Commons</a:t>
            </a:r>
            <a:r>
              <a:rPr lang="en-US" dirty="0">
                <a:effectLst/>
                <a:latin typeface="inherit"/>
              </a:rPr>
              <a:t> CC-BY license for your class projects</a:t>
            </a:r>
          </a:p>
        </p:txBody>
      </p:sp>
    </p:spTree>
    <p:extLst>
      <p:ext uri="{BB962C8B-B14F-4D97-AF65-F5344CB8AC3E}">
        <p14:creationId xmlns:p14="http://schemas.microsoft.com/office/powerpoint/2010/main" val="279759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ABEE-235B-CE7A-8CA0-F8846616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Summarize the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1E26-1D32-B25E-65B2-DAF50E0E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small essay describing the paper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i="1" dirty="0">
                <a:effectLst/>
                <a:latin typeface="inherit"/>
              </a:rPr>
              <a:t>précis</a:t>
            </a:r>
            <a:r>
              <a:rPr lang="en-US" dirty="0">
                <a:effectLst/>
                <a:latin typeface="inherit"/>
              </a:rPr>
              <a:t> introductory paragraph (see next slide)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2-5 paragraphs covering main points of the paper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concluding paragraph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tie together the main points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explain the relevance to your research interests</a:t>
            </a:r>
            <a:endParaRPr lang="en-US" b="1" dirty="0">
              <a:solidFill>
                <a:srgbClr val="515151"/>
              </a:solidFill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D664-B183-DA9C-CC8E-0EDEFDF5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précis model: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6DCA-EEE1-8908-0B08-F757AAF0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03097"/>
          </a:xfrm>
        </p:spPr>
        <p:txBody>
          <a:bodyPr>
            <a:normAutofit fontScale="85000" lnSpcReduction="20000"/>
          </a:bodyPr>
          <a:lstStyle/>
          <a:p>
            <a:pPr marL="228600" lvl="1" indent="0">
              <a:buNone/>
            </a:pPr>
            <a:r>
              <a:rPr lang="en-US" dirty="0">
                <a:latin typeface="inherit"/>
              </a:rPr>
              <a:t>Excerpt from </a:t>
            </a:r>
            <a:r>
              <a:rPr lang="en-US" i="1" dirty="0">
                <a:latin typeface="inherit"/>
              </a:rPr>
              <a:t>Research Replication</a:t>
            </a:r>
            <a:r>
              <a:rPr lang="en-US" dirty="0">
                <a:latin typeface="inherit"/>
              </a:rPr>
              <a:t> by Brian Peterson:</a:t>
            </a:r>
            <a:endParaRPr lang="en-US" b="0" i="1" dirty="0">
              <a:effectLst/>
              <a:latin typeface="inherit"/>
            </a:endParaRPr>
          </a:p>
          <a:p>
            <a:pPr lvl="1"/>
            <a:r>
              <a:rPr lang="en-US" b="0" i="0" dirty="0">
                <a:effectLst/>
                <a:latin typeface="inherit"/>
              </a:rPr>
              <a:t> a single introductory sentence describing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the title, authors, and journal the paper appeared in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an appropriate verb such as assert, argue, deny, demonstrate, disprove, examine, prove, refute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a that object clause that describes the thesis of the work </a:t>
            </a:r>
          </a:p>
          <a:p>
            <a:pPr lvl="1"/>
            <a:r>
              <a:rPr lang="en-US" b="0" i="0" dirty="0">
                <a:effectLst/>
                <a:latin typeface="inherit"/>
              </a:rPr>
              <a:t>one sentence for each major point in the paper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choosing no more than five points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each sentence should describe the technique or claim </a:t>
            </a:r>
          </a:p>
          <a:p>
            <a:pPr lvl="2"/>
            <a:r>
              <a:rPr lang="en-US" b="0" i="0" dirty="0">
                <a:effectLst/>
                <a:latin typeface="inherit"/>
              </a:rPr>
              <a:t>and the claimed result of applying the concept </a:t>
            </a:r>
          </a:p>
          <a:p>
            <a:pPr lvl="1"/>
            <a:r>
              <a:rPr lang="en-US" b="0" i="0" dirty="0">
                <a:effectLst/>
                <a:latin typeface="inherit"/>
              </a:rPr>
              <a:t>one sentence that ties it all together: what the reader should be expected to take away from the paper</a:t>
            </a:r>
          </a:p>
          <a:p>
            <a:pPr marL="0" indent="0">
              <a:buNone/>
            </a:pPr>
            <a:endParaRPr lang="en-US" sz="1600" dirty="0">
              <a:latin typeface="inherit"/>
            </a:endParaRPr>
          </a:p>
          <a:p>
            <a:pPr marL="0" indent="0">
              <a:buNone/>
            </a:pPr>
            <a:r>
              <a:rPr lang="en-US" sz="1600" dirty="0">
                <a:latin typeface="inherit"/>
              </a:rPr>
              <a:t>See </a:t>
            </a:r>
            <a:r>
              <a:rPr lang="en-US" sz="1600" dirty="0">
                <a:latin typeface="inherit"/>
                <a:hlinkClick r:id="rId2"/>
              </a:rPr>
              <a:t>Precis description and examples</a:t>
            </a:r>
            <a:endParaRPr lang="en-US" sz="1600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862435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2793</TotalTime>
  <Words>1084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Google Sans</vt:lpstr>
      <vt:lpstr>inherit</vt:lpstr>
      <vt:lpstr>Parcel</vt:lpstr>
      <vt:lpstr>UW CFRM 523: Paper Replication Project</vt:lpstr>
      <vt:lpstr>Why Replicate?</vt:lpstr>
      <vt:lpstr>Schedule</vt:lpstr>
      <vt:lpstr>Reproducible Research</vt:lpstr>
      <vt:lpstr>Collab/Jupyter Notebooks</vt:lpstr>
      <vt:lpstr>BibTeX (and Jabref)</vt:lpstr>
      <vt:lpstr>Licensing</vt:lpstr>
      <vt:lpstr>Summarize the Paper</vt:lpstr>
      <vt:lpstr>précis model: Introduction</vt:lpstr>
      <vt:lpstr>précis model: Body</vt:lpstr>
      <vt:lpstr>précis model: Conclusion</vt:lpstr>
      <vt:lpstr>Describing the Hypotheses</vt:lpstr>
      <vt:lpstr>Doing a Great Literature Review</vt:lpstr>
      <vt:lpstr>Getting Data</vt:lpstr>
      <vt:lpstr>Building the Model</vt:lpstr>
      <vt:lpstr>Extensions</vt:lpstr>
      <vt:lpstr>Choosing Papers</vt:lpstr>
      <vt:lpstr>Next Steps</vt:lpstr>
      <vt:lpstr>Helpful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CFRM 523 Paper Replication Project</dc:title>
  <dc:creator>B.T. Hansen</dc:creator>
  <cp:lastModifiedBy>Ben Hansen | Rotella Capital</cp:lastModifiedBy>
  <cp:revision>6</cp:revision>
  <dcterms:created xsi:type="dcterms:W3CDTF">2024-03-18T03:56:18Z</dcterms:created>
  <dcterms:modified xsi:type="dcterms:W3CDTF">2024-03-23T20:18:37Z</dcterms:modified>
</cp:coreProperties>
</file>