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1" r:id="rId11"/>
    <p:sldId id="264" r:id="rId12"/>
    <p:sldId id="273" r:id="rId13"/>
    <p:sldId id="274" r:id="rId14"/>
    <p:sldId id="277" r:id="rId15"/>
    <p:sldId id="276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7" d="100"/>
          <a:sy n="87" d="100"/>
        </p:scale>
        <p:origin x="3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3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4D4524-5DC3-465A-B907-1BA96EF616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6CD3A4-7CB3-46E7-A911-D23B4311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drive/1g7LQKe2JNqNYmc7cSEsJ-42DqgJI60P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tools.html#measure-for-fit-performance-eval-measures" TargetMode="External"/><Relationship Id="rId2" Type="http://schemas.openxmlformats.org/officeDocument/2006/relationships/hyperlink" Target="https://otexts.com/fpp2/accurac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model_evaluation.html#regression-metric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l_models_are_wro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ghiemstra.com/statprime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2C9A-C0E7-EB5C-6165-162ACE18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Formulating and Testing Hypotheses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9AD61-78C5-7EA8-5D92-119DFEA52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Hansen</a:t>
            </a:r>
          </a:p>
          <a:p>
            <a:r>
              <a:rPr lang="en-US" dirty="0"/>
              <a:t>Updated March 24, 2024</a:t>
            </a:r>
          </a:p>
        </p:txBody>
      </p:sp>
    </p:spTree>
    <p:extLst>
      <p:ext uri="{BB962C8B-B14F-4D97-AF65-F5344CB8AC3E}">
        <p14:creationId xmlns:p14="http://schemas.microsoft.com/office/powerpoint/2010/main" val="5635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D664-B183-DA9C-CC8E-0EDEFDF5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6DCA-EEE1-8908-0B08-F757AAF0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inherit"/>
              </a:rPr>
              <a:t>we are often interested in the correlation of assets </a:t>
            </a:r>
          </a:p>
          <a:p>
            <a:r>
              <a:rPr lang="en-US" dirty="0">
                <a:latin typeface="inherit"/>
              </a:rPr>
              <a:t>or in the correlation of indicators </a:t>
            </a:r>
          </a:p>
          <a:p>
            <a:r>
              <a:rPr lang="en-US" dirty="0">
                <a:latin typeface="inherit"/>
              </a:rPr>
              <a:t>or in the correlation of residuals </a:t>
            </a:r>
          </a:p>
          <a:p>
            <a:endParaRPr lang="en-US" dirty="0">
              <a:latin typeface="inherit"/>
            </a:endParaRPr>
          </a:p>
          <a:p>
            <a:r>
              <a:rPr lang="en-US" dirty="0">
                <a:latin typeface="inherit"/>
              </a:rPr>
              <a:t>your hypothesis is</a:t>
            </a:r>
          </a:p>
          <a:p>
            <a:pPr lvl="1"/>
            <a:r>
              <a:rPr lang="en-US" dirty="0">
                <a:latin typeface="inherit"/>
              </a:rPr>
              <a:t>that the correlation should be significant in cases where you think things are related</a:t>
            </a:r>
          </a:p>
          <a:p>
            <a:pPr lvl="1"/>
            <a:r>
              <a:rPr lang="en-US" dirty="0">
                <a:latin typeface="inherit"/>
              </a:rPr>
              <a:t>that the correlation should not be significant where e.g. you are looking at residuals of a model</a:t>
            </a:r>
          </a:p>
          <a:p>
            <a:endParaRPr lang="en-US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8624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371F-9A9F-2469-8229-A1B5749C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515151"/>
                </a:solidFill>
                <a:effectLst/>
              </a:rPr>
              <a:t>Linear model Hypotheses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79E1BC1-2E2E-A890-02FB-0E0D9697D6A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231137" y="2626047"/>
                <a:ext cx="7867904" cy="31259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many problems may be cast as regression problems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dirty="0">
                  <a:solidFill>
                    <a:schemeClr val="tx1"/>
                  </a:solidFill>
                  <a:latin typeface="inherit"/>
                  <a:cs typeface="Open Sans" panose="020B0606030504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𝑦</m:t>
                    </m:r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=</m:t>
                    </m:r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𝑚𝑥</m:t>
                    </m:r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+</m:t>
                    </m:r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𝑏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𝑚</m:t>
                    </m:r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𝐶𝑜𝑣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𝑦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)</m:t>
                        </m:r>
                      </m:num>
                      <m:den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𝑉𝑎𝑟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)</m:t>
                        </m:r>
                      </m:den>
                    </m:f>
                    <m:r>
                      <a: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Open Sans" panose="020B0606030504020204" pitchFamily="34" charset="0"/>
                      </a:rPr>
                      <m:t>=</m:t>
                    </m:r>
                    <m:f>
                      <m:f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𝐶𝑜𝑟</m:t>
                        </m:r>
                        <m:d>
                          <m:dPr>
                            <m:ctrlP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kumimoji="0" lang="en-US" alt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𝑦</m:t>
                            </m:r>
                          </m:e>
                        </m:d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⋅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𝑆𝑡𝑑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𝑦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)</m:t>
                        </m:r>
                      </m:num>
                      <m:den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𝑆𝑡𝑑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(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𝑥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Open Sans" panose="020B0606030504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nherit"/>
                  <a:cs typeface="Open Sans" panose="020B0606030504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nherit"/>
                  <a:cs typeface="Open Sans" panose="020B0606030504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in many cases you may be interested in rolling coefficients of regression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(correlation “breaking down” or persisting)</a:t>
                </a:r>
                <a:b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</a:b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nherit"/>
                  <a:cs typeface="Open Sans" panose="020B0606030504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hypotheses for regression are also fairly straightforward to specify and test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we can test the goodness of fit by looking at the summary() from a fitted model (f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dirty="0">
                    <a:solidFill>
                      <a:schemeClr val="tx1"/>
                    </a:solidFill>
                    <a:latin typeface="inherit"/>
                    <a:cs typeface="Open Sans" panose="020B0606030504020204" pitchFamily="34" charset="0"/>
                  </a:rPr>
                  <a:t>In </a:t>
                </a:r>
                <a:r>
                  <a:rPr lang="en-US" altLang="en-US" dirty="0" err="1">
                    <a:solidFill>
                      <a:schemeClr val="tx1"/>
                    </a:solidFill>
                    <a:latin typeface="inherit"/>
                    <a:cs typeface="Open Sans" panose="020B0606030504020204" pitchFamily="34" charset="0"/>
                  </a:rPr>
                  <a:t>s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tatsmodels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: .summar</a:t>
                </a:r>
                <a:r>
                  <a:rPr lang="en-US" altLang="en-US" dirty="0">
                    <a:solidFill>
                      <a:schemeClr val="tx1"/>
                    </a:solidFill>
                    <a:latin typeface="inherit"/>
                    <a:cs typeface="Open Sans" panose="020B0606030504020204" pitchFamily="34" charset="0"/>
                  </a:rPr>
                  <a:t>y()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nherit"/>
                  <a:cs typeface="Open Sans" panose="020B0606030504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nherit"/>
                    <a:cs typeface="Open Sans" panose="020B0606030504020204" pitchFamily="34" charset="0"/>
                  </a:rPr>
                  <a:t>Regressions should have standard errors, R-squared, p-value, and F-statistic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79E1BC1-2E2E-A890-02FB-0E0D9697D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231137" y="2626047"/>
                <a:ext cx="7867904" cy="3125984"/>
              </a:xfrm>
              <a:prstGeom prst="rect">
                <a:avLst/>
              </a:prstGeom>
              <a:blipFill>
                <a:blip r:embed="rId2"/>
                <a:stretch>
                  <a:fillRect l="-1627" t="-2144" r="-930" b="-40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74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8072-61DC-4726-17D2-FDD8FB4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620C54-ADC1-73F1-A89C-286B6836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2354"/>
            <a:ext cx="7729728" cy="3101983"/>
          </a:xfrm>
        </p:spPr>
        <p:txBody>
          <a:bodyPr/>
          <a:lstStyle/>
          <a:p>
            <a:r>
              <a:rPr lang="en-US" dirty="0">
                <a:hlinkClick r:id="rId2"/>
              </a:rPr>
              <a:t>Link to Copper Regression and Confusion Matrix Collab Notebook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A931DC-E08A-AD1A-F1ED-AFFF7056C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" r="1415" b="8004"/>
          <a:stretch/>
        </p:blipFill>
        <p:spPr>
          <a:xfrm>
            <a:off x="2175038" y="2732822"/>
            <a:ext cx="7954485" cy="2116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4E7E8-8D4A-2473-793C-708F523B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038" y="4877409"/>
            <a:ext cx="795448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3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8072-61DC-4726-17D2-FDD8FB4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Output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D95E5A3-2302-8EC8-15A7-36A64AAE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20" y="2219247"/>
            <a:ext cx="6664959" cy="454007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51658B-A2E1-A5AB-8791-40D85CDEE14F}"/>
              </a:ext>
            </a:extLst>
          </p:cNvPr>
          <p:cNvSpPr txBox="1"/>
          <p:nvPr/>
        </p:nvSpPr>
        <p:spPr>
          <a:xfrm>
            <a:off x="9709569" y="5570142"/>
            <a:ext cx="219201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(Removed TIME and </a:t>
            </a:r>
            <a:br>
              <a:rPr lang="en-US" dirty="0"/>
            </a:br>
            <a:r>
              <a:rPr lang="en-US" dirty="0"/>
              <a:t>INVENTORYINDEX)</a:t>
            </a:r>
          </a:p>
        </p:txBody>
      </p:sp>
    </p:spTree>
    <p:extLst>
      <p:ext uri="{BB962C8B-B14F-4D97-AF65-F5344CB8AC3E}">
        <p14:creationId xmlns:p14="http://schemas.microsoft.com/office/powerpoint/2010/main" val="14816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14B0-B8B0-8213-A9D4-1E52D639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Extraction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392CD9-9217-4F73-5403-EDED55C8F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004" y="2250719"/>
            <a:ext cx="3468022" cy="4030851"/>
          </a:xfrm>
        </p:spPr>
      </p:pic>
    </p:spTree>
    <p:extLst>
      <p:ext uri="{BB962C8B-B14F-4D97-AF65-F5344CB8AC3E}">
        <p14:creationId xmlns:p14="http://schemas.microsoft.com/office/powerpoint/2010/main" val="99112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2081-CDA8-B576-6AC2-371496C1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and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772919-568A-680C-D128-2036DE3EDF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73" y="2341854"/>
            <a:ext cx="8421223" cy="41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7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0078-F9F0-D5A4-E36A-6EF1D7BC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3994-0006-A5B1-8E69-E90C501A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8916"/>
            <a:ext cx="7729728" cy="4029061"/>
          </a:xfrm>
        </p:spPr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Forecast Error is the difference between the ‘true’ value and the predicted value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many different estimates are possible, and some will help you evaluate your model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the ‘naive’ forecast simply uses the prior observation as the forecast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a ‘drift’ forecast adds a trend to the prior observation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common measures of forecast error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MSFE/RMSE Mean squared forecast error or root mean squared error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MAE: Mean Absolute Error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MAPE: Mean Absolute Percentage Error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MASE: Mean Absolute Scaled Error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See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https://otexts.com/fpp2/accuracy.html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for a great discussion of standard forecast error metrics (in R)</a:t>
            </a:r>
          </a:p>
          <a:p>
            <a:pPr algn="l" fontAlgn="base"/>
            <a:r>
              <a:rPr lang="en-US" dirty="0">
                <a:solidFill>
                  <a:schemeClr val="tx1"/>
                </a:solidFill>
                <a:latin typeface="inherit"/>
              </a:rPr>
              <a:t>Docs in python:</a:t>
            </a:r>
            <a:br>
              <a:rPr lang="en-US" dirty="0">
                <a:solidFill>
                  <a:schemeClr val="tx1"/>
                </a:solidFill>
                <a:latin typeface="inherit"/>
              </a:rPr>
            </a:br>
            <a:r>
              <a:rPr lang="en-US" dirty="0">
                <a:solidFill>
                  <a:schemeClr val="tx1"/>
                </a:solidFill>
                <a:latin typeface="inherit"/>
                <a:hlinkClick r:id="rId3"/>
              </a:rPr>
              <a:t>https://www.statsmodels.org/dev/tools.html#measure-for-fit-performance-eval-measures</a:t>
            </a:r>
            <a:r>
              <a:rPr lang="en-US" dirty="0">
                <a:solidFill>
                  <a:schemeClr val="tx1"/>
                </a:solidFill>
                <a:latin typeface="inherit"/>
              </a:rPr>
              <a:t> </a:t>
            </a:r>
            <a:br>
              <a:rPr lang="en-US" dirty="0">
                <a:solidFill>
                  <a:schemeClr val="tx1"/>
                </a:solidFill>
                <a:latin typeface="inherit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inherit"/>
                <a:hlinkClick r:id="rId4"/>
              </a:rPr>
              <a:t>https://scikit-learn.org/stable/modules/model_evaluation.html#regression-metrics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97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7CE3-690D-4437-0BB9-6F2E8486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inherit"/>
              </a:rPr>
              <a:t>What do those forecast errors have to do with hypothesis testing?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965D-F9AE-7272-4805-15435131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you can hypothesize that the forecast is statistically significant</a:t>
            </a:r>
          </a:p>
          <a:p>
            <a:pPr marL="0" indent="0" fontAlgn="base">
              <a:buNone/>
            </a:pPr>
            <a:endParaRPr lang="en-US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if the forecast is not significantly different from random or naive forecast, you can reject the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667D-18C5-7D11-89E4-783FAA7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Classification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605086-BD32-6EFE-E2A5-02354A9A1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17"/>
          <a:stretch/>
        </p:blipFill>
        <p:spPr>
          <a:xfrm>
            <a:off x="2383548" y="2226681"/>
            <a:ext cx="7424904" cy="38449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FF7BC2-BEB7-71A4-1A7D-55AA364E2EBC}"/>
              </a:ext>
            </a:extLst>
          </p:cNvPr>
          <p:cNvSpPr txBox="1"/>
          <p:nvPr/>
        </p:nvSpPr>
        <p:spPr>
          <a:xfrm>
            <a:off x="2231136" y="6144886"/>
            <a:ext cx="797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https://scikit-learn.org/stable/modules/model_evaluation.html#classification-metrics </a:t>
            </a:r>
          </a:p>
        </p:txBody>
      </p:sp>
    </p:spTree>
    <p:extLst>
      <p:ext uri="{BB962C8B-B14F-4D97-AF65-F5344CB8AC3E}">
        <p14:creationId xmlns:p14="http://schemas.microsoft.com/office/powerpoint/2010/main" val="408594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00A6-84A4-97D8-A01F-CA202391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515151"/>
                </a:solidFill>
                <a:effectLst/>
                <a:latin typeface="inherit"/>
              </a:rPr>
              <a:t>Hypotheses and Risk of Ruin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8901-A405-9A02-F162-B8376493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1" i="0" dirty="0">
                <a:solidFill>
                  <a:srgbClr val="797979"/>
                </a:solidFill>
                <a:effectLst/>
                <a:latin typeface="inherit"/>
              </a:rPr>
              <a:t>Don’t do this:</a:t>
            </a:r>
            <a:endParaRPr lang="en-US" b="0" i="0" dirty="0">
              <a:solidFill>
                <a:srgbClr val="797979"/>
              </a:solidFill>
              <a:effectLst/>
              <a:latin typeface="inherit"/>
            </a:endParaRPr>
          </a:p>
          <a:p>
            <a:pPr algn="ctr" fontAlgn="base"/>
            <a:r>
              <a:rPr lang="en-US" b="0" i="1" dirty="0">
                <a:solidFill>
                  <a:srgbClr val="797979"/>
                </a:solidFill>
                <a:effectLst/>
                <a:latin typeface="inherit"/>
              </a:rPr>
              <a:t>“I hypothesize that this strategy idea will make money.”</a:t>
            </a:r>
            <a:endParaRPr lang="en-US" b="0" i="0" dirty="0">
              <a:solidFill>
                <a:srgbClr val="797979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Specifying hypotheses at the beginning reduces the urge to</a:t>
            </a:r>
          </a:p>
          <a:p>
            <a:pPr lvl="1" fontAlgn="base"/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modify them later</a:t>
            </a:r>
          </a:p>
          <a:p>
            <a:pPr lvl="1" fontAlgn="base"/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adjust expectations while testing</a:t>
            </a:r>
          </a:p>
          <a:p>
            <a:pPr lvl="1" fontAlgn="base"/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revise the objectives</a:t>
            </a:r>
          </a:p>
          <a:p>
            <a:pPr lvl="1" fontAlgn="base"/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Construct </a:t>
            </a:r>
            <a:r>
              <a:rPr lang="en-US" b="0" i="1" dirty="0">
                <a:solidFill>
                  <a:srgbClr val="797979"/>
                </a:solidFill>
                <a:effectLst/>
                <a:latin typeface="inherit"/>
              </a:rPr>
              <a:t>ad hoc hypotheses</a:t>
            </a:r>
          </a:p>
          <a:p>
            <a:pPr fontAlgn="base"/>
            <a:r>
              <a:rPr lang="en-US" b="0" i="1" dirty="0">
                <a:solidFill>
                  <a:srgbClr val="797979"/>
                </a:solidFill>
                <a:effectLst/>
                <a:latin typeface="inherit"/>
              </a:rPr>
              <a:t>Seek to answer what and why before going too far.</a:t>
            </a:r>
            <a:endParaRPr lang="en-US" dirty="0">
              <a:solidFill>
                <a:srgbClr val="797979"/>
              </a:solidFill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797979"/>
                </a:solidFill>
                <a:effectLst/>
                <a:latin typeface="inherit"/>
              </a:rPr>
              <a:t>Strong hypotheses guard against risk of ruin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E17-0F44-FAD0-0370-E7D8477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4FF9-BC3C-E800-3EFD-742D5A27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64729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Many system developers consider “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I hypothesize that this strategy idea will make money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” to be adequate.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inherit"/>
              </a:rPr>
              <a:t>“See the </a:t>
            </a:r>
            <a:r>
              <a:rPr lang="en-US" dirty="0" err="1">
                <a:solidFill>
                  <a:schemeClr val="tx1"/>
                </a:solidFill>
                <a:latin typeface="inherit"/>
              </a:rPr>
              <a:t>backtest</a:t>
            </a:r>
            <a:r>
              <a:rPr lang="en-US" dirty="0">
                <a:solidFill>
                  <a:schemeClr val="tx1"/>
                </a:solidFill>
                <a:latin typeface="inherit"/>
              </a:rPr>
              <a:t> looks better.”</a:t>
            </a:r>
            <a:endParaRPr lang="en-US" b="0" i="0" dirty="0">
              <a:solidFill>
                <a:schemeClr val="tx1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herit"/>
              </a:rPr>
              <a:t>U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nderstand your business constraints and objectives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herit"/>
              </a:rPr>
              <a:t>Create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 a hypothesis for the system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Modularity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build the system in pieces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test the system in pieces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measure how likely it is that you have overfit</a:t>
            </a:r>
          </a:p>
        </p:txBody>
      </p:sp>
    </p:spTree>
    <p:extLst>
      <p:ext uri="{BB962C8B-B14F-4D97-AF65-F5344CB8AC3E}">
        <p14:creationId xmlns:p14="http://schemas.microsoft.com/office/powerpoint/2010/main" val="408774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6596-0535-C634-D1CC-67FCE830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39B8-7378-AB18-88CC-187FEA29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8670"/>
          </a:xfrm>
        </p:spPr>
        <p:txBody>
          <a:bodyPr>
            <a:normAutofit fontScale="925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this lecture is not a replacement for sound statistical knowledge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many statisticians spend their entire careers teasing out subtle relationships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data scientists could stand to have a better understanding here too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quants who ignore hypothesis testing are unlikely to stay in the field for long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15151"/>
              </a:solidFill>
              <a:effectLst/>
              <a:latin typeface="inherit"/>
            </a:endParaRPr>
          </a:p>
          <a:p>
            <a:pPr fontAlgn="base"/>
            <a:r>
              <a:rPr lang="en-US" sz="1500" b="1" dirty="0">
                <a:solidFill>
                  <a:srgbClr val="515151"/>
                </a:solidFill>
                <a:effectLst/>
                <a:latin typeface="inherit"/>
              </a:rPr>
              <a:t>Resources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inherit"/>
              </a:rPr>
              <a:t>Peixeiro</a:t>
            </a:r>
            <a:r>
              <a:rPr lang="en-US" sz="1500" dirty="0">
                <a:effectLst/>
                <a:latin typeface="inherit"/>
              </a:rPr>
              <a:t> (2022) </a:t>
            </a:r>
            <a:r>
              <a:rPr lang="en-US" sz="1500" i="1" dirty="0">
                <a:effectLst/>
                <a:latin typeface="inherit"/>
              </a:rPr>
              <a:t>Time Series Forecasting in Python.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inherit"/>
              </a:rPr>
              <a:t>Ruppert and Matteson (2015) </a:t>
            </a:r>
            <a:r>
              <a:rPr lang="en-US" sz="1500" i="1" dirty="0">
                <a:effectLst/>
                <a:latin typeface="inherit"/>
              </a:rPr>
              <a:t>Statistics and Data Analysis for Financial Engineering, 2nd ed.</a:t>
            </a:r>
            <a:endParaRPr lang="en-US" sz="150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  <a:latin typeface="inherit"/>
              </a:rPr>
              <a:t>Hyndman and </a:t>
            </a:r>
            <a:r>
              <a:rPr lang="en-US" sz="1500" dirty="0" err="1">
                <a:effectLst/>
                <a:latin typeface="inherit"/>
              </a:rPr>
              <a:t>Athanasopoulos</a:t>
            </a:r>
            <a:r>
              <a:rPr lang="en-US" sz="1500" dirty="0">
                <a:effectLst/>
                <a:latin typeface="inherit"/>
              </a:rPr>
              <a:t> (2018) </a:t>
            </a:r>
            <a:r>
              <a:rPr lang="en-US" sz="1500" i="1" dirty="0">
                <a:effectLst/>
                <a:latin typeface="inherit"/>
              </a:rPr>
              <a:t>Forecasting, Principles and Practice</a:t>
            </a:r>
            <a:endParaRPr lang="en-US" sz="150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dirty="0" err="1">
                <a:effectLst/>
                <a:latin typeface="inherit"/>
              </a:rPr>
              <a:t>Kissell</a:t>
            </a:r>
            <a:r>
              <a:rPr lang="en-US" sz="1500" dirty="0">
                <a:effectLst/>
                <a:latin typeface="inherit"/>
              </a:rPr>
              <a:t> (2007) </a:t>
            </a:r>
            <a:r>
              <a:rPr lang="en-US" sz="1500" i="1" dirty="0">
                <a:effectLst/>
                <a:latin typeface="inherit"/>
              </a:rPr>
              <a:t>Statistical Methods to Compare Algorithmic Performance</a:t>
            </a:r>
            <a:endParaRPr lang="en-US" sz="150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2A7CDF"/>
                </a:solidFill>
                <a:effectLst/>
                <a:latin typeface="inherit"/>
                <a:hlinkClick r:id="rId2"/>
              </a:rPr>
              <a:t>https://en.wikipedia.org/wiki/All_models_are_wrong</a:t>
            </a:r>
            <a:endParaRPr lang="en-US" sz="1500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7E2B-BF81-B396-1EDD-768BC74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5718-CF80-F0C5-C142-E80B6BEA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71129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Essentially, all models are wrong, but some are useful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”. - George Box 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(2015)</a:t>
            </a:r>
            <a:endParaRPr lang="en-US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 create a testable idea (a hypothesis), we need to: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formulate a declarative conjecture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make sure the conjecture is predictive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define the expected outcome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describe means of verifying (testing) the outcome</a:t>
            </a:r>
          </a:p>
        </p:txBody>
      </p:sp>
    </p:spTree>
    <p:extLst>
      <p:ext uri="{BB962C8B-B14F-4D97-AF65-F5344CB8AC3E}">
        <p14:creationId xmlns:p14="http://schemas.microsoft.com/office/powerpoint/2010/main" val="1801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D40-1E3C-0647-6B14-7E3E1D5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1478-AE05-6678-07F3-E78EFD75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3049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A good/complete hypothesis statement includes:</a:t>
            </a:r>
          </a:p>
          <a:p>
            <a:pPr lvl="1" fontAlgn="base"/>
            <a:r>
              <a:rPr lang="en-US" sz="2200" b="0" i="0" dirty="0">
                <a:solidFill>
                  <a:schemeClr val="tx1"/>
                </a:solidFill>
                <a:effectLst/>
                <a:latin typeface="inherit"/>
              </a:rPr>
              <a:t>what is being analyzed (the subject),</a:t>
            </a:r>
          </a:p>
          <a:p>
            <a:pPr lvl="1" fontAlgn="base"/>
            <a:r>
              <a:rPr lang="en-US" sz="2200" b="0" i="0" dirty="0">
                <a:solidFill>
                  <a:schemeClr val="tx1"/>
                </a:solidFill>
                <a:effectLst/>
                <a:latin typeface="inherit"/>
              </a:rPr>
              <a:t>the dependent variable(s) (the output/result/prediction)</a:t>
            </a:r>
          </a:p>
          <a:p>
            <a:pPr lvl="1" fontAlgn="base"/>
            <a:r>
              <a:rPr lang="en-US" sz="2200" b="0" i="0" dirty="0">
                <a:solidFill>
                  <a:schemeClr val="tx1"/>
                </a:solidFill>
                <a:effectLst/>
                <a:latin typeface="inherit"/>
              </a:rPr>
              <a:t>the independent variables (inputs into the model)</a:t>
            </a:r>
          </a:p>
          <a:p>
            <a:pPr lvl="1" fontAlgn="base"/>
            <a:r>
              <a:rPr lang="en-US" sz="2200" b="0" i="0" dirty="0">
                <a:solidFill>
                  <a:schemeClr val="tx1"/>
                </a:solidFill>
                <a:effectLst/>
                <a:latin typeface="inherit"/>
              </a:rPr>
              <a:t>the anticipated possible outcomes, including direction or comparison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herit"/>
              </a:rPr>
              <a:t>addresses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inherit"/>
              </a:rPr>
              <a:t>how you will validate or refute each hypothesis</a:t>
            </a:r>
            <a:endParaRPr lang="en-US" sz="2400" b="0" i="0" dirty="0">
              <a:solidFill>
                <a:schemeClr val="tx1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338-972B-E543-B581-435E743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effectLst/>
              </a:rPr>
              <a:t>Looking for Hypotheses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B4DB-0725-F126-897B-79F82E70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1334"/>
            <a:ext cx="7729728" cy="38404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Many research papers contain multiple hypotheses.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Phrases to look for: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demonstrates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shows that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establish</a:t>
            </a:r>
          </a:p>
          <a:p>
            <a:pPr lvl="1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improve upon</a:t>
            </a: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Question: 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Do the hypotheses depend on each other?</a:t>
            </a:r>
            <a:endParaRPr lang="en-US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B141-EEB9-DF37-43CE-04E4490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effectLst/>
              </a:rPr>
              <a:t>Basics of testing hypotheses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FF95-C60E-6778-C4B1-F7F5BE2D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120" y="2519679"/>
            <a:ext cx="7603744" cy="3664007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how you will refute a hypothesis is generally statistical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if your results are not 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statistically significant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you can reject most hypotheses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the so-called 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null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hypothesis is usually that something is 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not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true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so the null is generally that there is no relation, or the claim is not true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rejecting the null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says that you have statistical probability that the observation is not likely to be due to chance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P-test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is a probability test which reports the probability that the claimed result is random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T-test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is generally used to test whether the means of two populations are significantly different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8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660D-53F5-0AFA-F270-DC722CC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effectLst/>
              </a:rPr>
              <a:t>Specifying Tests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B50-27CD-4D0A-AB8B-03DAEF3E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07343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facts to support or refute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general tests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MSFE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confusion matrix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standard errors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Monte Carlo errors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specific tests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tests related to the model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tests of the prediction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tests of the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79759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ABEE-235B-CE7A-8CA0-F8846616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  <a:effectLst/>
              </a:rPr>
              <a:t>Choosing Statistical Tests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FCC0E3-42F7-5971-B7CB-D3E373165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2" y="2415969"/>
            <a:ext cx="6490184" cy="36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F2D081-FB7A-9CE1-9FDF-CB689A690828}"/>
              </a:ext>
            </a:extLst>
          </p:cNvPr>
          <p:cNvSpPr txBox="1"/>
          <p:nvPr/>
        </p:nvSpPr>
        <p:spPr>
          <a:xfrm>
            <a:off x="1996889" y="6143199"/>
            <a:ext cx="253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herit"/>
              </a:rPr>
              <a:t>From a deleted blog post</a:t>
            </a:r>
          </a:p>
        </p:txBody>
      </p:sp>
      <p:pic>
        <p:nvPicPr>
          <p:cNvPr id="6" name="Picture 5" descr="A diagram of a group of individuals&#10;&#10;Description automatically generated">
            <a:extLst>
              <a:ext uri="{FF2B5EF4-FFF2-40B4-BE49-F238E27FC236}">
                <a16:creationId xmlns:a16="http://schemas.microsoft.com/office/drawing/2014/main" id="{2C141245-F8D4-D2DC-9D64-8E623A7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051" y="2297841"/>
            <a:ext cx="3041279" cy="4121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DE1EA-7AF3-DABC-F9CA-F55C702A7F9A}"/>
              </a:ext>
            </a:extLst>
          </p:cNvPr>
          <p:cNvSpPr txBox="1"/>
          <p:nvPr/>
        </p:nvSpPr>
        <p:spPr>
          <a:xfrm>
            <a:off x="7617759" y="632786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https://roghiemstra.com/statprimer.html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4D59A87-2947-3886-1FF0-796546B384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93" y="710231"/>
            <a:ext cx="9670413" cy="54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894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5620</TotalTime>
  <Words>934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Gill Sans MT</vt:lpstr>
      <vt:lpstr>inherit</vt:lpstr>
      <vt:lpstr>Open Sans</vt:lpstr>
      <vt:lpstr>Parcel</vt:lpstr>
      <vt:lpstr>Formulating and Testing Hypotheses</vt:lpstr>
      <vt:lpstr>Formulation</vt:lpstr>
      <vt:lpstr>Hypothesis Testing</vt:lpstr>
      <vt:lpstr>Good Hypothesis</vt:lpstr>
      <vt:lpstr>Looking for Hypotheses</vt:lpstr>
      <vt:lpstr>Basics of testing hypotheses</vt:lpstr>
      <vt:lpstr>Specifying Tests</vt:lpstr>
      <vt:lpstr>Choosing Statistical Tests</vt:lpstr>
      <vt:lpstr>PowerPoint Presentation</vt:lpstr>
      <vt:lpstr>Correlation</vt:lpstr>
      <vt:lpstr>Linear model Hypotheses</vt:lpstr>
      <vt:lpstr>Regression Example</vt:lpstr>
      <vt:lpstr>Regression Output</vt:lpstr>
      <vt:lpstr>Parameter Extraction</vt:lpstr>
      <vt:lpstr>Diagnostics and visualization</vt:lpstr>
      <vt:lpstr>Forecast Errors</vt:lpstr>
      <vt:lpstr>What do those forecast errors have to do with hypothesis testing?</vt:lpstr>
      <vt:lpstr>Classification</vt:lpstr>
      <vt:lpstr>Hypotheses and Risk of Ruin</vt:lpstr>
      <vt:lpstr>Thoughts/Resources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CFRM 523 Paper Replication Project</dc:title>
  <dc:creator>B.T. Hansen</dc:creator>
  <cp:lastModifiedBy>Ben Hansen | Rotella Capital</cp:lastModifiedBy>
  <cp:revision>10</cp:revision>
  <dcterms:created xsi:type="dcterms:W3CDTF">2024-03-18T03:56:18Z</dcterms:created>
  <dcterms:modified xsi:type="dcterms:W3CDTF">2024-03-24T22:36:53Z</dcterms:modified>
</cp:coreProperties>
</file>