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28"/>
  </p:notesMasterIdLst>
  <p:sldIdLst>
    <p:sldId id="256" r:id="rId2"/>
    <p:sldId id="257" r:id="rId3"/>
    <p:sldId id="285" r:id="rId4"/>
    <p:sldId id="286" r:id="rId5"/>
    <p:sldId id="287" r:id="rId6"/>
    <p:sldId id="258" r:id="rId7"/>
    <p:sldId id="284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88" r:id="rId16"/>
    <p:sldId id="278" r:id="rId17"/>
    <p:sldId id="279" r:id="rId18"/>
    <p:sldId id="280" r:id="rId19"/>
    <p:sldId id="281" r:id="rId20"/>
    <p:sldId id="282" r:id="rId21"/>
    <p:sldId id="283" r:id="rId22"/>
    <p:sldId id="289" r:id="rId23"/>
    <p:sldId id="290" r:id="rId24"/>
    <p:sldId id="291" r:id="rId25"/>
    <p:sldId id="292" r:id="rId26"/>
    <p:sldId id="270" r:id="rId2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Segoe UI" panose="020B0502040204020203" pitchFamily="3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254F79-B1EA-4E78-83E2-B074B79692AC}">
  <a:tblStyle styleId="{AE254F79-B1EA-4E78-83E2-B074B79692AC}" styleName="Table_0">
    <a:wholeTbl>
      <a:tcTxStyle b="off" i="off">
        <a:font>
          <a:latin typeface="Palatino Linotype"/>
          <a:ea typeface="Palatino Linotype"/>
          <a:cs typeface="Palatino Linotype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BF2"/>
          </a:solidFill>
        </a:fill>
      </a:tcStyle>
    </a:wholeTbl>
    <a:band1H>
      <a:tcTxStyle/>
      <a:tcStyle>
        <a:tcBdr/>
        <a:fill>
          <a:solidFill>
            <a:srgbClr val="D1D5E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1D5E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bda5dc5d9_2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10bda5dc5d9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93efb88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e93efb88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400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93efb88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e93efb88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175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93efb88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e93efb88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645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93efb88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e93efb88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525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93efb88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e93efb88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153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93efb88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e93efb88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926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93efb88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e93efb88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380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93efb88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e93efb88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061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93efb88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e93efb88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27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93efb88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e93efb88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640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93efb88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e93efb88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48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93efb88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e93efb88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044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93efb88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e93efb88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579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93efb88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e93efb88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598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93efb88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e93efb88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697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93efb88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e93efb88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5382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bda5dc5d9_2_1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0bda5dc5d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93efb88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e93efb88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845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93efb88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e93efb88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804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93efb88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e93efb88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840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93efb88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e93efb88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93efb88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e93efb88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140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93efb88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e93efb88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896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93efb88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e93efb88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51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594A-6F0E-490A-A1CE-E3C7496A4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E45B7-A8B3-494D-938B-144627919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5FA1E-F1EC-4BC2-B3E4-04283DE2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E2E91-D3F3-40C4-A4FD-1EFB0C67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33947-7ED5-448A-9E01-1D1F1496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732137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BC9F-9EFB-4157-B8CA-76D6467D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5AC17-4D76-4275-A91E-74D14E474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FB0A7-A646-4A39-8607-D7460AA3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0079-38CD-4BD8-A883-1717EC49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A7DFE-C1E6-46D2-BE95-D0CE5A7A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01618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22BCF-C3AA-4BC5-9012-C7EBCBBB2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F8C18-6C0A-4EA7-A319-BA67224AC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A2BDD-1D80-4D34-B29B-024B92E1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C0681-400D-40AD-AAA6-4D95999D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4C930-01D7-4D24-BDAA-3C484735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88918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51EF-A8E2-47FD-BF60-2108DD57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46D19-1ED2-4AE6-9ACD-5AEA9C183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351AC-B218-4BE0-96B0-3A0BD0F0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AF69F-CEE8-42F3-B6B9-FCB8F745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77586-8682-4341-8493-B8D132EB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089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51E6-DA4B-4DA0-9646-B1B00A5B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F868A-946F-4C65-85BB-FF76A1BCD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ED1B4-5711-4754-8FC4-120B1DE3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22672-D4C0-4344-AB09-2638D3D2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D7DFD-FBA8-4A94-97B3-559D8DF5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81860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159D-8FAF-4218-905D-12AEFE2C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E4DA0-6F41-442B-9A61-E3D03F884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D6C3C-7DB4-4881-A281-37E719F9E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05BBC-9967-45AF-BB73-10D528C6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59797-7A43-4AB6-B46F-EB5ABA90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C1BB3-F8CC-4709-98C3-70A10B16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98263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D756-8ACA-4F48-8DC4-23089531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DF75A-0A5C-4AE2-8E83-24491FAB4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CFBA7-78B6-4A5B-972E-67F8BC1DD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3822D-1003-496B-87AF-F2CA2AECA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8E0EF-CC9A-45DE-8939-DAE9AC2D9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E29A8F-9F57-421C-81F6-3EDA3598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70AB8-BCF4-4CCC-92C8-D6D94861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24D90-835D-4D0F-929A-EBBA08B8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38917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D43CF-3BBF-48F5-9253-DB59A1AE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DA18C-E289-43A5-A47D-9F49DAE9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F7B5C-32E6-4044-B81B-8D1B32C7F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1BEB2-07DA-415A-A4BC-1ED2230C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38312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6D69C-3A25-424B-BAB2-7AC6464C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49F53-6921-4EA4-907A-E0AB2BEC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4A136-3798-4136-B03A-4E7E686A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867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BEE3-377F-4134-A02F-6CB33A42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F1226-3236-4BBD-B351-C2DBE64D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FB1C4-5492-4F24-9497-A830097D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F5CAF-2BA5-4DB8-BFC5-D7244179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A7CAB-C854-4539-8AFE-BA44617D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E29AA-8669-4754-84D5-2D9A5E82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864751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0121-1F47-441E-B8A3-055BA5B99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92709-0A0D-48F8-AC5E-60FB85EF5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7AE5F-7D1B-4335-A129-2475674DF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5A99D-4EE1-4F7F-A4D6-0B534F65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86FD5-2FFF-4AFD-8C49-E11036FA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50850-9582-406B-82B7-B6A39E4C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76127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39AC5-D5D5-4678-A636-9D5900ED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5150B-2A24-4EA5-AE3E-38E5B71CA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F0A89-5274-4E42-919E-BBED103FC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67F5A-7120-4F86-B449-1E71EF63A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1B32A-E581-469D-8310-B4978FAFB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683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shell/module/microsoft.powershell.core/about/about_execution_policies?view=powershell-7.4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1116152" y="976122"/>
            <a:ext cx="6619244" cy="249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Welcome to </a:t>
            </a:r>
            <a:br>
              <a:rPr lang="en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CSI-230/SYS-320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1195400" y="3411585"/>
            <a:ext cx="7034200" cy="1120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64285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Linux/Unix Programming, Automation and Scripting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64285"/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64285"/>
              <a:buNone/>
            </a:pP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1. Introduction to Bash and PowerShell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idx="1"/>
          </p:nvPr>
        </p:nvSpPr>
        <p:spPr>
          <a:xfrm>
            <a:off x="457200" y="1304592"/>
            <a:ext cx="8229600" cy="3364943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One of the more well-known Linux distributions</a:t>
            </a:r>
          </a:p>
          <a:p>
            <a:pPr marL="628650" lvl="1" indent="-285750">
              <a:spcBef>
                <a:spcPts val="400"/>
              </a:spcBef>
            </a:pPr>
            <a:r>
              <a:rPr lang="en-US" sz="1700" b="1" dirty="0">
                <a:latin typeface="Consolas"/>
                <a:ea typeface="Consolas"/>
                <a:cs typeface="Consolas"/>
                <a:sym typeface="Consolas"/>
              </a:rPr>
              <a:t>Ubuntu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is based on the </a:t>
            </a:r>
            <a:r>
              <a:rPr lang="en-US" sz="1700" b="1" dirty="0">
                <a:latin typeface="Consolas"/>
                <a:ea typeface="Consolas"/>
                <a:cs typeface="Consolas"/>
                <a:sym typeface="Consolas"/>
              </a:rPr>
              <a:t>Debian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distribution family.</a:t>
            </a:r>
          </a:p>
          <a:p>
            <a:pPr marL="628650" lvl="1" indent="-285750">
              <a:spcBef>
                <a:spcPts val="400"/>
              </a:spcBef>
            </a:pPr>
            <a:r>
              <a:rPr lang="en-US" sz="1700" b="1" dirty="0">
                <a:latin typeface="Consolas"/>
                <a:ea typeface="Consolas"/>
                <a:cs typeface="Consolas"/>
                <a:sym typeface="Consolas"/>
              </a:rPr>
              <a:t>Kali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is also based on the </a:t>
            </a:r>
            <a:r>
              <a:rPr lang="en-US" sz="1700" b="1" dirty="0">
                <a:latin typeface="Consolas"/>
                <a:ea typeface="Consolas"/>
                <a:cs typeface="Consolas"/>
                <a:sym typeface="Consolas"/>
              </a:rPr>
              <a:t>Debian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distribution family.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Another prominent Linux distribution</a:t>
            </a:r>
          </a:p>
          <a:p>
            <a:pPr marL="628650" lvl="1" indent="-285750">
              <a:spcBef>
                <a:spcPts val="400"/>
              </a:spcBef>
            </a:pPr>
            <a:r>
              <a:rPr lang="en-US" sz="1700" b="1" dirty="0">
                <a:latin typeface="Consolas"/>
                <a:ea typeface="Consolas"/>
                <a:cs typeface="Consolas"/>
                <a:sym typeface="Consolas"/>
              </a:rPr>
              <a:t>Fedora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, is based on the </a:t>
            </a:r>
            <a:r>
              <a:rPr lang="en-US" sz="1700" b="1" dirty="0">
                <a:latin typeface="Consolas"/>
                <a:ea typeface="Consolas"/>
                <a:cs typeface="Consolas"/>
                <a:sym typeface="Consolas"/>
              </a:rPr>
              <a:t>Red Hat 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family. </a:t>
            </a:r>
          </a:p>
          <a:p>
            <a:pPr marL="342900" lvl="1" indent="0">
              <a:spcBef>
                <a:spcPts val="400"/>
              </a:spcBef>
              <a:buNone/>
            </a:pPr>
            <a:endParaRPr lang="en-US"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Other notable distribution families include </a:t>
            </a:r>
          </a:p>
          <a:p>
            <a:pPr marL="628650" lvl="1" indent="-285750">
              <a:spcBef>
                <a:spcPts val="400"/>
              </a:spcBef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SUSE, Gentoo, and Arch.</a:t>
            </a:r>
          </a:p>
        </p:txBody>
      </p:sp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6B16D6A4-B7C9-4C99-BC5D-0B7DB806FF42}"/>
              </a:ext>
            </a:extLst>
          </p:cNvPr>
          <p:cNvSpPr txBox="1">
            <a:spLocks/>
          </p:cNvSpPr>
          <p:nvPr/>
        </p:nvSpPr>
        <p:spPr>
          <a:xfrm>
            <a:off x="674871" y="24510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833"/>
              </a:lnSpc>
              <a:spcBef>
                <a:spcPts val="0"/>
              </a:spcBef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Linux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FD2F2F-D816-B398-F9F4-0E3D235F4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877" y="1194872"/>
            <a:ext cx="1134215" cy="80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E14F770-1097-F91D-C50A-89A434DD6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38" y="1862698"/>
            <a:ext cx="634295" cy="63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10FDE57-C062-93A9-DC86-E781DE3BE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939" y="2781919"/>
            <a:ext cx="459718" cy="45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CAE524E-97E2-1FE8-284E-4BF80DD26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422" y="3490687"/>
            <a:ext cx="725133" cy="66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597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idx="1"/>
          </p:nvPr>
        </p:nvSpPr>
        <p:spPr>
          <a:xfrm>
            <a:off x="457200" y="1304592"/>
            <a:ext cx="8229600" cy="3364943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The most commonly used shell in Linux systems is the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Bourne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-again shell, or Bash. The Bash shell is based on the </a:t>
            </a:r>
            <a:r>
              <a:rPr lang="en-US" sz="2000" b="1" dirty="0" err="1">
                <a:latin typeface="Consolas"/>
                <a:ea typeface="Consolas"/>
                <a:cs typeface="Consolas"/>
                <a:sym typeface="Consolas"/>
              </a:rPr>
              <a:t>Bourne</a:t>
            </a:r>
            <a:r>
              <a:rPr lang="en-US" sz="2000" b="1" dirty="0">
                <a:latin typeface="Consolas"/>
                <a:ea typeface="Consolas"/>
                <a:cs typeface="Consolas"/>
                <a:sym typeface="Consolas"/>
              </a:rPr>
              <a:t> shell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, known as </a:t>
            </a:r>
            <a:r>
              <a:rPr lang="en-US" sz="2000" b="1" dirty="0" err="1">
                <a:latin typeface="Consolas"/>
                <a:ea typeface="Consolas"/>
                <a:cs typeface="Consolas"/>
                <a:sym typeface="Consolas"/>
              </a:rPr>
              <a:t>sh</a:t>
            </a:r>
            <a:endParaRPr lang="en-US" sz="2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A shell is, in essence, a user interface. Most often, it is used to refer to a text-based interface, also called a </a:t>
            </a:r>
            <a:r>
              <a:rPr lang="en-US" sz="2000" b="1" dirty="0">
                <a:latin typeface="Consolas"/>
                <a:ea typeface="Consolas"/>
                <a:cs typeface="Consolas"/>
                <a:sym typeface="Consolas"/>
              </a:rPr>
              <a:t>command-line interface (CLI)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.</a:t>
            </a:r>
          </a:p>
        </p:txBody>
      </p:sp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6B16D6A4-B7C9-4C99-BC5D-0B7DB806FF42}"/>
              </a:ext>
            </a:extLst>
          </p:cNvPr>
          <p:cNvSpPr txBox="1">
            <a:spLocks/>
          </p:cNvSpPr>
          <p:nvPr/>
        </p:nvSpPr>
        <p:spPr>
          <a:xfrm>
            <a:off x="674871" y="24510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833"/>
              </a:lnSpc>
              <a:spcBef>
                <a:spcPts val="0"/>
              </a:spcBef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Bash</a:t>
            </a:r>
          </a:p>
        </p:txBody>
      </p:sp>
    </p:spTree>
    <p:extLst>
      <p:ext uri="{BB962C8B-B14F-4D97-AF65-F5344CB8AC3E}">
        <p14:creationId xmlns:p14="http://schemas.microsoft.com/office/powerpoint/2010/main" val="759645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idx="1"/>
          </p:nvPr>
        </p:nvSpPr>
        <p:spPr>
          <a:xfrm>
            <a:off x="457200" y="1304592"/>
            <a:ext cx="8229600" cy="3364943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US" sz="2000" b="1" dirty="0">
                <a:latin typeface="Consolas"/>
                <a:ea typeface="Consolas"/>
                <a:cs typeface="Consolas"/>
                <a:sym typeface="Consolas"/>
              </a:rPr>
              <a:t>shell script 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is nothing more than multiple Bash commands in sequence. </a:t>
            </a:r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Scripts are often used to </a:t>
            </a:r>
            <a:r>
              <a:rPr lang="en-US" sz="2000" b="1" dirty="0">
                <a:latin typeface="Consolas"/>
                <a:ea typeface="Consolas"/>
                <a:cs typeface="Consolas"/>
                <a:sym typeface="Consolas"/>
              </a:rPr>
              <a:t>automate repetitive tasks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. They can be run interactively or non-interactively (meaning with or without user input) and can be shared with others. </a:t>
            </a:r>
          </a:p>
        </p:txBody>
      </p:sp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6B16D6A4-B7C9-4C99-BC5D-0B7DB806FF42}"/>
              </a:ext>
            </a:extLst>
          </p:cNvPr>
          <p:cNvSpPr txBox="1">
            <a:spLocks/>
          </p:cNvSpPr>
          <p:nvPr/>
        </p:nvSpPr>
        <p:spPr>
          <a:xfrm>
            <a:off x="674871" y="24510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833"/>
              </a:lnSpc>
              <a:spcBef>
                <a:spcPts val="0"/>
              </a:spcBef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4108621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idx="1"/>
          </p:nvPr>
        </p:nvSpPr>
        <p:spPr>
          <a:xfrm>
            <a:off x="457200" y="1304592"/>
            <a:ext cx="8229600" cy="3364943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Windows is a group of user-friendly mostly graphical operating system families developed by Microsoft. </a:t>
            </a:r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Microsoft developed the NT kernel and based its OS on DOS. That is why writing commands for Windows differs from Unix-based systems.</a:t>
            </a:r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6B16D6A4-B7C9-4C99-BC5D-0B7DB806FF42}"/>
              </a:ext>
            </a:extLst>
          </p:cNvPr>
          <p:cNvSpPr txBox="1">
            <a:spLocks/>
          </p:cNvSpPr>
          <p:nvPr/>
        </p:nvSpPr>
        <p:spPr>
          <a:xfrm>
            <a:off x="674871" y="24510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833"/>
              </a:lnSpc>
              <a:spcBef>
                <a:spcPts val="0"/>
              </a:spcBef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148615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idx="1"/>
          </p:nvPr>
        </p:nvSpPr>
        <p:spPr>
          <a:xfrm>
            <a:off x="457200" y="1304592"/>
            <a:ext cx="8229600" cy="3364943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PowerShell is a cross-platform task automation and configuration solution that is made up of a command-line shell, a scripting language, and a configuration management framework.</a:t>
            </a:r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Windows PowerShell is the new Microsoft shell that combines the old CMD functionality with a new scripting/cmdlet instruction set </a:t>
            </a:r>
          </a:p>
        </p:txBody>
      </p:sp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6B16D6A4-B7C9-4C99-BC5D-0B7DB806FF42}"/>
              </a:ext>
            </a:extLst>
          </p:cNvPr>
          <p:cNvSpPr txBox="1">
            <a:spLocks/>
          </p:cNvSpPr>
          <p:nvPr/>
        </p:nvSpPr>
        <p:spPr>
          <a:xfrm>
            <a:off x="674871" y="24510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833"/>
              </a:lnSpc>
              <a:spcBef>
                <a:spcPts val="0"/>
              </a:spcBef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Windows PowerShell</a:t>
            </a:r>
          </a:p>
        </p:txBody>
      </p:sp>
    </p:spTree>
    <p:extLst>
      <p:ext uri="{BB962C8B-B14F-4D97-AF65-F5344CB8AC3E}">
        <p14:creationId xmlns:p14="http://schemas.microsoft.com/office/powerpoint/2010/main" val="2536952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3;p16">
            <a:extLst>
              <a:ext uri="{FF2B5EF4-FFF2-40B4-BE49-F238E27FC236}">
                <a16:creationId xmlns:a16="http://schemas.microsoft.com/office/drawing/2014/main" id="{6B16D6A4-B7C9-4C99-BC5D-0B7DB806FF42}"/>
              </a:ext>
            </a:extLst>
          </p:cNvPr>
          <p:cNvSpPr txBox="1">
            <a:spLocks/>
          </p:cNvSpPr>
          <p:nvPr/>
        </p:nvSpPr>
        <p:spPr>
          <a:xfrm>
            <a:off x="628650" y="207466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833"/>
              </a:lnSpc>
              <a:spcBef>
                <a:spcPts val="0"/>
              </a:spcBef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Part-2 PowerShell Basics</a:t>
            </a:r>
          </a:p>
        </p:txBody>
      </p:sp>
    </p:spTree>
    <p:extLst>
      <p:ext uri="{BB962C8B-B14F-4D97-AF65-F5344CB8AC3E}">
        <p14:creationId xmlns:p14="http://schemas.microsoft.com/office/powerpoint/2010/main" val="692641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6B16D6A4-B7C9-4C99-BC5D-0B7DB806FF42}"/>
              </a:ext>
            </a:extLst>
          </p:cNvPr>
          <p:cNvSpPr txBox="1">
            <a:spLocks/>
          </p:cNvSpPr>
          <p:nvPr/>
        </p:nvSpPr>
        <p:spPr>
          <a:xfrm>
            <a:off x="0" y="297102"/>
            <a:ext cx="9144000" cy="6576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833"/>
              </a:lnSpc>
              <a:spcBef>
                <a:spcPts val="0"/>
              </a:spcBef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Integrated Scripting Environment (ISE)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157A1-2605-4DDF-A5A9-F10C4E9C33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2442" y="1239273"/>
            <a:ext cx="3133165" cy="2493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DF5928-3019-4475-BCB2-D0BA96A2B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918" y="1239273"/>
            <a:ext cx="5658640" cy="3867690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481CC0C0-912E-4091-8CFF-CB1FFCB79796}"/>
              </a:ext>
            </a:extLst>
          </p:cNvPr>
          <p:cNvSpPr/>
          <p:nvPr/>
        </p:nvSpPr>
        <p:spPr>
          <a:xfrm>
            <a:off x="5434294" y="3541240"/>
            <a:ext cx="1139637" cy="38324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1B51FB9C-7F2E-4AC3-B9BE-1C8EE9D5E4F2}"/>
              </a:ext>
            </a:extLst>
          </p:cNvPr>
          <p:cNvSpPr txBox="1"/>
          <p:nvPr/>
        </p:nvSpPr>
        <p:spPr>
          <a:xfrm>
            <a:off x="3553385" y="3409694"/>
            <a:ext cx="23599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</a:rPr>
              <a:t>All the commands available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690043C5-A9D1-4FBE-9221-0A5552767963}"/>
              </a:ext>
            </a:extLst>
          </p:cNvPr>
          <p:cNvSpPr txBox="1"/>
          <p:nvPr/>
        </p:nvSpPr>
        <p:spPr>
          <a:xfrm>
            <a:off x="534183" y="3924481"/>
            <a:ext cx="212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 as administrator</a:t>
            </a:r>
          </a:p>
        </p:txBody>
      </p:sp>
    </p:spTree>
    <p:extLst>
      <p:ext uri="{BB962C8B-B14F-4D97-AF65-F5344CB8AC3E}">
        <p14:creationId xmlns:p14="http://schemas.microsoft.com/office/powerpoint/2010/main" val="3183818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6B16D6A4-B7C9-4C99-BC5D-0B7DB806FF42}"/>
              </a:ext>
            </a:extLst>
          </p:cNvPr>
          <p:cNvSpPr txBox="1">
            <a:spLocks/>
          </p:cNvSpPr>
          <p:nvPr/>
        </p:nvSpPr>
        <p:spPr>
          <a:xfrm>
            <a:off x="0" y="297102"/>
            <a:ext cx="9144000" cy="6576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833"/>
              </a:lnSpc>
              <a:spcBef>
                <a:spcPts val="0"/>
              </a:spcBef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Integrated Scripting Environment (ISE)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2A69B1-96CA-4691-BA6A-007CA519E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91" y="1098194"/>
            <a:ext cx="3715708" cy="15141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EDC690-A04B-4742-BE06-2E33BD424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480" y="954742"/>
            <a:ext cx="2800741" cy="4153480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0634A51E-F6D3-4AB8-B9C9-9271376B7749}"/>
              </a:ext>
            </a:extLst>
          </p:cNvPr>
          <p:cNvSpPr/>
          <p:nvPr/>
        </p:nvSpPr>
        <p:spPr>
          <a:xfrm rot="10500800">
            <a:off x="3050106" y="1505297"/>
            <a:ext cx="2292273" cy="38324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D74F436E-5DCE-4D74-92C3-11660F08BCF5}"/>
              </a:ext>
            </a:extLst>
          </p:cNvPr>
          <p:cNvSpPr/>
          <p:nvPr/>
        </p:nvSpPr>
        <p:spPr>
          <a:xfrm rot="13836570">
            <a:off x="2446168" y="3069181"/>
            <a:ext cx="3461854" cy="38324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29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6B16D6A4-B7C9-4C99-BC5D-0B7DB806FF42}"/>
              </a:ext>
            </a:extLst>
          </p:cNvPr>
          <p:cNvSpPr txBox="1">
            <a:spLocks/>
          </p:cNvSpPr>
          <p:nvPr/>
        </p:nvSpPr>
        <p:spPr>
          <a:xfrm>
            <a:off x="0" y="297102"/>
            <a:ext cx="9144000" cy="6576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833"/>
              </a:lnSpc>
              <a:spcBef>
                <a:spcPts val="0"/>
              </a:spcBef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PowerShell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571BA-FFB5-4CAC-9F44-FB120E1F1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13" y="1300314"/>
            <a:ext cx="1917934" cy="970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22CA24-C96F-46B6-8374-0884C9711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113" y="2485096"/>
            <a:ext cx="2436789" cy="1159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404638-CB05-4535-90E3-35B30393F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098" y="1333517"/>
            <a:ext cx="4445699" cy="2509668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7F614C91-1936-41FC-867C-556BE0B4451C}"/>
              </a:ext>
            </a:extLst>
          </p:cNvPr>
          <p:cNvSpPr/>
          <p:nvPr/>
        </p:nvSpPr>
        <p:spPr>
          <a:xfrm rot="10500800">
            <a:off x="3417367" y="3263012"/>
            <a:ext cx="2576705" cy="38324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4D31E3-45B5-7189-BE35-47A344E7F246}"/>
              </a:ext>
            </a:extLst>
          </p:cNvPr>
          <p:cNvSpPr txBox="1"/>
          <p:nvPr/>
        </p:nvSpPr>
        <p:spPr>
          <a:xfrm>
            <a:off x="611841" y="4156898"/>
            <a:ext cx="8326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$ is used for defining and accessing variables in PowerShell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73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6B16D6A4-B7C9-4C99-BC5D-0B7DB806FF42}"/>
              </a:ext>
            </a:extLst>
          </p:cNvPr>
          <p:cNvSpPr txBox="1">
            <a:spLocks/>
          </p:cNvSpPr>
          <p:nvPr/>
        </p:nvSpPr>
        <p:spPr>
          <a:xfrm>
            <a:off x="0" y="297102"/>
            <a:ext cx="9144000" cy="6576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833"/>
              </a:lnSpc>
              <a:spcBef>
                <a:spcPts val="0"/>
              </a:spcBef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PowerShell Variables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4BAC09-F9CF-4935-9ED0-E355ED575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381" y="1182395"/>
            <a:ext cx="6851238" cy="15113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021190-F2F2-4D69-9538-9F8621A87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138" y="3177616"/>
            <a:ext cx="3409994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3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1369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Contents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idx="1"/>
          </p:nvPr>
        </p:nvSpPr>
        <p:spPr>
          <a:xfrm>
            <a:off x="628650" y="980302"/>
            <a:ext cx="7886700" cy="3922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254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onsolas"/>
              <a:buChar char="●"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Introductions</a:t>
            </a:r>
          </a:p>
          <a:p>
            <a:pPr marL="101600" indent="-209550">
              <a:buFont typeface="Consolas"/>
              <a:buChar char="○"/>
            </a:pP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101600" indent="-209550">
              <a:buFont typeface="Consolas"/>
              <a:buChar char="○"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Course and Syllabus Review</a:t>
            </a:r>
          </a:p>
          <a:p>
            <a:pPr marL="101600" indent="-209550">
              <a:buFont typeface="Consolas"/>
              <a:buChar char="○"/>
            </a:pP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101600" indent="-209550">
              <a:buFont typeface="Consolas"/>
              <a:buChar char="○"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Lecture Part-1: Review of Operating Systems and Intro to Bash and PowerShell</a:t>
            </a:r>
          </a:p>
          <a:p>
            <a:pPr marL="101600" indent="-209550">
              <a:buFont typeface="Consolas"/>
              <a:buChar char="○"/>
            </a:pP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101600" indent="-209550">
              <a:buFont typeface="Consolas"/>
              <a:buChar char="○"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Lecture Part-2: PowerShell Basics</a:t>
            </a: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6B16D6A4-B7C9-4C99-BC5D-0B7DB806FF42}"/>
              </a:ext>
            </a:extLst>
          </p:cNvPr>
          <p:cNvSpPr txBox="1">
            <a:spLocks/>
          </p:cNvSpPr>
          <p:nvPr/>
        </p:nvSpPr>
        <p:spPr>
          <a:xfrm>
            <a:off x="0" y="297102"/>
            <a:ext cx="9144000" cy="6576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833"/>
              </a:lnSpc>
              <a:spcBef>
                <a:spcPts val="0"/>
              </a:spcBef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PowerShell Basic Commands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044AA-C967-4504-8783-4D03AF505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92" y="976090"/>
            <a:ext cx="5058481" cy="3191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BC8DD3-3D2E-4EA0-8BBE-580FF7578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118" y="976090"/>
            <a:ext cx="3505689" cy="1076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01D2F8-2E9F-6615-58D7-7B0D024D18D7}"/>
              </a:ext>
            </a:extLst>
          </p:cNvPr>
          <p:cNvSpPr txBox="1"/>
          <p:nvPr/>
        </p:nvSpPr>
        <p:spPr>
          <a:xfrm>
            <a:off x="676775" y="4247132"/>
            <a:ext cx="7315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  <a:sym typeface="Consolas"/>
              </a:rPr>
              <a:t>Old style CMD commands and new style PowerShell commands both work in 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42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6B16D6A4-B7C9-4C99-BC5D-0B7DB806FF42}"/>
              </a:ext>
            </a:extLst>
          </p:cNvPr>
          <p:cNvSpPr txBox="1">
            <a:spLocks/>
          </p:cNvSpPr>
          <p:nvPr/>
        </p:nvSpPr>
        <p:spPr>
          <a:xfrm>
            <a:off x="0" y="297102"/>
            <a:ext cx="9144000" cy="6576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833"/>
              </a:lnSpc>
              <a:spcBef>
                <a:spcPts val="0"/>
              </a:spcBef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PowerShell &amp; CMD Commands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1D2F8-2E9F-6615-58D7-7B0D024D18D7}"/>
              </a:ext>
            </a:extLst>
          </p:cNvPr>
          <p:cNvSpPr txBox="1"/>
          <p:nvPr/>
        </p:nvSpPr>
        <p:spPr>
          <a:xfrm>
            <a:off x="676775" y="4247132"/>
            <a:ext cx="7315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  <a:sym typeface="Consolas"/>
              </a:rPr>
              <a:t>Get-Alias gives the new style PowerShell command name of old style CMD command names.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758A79-1AAF-49DE-9F80-05868A939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654" y="983487"/>
            <a:ext cx="4772691" cy="1257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10FD8A-4AB9-4042-8D73-20E3902D6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654" y="2683433"/>
            <a:ext cx="472505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69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6B16D6A4-B7C9-4C99-BC5D-0B7DB806FF42}"/>
              </a:ext>
            </a:extLst>
          </p:cNvPr>
          <p:cNvSpPr txBox="1">
            <a:spLocks/>
          </p:cNvSpPr>
          <p:nvPr/>
        </p:nvSpPr>
        <p:spPr>
          <a:xfrm>
            <a:off x="-1" y="45214"/>
            <a:ext cx="9144000" cy="6576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833"/>
              </a:lnSpc>
              <a:spcBef>
                <a:spcPts val="0"/>
              </a:spcBef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Execution Policies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1D2F8-2E9F-6615-58D7-7B0D024D18D7}"/>
              </a:ext>
            </a:extLst>
          </p:cNvPr>
          <p:cNvSpPr txBox="1"/>
          <p:nvPr/>
        </p:nvSpPr>
        <p:spPr>
          <a:xfrm>
            <a:off x="53787" y="3273645"/>
            <a:ext cx="90364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  <a:sym typeface="Consolas"/>
              </a:rPr>
              <a:t>PowerShell's execution policy is a safety feature that controls the conditions under which PowerShell loads configuration files and runs scripts. It helps prevent the execution of malicious scripts. </a:t>
            </a:r>
          </a:p>
          <a:p>
            <a:r>
              <a:rPr lang="en-US" dirty="0">
                <a:hlinkClick r:id="rId3"/>
              </a:rPr>
              <a:t>https://learn.microsoft.com/en-us/powershell/module/microsoft.powershell.core/about/about_execution_policies?view=powershell-7.4</a:t>
            </a:r>
            <a:r>
              <a:rPr lang="en-US" dirty="0">
                <a:latin typeface="Consolas"/>
                <a:sym typeface="Consolas"/>
              </a:rPr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B4AE6-440A-42BF-A750-3CEE0A1F2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38" y="642342"/>
            <a:ext cx="8021418" cy="24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92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6B16D6A4-B7C9-4C99-BC5D-0B7DB806FF42}"/>
              </a:ext>
            </a:extLst>
          </p:cNvPr>
          <p:cNvSpPr txBox="1">
            <a:spLocks/>
          </p:cNvSpPr>
          <p:nvPr/>
        </p:nvSpPr>
        <p:spPr>
          <a:xfrm>
            <a:off x="-53789" y="206578"/>
            <a:ext cx="9144000" cy="6576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833"/>
              </a:lnSpc>
              <a:spcBef>
                <a:spcPts val="0"/>
              </a:spcBef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Execution Policies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F12503-23D4-3A89-6489-20E31C7D7974}"/>
              </a:ext>
            </a:extLst>
          </p:cNvPr>
          <p:cNvSpPr txBox="1"/>
          <p:nvPr/>
        </p:nvSpPr>
        <p:spPr>
          <a:xfrm>
            <a:off x="279025" y="1109875"/>
            <a:ext cx="85859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/>
                <a:sym typeface="Consolas"/>
              </a:rPr>
              <a:t>AllSigned</a:t>
            </a:r>
            <a:endParaRPr lang="en-US" dirty="0">
              <a:latin typeface="Consolas"/>
              <a:sym typeface="Consola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Requires that all scripts and configuration files be signed by a trusted publisher,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Prompts you before running scripts from publishers that you haven't yet classified as trusted or untrusted.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Risks running signed, but malicious, scripts.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24279-E8E0-5C8F-B397-7F8298BD5BD5}"/>
              </a:ext>
            </a:extLst>
          </p:cNvPr>
          <p:cNvSpPr txBox="1"/>
          <p:nvPr/>
        </p:nvSpPr>
        <p:spPr>
          <a:xfrm>
            <a:off x="225237" y="2786692"/>
            <a:ext cx="8585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  <a:sym typeface="Consolas"/>
              </a:rPr>
              <a:t>Bypass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Nothing is blocked and there are no warnings or prompts.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D14D4-B5D7-2C03-98C9-A26D7FBBE852}"/>
              </a:ext>
            </a:extLst>
          </p:cNvPr>
          <p:cNvSpPr txBox="1"/>
          <p:nvPr/>
        </p:nvSpPr>
        <p:spPr>
          <a:xfrm>
            <a:off x="225237" y="3680243"/>
            <a:ext cx="87036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/>
                <a:sym typeface="Consolas"/>
              </a:rPr>
              <a:t>RemoteSigned</a:t>
            </a:r>
            <a:endParaRPr lang="en-US" dirty="0">
              <a:latin typeface="Consolas"/>
              <a:sym typeface="Consola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Requires a digital signature from a trusted publisher on scripts and configuration.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Doesn't require digital signatures on scripts that are written on the local computer</a:t>
            </a:r>
          </a:p>
        </p:txBody>
      </p:sp>
    </p:spTree>
    <p:extLst>
      <p:ext uri="{BB962C8B-B14F-4D97-AF65-F5344CB8AC3E}">
        <p14:creationId xmlns:p14="http://schemas.microsoft.com/office/powerpoint/2010/main" val="3888361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6B16D6A4-B7C9-4C99-BC5D-0B7DB806FF42}"/>
              </a:ext>
            </a:extLst>
          </p:cNvPr>
          <p:cNvSpPr txBox="1">
            <a:spLocks/>
          </p:cNvSpPr>
          <p:nvPr/>
        </p:nvSpPr>
        <p:spPr>
          <a:xfrm>
            <a:off x="-53789" y="206578"/>
            <a:ext cx="9144000" cy="6576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833"/>
              </a:lnSpc>
              <a:spcBef>
                <a:spcPts val="0"/>
              </a:spcBef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RemoteSigned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Execution Policy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18DC91-7575-4D5E-BAE8-23E3AF78F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3" y="1713003"/>
            <a:ext cx="9087817" cy="1194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FA6ECA-36DE-4154-9F2C-ED2A7DBC1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3" y="3285341"/>
            <a:ext cx="6082222" cy="13203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BC5143-7D53-0E9E-DAA7-6EF549A45BFD}"/>
              </a:ext>
            </a:extLst>
          </p:cNvPr>
          <p:cNvSpPr txBox="1"/>
          <p:nvPr/>
        </p:nvSpPr>
        <p:spPr>
          <a:xfrm>
            <a:off x="457199" y="966233"/>
            <a:ext cx="8122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Doesn't require digital signatures on scripts that are written on the local computer</a:t>
            </a:r>
          </a:p>
        </p:txBody>
      </p:sp>
    </p:spTree>
    <p:extLst>
      <p:ext uri="{BB962C8B-B14F-4D97-AF65-F5344CB8AC3E}">
        <p14:creationId xmlns:p14="http://schemas.microsoft.com/office/powerpoint/2010/main" val="2934095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6B16D6A4-B7C9-4C99-BC5D-0B7DB806FF42}"/>
              </a:ext>
            </a:extLst>
          </p:cNvPr>
          <p:cNvSpPr txBox="1">
            <a:spLocks/>
          </p:cNvSpPr>
          <p:nvPr/>
        </p:nvSpPr>
        <p:spPr>
          <a:xfrm>
            <a:off x="457199" y="206578"/>
            <a:ext cx="7960660" cy="6576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833"/>
              </a:lnSpc>
              <a:spcBef>
                <a:spcPts val="0"/>
              </a:spcBef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Executing Scripts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C5143-7D53-0E9E-DAA7-6EF549A45BFD}"/>
              </a:ext>
            </a:extLst>
          </p:cNvPr>
          <p:cNvSpPr txBox="1"/>
          <p:nvPr/>
        </p:nvSpPr>
        <p:spPr>
          <a:xfrm>
            <a:off x="457199" y="1231479"/>
            <a:ext cx="81220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Both\ or / as a path separator works. However, one way to be cross-platform is to always use 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DE0074-7330-48E7-B24F-CDB7D9949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527" y="2473129"/>
            <a:ext cx="5881692" cy="154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32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Class Activities Today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369253" indent="-342900">
              <a:spcBef>
                <a:spcPts val="400"/>
              </a:spcBef>
              <a:buClr>
                <a:srgbClr val="3F3F3F"/>
              </a:buClr>
              <a:buSzPct val="116666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Git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Repository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Labs</a:t>
            </a:r>
          </a:p>
          <a:p>
            <a:pPr marL="369253" indent="-342900">
              <a:spcBef>
                <a:spcPts val="400"/>
              </a:spcBef>
              <a:buClr>
                <a:srgbClr val="3F3F3F"/>
              </a:buClr>
              <a:buSzPct val="116666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First PowerShell Script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2540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254000" lvl="0" indent="-1143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16666"/>
              <a:buNone/>
            </a:pPr>
            <a:endParaRPr dirty="0"/>
          </a:p>
          <a:p>
            <a:pPr marL="254000" lvl="0" indent="-114300" algn="l" rtl="0">
              <a:spcBef>
                <a:spcPts val="400"/>
              </a:spcBef>
              <a:spcAft>
                <a:spcPts val="1200"/>
              </a:spcAft>
              <a:buClr>
                <a:srgbClr val="3F3F3F"/>
              </a:buClr>
              <a:buSzPct val="116666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idx="1"/>
          </p:nvPr>
        </p:nvSpPr>
        <p:spPr>
          <a:xfrm>
            <a:off x="503421" y="1511857"/>
            <a:ext cx="8229600" cy="2889456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Who am I?</a:t>
            </a:r>
          </a:p>
        </p:txBody>
      </p:sp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6B16D6A4-B7C9-4C99-BC5D-0B7DB806FF42}"/>
              </a:ext>
            </a:extLst>
          </p:cNvPr>
          <p:cNvSpPr txBox="1">
            <a:spLocks/>
          </p:cNvSpPr>
          <p:nvPr/>
        </p:nvSpPr>
        <p:spPr>
          <a:xfrm>
            <a:off x="674871" y="24510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833"/>
              </a:lnSpc>
              <a:spcBef>
                <a:spcPts val="0"/>
              </a:spcBef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48077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idx="1"/>
          </p:nvPr>
        </p:nvSpPr>
        <p:spPr>
          <a:xfrm>
            <a:off x="503421" y="1511857"/>
            <a:ext cx="8229600" cy="2889456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Who are you?</a:t>
            </a:r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628650" lvl="1" indent="-285750">
              <a:spcBef>
                <a:spcPts val="400"/>
              </a:spcBef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Name?</a:t>
            </a:r>
          </a:p>
          <a:p>
            <a:pPr marL="628650" lvl="1" indent="-285750">
              <a:spcBef>
                <a:spcPts val="400"/>
              </a:spcBef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Major?</a:t>
            </a:r>
          </a:p>
          <a:p>
            <a:pPr marL="628650" lvl="1" indent="-285750">
              <a:spcBef>
                <a:spcPts val="400"/>
              </a:spcBef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What are you hoping to gain from this course?</a:t>
            </a:r>
          </a:p>
          <a:p>
            <a:pPr marL="628650" lvl="1" indent="-285750">
              <a:spcBef>
                <a:spcPts val="400"/>
              </a:spcBef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Anything else you would like to share?</a:t>
            </a:r>
          </a:p>
        </p:txBody>
      </p:sp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6B16D6A4-B7C9-4C99-BC5D-0B7DB806FF42}"/>
              </a:ext>
            </a:extLst>
          </p:cNvPr>
          <p:cNvSpPr txBox="1">
            <a:spLocks/>
          </p:cNvSpPr>
          <p:nvPr/>
        </p:nvSpPr>
        <p:spPr>
          <a:xfrm>
            <a:off x="674871" y="24510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833"/>
              </a:lnSpc>
              <a:spcBef>
                <a:spcPts val="0"/>
              </a:spcBef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31229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idx="1"/>
          </p:nvPr>
        </p:nvSpPr>
        <p:spPr>
          <a:xfrm>
            <a:off x="503421" y="1511857"/>
            <a:ext cx="8229600" cy="2889456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Syllabus Review</a:t>
            </a:r>
          </a:p>
        </p:txBody>
      </p:sp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6B16D6A4-B7C9-4C99-BC5D-0B7DB806FF42}"/>
              </a:ext>
            </a:extLst>
          </p:cNvPr>
          <p:cNvSpPr txBox="1">
            <a:spLocks/>
          </p:cNvSpPr>
          <p:nvPr/>
        </p:nvSpPr>
        <p:spPr>
          <a:xfrm>
            <a:off x="674871" y="24510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833"/>
              </a:lnSpc>
              <a:spcBef>
                <a:spcPts val="0"/>
              </a:spcBef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9363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idx="1"/>
          </p:nvPr>
        </p:nvSpPr>
        <p:spPr>
          <a:xfrm>
            <a:off x="503421" y="1511857"/>
            <a:ext cx="8229600" cy="2889456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How to integrate scripting into operating system management.</a:t>
            </a:r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How to automate systems administration functions and connectivity testing.</a:t>
            </a:r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PowerShell and Linux shell scripting will be explored to manage and monitor operating system processes and functions. </a:t>
            </a:r>
          </a:p>
        </p:txBody>
      </p:sp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6B16D6A4-B7C9-4C99-BC5D-0B7DB806FF42}"/>
              </a:ext>
            </a:extLst>
          </p:cNvPr>
          <p:cNvSpPr txBox="1">
            <a:spLocks/>
          </p:cNvSpPr>
          <p:nvPr/>
        </p:nvSpPr>
        <p:spPr>
          <a:xfrm>
            <a:off x="674871" y="24510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833"/>
              </a:lnSpc>
              <a:spcBef>
                <a:spcPts val="0"/>
              </a:spcBef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Course Topics Summary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3;p16">
            <a:extLst>
              <a:ext uri="{FF2B5EF4-FFF2-40B4-BE49-F238E27FC236}">
                <a16:creationId xmlns:a16="http://schemas.microsoft.com/office/drawing/2014/main" id="{6B16D6A4-B7C9-4C99-BC5D-0B7DB806FF42}"/>
              </a:ext>
            </a:extLst>
          </p:cNvPr>
          <p:cNvSpPr txBox="1">
            <a:spLocks/>
          </p:cNvSpPr>
          <p:nvPr/>
        </p:nvSpPr>
        <p:spPr>
          <a:xfrm>
            <a:off x="628650" y="207466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833"/>
              </a:lnSpc>
              <a:spcBef>
                <a:spcPts val="0"/>
              </a:spcBef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Part-1 Review of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61608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6B16D6A4-B7C9-4C99-BC5D-0B7DB806FF42}"/>
              </a:ext>
            </a:extLst>
          </p:cNvPr>
          <p:cNvSpPr txBox="1">
            <a:spLocks/>
          </p:cNvSpPr>
          <p:nvPr/>
        </p:nvSpPr>
        <p:spPr>
          <a:xfrm>
            <a:off x="579120" y="238362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833"/>
              </a:lnSpc>
              <a:spcBef>
                <a:spcPts val="0"/>
              </a:spcBef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Operating Systems</a:t>
            </a:r>
          </a:p>
        </p:txBody>
      </p:sp>
      <p:pic>
        <p:nvPicPr>
          <p:cNvPr id="5" name="Graphic 4" descr="Users with solid fill">
            <a:extLst>
              <a:ext uri="{FF2B5EF4-FFF2-40B4-BE49-F238E27FC236}">
                <a16:creationId xmlns:a16="http://schemas.microsoft.com/office/drawing/2014/main" id="{5D0D9B6E-EE7B-4ACA-B032-8DBC9C44F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120" y="2055257"/>
            <a:ext cx="1126998" cy="1126998"/>
          </a:xfrm>
          <a:prstGeom prst="rect">
            <a:avLst/>
          </a:prstGeom>
        </p:spPr>
      </p:pic>
      <p:pic>
        <p:nvPicPr>
          <p:cNvPr id="1026" name="Picture 2" descr="Application - Free professions and jobs icons">
            <a:extLst>
              <a:ext uri="{FF2B5EF4-FFF2-40B4-BE49-F238E27FC236}">
                <a16:creationId xmlns:a16="http://schemas.microsoft.com/office/drawing/2014/main" id="{8B5725BD-A4B4-438C-9C9E-43983DBC3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60" y="2006489"/>
            <a:ext cx="1126998" cy="112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perating system - Free computer icons">
            <a:extLst>
              <a:ext uri="{FF2B5EF4-FFF2-40B4-BE49-F238E27FC236}">
                <a16:creationId xmlns:a16="http://schemas.microsoft.com/office/drawing/2014/main" id="{FC4417CB-AE09-4DE5-B16D-236E16000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40814"/>
            <a:ext cx="1261872" cy="126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ardware Icons - Free SVG &amp; PNG Hardware Images - Noun Project">
            <a:extLst>
              <a:ext uri="{FF2B5EF4-FFF2-40B4-BE49-F238E27FC236}">
                <a16:creationId xmlns:a16="http://schemas.microsoft.com/office/drawing/2014/main" id="{14F6F97C-102D-4511-BDE1-197F2BA47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070" y="1957721"/>
            <a:ext cx="1224534" cy="122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0E6558-8B0F-4B4A-8077-2298116E942B}"/>
              </a:ext>
            </a:extLst>
          </p:cNvPr>
          <p:cNvSpPr txBox="1"/>
          <p:nvPr/>
        </p:nvSpPr>
        <p:spPr>
          <a:xfrm>
            <a:off x="764667" y="3332726"/>
            <a:ext cx="802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User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08B1C7-9830-4147-86EA-2EAC3223C5C6}"/>
              </a:ext>
            </a:extLst>
          </p:cNvPr>
          <p:cNvSpPr txBox="1"/>
          <p:nvPr/>
        </p:nvSpPr>
        <p:spPr>
          <a:xfrm>
            <a:off x="2104739" y="3332726"/>
            <a:ext cx="1611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Application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A9550C-5072-4753-A676-9A0F7E296FE9}"/>
              </a:ext>
            </a:extLst>
          </p:cNvPr>
          <p:cNvSpPr txBox="1"/>
          <p:nvPr/>
        </p:nvSpPr>
        <p:spPr>
          <a:xfrm>
            <a:off x="4073509" y="3340608"/>
            <a:ext cx="2258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Operating System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F83BB8-DFCF-4300-B844-23DAD164FE6C}"/>
              </a:ext>
            </a:extLst>
          </p:cNvPr>
          <p:cNvSpPr txBox="1"/>
          <p:nvPr/>
        </p:nvSpPr>
        <p:spPr>
          <a:xfrm>
            <a:off x="6587156" y="3332726"/>
            <a:ext cx="1362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Hardware</a:t>
            </a:r>
            <a:endParaRPr lang="en-US" dirty="0"/>
          </a:p>
        </p:txBody>
      </p:sp>
      <p:sp>
        <p:nvSpPr>
          <p:cNvPr id="8" name="Arrow: Circular 7">
            <a:extLst>
              <a:ext uri="{FF2B5EF4-FFF2-40B4-BE49-F238E27FC236}">
                <a16:creationId xmlns:a16="http://schemas.microsoft.com/office/drawing/2014/main" id="{16F43C8B-ACE0-4D2C-9C6C-D0ACD986553B}"/>
              </a:ext>
            </a:extLst>
          </p:cNvPr>
          <p:cNvSpPr/>
          <p:nvPr/>
        </p:nvSpPr>
        <p:spPr>
          <a:xfrm>
            <a:off x="1368552" y="1591580"/>
            <a:ext cx="978408" cy="978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ircular 17">
            <a:extLst>
              <a:ext uri="{FF2B5EF4-FFF2-40B4-BE49-F238E27FC236}">
                <a16:creationId xmlns:a16="http://schemas.microsoft.com/office/drawing/2014/main" id="{64D0F69A-4FDC-463F-B6D7-B8A1AE2CE14F}"/>
              </a:ext>
            </a:extLst>
          </p:cNvPr>
          <p:cNvSpPr/>
          <p:nvPr/>
        </p:nvSpPr>
        <p:spPr>
          <a:xfrm>
            <a:off x="3539109" y="1566053"/>
            <a:ext cx="978408" cy="978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ircular 18">
            <a:extLst>
              <a:ext uri="{FF2B5EF4-FFF2-40B4-BE49-F238E27FC236}">
                <a16:creationId xmlns:a16="http://schemas.microsoft.com/office/drawing/2014/main" id="{3DEBCAA3-B429-42BF-A48A-CCB2C1CF1979}"/>
              </a:ext>
            </a:extLst>
          </p:cNvPr>
          <p:cNvSpPr/>
          <p:nvPr/>
        </p:nvSpPr>
        <p:spPr>
          <a:xfrm>
            <a:off x="5677662" y="1557170"/>
            <a:ext cx="978408" cy="978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Circular 19">
            <a:extLst>
              <a:ext uri="{FF2B5EF4-FFF2-40B4-BE49-F238E27FC236}">
                <a16:creationId xmlns:a16="http://schemas.microsoft.com/office/drawing/2014/main" id="{ADF242C9-18E3-46C9-82A9-60866FF709D7}"/>
              </a:ext>
            </a:extLst>
          </p:cNvPr>
          <p:cNvSpPr/>
          <p:nvPr/>
        </p:nvSpPr>
        <p:spPr>
          <a:xfrm rot="10800000">
            <a:off x="1446657" y="2495693"/>
            <a:ext cx="978408" cy="978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ircular 21">
            <a:extLst>
              <a:ext uri="{FF2B5EF4-FFF2-40B4-BE49-F238E27FC236}">
                <a16:creationId xmlns:a16="http://schemas.microsoft.com/office/drawing/2014/main" id="{CD7166ED-EB28-4BE2-A7EF-FC82E4A7E471}"/>
              </a:ext>
            </a:extLst>
          </p:cNvPr>
          <p:cNvSpPr/>
          <p:nvPr/>
        </p:nvSpPr>
        <p:spPr>
          <a:xfrm rot="10800000">
            <a:off x="3414927" y="2495694"/>
            <a:ext cx="978408" cy="978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ircular 22">
            <a:extLst>
              <a:ext uri="{FF2B5EF4-FFF2-40B4-BE49-F238E27FC236}">
                <a16:creationId xmlns:a16="http://schemas.microsoft.com/office/drawing/2014/main" id="{A5AB3E90-5490-4460-8118-06F7B5734291}"/>
              </a:ext>
            </a:extLst>
          </p:cNvPr>
          <p:cNvSpPr/>
          <p:nvPr/>
        </p:nvSpPr>
        <p:spPr>
          <a:xfrm rot="10800000">
            <a:off x="5739871" y="2495694"/>
            <a:ext cx="978408" cy="978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5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idx="1"/>
          </p:nvPr>
        </p:nvSpPr>
        <p:spPr>
          <a:xfrm>
            <a:off x="457200" y="1304592"/>
            <a:ext cx="8229600" cy="3364943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Linux is a generic term that refers to different open-source operating systems that are based on the Linux kernel. </a:t>
            </a:r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The Linux kernel was originally created by Linus Torvalds in 1991, and open sourced in 1996. </a:t>
            </a:r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A kernel is a piece of software that is designed to act as an intermediate layer between low-level hardware and high-level software, such as an operating system.</a:t>
            </a:r>
          </a:p>
        </p:txBody>
      </p:sp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6B16D6A4-B7C9-4C99-BC5D-0B7DB806FF42}"/>
              </a:ext>
            </a:extLst>
          </p:cNvPr>
          <p:cNvSpPr txBox="1">
            <a:spLocks/>
          </p:cNvSpPr>
          <p:nvPr/>
        </p:nvSpPr>
        <p:spPr>
          <a:xfrm>
            <a:off x="674871" y="24510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833"/>
              </a:lnSpc>
              <a:spcBef>
                <a:spcPts val="0"/>
              </a:spcBef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38766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724</Words>
  <Application>Microsoft Office PowerPoint</Application>
  <PresentationFormat>On-screen Show (16:9)</PresentationFormat>
  <Paragraphs>102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 Light</vt:lpstr>
      <vt:lpstr>Calibri</vt:lpstr>
      <vt:lpstr>Century Gothic</vt:lpstr>
      <vt:lpstr>Segoe UI</vt:lpstr>
      <vt:lpstr>Consolas</vt:lpstr>
      <vt:lpstr>Arial</vt:lpstr>
      <vt:lpstr>Office Theme</vt:lpstr>
      <vt:lpstr>Welcome to  CSI-230/SYS-320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Activities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SYS 140</dc:title>
  <dc:creator>Paligu, Furkan</dc:creator>
  <cp:lastModifiedBy>Paligu, Furkan</cp:lastModifiedBy>
  <cp:revision>50</cp:revision>
  <dcterms:modified xsi:type="dcterms:W3CDTF">2024-01-15T00:24:27Z</dcterms:modified>
</cp:coreProperties>
</file>