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23"/>
  </p:notesMasterIdLst>
  <p:sldIdLst>
    <p:sldId id="256" r:id="rId2"/>
    <p:sldId id="271" r:id="rId3"/>
    <p:sldId id="272" r:id="rId4"/>
    <p:sldId id="274" r:id="rId5"/>
    <p:sldId id="275" r:id="rId6"/>
    <p:sldId id="273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4" r:id="rId15"/>
    <p:sldId id="283" r:id="rId16"/>
    <p:sldId id="285" r:id="rId17"/>
    <p:sldId id="290" r:id="rId18"/>
    <p:sldId id="289" r:id="rId19"/>
    <p:sldId id="287" r:id="rId20"/>
    <p:sldId id="288" r:id="rId21"/>
    <p:sldId id="270" r:id="rId2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254F79-B1EA-4E78-83E2-B074B79692AC}">
  <a:tblStyle styleId="{AE254F79-B1EA-4E78-83E2-B074B79692AC}" styleName="Table_0">
    <a:wholeTbl>
      <a:tcTxStyle b="off" i="off">
        <a:font>
          <a:latin typeface="Palatino Linotype"/>
          <a:ea typeface="Palatino Linotype"/>
          <a:cs typeface="Palatino Linotype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BF2"/>
          </a:solidFill>
        </a:fill>
      </a:tcStyle>
    </a:wholeTbl>
    <a:band1H>
      <a:tcTxStyle/>
      <a:tcStyle>
        <a:tcBdr/>
        <a:fill>
          <a:solidFill>
            <a:srgbClr val="D1D5E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1D5E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bda5dc5d9_2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10bda5dc5d9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1589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0574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5146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2912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1103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7074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7085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6457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9947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5623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0636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2980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bda5dc5d9_2_1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0bda5dc5d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5761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5203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374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945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7170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1592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bda5dc5d9_2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0bda5dc5d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050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594A-6F0E-490A-A1CE-E3C7496A4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E45B7-A8B3-494D-938B-144627919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5FA1E-F1EC-4BC2-B3E4-04283DE2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E2E91-D3F3-40C4-A4FD-1EFB0C67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33947-7ED5-448A-9E01-1D1F1496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732137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BC9F-9EFB-4157-B8CA-76D6467D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5AC17-4D76-4275-A91E-74D14E474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FB0A7-A646-4A39-8607-D7460AA3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0079-38CD-4BD8-A883-1717EC49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A7DFE-C1E6-46D2-BE95-D0CE5A7A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01618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22BCF-C3AA-4BC5-9012-C7EBCBBB2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F8C18-6C0A-4EA7-A319-BA67224AC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A2BDD-1D80-4D34-B29B-024B92E1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C0681-400D-40AD-AAA6-4D95999D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C930-01D7-4D24-BDAA-3C484735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88918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51EF-A8E2-47FD-BF60-2108DD57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46D19-1ED2-4AE6-9ACD-5AEA9C183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351AC-B218-4BE0-96B0-3A0BD0F0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AF69F-CEE8-42F3-B6B9-FCB8F745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77586-8682-4341-8493-B8D132EB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089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51E6-DA4B-4DA0-9646-B1B00A5B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F868A-946F-4C65-85BB-FF76A1BCD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ED1B4-5711-4754-8FC4-120B1DE3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22672-D4C0-4344-AB09-2638D3D2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D7DFD-FBA8-4A94-97B3-559D8DF5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81860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159D-8FAF-4218-905D-12AEFE2C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E4DA0-6F41-442B-9A61-E3D03F884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D6C3C-7DB4-4881-A281-37E719F9E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05BBC-9967-45AF-BB73-10D528C6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59797-7A43-4AB6-B46F-EB5ABA90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C1BB3-F8CC-4709-98C3-70A10B16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98263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D756-8ACA-4F48-8DC4-23089531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DF75A-0A5C-4AE2-8E83-24491FAB4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CFBA7-78B6-4A5B-972E-67F8BC1DD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3822D-1003-496B-87AF-F2CA2AECA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8E0EF-CC9A-45DE-8939-DAE9AC2D9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E29A8F-9F57-421C-81F6-3EDA3598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70AB8-BCF4-4CCC-92C8-D6D94861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24D90-835D-4D0F-929A-EBBA08B8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38917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43CF-3BBF-48F5-9253-DB59A1AE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DA18C-E289-43A5-A47D-9F49DAE9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F7B5C-32E6-4044-B81B-8D1B32C7F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1BEB2-07DA-415A-A4BC-1ED2230C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38312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6D69C-3A25-424B-BAB2-7AC6464C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49F53-6921-4EA4-907A-E0AB2BEC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4A136-3798-4136-B03A-4E7E686A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867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BEE3-377F-4134-A02F-6CB33A42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F1226-3236-4BBD-B351-C2DBE64D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FB1C4-5492-4F24-9497-A830097D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F5CAF-2BA5-4DB8-BFC5-D7244179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A7CAB-C854-4539-8AFE-BA44617D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E29AA-8669-4754-84D5-2D9A5E82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86475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0121-1F47-441E-B8A3-055BA5B99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92709-0A0D-48F8-AC5E-60FB85EF5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7AE5F-7D1B-4335-A129-2475674DF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5A99D-4EE1-4F7F-A4D6-0B534F65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86FD5-2FFF-4AFD-8C49-E11036FA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50850-9582-406B-82B7-B6A39E4C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76127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39AC5-D5D5-4678-A636-9D5900ED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5150B-2A24-4EA5-AE3E-38E5B71CA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F0A89-5274-4E42-919E-BBED103FC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67F5A-7120-4F86-B449-1E71EF63A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1B32A-E581-469D-8310-B4978FAFB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683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shell/scripting/developer/cmdlet/extending-properties-for-objects?view=powershell-7.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1116152" y="976122"/>
            <a:ext cx="6619244" cy="249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Welcome to </a:t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CSI-230/SYS-320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1195400" y="3411585"/>
            <a:ext cx="7034200" cy="1120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64285"/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Linux/Unix Programming, Automation and Scripting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64285"/>
              <a:buNone/>
            </a:pP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64285"/>
              <a:buNone/>
            </a:pP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2. PowerShell Cmdlets and Members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PowerShell cmdlet Methods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idx="1"/>
          </p:nvPr>
        </p:nvSpPr>
        <p:spPr>
          <a:xfrm>
            <a:off x="121024" y="1121275"/>
            <a:ext cx="3933264" cy="15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A "method" is a set of instructions that specify an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you can perform on the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returned by the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cmdlet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.</a:t>
            </a: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74;p16">
            <a:extLst>
              <a:ext uri="{FF2B5EF4-FFF2-40B4-BE49-F238E27FC236}">
                <a16:creationId xmlns:a16="http://schemas.microsoft.com/office/drawing/2014/main" id="{78F998A8-EC1C-D0EF-96F9-57D8DD42A46D}"/>
              </a:ext>
            </a:extLst>
          </p:cNvPr>
          <p:cNvSpPr txBox="1">
            <a:spLocks/>
          </p:cNvSpPr>
          <p:nvPr/>
        </p:nvSpPr>
        <p:spPr>
          <a:xfrm>
            <a:off x="121024" y="2743200"/>
            <a:ext cx="3933264" cy="19449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3F3F3F"/>
              </a:buClr>
              <a:buSzPts val="2400"/>
              <a:buFont typeface="Arial" panose="020B0604020202020204" pitchFamily="34" charset="0"/>
              <a:buNone/>
            </a:pP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Kill method 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for a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Process Object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returned by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Get-Process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cmdlet, terminates a process.</a:t>
            </a:r>
          </a:p>
          <a:p>
            <a:pPr marL="0" indent="0">
              <a:spcBef>
                <a:spcPts val="0"/>
              </a:spcBef>
              <a:buClr>
                <a:srgbClr val="3F3F3F"/>
              </a:buClr>
              <a:buSzPts val="2400"/>
              <a:buFont typeface="Arial" panose="020B0604020202020204" pitchFamily="34" charset="0"/>
              <a:buNone/>
            </a:pP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rgbClr val="3F3F3F"/>
              </a:buClr>
              <a:buSzPts val="2400"/>
              <a:buFont typeface="Arial" panose="020B0604020202020204" pitchFamily="34" charset="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$notepad = Get-Process notepad</a:t>
            </a:r>
          </a:p>
          <a:p>
            <a:pPr marL="0" indent="0">
              <a:spcBef>
                <a:spcPts val="0"/>
              </a:spcBef>
              <a:buClr>
                <a:srgbClr val="3F3F3F"/>
              </a:buClr>
              <a:buSzPts val="2400"/>
              <a:buFont typeface="Arial" panose="020B0604020202020204" pitchFamily="34" charset="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notepad.Kill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A0A5F7-9D43-E614-D9AE-775FC422B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443" y="910850"/>
            <a:ext cx="4715533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0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PowerShell Methods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idx="1"/>
          </p:nvPr>
        </p:nvSpPr>
        <p:spPr>
          <a:xfrm>
            <a:off x="121025" y="1384796"/>
            <a:ext cx="8693522" cy="83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A method belongs an object. Not necessarily returned by a cmdlet. Consider the string object:</a:t>
            </a: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74;p16">
            <a:extLst>
              <a:ext uri="{FF2B5EF4-FFF2-40B4-BE49-F238E27FC236}">
                <a16:creationId xmlns:a16="http://schemas.microsoft.com/office/drawing/2014/main" id="{78F998A8-EC1C-D0EF-96F9-57D8DD42A46D}"/>
              </a:ext>
            </a:extLst>
          </p:cNvPr>
          <p:cNvSpPr txBox="1">
            <a:spLocks/>
          </p:cNvSpPr>
          <p:nvPr/>
        </p:nvSpPr>
        <p:spPr>
          <a:xfrm>
            <a:off x="121024" y="3758704"/>
            <a:ext cx="8693523" cy="56787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3F3F3F"/>
              </a:buClr>
              <a:buSzPts val="2400"/>
              <a:buFont typeface="Arial" panose="020B0604020202020204" pitchFamily="34" charset="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The method “Replace” for the string object “This is CSI-230 course” is executed above.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0A4499-1EC0-D834-04F7-9556650CF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4" y="2483132"/>
            <a:ext cx="7059676" cy="83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PowerShell Methods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idx="1"/>
          </p:nvPr>
        </p:nvSpPr>
        <p:spPr>
          <a:xfrm>
            <a:off x="734790" y="1350513"/>
            <a:ext cx="7480850" cy="83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Cmdlets return a list of objects. This list on its own has methods and properties such as Count</a:t>
            </a: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E797F-6AB9-0865-9FBE-684ACB4F0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83" y="2334130"/>
            <a:ext cx="4191585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5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PowerShell Where-Object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idx="1"/>
          </p:nvPr>
        </p:nvSpPr>
        <p:spPr>
          <a:xfrm>
            <a:off x="506190" y="1061401"/>
            <a:ext cx="7780560" cy="252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PowerShell includes the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PSItem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variable and its alias,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$_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, as automatic variables in script blocks that process the current object, such as in the pipeline.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The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$_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automatic variable represents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each object 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that's passed to the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Where-Object cmdlet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. The first command uses the script block format, the second command uses the comparison statement format.</a:t>
            </a: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2F625-40C6-9EB9-55EE-1B084E9BA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4761"/>
            <a:ext cx="9144000" cy="14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23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PowerShell Where-Object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5D4B5F-7CEA-809B-5132-9595CBA9A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6124"/>
            <a:ext cx="9144000" cy="2662937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538A7A42-C33C-65F1-39B1-754F53064F5A}"/>
              </a:ext>
            </a:extLst>
          </p:cNvPr>
          <p:cNvSpPr/>
          <p:nvPr/>
        </p:nvSpPr>
        <p:spPr>
          <a:xfrm>
            <a:off x="8280104" y="1658679"/>
            <a:ext cx="255182" cy="91307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54BF3292-C6F9-541D-8053-A8C1C290619A}"/>
              </a:ext>
            </a:extLst>
          </p:cNvPr>
          <p:cNvSpPr/>
          <p:nvPr/>
        </p:nvSpPr>
        <p:spPr>
          <a:xfrm rot="17347111">
            <a:off x="6606654" y="1169662"/>
            <a:ext cx="255182" cy="213984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E7EED87B-922C-37F2-A744-2DF7CFD91055}"/>
              </a:ext>
            </a:extLst>
          </p:cNvPr>
          <p:cNvSpPr/>
          <p:nvPr/>
        </p:nvSpPr>
        <p:spPr>
          <a:xfrm>
            <a:off x="871621" y="1579905"/>
            <a:ext cx="255182" cy="48557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4D0D2F-9F34-828E-991A-456732F4B1E5}"/>
              </a:ext>
            </a:extLst>
          </p:cNvPr>
          <p:cNvSpPr txBox="1"/>
          <p:nvPr/>
        </p:nvSpPr>
        <p:spPr>
          <a:xfrm>
            <a:off x="297470" y="828522"/>
            <a:ext cx="1914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To clear the screen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C2ACBC-AA6E-9958-6DC9-D201BD78DD67}"/>
              </a:ext>
            </a:extLst>
          </p:cNvPr>
          <p:cNvSpPr txBox="1"/>
          <p:nvPr/>
        </p:nvSpPr>
        <p:spPr>
          <a:xfrm>
            <a:off x="4507625" y="1563492"/>
            <a:ext cx="1282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Or logic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9E22DB-7CBB-223B-4BDF-0484C98E090B}"/>
              </a:ext>
            </a:extLst>
          </p:cNvPr>
          <p:cNvSpPr txBox="1"/>
          <p:nvPr/>
        </p:nvSpPr>
        <p:spPr>
          <a:xfrm>
            <a:off x="6081155" y="878977"/>
            <a:ext cx="31375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Script will continue in the next line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31A2C4-15B9-F796-2D62-0BCE82DEC4C2}"/>
              </a:ext>
            </a:extLst>
          </p:cNvPr>
          <p:cNvSpPr/>
          <p:nvPr/>
        </p:nvSpPr>
        <p:spPr>
          <a:xfrm>
            <a:off x="4284921" y="2571750"/>
            <a:ext cx="287079" cy="3841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8DE638-D733-924B-31F7-31BFFF3DEA64}"/>
              </a:ext>
            </a:extLst>
          </p:cNvPr>
          <p:cNvSpPr/>
          <p:nvPr/>
        </p:nvSpPr>
        <p:spPr>
          <a:xfrm>
            <a:off x="7993025" y="2895542"/>
            <a:ext cx="287079" cy="3841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8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PowerShell Where-Object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F4BC63-307C-5803-FED8-0B597B590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6763"/>
            <a:ext cx="9144000" cy="1339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99F31D-CEE1-F111-C622-7946CC045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468" y="3596070"/>
            <a:ext cx="3629532" cy="1533739"/>
          </a:xfrm>
          <a:prstGeom prst="rect">
            <a:avLst/>
          </a:prstGeom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E9FA50E8-2919-E277-674C-81268CC9407F}"/>
              </a:ext>
            </a:extLst>
          </p:cNvPr>
          <p:cNvSpPr/>
          <p:nvPr/>
        </p:nvSpPr>
        <p:spPr>
          <a:xfrm>
            <a:off x="981790" y="1657023"/>
            <a:ext cx="255182" cy="48557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CC8475-7591-184E-1F48-475F4888E9DB}"/>
              </a:ext>
            </a:extLst>
          </p:cNvPr>
          <p:cNvSpPr txBox="1"/>
          <p:nvPr/>
        </p:nvSpPr>
        <p:spPr>
          <a:xfrm>
            <a:off x="297470" y="828522"/>
            <a:ext cx="19141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Save to variable first</a:t>
            </a:r>
            <a:endParaRPr lang="en-US" dirty="0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5076D4B7-E799-305D-8F46-19E116B18773}"/>
              </a:ext>
            </a:extLst>
          </p:cNvPr>
          <p:cNvSpPr/>
          <p:nvPr/>
        </p:nvSpPr>
        <p:spPr>
          <a:xfrm rot="10800000">
            <a:off x="2629643" y="3596070"/>
            <a:ext cx="255182" cy="48557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AC44C2-D3FA-CEAF-643F-63A8F0245972}"/>
              </a:ext>
            </a:extLst>
          </p:cNvPr>
          <p:cNvSpPr txBox="1"/>
          <p:nvPr/>
        </p:nvSpPr>
        <p:spPr>
          <a:xfrm>
            <a:off x="1811199" y="4120932"/>
            <a:ext cx="25184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Prevents output to be merged with other 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48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Custom Attributes for Output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03BA6A-56CA-13A5-778C-577C1062A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1965"/>
            <a:ext cx="9144000" cy="290613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7B18DA6-1F9C-D341-ED63-6A4EED281EEA}"/>
              </a:ext>
            </a:extLst>
          </p:cNvPr>
          <p:cNvSpPr/>
          <p:nvPr/>
        </p:nvSpPr>
        <p:spPr>
          <a:xfrm>
            <a:off x="607385" y="2008224"/>
            <a:ext cx="287079" cy="3841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A4E1EE-F121-62EF-160B-8F76E0DAC461}"/>
              </a:ext>
            </a:extLst>
          </p:cNvPr>
          <p:cNvSpPr/>
          <p:nvPr/>
        </p:nvSpPr>
        <p:spPr>
          <a:xfrm>
            <a:off x="660548" y="2379699"/>
            <a:ext cx="287079" cy="3841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E90D6F-CCCF-DFAE-D9A3-4E0C77C41DBF}"/>
              </a:ext>
            </a:extLst>
          </p:cNvPr>
          <p:cNvCxnSpPr/>
          <p:nvPr/>
        </p:nvCxnSpPr>
        <p:spPr>
          <a:xfrm>
            <a:off x="947627" y="2305271"/>
            <a:ext cx="41334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965A88-70CE-13BD-9124-0BC6FE31335D}"/>
              </a:ext>
            </a:extLst>
          </p:cNvPr>
          <p:cNvCxnSpPr>
            <a:cxnSpLocks/>
          </p:cNvCxnSpPr>
          <p:nvPr/>
        </p:nvCxnSpPr>
        <p:spPr>
          <a:xfrm>
            <a:off x="2641748" y="2296189"/>
            <a:ext cx="1058382" cy="908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86CC0B-A3B4-C7F7-B9A7-A7075E3B6E0D}"/>
              </a:ext>
            </a:extLst>
          </p:cNvPr>
          <p:cNvSpPr txBox="1"/>
          <p:nvPr/>
        </p:nvSpPr>
        <p:spPr>
          <a:xfrm>
            <a:off x="3872446" y="4259039"/>
            <a:ext cx="55798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Check for each </a:t>
            </a:r>
            <a:r>
              <a:rPr lang="en-US" sz="1800" dirty="0" err="1">
                <a:latin typeface="Consolas"/>
                <a:ea typeface="Consolas"/>
                <a:cs typeface="Consolas"/>
                <a:sym typeface="Consolas"/>
              </a:rPr>
              <a:t>ProcessName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and output accordingly</a:t>
            </a:r>
            <a:endParaRPr lang="en-U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C81FBDC-95E6-DC36-CF98-D1981001BD9D}"/>
              </a:ext>
            </a:extLst>
          </p:cNvPr>
          <p:cNvSpPr/>
          <p:nvPr/>
        </p:nvSpPr>
        <p:spPr>
          <a:xfrm>
            <a:off x="5943600" y="2571749"/>
            <a:ext cx="419747" cy="17876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2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PowerShell Switches (- 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idx="1"/>
          </p:nvPr>
        </p:nvSpPr>
        <p:spPr>
          <a:xfrm>
            <a:off x="231964" y="1221240"/>
            <a:ext cx="3311336" cy="15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PowerShell has commands for controlling the flow of execution within your scripts. One of those statements is the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switch statement </a:t>
            </a: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4389C1-FF13-EC10-EA02-880F5851A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2160"/>
            <a:ext cx="9144000" cy="174476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BD09EE4-C94B-BFCB-4E13-A7193067D208}"/>
              </a:ext>
            </a:extLst>
          </p:cNvPr>
          <p:cNvSpPr/>
          <p:nvPr/>
        </p:nvSpPr>
        <p:spPr>
          <a:xfrm>
            <a:off x="2886036" y="3127980"/>
            <a:ext cx="919482" cy="3841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745683-9811-9C89-B1D3-1C8FFAB75650}"/>
              </a:ext>
            </a:extLst>
          </p:cNvPr>
          <p:cNvSpPr/>
          <p:nvPr/>
        </p:nvSpPr>
        <p:spPr>
          <a:xfrm>
            <a:off x="3785348" y="3404210"/>
            <a:ext cx="919482" cy="3841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15DB13-3138-977F-6FD6-E7089F7DE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732" y="1221240"/>
            <a:ext cx="5358652" cy="598955"/>
          </a:xfrm>
          <a:prstGeom prst="rect">
            <a:avLst/>
          </a:prstGeom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AD54C02D-754F-D153-3C2C-628F5B00932E}"/>
              </a:ext>
            </a:extLst>
          </p:cNvPr>
          <p:cNvSpPr/>
          <p:nvPr/>
        </p:nvSpPr>
        <p:spPr>
          <a:xfrm rot="10800000">
            <a:off x="7003480" y="1904375"/>
            <a:ext cx="255182" cy="48557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97868-D7E7-27B4-C966-8BACDEF4C65B}"/>
              </a:ext>
            </a:extLst>
          </p:cNvPr>
          <p:cNvSpPr txBox="1"/>
          <p:nvPr/>
        </p:nvSpPr>
        <p:spPr>
          <a:xfrm>
            <a:off x="6452670" y="2389953"/>
            <a:ext cx="1611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Check for suggestions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49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918740" y="0"/>
            <a:ext cx="2152003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Help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6B9F12-390D-1DF3-DAF6-3DF4C4233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7" y="311829"/>
            <a:ext cx="7011378" cy="4791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EE2EA7-D699-07DC-374D-B66F613E2022}"/>
              </a:ext>
            </a:extLst>
          </p:cNvPr>
          <p:cNvSpPr txBox="1"/>
          <p:nvPr/>
        </p:nvSpPr>
        <p:spPr>
          <a:xfrm>
            <a:off x="7131391" y="1175967"/>
            <a:ext cx="18925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Help command lets you get information:</a:t>
            </a:r>
          </a:p>
          <a:p>
            <a:endParaRPr lang="en-US" dirty="0"/>
          </a:p>
          <a:p>
            <a:r>
              <a:rPr lang="en-US" b="1" dirty="0"/>
              <a:t>help *service*</a:t>
            </a:r>
            <a:br>
              <a:rPr lang="en-US" dirty="0"/>
            </a:br>
            <a:r>
              <a:rPr lang="en-US" dirty="0"/>
              <a:t>this will give you a list of items on "help" that contains the word "service"</a:t>
            </a:r>
          </a:p>
        </p:txBody>
      </p:sp>
    </p:spTree>
    <p:extLst>
      <p:ext uri="{BB962C8B-B14F-4D97-AF65-F5344CB8AC3E}">
        <p14:creationId xmlns:p14="http://schemas.microsoft.com/office/powerpoint/2010/main" val="2443201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9BDD5B-8F6F-C1A0-2668-37B9DF36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A84FD7-931F-6C4D-FD0D-D78E111EB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20" y="218746"/>
            <a:ext cx="8668960" cy="470600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58C33A5D-17C9-7E28-32F0-149E7CD62982}"/>
              </a:ext>
            </a:extLst>
          </p:cNvPr>
          <p:cNvSpPr/>
          <p:nvPr/>
        </p:nvSpPr>
        <p:spPr>
          <a:xfrm>
            <a:off x="6052204" y="1679943"/>
            <a:ext cx="1121974" cy="3087319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PowerShell cmdlets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idx="1"/>
          </p:nvPr>
        </p:nvSpPr>
        <p:spPr>
          <a:xfrm>
            <a:off x="339541" y="1007863"/>
            <a:ext cx="8357345" cy="37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Cmdlets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are native PowerShell commands, not stand-alone executables. Cmdlets perform an action and typically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a Microsoft .NET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object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PowerShell uses a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Verb-Noun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name pair to name cmdlets.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The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verb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identifies the action that the cmdlet performs, and the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noun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identifies the resource on which the cmdlet performs its action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Get-Help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Get-Process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Get-Service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…</a:t>
            </a: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1812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A7179C-FEBC-81AF-83AA-31939B66B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7806"/>
            <a:ext cx="9144000" cy="3626379"/>
          </a:xfrm>
          <a:prstGeom prst="rect">
            <a:avLst/>
          </a:prstGeom>
        </p:spPr>
      </p:pic>
      <p:sp>
        <p:nvSpPr>
          <p:cNvPr id="4" name="Google Shape;73;p16">
            <a:extLst>
              <a:ext uri="{FF2B5EF4-FFF2-40B4-BE49-F238E27FC236}">
                <a16:creationId xmlns:a16="http://schemas.microsoft.com/office/drawing/2014/main" id="{CA5E01F2-A696-EA66-5E0F-0A67A6B2F2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Turnication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2708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Class Activities Today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369253" indent="-342900">
              <a:spcBef>
                <a:spcPts val="400"/>
              </a:spcBef>
              <a:buClr>
                <a:srgbClr val="3F3F3F"/>
              </a:buClr>
              <a:buSzPct val="116666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PowerShell Basic Lab - 1</a:t>
            </a:r>
            <a:endParaRPr lang="en" dirty="0">
              <a:latin typeface="Consolas"/>
              <a:ea typeface="Consolas"/>
              <a:cs typeface="Consolas"/>
              <a:sym typeface="Consolas"/>
            </a:endParaRPr>
          </a:p>
          <a:p>
            <a:pPr marL="369253" indent="-342900">
              <a:spcBef>
                <a:spcPts val="400"/>
              </a:spcBef>
              <a:buClr>
                <a:srgbClr val="3F3F3F"/>
              </a:buClr>
              <a:buSzPct val="116666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Process Management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2540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254000" lvl="0" indent="-1143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16666"/>
              <a:buNone/>
            </a:pPr>
            <a:endParaRPr dirty="0"/>
          </a:p>
          <a:p>
            <a:pPr marL="254000" lvl="0" indent="-114300" algn="l" rtl="0">
              <a:spcBef>
                <a:spcPts val="400"/>
              </a:spcBef>
              <a:spcAft>
                <a:spcPts val="1200"/>
              </a:spcAft>
              <a:buClr>
                <a:srgbClr val="3F3F3F"/>
              </a:buClr>
              <a:buSzPct val="116666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PowerShell cmdlet Properties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idx="1"/>
          </p:nvPr>
        </p:nvSpPr>
        <p:spPr>
          <a:xfrm>
            <a:off x="231964" y="1221240"/>
            <a:ext cx="3096183" cy="264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Properties are members of the class that contain data. Different types of objects have different properties.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To get the properties of an object, use the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Get-Member cmdlet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.</a:t>
            </a: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25D4F6-3E01-D6CC-CD94-D2B4AC156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147" y="988729"/>
            <a:ext cx="5753903" cy="3105583"/>
          </a:xfrm>
          <a:prstGeom prst="rect">
            <a:avLst/>
          </a:prstGeom>
        </p:spPr>
      </p:pic>
      <p:sp>
        <p:nvSpPr>
          <p:cNvPr id="4" name="Google Shape;74;p16">
            <a:extLst>
              <a:ext uri="{FF2B5EF4-FFF2-40B4-BE49-F238E27FC236}">
                <a16:creationId xmlns:a16="http://schemas.microsoft.com/office/drawing/2014/main" id="{78F998A8-EC1C-D0EF-96F9-57D8DD42A46D}"/>
              </a:ext>
            </a:extLst>
          </p:cNvPr>
          <p:cNvSpPr txBox="1">
            <a:spLocks/>
          </p:cNvSpPr>
          <p:nvPr/>
        </p:nvSpPr>
        <p:spPr>
          <a:xfrm>
            <a:off x="426341" y="4212092"/>
            <a:ext cx="8291317" cy="61362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3F3F3F"/>
              </a:buClr>
              <a:buSzPts val="2400"/>
              <a:buFont typeface="Arial" panose="020B0604020202020204" pitchFamily="34" charset="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The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object Process 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returned from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Get-Process cmdlet 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has a property called </a:t>
            </a: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ProcessName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which is a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type property.</a:t>
            </a:r>
          </a:p>
        </p:txBody>
      </p:sp>
    </p:spTree>
    <p:extLst>
      <p:ext uri="{BB962C8B-B14F-4D97-AF65-F5344CB8AC3E}">
        <p14:creationId xmlns:p14="http://schemas.microsoft.com/office/powerpoint/2010/main" val="63793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80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PowerShell Extended Properties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idx="1"/>
          </p:nvPr>
        </p:nvSpPr>
        <p:spPr>
          <a:xfrm>
            <a:off x="294785" y="821532"/>
            <a:ext cx="8793373" cy="1605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ScriptProperty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: A property defined by script language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whose value is the output of a script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lang="en-US" sz="18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AliasProperty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Defines a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new name 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for an existing property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b="1" dirty="0" err="1">
                <a:latin typeface="Consolas"/>
                <a:ea typeface="Consolas"/>
                <a:cs typeface="Consolas"/>
                <a:sym typeface="Consolas"/>
              </a:rPr>
              <a:t>NoteProperty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Defines a property that has a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static value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8A1827-1C02-2013-BC25-9369A8D3E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6814"/>
            <a:ext cx="9144000" cy="2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7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80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PowerShell Extended Properties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idx="1"/>
          </p:nvPr>
        </p:nvSpPr>
        <p:spPr>
          <a:xfrm>
            <a:off x="85071" y="1608184"/>
            <a:ext cx="8973858" cy="1605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To read more about other types of extended properties: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  <a:hlinkClick r:id="rId3"/>
              </a:rPr>
              <a:t>https://learn.microsoft.com/en-us/powershell/scripting/developer/cmdlet/extending-properties-for-objects?view=powershell-7.4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500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PowerShell cmdlet Properties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idx="1"/>
          </p:nvPr>
        </p:nvSpPr>
        <p:spPr>
          <a:xfrm>
            <a:off x="152961" y="1333685"/>
            <a:ext cx="8838077" cy="1142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Do not expect the default view of a cmdlet to include every property.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rgbClr val="3F3F3F"/>
              </a:buClr>
              <a:buSzPts val="24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Get-Process displays only 7 properties (and extended properties)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1AEC0-6509-354C-25C6-256C1CE46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19" y="2783542"/>
            <a:ext cx="7059010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5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PowerShell cmdlet Properties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idx="1"/>
          </p:nvPr>
        </p:nvSpPr>
        <p:spPr>
          <a:xfrm>
            <a:off x="152961" y="1333685"/>
            <a:ext cx="8838077" cy="414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To see the properties you want, you can use “Select”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ABDA6F-5EEB-68A0-51B1-0C5FFF7BB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7" y="1852557"/>
            <a:ext cx="8373644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1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idx="1"/>
          </p:nvPr>
        </p:nvSpPr>
        <p:spPr>
          <a:xfrm>
            <a:off x="257665" y="987423"/>
            <a:ext cx="1941083" cy="175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To all the properties you, you can use “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Select *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lang="en-US"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4514B-461B-0758-8E26-CA880A276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675" y="173153"/>
            <a:ext cx="6630325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0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1369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PowerShell cmdlet Methods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idx="1"/>
          </p:nvPr>
        </p:nvSpPr>
        <p:spPr>
          <a:xfrm>
            <a:off x="231964" y="1221240"/>
            <a:ext cx="3311336" cy="15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A "method" is a set of instructions that specify an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you can perform on the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returned by the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cmdlet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.</a:t>
            </a:r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sz="quarter" idx="12"/>
          </p:nvPr>
        </p:nvSpPr>
        <p:spPr>
          <a:xfrm>
            <a:off x="6363347" y="4767263"/>
            <a:ext cx="208597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34275" bIns="34275" anchor="ctr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74;p16">
            <a:extLst>
              <a:ext uri="{FF2B5EF4-FFF2-40B4-BE49-F238E27FC236}">
                <a16:creationId xmlns:a16="http://schemas.microsoft.com/office/drawing/2014/main" id="{78F998A8-EC1C-D0EF-96F9-57D8DD42A46D}"/>
              </a:ext>
            </a:extLst>
          </p:cNvPr>
          <p:cNvSpPr txBox="1">
            <a:spLocks/>
          </p:cNvSpPr>
          <p:nvPr/>
        </p:nvSpPr>
        <p:spPr>
          <a:xfrm>
            <a:off x="231964" y="2996882"/>
            <a:ext cx="3311336" cy="19449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3F3F3F"/>
              </a:buClr>
              <a:buSzPts val="2400"/>
              <a:buFont typeface="Arial" panose="020B0604020202020204" pitchFamily="34" charset="0"/>
              <a:buNone/>
            </a:pP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Kill method 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for a </a:t>
            </a: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Process Object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returned by</a:t>
            </a:r>
            <a:br>
              <a:rPr lang="en-US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 b="1" dirty="0">
                <a:latin typeface="Consolas"/>
                <a:ea typeface="Consolas"/>
                <a:cs typeface="Consolas"/>
                <a:sym typeface="Consolas"/>
              </a:rPr>
              <a:t>Get-Process</a:t>
            </a:r>
            <a:r>
              <a:rPr lang="en-US" sz="1800" dirty="0">
                <a:latin typeface="Consolas"/>
                <a:ea typeface="Consolas"/>
                <a:cs typeface="Consolas"/>
                <a:sym typeface="Consolas"/>
              </a:rPr>
              <a:t> cmdlet, terminates a process.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A0A5F7-9D43-E614-D9AE-775FC422B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886" y="872291"/>
            <a:ext cx="4715533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06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</TotalTime>
  <Words>613</Words>
  <Application>Microsoft Office PowerPoint</Application>
  <PresentationFormat>On-screen Show (16:9)</PresentationFormat>
  <Paragraphs>96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Century Gothic</vt:lpstr>
      <vt:lpstr>Consolas</vt:lpstr>
      <vt:lpstr>Arial</vt:lpstr>
      <vt:lpstr>Calibri Light</vt:lpstr>
      <vt:lpstr>Office Theme</vt:lpstr>
      <vt:lpstr>Welcome to  CSI-230/SYS-320</vt:lpstr>
      <vt:lpstr>PowerShell cmdlets</vt:lpstr>
      <vt:lpstr>PowerShell cmdlet Properties</vt:lpstr>
      <vt:lpstr>PowerShell Extended Properties</vt:lpstr>
      <vt:lpstr>PowerShell Extended Properties</vt:lpstr>
      <vt:lpstr>PowerShell cmdlet Properties</vt:lpstr>
      <vt:lpstr>PowerShell cmdlet Properties</vt:lpstr>
      <vt:lpstr>PowerPoint Presentation</vt:lpstr>
      <vt:lpstr>PowerShell cmdlet Methods</vt:lpstr>
      <vt:lpstr>PowerShell cmdlet Methods</vt:lpstr>
      <vt:lpstr>PowerShell Methods</vt:lpstr>
      <vt:lpstr>PowerShell Methods</vt:lpstr>
      <vt:lpstr>PowerShell Where-Object</vt:lpstr>
      <vt:lpstr>PowerShell Where-Object</vt:lpstr>
      <vt:lpstr>PowerShell Where-Object</vt:lpstr>
      <vt:lpstr>Custom Attributes for Output </vt:lpstr>
      <vt:lpstr>PowerShell Switches (- )</vt:lpstr>
      <vt:lpstr>Help</vt:lpstr>
      <vt:lpstr>PowerPoint Presentation</vt:lpstr>
      <vt:lpstr>Turnication</vt:lpstr>
      <vt:lpstr>Class Activities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SYS 140</dc:title>
  <dc:creator>Paligu, Furkan</dc:creator>
  <cp:lastModifiedBy>Paligu, Furkan</cp:lastModifiedBy>
  <cp:revision>74</cp:revision>
  <dcterms:modified xsi:type="dcterms:W3CDTF">2024-01-26T10:24:29Z</dcterms:modified>
</cp:coreProperties>
</file>