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6"/>
  </p:notesMasterIdLst>
  <p:sldIdLst>
    <p:sldId id="256" r:id="rId2"/>
    <p:sldId id="327" r:id="rId3"/>
    <p:sldId id="271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270" r:id="rId2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54F79-B1EA-4E78-83E2-B074B79692AC}">
  <a:tblStyle styleId="{AE254F79-B1EA-4E78-83E2-B074B79692AC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da5dc5d9_2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bda5dc5d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013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8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06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38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03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42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14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98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30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49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212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62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562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871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164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da5dc5d9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bda5dc5d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3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07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7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75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87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2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91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594A-6F0E-490A-A1CE-E3C7496A4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45B7-A8B3-494D-938B-14462791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FA1E-F1EC-4BC2-B3E4-04283DE2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2E91-D3F3-40C4-A4FD-1EFB0C6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3947-7ED5-448A-9E01-1D1F149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321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C9F-9EFB-4157-B8CA-76D6467D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AC17-4D76-4275-A91E-74D14E474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B0A7-A646-4A39-8607-D7460AA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0079-38CD-4BD8-A883-1717EC49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DFE-C1E6-46D2-BE95-D0CE5A7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161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2BCF-C3AA-4BC5-9012-C7EBCBBB2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C18-6C0A-4EA7-A319-BA67224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2BDD-1D80-4D34-B29B-024B92E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0681-400D-40AD-AAA6-4D95999D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930-01D7-4D24-BDAA-3C48473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891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51EF-A8E2-47FD-BF60-2108DD57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6D19-1ED2-4AE6-9ACD-5AEA9C18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1AC-B218-4BE0-96B0-3A0BD0F0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F69F-CEE8-42F3-B6B9-FCB8F745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7586-8682-4341-8493-B8D132EB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51E6-DA4B-4DA0-9646-B1B00A5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868A-946F-4C65-85BB-FF76A1BC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D1B4-5711-4754-8FC4-120B1DE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2672-D4C0-4344-AB09-2638D3D2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7DFD-FBA8-4A94-97B3-559D8DF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186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59D-8FAF-4218-905D-12AEFE2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4DA0-6F41-442B-9A61-E3D03F88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6C3C-7DB4-4881-A281-37E719F9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5BBC-9967-45AF-BB73-10D528C6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9797-7A43-4AB6-B46F-EB5ABA9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1BB3-F8CC-4709-98C3-70A10B16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826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D756-8ACA-4F48-8DC4-230895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F75A-0A5C-4AE2-8E83-24491FAB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FBA7-78B6-4A5B-972E-67F8BC1D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822D-1003-496B-87AF-F2CA2AECA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8E0EF-CC9A-45DE-8939-DAE9AC2D9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29A8F-9F57-421C-81F6-3EDA3598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0AB8-BCF4-4CCC-92C8-D6D9486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4D90-835D-4D0F-929A-EBBA08B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891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3CF-3BBF-48F5-9253-DB59A1A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DA18C-E289-43A5-A47D-9F49DAE9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F7B5C-32E6-4044-B81B-8D1B32C7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BEB2-07DA-415A-A4BC-1ED2230C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31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D69C-3A25-424B-BAB2-7AC6464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9F53-6921-4EA4-907A-E0AB2BE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A136-3798-4136-B03A-4E7E686A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86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BEE3-377F-4134-A02F-6CB33A4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1226-3236-4BBD-B351-C2DBE64D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B1C4-5492-4F24-9497-A830097D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5CAF-2BA5-4DB8-BFC5-D724417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7CAB-C854-4539-8AFE-BA44617D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29AA-8669-4754-84D5-2D9A5E82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8647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121-1F47-441E-B8A3-055BA5B9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92709-0A0D-48F8-AC5E-60FB85EF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AE5F-7D1B-4335-A129-2475674D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A99D-4EE1-4F7F-A4D6-0B534F65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D5-2FFF-4AFD-8C49-E11036F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0850-9582-406B-82B7-B6A39E4C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612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AC5-D5D5-4678-A636-9D5900ED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150B-2A24-4EA5-AE3E-38E5B71C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0A89-5274-4E42-919E-BBED103F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7F5A-7120-4F86-B449-1E71EF63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B32A-E581-469D-8310-B4978FAF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8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16152" y="976122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Welcome to 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CSI-230/SYS-320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95400" y="3411585"/>
            <a:ext cx="7034200" cy="112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Linux/Unix Programming, Automation and Scripting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 PowerShell Flow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2410385" cy="65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-contains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9651-9770-3A59-A4DE-C176C37C6ACB}"/>
              </a:ext>
            </a:extLst>
          </p:cNvPr>
          <p:cNvSpPr txBox="1"/>
          <p:nvPr/>
        </p:nvSpPr>
        <p:spPr>
          <a:xfrm>
            <a:off x="359991" y="1303198"/>
            <a:ext cx="2679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-contains </a:t>
            </a:r>
            <a:r>
              <a:rPr lang="en-US" sz="2400" dirty="0"/>
              <a:t>checks if a value </a:t>
            </a:r>
            <a:r>
              <a:rPr lang="en-US" sz="2400" b="1" dirty="0"/>
              <a:t>is in a collection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B0710-AF71-281F-312D-EAC384A5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31" y="243851"/>
            <a:ext cx="5111471" cy="46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0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529004" y="181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Part 2 Arrays</a:t>
            </a:r>
          </a:p>
        </p:txBody>
      </p:sp>
    </p:spTree>
    <p:extLst>
      <p:ext uri="{BB962C8B-B14F-4D97-AF65-F5344CB8AC3E}">
        <p14:creationId xmlns:p14="http://schemas.microsoft.com/office/powerpoint/2010/main" val="5341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Initialization and Count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9651-9770-3A59-A4DE-C176C37C6ACB}"/>
              </a:ext>
            </a:extLst>
          </p:cNvPr>
          <p:cNvSpPr txBox="1"/>
          <p:nvPr/>
        </p:nvSpPr>
        <p:spPr>
          <a:xfrm>
            <a:off x="147918" y="1303198"/>
            <a:ext cx="2548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@ </a:t>
            </a:r>
            <a:r>
              <a:rPr lang="en-US" sz="2400" dirty="0"/>
              <a:t>sign is used to define arrays and collections</a:t>
            </a:r>
          </a:p>
          <a:p>
            <a:endParaRPr lang="en-US" sz="2400" dirty="0"/>
          </a:p>
          <a:p>
            <a:r>
              <a:rPr lang="en-US" sz="2400" b="1" dirty="0"/>
              <a:t>Count</a:t>
            </a:r>
            <a:r>
              <a:rPr lang="en-US" sz="2400" dirty="0"/>
              <a:t> gives number of elements</a:t>
            </a:r>
          </a:p>
          <a:p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F50E3-C5DE-43AC-9DDF-F70F644C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62" y="1195178"/>
            <a:ext cx="5955002" cy="30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Initialization and Count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50798-80E9-4CF3-89A0-9120B588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72" y="988679"/>
            <a:ext cx="5715798" cy="34485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81C91EB-E79E-4443-8B4B-CEE4869E4C47}"/>
              </a:ext>
            </a:extLst>
          </p:cNvPr>
          <p:cNvSpPr/>
          <p:nvPr/>
        </p:nvSpPr>
        <p:spPr>
          <a:xfrm>
            <a:off x="3678956" y="2311906"/>
            <a:ext cx="1047390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FEA179E-44BD-4AB1-A532-6AA06958229E}"/>
              </a:ext>
            </a:extLst>
          </p:cNvPr>
          <p:cNvSpPr txBox="1"/>
          <p:nvPr/>
        </p:nvSpPr>
        <p:spPr>
          <a:xfrm>
            <a:off x="4726346" y="2180360"/>
            <a:ext cx="1545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lines work</a:t>
            </a:r>
          </a:p>
        </p:txBody>
      </p:sp>
    </p:spTree>
    <p:extLst>
      <p:ext uri="{BB962C8B-B14F-4D97-AF65-F5344CB8AC3E}">
        <p14:creationId xmlns:p14="http://schemas.microsoft.com/office/powerpoint/2010/main" val="262396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Access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9987C13-51C4-4074-BD47-55D999A61013}"/>
              </a:ext>
            </a:extLst>
          </p:cNvPr>
          <p:cNvSpPr txBox="1"/>
          <p:nvPr/>
        </p:nvSpPr>
        <p:spPr>
          <a:xfrm>
            <a:off x="6136645" y="1480000"/>
            <a:ext cx="2940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arrays and can be defined with Write-Output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2E6A278-BE17-4ED1-8F11-6BBDFAE07AB1}"/>
              </a:ext>
            </a:extLst>
          </p:cNvPr>
          <p:cNvSpPr/>
          <p:nvPr/>
        </p:nvSpPr>
        <p:spPr>
          <a:xfrm>
            <a:off x="5089255" y="1643918"/>
            <a:ext cx="1047390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37A53-F92C-4670-8DC6-8EB543A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1643918"/>
            <a:ext cx="5001323" cy="201958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8AFB57A-7282-48B8-BDB8-F97E79052945}"/>
              </a:ext>
            </a:extLst>
          </p:cNvPr>
          <p:cNvSpPr/>
          <p:nvPr/>
        </p:nvSpPr>
        <p:spPr>
          <a:xfrm>
            <a:off x="1847825" y="2270468"/>
            <a:ext cx="1047390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84290EB2-D05A-4378-A348-FB9235CF3FB6}"/>
              </a:ext>
            </a:extLst>
          </p:cNvPr>
          <p:cNvSpPr txBox="1"/>
          <p:nvPr/>
        </p:nvSpPr>
        <p:spPr>
          <a:xfrm>
            <a:off x="2907191" y="2270468"/>
            <a:ext cx="2182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to elements</a:t>
            </a:r>
          </a:p>
        </p:txBody>
      </p:sp>
    </p:spTree>
    <p:extLst>
      <p:ext uri="{BB962C8B-B14F-4D97-AF65-F5344CB8AC3E}">
        <p14:creationId xmlns:p14="http://schemas.microsoft.com/office/powerpoint/2010/main" val="323025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Access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69781-0B30-42FC-AEE4-2B9CAE22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" y="1216743"/>
            <a:ext cx="4982270" cy="321989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E39A8DD-E628-4599-B738-766FF68CBA24}"/>
              </a:ext>
            </a:extLst>
          </p:cNvPr>
          <p:cNvSpPr/>
          <p:nvPr/>
        </p:nvSpPr>
        <p:spPr>
          <a:xfrm rot="182670">
            <a:off x="2627571" y="1681464"/>
            <a:ext cx="1453503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CA5A3A0E-CD43-4D80-B12F-D5D56C052439}"/>
              </a:ext>
            </a:extLst>
          </p:cNvPr>
          <p:cNvSpPr txBox="1"/>
          <p:nvPr/>
        </p:nvSpPr>
        <p:spPr>
          <a:xfrm>
            <a:off x="4103308" y="1804160"/>
            <a:ext cx="252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 ways of access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7AA513A-75D5-E5AE-D32F-AE1423A16B72}"/>
              </a:ext>
            </a:extLst>
          </p:cNvPr>
          <p:cNvSpPr/>
          <p:nvPr/>
        </p:nvSpPr>
        <p:spPr>
          <a:xfrm rot="21250570">
            <a:off x="2621030" y="2061581"/>
            <a:ext cx="1453503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257" y="0"/>
            <a:ext cx="4353485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Access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CE9FE-893F-4CD0-8265-856258DEF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543"/>
            <a:ext cx="4963218" cy="2619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E762D4-A8D4-4F44-982E-0263E123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9" y="1574834"/>
            <a:ext cx="4429743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79D20-F419-4684-8665-99B361BDB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745" y="3519779"/>
            <a:ext cx="2838846" cy="59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D4E06-01F2-4532-912E-2B889124E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15095"/>
            <a:ext cx="4934639" cy="87642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6EA431C-3187-419A-935A-1BF0C544F7E5}"/>
              </a:ext>
            </a:extLst>
          </p:cNvPr>
          <p:cNvSpPr/>
          <p:nvPr/>
        </p:nvSpPr>
        <p:spPr>
          <a:xfrm>
            <a:off x="2526323" y="912872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D757EA-147E-4CB9-AE79-ECC55D1FBBA1}"/>
              </a:ext>
            </a:extLst>
          </p:cNvPr>
          <p:cNvSpPr/>
          <p:nvPr/>
        </p:nvSpPr>
        <p:spPr>
          <a:xfrm>
            <a:off x="7101535" y="1091070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9F96D-5F4B-42C7-BF1A-49C6AB971D68}"/>
              </a:ext>
            </a:extLst>
          </p:cNvPr>
          <p:cNvSpPr/>
          <p:nvPr/>
        </p:nvSpPr>
        <p:spPr>
          <a:xfrm>
            <a:off x="3657600" y="3458699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355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Access and Update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E878E-8434-48D3-919F-3CEA1692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0" y="1361925"/>
            <a:ext cx="6230219" cy="2124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D5B9C6-3EB6-4EE8-8450-C0765A17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820" y="2344784"/>
            <a:ext cx="1162212" cy="140989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EC9BB81-C99B-4D3A-82F1-A7E1D8FD1786}"/>
              </a:ext>
            </a:extLst>
          </p:cNvPr>
          <p:cNvSpPr/>
          <p:nvPr/>
        </p:nvSpPr>
        <p:spPr>
          <a:xfrm rot="905659">
            <a:off x="3473256" y="3022114"/>
            <a:ext cx="1560037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 –join, -contains, -in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98218-5E33-4C5E-8F78-3C73A0E2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9" y="978476"/>
            <a:ext cx="3839111" cy="3343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2107EB-D8A3-41E6-BFBC-2D50DE49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39" y="1243253"/>
            <a:ext cx="2867425" cy="24577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72F388-9CA8-4851-B3FD-15108B95E9E3}"/>
              </a:ext>
            </a:extLst>
          </p:cNvPr>
          <p:cNvSpPr/>
          <p:nvPr/>
        </p:nvSpPr>
        <p:spPr>
          <a:xfrm>
            <a:off x="3127661" y="1177873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4EAD6C-BA42-43BF-AA75-386A674C23FB}"/>
              </a:ext>
            </a:extLst>
          </p:cNvPr>
          <p:cNvSpPr/>
          <p:nvPr/>
        </p:nvSpPr>
        <p:spPr>
          <a:xfrm>
            <a:off x="8210551" y="1625514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8102B7-CDD4-4378-8656-97A76B2F120C}"/>
              </a:ext>
            </a:extLst>
          </p:cNvPr>
          <p:cNvSpPr/>
          <p:nvPr/>
        </p:nvSpPr>
        <p:spPr>
          <a:xfrm>
            <a:off x="7584500" y="2293951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525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6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[pscustomobject]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7870F-E067-BCFF-1677-A56487C3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50" y="709592"/>
            <a:ext cx="638264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529004" y="181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Part 1 If/Else and Switches</a:t>
            </a:r>
          </a:p>
        </p:txBody>
      </p:sp>
    </p:spTree>
    <p:extLst>
      <p:ext uri="{BB962C8B-B14F-4D97-AF65-F5344CB8AC3E}">
        <p14:creationId xmlns:p14="http://schemas.microsoft.com/office/powerpoint/2010/main" val="363134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529004" y="181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Part 3 Functions</a:t>
            </a:r>
          </a:p>
        </p:txBody>
      </p:sp>
    </p:spTree>
    <p:extLst>
      <p:ext uri="{BB962C8B-B14F-4D97-AF65-F5344CB8AC3E}">
        <p14:creationId xmlns:p14="http://schemas.microsoft.com/office/powerpoint/2010/main" val="174069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5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 Definition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E1F1A-3D1A-274A-BA4C-3EB1758E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102"/>
            <a:ext cx="9144000" cy="46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3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5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 Call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0F3E6-B1CF-EF82-DFF3-67EA3348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715"/>
            <a:ext cx="9144000" cy="4391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373296-C1D9-0342-4855-A0AD3D50E960}"/>
              </a:ext>
            </a:extLst>
          </p:cNvPr>
          <p:cNvSpPr/>
          <p:nvPr/>
        </p:nvSpPr>
        <p:spPr>
          <a:xfrm>
            <a:off x="1687606" y="2306171"/>
            <a:ext cx="1727947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C0D4C-5EDD-AE6C-C33C-7865330A301B}"/>
              </a:ext>
            </a:extLst>
          </p:cNvPr>
          <p:cNvSpPr/>
          <p:nvPr/>
        </p:nvSpPr>
        <p:spPr>
          <a:xfrm>
            <a:off x="1687605" y="2846856"/>
            <a:ext cx="1727947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8FC6DC-2D5E-876C-67DB-2384CC5A1A89}"/>
              </a:ext>
            </a:extLst>
          </p:cNvPr>
          <p:cNvSpPr/>
          <p:nvPr/>
        </p:nvSpPr>
        <p:spPr>
          <a:xfrm>
            <a:off x="2399178" y="1886338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B07FFD-084D-F820-E382-D5D241C47F71}"/>
              </a:ext>
            </a:extLst>
          </p:cNvPr>
          <p:cNvSpPr/>
          <p:nvPr/>
        </p:nvSpPr>
        <p:spPr>
          <a:xfrm>
            <a:off x="4572000" y="1886338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6D7FE-BD31-D22D-07A4-8825F705D883}"/>
              </a:ext>
            </a:extLst>
          </p:cNvPr>
          <p:cNvSpPr/>
          <p:nvPr/>
        </p:nvSpPr>
        <p:spPr>
          <a:xfrm>
            <a:off x="7027308" y="1886338"/>
            <a:ext cx="304799" cy="3563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680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30076"/>
            <a:ext cx="7886700" cy="5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ot notation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BEC1F-9B18-CDA0-CFAB-50C5A748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60" y="1158607"/>
            <a:ext cx="5953582" cy="1269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C7879-C4C4-D59D-CEE2-9D1D3D36B0F7}"/>
              </a:ext>
            </a:extLst>
          </p:cNvPr>
          <p:cNvSpPr txBox="1"/>
          <p:nvPr/>
        </p:nvSpPr>
        <p:spPr>
          <a:xfrm>
            <a:off x="1274343" y="2828271"/>
            <a:ext cx="68947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call functions from other script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dot notation, the functions in the other script files can be used in the current script file.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15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Activities Today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369253" indent="-342900">
              <a:spcBef>
                <a:spcPts val="400"/>
              </a:spcBef>
              <a:buClr>
                <a:srgbClr val="3F3F3F"/>
              </a:buClr>
              <a:buSzPct val="116666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Functions and Event Logs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-1143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16666"/>
              <a:buNone/>
            </a:pPr>
            <a:endParaRPr dirty="0"/>
          </a:p>
          <a:p>
            <a:pPr marL="254000" lvl="0" indent="-114300" algn="l" rtl="0"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ct val="116666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if/else and switches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58006" y="1088545"/>
            <a:ext cx="5913341" cy="404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Boolean_expression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# Executes if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Boolean_expression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elseif (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Bloolean_expression2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# Executes if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Boolean_expression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is false,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# and if Boolean_expression2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# Executes if all are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-eq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checks if equal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-ne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checks if not equal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3F1D7-879B-B7C5-9C32-1DA93013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1" y="3337724"/>
            <a:ext cx="4753153" cy="17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1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if/else and switches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58007" y="1088545"/>
            <a:ext cx="2894476" cy="5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greater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less than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C2D26AD4-77D7-1A72-4C5F-DA43E709B0B6}"/>
              </a:ext>
            </a:extLst>
          </p:cNvPr>
          <p:cNvSpPr txBox="1">
            <a:spLocks/>
          </p:cNvSpPr>
          <p:nvPr/>
        </p:nvSpPr>
        <p:spPr>
          <a:xfrm>
            <a:off x="3468870" y="1093028"/>
            <a:ext cx="4980451" cy="5856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ge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greater than or equal to</a:t>
            </a: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-le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=&gt; less than or equal to</a:t>
            </a: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CA527-84AF-CAB0-6347-C74B9B04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0" y="2002763"/>
            <a:ext cx="7851997" cy="29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checking empty/null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D6DC-64CF-4300-B5FE-39DB2DA9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2" y="815542"/>
            <a:ext cx="8042432" cy="4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String Comparisons with -like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85250-B6CF-9AD3-1B6B-DF319FF9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" y="1286098"/>
            <a:ext cx="8960582" cy="34811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8B57A3-9836-583F-1D3A-475BDB1E6BF1}"/>
              </a:ext>
            </a:extLst>
          </p:cNvPr>
          <p:cNvCxnSpPr/>
          <p:nvPr/>
        </p:nvCxnSpPr>
        <p:spPr>
          <a:xfrm>
            <a:off x="1775637" y="3189767"/>
            <a:ext cx="8293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2ED3A-E011-EA58-4566-6879273B8D47}"/>
              </a:ext>
            </a:extLst>
          </p:cNvPr>
          <p:cNvCxnSpPr/>
          <p:nvPr/>
        </p:nvCxnSpPr>
        <p:spPr>
          <a:xfrm>
            <a:off x="1775637" y="3448493"/>
            <a:ext cx="8293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E49E8-A5C2-6A94-68C3-2E6328409337}"/>
              </a:ext>
            </a:extLst>
          </p:cNvPr>
          <p:cNvCxnSpPr/>
          <p:nvPr/>
        </p:nvCxnSpPr>
        <p:spPr>
          <a:xfrm>
            <a:off x="1775637" y="3661143"/>
            <a:ext cx="8293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Wildcard Characters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9651-9770-3A59-A4DE-C176C37C6ACB}"/>
              </a:ext>
            </a:extLst>
          </p:cNvPr>
          <p:cNvSpPr txBox="1"/>
          <p:nvPr/>
        </p:nvSpPr>
        <p:spPr>
          <a:xfrm>
            <a:off x="221877" y="886123"/>
            <a:ext cx="79942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*</a:t>
            </a:r>
            <a:r>
              <a:rPr lang="en-US" sz="2400" dirty="0"/>
              <a:t> - Match zero or more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a* </a:t>
            </a:r>
            <a:r>
              <a:rPr lang="en-US" sz="2400" dirty="0"/>
              <a:t>matches </a:t>
            </a:r>
            <a:r>
              <a:rPr lang="en-US" sz="2400" b="1" dirty="0" err="1"/>
              <a:t>aA</a:t>
            </a:r>
            <a:r>
              <a:rPr lang="en-US" sz="2400" dirty="0"/>
              <a:t>, </a:t>
            </a:r>
            <a:r>
              <a:rPr lang="en-US" sz="2400" b="1" dirty="0"/>
              <a:t>ag</a:t>
            </a:r>
            <a:r>
              <a:rPr lang="en-US" sz="2400" dirty="0"/>
              <a:t>, and </a:t>
            </a:r>
            <a:r>
              <a:rPr lang="en-US" sz="2400" b="1" dirty="0"/>
              <a:t>Apple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a* </a:t>
            </a:r>
            <a:r>
              <a:rPr lang="en-US" sz="2400" dirty="0"/>
              <a:t>doesn't match </a:t>
            </a:r>
            <a:r>
              <a:rPr lang="en-US" sz="2400" b="1" dirty="0">
                <a:solidFill>
                  <a:srgbClr val="FF0000"/>
                </a:solidFill>
              </a:rPr>
              <a:t>banana</a:t>
            </a:r>
          </a:p>
          <a:p>
            <a:endParaRPr lang="en-US" sz="2400" dirty="0"/>
          </a:p>
          <a:p>
            <a:r>
              <a:rPr lang="en-US" sz="2400" b="1" dirty="0"/>
              <a:t>?</a:t>
            </a:r>
            <a:r>
              <a:rPr lang="en-US" sz="2400" dirty="0"/>
              <a:t> - Match one character in that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?n </a:t>
            </a:r>
            <a:r>
              <a:rPr lang="en-US" sz="2400" dirty="0"/>
              <a:t>matches </a:t>
            </a:r>
            <a:r>
              <a:rPr lang="en-US" sz="2400" b="1" dirty="0"/>
              <a:t>an</a:t>
            </a:r>
            <a:r>
              <a:rPr lang="en-US" sz="2400" dirty="0"/>
              <a:t>, </a:t>
            </a:r>
            <a:r>
              <a:rPr lang="en-US" sz="2400" b="1" dirty="0"/>
              <a:t>in</a:t>
            </a:r>
            <a:r>
              <a:rPr lang="en-US" sz="2400" dirty="0"/>
              <a:t>, and </a:t>
            </a:r>
            <a:r>
              <a:rPr lang="en-US" sz="2400" b="1" dirty="0"/>
              <a:t>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?n </a:t>
            </a:r>
            <a:r>
              <a:rPr lang="en-US" sz="2400" dirty="0"/>
              <a:t>doesn't match </a:t>
            </a:r>
            <a:r>
              <a:rPr lang="en-US" sz="2400" b="1" dirty="0">
                <a:solidFill>
                  <a:srgbClr val="FF0000"/>
                </a:solidFill>
              </a:rPr>
              <a:t>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`*</a:t>
            </a:r>
            <a:r>
              <a:rPr lang="en-US" sz="2400" dirty="0"/>
              <a:t> - Match any character as a literal (not a wildcard character)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12`*4 </a:t>
            </a:r>
            <a:r>
              <a:rPr lang="en-US" sz="2400" dirty="0"/>
              <a:t>matches </a:t>
            </a:r>
            <a:r>
              <a:rPr lang="en-US" sz="2400" b="1" dirty="0"/>
              <a:t>12*4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12`*4 </a:t>
            </a:r>
            <a:r>
              <a:rPr lang="en-US" sz="2400" dirty="0"/>
              <a:t>doesn't match </a:t>
            </a:r>
            <a:r>
              <a:rPr lang="en-US" sz="2400" b="1" dirty="0">
                <a:solidFill>
                  <a:srgbClr val="FF0000"/>
                </a:solidFill>
              </a:rPr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78986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Wildcard Characters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9651-9770-3A59-A4DE-C176C37C6ACB}"/>
              </a:ext>
            </a:extLst>
          </p:cNvPr>
          <p:cNvSpPr txBox="1"/>
          <p:nvPr/>
        </p:nvSpPr>
        <p:spPr>
          <a:xfrm>
            <a:off x="147918" y="1067658"/>
            <a:ext cx="79942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[ ] </a:t>
            </a:r>
            <a:r>
              <a:rPr lang="en-US" sz="2400" dirty="0"/>
              <a:t>- Match a range of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[a-l]</a:t>
            </a:r>
            <a:r>
              <a:rPr lang="en-US" sz="2400" b="1" dirty="0" err="1"/>
              <a:t>ook</a:t>
            </a:r>
            <a:r>
              <a:rPr lang="en-US" sz="2400" b="1" dirty="0"/>
              <a:t> </a:t>
            </a:r>
            <a:r>
              <a:rPr lang="en-US" sz="2400" dirty="0"/>
              <a:t>matches </a:t>
            </a:r>
            <a:r>
              <a:rPr lang="en-US" sz="2400" b="1" dirty="0"/>
              <a:t>book</a:t>
            </a:r>
            <a:r>
              <a:rPr lang="en-US" sz="2400" dirty="0"/>
              <a:t>, </a:t>
            </a:r>
            <a:r>
              <a:rPr lang="en-US" sz="2400" b="1" dirty="0"/>
              <a:t>cook</a:t>
            </a:r>
            <a:r>
              <a:rPr lang="en-US" sz="2400" dirty="0"/>
              <a:t>, and </a:t>
            </a:r>
            <a:r>
              <a:rPr lang="en-US" sz="2400" b="1" dirty="0"/>
              <a:t>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[a-l]</a:t>
            </a:r>
            <a:r>
              <a:rPr lang="en-US" sz="2400" b="1" dirty="0" err="1">
                <a:solidFill>
                  <a:srgbClr val="FF0000"/>
                </a:solidFill>
              </a:rPr>
              <a:t>ook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doesn't match </a:t>
            </a:r>
            <a:r>
              <a:rPr lang="en-US" sz="2400" b="1" dirty="0">
                <a:solidFill>
                  <a:srgbClr val="FF0000"/>
                </a:solidFill>
              </a:rPr>
              <a:t>took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[ ] </a:t>
            </a:r>
            <a:r>
              <a:rPr lang="en-US" sz="2400" dirty="0"/>
              <a:t>- Match specific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[</a:t>
            </a:r>
            <a:r>
              <a:rPr lang="en-US" sz="2400" b="1" dirty="0" err="1"/>
              <a:t>bc</a:t>
            </a:r>
            <a:r>
              <a:rPr lang="en-US" sz="2400" b="1" dirty="0"/>
              <a:t>]</a:t>
            </a:r>
            <a:r>
              <a:rPr lang="en-US" sz="2400" b="1" dirty="0" err="1"/>
              <a:t>ook</a:t>
            </a:r>
            <a:r>
              <a:rPr lang="en-US" sz="2400" b="1" dirty="0"/>
              <a:t> </a:t>
            </a:r>
            <a:r>
              <a:rPr lang="en-US" sz="2400" dirty="0"/>
              <a:t>matches </a:t>
            </a:r>
            <a:r>
              <a:rPr lang="en-US" sz="2400" b="1" dirty="0"/>
              <a:t>book</a:t>
            </a:r>
            <a:r>
              <a:rPr lang="en-US" sz="2400" dirty="0"/>
              <a:t> and </a:t>
            </a:r>
            <a:r>
              <a:rPr lang="en-US" sz="2400" b="1" dirty="0"/>
              <a:t>cook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b="1" dirty="0" err="1">
                <a:solidFill>
                  <a:srgbClr val="FF0000"/>
                </a:solidFill>
              </a:rPr>
              <a:t>bc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b="1" dirty="0" err="1">
                <a:solidFill>
                  <a:srgbClr val="FF0000"/>
                </a:solidFill>
              </a:rPr>
              <a:t>ook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doesn't match </a:t>
            </a:r>
            <a:r>
              <a:rPr lang="en-US" sz="2400" b="1" dirty="0">
                <a:solidFill>
                  <a:srgbClr val="FF0000"/>
                </a:solidFill>
              </a:rPr>
              <a:t>hook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D54DF-188A-9D7F-AF10-98BBBC37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08" y="1859313"/>
            <a:ext cx="4044056" cy="32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Regex &amp; -match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9651-9770-3A59-A4DE-C176C37C6ACB}"/>
              </a:ext>
            </a:extLst>
          </p:cNvPr>
          <p:cNvSpPr txBox="1"/>
          <p:nvPr/>
        </p:nvSpPr>
        <p:spPr>
          <a:xfrm>
            <a:off x="147918" y="1303198"/>
            <a:ext cx="26790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-match </a:t>
            </a:r>
            <a:r>
              <a:rPr lang="en-US" sz="2400" dirty="0"/>
              <a:t>checks if string </a:t>
            </a:r>
            <a:r>
              <a:rPr lang="en-US" sz="2400" b="1" dirty="0"/>
              <a:t>contains regex:</a:t>
            </a:r>
          </a:p>
          <a:p>
            <a:br>
              <a:rPr lang="en-US" sz="2400" dirty="0"/>
            </a:br>
            <a:r>
              <a:rPr lang="en-US" sz="2400" dirty="0"/>
              <a:t>'book' -match '</a:t>
            </a:r>
            <a:r>
              <a:rPr lang="en-US" sz="2400" dirty="0" err="1"/>
              <a:t>oo</a:t>
            </a:r>
            <a:r>
              <a:rPr lang="en-US" sz="2400" dirty="0"/>
              <a:t>’  =&gt; returns true</a:t>
            </a:r>
          </a:p>
          <a:p>
            <a:endParaRPr lang="en-US" sz="2400" b="1" dirty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A9326-3094-E8C3-394C-31179BC1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15" y="1303198"/>
            <a:ext cx="639216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433</Words>
  <Application>Microsoft Office PowerPoint</Application>
  <PresentationFormat>On-screen Show (16:9)</PresentationFormat>
  <Paragraphs>106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Consolas</vt:lpstr>
      <vt:lpstr>Arial</vt:lpstr>
      <vt:lpstr>Calibri Light</vt:lpstr>
      <vt:lpstr>Calibri</vt:lpstr>
      <vt:lpstr>Century Gothic</vt:lpstr>
      <vt:lpstr>Office Theme</vt:lpstr>
      <vt:lpstr>Welcome to  CSI-230/SYS-320</vt:lpstr>
      <vt:lpstr>PowerPoint Presentation</vt:lpstr>
      <vt:lpstr>PowerShell if/else and switches</vt:lpstr>
      <vt:lpstr>PowerShell if/else and switches</vt:lpstr>
      <vt:lpstr>PowerShell checking empty/null</vt:lpstr>
      <vt:lpstr>String Comparisons with -like</vt:lpstr>
      <vt:lpstr>Wildcard Characters</vt:lpstr>
      <vt:lpstr>Wildcard Characters</vt:lpstr>
      <vt:lpstr>Regex &amp; -match</vt:lpstr>
      <vt:lpstr>-contains</vt:lpstr>
      <vt:lpstr>PowerPoint Presentation</vt:lpstr>
      <vt:lpstr>Array Initialization and Count</vt:lpstr>
      <vt:lpstr>Array Initialization and Count</vt:lpstr>
      <vt:lpstr>Array Access</vt:lpstr>
      <vt:lpstr>Array Access</vt:lpstr>
      <vt:lpstr>Array Access</vt:lpstr>
      <vt:lpstr>Array Access and Update</vt:lpstr>
      <vt:lpstr>Array –join, -contains, -in</vt:lpstr>
      <vt:lpstr>[pscustomobject]</vt:lpstr>
      <vt:lpstr>PowerPoint Presentation</vt:lpstr>
      <vt:lpstr>Function Definition</vt:lpstr>
      <vt:lpstr>Function Call</vt:lpstr>
      <vt:lpstr>Dot notation</vt:lpstr>
      <vt:lpstr>Class Activities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SYS 140</dc:title>
  <dc:creator>Paligu, Furkan</dc:creator>
  <cp:lastModifiedBy>Paligu, Furkan</cp:lastModifiedBy>
  <cp:revision>104</cp:revision>
  <dcterms:modified xsi:type="dcterms:W3CDTF">2024-02-02T00:21:52Z</dcterms:modified>
</cp:coreProperties>
</file>