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78" r:id="rId3"/>
    <p:sldId id="282" r:id="rId4"/>
    <p:sldId id="259" r:id="rId5"/>
    <p:sldId id="293" r:id="rId6"/>
    <p:sldId id="280" r:id="rId7"/>
    <p:sldId id="284" r:id="rId8"/>
    <p:sldId id="290" r:id="rId9"/>
    <p:sldId id="286" r:id="rId10"/>
    <p:sldId id="291" r:id="rId11"/>
    <p:sldId id="292" r:id="rId12"/>
    <p:sldId id="294" r:id="rId13"/>
    <p:sldId id="283" r:id="rId14"/>
    <p:sldId id="295" r:id="rId15"/>
    <p:sldId id="296" r:id="rId16"/>
  </p:sldIdLst>
  <p:sldSz cx="9144000" cy="6858000" type="screen4x3"/>
  <p:notesSz cx="6797675" cy="9926638"/>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99A"/>
    <a:srgbClr val="375A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jardon\Documents\2018\Mtro.%20Armando\estadistic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mando.lopez\Desktop\informes%20rectoria\Promedios%20Ev.%202016-2017%20a%2017-1%20B1%20GR&#193;FICA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4"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5.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Libro4!Hoja2!Objeto%202"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armando.lopez\Downloads\Promedio%20%2525%20acreditaci&#243;n%20P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mando.lopez\Downloads\Promedio%20%2525%20acreditaci&#243;n%20P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s-MX" sz="1200" b="1" i="0" baseline="0">
                <a:effectLst/>
              </a:rPr>
              <a:t>Total de docentes por programa educativo </a:t>
            </a:r>
            <a:endParaRPr lang="es-MX" sz="1200">
              <a:effectLst/>
            </a:endParaRPr>
          </a:p>
          <a:p>
            <a:pPr>
              <a:defRPr sz="1200"/>
            </a:pPr>
            <a:r>
              <a:rPr lang="es-MX" sz="1200" b="1" i="0" baseline="0">
                <a:effectLst/>
              </a:rPr>
              <a:t>2015-2016</a:t>
            </a:r>
            <a:endParaRPr lang="es-MX" sz="1200">
              <a:effectLst/>
            </a:endParaRP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Hoja1!$F$3</c:f>
              <c:strCache>
                <c:ptCount val="1"/>
                <c:pt idx="0">
                  <c:v>TOTAL DOCENTES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tx>
                <c:rich>
                  <a:bodyPr/>
                  <a:lstStyle/>
                  <a:p>
                    <a:fld id="{4CF3A03E-5E2F-4826-A97A-8ACFAE7B596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394-4242-916A-409B09C03542}"/>
                </c:ext>
              </c:extLst>
            </c:dLbl>
            <c:dLbl>
              <c:idx val="1"/>
              <c:tx>
                <c:rich>
                  <a:bodyPr/>
                  <a:lstStyle/>
                  <a:p>
                    <a:fld id="{1D4E7748-EA80-49E1-90C6-E1E0BC56E70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394-4242-916A-409B09C03542}"/>
                </c:ext>
              </c:extLst>
            </c:dLbl>
            <c:dLbl>
              <c:idx val="2"/>
              <c:tx>
                <c:rich>
                  <a:bodyPr/>
                  <a:lstStyle/>
                  <a:p>
                    <a:fld id="{F707200C-359D-41B5-9C37-34CD4850191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394-4242-916A-409B09C03542}"/>
                </c:ext>
              </c:extLst>
            </c:dLbl>
            <c:dLbl>
              <c:idx val="3"/>
              <c:tx>
                <c:rich>
                  <a:bodyPr/>
                  <a:lstStyle/>
                  <a:p>
                    <a:fld id="{63C8A6E0-598A-4E88-9536-4C0C97B4217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394-4242-916A-409B09C03542}"/>
                </c:ext>
              </c:extLst>
            </c:dLbl>
            <c:dLbl>
              <c:idx val="4"/>
              <c:tx>
                <c:rich>
                  <a:bodyPr/>
                  <a:lstStyle/>
                  <a:p>
                    <a:fld id="{FA8EBF5A-D8C5-4B47-BF9F-6DC26A5C5C6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394-4242-916A-409B09C03542}"/>
                </c:ext>
              </c:extLst>
            </c:dLbl>
            <c:dLbl>
              <c:idx val="5"/>
              <c:tx>
                <c:rich>
                  <a:bodyPr/>
                  <a:lstStyle/>
                  <a:p>
                    <a:fld id="{3077BB13-25AE-41C1-B85A-5FB2249E65F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394-4242-916A-409B09C03542}"/>
                </c:ext>
              </c:extLst>
            </c:dLbl>
            <c:dLbl>
              <c:idx val="6"/>
              <c:tx>
                <c:rich>
                  <a:bodyPr/>
                  <a:lstStyle/>
                  <a:p>
                    <a:fld id="{2BCDF076-8393-431E-BCFA-92FDB434BBA6}" type="CELLRANGE">
                      <a:rPr lang="en-US"/>
                      <a:pPr/>
                      <a:t>[CELLRANGE]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394-4242-916A-409B09C03542}"/>
                </c:ext>
              </c:extLst>
            </c:dLbl>
            <c:dLbl>
              <c:idx val="7"/>
              <c:tx>
                <c:rich>
                  <a:bodyPr/>
                  <a:lstStyle/>
                  <a:p>
                    <a:fld id="{F88F8206-1874-4666-9ED0-B8606A5D983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394-4242-916A-409B09C0354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Hoja1!$E$4:$E$11</c:f>
              <c:strCache>
                <c:ptCount val="8"/>
                <c:pt idx="0">
                  <c:v>2015-1S-B1</c:v>
                </c:pt>
                <c:pt idx="1">
                  <c:v>2015-1S-B2</c:v>
                </c:pt>
                <c:pt idx="2">
                  <c:v>2015-2S-B1</c:v>
                </c:pt>
                <c:pt idx="3">
                  <c:v>2015-2S-B2</c:v>
                </c:pt>
                <c:pt idx="4">
                  <c:v>2016-1 B1</c:v>
                </c:pt>
                <c:pt idx="5">
                  <c:v>2016-1 B2</c:v>
                </c:pt>
                <c:pt idx="6">
                  <c:v>2016-2 B1</c:v>
                </c:pt>
                <c:pt idx="7">
                  <c:v>2016-2 B2</c:v>
                </c:pt>
              </c:strCache>
            </c:strRef>
          </c:cat>
          <c:val>
            <c:numRef>
              <c:f>Hoja1!$F$4:$F$11</c:f>
              <c:numCache>
                <c:formatCode>#,##0</c:formatCode>
                <c:ptCount val="8"/>
                <c:pt idx="0">
                  <c:v>1824</c:v>
                </c:pt>
                <c:pt idx="1">
                  <c:v>1661</c:v>
                </c:pt>
                <c:pt idx="2">
                  <c:v>1784</c:v>
                </c:pt>
                <c:pt idx="3">
                  <c:v>1705</c:v>
                </c:pt>
                <c:pt idx="4">
                  <c:v>1722</c:v>
                </c:pt>
                <c:pt idx="5">
                  <c:v>1687</c:v>
                </c:pt>
                <c:pt idx="6">
                  <c:v>1929</c:v>
                </c:pt>
                <c:pt idx="7">
                  <c:v>1539</c:v>
                </c:pt>
              </c:numCache>
            </c:numRef>
          </c:val>
          <c:extLst>
            <c:ext xmlns:c15="http://schemas.microsoft.com/office/drawing/2012/chart" uri="{02D57815-91ED-43cb-92C2-25804820EDAC}">
              <c15:datalabelsRange>
                <c15:f>Hoja1!$F$4:$F$11</c15:f>
                <c15:dlblRangeCache>
                  <c:ptCount val="8"/>
                  <c:pt idx="0">
                    <c:v>1,824</c:v>
                  </c:pt>
                  <c:pt idx="1">
                    <c:v>1,661</c:v>
                  </c:pt>
                  <c:pt idx="2">
                    <c:v>1,784</c:v>
                  </c:pt>
                  <c:pt idx="3">
                    <c:v>1,705</c:v>
                  </c:pt>
                  <c:pt idx="4">
                    <c:v>1,722</c:v>
                  </c:pt>
                  <c:pt idx="5">
                    <c:v>1,687</c:v>
                  </c:pt>
                  <c:pt idx="6">
                    <c:v>1,929</c:v>
                  </c:pt>
                  <c:pt idx="7">
                    <c:v>1,539</c:v>
                  </c:pt>
                </c15:dlblRangeCache>
              </c15:datalabelsRange>
            </c:ext>
            <c:ext xmlns:c16="http://schemas.microsoft.com/office/drawing/2014/chart" uri="{C3380CC4-5D6E-409C-BE32-E72D297353CC}">
              <c16:uniqueId val="{00000008-F394-4242-916A-409B09C03542}"/>
            </c:ext>
          </c:extLst>
        </c:ser>
        <c:dLbls>
          <c:showLegendKey val="0"/>
          <c:showVal val="0"/>
          <c:showCatName val="0"/>
          <c:showSerName val="0"/>
          <c:showPercent val="0"/>
          <c:showBubbleSize val="0"/>
        </c:dLbls>
        <c:gapWidth val="65"/>
        <c:shape val="box"/>
        <c:axId val="440826608"/>
        <c:axId val="440833664"/>
        <c:axId val="0"/>
      </c:bar3DChart>
      <c:catAx>
        <c:axId val="4408266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440833664"/>
        <c:crosses val="autoZero"/>
        <c:auto val="1"/>
        <c:lblAlgn val="ctr"/>
        <c:lblOffset val="100"/>
        <c:noMultiLvlLbl val="0"/>
      </c:catAx>
      <c:valAx>
        <c:axId val="44083366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408266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MX" sz="1800" b="1" i="0" u="none" strike="noStrike" baseline="0" dirty="0" smtClean="0">
                <a:effectLst/>
              </a:rPr>
              <a:t>Total de docentes por programa educativo </a:t>
            </a:r>
          </a:p>
          <a:p>
            <a:pPr>
              <a:defRPr/>
            </a:pPr>
            <a:r>
              <a:rPr lang="es-MX" sz="1800" b="1" i="0" u="none" strike="noStrike" baseline="0" dirty="0" smtClean="0">
                <a:effectLst/>
              </a:rPr>
              <a:t>2016-2017</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Promedios!$J$15</c:f>
              <c:strCache>
                <c:ptCount val="1"/>
                <c:pt idx="0">
                  <c:v>TOTAL DOCENTES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Promedios!$I$16:$I$22</c:f>
              <c:strCache>
                <c:ptCount val="7"/>
                <c:pt idx="0">
                  <c:v>2016-1 B1</c:v>
                </c:pt>
                <c:pt idx="1">
                  <c:v>2016-1 B2</c:v>
                </c:pt>
                <c:pt idx="2">
                  <c:v>2016-2 B1</c:v>
                </c:pt>
                <c:pt idx="3">
                  <c:v>2016-2 B2</c:v>
                </c:pt>
                <c:pt idx="4">
                  <c:v>2017-1 B1</c:v>
                </c:pt>
                <c:pt idx="5">
                  <c:v>2017-1 B2</c:v>
                </c:pt>
                <c:pt idx="6">
                  <c:v>2017-2 B1</c:v>
                </c:pt>
              </c:strCache>
            </c:strRef>
          </c:cat>
          <c:val>
            <c:numRef>
              <c:f>Promedios!$J$16:$J$22</c:f>
              <c:numCache>
                <c:formatCode>#,##0</c:formatCode>
                <c:ptCount val="7"/>
                <c:pt idx="0">
                  <c:v>1722</c:v>
                </c:pt>
                <c:pt idx="1">
                  <c:v>1687</c:v>
                </c:pt>
                <c:pt idx="2">
                  <c:v>1929</c:v>
                </c:pt>
                <c:pt idx="3">
                  <c:v>1539</c:v>
                </c:pt>
                <c:pt idx="4">
                  <c:v>859</c:v>
                </c:pt>
                <c:pt idx="5">
                  <c:v>832</c:v>
                </c:pt>
                <c:pt idx="6">
                  <c:v>749</c:v>
                </c:pt>
              </c:numCache>
            </c:numRef>
          </c:val>
          <c:extLst>
            <c:ext xmlns:c16="http://schemas.microsoft.com/office/drawing/2014/chart" uri="{C3380CC4-5D6E-409C-BE32-E72D297353CC}">
              <c16:uniqueId val="{00000000-17BD-477B-A0FF-9D1D24CD71CC}"/>
            </c:ext>
          </c:extLst>
        </c:ser>
        <c:dLbls>
          <c:dLblPos val="inEnd"/>
          <c:showLegendKey val="0"/>
          <c:showVal val="1"/>
          <c:showCatName val="0"/>
          <c:showSerName val="0"/>
          <c:showPercent val="0"/>
          <c:showBubbleSize val="0"/>
        </c:dLbls>
        <c:gapWidth val="65"/>
        <c:axId val="440834056"/>
        <c:axId val="440835232"/>
      </c:barChart>
      <c:catAx>
        <c:axId val="440834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440835232"/>
        <c:crosses val="autoZero"/>
        <c:auto val="1"/>
        <c:lblAlgn val="ctr"/>
        <c:lblOffset val="100"/>
        <c:noMultiLvlLbl val="0"/>
      </c:catAx>
      <c:valAx>
        <c:axId val="4408352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44083405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DOCENTES 2015 a 2018-1</a:t>
            </a:r>
          </a:p>
        </c:rich>
      </c:tx>
      <c:layout>
        <c:manualLayout>
          <c:xMode val="edge"/>
          <c:yMode val="edge"/>
          <c:x val="0.20476377952755906"/>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stacked"/>
        <c:varyColors val="0"/>
        <c:ser>
          <c:idx val="0"/>
          <c:order val="0"/>
          <c:tx>
            <c:strRef>
              <c:f>Hoja1!$C$2</c:f>
              <c:strCache>
                <c:ptCount val="1"/>
                <c:pt idx="0">
                  <c:v>TOTAL DOCENTES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Hoja1!$B$3:$B$15</c:f>
              <c:strCache>
                <c:ptCount val="13"/>
                <c:pt idx="0">
                  <c:v>2015-1S-B1</c:v>
                </c:pt>
                <c:pt idx="1">
                  <c:v>2015-1S-B2</c:v>
                </c:pt>
                <c:pt idx="2">
                  <c:v>2015-2S-B1</c:v>
                </c:pt>
                <c:pt idx="3">
                  <c:v>2015-2S-B2</c:v>
                </c:pt>
                <c:pt idx="4">
                  <c:v>2016-1 B1</c:v>
                </c:pt>
                <c:pt idx="5">
                  <c:v>2016-1 B2</c:v>
                </c:pt>
                <c:pt idx="6">
                  <c:v>2016-2 B1</c:v>
                </c:pt>
                <c:pt idx="7">
                  <c:v>2016-2 B2</c:v>
                </c:pt>
                <c:pt idx="8">
                  <c:v>2017-1 B1</c:v>
                </c:pt>
                <c:pt idx="9">
                  <c:v>2017-1 B2</c:v>
                </c:pt>
                <c:pt idx="10">
                  <c:v>2017-2 B1</c:v>
                </c:pt>
                <c:pt idx="11">
                  <c:v>2017-2 B2</c:v>
                </c:pt>
                <c:pt idx="12">
                  <c:v>2018-1 B1</c:v>
                </c:pt>
              </c:strCache>
            </c:strRef>
          </c:cat>
          <c:val>
            <c:numRef>
              <c:f>Hoja1!$C$3:$C$15</c:f>
              <c:numCache>
                <c:formatCode>#,##0</c:formatCode>
                <c:ptCount val="13"/>
                <c:pt idx="0">
                  <c:v>1824</c:v>
                </c:pt>
                <c:pt idx="1">
                  <c:v>1661</c:v>
                </c:pt>
                <c:pt idx="2">
                  <c:v>1784</c:v>
                </c:pt>
                <c:pt idx="3">
                  <c:v>1705</c:v>
                </c:pt>
                <c:pt idx="4">
                  <c:v>1722</c:v>
                </c:pt>
                <c:pt idx="5">
                  <c:v>1687</c:v>
                </c:pt>
                <c:pt idx="6">
                  <c:v>1929</c:v>
                </c:pt>
                <c:pt idx="7">
                  <c:v>1539</c:v>
                </c:pt>
                <c:pt idx="8" formatCode="General">
                  <c:v>859</c:v>
                </c:pt>
                <c:pt idx="9" formatCode="General">
                  <c:v>832</c:v>
                </c:pt>
                <c:pt idx="10" formatCode="General">
                  <c:v>749</c:v>
                </c:pt>
                <c:pt idx="11" formatCode="General">
                  <c:v>962</c:v>
                </c:pt>
                <c:pt idx="12" formatCode="General">
                  <c:v>939</c:v>
                </c:pt>
              </c:numCache>
            </c:numRef>
          </c:val>
          <c:extLst>
            <c:ext xmlns:c16="http://schemas.microsoft.com/office/drawing/2014/chart" uri="{C3380CC4-5D6E-409C-BE32-E72D297353CC}">
              <c16:uniqueId val="{00000000-D6D0-424D-BD77-2D40A2ABDCA5}"/>
            </c:ext>
          </c:extLst>
        </c:ser>
        <c:dLbls>
          <c:showLegendKey val="0"/>
          <c:showVal val="1"/>
          <c:showCatName val="0"/>
          <c:showSerName val="0"/>
          <c:showPercent val="0"/>
          <c:showBubbleSize val="0"/>
        </c:dLbls>
        <c:gapWidth val="95"/>
        <c:overlap val="100"/>
        <c:axId val="440830136"/>
        <c:axId val="440831312"/>
      </c:barChart>
      <c:catAx>
        <c:axId val="440830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0831312"/>
        <c:crosses val="autoZero"/>
        <c:auto val="1"/>
        <c:lblAlgn val="ctr"/>
        <c:lblOffset val="100"/>
        <c:noMultiLvlLbl val="0"/>
      </c:catAx>
      <c:valAx>
        <c:axId val="440831312"/>
        <c:scaling>
          <c:orientation val="minMax"/>
        </c:scaling>
        <c:delete val="1"/>
        <c:axPos val="l"/>
        <c:numFmt formatCode="#,##0" sourceLinked="1"/>
        <c:majorTickMark val="none"/>
        <c:minorTickMark val="none"/>
        <c:tickLblPos val="nextTo"/>
        <c:crossAx val="4408301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MX"/>
              <a:t>Grupos programados  2015 a 2018-1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 de cálculo en Libro4]Hoja1'!$A$5</c:f>
              <c:strCache>
                <c:ptCount val="1"/>
                <c:pt idx="0">
                  <c:v>2015-1 B1</c:v>
                </c:pt>
              </c:strCache>
            </c:strRef>
          </c:tx>
          <c:spPr>
            <a:solidFill>
              <a:schemeClr val="accent5">
                <a:shade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Libro4]Hoja1'!$B$5:$Y$5</c:f>
              <c:numCache>
                <c:formatCode>General</c:formatCode>
                <c:ptCount val="1"/>
                <c:pt idx="0">
                  <c:v>1909</c:v>
                </c:pt>
              </c:numCache>
            </c:numRef>
          </c:val>
          <c:extLst>
            <c:ext xmlns:c16="http://schemas.microsoft.com/office/drawing/2014/chart" uri="{C3380CC4-5D6E-409C-BE32-E72D297353CC}">
              <c16:uniqueId val="{00000000-563E-47CB-BB27-29BDA9B9E0DF}"/>
            </c:ext>
          </c:extLst>
        </c:ser>
        <c:ser>
          <c:idx val="1"/>
          <c:order val="1"/>
          <c:tx>
            <c:strRef>
              <c:f>'[Hoja de cálculo en Libro4]Hoja1'!$A$6</c:f>
              <c:strCache>
                <c:ptCount val="1"/>
                <c:pt idx="0">
                  <c:v>2015-1 B2</c:v>
                </c:pt>
              </c:strCache>
            </c:strRef>
          </c:tx>
          <c:spPr>
            <a:solidFill>
              <a:schemeClr val="accent5">
                <a:shade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Libro4]Hoja1'!$B$6:$Y$6</c:f>
              <c:numCache>
                <c:formatCode>General</c:formatCode>
                <c:ptCount val="1"/>
                <c:pt idx="0">
                  <c:v>1903</c:v>
                </c:pt>
              </c:numCache>
            </c:numRef>
          </c:val>
          <c:extLst>
            <c:ext xmlns:c16="http://schemas.microsoft.com/office/drawing/2014/chart" uri="{C3380CC4-5D6E-409C-BE32-E72D297353CC}">
              <c16:uniqueId val="{00000001-563E-47CB-BB27-29BDA9B9E0DF}"/>
            </c:ext>
          </c:extLst>
        </c:ser>
        <c:ser>
          <c:idx val="2"/>
          <c:order val="2"/>
          <c:tx>
            <c:strRef>
              <c:f>'[Hoja de cálculo en Libro4]Hoja1'!$A$7</c:f>
              <c:strCache>
                <c:ptCount val="1"/>
                <c:pt idx="0">
                  <c:v>2015-2 B1</c:v>
                </c:pt>
              </c:strCache>
            </c:strRef>
          </c:tx>
          <c:spPr>
            <a:solidFill>
              <a:schemeClr val="accent5">
                <a:shade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Libro4]Hoja1'!$B$7:$Y$7</c:f>
              <c:numCache>
                <c:formatCode>General</c:formatCode>
                <c:ptCount val="1"/>
                <c:pt idx="0">
                  <c:v>1988</c:v>
                </c:pt>
              </c:numCache>
            </c:numRef>
          </c:val>
          <c:extLst>
            <c:ext xmlns:c16="http://schemas.microsoft.com/office/drawing/2014/chart" uri="{C3380CC4-5D6E-409C-BE32-E72D297353CC}">
              <c16:uniqueId val="{00000002-563E-47CB-BB27-29BDA9B9E0DF}"/>
            </c:ext>
          </c:extLst>
        </c:ser>
        <c:ser>
          <c:idx val="3"/>
          <c:order val="3"/>
          <c:tx>
            <c:strRef>
              <c:f>'[Hoja de cálculo en Libro4]Hoja1'!$A$8</c:f>
              <c:strCache>
                <c:ptCount val="1"/>
                <c:pt idx="0">
                  <c:v>2015-2 B2</c:v>
                </c:pt>
              </c:strCache>
            </c:strRef>
          </c:tx>
          <c:spPr>
            <a:solidFill>
              <a:schemeClr val="accent5">
                <a:shade val="7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Libro4]Hoja1'!$B$8:$Y$8</c:f>
              <c:numCache>
                <c:formatCode>General</c:formatCode>
                <c:ptCount val="1"/>
                <c:pt idx="0">
                  <c:v>1869</c:v>
                </c:pt>
              </c:numCache>
            </c:numRef>
          </c:val>
          <c:extLst>
            <c:ext xmlns:c16="http://schemas.microsoft.com/office/drawing/2014/chart" uri="{C3380CC4-5D6E-409C-BE32-E72D297353CC}">
              <c16:uniqueId val="{00000003-563E-47CB-BB27-29BDA9B9E0DF}"/>
            </c:ext>
          </c:extLst>
        </c:ser>
        <c:ser>
          <c:idx val="4"/>
          <c:order val="4"/>
          <c:tx>
            <c:strRef>
              <c:f>'[Hoja de cálculo en Libro4]Hoja1'!$A$9</c:f>
              <c:strCache>
                <c:ptCount val="1"/>
                <c:pt idx="0">
                  <c:v>2016-1 B1</c:v>
                </c:pt>
              </c:strCache>
            </c:strRef>
          </c:tx>
          <c:spPr>
            <a:solidFill>
              <a:schemeClr val="accent5">
                <a:shade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Libro4]Hoja1'!$B$9:$Y$9</c:f>
              <c:numCache>
                <c:formatCode>General</c:formatCode>
                <c:ptCount val="1"/>
                <c:pt idx="0">
                  <c:v>1859</c:v>
                </c:pt>
              </c:numCache>
            </c:numRef>
          </c:val>
          <c:extLst>
            <c:ext xmlns:c16="http://schemas.microsoft.com/office/drawing/2014/chart" uri="{C3380CC4-5D6E-409C-BE32-E72D297353CC}">
              <c16:uniqueId val="{00000004-563E-47CB-BB27-29BDA9B9E0DF}"/>
            </c:ext>
          </c:extLst>
        </c:ser>
        <c:ser>
          <c:idx val="5"/>
          <c:order val="5"/>
          <c:tx>
            <c:strRef>
              <c:f>'[Hoja de cálculo en Libro4]Hoja1'!$A$10</c:f>
              <c:strCache>
                <c:ptCount val="1"/>
                <c:pt idx="0">
                  <c:v>2016-1 B2</c:v>
                </c:pt>
              </c:strCache>
            </c:strRef>
          </c:tx>
          <c:spPr>
            <a:solidFill>
              <a:schemeClr val="accent5">
                <a:shade val="9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Libro4]Hoja1'!$B$10:$Y$10</c:f>
              <c:numCache>
                <c:formatCode>General</c:formatCode>
                <c:ptCount val="1"/>
                <c:pt idx="0">
                  <c:v>1984</c:v>
                </c:pt>
              </c:numCache>
            </c:numRef>
          </c:val>
          <c:extLst>
            <c:ext xmlns:c16="http://schemas.microsoft.com/office/drawing/2014/chart" uri="{C3380CC4-5D6E-409C-BE32-E72D297353CC}">
              <c16:uniqueId val="{00000005-563E-47CB-BB27-29BDA9B9E0DF}"/>
            </c:ext>
          </c:extLst>
        </c:ser>
        <c:ser>
          <c:idx val="6"/>
          <c:order val="6"/>
          <c:tx>
            <c:strRef>
              <c:f>'[Hoja de cálculo en Libro4]Hoja1'!$A$11</c:f>
              <c:strCache>
                <c:ptCount val="1"/>
                <c:pt idx="0">
                  <c:v>2016-2 B1</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Libro4]Hoja1'!$B$11:$Y$11</c:f>
              <c:numCache>
                <c:formatCode>General</c:formatCode>
                <c:ptCount val="1"/>
                <c:pt idx="0">
                  <c:v>2125</c:v>
                </c:pt>
              </c:numCache>
            </c:numRef>
          </c:val>
          <c:extLst>
            <c:ext xmlns:c16="http://schemas.microsoft.com/office/drawing/2014/chart" uri="{C3380CC4-5D6E-409C-BE32-E72D297353CC}">
              <c16:uniqueId val="{00000006-563E-47CB-BB27-29BDA9B9E0DF}"/>
            </c:ext>
          </c:extLst>
        </c:ser>
        <c:ser>
          <c:idx val="7"/>
          <c:order val="7"/>
          <c:tx>
            <c:strRef>
              <c:f>'[Hoja de cálculo en Libro4]Hoja1'!$A$12</c:f>
              <c:strCache>
                <c:ptCount val="1"/>
                <c:pt idx="0">
                  <c:v>2016-2 B2</c:v>
                </c:pt>
              </c:strCache>
            </c:strRef>
          </c:tx>
          <c:spPr>
            <a:solidFill>
              <a:schemeClr val="accent5">
                <a:tint val="9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Libro4]Hoja1'!$B$12:$Y$12</c:f>
              <c:numCache>
                <c:formatCode>General</c:formatCode>
                <c:ptCount val="1"/>
                <c:pt idx="0">
                  <c:v>1900</c:v>
                </c:pt>
              </c:numCache>
            </c:numRef>
          </c:val>
          <c:extLst>
            <c:ext xmlns:c16="http://schemas.microsoft.com/office/drawing/2014/chart" uri="{C3380CC4-5D6E-409C-BE32-E72D297353CC}">
              <c16:uniqueId val="{00000007-563E-47CB-BB27-29BDA9B9E0DF}"/>
            </c:ext>
          </c:extLst>
        </c:ser>
        <c:ser>
          <c:idx val="8"/>
          <c:order val="8"/>
          <c:tx>
            <c:strRef>
              <c:f>'[Hoja de cálculo en Libro4]Hoja1'!$A$13</c:f>
              <c:strCache>
                <c:ptCount val="1"/>
                <c:pt idx="0">
                  <c:v>2017-1 B1</c:v>
                </c:pt>
              </c:strCache>
            </c:strRef>
          </c:tx>
          <c:spPr>
            <a:solidFill>
              <a:schemeClr val="accent5">
                <a:tint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Libro4]Hoja1'!$B$13:$Y$13</c:f>
              <c:numCache>
                <c:formatCode>General</c:formatCode>
                <c:ptCount val="1"/>
                <c:pt idx="0">
                  <c:v>949</c:v>
                </c:pt>
              </c:numCache>
            </c:numRef>
          </c:val>
          <c:extLst>
            <c:ext xmlns:c16="http://schemas.microsoft.com/office/drawing/2014/chart" uri="{C3380CC4-5D6E-409C-BE32-E72D297353CC}">
              <c16:uniqueId val="{00000008-563E-47CB-BB27-29BDA9B9E0DF}"/>
            </c:ext>
          </c:extLst>
        </c:ser>
        <c:ser>
          <c:idx val="9"/>
          <c:order val="9"/>
          <c:tx>
            <c:strRef>
              <c:f>'[Hoja de cálculo en Libro4]Hoja1'!$A$14</c:f>
              <c:strCache>
                <c:ptCount val="1"/>
                <c:pt idx="0">
                  <c:v>2017-1 B2</c:v>
                </c:pt>
              </c:strCache>
            </c:strRef>
          </c:tx>
          <c:spPr>
            <a:solidFill>
              <a:schemeClr val="accent5">
                <a:tint val="7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Libro4]Hoja1'!$B$14:$Y$14</c:f>
              <c:numCache>
                <c:formatCode>General</c:formatCode>
                <c:ptCount val="1"/>
                <c:pt idx="0">
                  <c:v>918</c:v>
                </c:pt>
              </c:numCache>
            </c:numRef>
          </c:val>
          <c:extLst>
            <c:ext xmlns:c16="http://schemas.microsoft.com/office/drawing/2014/chart" uri="{C3380CC4-5D6E-409C-BE32-E72D297353CC}">
              <c16:uniqueId val="{00000009-563E-47CB-BB27-29BDA9B9E0DF}"/>
            </c:ext>
          </c:extLst>
        </c:ser>
        <c:ser>
          <c:idx val="10"/>
          <c:order val="10"/>
          <c:tx>
            <c:strRef>
              <c:f>'[Hoja de cálculo en Libro4]Hoja1'!$A$15</c:f>
              <c:strCache>
                <c:ptCount val="1"/>
                <c:pt idx="0">
                  <c:v>2017-2 B1</c:v>
                </c:pt>
              </c:strCache>
            </c:strRef>
          </c:tx>
          <c:spPr>
            <a:solidFill>
              <a:schemeClr val="accent5">
                <a:tint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Libro4]Hoja1'!$B$15:$Y$15</c:f>
              <c:numCache>
                <c:formatCode>General</c:formatCode>
                <c:ptCount val="1"/>
                <c:pt idx="0">
                  <c:v>830</c:v>
                </c:pt>
              </c:numCache>
            </c:numRef>
          </c:val>
          <c:extLst>
            <c:ext xmlns:c16="http://schemas.microsoft.com/office/drawing/2014/chart" uri="{C3380CC4-5D6E-409C-BE32-E72D297353CC}">
              <c16:uniqueId val="{0000000A-563E-47CB-BB27-29BDA9B9E0DF}"/>
            </c:ext>
          </c:extLst>
        </c:ser>
        <c:ser>
          <c:idx val="11"/>
          <c:order val="11"/>
          <c:tx>
            <c:strRef>
              <c:f>'[Hoja de cálculo en Libro4]Hoja1'!$A$16</c:f>
              <c:strCache>
                <c:ptCount val="1"/>
                <c:pt idx="0">
                  <c:v>2017-2 B2</c:v>
                </c:pt>
              </c:strCache>
            </c:strRef>
          </c:tx>
          <c:spPr>
            <a:solidFill>
              <a:schemeClr val="accent5">
                <a:tint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Libro4]Hoja1'!$B$16:$Y$16</c:f>
              <c:numCache>
                <c:formatCode>General</c:formatCode>
                <c:ptCount val="1"/>
                <c:pt idx="0">
                  <c:v>1024</c:v>
                </c:pt>
              </c:numCache>
            </c:numRef>
          </c:val>
          <c:extLst>
            <c:ext xmlns:c16="http://schemas.microsoft.com/office/drawing/2014/chart" uri="{C3380CC4-5D6E-409C-BE32-E72D297353CC}">
              <c16:uniqueId val="{0000000B-563E-47CB-BB27-29BDA9B9E0DF}"/>
            </c:ext>
          </c:extLst>
        </c:ser>
        <c:ser>
          <c:idx val="12"/>
          <c:order val="12"/>
          <c:tx>
            <c:strRef>
              <c:f>'[Hoja de cálculo en Libro4]Hoja1'!$A$17</c:f>
              <c:strCache>
                <c:ptCount val="1"/>
                <c:pt idx="0">
                  <c:v>2018-1 B1</c:v>
                </c:pt>
              </c:strCache>
            </c:strRef>
          </c:tx>
          <c:spPr>
            <a:solidFill>
              <a:schemeClr val="accent5">
                <a:tint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 de cálculo en Libro4]Hoja1'!$B$4:$Y$4</c:f>
              <c:strCache>
                <c:ptCount val="1"/>
                <c:pt idx="0">
                  <c:v>Total general</c:v>
                </c:pt>
              </c:strCache>
            </c:strRef>
          </c:cat>
          <c:val>
            <c:numRef>
              <c:f>'[Hoja de cálculo en Libro4]Hoja1'!$B$17:$Y$17</c:f>
              <c:numCache>
                <c:formatCode>General</c:formatCode>
                <c:ptCount val="1"/>
                <c:pt idx="0">
                  <c:v>1008</c:v>
                </c:pt>
              </c:numCache>
            </c:numRef>
          </c:val>
          <c:extLst>
            <c:ext xmlns:c16="http://schemas.microsoft.com/office/drawing/2014/chart" uri="{C3380CC4-5D6E-409C-BE32-E72D297353CC}">
              <c16:uniqueId val="{0000000C-563E-47CB-BB27-29BDA9B9E0DF}"/>
            </c:ext>
          </c:extLst>
        </c:ser>
        <c:dLbls>
          <c:dLblPos val="inEnd"/>
          <c:showLegendKey val="0"/>
          <c:showVal val="1"/>
          <c:showCatName val="0"/>
          <c:showSerName val="0"/>
          <c:showPercent val="0"/>
          <c:showBubbleSize val="0"/>
        </c:dLbls>
        <c:gapWidth val="65"/>
        <c:axId val="440832096"/>
        <c:axId val="440834448"/>
      </c:barChart>
      <c:catAx>
        <c:axId val="4408320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0834448"/>
        <c:crosses val="autoZero"/>
        <c:auto val="1"/>
        <c:lblAlgn val="ctr"/>
        <c:lblOffset val="100"/>
        <c:noMultiLvlLbl val="0"/>
      </c:catAx>
      <c:valAx>
        <c:axId val="4408344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408320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ln>
                <a:solidFill>
                  <a:srgbClr val="375A59"/>
                </a:solidFill>
              </a:ln>
              <a:blipFill>
                <a:blip xmlns:r="http://schemas.openxmlformats.org/officeDocument/2006/relationships" r:embed="rId3"/>
                <a:tile tx="0" ty="0" sx="100000" sy="100000" flip="none" algn="tl"/>
              </a:blip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'[Promedio %25 acreditación PE.xlsx]Hoja1'!$C$3</c:f>
              <c:strCache>
                <c:ptCount val="1"/>
                <c:pt idx="0">
                  <c:v>% Acreditación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'[Promedio %25 acreditación PE.xlsx]Hoja1'!$B$4:$B$14</c:f>
              <c:strCache>
                <c:ptCount val="11"/>
                <c:pt idx="0">
                  <c:v>2015-1S-B2</c:v>
                </c:pt>
                <c:pt idx="1">
                  <c:v>2015-2S-B1</c:v>
                </c:pt>
                <c:pt idx="2">
                  <c:v>2015-2S-B2</c:v>
                </c:pt>
                <c:pt idx="3">
                  <c:v>2016-1 B1</c:v>
                </c:pt>
                <c:pt idx="4">
                  <c:v>2016-1 B2</c:v>
                </c:pt>
                <c:pt idx="5">
                  <c:v>2016-2 B1</c:v>
                </c:pt>
                <c:pt idx="6">
                  <c:v>2016-2 B2</c:v>
                </c:pt>
                <c:pt idx="7">
                  <c:v>2017-1 B1</c:v>
                </c:pt>
                <c:pt idx="8">
                  <c:v>2017-1 B2</c:v>
                </c:pt>
                <c:pt idx="9">
                  <c:v>2017-2 B1</c:v>
                </c:pt>
                <c:pt idx="10">
                  <c:v>2017-2 B2</c:v>
                </c:pt>
              </c:strCache>
            </c:strRef>
          </c:cat>
          <c:val>
            <c:numRef>
              <c:f>'[Promedio %25 acreditación PE.xlsx]Hoja1'!$C$4:$C$14</c:f>
              <c:numCache>
                <c:formatCode>0%</c:formatCode>
                <c:ptCount val="11"/>
                <c:pt idx="0">
                  <c:v>0.33238289351133476</c:v>
                </c:pt>
                <c:pt idx="1">
                  <c:v>0.31</c:v>
                </c:pt>
                <c:pt idx="2">
                  <c:v>0.35929986387954366</c:v>
                </c:pt>
                <c:pt idx="3">
                  <c:v>0.44871437681222154</c:v>
                </c:pt>
                <c:pt idx="4">
                  <c:v>0.43405876120577608</c:v>
                </c:pt>
                <c:pt idx="5">
                  <c:v>0.3349551095875008</c:v>
                </c:pt>
                <c:pt idx="6">
                  <c:v>0.42953933842032954</c:v>
                </c:pt>
                <c:pt idx="7">
                  <c:v>0.57061621146691144</c:v>
                </c:pt>
                <c:pt idx="8">
                  <c:v>0.59287613069175726</c:v>
                </c:pt>
                <c:pt idx="9">
                  <c:v>0.64139219863727293</c:v>
                </c:pt>
                <c:pt idx="10">
                  <c:v>0.63182637826772026</c:v>
                </c:pt>
              </c:numCache>
            </c:numRef>
          </c:val>
          <c:extLst>
            <c:ext xmlns:c16="http://schemas.microsoft.com/office/drawing/2014/chart" uri="{C3380CC4-5D6E-409C-BE32-E72D297353CC}">
              <c16:uniqueId val="{00000000-92C6-42F5-B0D4-79154D506772}"/>
            </c:ext>
          </c:extLst>
        </c:ser>
        <c:dLbls>
          <c:dLblPos val="inEnd"/>
          <c:showLegendKey val="0"/>
          <c:showVal val="1"/>
          <c:showCatName val="0"/>
          <c:showSerName val="0"/>
          <c:showPercent val="0"/>
          <c:showBubbleSize val="0"/>
        </c:dLbls>
        <c:gapWidth val="65"/>
        <c:axId val="440828960"/>
        <c:axId val="440830528"/>
      </c:barChart>
      <c:catAx>
        <c:axId val="4408289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0830528"/>
        <c:crosses val="autoZero"/>
        <c:auto val="1"/>
        <c:lblAlgn val="ctr"/>
        <c:lblOffset val="100"/>
        <c:noMultiLvlLbl val="0"/>
      </c:catAx>
      <c:valAx>
        <c:axId val="4408305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44082896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'[Promedio %25 acreditación PE.xlsx]Hoja4'!$C$3</c:f>
              <c:strCache>
                <c:ptCount val="1"/>
                <c:pt idx="0">
                  <c:v>No de asignaturas por bloque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'[Promedio %25 acreditación PE.xlsx]Hoja4'!$B$4:$B$15</c:f>
              <c:strCache>
                <c:ptCount val="12"/>
                <c:pt idx="0">
                  <c:v>2015-1S-B1</c:v>
                </c:pt>
                <c:pt idx="1">
                  <c:v>2015-1S-B2</c:v>
                </c:pt>
                <c:pt idx="2">
                  <c:v>2015-2S-B1</c:v>
                </c:pt>
                <c:pt idx="3">
                  <c:v>2015-2S-B2</c:v>
                </c:pt>
                <c:pt idx="4">
                  <c:v>2016-1 B1</c:v>
                </c:pt>
                <c:pt idx="5">
                  <c:v>2016-1 B2</c:v>
                </c:pt>
                <c:pt idx="6">
                  <c:v>2016-2 B1</c:v>
                </c:pt>
                <c:pt idx="7">
                  <c:v>2016-2 B2</c:v>
                </c:pt>
                <c:pt idx="8">
                  <c:v>2017-1 B1</c:v>
                </c:pt>
                <c:pt idx="9">
                  <c:v>2017-1 B2</c:v>
                </c:pt>
                <c:pt idx="10">
                  <c:v>2017-2 B1</c:v>
                </c:pt>
                <c:pt idx="11">
                  <c:v>2017-2 B2</c:v>
                </c:pt>
              </c:strCache>
            </c:strRef>
          </c:cat>
          <c:val>
            <c:numRef>
              <c:f>'[Promedio %25 acreditación PE.xlsx]Hoja4'!$C$4:$C$15</c:f>
              <c:numCache>
                <c:formatCode>_-* #,##0_-;\-* #,##0_-;_-* "-"??_-;_-@_-</c:formatCode>
                <c:ptCount val="12"/>
                <c:pt idx="0">
                  <c:v>340</c:v>
                </c:pt>
                <c:pt idx="1">
                  <c:v>328</c:v>
                </c:pt>
                <c:pt idx="2">
                  <c:v>356</c:v>
                </c:pt>
                <c:pt idx="3">
                  <c:v>348</c:v>
                </c:pt>
                <c:pt idx="4">
                  <c:v>368</c:v>
                </c:pt>
                <c:pt idx="5">
                  <c:v>366</c:v>
                </c:pt>
                <c:pt idx="6">
                  <c:v>389</c:v>
                </c:pt>
                <c:pt idx="7">
                  <c:v>383</c:v>
                </c:pt>
                <c:pt idx="8">
                  <c:v>404</c:v>
                </c:pt>
                <c:pt idx="9">
                  <c:v>403</c:v>
                </c:pt>
                <c:pt idx="10">
                  <c:v>443</c:v>
                </c:pt>
                <c:pt idx="11">
                  <c:v>436</c:v>
                </c:pt>
              </c:numCache>
            </c:numRef>
          </c:val>
          <c:extLst>
            <c:ext xmlns:c16="http://schemas.microsoft.com/office/drawing/2014/chart" uri="{C3380CC4-5D6E-409C-BE32-E72D297353CC}">
              <c16:uniqueId val="{00000000-71B6-45C7-B911-54C8BD34C6B0}"/>
            </c:ext>
          </c:extLst>
        </c:ser>
        <c:dLbls>
          <c:showLegendKey val="0"/>
          <c:showVal val="1"/>
          <c:showCatName val="0"/>
          <c:showSerName val="0"/>
          <c:showPercent val="0"/>
          <c:showBubbleSize val="0"/>
        </c:dLbls>
        <c:gapWidth val="199"/>
        <c:axId val="440832488"/>
        <c:axId val="440833272"/>
      </c:barChart>
      <c:catAx>
        <c:axId val="44083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none" spc="0" normalizeH="0" baseline="0">
                <a:solidFill>
                  <a:schemeClr val="tx1"/>
                </a:solidFill>
                <a:latin typeface="+mn-lt"/>
                <a:ea typeface="+mn-ea"/>
                <a:cs typeface="+mn-cs"/>
              </a:defRPr>
            </a:pPr>
            <a:endParaRPr lang="en-US"/>
          </a:p>
        </c:txPr>
        <c:crossAx val="440833272"/>
        <c:crosses val="autoZero"/>
        <c:auto val="1"/>
        <c:lblAlgn val="ctr"/>
        <c:lblOffset val="100"/>
        <c:noMultiLvlLbl val="0"/>
      </c:catAx>
      <c:valAx>
        <c:axId val="4408332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8324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fld id="{2F729176-89E8-4137-96D4-4AA29060DB24}" type="datetimeFigureOut">
              <a:rPr lang="es-MX" smtClean="0"/>
              <a:t>10/09/2018</a:t>
            </a:fld>
            <a:endParaRPr lang="es-MX"/>
          </a:p>
        </p:txBody>
      </p:sp>
      <p:sp>
        <p:nvSpPr>
          <p:cNvPr id="4" name="Marcador de pie de página 3"/>
          <p:cNvSpPr>
            <a:spLocks noGrp="1"/>
          </p:cNvSpPr>
          <p:nvPr>
            <p:ph type="ftr" sz="quarter" idx="2"/>
          </p:nvPr>
        </p:nvSpPr>
        <p:spPr>
          <a:xfrm>
            <a:off x="0" y="9428585"/>
            <a:ext cx="2945659" cy="498055"/>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50443" y="9428585"/>
            <a:ext cx="2945659" cy="498055"/>
          </a:xfrm>
          <a:prstGeom prst="rect">
            <a:avLst/>
          </a:prstGeom>
        </p:spPr>
        <p:txBody>
          <a:bodyPr vert="horz" lIns="91440" tIns="45720" rIns="91440" bIns="45720" rtlCol="0" anchor="b"/>
          <a:lstStyle>
            <a:lvl1pPr algn="r">
              <a:defRPr sz="1200"/>
            </a:lvl1pPr>
          </a:lstStyle>
          <a:p>
            <a:fld id="{1B330129-A7DE-4D74-9A9F-B50D0D2FC3DD}" type="slidenum">
              <a:rPr lang="es-MX" smtClean="0"/>
              <a:t>‹Nº›</a:t>
            </a:fld>
            <a:endParaRPr lang="es-MX"/>
          </a:p>
        </p:txBody>
      </p:sp>
    </p:spTree>
    <p:extLst>
      <p:ext uri="{BB962C8B-B14F-4D97-AF65-F5344CB8AC3E}">
        <p14:creationId xmlns:p14="http://schemas.microsoft.com/office/powerpoint/2010/main" val="2337144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8ED1E2F9-EA82-42DA-948D-FFCF6D18880F}" type="datetimeFigureOut">
              <a:rPr lang="es-MX" smtClean="0"/>
              <a:t>10/09/2018</a:t>
            </a:fld>
            <a:endParaRPr lang="es-MX"/>
          </a:p>
        </p:txBody>
      </p:sp>
      <p:sp>
        <p:nvSpPr>
          <p:cNvPr id="4" name="Marcador de imagen de diapositiva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428585"/>
            <a:ext cx="2945659" cy="498055"/>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50443" y="9428585"/>
            <a:ext cx="2945659" cy="498055"/>
          </a:xfrm>
          <a:prstGeom prst="rect">
            <a:avLst/>
          </a:prstGeom>
        </p:spPr>
        <p:txBody>
          <a:bodyPr vert="horz" lIns="91440" tIns="45720" rIns="91440" bIns="45720" rtlCol="0" anchor="b"/>
          <a:lstStyle>
            <a:lvl1pPr algn="r">
              <a:defRPr sz="1200"/>
            </a:lvl1pPr>
          </a:lstStyle>
          <a:p>
            <a:fld id="{EF006E89-FA60-4614-B7F9-EADFE36B5669}" type="slidenum">
              <a:rPr lang="es-MX" smtClean="0"/>
              <a:t>‹Nº›</a:t>
            </a:fld>
            <a:endParaRPr lang="es-MX"/>
          </a:p>
        </p:txBody>
      </p:sp>
    </p:spTree>
    <p:extLst>
      <p:ext uri="{BB962C8B-B14F-4D97-AF65-F5344CB8AC3E}">
        <p14:creationId xmlns:p14="http://schemas.microsoft.com/office/powerpoint/2010/main" val="164836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57C7608-D3CB-4EA5-BDE3-DA3280D84B67}" type="datetime1">
              <a:rPr lang="es-ES" smtClean="0"/>
              <a:t>10/09/2018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370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841B6AE-C82A-4047-AE55-269FB8F0E053}" type="datetime1">
              <a:rPr lang="es-ES" smtClean="0"/>
              <a:t>10/09/2018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7715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0090BAEA-307B-4469-9BEF-E91114ECA4EA}" type="datetime1">
              <a:rPr lang="es-ES" smtClean="0"/>
              <a:t>10/09/2018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6815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3F1BE99-E413-41B4-9444-CF1B906AB949}" type="datetime1">
              <a:rPr lang="es-ES" smtClean="0"/>
              <a:t>10/09/2018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6852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375F0307-EF90-4739-85CF-DBD72F8E7EB8}" type="datetime1">
              <a:rPr lang="es-ES" smtClean="0"/>
              <a:t>10/09/2018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3276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D516DA76-878D-45E5-BC91-2D0DA5D02196}" type="datetime1">
              <a:rPr lang="es-ES" smtClean="0"/>
              <a:t>10/09/2018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82955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D2E6C4E4-C7CB-49E1-87E2-0FE0C427DB11}" type="datetime1">
              <a:rPr lang="es-ES" smtClean="0"/>
              <a:t>10/09/2018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7857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C9891A32-D52A-40E7-AD32-927C6656CE3C}" type="datetime1">
              <a:rPr lang="es-ES" smtClean="0"/>
              <a:t>10/09/2018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240754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2F2C8-C2EC-4DD5-9F69-08CF1296D39F}" type="datetime1">
              <a:rPr lang="es-ES" smtClean="0"/>
              <a:t>10/09/2018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357485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2F86CAB-5B20-4315-AAB9-60C18FFD9B78}" type="datetime1">
              <a:rPr lang="es-ES" smtClean="0"/>
              <a:t>10/09/2018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88702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564A79E-AAD3-4D00-ABED-395566AC478D}" type="datetime1">
              <a:rPr lang="es-ES" smtClean="0"/>
              <a:t>10/09/2018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2A67A50-118E-EC49-9770-6BD1D2E6064A}" type="slidenum">
              <a:rPr lang="es-ES" smtClean="0"/>
              <a:t>‹Nº›</a:t>
            </a:fld>
            <a:endParaRPr lang="es-ES"/>
          </a:p>
        </p:txBody>
      </p:sp>
    </p:spTree>
    <p:extLst>
      <p:ext uri="{BB962C8B-B14F-4D97-AF65-F5344CB8AC3E}">
        <p14:creationId xmlns:p14="http://schemas.microsoft.com/office/powerpoint/2010/main" val="103204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D417-D231-487C-AE2A-3EA64F08C831}" type="datetime1">
              <a:rPr lang="es-ES" smtClean="0"/>
              <a:t>10/09/2018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67A50-118E-EC49-9770-6BD1D2E6064A}" type="slidenum">
              <a:rPr lang="es-ES" smtClean="0"/>
              <a:t>‹Nº›</a:t>
            </a:fld>
            <a:endParaRPr lang="es-ES"/>
          </a:p>
        </p:txBody>
      </p:sp>
    </p:spTree>
    <p:extLst>
      <p:ext uri="{BB962C8B-B14F-4D97-AF65-F5344CB8AC3E}">
        <p14:creationId xmlns:p14="http://schemas.microsoft.com/office/powerpoint/2010/main" val="285094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09480" y="2110155"/>
            <a:ext cx="7772400" cy="649278"/>
          </a:xfrm>
        </p:spPr>
        <p:txBody>
          <a:bodyPr>
            <a:normAutofit/>
          </a:bodyPr>
          <a:lstStyle/>
          <a:p>
            <a:r>
              <a:rPr lang="es-ES" sz="3600" b="1" dirty="0" smtClean="0">
                <a:latin typeface="Soberana Sans Light"/>
                <a:cs typeface="Soberana Sans Light"/>
              </a:rPr>
              <a:t>Prontuario</a:t>
            </a:r>
            <a:endParaRPr lang="es-ES" sz="3600" b="1" dirty="0">
              <a:latin typeface="Soberana Sans Light"/>
              <a:cs typeface="Soberana Sans Light"/>
            </a:endParaRPr>
          </a:p>
        </p:txBody>
      </p:sp>
      <p:sp>
        <p:nvSpPr>
          <p:cNvPr id="5" name="Título 1"/>
          <p:cNvSpPr txBox="1">
            <a:spLocks/>
          </p:cNvSpPr>
          <p:nvPr/>
        </p:nvSpPr>
        <p:spPr>
          <a:xfrm>
            <a:off x="709480" y="2987846"/>
            <a:ext cx="7772400" cy="15290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spc="600" dirty="0" smtClean="0">
                <a:solidFill>
                  <a:srgbClr val="375A59"/>
                </a:solidFill>
                <a:latin typeface="Soberana Sans Light"/>
                <a:cs typeface="Soberana Sans Light"/>
              </a:rPr>
              <a:t>Estadísticas</a:t>
            </a:r>
            <a:endParaRPr lang="es-ES" sz="3100" spc="600" dirty="0" smtClean="0">
              <a:solidFill>
                <a:srgbClr val="375A59"/>
              </a:solidFill>
              <a:latin typeface="Soberana Sans Light"/>
              <a:cs typeface="Soberana Sans Light"/>
            </a:endParaRPr>
          </a:p>
          <a:p>
            <a:endParaRPr lang="es-ES" sz="3600" spc="600" dirty="0" smtClean="0">
              <a:solidFill>
                <a:srgbClr val="375A59"/>
              </a:solidFill>
              <a:latin typeface="Soberana Sans Light"/>
              <a:cs typeface="Soberana Sans Light"/>
            </a:endParaRPr>
          </a:p>
        </p:txBody>
      </p:sp>
      <p:cxnSp>
        <p:nvCxnSpPr>
          <p:cNvPr id="7" name="Conector recto 6"/>
          <p:cNvCxnSpPr/>
          <p:nvPr/>
        </p:nvCxnSpPr>
        <p:spPr>
          <a:xfrm>
            <a:off x="2432917" y="2893107"/>
            <a:ext cx="4325526"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2"/>
          </p:nvPr>
        </p:nvSpPr>
        <p:spPr/>
        <p:txBody>
          <a:bodyPr/>
          <a:lstStyle/>
          <a:p>
            <a:fld id="{42A67A50-118E-EC49-9770-6BD1D2E6064A}" type="slidenum">
              <a:rPr lang="es-ES" smtClean="0"/>
              <a:t>1</a:t>
            </a:fld>
            <a:endParaRPr lang="es-ES"/>
          </a:p>
        </p:txBody>
      </p:sp>
      <p:sp>
        <p:nvSpPr>
          <p:cNvPr id="6" name="Título 1"/>
          <p:cNvSpPr txBox="1">
            <a:spLocks/>
          </p:cNvSpPr>
          <p:nvPr/>
        </p:nvSpPr>
        <p:spPr>
          <a:xfrm>
            <a:off x="861880" y="4745329"/>
            <a:ext cx="7772400" cy="64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dirty="0" smtClean="0">
                <a:latin typeface="Soberana Sans Light"/>
                <a:cs typeface="Soberana Sans Light"/>
              </a:rPr>
              <a:t>2015-2018</a:t>
            </a:r>
            <a:endParaRPr lang="es-ES" sz="3600" dirty="0">
              <a:latin typeface="Soberana Sans Light"/>
              <a:cs typeface="Soberana Sans Light"/>
            </a:endParaRPr>
          </a:p>
        </p:txBody>
      </p:sp>
    </p:spTree>
    <p:extLst>
      <p:ext uri="{BB962C8B-B14F-4D97-AF65-F5344CB8AC3E}">
        <p14:creationId xmlns:p14="http://schemas.microsoft.com/office/powerpoint/2010/main" val="123830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a:latin typeface="Soberana Sans Light"/>
                <a:cs typeface="Soberana Sans Light"/>
              </a:rPr>
              <a:t>Porcentajes de acreditación </a:t>
            </a:r>
            <a:r>
              <a:rPr lang="es-ES" sz="1800" b="1" dirty="0" smtClean="0">
                <a:latin typeface="Soberana Sans Light"/>
                <a:cs typeface="Soberana Sans Light"/>
              </a:rPr>
              <a:t>2017 </a:t>
            </a:r>
            <a:r>
              <a:rPr lang="es-ES" sz="1800" b="1" dirty="0">
                <a:latin typeface="Soberana Sans Light"/>
                <a:cs typeface="Soberana Sans Light"/>
              </a:rPr>
              <a:t>por programa educativo </a:t>
            </a: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2" name="Imagen 1"/>
          <p:cNvPicPr>
            <a:picLocks noChangeAspect="1"/>
          </p:cNvPicPr>
          <p:nvPr/>
        </p:nvPicPr>
        <p:blipFill>
          <a:blip r:embed="rId2"/>
          <a:stretch>
            <a:fillRect/>
          </a:stretch>
        </p:blipFill>
        <p:spPr>
          <a:xfrm>
            <a:off x="607478" y="1646792"/>
            <a:ext cx="8243368" cy="4893750"/>
          </a:xfrm>
          <a:prstGeom prst="rect">
            <a:avLst/>
          </a:prstGeom>
        </p:spPr>
      </p:pic>
    </p:spTree>
    <p:extLst>
      <p:ext uri="{BB962C8B-B14F-4D97-AF65-F5344CB8AC3E}">
        <p14:creationId xmlns:p14="http://schemas.microsoft.com/office/powerpoint/2010/main" val="298670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graphicFrame>
        <p:nvGraphicFramePr>
          <p:cNvPr id="4" name="Gráfico 3"/>
          <p:cNvGraphicFramePr>
            <a:graphicFrameLocks/>
          </p:cNvGraphicFramePr>
          <p:nvPr>
            <p:extLst>
              <p:ext uri="{D42A27DB-BD31-4B8C-83A1-F6EECF244321}">
                <p14:modId xmlns:p14="http://schemas.microsoft.com/office/powerpoint/2010/main" val="2090506896"/>
              </p:ext>
            </p:extLst>
          </p:nvPr>
        </p:nvGraphicFramePr>
        <p:xfrm>
          <a:off x="2714624" y="1871662"/>
          <a:ext cx="5972175" cy="4014787"/>
        </p:xfrm>
        <a:graphic>
          <a:graphicData uri="http://schemas.openxmlformats.org/drawingml/2006/chart">
            <c:chart xmlns:c="http://schemas.openxmlformats.org/drawingml/2006/chart" xmlns:r="http://schemas.openxmlformats.org/officeDocument/2006/relationships" r:id="rId2"/>
          </a:graphicData>
        </a:graphic>
      </p:graphicFrame>
      <p:pic>
        <p:nvPicPr>
          <p:cNvPr id="2" name="Imagen 1"/>
          <p:cNvPicPr>
            <a:picLocks noChangeAspect="1"/>
          </p:cNvPicPr>
          <p:nvPr/>
        </p:nvPicPr>
        <p:blipFill>
          <a:blip r:embed="rId3"/>
          <a:stretch>
            <a:fillRect/>
          </a:stretch>
        </p:blipFill>
        <p:spPr>
          <a:xfrm>
            <a:off x="355044" y="2195492"/>
            <a:ext cx="2359580" cy="3362345"/>
          </a:xfrm>
          <a:prstGeom prst="rect">
            <a:avLst/>
          </a:prstGeom>
        </p:spPr>
      </p:pic>
    </p:spTree>
    <p:extLst>
      <p:ext uri="{BB962C8B-B14F-4D97-AF65-F5344CB8AC3E}">
        <p14:creationId xmlns:p14="http://schemas.microsoft.com/office/powerpoint/2010/main" val="423704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Número de asignaturas programadas por bloque 2015-2017</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graphicFrame>
        <p:nvGraphicFramePr>
          <p:cNvPr id="4" name="Gráfico 3"/>
          <p:cNvGraphicFramePr>
            <a:graphicFrameLocks/>
          </p:cNvGraphicFramePr>
          <p:nvPr>
            <p:extLst>
              <p:ext uri="{D42A27DB-BD31-4B8C-83A1-F6EECF244321}">
                <p14:modId xmlns:p14="http://schemas.microsoft.com/office/powerpoint/2010/main" val="936614855"/>
              </p:ext>
            </p:extLst>
          </p:nvPr>
        </p:nvGraphicFramePr>
        <p:xfrm>
          <a:off x="2657475" y="1834014"/>
          <a:ext cx="5900738" cy="4181023"/>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agen 2"/>
          <p:cNvPicPr>
            <a:picLocks noChangeAspect="1"/>
          </p:cNvPicPr>
          <p:nvPr/>
        </p:nvPicPr>
        <p:blipFill>
          <a:blip r:embed="rId3"/>
          <a:stretch>
            <a:fillRect/>
          </a:stretch>
        </p:blipFill>
        <p:spPr>
          <a:xfrm>
            <a:off x="235370" y="2305294"/>
            <a:ext cx="2050630" cy="3009656"/>
          </a:xfrm>
          <a:prstGeom prst="rect">
            <a:avLst/>
          </a:prstGeom>
        </p:spPr>
      </p:pic>
    </p:spTree>
    <p:extLst>
      <p:ext uri="{BB962C8B-B14F-4D97-AF65-F5344CB8AC3E}">
        <p14:creationId xmlns:p14="http://schemas.microsoft.com/office/powerpoint/2010/main" val="60025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0124" y="2286000"/>
            <a:ext cx="7686675" cy="3840163"/>
          </a:xfrm>
        </p:spPr>
        <p:txBody>
          <a:bodyPr>
            <a:normAutofit lnSpcReduction="10000"/>
          </a:bodyPr>
          <a:lstStyle/>
          <a:p>
            <a:pPr algn="just"/>
            <a:r>
              <a:rPr lang="es-MX" sz="2400" dirty="0" smtClean="0"/>
              <a:t>Se observa que en el año 2017 se asignó a un 50% menos de docentes para solventar aspectos de presupuestos. Cabe hacer énfasis en que la calidad académica no se vio mermada por tal situación, por lo qué los grupos se programaron con un promedio de 120 estudiantes. </a:t>
            </a:r>
          </a:p>
          <a:p>
            <a:pPr algn="just"/>
            <a:endParaRPr lang="es-MX" sz="2400" dirty="0"/>
          </a:p>
          <a:p>
            <a:pPr algn="just"/>
            <a:r>
              <a:rPr lang="es-MX" sz="2400" dirty="0" smtClean="0"/>
              <a:t>Derivado de lo anterior se llegó a la conclusión de que para brindar una mayor atención y ampliar los índices de eficiencia terminal se pueden considerar ajustes en grupos.</a:t>
            </a:r>
            <a:endParaRPr lang="es-MX" sz="2400" dirty="0"/>
          </a:p>
        </p:txBody>
      </p:sp>
      <p:sp>
        <p:nvSpPr>
          <p:cNvPr id="4" name="Marcador de número de diapositiva 3"/>
          <p:cNvSpPr>
            <a:spLocks noGrp="1"/>
          </p:cNvSpPr>
          <p:nvPr>
            <p:ph type="sldNum" sz="quarter" idx="12"/>
          </p:nvPr>
        </p:nvSpPr>
        <p:spPr/>
        <p:txBody>
          <a:bodyPr/>
          <a:lstStyle/>
          <a:p>
            <a:fld id="{42A67A50-118E-EC49-9770-6BD1D2E6064A}" type="slidenum">
              <a:rPr lang="es-ES" smtClean="0"/>
              <a:t>13</a:t>
            </a:fld>
            <a:endParaRPr lang="es-ES"/>
          </a:p>
        </p:txBody>
      </p:sp>
      <p:sp>
        <p:nvSpPr>
          <p:cNvPr id="5" name="Título 1"/>
          <p:cNvSpPr txBox="1">
            <a:spLocks/>
          </p:cNvSpPr>
          <p:nvPr/>
        </p:nvSpPr>
        <p:spPr>
          <a:xfrm>
            <a:off x="457200" y="1193524"/>
            <a:ext cx="8229600" cy="28140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400" b="1" dirty="0" smtClean="0">
                <a:latin typeface="Soberana Sans Light"/>
                <a:cs typeface="Soberana Sans Light"/>
              </a:rPr>
              <a:t>Conclusiones</a:t>
            </a:r>
            <a:endParaRPr lang="es-ES" sz="24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71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contenido 2"/>
          <p:cNvSpPr>
            <a:spLocks noGrp="1"/>
          </p:cNvSpPr>
          <p:nvPr>
            <p:ph idx="1"/>
          </p:nvPr>
        </p:nvSpPr>
        <p:spPr>
          <a:xfrm>
            <a:off x="1000124" y="2286000"/>
            <a:ext cx="7686675" cy="3840163"/>
          </a:xfrm>
        </p:spPr>
        <p:txBody>
          <a:bodyPr>
            <a:normAutofit/>
          </a:bodyPr>
          <a:lstStyle/>
          <a:p>
            <a:pPr algn="just"/>
            <a:r>
              <a:rPr lang="es-MX" sz="2400" dirty="0" smtClean="0"/>
              <a:t>Los grupos quedaron programados de manera proporcional en un 50% de lo programado en 2016.</a:t>
            </a:r>
          </a:p>
          <a:p>
            <a:pPr algn="just"/>
            <a:endParaRPr lang="es-MX" sz="2400" dirty="0"/>
          </a:p>
          <a:p>
            <a:pPr algn="just"/>
            <a:r>
              <a:rPr lang="es-MX" sz="2400" dirty="0" smtClean="0"/>
              <a:t>La oferta de asignaturas programadas se observa que aumentó derivado de la apertura para los últimos semestres.</a:t>
            </a:r>
            <a:endParaRPr lang="es-MX" sz="2400" dirty="0"/>
          </a:p>
        </p:txBody>
      </p:sp>
    </p:spTree>
    <p:extLst>
      <p:ext uri="{BB962C8B-B14F-4D97-AF65-F5344CB8AC3E}">
        <p14:creationId xmlns:p14="http://schemas.microsoft.com/office/powerpoint/2010/main" val="227915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9480" y="2110155"/>
            <a:ext cx="7772400" cy="649278"/>
          </a:xfrm>
        </p:spPr>
        <p:txBody>
          <a:bodyPr>
            <a:normAutofit/>
          </a:bodyPr>
          <a:lstStyle/>
          <a:p>
            <a:r>
              <a:rPr lang="es-ES" sz="3600" b="1" dirty="0" smtClean="0">
                <a:latin typeface="Soberana Sans Light"/>
                <a:cs typeface="Soberana Sans Light"/>
              </a:rPr>
              <a:t>Prontuario</a:t>
            </a:r>
            <a:endParaRPr lang="es-ES" sz="3600" b="1" dirty="0">
              <a:latin typeface="Soberana Sans Light"/>
              <a:cs typeface="Soberana Sans Light"/>
            </a:endParaRPr>
          </a:p>
        </p:txBody>
      </p:sp>
      <p:sp>
        <p:nvSpPr>
          <p:cNvPr id="5" name="Título 1"/>
          <p:cNvSpPr txBox="1">
            <a:spLocks/>
          </p:cNvSpPr>
          <p:nvPr/>
        </p:nvSpPr>
        <p:spPr>
          <a:xfrm>
            <a:off x="709480" y="2987846"/>
            <a:ext cx="7772400" cy="15290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spc="600" dirty="0" smtClean="0">
                <a:solidFill>
                  <a:srgbClr val="375A59"/>
                </a:solidFill>
                <a:latin typeface="Soberana Sans Light"/>
                <a:cs typeface="Soberana Sans Light"/>
              </a:rPr>
              <a:t>Estadísticas</a:t>
            </a:r>
            <a:endParaRPr lang="es-ES" sz="3100" spc="600" dirty="0" smtClean="0">
              <a:solidFill>
                <a:srgbClr val="375A59"/>
              </a:solidFill>
              <a:latin typeface="Soberana Sans Light"/>
              <a:cs typeface="Soberana Sans Light"/>
            </a:endParaRPr>
          </a:p>
          <a:p>
            <a:endParaRPr lang="es-ES" sz="3600" spc="600" dirty="0" smtClean="0">
              <a:solidFill>
                <a:srgbClr val="375A59"/>
              </a:solidFill>
              <a:latin typeface="Soberana Sans Light"/>
              <a:cs typeface="Soberana Sans Light"/>
            </a:endParaRPr>
          </a:p>
        </p:txBody>
      </p:sp>
      <p:cxnSp>
        <p:nvCxnSpPr>
          <p:cNvPr id="7" name="Conector recto 6"/>
          <p:cNvCxnSpPr/>
          <p:nvPr/>
        </p:nvCxnSpPr>
        <p:spPr>
          <a:xfrm>
            <a:off x="2432917" y="2893107"/>
            <a:ext cx="4325526"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2"/>
          </p:nvPr>
        </p:nvSpPr>
        <p:spPr/>
        <p:txBody>
          <a:bodyPr/>
          <a:lstStyle/>
          <a:p>
            <a:fld id="{42A67A50-118E-EC49-9770-6BD1D2E6064A}" type="slidenum">
              <a:rPr lang="es-ES" smtClean="0"/>
              <a:t>15</a:t>
            </a:fld>
            <a:endParaRPr lang="es-ES"/>
          </a:p>
        </p:txBody>
      </p:sp>
      <p:sp>
        <p:nvSpPr>
          <p:cNvPr id="6" name="Título 1"/>
          <p:cNvSpPr txBox="1">
            <a:spLocks/>
          </p:cNvSpPr>
          <p:nvPr/>
        </p:nvSpPr>
        <p:spPr>
          <a:xfrm>
            <a:off x="861880" y="4745329"/>
            <a:ext cx="7772400" cy="64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dirty="0" smtClean="0">
                <a:latin typeface="Soberana Sans Light"/>
                <a:cs typeface="Soberana Sans Light"/>
              </a:rPr>
              <a:t>2015-2018</a:t>
            </a:r>
            <a:endParaRPr lang="es-ES" sz="3600" dirty="0">
              <a:latin typeface="Soberana Sans Light"/>
              <a:cs typeface="Soberana Sans Light"/>
            </a:endParaRPr>
          </a:p>
        </p:txBody>
      </p:sp>
    </p:spTree>
    <p:extLst>
      <p:ext uri="{BB962C8B-B14F-4D97-AF65-F5344CB8AC3E}">
        <p14:creationId xmlns:p14="http://schemas.microsoft.com/office/powerpoint/2010/main" val="358215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Programas educativos</a:t>
            </a:r>
            <a:endParaRPr lang="es-ES" sz="1800" b="1" dirty="0">
              <a:latin typeface="Soberana Sans Light"/>
              <a:cs typeface="Soberana Sans Light"/>
            </a:endParaRPr>
          </a:p>
        </p:txBody>
      </p:sp>
      <p:cxnSp>
        <p:nvCxnSpPr>
          <p:cNvPr id="4" name="Conector recto 3"/>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848853" y="1585002"/>
            <a:ext cx="1446293" cy="369332"/>
          </a:xfrm>
          <a:prstGeom prst="rect">
            <a:avLst/>
          </a:prstGeom>
          <a:noFill/>
        </p:spPr>
        <p:txBody>
          <a:bodyPr wrap="none" rtlCol="0">
            <a:spAutoFit/>
          </a:bodyPr>
          <a:lstStyle/>
          <a:p>
            <a:pPr algn="ctr"/>
            <a:r>
              <a:rPr lang="es-ES" spc="600" dirty="0" smtClean="0">
                <a:solidFill>
                  <a:srgbClr val="375A59"/>
                </a:solidFill>
                <a:latin typeface="Soberana Sans Light"/>
                <a:cs typeface="Soberana Sans Light"/>
              </a:rPr>
              <a:t>Tema 1</a:t>
            </a:r>
            <a:endParaRPr lang="es-ES" spc="600" dirty="0">
              <a:solidFill>
                <a:srgbClr val="375A59"/>
              </a:solidFill>
              <a:latin typeface="Soberana Sans Light"/>
              <a:cs typeface="Soberana Sans Light"/>
            </a:endParaRPr>
          </a:p>
        </p:txBody>
      </p:sp>
      <p:sp>
        <p:nvSpPr>
          <p:cNvPr id="6" name="Marcador de número de diapositiva 5"/>
          <p:cNvSpPr>
            <a:spLocks noGrp="1"/>
          </p:cNvSpPr>
          <p:nvPr>
            <p:ph type="sldNum" sz="quarter" idx="12"/>
          </p:nvPr>
        </p:nvSpPr>
        <p:spPr/>
        <p:txBody>
          <a:bodyPr/>
          <a:lstStyle/>
          <a:p>
            <a:fld id="{42A67A50-118E-EC49-9770-6BD1D2E6064A}" type="slidenum">
              <a:rPr lang="es-ES" smtClean="0"/>
              <a:t>2</a:t>
            </a:fld>
            <a:endParaRPr lang="es-ES"/>
          </a:p>
        </p:txBody>
      </p:sp>
      <p:graphicFrame>
        <p:nvGraphicFramePr>
          <p:cNvPr id="7" name="Tabla 6"/>
          <p:cNvGraphicFramePr>
            <a:graphicFrameLocks noGrp="1"/>
          </p:cNvGraphicFramePr>
          <p:nvPr>
            <p:extLst>
              <p:ext uri="{D42A27DB-BD31-4B8C-83A1-F6EECF244321}">
                <p14:modId xmlns:p14="http://schemas.microsoft.com/office/powerpoint/2010/main" val="3131715964"/>
              </p:ext>
            </p:extLst>
          </p:nvPr>
        </p:nvGraphicFramePr>
        <p:xfrm>
          <a:off x="298219" y="2190483"/>
          <a:ext cx="4153009" cy="2971428"/>
        </p:xfrm>
        <a:graphic>
          <a:graphicData uri="http://schemas.openxmlformats.org/drawingml/2006/table">
            <a:tbl>
              <a:tblPr>
                <a:tableStyleId>{5C22544A-7EE6-4342-B048-85BDC9FD1C3A}</a:tableStyleId>
              </a:tblPr>
              <a:tblGrid>
                <a:gridCol w="830602">
                  <a:extLst>
                    <a:ext uri="{9D8B030D-6E8A-4147-A177-3AD203B41FA5}">
                      <a16:colId xmlns:a16="http://schemas.microsoft.com/office/drawing/2014/main" val="20000"/>
                    </a:ext>
                  </a:extLst>
                </a:gridCol>
                <a:gridCol w="3322407">
                  <a:extLst>
                    <a:ext uri="{9D8B030D-6E8A-4147-A177-3AD203B41FA5}">
                      <a16:colId xmlns:a16="http://schemas.microsoft.com/office/drawing/2014/main" val="20001"/>
                    </a:ext>
                  </a:extLst>
                </a:gridCol>
              </a:tblGrid>
              <a:tr h="247619">
                <a:tc>
                  <a:txBody>
                    <a:bodyPr/>
                    <a:lstStyle/>
                    <a:p>
                      <a:pPr algn="ctr" rtl="0" fontAlgn="b"/>
                      <a:r>
                        <a:rPr lang="es-MX" sz="1400" u="none" strike="noStrike" dirty="0">
                          <a:solidFill>
                            <a:schemeClr val="bg1"/>
                          </a:solidFill>
                          <a:effectLst/>
                        </a:rPr>
                        <a:t>CLAVE</a:t>
                      </a:r>
                      <a:endParaRPr lang="es-MX" sz="1400" b="0" i="0" u="none" strike="noStrike" dirty="0">
                        <a:solidFill>
                          <a:schemeClr val="bg1"/>
                        </a:solidFill>
                        <a:effectLst/>
                        <a:latin typeface="Calibri" panose="020F0502020204030204" pitchFamily="34" charset="0"/>
                      </a:endParaRPr>
                    </a:p>
                  </a:txBody>
                  <a:tcPr marL="7276" marR="7276" marT="7276" marB="0" anchor="b">
                    <a:solidFill>
                      <a:schemeClr val="accent5">
                        <a:lumMod val="75000"/>
                      </a:schemeClr>
                    </a:solidFill>
                  </a:tcPr>
                </a:tc>
                <a:tc>
                  <a:txBody>
                    <a:bodyPr/>
                    <a:lstStyle/>
                    <a:p>
                      <a:pPr algn="ctr" rtl="0" fontAlgn="b"/>
                      <a:r>
                        <a:rPr lang="es-MX" sz="1400" u="none" strike="noStrike" dirty="0">
                          <a:solidFill>
                            <a:schemeClr val="bg1"/>
                          </a:solidFill>
                          <a:effectLst/>
                        </a:rPr>
                        <a:t>LICENCIATURAS</a:t>
                      </a:r>
                      <a:endParaRPr lang="es-MX" sz="1400" b="0" i="0" u="none" strike="noStrike" dirty="0">
                        <a:solidFill>
                          <a:schemeClr val="bg1"/>
                        </a:solidFill>
                        <a:effectLst/>
                        <a:latin typeface="Calibri" panose="020F0502020204030204" pitchFamily="34" charset="0"/>
                      </a:endParaRPr>
                    </a:p>
                  </a:txBody>
                  <a:tcPr marL="7276" marR="7276" marT="7276" marB="0" anchor="b">
                    <a:solidFill>
                      <a:schemeClr val="accent5">
                        <a:lumMod val="75000"/>
                      </a:schemeClr>
                    </a:solidFill>
                  </a:tcPr>
                </a:tc>
                <a:extLst>
                  <a:ext uri="{0D108BD9-81ED-4DB2-BD59-A6C34878D82A}">
                    <a16:rowId xmlns:a16="http://schemas.microsoft.com/office/drawing/2014/main" val="10000"/>
                  </a:ext>
                </a:extLst>
              </a:tr>
              <a:tr h="247619">
                <a:tc>
                  <a:txBody>
                    <a:bodyPr/>
                    <a:lstStyle/>
                    <a:p>
                      <a:pPr algn="ctr" rtl="0" fontAlgn="b"/>
                      <a:r>
                        <a:rPr lang="es-MX" sz="1400" u="none" strike="noStrike" dirty="0">
                          <a:effectLst/>
                        </a:rPr>
                        <a:t>AET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Administración de Empresas Turísticas</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1"/>
                  </a:ext>
                </a:extLst>
              </a:tr>
              <a:tr h="247619">
                <a:tc>
                  <a:txBody>
                    <a:bodyPr/>
                    <a:lstStyle/>
                    <a:p>
                      <a:pPr algn="ctr" rtl="0" fontAlgn="b"/>
                      <a:r>
                        <a:rPr lang="es-MX" sz="1400" u="none" strike="noStrike" dirty="0">
                          <a:effectLst/>
                        </a:rPr>
                        <a:t>AG</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Administración y Gestión Pública</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2"/>
                  </a:ext>
                </a:extLst>
              </a:tr>
              <a:tr h="247619">
                <a:tc>
                  <a:txBody>
                    <a:bodyPr/>
                    <a:lstStyle/>
                    <a:p>
                      <a:pPr algn="ctr" rtl="0" fontAlgn="b"/>
                      <a:r>
                        <a:rPr lang="es-MX" sz="1400" u="none" strike="noStrike" dirty="0">
                          <a:effectLst/>
                        </a:rPr>
                        <a:t>BI</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Biotecnología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3"/>
                  </a:ext>
                </a:extLst>
              </a:tr>
              <a:tr h="247619">
                <a:tc>
                  <a:txBody>
                    <a:bodyPr/>
                    <a:lstStyle/>
                    <a:p>
                      <a:pPr algn="ctr" rtl="0" fontAlgn="b"/>
                      <a:r>
                        <a:rPr lang="es-MX" sz="1400" u="none" strike="noStrike" dirty="0">
                          <a:effectLst/>
                        </a:rPr>
                        <a:t>CO</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Contaduría</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4"/>
                  </a:ext>
                </a:extLst>
              </a:tr>
              <a:tr h="247619">
                <a:tc>
                  <a:txBody>
                    <a:bodyPr/>
                    <a:lstStyle/>
                    <a:p>
                      <a:pPr algn="ctr" rtl="0" fontAlgn="b"/>
                      <a:r>
                        <a:rPr lang="es-MX" sz="1400" u="none" strike="noStrike" dirty="0">
                          <a:effectLst/>
                        </a:rPr>
                        <a:t>DC</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Desarrollo Comunitario</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5"/>
                  </a:ext>
                </a:extLst>
              </a:tr>
              <a:tr h="247619">
                <a:tc>
                  <a:txBody>
                    <a:bodyPr/>
                    <a:lstStyle/>
                    <a:p>
                      <a:pPr algn="ctr" rtl="0" fontAlgn="b"/>
                      <a:r>
                        <a:rPr lang="es-MX" sz="1400" u="none" strike="noStrike" dirty="0">
                          <a:effectLst/>
                        </a:rPr>
                        <a:t>DE</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Derecho</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6"/>
                  </a:ext>
                </a:extLst>
              </a:tr>
              <a:tr h="247619">
                <a:tc>
                  <a:txBody>
                    <a:bodyPr/>
                    <a:lstStyle/>
                    <a:p>
                      <a:pPr algn="ctr" rtl="0" fontAlgn="b"/>
                      <a:r>
                        <a:rPr lang="es-MX" sz="1400" u="none" strike="noStrike" dirty="0">
                          <a:effectLst/>
                        </a:rPr>
                        <a:t>DS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a:effectLst/>
                        </a:rPr>
                        <a:t>Desarrollo de Software</a:t>
                      </a:r>
                      <a:endParaRPr lang="es-MX" sz="1400" b="1" i="0" u="none" strike="noStrike">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7"/>
                  </a:ext>
                </a:extLst>
              </a:tr>
              <a:tr h="247619">
                <a:tc>
                  <a:txBody>
                    <a:bodyPr/>
                    <a:lstStyle/>
                    <a:p>
                      <a:pPr algn="ctr" rtl="0" fontAlgn="b"/>
                      <a:r>
                        <a:rPr lang="es-MX" sz="1400" u="none" strike="noStrike" dirty="0">
                          <a:effectLst/>
                        </a:rPr>
                        <a:t>EM</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Enseñanza de las Matemáticas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8"/>
                  </a:ext>
                </a:extLst>
              </a:tr>
              <a:tr h="247619">
                <a:tc>
                  <a:txBody>
                    <a:bodyPr/>
                    <a:lstStyle/>
                    <a:p>
                      <a:pPr algn="ctr" rtl="0" fontAlgn="b"/>
                      <a:r>
                        <a:rPr lang="es-MX" sz="1400" u="none" strike="noStrike" dirty="0">
                          <a:effectLst/>
                        </a:rPr>
                        <a:t>ER</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a:effectLst/>
                        </a:rPr>
                        <a:t>Energías Renovables</a:t>
                      </a:r>
                      <a:endParaRPr lang="es-MX" sz="1400" b="1" i="0" u="none" strike="noStrike">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9"/>
                  </a:ext>
                </a:extLst>
              </a:tr>
              <a:tr h="247619">
                <a:tc>
                  <a:txBody>
                    <a:bodyPr/>
                    <a:lstStyle/>
                    <a:p>
                      <a:pPr algn="ctr" rtl="0" fontAlgn="b"/>
                      <a:r>
                        <a:rPr lang="es-MX" sz="1400" u="none" strike="noStrike" dirty="0">
                          <a:effectLst/>
                        </a:rPr>
                        <a:t>ES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Educación para la Salud</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10"/>
                  </a:ext>
                </a:extLst>
              </a:tr>
              <a:tr h="247619">
                <a:tc>
                  <a:txBody>
                    <a:bodyPr/>
                    <a:lstStyle/>
                    <a:p>
                      <a:pPr algn="ctr" rtl="0" fontAlgn="b"/>
                      <a:r>
                        <a:rPr lang="es-MX" sz="1400" u="none" strike="noStrike" dirty="0">
                          <a:effectLst/>
                        </a:rPr>
                        <a:t>GAP</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Gestión y Administración de PyME</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1"/>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459971354"/>
              </p:ext>
            </p:extLst>
          </p:nvPr>
        </p:nvGraphicFramePr>
        <p:xfrm>
          <a:off x="4603628" y="2186981"/>
          <a:ext cx="4153009" cy="2971428"/>
        </p:xfrm>
        <a:graphic>
          <a:graphicData uri="http://schemas.openxmlformats.org/drawingml/2006/table">
            <a:tbl>
              <a:tblPr>
                <a:tableStyleId>{5C22544A-7EE6-4342-B048-85BDC9FD1C3A}</a:tableStyleId>
              </a:tblPr>
              <a:tblGrid>
                <a:gridCol w="830602">
                  <a:extLst>
                    <a:ext uri="{9D8B030D-6E8A-4147-A177-3AD203B41FA5}">
                      <a16:colId xmlns:a16="http://schemas.microsoft.com/office/drawing/2014/main" val="20000"/>
                    </a:ext>
                  </a:extLst>
                </a:gridCol>
                <a:gridCol w="3322407">
                  <a:extLst>
                    <a:ext uri="{9D8B030D-6E8A-4147-A177-3AD203B41FA5}">
                      <a16:colId xmlns:a16="http://schemas.microsoft.com/office/drawing/2014/main" val="20001"/>
                    </a:ext>
                  </a:extLst>
                </a:gridCol>
              </a:tblGrid>
              <a:tr h="247619">
                <a:tc>
                  <a:txBody>
                    <a:bodyPr/>
                    <a:lstStyle/>
                    <a:p>
                      <a:pPr algn="ctr" rtl="0" fontAlgn="b"/>
                      <a:r>
                        <a:rPr lang="es-MX" sz="1400" u="none" strike="noStrike" dirty="0">
                          <a:solidFill>
                            <a:schemeClr val="bg1"/>
                          </a:solidFill>
                          <a:effectLst/>
                        </a:rPr>
                        <a:t>CLAVE</a:t>
                      </a:r>
                      <a:endParaRPr lang="es-MX" sz="1400" b="0" i="0" u="none" strike="noStrike" dirty="0">
                        <a:solidFill>
                          <a:schemeClr val="bg1"/>
                        </a:solidFill>
                        <a:effectLst/>
                        <a:latin typeface="Calibri" panose="020F0502020204030204" pitchFamily="34" charset="0"/>
                      </a:endParaRPr>
                    </a:p>
                  </a:txBody>
                  <a:tcPr marL="7276" marR="7276" marT="7276" marB="0" anchor="b">
                    <a:solidFill>
                      <a:schemeClr val="accent5">
                        <a:lumMod val="75000"/>
                      </a:schemeClr>
                    </a:solidFill>
                  </a:tcPr>
                </a:tc>
                <a:tc>
                  <a:txBody>
                    <a:bodyPr/>
                    <a:lstStyle/>
                    <a:p>
                      <a:pPr algn="ctr" rtl="0" fontAlgn="b"/>
                      <a:r>
                        <a:rPr lang="es-MX" sz="1400" u="none" strike="noStrike" dirty="0">
                          <a:solidFill>
                            <a:schemeClr val="bg1"/>
                          </a:solidFill>
                          <a:effectLst/>
                        </a:rPr>
                        <a:t>LICENCIATURAS</a:t>
                      </a:r>
                      <a:endParaRPr lang="es-MX" sz="1400" b="0" i="0" u="none" strike="noStrike" dirty="0">
                        <a:solidFill>
                          <a:schemeClr val="bg1"/>
                        </a:solidFill>
                        <a:effectLst/>
                        <a:latin typeface="Calibri" panose="020F0502020204030204" pitchFamily="34" charset="0"/>
                      </a:endParaRPr>
                    </a:p>
                  </a:txBody>
                  <a:tcPr marL="7276" marR="7276" marT="7276" marB="0" anchor="b">
                    <a:solidFill>
                      <a:schemeClr val="accent5">
                        <a:lumMod val="75000"/>
                      </a:schemeClr>
                    </a:solidFill>
                  </a:tcPr>
                </a:tc>
                <a:extLst>
                  <a:ext uri="{0D108BD9-81ED-4DB2-BD59-A6C34878D82A}">
                    <a16:rowId xmlns:a16="http://schemas.microsoft.com/office/drawing/2014/main" val="10000"/>
                  </a:ext>
                </a:extLst>
              </a:tr>
              <a:tr h="247619">
                <a:tc>
                  <a:txBody>
                    <a:bodyPr/>
                    <a:lstStyle/>
                    <a:p>
                      <a:pPr algn="ctr" rtl="0" fontAlgn="b"/>
                      <a:r>
                        <a:rPr lang="es-MX" sz="1400" u="none" strike="noStrike" dirty="0">
                          <a:effectLst/>
                        </a:rPr>
                        <a:t>GSS</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Gerencia de Servicios de Salud</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1"/>
                  </a:ext>
                </a:extLst>
              </a:tr>
              <a:tr h="247619">
                <a:tc>
                  <a:txBody>
                    <a:bodyPr/>
                    <a:lstStyle/>
                    <a:p>
                      <a:pPr algn="ctr" rtl="0" fontAlgn="b"/>
                      <a:r>
                        <a:rPr lang="es-MX" sz="1400" u="none" strike="noStrike" dirty="0">
                          <a:effectLst/>
                        </a:rPr>
                        <a:t>GT</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Gestión Territorial</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2"/>
                  </a:ext>
                </a:extLst>
              </a:tr>
              <a:tr h="247619">
                <a:tc>
                  <a:txBody>
                    <a:bodyPr/>
                    <a:lstStyle/>
                    <a:p>
                      <a:pPr algn="ctr" rtl="0" fontAlgn="b"/>
                      <a:r>
                        <a:rPr lang="es-MX" sz="1400" u="none" strike="noStrike" dirty="0">
                          <a:effectLst/>
                        </a:rPr>
                        <a:t>LT</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Logística y Transporte</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3"/>
                  </a:ext>
                </a:extLst>
              </a:tr>
              <a:tr h="247619">
                <a:tc>
                  <a:txBody>
                    <a:bodyPr/>
                    <a:lstStyle/>
                    <a:p>
                      <a:pPr algn="ctr" rtl="0" fontAlgn="b"/>
                      <a:r>
                        <a:rPr lang="es-MX" sz="1400" u="none" strike="noStrike" dirty="0">
                          <a:effectLst/>
                        </a:rPr>
                        <a:t>MI</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Mercadotecnia Internacional</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4"/>
                  </a:ext>
                </a:extLst>
              </a:tr>
              <a:tr h="247619">
                <a:tc>
                  <a:txBody>
                    <a:bodyPr/>
                    <a:lstStyle/>
                    <a:p>
                      <a:pPr algn="ctr" rtl="0" fontAlgn="b"/>
                      <a:r>
                        <a:rPr lang="es-MX" sz="1400" u="none" strike="noStrike" dirty="0">
                          <a:effectLst/>
                        </a:rPr>
                        <a:t>MT</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Matemáticas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5"/>
                  </a:ext>
                </a:extLst>
              </a:tr>
              <a:tr h="247619">
                <a:tc>
                  <a:txBody>
                    <a:bodyPr/>
                    <a:lstStyle/>
                    <a:p>
                      <a:pPr algn="ctr" rtl="0" fontAlgn="b"/>
                      <a:r>
                        <a:rPr lang="es-MX" sz="1400" u="none" strike="noStrike" dirty="0">
                          <a:effectLst/>
                        </a:rPr>
                        <a:t>NA</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Nutrición Aplicada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6"/>
                  </a:ext>
                </a:extLst>
              </a:tr>
              <a:tr h="247619">
                <a:tc>
                  <a:txBody>
                    <a:bodyPr/>
                    <a:lstStyle/>
                    <a:p>
                      <a:pPr algn="ctr" rtl="0" fontAlgn="b"/>
                      <a:r>
                        <a:rPr lang="es-MX" sz="1400" u="none" strike="noStrike" dirty="0">
                          <a:effectLst/>
                        </a:rPr>
                        <a:t>PPS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Políticas y Proyectos Sociales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7"/>
                  </a:ext>
                </a:extLst>
              </a:tr>
              <a:tr h="247619">
                <a:tc>
                  <a:txBody>
                    <a:bodyPr/>
                    <a:lstStyle/>
                    <a:p>
                      <a:pPr algn="ctr" rtl="0" fontAlgn="b"/>
                      <a:r>
                        <a:rPr lang="es-MX" sz="1400" u="none" strike="noStrike" dirty="0">
                          <a:effectLst/>
                        </a:rPr>
                        <a:t>SP</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Seguridad Pública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08"/>
                  </a:ext>
                </a:extLst>
              </a:tr>
              <a:tr h="247619">
                <a:tc>
                  <a:txBody>
                    <a:bodyPr/>
                    <a:lstStyle/>
                    <a:p>
                      <a:pPr algn="ctr" rtl="0" fontAlgn="b"/>
                      <a:r>
                        <a:rPr lang="es-MX" sz="1400" u="none" strike="noStrike" dirty="0">
                          <a:effectLst/>
                        </a:rPr>
                        <a:t>TA</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Tecnología Ambiental</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09"/>
                  </a:ext>
                </a:extLst>
              </a:tr>
              <a:tr h="247619">
                <a:tc>
                  <a:txBody>
                    <a:bodyPr/>
                    <a:lstStyle/>
                    <a:p>
                      <a:pPr algn="ctr" rtl="0" fontAlgn="b"/>
                      <a:r>
                        <a:rPr lang="es-MX" sz="1400" u="none" strike="noStrike" dirty="0">
                          <a:effectLst/>
                        </a:rPr>
                        <a:t>TM</a:t>
                      </a:r>
                      <a:endParaRPr lang="es-MX" sz="1400" b="1" i="0" u="none" strike="noStrike" dirty="0">
                        <a:solidFill>
                          <a:srgbClr val="000000"/>
                        </a:solidFill>
                        <a:effectLst/>
                        <a:latin typeface="Calibri" panose="020F0502020204030204" pitchFamily="34" charset="0"/>
                      </a:endParaRPr>
                    </a:p>
                  </a:txBody>
                  <a:tcPr marL="7276" marR="7276" marT="7276" marB="0" anchor="b"/>
                </a:tc>
                <a:tc>
                  <a:txBody>
                    <a:bodyPr/>
                    <a:lstStyle/>
                    <a:p>
                      <a:pPr lvl="1" algn="l" rtl="0" fontAlgn="b"/>
                      <a:r>
                        <a:rPr lang="es-MX" sz="1400" u="none" strike="noStrike" dirty="0">
                          <a:effectLst/>
                        </a:rPr>
                        <a:t>Telemática</a:t>
                      </a:r>
                      <a:endParaRPr lang="es-MX" sz="1400" b="1" i="0" u="none" strike="noStrike" dirty="0">
                        <a:solidFill>
                          <a:srgbClr val="000000"/>
                        </a:solidFill>
                        <a:effectLst/>
                        <a:latin typeface="Calibri" panose="020F0502020204030204" pitchFamily="34" charset="0"/>
                      </a:endParaRPr>
                    </a:p>
                  </a:txBody>
                  <a:tcPr marL="7276" marR="7276" marT="7276" marB="0" anchor="b"/>
                </a:tc>
                <a:extLst>
                  <a:ext uri="{0D108BD9-81ED-4DB2-BD59-A6C34878D82A}">
                    <a16:rowId xmlns:a16="http://schemas.microsoft.com/office/drawing/2014/main" val="10010"/>
                  </a:ext>
                </a:extLst>
              </a:tr>
              <a:tr h="247619">
                <a:tc>
                  <a:txBody>
                    <a:bodyPr/>
                    <a:lstStyle/>
                    <a:p>
                      <a:pPr algn="ctr" rtl="0" fontAlgn="b"/>
                      <a:r>
                        <a:rPr lang="es-MX" sz="1400" u="none" strike="noStrike" dirty="0">
                          <a:effectLst/>
                        </a:rPr>
                        <a:t>UM</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tc>
                  <a:txBody>
                    <a:bodyPr/>
                    <a:lstStyle/>
                    <a:p>
                      <a:pPr lvl="1" algn="l" rtl="0" fontAlgn="b"/>
                      <a:r>
                        <a:rPr lang="es-MX" sz="1400" u="none" strike="noStrike" dirty="0">
                          <a:effectLst/>
                        </a:rPr>
                        <a:t>TSU en Urgencias Médicas</a:t>
                      </a:r>
                      <a:endParaRPr lang="es-MX" sz="1400" b="1" i="0" u="none" strike="noStrike" dirty="0">
                        <a:solidFill>
                          <a:srgbClr val="000000"/>
                        </a:solidFill>
                        <a:effectLst/>
                        <a:latin typeface="Calibri" panose="020F0502020204030204" pitchFamily="34" charset="0"/>
                      </a:endParaRPr>
                    </a:p>
                  </a:txBody>
                  <a:tcPr marL="7276" marR="7276" marT="7276" marB="0" anchor="b">
                    <a:solidFill>
                      <a:schemeClr val="accent1">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1467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93524"/>
            <a:ext cx="8229600" cy="281401"/>
          </a:xfrm>
        </p:spPr>
        <p:txBody>
          <a:bodyPr>
            <a:normAutofit fontScale="90000"/>
          </a:bodyPr>
          <a:lstStyle/>
          <a:p>
            <a:r>
              <a:rPr lang="es-ES" sz="1800" b="1" dirty="0">
                <a:latin typeface="Soberana Sans Light"/>
                <a:cs typeface="Soberana Sans Light"/>
              </a:rPr>
              <a:t>Comparativo Docentes </a:t>
            </a:r>
            <a:r>
              <a:rPr lang="es-ES" sz="1800" b="1" dirty="0" smtClean="0">
                <a:latin typeface="Soberana Sans Light"/>
                <a:cs typeface="Soberana Sans Light"/>
              </a:rPr>
              <a:t>2015-2016</a:t>
            </a:r>
            <a:endParaRPr lang="es-ES" sz="1800" b="1" dirty="0">
              <a:latin typeface="Soberana Sans Light"/>
              <a:cs typeface="Soberana Sans Light"/>
            </a:endParaRPr>
          </a:p>
        </p:txBody>
      </p:sp>
      <p:cxnSp>
        <p:nvCxnSpPr>
          <p:cNvPr id="4" name="Conector recto 3"/>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12" name="Marcador de número de diapositiva 11"/>
          <p:cNvSpPr>
            <a:spLocks noGrp="1"/>
          </p:cNvSpPr>
          <p:nvPr>
            <p:ph type="sldNum" sz="quarter" idx="12"/>
          </p:nvPr>
        </p:nvSpPr>
        <p:spPr/>
        <p:txBody>
          <a:bodyPr/>
          <a:lstStyle/>
          <a:p>
            <a:fld id="{42A67A50-118E-EC49-9770-6BD1D2E6064A}" type="slidenum">
              <a:rPr lang="es-ES" smtClean="0"/>
              <a:t>3</a:t>
            </a:fld>
            <a:endParaRPr lang="es-ES"/>
          </a:p>
        </p:txBody>
      </p:sp>
      <p:graphicFrame>
        <p:nvGraphicFramePr>
          <p:cNvPr id="5" name="Tabla 4"/>
          <p:cNvGraphicFramePr>
            <a:graphicFrameLocks noGrp="1"/>
          </p:cNvGraphicFramePr>
          <p:nvPr>
            <p:extLst>
              <p:ext uri="{D42A27DB-BD31-4B8C-83A1-F6EECF244321}">
                <p14:modId xmlns:p14="http://schemas.microsoft.com/office/powerpoint/2010/main" val="1392002181"/>
              </p:ext>
            </p:extLst>
          </p:nvPr>
        </p:nvGraphicFramePr>
        <p:xfrm>
          <a:off x="457200" y="2706914"/>
          <a:ext cx="1905000" cy="2417445"/>
        </p:xfrm>
        <a:graphic>
          <a:graphicData uri="http://schemas.openxmlformats.org/drawingml/2006/table">
            <a:tbl>
              <a:tblPr>
                <a:tableStyleId>{5C22544A-7EE6-4342-B048-85BDC9FD1C3A}</a:tableStyleId>
              </a:tblPr>
              <a:tblGrid>
                <a:gridCol w="1079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tblGrid>
              <a:tr h="409575">
                <a:tc>
                  <a:txBody>
                    <a:bodyPr/>
                    <a:lstStyle/>
                    <a:p>
                      <a:pPr algn="ctr" rtl="0" fontAlgn="ctr"/>
                      <a:r>
                        <a:rPr lang="es-MX" sz="1400" b="1" u="none" strike="noStrike" dirty="0">
                          <a:effectLst/>
                        </a:rPr>
                        <a:t>PERIODO ESCOLAR</a:t>
                      </a:r>
                      <a:endParaRPr lang="es-MX" sz="1400" b="1" i="0" u="none" strike="noStrike" dirty="0">
                        <a:solidFill>
                          <a:srgbClr val="000000"/>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rtl="0" fontAlgn="ctr"/>
                      <a:r>
                        <a:rPr lang="es-MX" sz="1400" b="1" u="none" strike="noStrike" dirty="0">
                          <a:effectLst/>
                        </a:rPr>
                        <a:t>TOTAL DOCENTES</a:t>
                      </a:r>
                      <a:endParaRPr lang="es-MX" sz="1400" b="1" i="0" u="none" strike="noStrike" dirty="0">
                        <a:solidFill>
                          <a:srgbClr val="000000"/>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0000"/>
                  </a:ext>
                </a:extLst>
              </a:tr>
              <a:tr h="247650">
                <a:tc>
                  <a:txBody>
                    <a:bodyPr/>
                    <a:lstStyle/>
                    <a:p>
                      <a:pPr algn="ctr" rtl="0" fontAlgn="b"/>
                      <a:r>
                        <a:rPr lang="es-MX" sz="1500" u="none" strike="noStrike" dirty="0">
                          <a:effectLst/>
                        </a:rPr>
                        <a:t>2015-1S-B1</a:t>
                      </a:r>
                      <a:endParaRPr lang="es-MX"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500" u="none" strike="noStrike">
                          <a:effectLst/>
                        </a:rPr>
                        <a:t>1,824</a:t>
                      </a:r>
                      <a:endParaRPr lang="es-MX" sz="15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47650">
                <a:tc>
                  <a:txBody>
                    <a:bodyPr/>
                    <a:lstStyle/>
                    <a:p>
                      <a:pPr algn="ctr" rtl="0" fontAlgn="b"/>
                      <a:r>
                        <a:rPr lang="es-MX" sz="1500" u="none" strike="noStrike" dirty="0">
                          <a:effectLst/>
                        </a:rPr>
                        <a:t>2015-1S-B2</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s-MX" sz="1500" u="none" strike="noStrike" dirty="0">
                          <a:effectLst/>
                        </a:rPr>
                        <a:t>1,661</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2"/>
                  </a:ext>
                </a:extLst>
              </a:tr>
              <a:tr h="247650">
                <a:tc>
                  <a:txBody>
                    <a:bodyPr/>
                    <a:lstStyle/>
                    <a:p>
                      <a:pPr algn="ctr" rtl="0" fontAlgn="b"/>
                      <a:r>
                        <a:rPr lang="es-MX" sz="1500" u="none" strike="noStrike" dirty="0">
                          <a:effectLst/>
                        </a:rPr>
                        <a:t>2015-2S-B1</a:t>
                      </a:r>
                      <a:endParaRPr lang="es-MX"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500" u="none" strike="noStrike" dirty="0">
                          <a:effectLst/>
                        </a:rPr>
                        <a:t>1,784</a:t>
                      </a:r>
                      <a:endParaRPr lang="es-MX"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47650">
                <a:tc>
                  <a:txBody>
                    <a:bodyPr/>
                    <a:lstStyle/>
                    <a:p>
                      <a:pPr algn="ctr" rtl="0" fontAlgn="b"/>
                      <a:r>
                        <a:rPr lang="es-MX" sz="1500" u="none" strike="noStrike" dirty="0">
                          <a:effectLst/>
                        </a:rPr>
                        <a:t>2015-2S-B2</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s-MX" sz="1500" u="none" strike="noStrike" dirty="0">
                          <a:effectLst/>
                        </a:rPr>
                        <a:t>1,705</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4"/>
                  </a:ext>
                </a:extLst>
              </a:tr>
              <a:tr h="247650">
                <a:tc>
                  <a:txBody>
                    <a:bodyPr/>
                    <a:lstStyle/>
                    <a:p>
                      <a:pPr algn="ctr" rtl="0" fontAlgn="b"/>
                      <a:r>
                        <a:rPr lang="es-MX" sz="1500" u="none" strike="noStrike">
                          <a:effectLst/>
                        </a:rPr>
                        <a:t>2016-1 B1</a:t>
                      </a:r>
                      <a:endParaRPr lang="es-MX" sz="15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500" u="none" strike="noStrike" dirty="0">
                          <a:effectLst/>
                        </a:rPr>
                        <a:t>1,722</a:t>
                      </a:r>
                      <a:endParaRPr lang="es-MX"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47650">
                <a:tc>
                  <a:txBody>
                    <a:bodyPr/>
                    <a:lstStyle/>
                    <a:p>
                      <a:pPr algn="ctr" rtl="0" fontAlgn="b"/>
                      <a:r>
                        <a:rPr lang="es-MX" sz="1500" u="none" strike="noStrike" dirty="0">
                          <a:effectLst/>
                        </a:rPr>
                        <a:t>2016-1 B2</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s-MX" sz="1500" u="none" strike="noStrike" dirty="0">
                          <a:effectLst/>
                        </a:rPr>
                        <a:t>1,687</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6"/>
                  </a:ext>
                </a:extLst>
              </a:tr>
              <a:tr h="247650">
                <a:tc>
                  <a:txBody>
                    <a:bodyPr/>
                    <a:lstStyle/>
                    <a:p>
                      <a:pPr algn="ctr" rtl="0" fontAlgn="b"/>
                      <a:r>
                        <a:rPr lang="es-MX" sz="1500" u="none" strike="noStrike">
                          <a:effectLst/>
                        </a:rPr>
                        <a:t>2016-2 B1</a:t>
                      </a:r>
                      <a:endParaRPr lang="es-MX" sz="15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500" u="none" strike="noStrike">
                          <a:effectLst/>
                        </a:rPr>
                        <a:t>1,929</a:t>
                      </a:r>
                      <a:endParaRPr lang="es-MX" sz="15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47650">
                <a:tc>
                  <a:txBody>
                    <a:bodyPr/>
                    <a:lstStyle/>
                    <a:p>
                      <a:pPr algn="ctr" rtl="0" fontAlgn="b"/>
                      <a:r>
                        <a:rPr lang="es-MX" sz="1500" u="none" strike="noStrike" dirty="0">
                          <a:effectLst/>
                        </a:rPr>
                        <a:t>2016-2 B2</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s-MX" sz="1500" u="none" strike="noStrike" dirty="0">
                          <a:effectLst/>
                        </a:rPr>
                        <a:t>1,539</a:t>
                      </a:r>
                      <a:endParaRPr lang="es-MX" sz="15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8"/>
                  </a:ext>
                </a:extLst>
              </a:tr>
            </a:tbl>
          </a:graphicData>
        </a:graphic>
      </p:graphicFrame>
      <p:graphicFrame>
        <p:nvGraphicFramePr>
          <p:cNvPr id="11" name="Gráfico 10"/>
          <p:cNvGraphicFramePr>
            <a:graphicFrameLocks/>
          </p:cNvGraphicFramePr>
          <p:nvPr>
            <p:extLst>
              <p:ext uri="{D42A27DB-BD31-4B8C-83A1-F6EECF244321}">
                <p14:modId xmlns:p14="http://schemas.microsoft.com/office/powerpoint/2010/main" val="2334276950"/>
              </p:ext>
            </p:extLst>
          </p:nvPr>
        </p:nvGraphicFramePr>
        <p:xfrm>
          <a:off x="3009146" y="2333714"/>
          <a:ext cx="5807050" cy="3773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529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Comparativo Docentes 2016-2017</a:t>
            </a:r>
            <a:endParaRPr lang="es-ES" sz="1800" b="1" dirty="0">
              <a:latin typeface="Soberana Sans Light"/>
              <a:cs typeface="Soberana Sans Light"/>
            </a:endParaRPr>
          </a:p>
        </p:txBody>
      </p:sp>
      <p:cxnSp>
        <p:nvCxnSpPr>
          <p:cNvPr id="4" name="Conector recto 3"/>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
        <p:nvSpPr>
          <p:cNvPr id="12" name="Marcador de número de diapositiva 11"/>
          <p:cNvSpPr>
            <a:spLocks noGrp="1"/>
          </p:cNvSpPr>
          <p:nvPr>
            <p:ph type="sldNum" sz="quarter" idx="12"/>
          </p:nvPr>
        </p:nvSpPr>
        <p:spPr/>
        <p:txBody>
          <a:bodyPr/>
          <a:lstStyle/>
          <a:p>
            <a:fld id="{42A67A50-118E-EC49-9770-6BD1D2E6064A}" type="slidenum">
              <a:rPr lang="es-ES" smtClean="0"/>
              <a:t>4</a:t>
            </a:fld>
            <a:endParaRPr lang="es-ES"/>
          </a:p>
        </p:txBody>
      </p:sp>
      <p:graphicFrame>
        <p:nvGraphicFramePr>
          <p:cNvPr id="9" name="Tabla 8"/>
          <p:cNvGraphicFramePr>
            <a:graphicFrameLocks noGrp="1"/>
          </p:cNvGraphicFramePr>
          <p:nvPr>
            <p:extLst>
              <p:ext uri="{D42A27DB-BD31-4B8C-83A1-F6EECF244321}">
                <p14:modId xmlns:p14="http://schemas.microsoft.com/office/powerpoint/2010/main" val="1583913685"/>
              </p:ext>
            </p:extLst>
          </p:nvPr>
        </p:nvGraphicFramePr>
        <p:xfrm>
          <a:off x="457200" y="2964706"/>
          <a:ext cx="2044700" cy="2302619"/>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tblGrid>
              <a:tr h="409575">
                <a:tc>
                  <a:txBody>
                    <a:bodyPr/>
                    <a:lstStyle/>
                    <a:p>
                      <a:pPr algn="ctr" fontAlgn="ctr"/>
                      <a:r>
                        <a:rPr lang="es-MX" sz="1200" b="1" u="none" strike="noStrike" dirty="0">
                          <a:effectLst/>
                        </a:rPr>
                        <a:t>PERIODO ESCOLAR</a:t>
                      </a:r>
                      <a:endParaRPr lang="es-MX" sz="1200" b="1" i="0" u="none" strike="noStrike" dirty="0">
                        <a:solidFill>
                          <a:srgbClr val="000000"/>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s-MX" sz="1200" b="1" u="none" strike="noStrike" dirty="0">
                          <a:effectLst/>
                        </a:rPr>
                        <a:t>TOTAL DOCENTES</a:t>
                      </a:r>
                      <a:endParaRPr lang="es-MX" sz="1200" b="1" i="0" u="none" strike="noStrike" dirty="0">
                        <a:solidFill>
                          <a:srgbClr val="000000"/>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0000"/>
                  </a:ext>
                </a:extLst>
              </a:tr>
              <a:tr h="226169">
                <a:tc>
                  <a:txBody>
                    <a:bodyPr/>
                    <a:lstStyle/>
                    <a:p>
                      <a:pPr algn="ctr" fontAlgn="b"/>
                      <a:r>
                        <a:rPr lang="es-MX" sz="1400" u="none" strike="noStrike" dirty="0">
                          <a:effectLst/>
                        </a:rPr>
                        <a:t>2016-1 B1</a:t>
                      </a:r>
                      <a:endParaRPr lang="es-MX"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400" u="none" strike="noStrike">
                          <a:effectLst/>
                        </a:rPr>
                        <a:t>1,722</a:t>
                      </a:r>
                      <a:endParaRPr lang="es-MX"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38125">
                <a:tc>
                  <a:txBody>
                    <a:bodyPr/>
                    <a:lstStyle/>
                    <a:p>
                      <a:pPr algn="ctr" fontAlgn="b"/>
                      <a:r>
                        <a:rPr lang="es-MX" sz="1400" u="none" strike="noStrike" dirty="0">
                          <a:effectLst/>
                        </a:rPr>
                        <a:t>2016-1 B2</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s-MX" sz="1400" u="none" strike="noStrike" dirty="0">
                          <a:effectLst/>
                        </a:rPr>
                        <a:t>1,687</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2"/>
                  </a:ext>
                </a:extLst>
              </a:tr>
              <a:tr h="238125">
                <a:tc>
                  <a:txBody>
                    <a:bodyPr/>
                    <a:lstStyle/>
                    <a:p>
                      <a:pPr algn="ctr" fontAlgn="b"/>
                      <a:r>
                        <a:rPr lang="es-MX" sz="1400" u="none" strike="noStrike" dirty="0">
                          <a:effectLst/>
                        </a:rPr>
                        <a:t>2016-2 B1</a:t>
                      </a:r>
                      <a:endParaRPr lang="es-MX"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400" u="none" strike="noStrike" dirty="0">
                          <a:effectLst/>
                        </a:rPr>
                        <a:t>1,929</a:t>
                      </a:r>
                      <a:endParaRPr lang="es-MX"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38125">
                <a:tc>
                  <a:txBody>
                    <a:bodyPr/>
                    <a:lstStyle/>
                    <a:p>
                      <a:pPr algn="ctr" fontAlgn="b"/>
                      <a:r>
                        <a:rPr lang="es-MX" sz="1400" u="none" strike="noStrike" dirty="0">
                          <a:effectLst/>
                        </a:rPr>
                        <a:t>2016-2 B2</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s-MX" sz="1400" u="none" strike="noStrike" dirty="0">
                          <a:effectLst/>
                        </a:rPr>
                        <a:t>1,539</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4"/>
                  </a:ext>
                </a:extLst>
              </a:tr>
              <a:tr h="238125">
                <a:tc>
                  <a:txBody>
                    <a:bodyPr/>
                    <a:lstStyle/>
                    <a:p>
                      <a:pPr algn="ctr" fontAlgn="b"/>
                      <a:r>
                        <a:rPr lang="es-MX" sz="1400" u="none" strike="noStrike" dirty="0">
                          <a:effectLst/>
                        </a:rPr>
                        <a:t>2017-1 B1</a:t>
                      </a:r>
                      <a:endParaRPr lang="es-MX"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400" u="none" strike="noStrike" dirty="0">
                          <a:effectLst/>
                        </a:rPr>
                        <a:t>859</a:t>
                      </a:r>
                      <a:endParaRPr lang="es-MX"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38125">
                <a:tc>
                  <a:txBody>
                    <a:bodyPr/>
                    <a:lstStyle/>
                    <a:p>
                      <a:pPr algn="ctr" fontAlgn="b"/>
                      <a:r>
                        <a:rPr lang="es-MX" sz="1400" u="none" strike="noStrike" dirty="0">
                          <a:effectLst/>
                        </a:rPr>
                        <a:t>2017-1 B2</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s-MX" sz="1400" u="none" strike="noStrike" dirty="0">
                          <a:effectLst/>
                        </a:rPr>
                        <a:t>832</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0006"/>
                  </a:ext>
                </a:extLst>
              </a:tr>
              <a:tr h="238125">
                <a:tc>
                  <a:txBody>
                    <a:bodyPr/>
                    <a:lstStyle/>
                    <a:p>
                      <a:pPr algn="ctr" fontAlgn="b"/>
                      <a:r>
                        <a:rPr lang="es-MX" sz="1400" u="none" strike="noStrike" dirty="0">
                          <a:effectLst/>
                        </a:rPr>
                        <a:t>2017-2 B1</a:t>
                      </a:r>
                      <a:endParaRPr lang="es-MX"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400" u="none" strike="noStrike" dirty="0">
                          <a:effectLst/>
                        </a:rPr>
                        <a:t>749</a:t>
                      </a:r>
                      <a:endParaRPr lang="es-MX"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38125">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s-MX" sz="1400" u="none" strike="noStrike" dirty="0" smtClean="0">
                          <a:effectLst/>
                        </a:rPr>
                        <a:t>2017-2 B2</a:t>
                      </a:r>
                      <a:endParaRPr lang="es-MX" sz="1400" b="1"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es-MX" sz="1400" b="0" i="0" u="none" strike="noStrike" dirty="0" smtClean="0">
                          <a:solidFill>
                            <a:srgbClr val="000000"/>
                          </a:solidFill>
                          <a:effectLst/>
                          <a:latin typeface="Calibri" panose="020F0502020204030204" pitchFamily="34" charset="0"/>
                        </a:rPr>
                        <a:t>962</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bl>
          </a:graphicData>
        </a:graphic>
      </p:graphicFrame>
      <p:graphicFrame>
        <p:nvGraphicFramePr>
          <p:cNvPr id="10" name="Gráfico 9"/>
          <p:cNvGraphicFramePr>
            <a:graphicFrameLocks/>
          </p:cNvGraphicFramePr>
          <p:nvPr>
            <p:extLst>
              <p:ext uri="{D42A27DB-BD31-4B8C-83A1-F6EECF244321}">
                <p14:modId xmlns:p14="http://schemas.microsoft.com/office/powerpoint/2010/main" val="2834308227"/>
              </p:ext>
            </p:extLst>
          </p:nvPr>
        </p:nvGraphicFramePr>
        <p:xfrm>
          <a:off x="2642262" y="2253917"/>
          <a:ext cx="6044538" cy="3323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508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Concentrado general de docentes de 2015 a 2017 por bloques y módulos</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4" name="Imagen 3"/>
          <p:cNvPicPr>
            <a:picLocks noChangeAspect="1"/>
          </p:cNvPicPr>
          <p:nvPr/>
        </p:nvPicPr>
        <p:blipFill>
          <a:blip r:embed="rId2"/>
          <a:stretch>
            <a:fillRect/>
          </a:stretch>
        </p:blipFill>
        <p:spPr>
          <a:xfrm>
            <a:off x="318668" y="1722158"/>
            <a:ext cx="8506664" cy="5007251"/>
          </a:xfrm>
          <a:prstGeom prst="rect">
            <a:avLst/>
          </a:prstGeom>
        </p:spPr>
      </p:pic>
    </p:spTree>
    <p:extLst>
      <p:ext uri="{BB962C8B-B14F-4D97-AF65-F5344CB8AC3E}">
        <p14:creationId xmlns:p14="http://schemas.microsoft.com/office/powerpoint/2010/main" val="334316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número de diapositiva 11"/>
          <p:cNvSpPr>
            <a:spLocks noGrp="1"/>
          </p:cNvSpPr>
          <p:nvPr>
            <p:ph type="sldNum" sz="quarter" idx="12"/>
          </p:nvPr>
        </p:nvSpPr>
        <p:spPr>
          <a:xfrm>
            <a:off x="8105954" y="5764634"/>
            <a:ext cx="2133600" cy="365125"/>
          </a:xfrm>
        </p:spPr>
        <p:txBody>
          <a:bodyPr/>
          <a:lstStyle/>
          <a:p>
            <a:fld id="{42A67A50-118E-EC49-9770-6BD1D2E6064A}" type="slidenum">
              <a:rPr lang="es-ES" smtClean="0"/>
              <a:t>6</a:t>
            </a:fld>
            <a:endParaRPr lang="es-ES"/>
          </a:p>
        </p:txBody>
      </p:sp>
      <p:graphicFrame>
        <p:nvGraphicFramePr>
          <p:cNvPr id="9" name="Gráfico 8"/>
          <p:cNvGraphicFramePr>
            <a:graphicFrameLocks/>
          </p:cNvGraphicFramePr>
          <p:nvPr>
            <p:extLst>
              <p:ext uri="{D42A27DB-BD31-4B8C-83A1-F6EECF244321}">
                <p14:modId xmlns:p14="http://schemas.microsoft.com/office/powerpoint/2010/main" val="1424142975"/>
              </p:ext>
            </p:extLst>
          </p:nvPr>
        </p:nvGraphicFramePr>
        <p:xfrm>
          <a:off x="3114674" y="1142998"/>
          <a:ext cx="5729289" cy="4804198"/>
        </p:xfrm>
        <a:graphic>
          <a:graphicData uri="http://schemas.openxmlformats.org/drawingml/2006/chart">
            <c:chart xmlns:c="http://schemas.openxmlformats.org/drawingml/2006/chart" xmlns:r="http://schemas.openxmlformats.org/officeDocument/2006/relationships" r:id="rId2"/>
          </a:graphicData>
        </a:graphic>
      </p:graphicFrame>
      <p:pic>
        <p:nvPicPr>
          <p:cNvPr id="10" name="Imagen 9"/>
          <p:cNvPicPr>
            <a:picLocks noChangeAspect="1"/>
          </p:cNvPicPr>
          <p:nvPr/>
        </p:nvPicPr>
        <p:blipFill>
          <a:blip r:embed="rId3"/>
          <a:stretch>
            <a:fillRect/>
          </a:stretch>
        </p:blipFill>
        <p:spPr>
          <a:xfrm>
            <a:off x="471488" y="1609204"/>
            <a:ext cx="2457546" cy="3913869"/>
          </a:xfrm>
          <a:prstGeom prst="rect">
            <a:avLst/>
          </a:prstGeom>
        </p:spPr>
      </p:pic>
    </p:spTree>
    <p:extLst>
      <p:ext uri="{BB962C8B-B14F-4D97-AF65-F5344CB8AC3E}">
        <p14:creationId xmlns:p14="http://schemas.microsoft.com/office/powerpoint/2010/main" val="1887642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42A67A50-118E-EC49-9770-6BD1D2E6064A}" type="slidenum">
              <a:rPr lang="es-ES" smtClean="0"/>
              <a:t>7</a:t>
            </a:fld>
            <a:endParaRPr lang="es-ES"/>
          </a:p>
        </p:txBody>
      </p:sp>
      <p:graphicFrame>
        <p:nvGraphicFramePr>
          <p:cNvPr id="7" name="Gráfico 6"/>
          <p:cNvGraphicFramePr>
            <a:graphicFrameLocks/>
          </p:cNvGraphicFramePr>
          <p:nvPr>
            <p:extLst>
              <p:ext uri="{D42A27DB-BD31-4B8C-83A1-F6EECF244321}">
                <p14:modId xmlns:p14="http://schemas.microsoft.com/office/powerpoint/2010/main" val="3180878564"/>
              </p:ext>
            </p:extLst>
          </p:nvPr>
        </p:nvGraphicFramePr>
        <p:xfrm>
          <a:off x="2286000" y="2057399"/>
          <a:ext cx="6400800" cy="4189881"/>
        </p:xfrm>
        <a:graphic>
          <a:graphicData uri="http://schemas.openxmlformats.org/drawingml/2006/chart">
            <c:chart xmlns:c="http://schemas.openxmlformats.org/drawingml/2006/chart" xmlns:r="http://schemas.openxmlformats.org/officeDocument/2006/relationships" r:id="rId2"/>
          </a:graphicData>
        </a:graphic>
      </p:graphicFrame>
      <p:pic>
        <p:nvPicPr>
          <p:cNvPr id="8" name="Imagen 7"/>
          <p:cNvPicPr>
            <a:picLocks noChangeAspect="1"/>
          </p:cNvPicPr>
          <p:nvPr/>
        </p:nvPicPr>
        <p:blipFill>
          <a:blip r:embed="rId3"/>
          <a:stretch>
            <a:fillRect/>
          </a:stretch>
        </p:blipFill>
        <p:spPr>
          <a:xfrm>
            <a:off x="457200" y="2205562"/>
            <a:ext cx="1658474" cy="3652313"/>
          </a:xfrm>
          <a:prstGeom prst="rect">
            <a:avLst/>
          </a:prstGeom>
        </p:spPr>
      </p:pic>
      <p:sp>
        <p:nvSpPr>
          <p:cNvPr id="9"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Grupos programados de 2015 a 2018-1</a:t>
            </a:r>
            <a:endParaRPr lang="es-ES" sz="1800" b="1" dirty="0">
              <a:latin typeface="Soberana Sans Light"/>
              <a:cs typeface="Soberana Sans Light"/>
            </a:endParaRPr>
          </a:p>
        </p:txBody>
      </p:sp>
      <p:cxnSp>
        <p:nvCxnSpPr>
          <p:cNvPr id="10" name="Conector recto 9"/>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00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42A67A50-118E-EC49-9770-6BD1D2E6064A}" type="slidenum">
              <a:rPr lang="es-ES" smtClean="0"/>
              <a:t>8</a:t>
            </a:fld>
            <a:endParaRPr lang="es-ES"/>
          </a:p>
        </p:txBody>
      </p:sp>
      <p:pic>
        <p:nvPicPr>
          <p:cNvPr id="5" name="Imagen 4"/>
          <p:cNvPicPr>
            <a:picLocks noChangeAspect="1"/>
          </p:cNvPicPr>
          <p:nvPr/>
        </p:nvPicPr>
        <p:blipFill>
          <a:blip r:embed="rId2"/>
          <a:stretch>
            <a:fillRect/>
          </a:stretch>
        </p:blipFill>
        <p:spPr>
          <a:xfrm>
            <a:off x="647178" y="1691887"/>
            <a:ext cx="7839597" cy="4418370"/>
          </a:xfrm>
          <a:prstGeom prst="rect">
            <a:avLst/>
          </a:prstGeom>
        </p:spPr>
      </p:pic>
      <p:sp>
        <p:nvSpPr>
          <p:cNvPr id="6" name="Título 1"/>
          <p:cNvSpPr>
            <a:spLocks noGrp="1"/>
          </p:cNvSpPr>
          <p:nvPr>
            <p:ph type="title"/>
          </p:nvPr>
        </p:nvSpPr>
        <p:spPr>
          <a:xfrm>
            <a:off x="457200" y="1193524"/>
            <a:ext cx="8229600" cy="281401"/>
          </a:xfrm>
        </p:spPr>
        <p:txBody>
          <a:bodyPr>
            <a:normAutofit fontScale="90000"/>
          </a:bodyPr>
          <a:lstStyle/>
          <a:p>
            <a:r>
              <a:rPr lang="es-ES" sz="1800" b="1" dirty="0" smtClean="0">
                <a:latin typeface="Soberana Sans Light"/>
                <a:cs typeface="Soberana Sans Light"/>
              </a:rPr>
              <a:t>Porcentajes de acreditación 2015 por programa educativo </a:t>
            </a:r>
            <a:endParaRPr lang="es-ES" sz="1800" b="1" dirty="0">
              <a:latin typeface="Soberana Sans Light"/>
              <a:cs typeface="Soberana Sans Light"/>
            </a:endParaRPr>
          </a:p>
        </p:txBody>
      </p:sp>
      <p:cxnSp>
        <p:nvCxnSpPr>
          <p:cNvPr id="7" name="Conector recto 6"/>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39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193524"/>
            <a:ext cx="8229600" cy="281401"/>
          </a:xfrm>
        </p:spPr>
        <p:txBody>
          <a:bodyPr>
            <a:normAutofit fontScale="90000"/>
          </a:bodyPr>
          <a:lstStyle/>
          <a:p>
            <a:r>
              <a:rPr lang="es-MX" sz="1800" b="1" dirty="0">
                <a:latin typeface="Soberana Sans Light"/>
                <a:cs typeface="Soberana Sans Light"/>
              </a:rPr>
              <a:t>Porcentajes de acreditación </a:t>
            </a:r>
            <a:r>
              <a:rPr lang="es-MX" sz="1800" b="1" dirty="0" smtClean="0">
                <a:latin typeface="Soberana Sans Light"/>
                <a:cs typeface="Soberana Sans Light"/>
              </a:rPr>
              <a:t>2016 </a:t>
            </a:r>
            <a:r>
              <a:rPr lang="es-MX" sz="1800" b="1" dirty="0">
                <a:latin typeface="Soberana Sans Light"/>
                <a:cs typeface="Soberana Sans Light"/>
              </a:rPr>
              <a:t>por programa educativo </a:t>
            </a:r>
            <a:endParaRPr lang="es-ES" sz="1800" b="1" dirty="0">
              <a:latin typeface="Soberana Sans Light"/>
              <a:cs typeface="Soberana Sans Light"/>
            </a:endParaRPr>
          </a:p>
        </p:txBody>
      </p:sp>
      <p:cxnSp>
        <p:nvCxnSpPr>
          <p:cNvPr id="6" name="Conector recto 5"/>
          <p:cNvCxnSpPr/>
          <p:nvPr/>
        </p:nvCxnSpPr>
        <p:spPr>
          <a:xfrm>
            <a:off x="3154030" y="1560858"/>
            <a:ext cx="2835941" cy="0"/>
          </a:xfrm>
          <a:prstGeom prst="line">
            <a:avLst/>
          </a:prstGeom>
          <a:ln>
            <a:solidFill>
              <a:srgbClr val="375A59"/>
            </a:solidFill>
          </a:ln>
          <a:effectLst/>
        </p:spPr>
        <p:style>
          <a:lnRef idx="2">
            <a:schemeClr val="accent1"/>
          </a:lnRef>
          <a:fillRef idx="0">
            <a:schemeClr val="accent1"/>
          </a:fillRef>
          <a:effectRef idx="1">
            <a:schemeClr val="accent1"/>
          </a:effectRef>
          <a:fontRef idx="minor">
            <a:schemeClr val="tx1"/>
          </a:fontRef>
        </p:style>
      </p:cxnSp>
      <p:pic>
        <p:nvPicPr>
          <p:cNvPr id="7" name="Imagen 6"/>
          <p:cNvPicPr>
            <a:picLocks noChangeAspect="1"/>
          </p:cNvPicPr>
          <p:nvPr/>
        </p:nvPicPr>
        <p:blipFill>
          <a:blip r:embed="rId2"/>
          <a:stretch>
            <a:fillRect/>
          </a:stretch>
        </p:blipFill>
        <p:spPr>
          <a:xfrm>
            <a:off x="258324" y="1646792"/>
            <a:ext cx="8627351" cy="4665375"/>
          </a:xfrm>
          <a:prstGeom prst="rect">
            <a:avLst/>
          </a:prstGeom>
        </p:spPr>
      </p:pic>
    </p:spTree>
    <p:extLst>
      <p:ext uri="{BB962C8B-B14F-4D97-AF65-F5344CB8AC3E}">
        <p14:creationId xmlns:p14="http://schemas.microsoft.com/office/powerpoint/2010/main" val="28857563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3904</TotalTime>
  <Words>356</Words>
  <Application>Microsoft Office PowerPoint</Application>
  <PresentationFormat>Presentación en pantalla (4:3)</PresentationFormat>
  <Paragraphs>126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Soberana Sans Light</vt:lpstr>
      <vt:lpstr>Tema de Office</vt:lpstr>
      <vt:lpstr>Prontuario</vt:lpstr>
      <vt:lpstr>Programas educativos</vt:lpstr>
      <vt:lpstr>Comparativo Docentes 2015-2016</vt:lpstr>
      <vt:lpstr>Comparativo Docentes 2016-2017</vt:lpstr>
      <vt:lpstr>Concentrado general de docentes de 2015 a 2017 por bloques y módulos</vt:lpstr>
      <vt:lpstr>Presentación de PowerPoint</vt:lpstr>
      <vt:lpstr>Grupos programados de 2015 a 2018-1</vt:lpstr>
      <vt:lpstr>Porcentajes de acreditación 2015 por programa educativo </vt:lpstr>
      <vt:lpstr>Porcentajes de acreditación 2016 por programa educativo </vt:lpstr>
      <vt:lpstr>Porcentajes de acreditación 2017 por programa educativo </vt:lpstr>
      <vt:lpstr>---</vt:lpstr>
      <vt:lpstr>Número de asignaturas programadas por bloque 2015-2017</vt:lpstr>
      <vt:lpstr>Presentación de PowerPoint</vt:lpstr>
      <vt:lpstr>---</vt:lpstr>
      <vt:lpstr>Prontuario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Desarrollo Docente</dc:creator>
  <cp:lastModifiedBy>Usuario de Windows</cp:lastModifiedBy>
  <cp:revision>137</cp:revision>
  <cp:lastPrinted>2017-03-13T22:48:40Z</cp:lastPrinted>
  <dcterms:created xsi:type="dcterms:W3CDTF">2016-04-28T18:43:31Z</dcterms:created>
  <dcterms:modified xsi:type="dcterms:W3CDTF">2018-09-10T19:08:00Z</dcterms:modified>
</cp:coreProperties>
</file>