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310" r:id="rId3"/>
    <p:sldId id="278" r:id="rId4"/>
    <p:sldId id="282" r:id="rId5"/>
    <p:sldId id="302" r:id="rId6"/>
    <p:sldId id="298" r:id="rId7"/>
    <p:sldId id="300" r:id="rId8"/>
    <p:sldId id="297" r:id="rId9"/>
    <p:sldId id="293" r:id="rId10"/>
    <p:sldId id="307" r:id="rId11"/>
    <p:sldId id="308" r:id="rId12"/>
    <p:sldId id="309" r:id="rId13"/>
    <p:sldId id="299" r:id="rId14"/>
    <p:sldId id="290" r:id="rId15"/>
    <p:sldId id="286" r:id="rId16"/>
    <p:sldId id="291" r:id="rId17"/>
    <p:sldId id="292" r:id="rId18"/>
    <p:sldId id="294" r:id="rId19"/>
    <p:sldId id="283" r:id="rId20"/>
    <p:sldId id="295" r:id="rId21"/>
    <p:sldId id="303" r:id="rId22"/>
    <p:sldId id="296" r:id="rId23"/>
  </p:sldIdLst>
  <p:sldSz cx="9144000" cy="6858000" type="screen4x3"/>
  <p:notesSz cx="7010400" cy="9236075"/>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ECF2"/>
    <a:srgbClr val="96F0F4"/>
    <a:srgbClr val="E2FBFC"/>
    <a:srgbClr val="07C2DB"/>
    <a:srgbClr val="05899A"/>
    <a:srgbClr val="E5F7F9"/>
    <a:srgbClr val="375A5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ia.jardon\Documents\2018\Mtro.%20Armando\estadistica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armando.lopez\Desktop\GRAFICAS%20pRONTUARIO.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mando.lopez\Downloads\Promedio%20%2525%20acreditaci&#243;n%20P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mando.lopez\Downloads\Promedio%20%2525%20acreditaci&#243;n%20PE.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s-MX" sz="1400" b="1" i="0" baseline="0" dirty="0">
                <a:effectLst/>
              </a:rPr>
              <a:t>Total de docentes </a:t>
            </a:r>
            <a:r>
              <a:rPr lang="es-MX" sz="1400" b="1" i="0" baseline="0" dirty="0" smtClean="0">
                <a:effectLst/>
              </a:rPr>
              <a:t>de los programas educativos programados </a:t>
            </a:r>
            <a:endParaRPr lang="es-MX" sz="1400" dirty="0">
              <a:effectLst/>
            </a:endParaRPr>
          </a:p>
          <a:p>
            <a:pPr>
              <a:defRPr sz="1400"/>
            </a:pPr>
            <a:r>
              <a:rPr lang="es-MX" sz="1400" b="1" i="0" baseline="0" dirty="0">
                <a:effectLst/>
              </a:rPr>
              <a:t>2015-2016</a:t>
            </a:r>
            <a:endParaRPr lang="es-MX" sz="1400" dirty="0">
              <a:effectLst/>
            </a:endParaRPr>
          </a:p>
        </c:rich>
      </c:tx>
      <c:layout/>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Hoja1!$F$3</c:f>
              <c:strCache>
                <c:ptCount val="1"/>
                <c:pt idx="0">
                  <c:v>TOTAL DOCENTES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Lbl>
              <c:idx val="0"/>
              <c:layout/>
              <c:tx>
                <c:rich>
                  <a:bodyPr/>
                  <a:lstStyle/>
                  <a:p>
                    <a:fld id="{2DFE8E66-AF81-482A-BBA0-B7D5BC5007B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0-F394-4242-916A-409B09C03542}"/>
                </c:ext>
              </c:extLst>
            </c:dLbl>
            <c:dLbl>
              <c:idx val="1"/>
              <c:layout/>
              <c:tx>
                <c:rich>
                  <a:bodyPr/>
                  <a:lstStyle/>
                  <a:p>
                    <a:fld id="{3C8491AD-CE80-4D4D-9496-A9BF55E06DC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1-F394-4242-916A-409B09C03542}"/>
                </c:ext>
              </c:extLst>
            </c:dLbl>
            <c:dLbl>
              <c:idx val="2"/>
              <c:layout/>
              <c:tx>
                <c:rich>
                  <a:bodyPr/>
                  <a:lstStyle/>
                  <a:p>
                    <a:fld id="{8F63F699-A371-4193-ACF1-3EB2E06E1DA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2-F394-4242-916A-409B09C03542}"/>
                </c:ext>
              </c:extLst>
            </c:dLbl>
            <c:dLbl>
              <c:idx val="3"/>
              <c:layout/>
              <c:tx>
                <c:rich>
                  <a:bodyPr/>
                  <a:lstStyle/>
                  <a:p>
                    <a:fld id="{4CFA58FE-69FD-4EB8-AD82-015913BBC6B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F394-4242-916A-409B09C03542}"/>
                </c:ext>
              </c:extLst>
            </c:dLbl>
            <c:dLbl>
              <c:idx val="4"/>
              <c:layout/>
              <c:tx>
                <c:rich>
                  <a:bodyPr/>
                  <a:lstStyle/>
                  <a:p>
                    <a:fld id="{70328574-47BF-4CB7-92A4-110B51BD34D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4-F394-4242-916A-409B09C03542}"/>
                </c:ext>
              </c:extLst>
            </c:dLbl>
            <c:dLbl>
              <c:idx val="5"/>
              <c:layout/>
              <c:tx>
                <c:rich>
                  <a:bodyPr/>
                  <a:lstStyle/>
                  <a:p>
                    <a:fld id="{1C959329-C2A5-4D56-9702-F46ECB5C89C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F394-4242-916A-409B09C03542}"/>
                </c:ext>
              </c:extLst>
            </c:dLbl>
            <c:dLbl>
              <c:idx val="6"/>
              <c:layout/>
              <c:tx>
                <c:rich>
                  <a:bodyPr/>
                  <a:lstStyle/>
                  <a:p>
                    <a:fld id="{2BCDF076-8393-431E-BCFA-92FDB434BBA6}" type="CELLRANGE">
                      <a:rPr lang="en-US"/>
                      <a:pPr/>
                      <a:t>[CELLRANGE]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6-F394-4242-916A-409B09C03542}"/>
                </c:ext>
              </c:extLst>
            </c:dLbl>
            <c:dLbl>
              <c:idx val="7"/>
              <c:layout/>
              <c:tx>
                <c:rich>
                  <a:bodyPr/>
                  <a:lstStyle/>
                  <a:p>
                    <a:fld id="{4319FB29-83B7-4407-845A-653E1F6AD62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F394-4242-916A-409B09C03542}"/>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0"/>
              </c:ext>
            </c:extLst>
          </c:dLbls>
          <c:cat>
            <c:strRef>
              <c:f>Hoja1!$E$4:$E$11</c:f>
              <c:strCache>
                <c:ptCount val="8"/>
                <c:pt idx="0">
                  <c:v>2015-1S-B1</c:v>
                </c:pt>
                <c:pt idx="1">
                  <c:v>2015-1S-B2</c:v>
                </c:pt>
                <c:pt idx="2">
                  <c:v>2015-2S-B1</c:v>
                </c:pt>
                <c:pt idx="3">
                  <c:v>2015-2S-B2</c:v>
                </c:pt>
                <c:pt idx="4">
                  <c:v>2016-1 B1</c:v>
                </c:pt>
                <c:pt idx="5">
                  <c:v>2016-1 B2</c:v>
                </c:pt>
                <c:pt idx="6">
                  <c:v>2016-2 B1</c:v>
                </c:pt>
                <c:pt idx="7">
                  <c:v>2016-2 B2</c:v>
                </c:pt>
              </c:strCache>
            </c:strRef>
          </c:cat>
          <c:val>
            <c:numRef>
              <c:f>Hoja1!$F$4:$F$11</c:f>
              <c:numCache>
                <c:formatCode>#,##0</c:formatCode>
                <c:ptCount val="8"/>
                <c:pt idx="0">
                  <c:v>1824</c:v>
                </c:pt>
                <c:pt idx="1">
                  <c:v>1661</c:v>
                </c:pt>
                <c:pt idx="2">
                  <c:v>1784</c:v>
                </c:pt>
                <c:pt idx="3">
                  <c:v>1705</c:v>
                </c:pt>
                <c:pt idx="4">
                  <c:v>1722</c:v>
                </c:pt>
                <c:pt idx="5">
                  <c:v>1687</c:v>
                </c:pt>
                <c:pt idx="6">
                  <c:v>1929</c:v>
                </c:pt>
                <c:pt idx="7">
                  <c:v>1539</c:v>
                </c:pt>
              </c:numCache>
            </c:numRef>
          </c:val>
          <c:extLst>
            <c:ext xmlns:c15="http://schemas.microsoft.com/office/drawing/2012/chart" uri="{02D57815-91ED-43cb-92C2-25804820EDAC}">
              <c15:datalabelsRange>
                <c15:f>Hoja1!$F$4:$F$11</c15:f>
                <c15:dlblRangeCache>
                  <c:ptCount val="8"/>
                  <c:pt idx="0">
                    <c:v>1,824</c:v>
                  </c:pt>
                  <c:pt idx="1">
                    <c:v>1,661</c:v>
                  </c:pt>
                  <c:pt idx="2">
                    <c:v>1,784</c:v>
                  </c:pt>
                  <c:pt idx="3">
                    <c:v>1,705</c:v>
                  </c:pt>
                  <c:pt idx="4">
                    <c:v>1,722</c:v>
                  </c:pt>
                  <c:pt idx="5">
                    <c:v>1,687</c:v>
                  </c:pt>
                  <c:pt idx="6">
                    <c:v>1,929</c:v>
                  </c:pt>
                  <c:pt idx="7">
                    <c:v>1,539</c:v>
                  </c:pt>
                </c15:dlblRangeCache>
              </c15:datalabelsRange>
            </c:ext>
            <c:ext xmlns:c16="http://schemas.microsoft.com/office/drawing/2014/chart" uri="{C3380CC4-5D6E-409C-BE32-E72D297353CC}">
              <c16:uniqueId val="{00000008-F394-4242-916A-409B09C03542}"/>
            </c:ext>
          </c:extLst>
        </c:ser>
        <c:dLbls>
          <c:showLegendKey val="0"/>
          <c:showVal val="0"/>
          <c:showCatName val="0"/>
          <c:showSerName val="0"/>
          <c:showPercent val="0"/>
          <c:showBubbleSize val="0"/>
        </c:dLbls>
        <c:gapWidth val="65"/>
        <c:shape val="box"/>
        <c:axId val="440826608"/>
        <c:axId val="440833664"/>
        <c:axId val="0"/>
      </c:bar3DChart>
      <c:catAx>
        <c:axId val="4408266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0" i="0" u="none" strike="noStrike" kern="1200" cap="all" baseline="0">
                <a:solidFill>
                  <a:schemeClr val="dk1">
                    <a:lumMod val="75000"/>
                    <a:lumOff val="25000"/>
                  </a:schemeClr>
                </a:solidFill>
                <a:latin typeface="+mn-lt"/>
                <a:ea typeface="+mn-ea"/>
                <a:cs typeface="+mn-cs"/>
              </a:defRPr>
            </a:pPr>
            <a:endParaRPr lang="en-US"/>
          </a:p>
        </c:txPr>
        <c:crossAx val="440833664"/>
        <c:crosses val="autoZero"/>
        <c:auto val="1"/>
        <c:lblAlgn val="ctr"/>
        <c:lblOffset val="100"/>
        <c:noMultiLvlLbl val="0"/>
      </c:catAx>
      <c:valAx>
        <c:axId val="440833664"/>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40826608"/>
        <c:crosses val="autoZero"/>
        <c:crossBetween val="between"/>
      </c:valAx>
      <c:spPr>
        <a:noFill/>
        <a:ln>
          <a:noFill/>
        </a:ln>
        <a:effectLst/>
      </c:spPr>
    </c:plotArea>
    <c:plotVisOnly val="1"/>
    <c:dispBlanksAs val="gap"/>
    <c:showDLblsOverMax val="0"/>
  </c:chart>
  <c:spPr>
    <a:solidFill>
      <a:srgbClr val="E5F7F9"/>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baseline="0">
                <a:solidFill>
                  <a:schemeClr val="dk1">
                    <a:lumMod val="75000"/>
                    <a:lumOff val="25000"/>
                  </a:schemeClr>
                </a:solidFill>
                <a:latin typeface="+mn-lt"/>
                <a:ea typeface="+mn-ea"/>
                <a:cs typeface="+mn-cs"/>
              </a:defRPr>
            </a:pPr>
            <a:endParaRPr lang="en-US"/>
          </a:p>
        </c:rich>
      </c:tx>
      <c:layout/>
      <c:overlay val="0"/>
      <c:spPr>
        <a:noFill/>
        <a:ln>
          <a:noFill/>
        </a:ln>
        <a:effectLst/>
      </c:spPr>
      <c:txPr>
        <a:bodyPr rot="0" spcFirstLastPara="1" vertOverflow="ellipsis" vert="horz" wrap="square" anchor="ctr" anchorCtr="1"/>
        <a:lstStyle/>
        <a:p>
          <a:pPr>
            <a:defRPr sz="168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102452087017264"/>
          <c:y val="0.10878265370912753"/>
          <c:w val="0.8549102463284155"/>
          <c:h val="0.74777797451423322"/>
        </c:manualLayout>
      </c:layout>
      <c:bar3DChart>
        <c:barDir val="col"/>
        <c:grouping val="clustered"/>
        <c:varyColors val="0"/>
        <c:ser>
          <c:idx val="0"/>
          <c:order val="0"/>
          <c:tx>
            <c:strRef>
              <c:f>Hoja1!$C$85</c:f>
              <c:strCache>
                <c:ptCount val="1"/>
                <c:pt idx="0">
                  <c:v>TOTAL DOCENTES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Hoja1!$B$86:$B$93</c:f>
              <c:strCache>
                <c:ptCount val="8"/>
                <c:pt idx="0">
                  <c:v>2016-1 B1</c:v>
                </c:pt>
                <c:pt idx="1">
                  <c:v>2016-1 B2</c:v>
                </c:pt>
                <c:pt idx="2">
                  <c:v>2016-2 B1</c:v>
                </c:pt>
                <c:pt idx="3">
                  <c:v>2016-2 B2</c:v>
                </c:pt>
                <c:pt idx="4">
                  <c:v>2017-1 B1</c:v>
                </c:pt>
                <c:pt idx="5">
                  <c:v>2017-1 B2</c:v>
                </c:pt>
                <c:pt idx="6">
                  <c:v>2017-2 B1</c:v>
                </c:pt>
                <c:pt idx="7">
                  <c:v>2017-2 B2</c:v>
                </c:pt>
              </c:strCache>
            </c:strRef>
          </c:cat>
          <c:val>
            <c:numRef>
              <c:f>Hoja1!$C$86:$C$93</c:f>
              <c:numCache>
                <c:formatCode>#,##0</c:formatCode>
                <c:ptCount val="8"/>
                <c:pt idx="0">
                  <c:v>1722</c:v>
                </c:pt>
                <c:pt idx="1">
                  <c:v>1687</c:v>
                </c:pt>
                <c:pt idx="2">
                  <c:v>1929</c:v>
                </c:pt>
                <c:pt idx="3">
                  <c:v>1539</c:v>
                </c:pt>
                <c:pt idx="4" formatCode="General">
                  <c:v>859</c:v>
                </c:pt>
                <c:pt idx="5" formatCode="General">
                  <c:v>832</c:v>
                </c:pt>
                <c:pt idx="6" formatCode="General">
                  <c:v>749</c:v>
                </c:pt>
                <c:pt idx="7" formatCode="General">
                  <c:v>962</c:v>
                </c:pt>
              </c:numCache>
            </c:numRef>
          </c:val>
          <c:extLst>
            <c:ext xmlns:c16="http://schemas.microsoft.com/office/drawing/2014/chart" uri="{C3380CC4-5D6E-409C-BE32-E72D297353CC}">
              <c16:uniqueId val="{00000000-5F23-4DAA-8427-FCA756B9C6BA}"/>
            </c:ext>
          </c:extLst>
        </c:ser>
        <c:dLbls>
          <c:showLegendKey val="0"/>
          <c:showVal val="1"/>
          <c:showCatName val="0"/>
          <c:showSerName val="0"/>
          <c:showPercent val="0"/>
          <c:showBubbleSize val="0"/>
        </c:dLbls>
        <c:gapWidth val="75"/>
        <c:shape val="box"/>
        <c:axId val="1126136111"/>
        <c:axId val="1126143599"/>
        <c:axId val="0"/>
      </c:bar3DChart>
      <c:catAx>
        <c:axId val="112613611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0" i="0" u="none" strike="noStrike" kern="1200" cap="all" baseline="0">
                <a:solidFill>
                  <a:schemeClr val="dk1">
                    <a:lumMod val="75000"/>
                    <a:lumOff val="25000"/>
                  </a:schemeClr>
                </a:solidFill>
                <a:latin typeface="+mn-lt"/>
                <a:ea typeface="+mn-ea"/>
                <a:cs typeface="+mn-cs"/>
              </a:defRPr>
            </a:pPr>
            <a:endParaRPr lang="en-US"/>
          </a:p>
        </c:txPr>
        <c:crossAx val="1126143599"/>
        <c:crosses val="autoZero"/>
        <c:auto val="1"/>
        <c:lblAlgn val="ctr"/>
        <c:lblOffset val="100"/>
        <c:noMultiLvlLbl val="0"/>
      </c:catAx>
      <c:valAx>
        <c:axId val="1126143599"/>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s-MX"/>
                  <a:t>NÚMERO DE DOCENTES</a:t>
                </a:r>
                <a:endParaRPr lang="en-US"/>
              </a:p>
            </c:rich>
          </c:tx>
          <c:layout>
            <c:manualLayout>
              <c:xMode val="edge"/>
              <c:yMode val="edge"/>
              <c:x val="1.5781073564333158E-3"/>
              <c:y val="0.28405137753738335"/>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crossAx val="1126136111"/>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solidFill>
      <a:srgbClr val="E2FBFC"/>
    </a:solidFill>
    <a:ln w="9525" cap="flat" cmpd="sng" algn="ctr">
      <a:solidFill>
        <a:srgbClr val="E5F7F9"/>
      </a:solidFill>
      <a:round/>
    </a:ln>
    <a:effectLst/>
  </c:spPr>
  <c:txPr>
    <a:bodyPr/>
    <a:lstStyle/>
    <a:p>
      <a:pPr algn="ctr">
        <a:defRPr sz="14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dirty="0"/>
              <a:t>TOTAL</a:t>
            </a:r>
            <a:r>
              <a:rPr lang="en-US" sz="1800" baseline="0" dirty="0"/>
              <a:t> DE DOCENTES POR </a:t>
            </a:r>
            <a:r>
              <a:rPr lang="en-US" sz="1800" baseline="0" dirty="0" smtClean="0"/>
              <a:t>PERIODO ESCOLAR 2017-2018</a:t>
            </a:r>
            <a:endParaRPr lang="en-US" sz="1800" dirty="0"/>
          </a:p>
        </c:rich>
      </c:tx>
      <c:layout/>
      <c:overlay val="1"/>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4913310716923507E-2"/>
          <c:y val="9.4872776319626706E-2"/>
          <c:w val="0.9042581240862807"/>
          <c:h val="0.73577136191309422"/>
        </c:manualLayout>
      </c:layout>
      <c:bar3DChart>
        <c:barDir val="col"/>
        <c:grouping val="clustered"/>
        <c:varyColors val="0"/>
        <c:ser>
          <c:idx val="0"/>
          <c:order val="0"/>
          <c:tx>
            <c:strRef>
              <c:f>Hoja1!$C$3</c:f>
              <c:strCache>
                <c:ptCount val="1"/>
                <c:pt idx="0">
                  <c:v>TOTAL DOCENTES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Lbl>
              <c:idx val="6"/>
              <c:layout/>
              <c:tx>
                <c:rich>
                  <a:bodyPr/>
                  <a:lstStyle/>
                  <a:p>
                    <a:r>
                      <a:rPr lang="en-US" smtClean="0"/>
                      <a:t>1090</a:t>
                    </a:r>
                    <a:endParaRPr lang="en-US"/>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7387-434A-B5AB-2C277D5D04B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Hoja1!$B$4:$B$11</c:f>
              <c:strCache>
                <c:ptCount val="8"/>
                <c:pt idx="0">
                  <c:v>2017-1 B1</c:v>
                </c:pt>
                <c:pt idx="1">
                  <c:v>2017-1 B2</c:v>
                </c:pt>
                <c:pt idx="2">
                  <c:v>2017-2 B1</c:v>
                </c:pt>
                <c:pt idx="3">
                  <c:v>2017-2 B2</c:v>
                </c:pt>
                <c:pt idx="4">
                  <c:v>2018-1 B1</c:v>
                </c:pt>
                <c:pt idx="5">
                  <c:v>2018-1-B2</c:v>
                </c:pt>
                <c:pt idx="6">
                  <c:v>2018-2-B1</c:v>
                </c:pt>
                <c:pt idx="7">
                  <c:v>2018-2-B2</c:v>
                </c:pt>
              </c:strCache>
            </c:strRef>
          </c:cat>
          <c:val>
            <c:numRef>
              <c:f>Hoja1!$C$4:$C$11</c:f>
              <c:numCache>
                <c:formatCode>General</c:formatCode>
                <c:ptCount val="8"/>
                <c:pt idx="0">
                  <c:v>859</c:v>
                </c:pt>
                <c:pt idx="1">
                  <c:v>832</c:v>
                </c:pt>
                <c:pt idx="2">
                  <c:v>749</c:v>
                </c:pt>
                <c:pt idx="3">
                  <c:v>962</c:v>
                </c:pt>
                <c:pt idx="4">
                  <c:v>873</c:v>
                </c:pt>
                <c:pt idx="5">
                  <c:v>855</c:v>
                </c:pt>
                <c:pt idx="6">
                  <c:v>1089</c:v>
                </c:pt>
                <c:pt idx="7">
                  <c:v>1270</c:v>
                </c:pt>
              </c:numCache>
            </c:numRef>
          </c:val>
          <c:extLst>
            <c:ext xmlns:c16="http://schemas.microsoft.com/office/drawing/2014/chart" uri="{C3380CC4-5D6E-409C-BE32-E72D297353CC}">
              <c16:uniqueId val="{00000000-7387-434A-B5AB-2C277D5D04B3}"/>
            </c:ext>
          </c:extLst>
        </c:ser>
        <c:dLbls>
          <c:showLegendKey val="0"/>
          <c:showVal val="1"/>
          <c:showCatName val="0"/>
          <c:showSerName val="0"/>
          <c:showPercent val="0"/>
          <c:showBubbleSize val="0"/>
        </c:dLbls>
        <c:gapWidth val="65"/>
        <c:shape val="box"/>
        <c:axId val="440659087"/>
        <c:axId val="440666159"/>
        <c:axId val="0"/>
      </c:bar3DChart>
      <c:catAx>
        <c:axId val="440659087"/>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bloques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40666159"/>
        <c:crosses val="autoZero"/>
        <c:auto val="1"/>
        <c:lblAlgn val="ctr"/>
        <c:lblOffset val="100"/>
        <c:noMultiLvlLbl val="0"/>
      </c:catAx>
      <c:valAx>
        <c:axId val="440666159"/>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Número</a:t>
                </a:r>
                <a:r>
                  <a:rPr lang="en-US" baseline="0"/>
                  <a:t> de docentes</a:t>
                </a:r>
                <a:endParaRPr lang="en-US"/>
              </a:p>
            </c:rich>
          </c:tx>
          <c:layout>
            <c:manualLayout>
              <c:xMode val="edge"/>
              <c:yMode val="edge"/>
              <c:x val="7.555883813410446E-3"/>
              <c:y val="0.30958369787109946"/>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40659087"/>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solidFill>
      <a:srgbClr val="E2FBFC"/>
    </a:solidFill>
    <a:ln w="9525" cap="flat" cmpd="sng" algn="ctr">
      <a:solidFill>
        <a:srgbClr val="E5F7F9"/>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TOTAL DOCENTES ASIGNADOS 2016-2018</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Hoja1!$C$49</c:f>
              <c:strCache>
                <c:ptCount val="1"/>
                <c:pt idx="0">
                  <c:v>TOTAL DOCENTES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Hoja1!$B$50:$B$61</c:f>
              <c:strCache>
                <c:ptCount val="12"/>
                <c:pt idx="0">
                  <c:v>2016-1 B1</c:v>
                </c:pt>
                <c:pt idx="1">
                  <c:v>2016-1 B2</c:v>
                </c:pt>
                <c:pt idx="2">
                  <c:v>2016-2 B1</c:v>
                </c:pt>
                <c:pt idx="3">
                  <c:v>2016-2 B2</c:v>
                </c:pt>
                <c:pt idx="4">
                  <c:v>2017-1 B1</c:v>
                </c:pt>
                <c:pt idx="5">
                  <c:v>2017-1 B2</c:v>
                </c:pt>
                <c:pt idx="6">
                  <c:v>2017-2 B1</c:v>
                </c:pt>
                <c:pt idx="7">
                  <c:v>2017-2 B2</c:v>
                </c:pt>
                <c:pt idx="8">
                  <c:v>2018-1B1 </c:v>
                </c:pt>
                <c:pt idx="9">
                  <c:v>2018-1 B2</c:v>
                </c:pt>
                <c:pt idx="10">
                  <c:v>2018-2-B1</c:v>
                </c:pt>
                <c:pt idx="11">
                  <c:v>2018-2-B2</c:v>
                </c:pt>
              </c:strCache>
            </c:strRef>
          </c:cat>
          <c:val>
            <c:numRef>
              <c:f>Hoja1!$C$50:$C$61</c:f>
              <c:numCache>
                <c:formatCode>#,##0</c:formatCode>
                <c:ptCount val="12"/>
                <c:pt idx="0">
                  <c:v>1722</c:v>
                </c:pt>
                <c:pt idx="1">
                  <c:v>1687</c:v>
                </c:pt>
                <c:pt idx="2">
                  <c:v>1929</c:v>
                </c:pt>
                <c:pt idx="3">
                  <c:v>1539</c:v>
                </c:pt>
                <c:pt idx="4" formatCode="General">
                  <c:v>859</c:v>
                </c:pt>
                <c:pt idx="5" formatCode="General">
                  <c:v>832</c:v>
                </c:pt>
                <c:pt idx="6" formatCode="General">
                  <c:v>749</c:v>
                </c:pt>
                <c:pt idx="7" formatCode="General">
                  <c:v>962</c:v>
                </c:pt>
                <c:pt idx="8" formatCode="General">
                  <c:v>873</c:v>
                </c:pt>
                <c:pt idx="9" formatCode="General">
                  <c:v>855</c:v>
                </c:pt>
                <c:pt idx="10" formatCode="General">
                  <c:v>1089</c:v>
                </c:pt>
                <c:pt idx="11" formatCode="General">
                  <c:v>1270</c:v>
                </c:pt>
              </c:numCache>
            </c:numRef>
          </c:val>
          <c:extLst>
            <c:ext xmlns:c16="http://schemas.microsoft.com/office/drawing/2014/chart" uri="{C3380CC4-5D6E-409C-BE32-E72D297353CC}">
              <c16:uniqueId val="{00000000-2823-4C08-BB77-60E8291CD0EC}"/>
            </c:ext>
          </c:extLst>
        </c:ser>
        <c:dLbls>
          <c:showLegendKey val="0"/>
          <c:showVal val="1"/>
          <c:showCatName val="0"/>
          <c:showSerName val="0"/>
          <c:showPercent val="0"/>
          <c:showBubbleSize val="0"/>
        </c:dLbls>
        <c:gapWidth val="65"/>
        <c:shape val="box"/>
        <c:axId val="440652015"/>
        <c:axId val="440660751"/>
        <c:axId val="0"/>
      </c:bar3DChart>
      <c:catAx>
        <c:axId val="440652015"/>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a:t>PERIODOS ESCOLAREs</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40660751"/>
        <c:crosses val="autoZero"/>
        <c:auto val="1"/>
        <c:lblAlgn val="ctr"/>
        <c:lblOffset val="100"/>
        <c:noMultiLvlLbl val="0"/>
      </c:catAx>
      <c:valAx>
        <c:axId val="440660751"/>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a:t>Docentes</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440652015"/>
        <c:crosses val="autoZero"/>
        <c:crossBetween val="between"/>
      </c:valAx>
      <c:spPr>
        <a:noFill/>
        <a:ln>
          <a:noFill/>
        </a:ln>
        <a:effectLst/>
      </c:spPr>
    </c:plotArea>
    <c:plotVisOnly val="1"/>
    <c:dispBlanksAs val="gap"/>
    <c:showDLblsOverMax val="0"/>
  </c:chart>
  <c:spPr>
    <a:solidFill>
      <a:srgbClr val="E2FBFC"/>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a:t>PROMEDIO EVALUACIÓN DE DESEMPEÑO DOCENTE</a:t>
            </a:r>
          </a:p>
        </c:rich>
      </c:tx>
      <c:layout>
        <c:manualLayout>
          <c:xMode val="edge"/>
          <c:yMode val="edge"/>
          <c:x val="0.1649487998168242"/>
          <c:y val="1.795735129068462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solidFill>
            <a:srgbClr val="00B0F0"/>
          </a:solidFill>
        </a:ln>
        <a:effectLst/>
        <a:sp3d>
          <a:contourClr>
            <a:srgbClr val="00B0F0"/>
          </a:contourClr>
        </a:sp3d>
      </c:spPr>
    </c:sideWall>
    <c:backWall>
      <c:thickness val="0"/>
      <c:spPr>
        <a:noFill/>
        <a:ln>
          <a:solidFill>
            <a:srgbClr val="00B0F0"/>
          </a:solidFill>
        </a:ln>
        <a:effectLst/>
        <a:sp3d>
          <a:contourClr>
            <a:srgbClr val="00B0F0"/>
          </a:contourClr>
        </a:sp3d>
      </c:spPr>
    </c:backWall>
    <c:plotArea>
      <c:layout/>
      <c:bar3DChart>
        <c:barDir val="col"/>
        <c:grouping val="clustered"/>
        <c:varyColors val="0"/>
        <c:ser>
          <c:idx val="0"/>
          <c:order val="0"/>
          <c:tx>
            <c:strRef>
              <c:f>Hoja1!$C$15</c:f>
              <c:strCache>
                <c:ptCount val="1"/>
                <c:pt idx="0">
                  <c:v>PROMEDIO EVALUACIÓN</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Hoja1!$B$16:$B$26</c:f>
              <c:strCache>
                <c:ptCount val="11"/>
                <c:pt idx="0">
                  <c:v>2016-1 B1</c:v>
                </c:pt>
                <c:pt idx="1">
                  <c:v>2016-1 B2</c:v>
                </c:pt>
                <c:pt idx="2">
                  <c:v>2016-2 B1</c:v>
                </c:pt>
                <c:pt idx="3">
                  <c:v>2016-2 B2</c:v>
                </c:pt>
                <c:pt idx="4">
                  <c:v>2017-1 B1</c:v>
                </c:pt>
                <c:pt idx="5">
                  <c:v>2017-1 B2</c:v>
                </c:pt>
                <c:pt idx="6">
                  <c:v>2017-2-B1</c:v>
                </c:pt>
                <c:pt idx="7">
                  <c:v>2017-2-B2-</c:v>
                </c:pt>
                <c:pt idx="8">
                  <c:v>2018-1- B1</c:v>
                </c:pt>
                <c:pt idx="9">
                  <c:v>2018-1- B2</c:v>
                </c:pt>
                <c:pt idx="10">
                  <c:v>2018-2- B1</c:v>
                </c:pt>
              </c:strCache>
            </c:strRef>
          </c:cat>
          <c:val>
            <c:numRef>
              <c:f>Hoja1!$C$16:$C$26</c:f>
              <c:numCache>
                <c:formatCode>General</c:formatCode>
                <c:ptCount val="11"/>
                <c:pt idx="0">
                  <c:v>82.051699999999997</c:v>
                </c:pt>
                <c:pt idx="1">
                  <c:v>82.238</c:v>
                </c:pt>
                <c:pt idx="2">
                  <c:v>82.331999999999994</c:v>
                </c:pt>
                <c:pt idx="3">
                  <c:v>82.596900000000005</c:v>
                </c:pt>
                <c:pt idx="4">
                  <c:v>86.613100000000003</c:v>
                </c:pt>
                <c:pt idx="5">
                  <c:v>88.128600000000006</c:v>
                </c:pt>
                <c:pt idx="6">
                  <c:v>88.147099999999995</c:v>
                </c:pt>
                <c:pt idx="7">
                  <c:v>88.116399999999999</c:v>
                </c:pt>
                <c:pt idx="8">
                  <c:v>88.120400000000004</c:v>
                </c:pt>
                <c:pt idx="9">
                  <c:v>88.173100000000005</c:v>
                </c:pt>
                <c:pt idx="10">
                  <c:v>88.200999999999993</c:v>
                </c:pt>
              </c:numCache>
            </c:numRef>
          </c:val>
          <c:extLst>
            <c:ext xmlns:c16="http://schemas.microsoft.com/office/drawing/2014/chart" uri="{C3380CC4-5D6E-409C-BE32-E72D297353CC}">
              <c16:uniqueId val="{00000000-97FE-4E52-A3EE-8AEA3BA99216}"/>
            </c:ext>
          </c:extLst>
        </c:ser>
        <c:dLbls>
          <c:showLegendKey val="0"/>
          <c:showVal val="1"/>
          <c:showCatName val="0"/>
          <c:showSerName val="0"/>
          <c:showPercent val="0"/>
          <c:showBubbleSize val="0"/>
        </c:dLbls>
        <c:gapWidth val="65"/>
        <c:shape val="box"/>
        <c:axId val="436620591"/>
        <c:axId val="436635151"/>
        <c:axId val="0"/>
      </c:bar3DChart>
      <c:catAx>
        <c:axId val="436620591"/>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dirty="0" smtClean="0"/>
                  <a:t>PERIODOS </a:t>
                </a:r>
                <a:r>
                  <a:rPr lang="en-US" dirty="0"/>
                  <a:t>ESCOLARES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36635151"/>
        <c:crosses val="autoZero"/>
        <c:auto val="1"/>
        <c:lblAlgn val="ctr"/>
        <c:lblOffset val="100"/>
        <c:noMultiLvlLbl val="0"/>
      </c:catAx>
      <c:valAx>
        <c:axId val="436635151"/>
        <c:scaling>
          <c:orientation val="minMax"/>
        </c:scaling>
        <c:delete val="0"/>
        <c:axPos val="l"/>
        <c:majorGridlines>
          <c:spPr>
            <a:ln w="9525" cap="flat" cmpd="sng" algn="ctr">
              <a:solidFill>
                <a:srgbClr val="E2FBFC"/>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CALIFICACIÓN</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36620591"/>
        <c:crosses val="autoZero"/>
        <c:crossBetween val="between"/>
      </c:valAx>
      <c:spPr>
        <a:noFill/>
        <a:ln>
          <a:noFill/>
        </a:ln>
        <a:effectLst/>
      </c:spPr>
    </c:plotArea>
    <c:plotVisOnly val="1"/>
    <c:dispBlanksAs val="gap"/>
    <c:showDLblsOverMax val="0"/>
  </c:chart>
  <c:spPr>
    <a:solidFill>
      <a:srgbClr val="E5F7F9"/>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t>TOTAL GENERAL DE GRUPOS POR </a:t>
            </a:r>
            <a:r>
              <a:rPr lang="en-US" sz="1400" dirty="0" smtClean="0"/>
              <a:t>PERIODO</a:t>
            </a:r>
            <a:r>
              <a:rPr lang="en-US" sz="1400" baseline="0" dirty="0" smtClean="0"/>
              <a:t> ESCOLAR</a:t>
            </a:r>
            <a:endParaRPr lang="en-US" sz="140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8699918882770975E-2"/>
          <c:y val="0.12095061821485986"/>
          <c:w val="0.92130008111722905"/>
          <c:h val="0.66031142762337636"/>
        </c:manualLayout>
      </c:layout>
      <c:bar3DChart>
        <c:barDir val="col"/>
        <c:grouping val="clustered"/>
        <c:varyColors val="0"/>
        <c:ser>
          <c:idx val="0"/>
          <c:order val="0"/>
          <c:tx>
            <c:strRef>
              <c:f>Hoja1!$C$30</c:f>
              <c:strCache>
                <c:ptCount val="1"/>
                <c:pt idx="0">
                  <c:v>TOTAL GENERAL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Hoja1!$B$31:$B$45</c:f>
              <c:strCache>
                <c:ptCount val="15"/>
                <c:pt idx="0">
                  <c:v>2015-1-B1</c:v>
                </c:pt>
                <c:pt idx="1">
                  <c:v>2015-1-B2</c:v>
                </c:pt>
                <c:pt idx="2">
                  <c:v>2015-2-B1</c:v>
                </c:pt>
                <c:pt idx="3">
                  <c:v>2015-2-B2</c:v>
                </c:pt>
                <c:pt idx="4">
                  <c:v>2016-1-B1</c:v>
                </c:pt>
                <c:pt idx="5">
                  <c:v>2016-1-B2</c:v>
                </c:pt>
                <c:pt idx="6">
                  <c:v>2016-2-B1</c:v>
                </c:pt>
                <c:pt idx="7">
                  <c:v>2016-2-B2</c:v>
                </c:pt>
                <c:pt idx="8">
                  <c:v>2017-1-B1</c:v>
                </c:pt>
                <c:pt idx="9">
                  <c:v>2017-1-B2</c:v>
                </c:pt>
                <c:pt idx="10">
                  <c:v>2017-2-B1</c:v>
                </c:pt>
                <c:pt idx="11">
                  <c:v>2017-2-B2</c:v>
                </c:pt>
                <c:pt idx="12">
                  <c:v>2018-1-B1</c:v>
                </c:pt>
                <c:pt idx="13">
                  <c:v>2018-1-B2</c:v>
                </c:pt>
                <c:pt idx="14">
                  <c:v>2018-2-B1</c:v>
                </c:pt>
              </c:strCache>
            </c:strRef>
          </c:cat>
          <c:val>
            <c:numRef>
              <c:f>Hoja1!$C$31:$C$45</c:f>
              <c:numCache>
                <c:formatCode>General</c:formatCode>
                <c:ptCount val="15"/>
                <c:pt idx="0">
                  <c:v>1909</c:v>
                </c:pt>
                <c:pt idx="1">
                  <c:v>1903</c:v>
                </c:pt>
                <c:pt idx="2">
                  <c:v>1988</c:v>
                </c:pt>
                <c:pt idx="3">
                  <c:v>1869</c:v>
                </c:pt>
                <c:pt idx="4">
                  <c:v>1859</c:v>
                </c:pt>
                <c:pt idx="5">
                  <c:v>1984</c:v>
                </c:pt>
                <c:pt idx="6">
                  <c:v>2125</c:v>
                </c:pt>
                <c:pt idx="7">
                  <c:v>1900</c:v>
                </c:pt>
                <c:pt idx="8">
                  <c:v>949</c:v>
                </c:pt>
                <c:pt idx="9">
                  <c:v>918</c:v>
                </c:pt>
                <c:pt idx="10">
                  <c:v>830</c:v>
                </c:pt>
                <c:pt idx="11">
                  <c:v>1024</c:v>
                </c:pt>
                <c:pt idx="12">
                  <c:v>1008</c:v>
                </c:pt>
                <c:pt idx="13">
                  <c:v>1189</c:v>
                </c:pt>
                <c:pt idx="14">
                  <c:v>1090</c:v>
                </c:pt>
              </c:numCache>
            </c:numRef>
          </c:val>
          <c:extLst>
            <c:ext xmlns:c16="http://schemas.microsoft.com/office/drawing/2014/chart" uri="{C3380CC4-5D6E-409C-BE32-E72D297353CC}">
              <c16:uniqueId val="{00000000-9CE4-4829-81F4-A9961A3CCFA7}"/>
            </c:ext>
          </c:extLst>
        </c:ser>
        <c:dLbls>
          <c:showLegendKey val="0"/>
          <c:showVal val="1"/>
          <c:showCatName val="0"/>
          <c:showSerName val="0"/>
          <c:showPercent val="0"/>
          <c:showBubbleSize val="0"/>
        </c:dLbls>
        <c:gapWidth val="75"/>
        <c:shape val="box"/>
        <c:axId val="434075839"/>
        <c:axId val="434084575"/>
        <c:axId val="0"/>
      </c:bar3DChart>
      <c:catAx>
        <c:axId val="434075839"/>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s-MX" dirty="0" smtClean="0"/>
                  <a:t>PERIODO</a:t>
                </a:r>
                <a:r>
                  <a:rPr lang="es-MX" baseline="0" dirty="0" smtClean="0"/>
                  <a:t> ESCOLAR</a:t>
                </a:r>
                <a:endParaRPr lang="en-US" dirty="0"/>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34084575"/>
        <c:crosses val="autoZero"/>
        <c:auto val="1"/>
        <c:lblAlgn val="ctr"/>
        <c:lblOffset val="100"/>
        <c:noMultiLvlLbl val="0"/>
      </c:catAx>
      <c:valAx>
        <c:axId val="434084575"/>
        <c:scaling>
          <c:orientation val="minMax"/>
        </c:scaling>
        <c:delete val="0"/>
        <c:axPos val="l"/>
        <c:minorGridlines>
          <c:spPr>
            <a:ln w="9525" cap="flat" cmpd="sng" algn="ctr">
              <a:solidFill>
                <a:srgbClr val="E2FBFC"/>
              </a:solidFill>
              <a:round/>
            </a:ln>
            <a:effectLst/>
          </c:spPr>
        </c:min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s-MX" dirty="0" smtClean="0"/>
                  <a:t>Número</a:t>
                </a:r>
                <a:r>
                  <a:rPr lang="es-MX" baseline="0" dirty="0" smtClean="0"/>
                  <a:t> de grupos</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3407583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solidFill>
      <a:srgbClr val="E2FBFC"/>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err="1" smtClean="0"/>
              <a:t>Porcentaje</a:t>
            </a:r>
            <a:r>
              <a:rPr lang="en-US" baseline="0" dirty="0" smtClean="0"/>
              <a:t> de </a:t>
            </a:r>
            <a:r>
              <a:rPr lang="en-US" baseline="0" dirty="0" err="1" smtClean="0"/>
              <a:t>a</a:t>
            </a:r>
            <a:r>
              <a:rPr lang="en-US" dirty="0" err="1" smtClean="0"/>
              <a:t>creditación</a:t>
            </a:r>
            <a:r>
              <a:rPr lang="en-US" dirty="0" smtClean="0"/>
              <a:t> general </a:t>
            </a:r>
            <a:r>
              <a:rPr lang="en-US" dirty="0" err="1" smtClean="0"/>
              <a:t>por</a:t>
            </a:r>
            <a:r>
              <a:rPr lang="en-US" dirty="0" smtClean="0"/>
              <a:t> </a:t>
            </a:r>
            <a:r>
              <a:rPr lang="en-US" dirty="0" err="1" smtClean="0"/>
              <a:t>periodo</a:t>
            </a:r>
            <a:r>
              <a:rPr lang="en-US" dirty="0" smtClean="0"/>
              <a:t> escolar</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'[Promedio %25 acreditación PE.xlsx]Hoja1'!$C$3</c:f>
              <c:strCache>
                <c:ptCount val="1"/>
                <c:pt idx="0">
                  <c:v>% Acreditación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'[Promedio %25 acreditación PE.xlsx]Hoja1'!$B$4:$B$14</c:f>
              <c:strCache>
                <c:ptCount val="11"/>
                <c:pt idx="0">
                  <c:v>2015-1S-B2</c:v>
                </c:pt>
                <c:pt idx="1">
                  <c:v>2015-2S-B1</c:v>
                </c:pt>
                <c:pt idx="2">
                  <c:v>2015-2S-B2</c:v>
                </c:pt>
                <c:pt idx="3">
                  <c:v>2016-1 B1</c:v>
                </c:pt>
                <c:pt idx="4">
                  <c:v>2016-1 B2</c:v>
                </c:pt>
                <c:pt idx="5">
                  <c:v>2016-2 B1</c:v>
                </c:pt>
                <c:pt idx="6">
                  <c:v>2016-2 B2</c:v>
                </c:pt>
                <c:pt idx="7">
                  <c:v>2017-1 B1</c:v>
                </c:pt>
                <c:pt idx="8">
                  <c:v>2017-1 B2</c:v>
                </c:pt>
                <c:pt idx="9">
                  <c:v>2017-2 B1</c:v>
                </c:pt>
                <c:pt idx="10">
                  <c:v>2017-2 B2</c:v>
                </c:pt>
              </c:strCache>
            </c:strRef>
          </c:cat>
          <c:val>
            <c:numRef>
              <c:f>'[Promedio %25 acreditación PE.xlsx]Hoja1'!$C$4:$C$14</c:f>
              <c:numCache>
                <c:formatCode>0%</c:formatCode>
                <c:ptCount val="11"/>
                <c:pt idx="0">
                  <c:v>0.33238289351133476</c:v>
                </c:pt>
                <c:pt idx="1">
                  <c:v>0.31</c:v>
                </c:pt>
                <c:pt idx="2">
                  <c:v>0.35929986387954366</c:v>
                </c:pt>
                <c:pt idx="3">
                  <c:v>0.44871437681222154</c:v>
                </c:pt>
                <c:pt idx="4">
                  <c:v>0.43405876120577608</c:v>
                </c:pt>
                <c:pt idx="5">
                  <c:v>0.3349551095875008</c:v>
                </c:pt>
                <c:pt idx="6">
                  <c:v>0.42953933842032954</c:v>
                </c:pt>
                <c:pt idx="7">
                  <c:v>0.57061621146691144</c:v>
                </c:pt>
                <c:pt idx="8">
                  <c:v>0.59287613069175726</c:v>
                </c:pt>
                <c:pt idx="9">
                  <c:v>0.64139219863727293</c:v>
                </c:pt>
                <c:pt idx="10">
                  <c:v>0.63182637826772026</c:v>
                </c:pt>
              </c:numCache>
            </c:numRef>
          </c:val>
          <c:extLst>
            <c:ext xmlns:c16="http://schemas.microsoft.com/office/drawing/2014/chart" uri="{C3380CC4-5D6E-409C-BE32-E72D297353CC}">
              <c16:uniqueId val="{00000000-92C6-42F5-B0D4-79154D506772}"/>
            </c:ext>
          </c:extLst>
        </c:ser>
        <c:dLbls>
          <c:dLblPos val="inEnd"/>
          <c:showLegendKey val="0"/>
          <c:showVal val="1"/>
          <c:showCatName val="0"/>
          <c:showSerName val="0"/>
          <c:showPercent val="0"/>
          <c:showBubbleSize val="0"/>
        </c:dLbls>
        <c:gapWidth val="65"/>
        <c:axId val="440828960"/>
        <c:axId val="440830528"/>
      </c:barChart>
      <c:catAx>
        <c:axId val="44082896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40830528"/>
        <c:crosses val="autoZero"/>
        <c:auto val="1"/>
        <c:lblAlgn val="ctr"/>
        <c:lblOffset val="100"/>
        <c:noMultiLvlLbl val="0"/>
      </c:catAx>
      <c:valAx>
        <c:axId val="44083052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44082896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'[Promedio %25 acreditación PE.xlsx]Hoja4'!$C$3</c:f>
              <c:strCache>
                <c:ptCount val="1"/>
                <c:pt idx="0">
                  <c:v>No de asignaturas por bloque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'[Promedio %25 acreditación PE.xlsx]Hoja4'!$B$4:$B$15</c:f>
              <c:strCache>
                <c:ptCount val="12"/>
                <c:pt idx="0">
                  <c:v>2015-1S-B1</c:v>
                </c:pt>
                <c:pt idx="1">
                  <c:v>2015-1S-B2</c:v>
                </c:pt>
                <c:pt idx="2">
                  <c:v>2015-2S-B1</c:v>
                </c:pt>
                <c:pt idx="3">
                  <c:v>2015-2S-B2</c:v>
                </c:pt>
                <c:pt idx="4">
                  <c:v>2016-1 B1</c:v>
                </c:pt>
                <c:pt idx="5">
                  <c:v>2016-1 B2</c:v>
                </c:pt>
                <c:pt idx="6">
                  <c:v>2016-2 B1</c:v>
                </c:pt>
                <c:pt idx="7">
                  <c:v>2016-2 B2</c:v>
                </c:pt>
                <c:pt idx="8">
                  <c:v>2017-1 B1</c:v>
                </c:pt>
                <c:pt idx="9">
                  <c:v>2017-1 B2</c:v>
                </c:pt>
                <c:pt idx="10">
                  <c:v>2017-2 B1</c:v>
                </c:pt>
                <c:pt idx="11">
                  <c:v>2017-2 B2</c:v>
                </c:pt>
              </c:strCache>
            </c:strRef>
          </c:cat>
          <c:val>
            <c:numRef>
              <c:f>'[Promedio %25 acreditación PE.xlsx]Hoja4'!$C$4:$C$15</c:f>
              <c:numCache>
                <c:formatCode>_-* #,##0_-;\-* #,##0_-;_-* "-"??_-;_-@_-</c:formatCode>
                <c:ptCount val="12"/>
                <c:pt idx="0">
                  <c:v>340</c:v>
                </c:pt>
                <c:pt idx="1">
                  <c:v>328</c:v>
                </c:pt>
                <c:pt idx="2">
                  <c:v>356</c:v>
                </c:pt>
                <c:pt idx="3">
                  <c:v>348</c:v>
                </c:pt>
                <c:pt idx="4">
                  <c:v>368</c:v>
                </c:pt>
                <c:pt idx="5">
                  <c:v>366</c:v>
                </c:pt>
                <c:pt idx="6">
                  <c:v>389</c:v>
                </c:pt>
                <c:pt idx="7">
                  <c:v>383</c:v>
                </c:pt>
                <c:pt idx="8">
                  <c:v>404</c:v>
                </c:pt>
                <c:pt idx="9">
                  <c:v>403</c:v>
                </c:pt>
                <c:pt idx="10">
                  <c:v>443</c:v>
                </c:pt>
                <c:pt idx="11">
                  <c:v>436</c:v>
                </c:pt>
              </c:numCache>
            </c:numRef>
          </c:val>
          <c:extLst>
            <c:ext xmlns:c16="http://schemas.microsoft.com/office/drawing/2014/chart" uri="{C3380CC4-5D6E-409C-BE32-E72D297353CC}">
              <c16:uniqueId val="{00000000-71B6-45C7-B911-54C8BD34C6B0}"/>
            </c:ext>
          </c:extLst>
        </c:ser>
        <c:dLbls>
          <c:showLegendKey val="0"/>
          <c:showVal val="1"/>
          <c:showCatName val="0"/>
          <c:showSerName val="0"/>
          <c:showPercent val="0"/>
          <c:showBubbleSize val="0"/>
        </c:dLbls>
        <c:gapWidth val="199"/>
        <c:axId val="440832488"/>
        <c:axId val="440833272"/>
      </c:barChart>
      <c:catAx>
        <c:axId val="440832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none" spc="0" normalizeH="0" baseline="0">
                <a:solidFill>
                  <a:schemeClr val="tx1"/>
                </a:solidFill>
                <a:latin typeface="+mn-lt"/>
                <a:ea typeface="+mn-ea"/>
                <a:cs typeface="+mn-cs"/>
              </a:defRPr>
            </a:pPr>
            <a:endParaRPr lang="en-US"/>
          </a:p>
        </c:txPr>
        <c:crossAx val="440833272"/>
        <c:crosses val="autoZero"/>
        <c:auto val="1"/>
        <c:lblAlgn val="ctr"/>
        <c:lblOffset val="100"/>
        <c:noMultiLvlLbl val="0"/>
      </c:catAx>
      <c:valAx>
        <c:axId val="44083327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08324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0.2315</cdr:x>
      <cdr:y>0.04141</cdr:y>
    </cdr:from>
    <cdr:to>
      <cdr:x>1</cdr:x>
      <cdr:y>0.19688</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343892" y="183576"/>
          <a:ext cx="4461163" cy="689266"/>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3037840" cy="46340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970938" y="1"/>
            <a:ext cx="3037840" cy="463408"/>
          </a:xfrm>
          <a:prstGeom prst="rect">
            <a:avLst/>
          </a:prstGeom>
        </p:spPr>
        <p:txBody>
          <a:bodyPr vert="horz" lIns="91440" tIns="45720" rIns="91440" bIns="45720" rtlCol="0"/>
          <a:lstStyle>
            <a:lvl1pPr algn="r">
              <a:defRPr sz="1200"/>
            </a:lvl1pPr>
          </a:lstStyle>
          <a:p>
            <a:fld id="{2F729176-89E8-4137-96D4-4AA29060DB24}" type="datetimeFigureOut">
              <a:rPr lang="es-MX" smtClean="0"/>
              <a:t>20/09/2018</a:t>
            </a:fld>
            <a:endParaRPr lang="es-MX"/>
          </a:p>
        </p:txBody>
      </p:sp>
      <p:sp>
        <p:nvSpPr>
          <p:cNvPr id="4" name="Marcador de pie de página 3"/>
          <p:cNvSpPr>
            <a:spLocks noGrp="1"/>
          </p:cNvSpPr>
          <p:nvPr>
            <p:ph type="ftr" sz="quarter" idx="2"/>
          </p:nvPr>
        </p:nvSpPr>
        <p:spPr>
          <a:xfrm>
            <a:off x="0" y="8772670"/>
            <a:ext cx="3037840" cy="46340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970938" y="8772670"/>
            <a:ext cx="3037840" cy="463407"/>
          </a:xfrm>
          <a:prstGeom prst="rect">
            <a:avLst/>
          </a:prstGeom>
        </p:spPr>
        <p:txBody>
          <a:bodyPr vert="horz" lIns="91440" tIns="45720" rIns="91440" bIns="45720" rtlCol="0" anchor="b"/>
          <a:lstStyle>
            <a:lvl1pPr algn="r">
              <a:defRPr sz="1200"/>
            </a:lvl1pPr>
          </a:lstStyle>
          <a:p>
            <a:fld id="{1B330129-A7DE-4D74-9A9F-B50D0D2FC3DD}" type="slidenum">
              <a:rPr lang="es-MX" smtClean="0"/>
              <a:t>‹Nº›</a:t>
            </a:fld>
            <a:endParaRPr lang="es-MX"/>
          </a:p>
        </p:txBody>
      </p:sp>
    </p:spTree>
    <p:extLst>
      <p:ext uri="{BB962C8B-B14F-4D97-AF65-F5344CB8AC3E}">
        <p14:creationId xmlns:p14="http://schemas.microsoft.com/office/powerpoint/2010/main" val="2337144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3037840" cy="46340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970938" y="1"/>
            <a:ext cx="3037840" cy="463408"/>
          </a:xfrm>
          <a:prstGeom prst="rect">
            <a:avLst/>
          </a:prstGeom>
        </p:spPr>
        <p:txBody>
          <a:bodyPr vert="horz" lIns="91440" tIns="45720" rIns="91440" bIns="45720" rtlCol="0"/>
          <a:lstStyle>
            <a:lvl1pPr algn="r">
              <a:defRPr sz="1200"/>
            </a:lvl1pPr>
          </a:lstStyle>
          <a:p>
            <a:fld id="{8ED1E2F9-EA82-42DA-948D-FFCF6D18880F}" type="datetimeFigureOut">
              <a:rPr lang="es-MX" smtClean="0"/>
              <a:t>20/09/2018</a:t>
            </a:fld>
            <a:endParaRPr lang="es-MX"/>
          </a:p>
        </p:txBody>
      </p:sp>
      <p:sp>
        <p:nvSpPr>
          <p:cNvPr id="4" name="Marcador de imagen de diapositiva 3"/>
          <p:cNvSpPr>
            <a:spLocks noGrp="1" noRot="1" noChangeAspect="1"/>
          </p:cNvSpPr>
          <p:nvPr>
            <p:ph type="sldImg" idx="2"/>
          </p:nvPr>
        </p:nvSpPr>
        <p:spPr>
          <a:xfrm>
            <a:off x="1427163" y="1155700"/>
            <a:ext cx="4156075" cy="3116263"/>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701041" y="4444860"/>
            <a:ext cx="5608320" cy="3636705"/>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772670"/>
            <a:ext cx="3037840" cy="46340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970938" y="8772670"/>
            <a:ext cx="3037840" cy="463407"/>
          </a:xfrm>
          <a:prstGeom prst="rect">
            <a:avLst/>
          </a:prstGeom>
        </p:spPr>
        <p:txBody>
          <a:bodyPr vert="horz" lIns="91440" tIns="45720" rIns="91440" bIns="45720" rtlCol="0" anchor="b"/>
          <a:lstStyle>
            <a:lvl1pPr algn="r">
              <a:defRPr sz="1200"/>
            </a:lvl1pPr>
          </a:lstStyle>
          <a:p>
            <a:fld id="{EF006E89-FA60-4614-B7F9-EADFE36B5669}" type="slidenum">
              <a:rPr lang="es-MX" smtClean="0"/>
              <a:t>‹Nº›</a:t>
            </a:fld>
            <a:endParaRPr lang="es-MX"/>
          </a:p>
        </p:txBody>
      </p:sp>
    </p:spTree>
    <p:extLst>
      <p:ext uri="{BB962C8B-B14F-4D97-AF65-F5344CB8AC3E}">
        <p14:creationId xmlns:p14="http://schemas.microsoft.com/office/powerpoint/2010/main" val="164836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A57C7608-D3CB-4EA5-BDE3-DA3280D84B67}" type="datetime1">
              <a:rPr lang="es-ES" smtClean="0"/>
              <a:t>20/09/2018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3370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F841B6AE-C82A-4047-AE55-269FB8F0E053}" type="datetime1">
              <a:rPr lang="es-ES" smtClean="0"/>
              <a:t>20/09/2018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17715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0090BAEA-307B-4469-9BEF-E91114ECA4EA}" type="datetime1">
              <a:rPr lang="es-ES" smtClean="0"/>
              <a:t>20/09/2018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26815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F3F1BE99-E413-41B4-9444-CF1B906AB949}" type="datetime1">
              <a:rPr lang="es-ES" smtClean="0"/>
              <a:t>20/09/2018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268528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375F0307-EF90-4739-85CF-DBD72F8E7EB8}" type="datetime1">
              <a:rPr lang="es-ES" smtClean="0"/>
              <a:t>20/09/2018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132765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D516DA76-878D-45E5-BC91-2D0DA5D02196}" type="datetime1">
              <a:rPr lang="es-ES" smtClean="0"/>
              <a:t>20/09/2018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382955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D2E6C4E4-C7CB-49E1-87E2-0FE0C427DB11}" type="datetime1">
              <a:rPr lang="es-ES" smtClean="0"/>
              <a:t>20/09/2018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17857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C9891A32-D52A-40E7-AD32-927C6656CE3C}" type="datetime1">
              <a:rPr lang="es-ES" smtClean="0"/>
              <a:t>20/09/2018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240754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E2F2C8-C2EC-4DD5-9F69-08CF1296D39F}" type="datetime1">
              <a:rPr lang="es-ES" smtClean="0"/>
              <a:t>20/09/2018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357485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12F86CAB-5B20-4315-AAB9-60C18FFD9B78}" type="datetime1">
              <a:rPr lang="es-ES" smtClean="0"/>
              <a:t>20/09/2018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188702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9564A79E-AAD3-4D00-ABED-395566AC478D}" type="datetime1">
              <a:rPr lang="es-ES" smtClean="0"/>
              <a:t>20/09/2018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103204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6D417-D231-487C-AE2A-3EA64F08C831}" type="datetime1">
              <a:rPr lang="es-ES" smtClean="0"/>
              <a:t>20/09/2018</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67A50-118E-EC49-9770-6BD1D2E6064A}" type="slidenum">
              <a:rPr lang="es-ES" smtClean="0"/>
              <a:t>‹Nº›</a:t>
            </a:fld>
            <a:endParaRPr lang="es-ES"/>
          </a:p>
        </p:txBody>
      </p:sp>
    </p:spTree>
    <p:extLst>
      <p:ext uri="{BB962C8B-B14F-4D97-AF65-F5344CB8AC3E}">
        <p14:creationId xmlns:p14="http://schemas.microsoft.com/office/powerpoint/2010/main" val="2850948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09480" y="2110155"/>
            <a:ext cx="7772400" cy="649278"/>
          </a:xfrm>
        </p:spPr>
        <p:txBody>
          <a:bodyPr>
            <a:normAutofit/>
          </a:bodyPr>
          <a:lstStyle/>
          <a:p>
            <a:r>
              <a:rPr lang="es-ES" sz="3600" b="1" dirty="0" smtClean="0">
                <a:latin typeface="Soberana Sans Light"/>
                <a:cs typeface="Soberana Sans Light"/>
              </a:rPr>
              <a:t>Prontuario</a:t>
            </a:r>
            <a:endParaRPr lang="es-ES" sz="3600" b="1" dirty="0">
              <a:latin typeface="Soberana Sans Light"/>
              <a:cs typeface="Soberana Sans Light"/>
            </a:endParaRPr>
          </a:p>
        </p:txBody>
      </p:sp>
      <p:sp>
        <p:nvSpPr>
          <p:cNvPr id="5" name="Título 1"/>
          <p:cNvSpPr txBox="1">
            <a:spLocks/>
          </p:cNvSpPr>
          <p:nvPr/>
        </p:nvSpPr>
        <p:spPr>
          <a:xfrm>
            <a:off x="709480" y="2987846"/>
            <a:ext cx="7772400" cy="152907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600" spc="600" dirty="0" smtClean="0">
                <a:solidFill>
                  <a:srgbClr val="375A59"/>
                </a:solidFill>
                <a:latin typeface="Soberana Sans Light"/>
                <a:cs typeface="Soberana Sans Light"/>
              </a:rPr>
              <a:t>Estadísticas</a:t>
            </a:r>
            <a:endParaRPr lang="es-ES" sz="3100" spc="600" dirty="0" smtClean="0">
              <a:solidFill>
                <a:srgbClr val="375A59"/>
              </a:solidFill>
              <a:latin typeface="Soberana Sans Light"/>
              <a:cs typeface="Soberana Sans Light"/>
            </a:endParaRPr>
          </a:p>
          <a:p>
            <a:endParaRPr lang="es-ES" sz="3600" spc="600" dirty="0" smtClean="0">
              <a:solidFill>
                <a:srgbClr val="375A59"/>
              </a:solidFill>
              <a:latin typeface="Soberana Sans Light"/>
              <a:cs typeface="Soberana Sans Light"/>
            </a:endParaRPr>
          </a:p>
        </p:txBody>
      </p:sp>
      <p:cxnSp>
        <p:nvCxnSpPr>
          <p:cNvPr id="7" name="Conector recto 6"/>
          <p:cNvCxnSpPr/>
          <p:nvPr/>
        </p:nvCxnSpPr>
        <p:spPr>
          <a:xfrm>
            <a:off x="2432917" y="2893107"/>
            <a:ext cx="4325526"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
        <p:nvSpPr>
          <p:cNvPr id="4" name="Marcador de número de diapositiva 3"/>
          <p:cNvSpPr>
            <a:spLocks noGrp="1"/>
          </p:cNvSpPr>
          <p:nvPr>
            <p:ph type="sldNum" sz="quarter" idx="12"/>
          </p:nvPr>
        </p:nvSpPr>
        <p:spPr/>
        <p:txBody>
          <a:bodyPr/>
          <a:lstStyle/>
          <a:p>
            <a:fld id="{42A67A50-118E-EC49-9770-6BD1D2E6064A}" type="slidenum">
              <a:rPr lang="es-ES" smtClean="0"/>
              <a:t>1</a:t>
            </a:fld>
            <a:endParaRPr lang="es-ES"/>
          </a:p>
        </p:txBody>
      </p:sp>
      <p:sp>
        <p:nvSpPr>
          <p:cNvPr id="6" name="Título 1"/>
          <p:cNvSpPr txBox="1">
            <a:spLocks/>
          </p:cNvSpPr>
          <p:nvPr/>
        </p:nvSpPr>
        <p:spPr>
          <a:xfrm>
            <a:off x="861880" y="4745329"/>
            <a:ext cx="7772400" cy="64927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600" dirty="0" smtClean="0">
                <a:latin typeface="Soberana Sans Light"/>
                <a:cs typeface="Soberana Sans Light"/>
              </a:rPr>
              <a:t>2015-2018</a:t>
            </a:r>
            <a:endParaRPr lang="es-ES" sz="3600" dirty="0">
              <a:latin typeface="Soberana Sans Light"/>
              <a:cs typeface="Soberana Sans Light"/>
            </a:endParaRPr>
          </a:p>
        </p:txBody>
      </p:sp>
    </p:spTree>
    <p:extLst>
      <p:ext uri="{BB962C8B-B14F-4D97-AF65-F5344CB8AC3E}">
        <p14:creationId xmlns:p14="http://schemas.microsoft.com/office/powerpoint/2010/main" val="1238306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073887"/>
            <a:ext cx="8229600" cy="255181"/>
          </a:xfrm>
        </p:spPr>
        <p:txBody>
          <a:bodyPr>
            <a:noAutofit/>
          </a:bodyPr>
          <a:lstStyle/>
          <a:p>
            <a:r>
              <a:rPr lang="es-ES" sz="1400" b="1" dirty="0">
                <a:latin typeface="Soberana Sans Light"/>
                <a:cs typeface="Soberana Sans Light"/>
              </a:rPr>
              <a:t>Concentrado general de docentes de </a:t>
            </a:r>
            <a:r>
              <a:rPr lang="es-ES" sz="1400" b="1" dirty="0" smtClean="0">
                <a:latin typeface="Soberana Sans Light"/>
                <a:cs typeface="Soberana Sans Light"/>
              </a:rPr>
              <a:t>2011-3 </a:t>
            </a:r>
            <a:r>
              <a:rPr lang="es-ES" sz="1400" b="1" dirty="0">
                <a:latin typeface="Soberana Sans Light"/>
                <a:cs typeface="Soberana Sans Light"/>
              </a:rPr>
              <a:t>a </a:t>
            </a:r>
            <a:r>
              <a:rPr lang="es-ES" sz="1400" b="1" dirty="0" smtClean="0">
                <a:latin typeface="Soberana Sans Light"/>
                <a:cs typeface="Soberana Sans Light"/>
              </a:rPr>
              <a:t>2014-3C </a:t>
            </a:r>
            <a:r>
              <a:rPr lang="es-ES" sz="1400" b="1" dirty="0">
                <a:latin typeface="Soberana Sans Light"/>
                <a:cs typeface="Soberana Sans Light"/>
              </a:rPr>
              <a:t>por bloques y módulos</a:t>
            </a:r>
            <a:endParaRPr lang="en-US" sz="1400"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55099745"/>
              </p:ext>
            </p:extLst>
          </p:nvPr>
        </p:nvGraphicFramePr>
        <p:xfrm>
          <a:off x="308352" y="1414135"/>
          <a:ext cx="8463504" cy="4699585"/>
        </p:xfrm>
        <a:graphic>
          <a:graphicData uri="http://schemas.openxmlformats.org/drawingml/2006/table">
            <a:tbl>
              <a:tblPr>
                <a:tableStyleId>{5C22544A-7EE6-4342-B048-85BDC9FD1C3A}</a:tableStyleId>
              </a:tblPr>
              <a:tblGrid>
                <a:gridCol w="505891">
                  <a:extLst>
                    <a:ext uri="{9D8B030D-6E8A-4147-A177-3AD203B41FA5}">
                      <a16:colId xmlns:a16="http://schemas.microsoft.com/office/drawing/2014/main" val="617001103"/>
                    </a:ext>
                  </a:extLst>
                </a:gridCol>
                <a:gridCol w="505891">
                  <a:extLst>
                    <a:ext uri="{9D8B030D-6E8A-4147-A177-3AD203B41FA5}">
                      <a16:colId xmlns:a16="http://schemas.microsoft.com/office/drawing/2014/main" val="2693091440"/>
                    </a:ext>
                  </a:extLst>
                </a:gridCol>
                <a:gridCol w="614992">
                  <a:extLst>
                    <a:ext uri="{9D8B030D-6E8A-4147-A177-3AD203B41FA5}">
                      <a16:colId xmlns:a16="http://schemas.microsoft.com/office/drawing/2014/main" val="1356934607"/>
                    </a:ext>
                  </a:extLst>
                </a:gridCol>
                <a:gridCol w="467832">
                  <a:extLst>
                    <a:ext uri="{9D8B030D-6E8A-4147-A177-3AD203B41FA5}">
                      <a16:colId xmlns:a16="http://schemas.microsoft.com/office/drawing/2014/main" val="3333865487"/>
                    </a:ext>
                  </a:extLst>
                </a:gridCol>
                <a:gridCol w="499730">
                  <a:extLst>
                    <a:ext uri="{9D8B030D-6E8A-4147-A177-3AD203B41FA5}">
                      <a16:colId xmlns:a16="http://schemas.microsoft.com/office/drawing/2014/main" val="4096707281"/>
                    </a:ext>
                  </a:extLst>
                </a:gridCol>
                <a:gridCol w="418117">
                  <a:extLst>
                    <a:ext uri="{9D8B030D-6E8A-4147-A177-3AD203B41FA5}">
                      <a16:colId xmlns:a16="http://schemas.microsoft.com/office/drawing/2014/main" val="2975875870"/>
                    </a:ext>
                  </a:extLst>
                </a:gridCol>
                <a:gridCol w="439752">
                  <a:extLst>
                    <a:ext uri="{9D8B030D-6E8A-4147-A177-3AD203B41FA5}">
                      <a16:colId xmlns:a16="http://schemas.microsoft.com/office/drawing/2014/main" val="3518808008"/>
                    </a:ext>
                  </a:extLst>
                </a:gridCol>
                <a:gridCol w="445719">
                  <a:extLst>
                    <a:ext uri="{9D8B030D-6E8A-4147-A177-3AD203B41FA5}">
                      <a16:colId xmlns:a16="http://schemas.microsoft.com/office/drawing/2014/main" val="336551739"/>
                    </a:ext>
                  </a:extLst>
                </a:gridCol>
                <a:gridCol w="564422">
                  <a:extLst>
                    <a:ext uri="{9D8B030D-6E8A-4147-A177-3AD203B41FA5}">
                      <a16:colId xmlns:a16="http://schemas.microsoft.com/office/drawing/2014/main" val="369919302"/>
                    </a:ext>
                  </a:extLst>
                </a:gridCol>
                <a:gridCol w="548101">
                  <a:extLst>
                    <a:ext uri="{9D8B030D-6E8A-4147-A177-3AD203B41FA5}">
                      <a16:colId xmlns:a16="http://schemas.microsoft.com/office/drawing/2014/main" val="97296567"/>
                    </a:ext>
                  </a:extLst>
                </a:gridCol>
                <a:gridCol w="548102">
                  <a:extLst>
                    <a:ext uri="{9D8B030D-6E8A-4147-A177-3AD203B41FA5}">
                      <a16:colId xmlns:a16="http://schemas.microsoft.com/office/drawing/2014/main" val="1587384486"/>
                    </a:ext>
                  </a:extLst>
                </a:gridCol>
                <a:gridCol w="529831">
                  <a:extLst>
                    <a:ext uri="{9D8B030D-6E8A-4147-A177-3AD203B41FA5}">
                      <a16:colId xmlns:a16="http://schemas.microsoft.com/office/drawing/2014/main" val="2514536713"/>
                    </a:ext>
                  </a:extLst>
                </a:gridCol>
                <a:gridCol w="548102">
                  <a:extLst>
                    <a:ext uri="{9D8B030D-6E8A-4147-A177-3AD203B41FA5}">
                      <a16:colId xmlns:a16="http://schemas.microsoft.com/office/drawing/2014/main" val="2148286766"/>
                    </a:ext>
                  </a:extLst>
                </a:gridCol>
                <a:gridCol w="529831">
                  <a:extLst>
                    <a:ext uri="{9D8B030D-6E8A-4147-A177-3AD203B41FA5}">
                      <a16:colId xmlns:a16="http://schemas.microsoft.com/office/drawing/2014/main" val="3100309851"/>
                    </a:ext>
                  </a:extLst>
                </a:gridCol>
                <a:gridCol w="418826">
                  <a:extLst>
                    <a:ext uri="{9D8B030D-6E8A-4147-A177-3AD203B41FA5}">
                      <a16:colId xmlns:a16="http://schemas.microsoft.com/office/drawing/2014/main" val="1037775719"/>
                    </a:ext>
                  </a:extLst>
                </a:gridCol>
                <a:gridCol w="372474">
                  <a:extLst>
                    <a:ext uri="{9D8B030D-6E8A-4147-A177-3AD203B41FA5}">
                      <a16:colId xmlns:a16="http://schemas.microsoft.com/office/drawing/2014/main" val="2257608377"/>
                    </a:ext>
                  </a:extLst>
                </a:gridCol>
                <a:gridCol w="505891">
                  <a:extLst>
                    <a:ext uri="{9D8B030D-6E8A-4147-A177-3AD203B41FA5}">
                      <a16:colId xmlns:a16="http://schemas.microsoft.com/office/drawing/2014/main" val="3327707420"/>
                    </a:ext>
                  </a:extLst>
                </a:gridCol>
              </a:tblGrid>
              <a:tr h="369105">
                <a:tc>
                  <a:txBody>
                    <a:bodyPr/>
                    <a:lstStyle/>
                    <a:p>
                      <a:pPr algn="ctr" fontAlgn="b"/>
                      <a:r>
                        <a:rPr lang="en-US" sz="700" b="1" u="none" strike="noStrike" dirty="0" err="1">
                          <a:effectLst/>
                        </a:rPr>
                        <a:t>Nombre</a:t>
                      </a:r>
                      <a:r>
                        <a:rPr lang="en-US" sz="700" b="1" u="none" strike="noStrike" dirty="0">
                          <a:effectLst/>
                        </a:rPr>
                        <a:t> del </a:t>
                      </a:r>
                      <a:r>
                        <a:rPr lang="en-US" sz="700" b="1" u="none" strike="noStrike" dirty="0" err="1">
                          <a:effectLst/>
                        </a:rPr>
                        <a:t>Curso</a:t>
                      </a:r>
                      <a:endParaRPr lang="en-US" sz="700" b="1" i="0" u="none" strike="noStrike" dirty="0">
                        <a:solidFill>
                          <a:srgbClr val="000000"/>
                        </a:solidFill>
                        <a:effectLst/>
                        <a:latin typeface="Arial" panose="020B0604020202020204" pitchFamily="34" charset="0"/>
                      </a:endParaRPr>
                    </a:p>
                  </a:txBody>
                  <a:tcPr marL="0" marR="0" marT="0" marB="0" anchor="b">
                    <a:solidFill>
                      <a:schemeClr val="accent5"/>
                    </a:solidFill>
                  </a:tcPr>
                </a:tc>
                <a:tc>
                  <a:txBody>
                    <a:bodyPr/>
                    <a:lstStyle/>
                    <a:p>
                      <a:pPr algn="ctr" fontAlgn="b"/>
                      <a:r>
                        <a:rPr lang="en-US" sz="700" b="1" u="none" strike="noStrike">
                          <a:effectLst/>
                        </a:rPr>
                        <a:t>No. Docentes</a:t>
                      </a:r>
                      <a:endParaRPr lang="en-US" sz="700" b="1" i="0" u="none" strike="noStrike">
                        <a:solidFill>
                          <a:srgbClr val="000000"/>
                        </a:solidFill>
                        <a:effectLst/>
                        <a:latin typeface="Arial" panose="020B0604020202020204" pitchFamily="34" charset="0"/>
                      </a:endParaRPr>
                    </a:p>
                  </a:txBody>
                  <a:tcPr marL="0" marR="0" marT="0" marB="0" anchor="b">
                    <a:solidFill>
                      <a:schemeClr val="accent5"/>
                    </a:solidFill>
                  </a:tcPr>
                </a:tc>
                <a:tc>
                  <a:txBody>
                    <a:bodyPr/>
                    <a:lstStyle/>
                    <a:p>
                      <a:pPr algn="ctr" fontAlgn="b"/>
                      <a:r>
                        <a:rPr lang="en-US" sz="700" b="1" u="none" strike="noStrike">
                          <a:effectLst/>
                        </a:rPr>
                        <a:t>Periodo Escolar</a:t>
                      </a:r>
                      <a:endParaRPr lang="en-US" sz="700" b="1" i="0" u="none" strike="noStrike">
                        <a:solidFill>
                          <a:srgbClr val="000000"/>
                        </a:solidFill>
                        <a:effectLst/>
                        <a:latin typeface="Arial" panose="020B0604020202020204" pitchFamily="34" charset="0"/>
                      </a:endParaRPr>
                    </a:p>
                  </a:txBody>
                  <a:tcPr marL="0" marR="0" marT="0" marB="0" anchor="b">
                    <a:solidFill>
                      <a:schemeClr val="accent5"/>
                    </a:solidFill>
                  </a:tcPr>
                </a:tc>
                <a:tc>
                  <a:txBody>
                    <a:bodyPr/>
                    <a:lstStyle/>
                    <a:p>
                      <a:pPr algn="ctr" fontAlgn="b"/>
                      <a:r>
                        <a:rPr lang="es-MX" sz="700" b="1" i="0" u="none" strike="noStrike" dirty="0" smtClean="0">
                          <a:solidFill>
                            <a:schemeClr val="dk1"/>
                          </a:solidFill>
                          <a:effectLst/>
                          <a:latin typeface="+mn-lt"/>
                        </a:rPr>
                        <a:t>AET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BI</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DC</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DS</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ER</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1" u="none" strike="noStrike" dirty="0" smtClean="0">
                          <a:effectLst/>
                        </a:rPr>
                        <a:t>GAP</a:t>
                      </a:r>
                      <a:endParaRPr lang="es-MX"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1" i="0" u="none" strike="noStrike" dirty="0" smtClean="0">
                          <a:solidFill>
                            <a:schemeClr val="dk1"/>
                          </a:solidFill>
                          <a:effectLst/>
                          <a:latin typeface="+mn-lt"/>
                        </a:rPr>
                        <a:t>LT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1" i="0" u="none" strike="noStrike" dirty="0" smtClean="0">
                          <a:solidFill>
                            <a:schemeClr val="dk1"/>
                          </a:solidFill>
                          <a:effectLst/>
                          <a:latin typeface="+mn-lt"/>
                        </a:rPr>
                        <a:t>MI</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MT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SP</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1" i="0" u="none" strike="noStrike" dirty="0" smtClean="0">
                          <a:solidFill>
                            <a:schemeClr val="dk1"/>
                          </a:solidFill>
                          <a:effectLst/>
                          <a:latin typeface="+mn-lt"/>
                        </a:rPr>
                        <a:t>TA</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1" i="0" u="none" strike="noStrike" dirty="0" smtClean="0">
                          <a:solidFill>
                            <a:schemeClr val="dk1"/>
                          </a:solidFill>
                          <a:effectLst/>
                          <a:latin typeface="+mn-lt"/>
                        </a:rPr>
                        <a:t>TM</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UM</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TOTAL</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extLst>
                  <a:ext uri="{0D108BD9-81ED-4DB2-BD59-A6C34878D82A}">
                    <a16:rowId xmlns:a16="http://schemas.microsoft.com/office/drawing/2014/main" val="1764879486"/>
                  </a:ext>
                </a:extLst>
              </a:tr>
              <a:tr h="298559">
                <a:tc>
                  <a:txBody>
                    <a:bodyPr/>
                    <a:lstStyle/>
                    <a:p>
                      <a:pPr algn="ctr" fontAlgn="b"/>
                      <a:r>
                        <a:rPr lang="en-US" sz="700" b="1" u="none" strike="noStrike">
                          <a:effectLst/>
                        </a:rPr>
                        <a:t>Cuatrimestre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1,560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2011-3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228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270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146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142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152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1,560</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387300710"/>
                  </a:ext>
                </a:extLst>
              </a:tr>
              <a:tr h="298559">
                <a:tc>
                  <a:txBody>
                    <a:bodyPr/>
                    <a:lstStyle/>
                    <a:p>
                      <a:pPr algn="ctr" fontAlgn="b"/>
                      <a:r>
                        <a:rPr lang="en-US" sz="700" b="1" u="none" strike="noStrike">
                          <a:effectLst/>
                        </a:rPr>
                        <a:t>Cuatrimestre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1,222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2012-1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161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226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1,222</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233525447"/>
                  </a:ext>
                </a:extLst>
              </a:tr>
              <a:tr h="298559">
                <a:tc>
                  <a:txBody>
                    <a:bodyPr/>
                    <a:lstStyle/>
                    <a:p>
                      <a:pPr algn="ctr" fontAlgn="b"/>
                      <a:r>
                        <a:rPr lang="en-US" sz="700" b="1" u="none" strike="noStrike">
                          <a:effectLst/>
                        </a:rPr>
                        <a:t>Cuatrimestre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1,313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2012-2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180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213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1,313</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717727962"/>
                  </a:ext>
                </a:extLst>
              </a:tr>
              <a:tr h="298559">
                <a:tc>
                  <a:txBody>
                    <a:bodyPr/>
                    <a:lstStyle/>
                    <a:p>
                      <a:pPr algn="ctr" fontAlgn="b"/>
                      <a:r>
                        <a:rPr lang="en-US" sz="700" b="1" u="none" strike="noStrike">
                          <a:effectLst/>
                        </a:rPr>
                        <a:t>Cuatrimestre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2,337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2012-3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191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313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401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220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197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234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2,337</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546945935"/>
                  </a:ext>
                </a:extLst>
              </a:tr>
              <a:tr h="298559">
                <a:tc>
                  <a:txBody>
                    <a:bodyPr/>
                    <a:lstStyle/>
                    <a:p>
                      <a:pPr algn="ctr" fontAlgn="b"/>
                      <a:r>
                        <a:rPr lang="en-US" sz="700" b="1" u="none" strike="noStrike">
                          <a:effectLst/>
                        </a:rPr>
                        <a:t>Cuatrimestre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2,445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2013-1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216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145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322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421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231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231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2,445</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863579875"/>
                  </a:ext>
                </a:extLst>
              </a:tr>
              <a:tr h="298559">
                <a:tc>
                  <a:txBody>
                    <a:bodyPr/>
                    <a:lstStyle/>
                    <a:p>
                      <a:pPr algn="ctr" fontAlgn="b"/>
                      <a:r>
                        <a:rPr lang="en-US" sz="700" b="1" u="none" strike="noStrike">
                          <a:effectLst/>
                        </a:rPr>
                        <a:t>Cuatrimestre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1,902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2013-2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162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246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363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185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163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179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1,902</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4182233779"/>
                  </a:ext>
                </a:extLst>
              </a:tr>
              <a:tr h="298559">
                <a:tc>
                  <a:txBody>
                    <a:bodyPr/>
                    <a:lstStyle/>
                    <a:p>
                      <a:pPr algn="ctr" fontAlgn="b"/>
                      <a:r>
                        <a:rPr lang="en-US" sz="700" b="1" u="none" strike="noStrike">
                          <a:effectLst/>
                        </a:rPr>
                        <a:t>Cuatrimestre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1,974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2013-3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169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252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375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199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188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176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1,974</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4157935279"/>
                  </a:ext>
                </a:extLst>
              </a:tr>
              <a:tr h="298559">
                <a:tc>
                  <a:txBody>
                    <a:bodyPr/>
                    <a:lstStyle/>
                    <a:p>
                      <a:pPr algn="ctr" fontAlgn="b"/>
                      <a:r>
                        <a:rPr lang="en-US" sz="700" b="1" u="none" strike="noStrike">
                          <a:effectLst/>
                        </a:rPr>
                        <a:t>Cuatrimestre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1,277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2014-1C</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146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259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144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1,277</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220540568"/>
                  </a:ext>
                </a:extLst>
              </a:tr>
              <a:tr h="252330">
                <a:tc>
                  <a:txBody>
                    <a:bodyPr/>
                    <a:lstStyle/>
                    <a:p>
                      <a:pPr algn="ctr" fontAlgn="b"/>
                      <a:r>
                        <a:rPr lang="en-US" sz="700" b="1" u="none" strike="noStrike">
                          <a:effectLst/>
                        </a:rPr>
                        <a:t>Semestre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652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2014-1S B1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652</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224473548"/>
                  </a:ext>
                </a:extLst>
              </a:tr>
              <a:tr h="252330">
                <a:tc>
                  <a:txBody>
                    <a:bodyPr/>
                    <a:lstStyle/>
                    <a:p>
                      <a:pPr algn="ctr" fontAlgn="b"/>
                      <a:r>
                        <a:rPr lang="en-US" sz="700" b="1" u="none" strike="noStrike">
                          <a:effectLst/>
                        </a:rPr>
                        <a:t>Semestre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1,307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2014-1S B2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198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243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1,307</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892166938"/>
                  </a:ext>
                </a:extLst>
              </a:tr>
              <a:tr h="252330">
                <a:tc>
                  <a:txBody>
                    <a:bodyPr/>
                    <a:lstStyle/>
                    <a:p>
                      <a:pPr algn="ctr" fontAlgn="b"/>
                      <a:r>
                        <a:rPr lang="en-US" sz="700" b="1" u="none" strike="noStrike">
                          <a:effectLst/>
                        </a:rPr>
                        <a:t>Semestre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1,101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2014-2S B1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168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212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1,101</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416204885"/>
                  </a:ext>
                </a:extLst>
              </a:tr>
              <a:tr h="252330">
                <a:tc>
                  <a:txBody>
                    <a:bodyPr/>
                    <a:lstStyle/>
                    <a:p>
                      <a:pPr algn="ctr" fontAlgn="b"/>
                      <a:r>
                        <a:rPr lang="en-US" sz="700" b="1" u="none" strike="noStrike">
                          <a:effectLst/>
                        </a:rPr>
                        <a:t>Semestre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1,059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2014-2S B2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155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1,059</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4255195001"/>
                  </a:ext>
                </a:extLst>
              </a:tr>
              <a:tr h="298559">
                <a:tc>
                  <a:txBody>
                    <a:bodyPr/>
                    <a:lstStyle/>
                    <a:p>
                      <a:pPr algn="ctr" fontAlgn="b"/>
                      <a:r>
                        <a:rPr lang="en-US" sz="700" b="1" u="none" strike="noStrike">
                          <a:effectLst/>
                        </a:rPr>
                        <a:t>Cuatrimestre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895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2014-2C</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185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895</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2873816340"/>
                  </a:ext>
                </a:extLst>
              </a:tr>
              <a:tr h="298559">
                <a:tc>
                  <a:txBody>
                    <a:bodyPr/>
                    <a:lstStyle/>
                    <a:p>
                      <a:pPr algn="ctr" fontAlgn="b"/>
                      <a:r>
                        <a:rPr lang="en-US" sz="700" b="1" u="none" strike="noStrike">
                          <a:effectLst/>
                        </a:rPr>
                        <a:t>Cuatrimestre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787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2014-3C</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155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787</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018802341"/>
                  </a:ext>
                </a:extLst>
              </a:tr>
              <a:tr h="136531">
                <a:tc>
                  <a:txBody>
                    <a:bodyPr/>
                    <a:lstStyle/>
                    <a:p>
                      <a:pPr algn="ctr" fontAlgn="b"/>
                      <a:r>
                        <a:rPr lang="en-US" sz="800" b="1" u="none" strike="noStrike">
                          <a:effectLst/>
                        </a:rPr>
                        <a:t>TOTAL</a:t>
                      </a:r>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8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761210345"/>
                  </a:ext>
                </a:extLst>
              </a:tr>
              <a:tr h="199039">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AET</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BI</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DC</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DS</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ER</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GAP</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LT</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MI</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MT</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SP</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TA</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TM</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800" b="1" u="none" strike="noStrike">
                          <a:effectLst/>
                        </a:rPr>
                        <a:t>UM</a:t>
                      </a:r>
                      <a:endParaRPr lang="en-US" sz="8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endParaRPr lang="en-US" sz="800" b="1" i="0" u="none" strike="noStrike" dirty="0">
                        <a:solidFill>
                          <a:srgbClr val="000000"/>
                        </a:solidFill>
                        <a:effectLst/>
                        <a:latin typeface="Calibri" panose="020F0502020204030204" pitchFamily="34" charset="0"/>
                      </a:endParaRPr>
                    </a:p>
                  </a:txBody>
                  <a:tcPr marL="0" marR="0" marT="0" marB="0" anchor="b">
                    <a:solidFill>
                      <a:schemeClr val="accent5"/>
                    </a:solidFill>
                  </a:tcPr>
                </a:tc>
                <a:extLst>
                  <a:ext uri="{0D108BD9-81ED-4DB2-BD59-A6C34878D82A}">
                    <a16:rowId xmlns:a16="http://schemas.microsoft.com/office/drawing/2014/main" val="1958716443"/>
                  </a:ext>
                </a:extLst>
              </a:tr>
            </a:tbl>
          </a:graphicData>
        </a:graphic>
      </p:graphicFrame>
      <p:sp>
        <p:nvSpPr>
          <p:cNvPr id="4" name="Marcador de número de diapositiva 3"/>
          <p:cNvSpPr>
            <a:spLocks noGrp="1"/>
          </p:cNvSpPr>
          <p:nvPr>
            <p:ph type="sldNum" sz="quarter" idx="12"/>
          </p:nvPr>
        </p:nvSpPr>
        <p:spPr/>
        <p:txBody>
          <a:bodyPr/>
          <a:lstStyle/>
          <a:p>
            <a:fld id="{42A67A50-118E-EC49-9770-6BD1D2E6064A}" type="slidenum">
              <a:rPr lang="es-ES" smtClean="0"/>
              <a:t>10</a:t>
            </a:fld>
            <a:endParaRPr lang="es-ES"/>
          </a:p>
        </p:txBody>
      </p:sp>
    </p:spTree>
    <p:extLst>
      <p:ext uri="{BB962C8B-B14F-4D97-AF65-F5344CB8AC3E}">
        <p14:creationId xmlns:p14="http://schemas.microsoft.com/office/powerpoint/2010/main" val="928651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818706"/>
            <a:ext cx="8229600" cy="598931"/>
          </a:xfrm>
        </p:spPr>
        <p:txBody>
          <a:bodyPr>
            <a:normAutofit/>
          </a:bodyPr>
          <a:lstStyle/>
          <a:p>
            <a:r>
              <a:rPr lang="es-ES" sz="1400" b="1" dirty="0">
                <a:latin typeface="Soberana Sans Light"/>
                <a:cs typeface="Soberana Sans Light"/>
              </a:rPr>
              <a:t>Concentrado general de docentes de </a:t>
            </a:r>
            <a:r>
              <a:rPr lang="es-ES" sz="1400" b="1" dirty="0" smtClean="0">
                <a:latin typeface="Soberana Sans Light"/>
                <a:cs typeface="Soberana Sans Light"/>
              </a:rPr>
              <a:t>2015-1 </a:t>
            </a:r>
            <a:r>
              <a:rPr lang="es-ES" sz="1400" b="1" dirty="0">
                <a:latin typeface="Soberana Sans Light"/>
                <a:cs typeface="Soberana Sans Light"/>
              </a:rPr>
              <a:t>a </a:t>
            </a:r>
            <a:r>
              <a:rPr lang="es-ES" sz="1400" b="1" dirty="0" smtClean="0">
                <a:latin typeface="Soberana Sans Light"/>
                <a:cs typeface="Soberana Sans Light"/>
              </a:rPr>
              <a:t>2016-2 </a:t>
            </a:r>
            <a:r>
              <a:rPr lang="es-ES" sz="1400" b="1" dirty="0">
                <a:latin typeface="Soberana Sans Light"/>
                <a:cs typeface="Soberana Sans Light"/>
              </a:rPr>
              <a:t>por bloques y módulos</a:t>
            </a:r>
            <a:endParaRPr lang="en-US" sz="1400"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527072676"/>
              </p:ext>
            </p:extLst>
          </p:nvPr>
        </p:nvGraphicFramePr>
        <p:xfrm>
          <a:off x="457200" y="1417635"/>
          <a:ext cx="8667893" cy="4271821"/>
        </p:xfrm>
        <a:graphic>
          <a:graphicData uri="http://schemas.openxmlformats.org/drawingml/2006/table">
            <a:tbl>
              <a:tblPr>
                <a:tableStyleId>{5C22544A-7EE6-4342-B048-85BDC9FD1C3A}</a:tableStyleId>
              </a:tblPr>
              <a:tblGrid>
                <a:gridCol w="510363">
                  <a:extLst>
                    <a:ext uri="{9D8B030D-6E8A-4147-A177-3AD203B41FA5}">
                      <a16:colId xmlns:a16="http://schemas.microsoft.com/office/drawing/2014/main" val="3129795902"/>
                    </a:ext>
                  </a:extLst>
                </a:gridCol>
                <a:gridCol w="372139">
                  <a:extLst>
                    <a:ext uri="{9D8B030D-6E8A-4147-A177-3AD203B41FA5}">
                      <a16:colId xmlns:a16="http://schemas.microsoft.com/office/drawing/2014/main" val="241570950"/>
                    </a:ext>
                  </a:extLst>
                </a:gridCol>
                <a:gridCol w="627321">
                  <a:extLst>
                    <a:ext uri="{9D8B030D-6E8A-4147-A177-3AD203B41FA5}">
                      <a16:colId xmlns:a16="http://schemas.microsoft.com/office/drawing/2014/main" val="172667268"/>
                    </a:ext>
                  </a:extLst>
                </a:gridCol>
                <a:gridCol w="340242">
                  <a:extLst>
                    <a:ext uri="{9D8B030D-6E8A-4147-A177-3AD203B41FA5}">
                      <a16:colId xmlns:a16="http://schemas.microsoft.com/office/drawing/2014/main" val="254577072"/>
                    </a:ext>
                  </a:extLst>
                </a:gridCol>
                <a:gridCol w="297712">
                  <a:extLst>
                    <a:ext uri="{9D8B030D-6E8A-4147-A177-3AD203B41FA5}">
                      <a16:colId xmlns:a16="http://schemas.microsoft.com/office/drawing/2014/main" val="3388940148"/>
                    </a:ext>
                  </a:extLst>
                </a:gridCol>
                <a:gridCol w="265814">
                  <a:extLst>
                    <a:ext uri="{9D8B030D-6E8A-4147-A177-3AD203B41FA5}">
                      <a16:colId xmlns:a16="http://schemas.microsoft.com/office/drawing/2014/main" val="3022667868"/>
                    </a:ext>
                  </a:extLst>
                </a:gridCol>
                <a:gridCol w="255181">
                  <a:extLst>
                    <a:ext uri="{9D8B030D-6E8A-4147-A177-3AD203B41FA5}">
                      <a16:colId xmlns:a16="http://schemas.microsoft.com/office/drawing/2014/main" val="770092330"/>
                    </a:ext>
                  </a:extLst>
                </a:gridCol>
                <a:gridCol w="297712">
                  <a:extLst>
                    <a:ext uri="{9D8B030D-6E8A-4147-A177-3AD203B41FA5}">
                      <a16:colId xmlns:a16="http://schemas.microsoft.com/office/drawing/2014/main" val="4139483418"/>
                    </a:ext>
                  </a:extLst>
                </a:gridCol>
                <a:gridCol w="287079">
                  <a:extLst>
                    <a:ext uri="{9D8B030D-6E8A-4147-A177-3AD203B41FA5}">
                      <a16:colId xmlns:a16="http://schemas.microsoft.com/office/drawing/2014/main" val="212487278"/>
                    </a:ext>
                  </a:extLst>
                </a:gridCol>
                <a:gridCol w="318977">
                  <a:extLst>
                    <a:ext uri="{9D8B030D-6E8A-4147-A177-3AD203B41FA5}">
                      <a16:colId xmlns:a16="http://schemas.microsoft.com/office/drawing/2014/main" val="356020938"/>
                    </a:ext>
                  </a:extLst>
                </a:gridCol>
                <a:gridCol w="308344">
                  <a:extLst>
                    <a:ext uri="{9D8B030D-6E8A-4147-A177-3AD203B41FA5}">
                      <a16:colId xmlns:a16="http://schemas.microsoft.com/office/drawing/2014/main" val="198125079"/>
                    </a:ext>
                  </a:extLst>
                </a:gridCol>
                <a:gridCol w="287079">
                  <a:extLst>
                    <a:ext uri="{9D8B030D-6E8A-4147-A177-3AD203B41FA5}">
                      <a16:colId xmlns:a16="http://schemas.microsoft.com/office/drawing/2014/main" val="4209580185"/>
                    </a:ext>
                  </a:extLst>
                </a:gridCol>
                <a:gridCol w="314776">
                  <a:extLst>
                    <a:ext uri="{9D8B030D-6E8A-4147-A177-3AD203B41FA5}">
                      <a16:colId xmlns:a16="http://schemas.microsoft.com/office/drawing/2014/main" val="711722330"/>
                    </a:ext>
                  </a:extLst>
                </a:gridCol>
                <a:gridCol w="276446">
                  <a:extLst>
                    <a:ext uri="{9D8B030D-6E8A-4147-A177-3AD203B41FA5}">
                      <a16:colId xmlns:a16="http://schemas.microsoft.com/office/drawing/2014/main" val="1170692133"/>
                    </a:ext>
                  </a:extLst>
                </a:gridCol>
                <a:gridCol w="297712">
                  <a:extLst>
                    <a:ext uri="{9D8B030D-6E8A-4147-A177-3AD203B41FA5}">
                      <a16:colId xmlns:a16="http://schemas.microsoft.com/office/drawing/2014/main" val="285270606"/>
                    </a:ext>
                  </a:extLst>
                </a:gridCol>
                <a:gridCol w="287079">
                  <a:extLst>
                    <a:ext uri="{9D8B030D-6E8A-4147-A177-3AD203B41FA5}">
                      <a16:colId xmlns:a16="http://schemas.microsoft.com/office/drawing/2014/main" val="1287050606"/>
                    </a:ext>
                  </a:extLst>
                </a:gridCol>
                <a:gridCol w="297711">
                  <a:extLst>
                    <a:ext uri="{9D8B030D-6E8A-4147-A177-3AD203B41FA5}">
                      <a16:colId xmlns:a16="http://schemas.microsoft.com/office/drawing/2014/main" val="2237161478"/>
                    </a:ext>
                  </a:extLst>
                </a:gridCol>
                <a:gridCol w="318977">
                  <a:extLst>
                    <a:ext uri="{9D8B030D-6E8A-4147-A177-3AD203B41FA5}">
                      <a16:colId xmlns:a16="http://schemas.microsoft.com/office/drawing/2014/main" val="1905939464"/>
                    </a:ext>
                  </a:extLst>
                </a:gridCol>
                <a:gridCol w="340242">
                  <a:extLst>
                    <a:ext uri="{9D8B030D-6E8A-4147-A177-3AD203B41FA5}">
                      <a16:colId xmlns:a16="http://schemas.microsoft.com/office/drawing/2014/main" val="4132348390"/>
                    </a:ext>
                  </a:extLst>
                </a:gridCol>
                <a:gridCol w="255181">
                  <a:extLst>
                    <a:ext uri="{9D8B030D-6E8A-4147-A177-3AD203B41FA5}">
                      <a16:colId xmlns:a16="http://schemas.microsoft.com/office/drawing/2014/main" val="478585260"/>
                    </a:ext>
                  </a:extLst>
                </a:gridCol>
                <a:gridCol w="350875">
                  <a:extLst>
                    <a:ext uri="{9D8B030D-6E8A-4147-A177-3AD203B41FA5}">
                      <a16:colId xmlns:a16="http://schemas.microsoft.com/office/drawing/2014/main" val="4067192535"/>
                    </a:ext>
                  </a:extLst>
                </a:gridCol>
                <a:gridCol w="238117">
                  <a:extLst>
                    <a:ext uri="{9D8B030D-6E8A-4147-A177-3AD203B41FA5}">
                      <a16:colId xmlns:a16="http://schemas.microsoft.com/office/drawing/2014/main" val="4090833612"/>
                    </a:ext>
                  </a:extLst>
                </a:gridCol>
                <a:gridCol w="287079">
                  <a:extLst>
                    <a:ext uri="{9D8B030D-6E8A-4147-A177-3AD203B41FA5}">
                      <a16:colId xmlns:a16="http://schemas.microsoft.com/office/drawing/2014/main" val="3053216645"/>
                    </a:ext>
                  </a:extLst>
                </a:gridCol>
                <a:gridCol w="287079">
                  <a:extLst>
                    <a:ext uri="{9D8B030D-6E8A-4147-A177-3AD203B41FA5}">
                      <a16:colId xmlns:a16="http://schemas.microsoft.com/office/drawing/2014/main" val="3763557421"/>
                    </a:ext>
                  </a:extLst>
                </a:gridCol>
                <a:gridCol w="276447">
                  <a:extLst>
                    <a:ext uri="{9D8B030D-6E8A-4147-A177-3AD203B41FA5}">
                      <a16:colId xmlns:a16="http://schemas.microsoft.com/office/drawing/2014/main" val="1731522341"/>
                    </a:ext>
                  </a:extLst>
                </a:gridCol>
                <a:gridCol w="287079">
                  <a:extLst>
                    <a:ext uri="{9D8B030D-6E8A-4147-A177-3AD203B41FA5}">
                      <a16:colId xmlns:a16="http://schemas.microsoft.com/office/drawing/2014/main" val="2676514506"/>
                    </a:ext>
                  </a:extLst>
                </a:gridCol>
                <a:gridCol w="385130">
                  <a:extLst>
                    <a:ext uri="{9D8B030D-6E8A-4147-A177-3AD203B41FA5}">
                      <a16:colId xmlns:a16="http://schemas.microsoft.com/office/drawing/2014/main" val="963743321"/>
                    </a:ext>
                  </a:extLst>
                </a:gridCol>
              </a:tblGrid>
              <a:tr h="379267">
                <a:tc>
                  <a:txBody>
                    <a:bodyPr/>
                    <a:lstStyle/>
                    <a:p>
                      <a:pPr algn="ctr" fontAlgn="b"/>
                      <a:r>
                        <a:rPr lang="en-US" sz="700" u="none" strike="noStrike">
                          <a:effectLst/>
                        </a:rPr>
                        <a:t>Nombre del Curso</a:t>
                      </a:r>
                      <a:endParaRPr lang="en-US" sz="700" b="1" i="0" u="none" strike="noStrike">
                        <a:solidFill>
                          <a:srgbClr val="000000"/>
                        </a:solidFill>
                        <a:effectLst/>
                        <a:latin typeface="Arial" panose="020B0604020202020204" pitchFamily="34" charset="0"/>
                      </a:endParaRPr>
                    </a:p>
                  </a:txBody>
                  <a:tcPr marL="0" marR="0" marT="0" marB="0" anchor="b">
                    <a:solidFill>
                      <a:schemeClr val="accent5"/>
                    </a:solidFill>
                  </a:tcPr>
                </a:tc>
                <a:tc>
                  <a:txBody>
                    <a:bodyPr/>
                    <a:lstStyle/>
                    <a:p>
                      <a:pPr algn="ctr" fontAlgn="b"/>
                      <a:r>
                        <a:rPr lang="en-US" sz="700" u="none" strike="noStrike">
                          <a:effectLst/>
                        </a:rPr>
                        <a:t>No. Docentes</a:t>
                      </a:r>
                      <a:endParaRPr lang="en-US" sz="700" b="1" i="0" u="none" strike="noStrike">
                        <a:solidFill>
                          <a:srgbClr val="000000"/>
                        </a:solidFill>
                        <a:effectLst/>
                        <a:latin typeface="Arial" panose="020B0604020202020204" pitchFamily="34" charset="0"/>
                      </a:endParaRPr>
                    </a:p>
                  </a:txBody>
                  <a:tcPr marL="0" marR="0" marT="0" marB="0" anchor="b">
                    <a:solidFill>
                      <a:schemeClr val="accent5"/>
                    </a:solidFill>
                  </a:tcPr>
                </a:tc>
                <a:tc>
                  <a:txBody>
                    <a:bodyPr/>
                    <a:lstStyle/>
                    <a:p>
                      <a:pPr algn="ctr" fontAlgn="b"/>
                      <a:r>
                        <a:rPr lang="en-US" sz="700" u="none" strike="noStrike">
                          <a:effectLst/>
                        </a:rPr>
                        <a:t>Periodo Escolar</a:t>
                      </a:r>
                      <a:endParaRPr lang="en-US" sz="700" b="1" i="0" u="none" strike="noStrike">
                        <a:solidFill>
                          <a:srgbClr val="000000"/>
                        </a:solidFill>
                        <a:effectLst/>
                        <a:latin typeface="Arial" panose="020B0604020202020204" pitchFamily="34" charset="0"/>
                      </a:endParaRPr>
                    </a:p>
                  </a:txBody>
                  <a:tcPr marL="0" marR="0" marT="0" marB="0" anchor="b">
                    <a:solidFill>
                      <a:schemeClr val="accent5"/>
                    </a:solidFill>
                  </a:tcPr>
                </a:tc>
                <a:tc>
                  <a:txBody>
                    <a:bodyPr/>
                    <a:lstStyle/>
                    <a:p>
                      <a:pPr algn="ctr" fontAlgn="b"/>
                      <a:r>
                        <a:rPr lang="en-US" sz="700" u="none" strike="noStrike" dirty="0" smtClean="0">
                          <a:effectLst/>
                        </a:rPr>
                        <a:t>AET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AGP</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BI</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DC</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DE</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DS</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EM</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ER</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ES</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u="none" strike="noStrike" dirty="0" smtClean="0">
                          <a:effectLst/>
                        </a:rPr>
                        <a:t>GAP</a:t>
                      </a:r>
                      <a:endParaRPr lang="es-MX"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err="1" smtClean="0">
                          <a:effectLst/>
                        </a:rPr>
                        <a:t>Gl</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u="none" strike="noStrike" dirty="0" smtClean="0">
                          <a:effectLst/>
                        </a:rPr>
                        <a:t>GSS</a:t>
                      </a:r>
                      <a:endParaRPr lang="es-MX"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GT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LT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0" i="0" u="none" strike="noStrike" dirty="0" smtClean="0">
                          <a:solidFill>
                            <a:schemeClr val="dk1"/>
                          </a:solidFill>
                          <a:effectLst/>
                          <a:latin typeface="+mn-lt"/>
                        </a:rPr>
                        <a:t>MI</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0" i="0" u="none" strike="noStrike" dirty="0" smtClean="0">
                          <a:solidFill>
                            <a:schemeClr val="dk1"/>
                          </a:solidFill>
                          <a:effectLst/>
                          <a:latin typeface="+mn-lt"/>
                        </a:rPr>
                        <a:t>MT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NA</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PPS</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SA</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SP</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TA</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0" i="0" u="none" strike="noStrike" dirty="0" smtClean="0">
                          <a:solidFill>
                            <a:schemeClr val="dk1"/>
                          </a:solidFill>
                          <a:effectLst/>
                          <a:latin typeface="+mn-lt"/>
                        </a:rPr>
                        <a:t>TM</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smtClean="0">
                          <a:effectLst/>
                        </a:rPr>
                        <a:t>UM</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dirty="0">
                          <a:effectLst/>
                        </a:rPr>
                        <a:t>TOTAL</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extLst>
                  <a:ext uri="{0D108BD9-81ED-4DB2-BD59-A6C34878D82A}">
                    <a16:rowId xmlns:a16="http://schemas.microsoft.com/office/drawing/2014/main" val="1837229039"/>
                  </a:ext>
                </a:extLst>
              </a:tr>
              <a:tr h="202516">
                <a:tc>
                  <a:txBody>
                    <a:bodyPr/>
                    <a:lstStyle/>
                    <a:p>
                      <a:pPr algn="ctr" fontAlgn="b"/>
                      <a:r>
                        <a:rPr lang="en-US" sz="700" u="none" strike="noStrike">
                          <a:effectLst/>
                        </a:rPr>
                        <a:t>Semestre</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1,824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2015-1S B1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150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101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249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89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354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108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168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141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1,824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203118756"/>
                  </a:ext>
                </a:extLst>
              </a:tr>
              <a:tr h="202516">
                <a:tc>
                  <a:txBody>
                    <a:bodyPr/>
                    <a:lstStyle/>
                    <a:p>
                      <a:pPr algn="ctr" fontAlgn="b"/>
                      <a:r>
                        <a:rPr lang="en-US" sz="700" u="none" strike="noStrike">
                          <a:effectLst/>
                        </a:rPr>
                        <a:t>Semestre</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1,661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2015-1S B2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136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103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240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357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154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81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139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122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1,661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229936268"/>
                  </a:ext>
                </a:extLst>
              </a:tr>
              <a:tr h="202516">
                <a:tc>
                  <a:txBody>
                    <a:bodyPr/>
                    <a:lstStyle/>
                    <a:p>
                      <a:pPr algn="ctr" fontAlgn="b"/>
                      <a:r>
                        <a:rPr lang="en-US" sz="700" u="none" strike="noStrike">
                          <a:effectLst/>
                        </a:rPr>
                        <a:t>Semestre</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1,784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2015-2S B1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143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248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327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103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162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157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111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1,784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4233444844"/>
                  </a:ext>
                </a:extLst>
              </a:tr>
              <a:tr h="202516">
                <a:tc>
                  <a:txBody>
                    <a:bodyPr/>
                    <a:lstStyle/>
                    <a:p>
                      <a:pPr algn="ctr" fontAlgn="b"/>
                      <a:r>
                        <a:rPr lang="en-US" sz="700" u="none" strike="noStrike">
                          <a:effectLst/>
                        </a:rPr>
                        <a:t>Semestre</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1,705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2015-2S B2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128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238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319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156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82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151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1,705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694335149"/>
                  </a:ext>
                </a:extLst>
              </a:tr>
              <a:tr h="202516">
                <a:tc>
                  <a:txBody>
                    <a:bodyPr/>
                    <a:lstStyle/>
                    <a:p>
                      <a:pPr algn="ctr" fontAlgn="b"/>
                      <a:r>
                        <a:rPr lang="en-US" sz="700" u="none" strike="noStrike">
                          <a:effectLst/>
                        </a:rPr>
                        <a:t>Semestre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1,787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2016-1-B1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122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254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270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104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160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131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131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114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1,787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035154491"/>
                  </a:ext>
                </a:extLst>
              </a:tr>
              <a:tr h="202516">
                <a:tc>
                  <a:txBody>
                    <a:bodyPr/>
                    <a:lstStyle/>
                    <a:p>
                      <a:pPr algn="ctr" fontAlgn="b"/>
                      <a:r>
                        <a:rPr lang="en-US" sz="700" u="none" strike="noStrike">
                          <a:effectLst/>
                        </a:rPr>
                        <a:t>Módulo I DE</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2016-1-M1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279465912"/>
                  </a:ext>
                </a:extLst>
              </a:tr>
              <a:tr h="202516">
                <a:tc>
                  <a:txBody>
                    <a:bodyPr/>
                    <a:lstStyle/>
                    <a:p>
                      <a:pPr algn="ctr" fontAlgn="b"/>
                      <a:r>
                        <a:rPr lang="en-US" sz="700" u="none" strike="noStrike">
                          <a:effectLst/>
                        </a:rPr>
                        <a:t>Módulo II DE</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2016-1-M2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423575745"/>
                  </a:ext>
                </a:extLst>
              </a:tr>
              <a:tr h="280920">
                <a:tc>
                  <a:txBody>
                    <a:bodyPr/>
                    <a:lstStyle/>
                    <a:p>
                      <a:pPr algn="ctr" fontAlgn="b"/>
                      <a:r>
                        <a:rPr lang="en-US" sz="700" u="none" strike="noStrike">
                          <a:effectLst/>
                        </a:rPr>
                        <a:t>Módulo III DE</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2016-1 M3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2002504196"/>
                  </a:ext>
                </a:extLst>
              </a:tr>
              <a:tr h="202516">
                <a:tc>
                  <a:txBody>
                    <a:bodyPr/>
                    <a:lstStyle/>
                    <a:p>
                      <a:pPr algn="ctr" fontAlgn="b"/>
                      <a:r>
                        <a:rPr lang="en-US" sz="700" u="none" strike="noStrike">
                          <a:effectLst/>
                        </a:rPr>
                        <a:t>Semestre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1,911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2016-1-B2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124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229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80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390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103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166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141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115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1,911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765547852"/>
                  </a:ext>
                </a:extLst>
              </a:tr>
              <a:tr h="303774">
                <a:tc>
                  <a:txBody>
                    <a:bodyPr/>
                    <a:lstStyle/>
                    <a:p>
                      <a:pPr algn="ctr" fontAlgn="b"/>
                      <a:r>
                        <a:rPr lang="en-US" sz="700" u="none" strike="noStrike">
                          <a:effectLst/>
                        </a:rPr>
                        <a:t>5a Etapa PA</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360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PA 2016 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360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428964581"/>
                  </a:ext>
                </a:extLst>
              </a:tr>
              <a:tr h="202516">
                <a:tc>
                  <a:txBody>
                    <a:bodyPr/>
                    <a:lstStyle/>
                    <a:p>
                      <a:pPr algn="ctr" fontAlgn="b"/>
                      <a:r>
                        <a:rPr lang="en-US" sz="700" u="none" strike="noStrike">
                          <a:effectLst/>
                        </a:rPr>
                        <a:t>Semestre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1,929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2016-2-B1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262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371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101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173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137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127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115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1,929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099636417"/>
                  </a:ext>
                </a:extLst>
              </a:tr>
              <a:tr h="303774">
                <a:tc>
                  <a:txBody>
                    <a:bodyPr/>
                    <a:lstStyle/>
                    <a:p>
                      <a:pPr algn="ctr" fontAlgn="b"/>
                      <a:r>
                        <a:rPr lang="es-MX" sz="700" u="none" strike="noStrike">
                          <a:effectLst/>
                        </a:rPr>
                        <a:t>Módulo I y IV DE</a:t>
                      </a:r>
                      <a:endParaRPr lang="es-MX"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2016-1 M4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20043415"/>
                  </a:ext>
                </a:extLst>
              </a:tr>
              <a:tr h="303774">
                <a:tc>
                  <a:txBody>
                    <a:bodyPr/>
                    <a:lstStyle/>
                    <a:p>
                      <a:pPr algn="ctr" fontAlgn="b"/>
                      <a:r>
                        <a:rPr lang="es-MX" sz="700" u="none" strike="noStrike">
                          <a:effectLst/>
                        </a:rPr>
                        <a:t>Módulo I II y V DE</a:t>
                      </a:r>
                      <a:endParaRPr lang="es-MX"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2016-1 M5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093963057"/>
                  </a:ext>
                </a:extLst>
              </a:tr>
              <a:tr h="202516">
                <a:tc>
                  <a:txBody>
                    <a:bodyPr/>
                    <a:lstStyle/>
                    <a:p>
                      <a:pPr algn="ctr" fontAlgn="b"/>
                      <a:r>
                        <a:rPr lang="en-US" sz="700" u="none" strike="noStrike">
                          <a:effectLst/>
                        </a:rPr>
                        <a:t>Semestre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1,836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2016-2-B2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137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67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213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79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314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39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97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153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84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144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47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143</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54</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117</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16</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1,836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68523735"/>
                  </a:ext>
                </a:extLst>
              </a:tr>
              <a:tr h="303774">
                <a:tc>
                  <a:txBody>
                    <a:bodyPr/>
                    <a:lstStyle/>
                    <a:p>
                      <a:pPr algn="ctr" fontAlgn="b"/>
                      <a:r>
                        <a:rPr lang="es-MX" sz="700" u="none" strike="noStrike">
                          <a:effectLst/>
                        </a:rPr>
                        <a:t>Módulo III y VI DE</a:t>
                      </a:r>
                      <a:endParaRPr lang="es-MX"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2016-1 M6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51</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u="none" strike="noStrike">
                          <a:effectLst/>
                        </a:rPr>
                        <a:t>51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251894119"/>
                  </a:ext>
                </a:extLst>
              </a:tr>
              <a:tr h="158018">
                <a:tc>
                  <a:txBody>
                    <a:bodyPr/>
                    <a:lstStyle/>
                    <a:p>
                      <a:pPr algn="ctr" fontAlgn="b"/>
                      <a:r>
                        <a:rPr lang="en-US" sz="700" u="none" strike="noStrike">
                          <a:effectLst/>
                        </a:rPr>
                        <a:t>TOTAL</a:t>
                      </a:r>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2252326334"/>
                  </a:ext>
                </a:extLst>
              </a:tr>
              <a:tr h="202516">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endParaRPr lang="en-US" sz="700" b="0"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AET</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AG</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BI</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DC</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DE</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DS</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EM</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ER</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ES (PES)</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GAP</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GI</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GSS</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GT</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LT</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MI</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MT</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NA</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PPS</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SA</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SP</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TA</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TM</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u="none" strike="noStrike">
                          <a:effectLst/>
                        </a:rPr>
                        <a:t>UM</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endParaRPr lang="en-US" sz="700" b="0" i="0" u="none" strike="noStrike" dirty="0">
                        <a:solidFill>
                          <a:srgbClr val="000000"/>
                        </a:solidFill>
                        <a:effectLst/>
                        <a:latin typeface="Calibri" panose="020F0502020204030204" pitchFamily="34" charset="0"/>
                      </a:endParaRPr>
                    </a:p>
                  </a:txBody>
                  <a:tcPr marL="0" marR="0" marT="0" marB="0" anchor="b">
                    <a:solidFill>
                      <a:schemeClr val="accent5"/>
                    </a:solidFill>
                  </a:tcPr>
                </a:tc>
                <a:extLst>
                  <a:ext uri="{0D108BD9-81ED-4DB2-BD59-A6C34878D82A}">
                    <a16:rowId xmlns:a16="http://schemas.microsoft.com/office/drawing/2014/main" val="338055450"/>
                  </a:ext>
                </a:extLst>
              </a:tr>
            </a:tbl>
          </a:graphicData>
        </a:graphic>
      </p:graphicFrame>
      <p:sp>
        <p:nvSpPr>
          <p:cNvPr id="4" name="Marcador de número de diapositiva 3"/>
          <p:cNvSpPr>
            <a:spLocks noGrp="1"/>
          </p:cNvSpPr>
          <p:nvPr>
            <p:ph type="sldNum" sz="quarter" idx="12"/>
          </p:nvPr>
        </p:nvSpPr>
        <p:spPr/>
        <p:txBody>
          <a:bodyPr/>
          <a:lstStyle/>
          <a:p>
            <a:fld id="{42A67A50-118E-EC49-9770-6BD1D2E6064A}" type="slidenum">
              <a:rPr lang="es-ES" smtClean="0"/>
              <a:t>11</a:t>
            </a:fld>
            <a:endParaRPr lang="es-ES"/>
          </a:p>
        </p:txBody>
      </p:sp>
    </p:spTree>
    <p:extLst>
      <p:ext uri="{BB962C8B-B14F-4D97-AF65-F5344CB8AC3E}">
        <p14:creationId xmlns:p14="http://schemas.microsoft.com/office/powerpoint/2010/main" val="1326333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1644" y="776176"/>
            <a:ext cx="8229600" cy="556401"/>
          </a:xfrm>
        </p:spPr>
        <p:txBody>
          <a:bodyPr>
            <a:normAutofit/>
          </a:bodyPr>
          <a:lstStyle/>
          <a:p>
            <a:r>
              <a:rPr lang="es-ES" sz="1400" b="1" dirty="0">
                <a:latin typeface="Soberana Sans Light"/>
                <a:cs typeface="Soberana Sans Light"/>
              </a:rPr>
              <a:t>Concentrado general de docentes de </a:t>
            </a:r>
            <a:r>
              <a:rPr lang="es-ES" sz="1400" b="1" dirty="0" smtClean="0">
                <a:latin typeface="Soberana Sans Light"/>
                <a:cs typeface="Soberana Sans Light"/>
              </a:rPr>
              <a:t>2017 </a:t>
            </a:r>
            <a:r>
              <a:rPr lang="es-ES" sz="1400" b="1" dirty="0">
                <a:latin typeface="Soberana Sans Light"/>
                <a:cs typeface="Soberana Sans Light"/>
              </a:rPr>
              <a:t>a </a:t>
            </a:r>
            <a:r>
              <a:rPr lang="es-ES" sz="1400" b="1" dirty="0" smtClean="0">
                <a:latin typeface="Soberana Sans Light"/>
                <a:cs typeface="Soberana Sans Light"/>
              </a:rPr>
              <a:t>2018-2-B1 </a:t>
            </a:r>
            <a:r>
              <a:rPr lang="es-ES" sz="1400" b="1" dirty="0">
                <a:latin typeface="Soberana Sans Light"/>
                <a:cs typeface="Soberana Sans Light"/>
              </a:rPr>
              <a:t>por bloques y módulos</a:t>
            </a:r>
            <a:endParaRPr lang="en-US" sz="1400" b="1"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925790172"/>
              </p:ext>
            </p:extLst>
          </p:nvPr>
        </p:nvGraphicFramePr>
        <p:xfrm>
          <a:off x="248355" y="1160698"/>
          <a:ext cx="8512890" cy="5036902"/>
        </p:xfrm>
        <a:graphic>
          <a:graphicData uri="http://schemas.openxmlformats.org/drawingml/2006/table">
            <a:tbl>
              <a:tblPr>
                <a:tableStyleId>{5C22544A-7EE6-4342-B048-85BDC9FD1C3A}</a:tableStyleId>
              </a:tblPr>
              <a:tblGrid>
                <a:gridCol w="1185873">
                  <a:extLst>
                    <a:ext uri="{9D8B030D-6E8A-4147-A177-3AD203B41FA5}">
                      <a16:colId xmlns:a16="http://schemas.microsoft.com/office/drawing/2014/main" val="2004082053"/>
                    </a:ext>
                  </a:extLst>
                </a:gridCol>
                <a:gridCol w="349409">
                  <a:extLst>
                    <a:ext uri="{9D8B030D-6E8A-4147-A177-3AD203B41FA5}">
                      <a16:colId xmlns:a16="http://schemas.microsoft.com/office/drawing/2014/main" val="4029759879"/>
                    </a:ext>
                  </a:extLst>
                </a:gridCol>
                <a:gridCol w="645878">
                  <a:extLst>
                    <a:ext uri="{9D8B030D-6E8A-4147-A177-3AD203B41FA5}">
                      <a16:colId xmlns:a16="http://schemas.microsoft.com/office/drawing/2014/main" val="885484832"/>
                    </a:ext>
                  </a:extLst>
                </a:gridCol>
                <a:gridCol w="232940">
                  <a:extLst>
                    <a:ext uri="{9D8B030D-6E8A-4147-A177-3AD203B41FA5}">
                      <a16:colId xmlns:a16="http://schemas.microsoft.com/office/drawing/2014/main" val="484081327"/>
                    </a:ext>
                  </a:extLst>
                </a:gridCol>
                <a:gridCol w="243527">
                  <a:extLst>
                    <a:ext uri="{9D8B030D-6E8A-4147-A177-3AD203B41FA5}">
                      <a16:colId xmlns:a16="http://schemas.microsoft.com/office/drawing/2014/main" val="553424003"/>
                    </a:ext>
                  </a:extLst>
                </a:gridCol>
                <a:gridCol w="232940">
                  <a:extLst>
                    <a:ext uri="{9D8B030D-6E8A-4147-A177-3AD203B41FA5}">
                      <a16:colId xmlns:a16="http://schemas.microsoft.com/office/drawing/2014/main" val="84497910"/>
                    </a:ext>
                  </a:extLst>
                </a:gridCol>
                <a:gridCol w="254117">
                  <a:extLst>
                    <a:ext uri="{9D8B030D-6E8A-4147-A177-3AD203B41FA5}">
                      <a16:colId xmlns:a16="http://schemas.microsoft.com/office/drawing/2014/main" val="2740889544"/>
                    </a:ext>
                  </a:extLst>
                </a:gridCol>
                <a:gridCol w="254116">
                  <a:extLst>
                    <a:ext uri="{9D8B030D-6E8A-4147-A177-3AD203B41FA5}">
                      <a16:colId xmlns:a16="http://schemas.microsoft.com/office/drawing/2014/main" val="2144760308"/>
                    </a:ext>
                  </a:extLst>
                </a:gridCol>
                <a:gridCol w="243527">
                  <a:extLst>
                    <a:ext uri="{9D8B030D-6E8A-4147-A177-3AD203B41FA5}">
                      <a16:colId xmlns:a16="http://schemas.microsoft.com/office/drawing/2014/main" val="2006934031"/>
                    </a:ext>
                  </a:extLst>
                </a:gridCol>
                <a:gridCol w="264704">
                  <a:extLst>
                    <a:ext uri="{9D8B030D-6E8A-4147-A177-3AD203B41FA5}">
                      <a16:colId xmlns:a16="http://schemas.microsoft.com/office/drawing/2014/main" val="4140277041"/>
                    </a:ext>
                  </a:extLst>
                </a:gridCol>
                <a:gridCol w="243527">
                  <a:extLst>
                    <a:ext uri="{9D8B030D-6E8A-4147-A177-3AD203B41FA5}">
                      <a16:colId xmlns:a16="http://schemas.microsoft.com/office/drawing/2014/main" val="1203580329"/>
                    </a:ext>
                  </a:extLst>
                </a:gridCol>
                <a:gridCol w="222350">
                  <a:extLst>
                    <a:ext uri="{9D8B030D-6E8A-4147-A177-3AD203B41FA5}">
                      <a16:colId xmlns:a16="http://schemas.microsoft.com/office/drawing/2014/main" val="2670690693"/>
                    </a:ext>
                  </a:extLst>
                </a:gridCol>
                <a:gridCol w="243527">
                  <a:extLst>
                    <a:ext uri="{9D8B030D-6E8A-4147-A177-3AD203B41FA5}">
                      <a16:colId xmlns:a16="http://schemas.microsoft.com/office/drawing/2014/main" val="3217831645"/>
                    </a:ext>
                  </a:extLst>
                </a:gridCol>
                <a:gridCol w="254117">
                  <a:extLst>
                    <a:ext uri="{9D8B030D-6E8A-4147-A177-3AD203B41FA5}">
                      <a16:colId xmlns:a16="http://schemas.microsoft.com/office/drawing/2014/main" val="139405584"/>
                    </a:ext>
                  </a:extLst>
                </a:gridCol>
                <a:gridCol w="232940">
                  <a:extLst>
                    <a:ext uri="{9D8B030D-6E8A-4147-A177-3AD203B41FA5}">
                      <a16:colId xmlns:a16="http://schemas.microsoft.com/office/drawing/2014/main" val="1512577245"/>
                    </a:ext>
                  </a:extLst>
                </a:gridCol>
                <a:gridCol w="222351">
                  <a:extLst>
                    <a:ext uri="{9D8B030D-6E8A-4147-A177-3AD203B41FA5}">
                      <a16:colId xmlns:a16="http://schemas.microsoft.com/office/drawing/2014/main" val="2250477430"/>
                    </a:ext>
                  </a:extLst>
                </a:gridCol>
                <a:gridCol w="222350">
                  <a:extLst>
                    <a:ext uri="{9D8B030D-6E8A-4147-A177-3AD203B41FA5}">
                      <a16:colId xmlns:a16="http://schemas.microsoft.com/office/drawing/2014/main" val="3914539591"/>
                    </a:ext>
                  </a:extLst>
                </a:gridCol>
                <a:gridCol w="232941">
                  <a:extLst>
                    <a:ext uri="{9D8B030D-6E8A-4147-A177-3AD203B41FA5}">
                      <a16:colId xmlns:a16="http://schemas.microsoft.com/office/drawing/2014/main" val="1200885626"/>
                    </a:ext>
                  </a:extLst>
                </a:gridCol>
                <a:gridCol w="232940">
                  <a:extLst>
                    <a:ext uri="{9D8B030D-6E8A-4147-A177-3AD203B41FA5}">
                      <a16:colId xmlns:a16="http://schemas.microsoft.com/office/drawing/2014/main" val="2638780492"/>
                    </a:ext>
                  </a:extLst>
                </a:gridCol>
                <a:gridCol w="275292">
                  <a:extLst>
                    <a:ext uri="{9D8B030D-6E8A-4147-A177-3AD203B41FA5}">
                      <a16:colId xmlns:a16="http://schemas.microsoft.com/office/drawing/2014/main" val="3384793850"/>
                    </a:ext>
                  </a:extLst>
                </a:gridCol>
                <a:gridCol w="275293">
                  <a:extLst>
                    <a:ext uri="{9D8B030D-6E8A-4147-A177-3AD203B41FA5}">
                      <a16:colId xmlns:a16="http://schemas.microsoft.com/office/drawing/2014/main" val="239752994"/>
                    </a:ext>
                  </a:extLst>
                </a:gridCol>
                <a:gridCol w="296469">
                  <a:extLst>
                    <a:ext uri="{9D8B030D-6E8A-4147-A177-3AD203B41FA5}">
                      <a16:colId xmlns:a16="http://schemas.microsoft.com/office/drawing/2014/main" val="1978916814"/>
                    </a:ext>
                  </a:extLst>
                </a:gridCol>
                <a:gridCol w="275292">
                  <a:extLst>
                    <a:ext uri="{9D8B030D-6E8A-4147-A177-3AD203B41FA5}">
                      <a16:colId xmlns:a16="http://schemas.microsoft.com/office/drawing/2014/main" val="3316518622"/>
                    </a:ext>
                  </a:extLst>
                </a:gridCol>
                <a:gridCol w="243527">
                  <a:extLst>
                    <a:ext uri="{9D8B030D-6E8A-4147-A177-3AD203B41FA5}">
                      <a16:colId xmlns:a16="http://schemas.microsoft.com/office/drawing/2014/main" val="873716131"/>
                    </a:ext>
                  </a:extLst>
                </a:gridCol>
                <a:gridCol w="232940">
                  <a:extLst>
                    <a:ext uri="{9D8B030D-6E8A-4147-A177-3AD203B41FA5}">
                      <a16:colId xmlns:a16="http://schemas.microsoft.com/office/drawing/2014/main" val="1884119325"/>
                    </a:ext>
                  </a:extLst>
                </a:gridCol>
                <a:gridCol w="243527">
                  <a:extLst>
                    <a:ext uri="{9D8B030D-6E8A-4147-A177-3AD203B41FA5}">
                      <a16:colId xmlns:a16="http://schemas.microsoft.com/office/drawing/2014/main" val="2408854322"/>
                    </a:ext>
                  </a:extLst>
                </a:gridCol>
                <a:gridCol w="222351">
                  <a:extLst>
                    <a:ext uri="{9D8B030D-6E8A-4147-A177-3AD203B41FA5}">
                      <a16:colId xmlns:a16="http://schemas.microsoft.com/office/drawing/2014/main" val="2477427080"/>
                    </a:ext>
                  </a:extLst>
                </a:gridCol>
                <a:gridCol w="434125">
                  <a:extLst>
                    <a:ext uri="{9D8B030D-6E8A-4147-A177-3AD203B41FA5}">
                      <a16:colId xmlns:a16="http://schemas.microsoft.com/office/drawing/2014/main" val="1800196216"/>
                    </a:ext>
                  </a:extLst>
                </a:gridCol>
              </a:tblGrid>
              <a:tr h="366847">
                <a:tc>
                  <a:txBody>
                    <a:bodyPr/>
                    <a:lstStyle/>
                    <a:p>
                      <a:pPr algn="ctr" fontAlgn="b"/>
                      <a:r>
                        <a:rPr lang="en-US" sz="700" b="1" u="none" strike="noStrike" dirty="0" err="1">
                          <a:effectLst/>
                        </a:rPr>
                        <a:t>Nombre</a:t>
                      </a:r>
                      <a:r>
                        <a:rPr lang="en-US" sz="700" b="1" u="none" strike="noStrike" dirty="0">
                          <a:effectLst/>
                        </a:rPr>
                        <a:t> del </a:t>
                      </a:r>
                      <a:r>
                        <a:rPr lang="en-US" sz="700" b="1" u="none" strike="noStrike" dirty="0" err="1">
                          <a:effectLst/>
                        </a:rPr>
                        <a:t>Curso</a:t>
                      </a:r>
                      <a:endParaRPr lang="en-US" sz="700" b="1" i="0" u="none" strike="noStrike" dirty="0">
                        <a:solidFill>
                          <a:srgbClr val="000000"/>
                        </a:solidFill>
                        <a:effectLst/>
                        <a:latin typeface="Arial" panose="020B0604020202020204" pitchFamily="34" charset="0"/>
                      </a:endParaRPr>
                    </a:p>
                  </a:txBody>
                  <a:tcPr marL="0" marR="0" marT="0" marB="0" anchor="b">
                    <a:solidFill>
                      <a:schemeClr val="accent5"/>
                    </a:solidFill>
                  </a:tcPr>
                </a:tc>
                <a:tc>
                  <a:txBody>
                    <a:bodyPr/>
                    <a:lstStyle/>
                    <a:p>
                      <a:pPr algn="ctr" fontAlgn="b"/>
                      <a:r>
                        <a:rPr lang="en-US" sz="700" b="1" u="none" strike="noStrike">
                          <a:effectLst/>
                        </a:rPr>
                        <a:t>No. Docentes</a:t>
                      </a:r>
                      <a:endParaRPr lang="en-US" sz="700" b="1" i="0" u="none" strike="noStrike">
                        <a:solidFill>
                          <a:srgbClr val="000000"/>
                        </a:solidFill>
                        <a:effectLst/>
                        <a:latin typeface="Arial" panose="020B0604020202020204" pitchFamily="34" charset="0"/>
                      </a:endParaRPr>
                    </a:p>
                  </a:txBody>
                  <a:tcPr marL="0" marR="0" marT="0" marB="0" anchor="b">
                    <a:solidFill>
                      <a:schemeClr val="accent5"/>
                    </a:solidFill>
                  </a:tcPr>
                </a:tc>
                <a:tc>
                  <a:txBody>
                    <a:bodyPr/>
                    <a:lstStyle/>
                    <a:p>
                      <a:pPr algn="ctr" fontAlgn="b"/>
                      <a:r>
                        <a:rPr lang="en-US" sz="700" b="1" u="none" strike="noStrike" dirty="0" err="1">
                          <a:effectLst/>
                        </a:rPr>
                        <a:t>Periodo</a:t>
                      </a:r>
                      <a:r>
                        <a:rPr lang="en-US" sz="700" b="1" u="none" strike="noStrike" dirty="0">
                          <a:effectLst/>
                        </a:rPr>
                        <a:t> Escolar</a:t>
                      </a:r>
                      <a:endParaRPr lang="en-US" sz="700" b="1" i="0" u="none" strike="noStrike" dirty="0">
                        <a:solidFill>
                          <a:srgbClr val="000000"/>
                        </a:solidFill>
                        <a:effectLst/>
                        <a:latin typeface="Arial" panose="020B0604020202020204" pitchFamily="34" charset="0"/>
                      </a:endParaRPr>
                    </a:p>
                  </a:txBody>
                  <a:tcPr marL="0" marR="0" marT="0" marB="0" anchor="b">
                    <a:solidFill>
                      <a:schemeClr val="accent5"/>
                    </a:solidFill>
                  </a:tcPr>
                </a:tc>
                <a:tc>
                  <a:txBody>
                    <a:bodyPr/>
                    <a:lstStyle/>
                    <a:p>
                      <a:pPr algn="ctr" fontAlgn="b"/>
                      <a:r>
                        <a:rPr lang="es-MX" sz="700" b="1" i="0" u="none" strike="noStrike" dirty="0" smtClean="0">
                          <a:solidFill>
                            <a:srgbClr val="000000"/>
                          </a:solidFill>
                          <a:effectLst/>
                          <a:latin typeface="Calibri" panose="020F0502020204030204" pitchFamily="34" charset="0"/>
                        </a:rPr>
                        <a:t>AET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1" i="0" u="none" strike="noStrike" dirty="0" smtClean="0">
                          <a:solidFill>
                            <a:srgbClr val="000000"/>
                          </a:solidFill>
                          <a:effectLst/>
                          <a:latin typeface="Calibri" panose="020F0502020204030204" pitchFamily="34" charset="0"/>
                        </a:rPr>
                        <a:t>AG</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1" i="0" u="none" strike="noStrike" dirty="0" smtClean="0">
                          <a:solidFill>
                            <a:schemeClr val="dk1"/>
                          </a:solidFill>
                          <a:effectLst/>
                          <a:latin typeface="+mn-lt"/>
                        </a:rPr>
                        <a:t>BI</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CFP</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DC</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DE</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DS</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EM</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ER</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ES</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1" u="none" strike="noStrike" dirty="0" smtClean="0">
                          <a:effectLst/>
                        </a:rPr>
                        <a:t>GAP</a:t>
                      </a:r>
                      <a:endParaRPr lang="es-MX"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GI</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1" i="0" u="none" strike="noStrike" dirty="0" smtClean="0">
                          <a:solidFill>
                            <a:schemeClr val="dk1"/>
                          </a:solidFill>
                          <a:effectLst/>
                          <a:latin typeface="+mn-lt"/>
                        </a:rPr>
                        <a:t>GSS</a:t>
                      </a:r>
                      <a:endParaRPr lang="es-MX"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GT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LT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MI</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1" i="0" u="none" strike="noStrike" dirty="0" smtClean="0">
                          <a:solidFill>
                            <a:schemeClr val="dk1"/>
                          </a:solidFill>
                          <a:effectLst/>
                          <a:latin typeface="+mn-lt"/>
                        </a:rPr>
                        <a:t>MT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NA</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PPS</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SA</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SP</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TA</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s-MX" sz="700" b="1" i="0" u="none" strike="noStrike" dirty="0" smtClean="0">
                          <a:solidFill>
                            <a:schemeClr val="dk1"/>
                          </a:solidFill>
                          <a:effectLst/>
                          <a:latin typeface="+mn-lt"/>
                        </a:rPr>
                        <a:t>TM</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smtClean="0">
                          <a:effectLst/>
                        </a:rPr>
                        <a:t>UM</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TOTAL</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extLst>
                  <a:ext uri="{0D108BD9-81ED-4DB2-BD59-A6C34878D82A}">
                    <a16:rowId xmlns:a16="http://schemas.microsoft.com/office/drawing/2014/main" val="4014358226"/>
                  </a:ext>
                </a:extLst>
              </a:tr>
              <a:tr h="237037">
                <a:tc>
                  <a:txBody>
                    <a:bodyPr/>
                    <a:lstStyle/>
                    <a:p>
                      <a:pPr algn="ctr" fontAlgn="b"/>
                      <a:r>
                        <a:rPr lang="en-US" sz="700" b="1" u="none" strike="noStrike" dirty="0" err="1">
                          <a:effectLst/>
                        </a:rPr>
                        <a:t>Semestre</a:t>
                      </a:r>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859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2017-1 B1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140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67</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859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2603894588"/>
                  </a:ext>
                </a:extLst>
              </a:tr>
              <a:tr h="217830">
                <a:tc>
                  <a:txBody>
                    <a:bodyPr/>
                    <a:lstStyle/>
                    <a:p>
                      <a:pPr algn="ctr" fontAlgn="b"/>
                      <a:r>
                        <a:rPr lang="es-MX" sz="700" b="1" u="none" strike="noStrike" dirty="0">
                          <a:effectLst/>
                        </a:rPr>
                        <a:t>Módulo I IV y VII DE</a:t>
                      </a:r>
                      <a:endParaRPr lang="es-MX"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2017-1 M7</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36</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94749563"/>
                  </a:ext>
                </a:extLst>
              </a:tr>
              <a:tr h="228320">
                <a:tc>
                  <a:txBody>
                    <a:bodyPr/>
                    <a:lstStyle/>
                    <a:p>
                      <a:pPr algn="ctr" fontAlgn="b"/>
                      <a:r>
                        <a:rPr lang="es-MX" sz="700" b="1" u="none" strike="noStrike" dirty="0">
                          <a:effectLst/>
                        </a:rPr>
                        <a:t>Módulo II V y VIII DE</a:t>
                      </a:r>
                      <a:endParaRPr lang="es-MX"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2017-1 M8</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36</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291339899"/>
                  </a:ext>
                </a:extLst>
              </a:tr>
              <a:tr h="237037">
                <a:tc>
                  <a:txBody>
                    <a:bodyPr/>
                    <a:lstStyle/>
                    <a:p>
                      <a:pPr algn="ctr" fontAlgn="b"/>
                      <a:r>
                        <a:rPr lang="en-US" sz="700" b="1" u="none" strike="noStrike" dirty="0" err="1">
                          <a:effectLst/>
                        </a:rPr>
                        <a:t>Semestre</a:t>
                      </a:r>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832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2017-1 B2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38</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35</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65</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23</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51</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10</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832</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4268870713"/>
                  </a:ext>
                </a:extLst>
              </a:tr>
              <a:tr h="233033">
                <a:tc>
                  <a:txBody>
                    <a:bodyPr/>
                    <a:lstStyle/>
                    <a:p>
                      <a:pPr algn="ctr" fontAlgn="b"/>
                      <a:r>
                        <a:rPr lang="es-MX" sz="700" b="1" u="none" strike="noStrike" dirty="0">
                          <a:effectLst/>
                        </a:rPr>
                        <a:t>Módulo III VI y IX DE</a:t>
                      </a:r>
                      <a:endParaRPr lang="es-MX"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2017-1 M9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34</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34</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4141966727"/>
                  </a:ext>
                </a:extLst>
              </a:tr>
              <a:tr h="237037">
                <a:tc>
                  <a:txBody>
                    <a:bodyPr/>
                    <a:lstStyle/>
                    <a:p>
                      <a:pPr algn="ctr" fontAlgn="b"/>
                      <a:r>
                        <a:rPr lang="en-US" sz="700" b="1" u="none" strike="noStrike">
                          <a:effectLst/>
                        </a:rPr>
                        <a:t>Semestre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765</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2017-2 B1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86</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765</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416609420"/>
                  </a:ext>
                </a:extLst>
              </a:tr>
              <a:tr h="206172">
                <a:tc>
                  <a:txBody>
                    <a:bodyPr/>
                    <a:lstStyle/>
                    <a:p>
                      <a:pPr algn="ctr" fontAlgn="b"/>
                      <a:r>
                        <a:rPr lang="es-MX" sz="700" b="1" u="none" strike="noStrike">
                          <a:effectLst/>
                        </a:rPr>
                        <a:t>Módulo I, IV, VII y X DE</a:t>
                      </a:r>
                      <a:endParaRPr lang="es-MX"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30</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2017-2 M10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30</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269539854"/>
                  </a:ext>
                </a:extLst>
              </a:tr>
              <a:tr h="237037">
                <a:tc>
                  <a:txBody>
                    <a:bodyPr/>
                    <a:lstStyle/>
                    <a:p>
                      <a:pPr algn="ctr" fontAlgn="b"/>
                      <a:r>
                        <a:rPr lang="en-US" sz="700" b="1" u="none" strike="noStrike">
                          <a:effectLst/>
                        </a:rPr>
                        <a:t>Semestre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962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2017-2 B2</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14</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135</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8</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90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962</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2002951771"/>
                  </a:ext>
                </a:extLst>
              </a:tr>
              <a:tr h="219604">
                <a:tc>
                  <a:txBody>
                    <a:bodyPr/>
                    <a:lstStyle/>
                    <a:p>
                      <a:pPr algn="ctr" fontAlgn="b"/>
                      <a:r>
                        <a:rPr lang="es-MX" sz="700" b="1" u="none" strike="noStrike">
                          <a:effectLst/>
                        </a:rPr>
                        <a:t>Módulo II, V, VIII y XI DE</a:t>
                      </a:r>
                      <a:endParaRPr lang="es-MX"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30</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2017-2 M11</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30</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208130621"/>
                  </a:ext>
                </a:extLst>
              </a:tr>
              <a:tr h="201458">
                <a:tc>
                  <a:txBody>
                    <a:bodyPr/>
                    <a:lstStyle/>
                    <a:p>
                      <a:pPr algn="ctr" fontAlgn="b"/>
                      <a:r>
                        <a:rPr lang="es-MX" sz="700" b="1" u="none" strike="noStrike">
                          <a:effectLst/>
                        </a:rPr>
                        <a:t>Módulo III, VI, IX y XII DE</a:t>
                      </a:r>
                      <a:endParaRPr lang="es-MX"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2017-2 M12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31</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31</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870131762"/>
                  </a:ext>
                </a:extLst>
              </a:tr>
              <a:tr h="253838">
                <a:tc>
                  <a:txBody>
                    <a:bodyPr/>
                    <a:lstStyle/>
                    <a:p>
                      <a:pPr algn="ctr" fontAlgn="b"/>
                      <a:r>
                        <a:rPr lang="es-MX" sz="700" b="1" u="none" strike="noStrike">
                          <a:effectLst/>
                        </a:rPr>
                        <a:t>Módulo I, IV ,VII, X y XIII DE</a:t>
                      </a:r>
                      <a:endParaRPr lang="es-MX"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63</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s-MX" sz="700" b="1" u="none" strike="noStrike">
                          <a:effectLst/>
                        </a:rPr>
                        <a:t>2018-1 M13 DE y M1 CFP</a:t>
                      </a:r>
                      <a:endParaRPr lang="es-MX"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63</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968256357"/>
                  </a:ext>
                </a:extLst>
              </a:tr>
              <a:tr h="237037">
                <a:tc>
                  <a:txBody>
                    <a:bodyPr/>
                    <a:lstStyle/>
                    <a:p>
                      <a:pPr algn="ctr" fontAlgn="b"/>
                      <a:r>
                        <a:rPr lang="en-US" sz="700" b="1" u="none" strike="noStrike">
                          <a:effectLst/>
                        </a:rPr>
                        <a:t>Semestre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877</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2018-1 B1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7</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25</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11</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34</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102</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877</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400947859"/>
                  </a:ext>
                </a:extLst>
              </a:tr>
              <a:tr h="270639">
                <a:tc>
                  <a:txBody>
                    <a:bodyPr/>
                    <a:lstStyle/>
                    <a:p>
                      <a:pPr algn="ctr" fontAlgn="b"/>
                      <a:r>
                        <a:rPr lang="es-MX" sz="700" b="1" u="none" strike="noStrike">
                          <a:effectLst/>
                        </a:rPr>
                        <a:t>Módulo II, V ,VIII, XI y XIV DE</a:t>
                      </a:r>
                      <a:endParaRPr lang="es-MX"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s-MX" sz="700" b="1" u="none" strike="noStrike">
                          <a:effectLst/>
                        </a:rPr>
                        <a:t>2018-1 M14 DE y M2 CFP</a:t>
                      </a:r>
                      <a:endParaRPr lang="es-MX"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64</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295856032"/>
                  </a:ext>
                </a:extLst>
              </a:tr>
              <a:tr h="241750">
                <a:tc>
                  <a:txBody>
                    <a:bodyPr/>
                    <a:lstStyle/>
                    <a:p>
                      <a:pPr algn="ctr" fontAlgn="b"/>
                      <a:r>
                        <a:rPr lang="en-US" sz="700" b="1" u="none" strike="noStrike">
                          <a:effectLst/>
                        </a:rPr>
                        <a:t>Semestre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855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2018-1 B2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28</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855</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771093905"/>
                  </a:ext>
                </a:extLst>
              </a:tr>
              <a:tr h="255181">
                <a:tc>
                  <a:txBody>
                    <a:bodyPr/>
                    <a:lstStyle/>
                    <a:p>
                      <a:pPr algn="ctr" fontAlgn="b"/>
                      <a:r>
                        <a:rPr lang="es-MX" sz="700" b="1" u="none" strike="noStrike">
                          <a:effectLst/>
                        </a:rPr>
                        <a:t>Módulo III, VI ,IX, XII y XV DE</a:t>
                      </a:r>
                      <a:endParaRPr lang="es-MX"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s-MX" sz="700" b="1" u="none" strike="noStrike" dirty="0">
                          <a:effectLst/>
                        </a:rPr>
                        <a:t>2018-1 M15 DE y M3 CFP</a:t>
                      </a:r>
                      <a:endParaRPr lang="es-MX"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64</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2947371622"/>
                  </a:ext>
                </a:extLst>
              </a:tr>
              <a:tr h="253838">
                <a:tc>
                  <a:txBody>
                    <a:bodyPr/>
                    <a:lstStyle/>
                    <a:p>
                      <a:pPr algn="ctr" fontAlgn="b"/>
                      <a:r>
                        <a:rPr lang="en-US" sz="700" b="1" u="none" strike="noStrike">
                          <a:effectLst/>
                        </a:rPr>
                        <a:t>Módulo IV CFP XVI DE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s-MX" sz="700" b="1" u="none" strike="noStrike" dirty="0">
                          <a:effectLst/>
                        </a:rPr>
                        <a:t>2018-1 M16 DE y M4 CFP</a:t>
                      </a:r>
                      <a:endParaRPr lang="es-MX"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81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117</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107349991"/>
                  </a:ext>
                </a:extLst>
              </a:tr>
              <a:tr h="268612">
                <a:tc>
                  <a:txBody>
                    <a:bodyPr/>
                    <a:lstStyle/>
                    <a:p>
                      <a:pPr algn="ctr" fontAlgn="b"/>
                      <a:r>
                        <a:rPr lang="en-US" sz="700" b="1" u="none" strike="noStrike">
                          <a:effectLst/>
                        </a:rPr>
                        <a:t>Semestre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2018-2 B1</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128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43</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135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11</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74</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50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146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66</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30</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48</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10</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1088</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804095278"/>
                  </a:ext>
                </a:extLst>
              </a:tr>
              <a:tr h="253838">
                <a:tc>
                  <a:txBody>
                    <a:bodyPr/>
                    <a:lstStyle/>
                    <a:p>
                      <a:pPr algn="ctr" fontAlgn="b"/>
                      <a:r>
                        <a:rPr lang="en-US" sz="700" b="1" u="none" strike="noStrike">
                          <a:effectLst/>
                        </a:rPr>
                        <a:t>Módulo V CFP XVII DE</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107</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s-MX" sz="700" b="1" u="none" strike="noStrike" dirty="0">
                          <a:effectLst/>
                        </a:rPr>
                        <a:t>2018-1 M17 DE y M5 CFP</a:t>
                      </a:r>
                      <a:endParaRPr lang="es-MX"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29</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78</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107</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3425227873"/>
                  </a:ext>
                </a:extLst>
              </a:tr>
              <a:tr h="126919">
                <a:tc>
                  <a:txBody>
                    <a:bodyPr/>
                    <a:lstStyle/>
                    <a:p>
                      <a:pPr algn="ctr" fontAlgn="b"/>
                      <a:r>
                        <a:rPr lang="en-US" sz="700" b="1" u="none" strike="noStrike">
                          <a:effectLst/>
                        </a:rPr>
                        <a:t>TOTAL</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a:effectLst/>
                        </a:rPr>
                        <a:t> </a:t>
                      </a:r>
                      <a:endParaRPr lang="en-US" sz="700" b="1" i="0" u="none" strike="noStrike">
                        <a:solidFill>
                          <a:srgbClr val="000000"/>
                        </a:solidFill>
                        <a:effectLst/>
                        <a:latin typeface="Calibri" panose="020F0502020204030204" pitchFamily="34" charset="0"/>
                      </a:endParaRPr>
                    </a:p>
                  </a:txBody>
                  <a:tcPr marL="0" marR="0" marT="0" marB="0" anchor="b">
                    <a:solidFill>
                      <a:srgbClr val="E2FBFC"/>
                    </a:solidFill>
                  </a:tcPr>
                </a:tc>
                <a:tc>
                  <a:txBody>
                    <a:bodyPr/>
                    <a:lstStyle/>
                    <a:p>
                      <a:pPr algn="ctr" fontAlgn="b"/>
                      <a:r>
                        <a:rPr lang="en-US" sz="700" b="1" u="none" strike="noStrike" dirty="0">
                          <a:effectLst/>
                        </a:rPr>
                        <a:t> </a:t>
                      </a:r>
                      <a:endParaRPr lang="en-US" sz="700" b="1" i="0" u="none" strike="noStrike" dirty="0">
                        <a:solidFill>
                          <a:srgbClr val="000000"/>
                        </a:solidFill>
                        <a:effectLst/>
                        <a:latin typeface="Calibri" panose="020F0502020204030204" pitchFamily="34" charset="0"/>
                      </a:endParaRPr>
                    </a:p>
                  </a:txBody>
                  <a:tcPr marL="0" marR="0" marT="0" marB="0" anchor="b">
                    <a:solidFill>
                      <a:srgbClr val="E2FBFC"/>
                    </a:solidFill>
                  </a:tcPr>
                </a:tc>
                <a:extLst>
                  <a:ext uri="{0D108BD9-81ED-4DB2-BD59-A6C34878D82A}">
                    <a16:rowId xmlns:a16="http://schemas.microsoft.com/office/drawing/2014/main" val="2170133073"/>
                  </a:ext>
                </a:extLst>
              </a:tr>
              <a:tr h="253838">
                <a:tc>
                  <a:txBody>
                    <a:bodyPr/>
                    <a:lstStyle/>
                    <a:p>
                      <a:pPr algn="ctr" fontAlgn="b"/>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a:effectLst/>
                        </a:rPr>
                        <a:t>AET</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AG</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BI</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CFP</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DC</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DE</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DS</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EM</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a:effectLst/>
                        </a:rPr>
                        <a:t>ER</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ES (PES)</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GAP</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GI</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GSS</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GT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LT</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MI</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a:effectLst/>
                        </a:rPr>
                        <a:t>MT</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a:effectLst/>
                        </a:rPr>
                        <a:t>NA</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a:effectLst/>
                        </a:rPr>
                        <a:t>PPS</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a:effectLst/>
                        </a:rPr>
                        <a:t>SA</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a:effectLst/>
                        </a:rPr>
                        <a:t>SP</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dirty="0">
                          <a:effectLst/>
                        </a:rPr>
                        <a:t>TA</a:t>
                      </a:r>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a:effectLst/>
                        </a:rPr>
                        <a:t>TM</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r>
                        <a:rPr lang="en-US" sz="700" b="1" u="none" strike="noStrike">
                          <a:effectLst/>
                        </a:rPr>
                        <a:t>UM</a:t>
                      </a:r>
                      <a:endParaRPr lang="en-US" sz="700" b="1" i="0" u="none" strike="noStrike">
                        <a:solidFill>
                          <a:srgbClr val="000000"/>
                        </a:solidFill>
                        <a:effectLst/>
                        <a:latin typeface="Calibri" panose="020F0502020204030204" pitchFamily="34" charset="0"/>
                      </a:endParaRPr>
                    </a:p>
                  </a:txBody>
                  <a:tcPr marL="0" marR="0" marT="0" marB="0" anchor="b">
                    <a:solidFill>
                      <a:schemeClr val="accent5"/>
                    </a:solidFill>
                  </a:tcPr>
                </a:tc>
                <a:tc>
                  <a:txBody>
                    <a:bodyPr/>
                    <a:lstStyle/>
                    <a:p>
                      <a:pPr algn="ctr" fontAlgn="b"/>
                      <a:endParaRPr lang="en-US" sz="700" b="1" i="0" u="none" strike="noStrike" dirty="0">
                        <a:solidFill>
                          <a:srgbClr val="000000"/>
                        </a:solidFill>
                        <a:effectLst/>
                        <a:latin typeface="Calibri" panose="020F0502020204030204" pitchFamily="34" charset="0"/>
                      </a:endParaRPr>
                    </a:p>
                  </a:txBody>
                  <a:tcPr marL="0" marR="0" marT="0" marB="0" anchor="b">
                    <a:solidFill>
                      <a:schemeClr val="accent5"/>
                    </a:solidFill>
                  </a:tcPr>
                </a:tc>
                <a:extLst>
                  <a:ext uri="{0D108BD9-81ED-4DB2-BD59-A6C34878D82A}">
                    <a16:rowId xmlns:a16="http://schemas.microsoft.com/office/drawing/2014/main" val="2078003205"/>
                  </a:ext>
                </a:extLst>
              </a:tr>
            </a:tbl>
          </a:graphicData>
        </a:graphic>
      </p:graphicFrame>
    </p:spTree>
    <p:extLst>
      <p:ext uri="{BB962C8B-B14F-4D97-AF65-F5344CB8AC3E}">
        <p14:creationId xmlns:p14="http://schemas.microsoft.com/office/powerpoint/2010/main" val="1234942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710792728"/>
              </p:ext>
            </p:extLst>
          </p:nvPr>
        </p:nvGraphicFramePr>
        <p:xfrm>
          <a:off x="457200" y="1250648"/>
          <a:ext cx="1866900" cy="4734519"/>
        </p:xfrm>
        <a:graphic>
          <a:graphicData uri="http://schemas.openxmlformats.org/drawingml/2006/table">
            <a:tbl>
              <a:tblPr>
                <a:tableStyleId>{5C22544A-7EE6-4342-B048-85BDC9FD1C3A}</a:tableStyleId>
              </a:tblPr>
              <a:tblGrid>
                <a:gridCol w="965200">
                  <a:extLst>
                    <a:ext uri="{9D8B030D-6E8A-4147-A177-3AD203B41FA5}">
                      <a16:colId xmlns:a16="http://schemas.microsoft.com/office/drawing/2014/main" val="4279343845"/>
                    </a:ext>
                  </a:extLst>
                </a:gridCol>
                <a:gridCol w="901700">
                  <a:extLst>
                    <a:ext uri="{9D8B030D-6E8A-4147-A177-3AD203B41FA5}">
                      <a16:colId xmlns:a16="http://schemas.microsoft.com/office/drawing/2014/main" val="336295463"/>
                    </a:ext>
                  </a:extLst>
                </a:gridCol>
              </a:tblGrid>
              <a:tr h="509784">
                <a:tc>
                  <a:txBody>
                    <a:bodyPr/>
                    <a:lstStyle/>
                    <a:p>
                      <a:pPr algn="ctr" fontAlgn="b"/>
                      <a:r>
                        <a:rPr lang="en-US" sz="1100" u="none" strike="noStrike" dirty="0">
                          <a:effectLst/>
                        </a:rPr>
                        <a:t>PROGRAMA EDUCATIVO</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TOTAL GENERAL</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3505713563"/>
                  </a:ext>
                </a:extLst>
              </a:tr>
              <a:tr h="281649">
                <a:tc>
                  <a:txBody>
                    <a:bodyPr/>
                    <a:lstStyle/>
                    <a:p>
                      <a:pPr algn="ctr" fontAlgn="b"/>
                      <a:r>
                        <a:rPr lang="en-US" sz="1100" u="none" strike="noStrike" dirty="0">
                          <a:effectLst/>
                        </a:rPr>
                        <a:t>2015-1-B1</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1909</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619234042"/>
                  </a:ext>
                </a:extLst>
              </a:tr>
              <a:tr h="281649">
                <a:tc>
                  <a:txBody>
                    <a:bodyPr/>
                    <a:lstStyle/>
                    <a:p>
                      <a:pPr algn="ctr" fontAlgn="b"/>
                      <a:r>
                        <a:rPr lang="en-US" sz="1100" u="none" strike="noStrike" dirty="0">
                          <a:effectLst/>
                        </a:rPr>
                        <a:t>2015-1-B2</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1903</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3697243378"/>
                  </a:ext>
                </a:extLst>
              </a:tr>
              <a:tr h="281649">
                <a:tc>
                  <a:txBody>
                    <a:bodyPr/>
                    <a:lstStyle/>
                    <a:p>
                      <a:pPr algn="ctr" fontAlgn="b"/>
                      <a:r>
                        <a:rPr lang="en-US" sz="1100" u="none" strike="noStrike">
                          <a:effectLst/>
                        </a:rPr>
                        <a:t>2015-2-B1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1988</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857322302"/>
                  </a:ext>
                </a:extLst>
              </a:tr>
              <a:tr h="281649">
                <a:tc>
                  <a:txBody>
                    <a:bodyPr/>
                    <a:lstStyle/>
                    <a:p>
                      <a:pPr algn="ctr" fontAlgn="b"/>
                      <a:r>
                        <a:rPr lang="en-US" sz="1100" u="none" strike="noStrike">
                          <a:effectLst/>
                        </a:rPr>
                        <a:t>2015-2-B2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1869</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2084441063"/>
                  </a:ext>
                </a:extLst>
              </a:tr>
              <a:tr h="281649">
                <a:tc>
                  <a:txBody>
                    <a:bodyPr/>
                    <a:lstStyle/>
                    <a:p>
                      <a:pPr algn="ctr" fontAlgn="b"/>
                      <a:r>
                        <a:rPr lang="en-US" sz="1100" u="none" strike="noStrike">
                          <a:effectLst/>
                        </a:rPr>
                        <a:t>2016-1-B1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1859</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094084639"/>
                  </a:ext>
                </a:extLst>
              </a:tr>
              <a:tr h="281649">
                <a:tc>
                  <a:txBody>
                    <a:bodyPr/>
                    <a:lstStyle/>
                    <a:p>
                      <a:pPr algn="ctr" fontAlgn="b"/>
                      <a:r>
                        <a:rPr lang="en-US" sz="1100" u="none" strike="noStrike">
                          <a:effectLst/>
                        </a:rPr>
                        <a:t>2016-1-B2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1984</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598486433"/>
                  </a:ext>
                </a:extLst>
              </a:tr>
              <a:tr h="281649">
                <a:tc>
                  <a:txBody>
                    <a:bodyPr/>
                    <a:lstStyle/>
                    <a:p>
                      <a:pPr algn="ctr" fontAlgn="b"/>
                      <a:r>
                        <a:rPr lang="en-US" sz="1100" u="none" strike="noStrike">
                          <a:effectLst/>
                        </a:rPr>
                        <a:t>2016-2-B1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2125</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454180495"/>
                  </a:ext>
                </a:extLst>
              </a:tr>
              <a:tr h="281649">
                <a:tc>
                  <a:txBody>
                    <a:bodyPr/>
                    <a:lstStyle/>
                    <a:p>
                      <a:pPr algn="ctr" fontAlgn="b"/>
                      <a:r>
                        <a:rPr lang="en-US" sz="1100" u="none" strike="noStrike">
                          <a:effectLst/>
                        </a:rPr>
                        <a:t>2016-2-B2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a:effectLst/>
                        </a:rPr>
                        <a:t>1900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2382512392"/>
                  </a:ext>
                </a:extLst>
              </a:tr>
              <a:tr h="281649">
                <a:tc>
                  <a:txBody>
                    <a:bodyPr/>
                    <a:lstStyle/>
                    <a:p>
                      <a:pPr algn="ctr" fontAlgn="b"/>
                      <a:r>
                        <a:rPr lang="en-US" sz="1100" u="none" strike="noStrike">
                          <a:effectLst/>
                        </a:rPr>
                        <a:t>2017-1-B1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949</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3006072938"/>
                  </a:ext>
                </a:extLst>
              </a:tr>
              <a:tr h="281649">
                <a:tc>
                  <a:txBody>
                    <a:bodyPr/>
                    <a:lstStyle/>
                    <a:p>
                      <a:pPr algn="ctr" fontAlgn="b"/>
                      <a:r>
                        <a:rPr lang="en-US" sz="1100" u="none" strike="noStrike">
                          <a:effectLst/>
                        </a:rPr>
                        <a:t>2017-1-B2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918</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639217646"/>
                  </a:ext>
                </a:extLst>
              </a:tr>
              <a:tr h="281649">
                <a:tc>
                  <a:txBody>
                    <a:bodyPr/>
                    <a:lstStyle/>
                    <a:p>
                      <a:pPr algn="ctr" fontAlgn="b"/>
                      <a:r>
                        <a:rPr lang="en-US" sz="1100" u="none" strike="noStrike">
                          <a:effectLst/>
                        </a:rPr>
                        <a:t>2017-2-B1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830</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3261926775"/>
                  </a:ext>
                </a:extLst>
              </a:tr>
              <a:tr h="281649">
                <a:tc>
                  <a:txBody>
                    <a:bodyPr/>
                    <a:lstStyle/>
                    <a:p>
                      <a:pPr algn="ctr" fontAlgn="b"/>
                      <a:r>
                        <a:rPr lang="en-US" sz="1100" u="none" strike="noStrike">
                          <a:effectLst/>
                        </a:rPr>
                        <a:t>2017-2-B2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1024</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71935458"/>
                  </a:ext>
                </a:extLst>
              </a:tr>
              <a:tr h="281649">
                <a:tc>
                  <a:txBody>
                    <a:bodyPr/>
                    <a:lstStyle/>
                    <a:p>
                      <a:pPr algn="ctr" fontAlgn="b"/>
                      <a:r>
                        <a:rPr lang="en-US" sz="1100" u="none" strike="noStrike">
                          <a:effectLst/>
                        </a:rPr>
                        <a:t>2018-1-B1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1008</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773471483"/>
                  </a:ext>
                </a:extLst>
              </a:tr>
              <a:tr h="281649">
                <a:tc>
                  <a:txBody>
                    <a:bodyPr/>
                    <a:lstStyle/>
                    <a:p>
                      <a:pPr algn="ctr" fontAlgn="b"/>
                      <a:r>
                        <a:rPr lang="en-US" sz="1100" u="none" strike="noStrike">
                          <a:effectLst/>
                        </a:rPr>
                        <a:t>2018-1-B2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1189</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552340282"/>
                  </a:ext>
                </a:extLst>
              </a:tr>
              <a:tr h="281649">
                <a:tc>
                  <a:txBody>
                    <a:bodyPr/>
                    <a:lstStyle/>
                    <a:p>
                      <a:pPr algn="ctr" fontAlgn="b"/>
                      <a:r>
                        <a:rPr lang="en-US" sz="1100" u="none" strike="noStrike">
                          <a:effectLst/>
                        </a:rPr>
                        <a:t>2018-2-B1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fontAlgn="b"/>
                      <a:r>
                        <a:rPr lang="en-US" sz="1100" u="none" strike="noStrike" dirty="0">
                          <a:effectLst/>
                        </a:rPr>
                        <a:t>1090</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868146193"/>
                  </a:ext>
                </a:extLst>
              </a:tr>
            </a:tbl>
          </a:graphicData>
        </a:graphic>
      </p:graphicFrame>
      <p:sp>
        <p:nvSpPr>
          <p:cNvPr id="4" name="Marcador de número de diapositiva 3"/>
          <p:cNvSpPr>
            <a:spLocks noGrp="1"/>
          </p:cNvSpPr>
          <p:nvPr>
            <p:ph type="sldNum" sz="quarter" idx="12"/>
          </p:nvPr>
        </p:nvSpPr>
        <p:spPr/>
        <p:txBody>
          <a:bodyPr/>
          <a:lstStyle/>
          <a:p>
            <a:fld id="{42A67A50-118E-EC49-9770-6BD1D2E6064A}" type="slidenum">
              <a:rPr lang="es-ES" smtClean="0"/>
              <a:t>13</a:t>
            </a:fld>
            <a:endParaRPr lang="es-ES"/>
          </a:p>
        </p:txBody>
      </p:sp>
      <p:graphicFrame>
        <p:nvGraphicFramePr>
          <p:cNvPr id="6" name="Gráfico 5"/>
          <p:cNvGraphicFramePr>
            <a:graphicFrameLocks/>
          </p:cNvGraphicFramePr>
          <p:nvPr>
            <p:extLst>
              <p:ext uri="{D42A27DB-BD31-4B8C-83A1-F6EECF244321}">
                <p14:modId xmlns:p14="http://schemas.microsoft.com/office/powerpoint/2010/main" val="2192753132"/>
              </p:ext>
            </p:extLst>
          </p:nvPr>
        </p:nvGraphicFramePr>
        <p:xfrm>
          <a:off x="2701635" y="1250647"/>
          <a:ext cx="5985165" cy="47345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6076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42A67A50-118E-EC49-9770-6BD1D2E6064A}" type="slidenum">
              <a:rPr lang="es-ES" smtClean="0"/>
              <a:t>14</a:t>
            </a:fld>
            <a:endParaRPr lang="es-ES"/>
          </a:p>
        </p:txBody>
      </p:sp>
      <p:pic>
        <p:nvPicPr>
          <p:cNvPr id="5" name="Imagen 4"/>
          <p:cNvPicPr>
            <a:picLocks noChangeAspect="1"/>
          </p:cNvPicPr>
          <p:nvPr/>
        </p:nvPicPr>
        <p:blipFill>
          <a:blip r:embed="rId2"/>
          <a:stretch>
            <a:fillRect/>
          </a:stretch>
        </p:blipFill>
        <p:spPr>
          <a:xfrm>
            <a:off x="647178" y="1691887"/>
            <a:ext cx="7839597" cy="4418370"/>
          </a:xfrm>
          <a:prstGeom prst="rect">
            <a:avLst/>
          </a:prstGeom>
          <a:solidFill>
            <a:srgbClr val="07C2DB"/>
          </a:solidFill>
        </p:spPr>
      </p:pic>
      <p:sp>
        <p:nvSpPr>
          <p:cNvPr id="6"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Porcentajes de acreditación 2015 por programa educativo </a:t>
            </a:r>
            <a:endParaRPr lang="es-ES" sz="1800" b="1" dirty="0">
              <a:latin typeface="Soberana Sans Light"/>
              <a:cs typeface="Soberana Sans Light"/>
            </a:endParaRPr>
          </a:p>
        </p:txBody>
      </p:sp>
      <p:cxnSp>
        <p:nvCxnSpPr>
          <p:cNvPr id="7" name="Conector recto 6"/>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390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MX" sz="1800" b="1" dirty="0">
                <a:latin typeface="Soberana Sans Light"/>
                <a:cs typeface="Soberana Sans Light"/>
              </a:rPr>
              <a:t>Porcentajes de acreditación </a:t>
            </a:r>
            <a:r>
              <a:rPr lang="es-MX" sz="1800" b="1" dirty="0" smtClean="0">
                <a:latin typeface="Soberana Sans Light"/>
                <a:cs typeface="Soberana Sans Light"/>
              </a:rPr>
              <a:t>2016 </a:t>
            </a:r>
            <a:r>
              <a:rPr lang="es-MX" sz="1800" b="1" dirty="0">
                <a:latin typeface="Soberana Sans Light"/>
                <a:cs typeface="Soberana Sans Light"/>
              </a:rPr>
              <a:t>por programa educativo </a:t>
            </a:r>
            <a:endParaRPr lang="es-ES" sz="18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pic>
        <p:nvPicPr>
          <p:cNvPr id="7" name="Imagen 6"/>
          <p:cNvPicPr>
            <a:picLocks noChangeAspect="1"/>
          </p:cNvPicPr>
          <p:nvPr/>
        </p:nvPicPr>
        <p:blipFill>
          <a:blip r:embed="rId2"/>
          <a:stretch>
            <a:fillRect/>
          </a:stretch>
        </p:blipFill>
        <p:spPr>
          <a:xfrm>
            <a:off x="258324" y="1646792"/>
            <a:ext cx="8627351" cy="4665375"/>
          </a:xfrm>
          <a:prstGeom prst="rect">
            <a:avLst/>
          </a:prstGeom>
          <a:solidFill>
            <a:srgbClr val="07C2DB"/>
          </a:solidFill>
        </p:spPr>
      </p:pic>
    </p:spTree>
    <p:extLst>
      <p:ext uri="{BB962C8B-B14F-4D97-AF65-F5344CB8AC3E}">
        <p14:creationId xmlns:p14="http://schemas.microsoft.com/office/powerpoint/2010/main" val="2885756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ES" sz="1800" b="1" dirty="0">
                <a:latin typeface="Soberana Sans Light"/>
                <a:cs typeface="Soberana Sans Light"/>
              </a:rPr>
              <a:t>Porcentajes de acreditación </a:t>
            </a:r>
            <a:r>
              <a:rPr lang="es-ES" sz="1800" b="1" dirty="0" smtClean="0">
                <a:latin typeface="Soberana Sans Light"/>
                <a:cs typeface="Soberana Sans Light"/>
              </a:rPr>
              <a:t>2017 </a:t>
            </a:r>
            <a:r>
              <a:rPr lang="es-ES" sz="1800" b="1" dirty="0">
                <a:latin typeface="Soberana Sans Light"/>
                <a:cs typeface="Soberana Sans Light"/>
              </a:rPr>
              <a:t>por programa educativo </a:t>
            </a: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pic>
        <p:nvPicPr>
          <p:cNvPr id="2" name="Imagen 1"/>
          <p:cNvPicPr>
            <a:picLocks noChangeAspect="1"/>
          </p:cNvPicPr>
          <p:nvPr/>
        </p:nvPicPr>
        <p:blipFill>
          <a:blip r:embed="rId2"/>
          <a:stretch>
            <a:fillRect/>
          </a:stretch>
        </p:blipFill>
        <p:spPr>
          <a:xfrm>
            <a:off x="607478" y="1646792"/>
            <a:ext cx="8243368" cy="4893750"/>
          </a:xfrm>
          <a:prstGeom prst="rect">
            <a:avLst/>
          </a:prstGeom>
          <a:solidFill>
            <a:srgbClr val="07C2DB"/>
          </a:solidFill>
          <a:ln>
            <a:solidFill>
              <a:srgbClr val="05899A"/>
            </a:solidFill>
          </a:ln>
        </p:spPr>
      </p:pic>
    </p:spTree>
    <p:extLst>
      <p:ext uri="{BB962C8B-B14F-4D97-AF65-F5344CB8AC3E}">
        <p14:creationId xmlns:p14="http://schemas.microsoft.com/office/powerpoint/2010/main" val="2986702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a:t>
            </a:r>
            <a:endParaRPr lang="es-ES" sz="18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graphicFrame>
        <p:nvGraphicFramePr>
          <p:cNvPr id="4" name="Gráfico 3"/>
          <p:cNvGraphicFramePr>
            <a:graphicFrameLocks/>
          </p:cNvGraphicFramePr>
          <p:nvPr>
            <p:extLst>
              <p:ext uri="{D42A27DB-BD31-4B8C-83A1-F6EECF244321}">
                <p14:modId xmlns:p14="http://schemas.microsoft.com/office/powerpoint/2010/main" val="658531833"/>
              </p:ext>
            </p:extLst>
          </p:nvPr>
        </p:nvGraphicFramePr>
        <p:xfrm>
          <a:off x="2714624" y="1871662"/>
          <a:ext cx="5972175" cy="4014787"/>
        </p:xfrm>
        <a:graphic>
          <a:graphicData uri="http://schemas.openxmlformats.org/drawingml/2006/chart">
            <c:chart xmlns:c="http://schemas.openxmlformats.org/drawingml/2006/chart" xmlns:r="http://schemas.openxmlformats.org/officeDocument/2006/relationships" r:id="rId2"/>
          </a:graphicData>
        </a:graphic>
      </p:graphicFrame>
      <p:pic>
        <p:nvPicPr>
          <p:cNvPr id="2" name="Imagen 1"/>
          <p:cNvPicPr>
            <a:picLocks noChangeAspect="1"/>
          </p:cNvPicPr>
          <p:nvPr/>
        </p:nvPicPr>
        <p:blipFill>
          <a:blip r:embed="rId3"/>
          <a:stretch>
            <a:fillRect/>
          </a:stretch>
        </p:blipFill>
        <p:spPr>
          <a:xfrm>
            <a:off x="355044" y="2195492"/>
            <a:ext cx="2359580" cy="3362345"/>
          </a:xfrm>
          <a:prstGeom prst="rect">
            <a:avLst/>
          </a:prstGeom>
        </p:spPr>
      </p:pic>
    </p:spTree>
    <p:extLst>
      <p:ext uri="{BB962C8B-B14F-4D97-AF65-F5344CB8AC3E}">
        <p14:creationId xmlns:p14="http://schemas.microsoft.com/office/powerpoint/2010/main" val="4237044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Número de asignaturas programadas por bloque 2015-2017</a:t>
            </a:r>
            <a:endParaRPr lang="es-ES" sz="18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graphicFrame>
        <p:nvGraphicFramePr>
          <p:cNvPr id="4" name="Gráfico 3"/>
          <p:cNvGraphicFramePr>
            <a:graphicFrameLocks/>
          </p:cNvGraphicFramePr>
          <p:nvPr>
            <p:extLst>
              <p:ext uri="{D42A27DB-BD31-4B8C-83A1-F6EECF244321}">
                <p14:modId xmlns:p14="http://schemas.microsoft.com/office/powerpoint/2010/main" val="936614855"/>
              </p:ext>
            </p:extLst>
          </p:nvPr>
        </p:nvGraphicFramePr>
        <p:xfrm>
          <a:off x="2657475" y="1834014"/>
          <a:ext cx="5900738" cy="4181023"/>
        </p:xfrm>
        <a:graphic>
          <a:graphicData uri="http://schemas.openxmlformats.org/drawingml/2006/chart">
            <c:chart xmlns:c="http://schemas.openxmlformats.org/drawingml/2006/chart" xmlns:r="http://schemas.openxmlformats.org/officeDocument/2006/relationships" r:id="rId2"/>
          </a:graphicData>
        </a:graphic>
      </p:graphicFrame>
      <p:pic>
        <p:nvPicPr>
          <p:cNvPr id="3" name="Imagen 2"/>
          <p:cNvPicPr>
            <a:picLocks noChangeAspect="1"/>
          </p:cNvPicPr>
          <p:nvPr/>
        </p:nvPicPr>
        <p:blipFill>
          <a:blip r:embed="rId3"/>
          <a:stretch>
            <a:fillRect/>
          </a:stretch>
        </p:blipFill>
        <p:spPr>
          <a:xfrm>
            <a:off x="235370" y="2305294"/>
            <a:ext cx="2050630" cy="3009656"/>
          </a:xfrm>
          <a:prstGeom prst="rect">
            <a:avLst/>
          </a:prstGeom>
        </p:spPr>
      </p:pic>
    </p:spTree>
    <p:extLst>
      <p:ext uri="{BB962C8B-B14F-4D97-AF65-F5344CB8AC3E}">
        <p14:creationId xmlns:p14="http://schemas.microsoft.com/office/powerpoint/2010/main" val="60025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00124" y="2286000"/>
            <a:ext cx="7686675" cy="3840163"/>
          </a:xfrm>
        </p:spPr>
        <p:txBody>
          <a:bodyPr>
            <a:normAutofit/>
          </a:bodyPr>
          <a:lstStyle/>
          <a:p>
            <a:pPr algn="just"/>
            <a:r>
              <a:rPr lang="es-MX" sz="2400" dirty="0" smtClean="0"/>
              <a:t>Se observa que en el año 2017 se asignó a un 50% menos de docentes para solventar aspectos de presupuestos. Cabe hacer énfasis en que la calidad académica no se vio mermada por tal situación, por lo qué los grupos se programaron con un promedio de 120 estudiantes. </a:t>
            </a:r>
          </a:p>
          <a:p>
            <a:pPr algn="just"/>
            <a:endParaRPr lang="es-MX" sz="2400" dirty="0"/>
          </a:p>
          <a:p>
            <a:pPr algn="just"/>
            <a:r>
              <a:rPr lang="es-MX" sz="2400" dirty="0" smtClean="0"/>
              <a:t>Derivado de lo anterior se llegó a la conclusión de que para brindar una mayor atención y ampliar los índices de eficiencia terminal se consideraron ajustes en grupos.</a:t>
            </a:r>
            <a:endParaRPr lang="es-MX" sz="2400" dirty="0"/>
          </a:p>
        </p:txBody>
      </p:sp>
      <p:sp>
        <p:nvSpPr>
          <p:cNvPr id="4" name="Marcador de número de diapositiva 3"/>
          <p:cNvSpPr>
            <a:spLocks noGrp="1"/>
          </p:cNvSpPr>
          <p:nvPr>
            <p:ph type="sldNum" sz="quarter" idx="12"/>
          </p:nvPr>
        </p:nvSpPr>
        <p:spPr/>
        <p:txBody>
          <a:bodyPr/>
          <a:lstStyle/>
          <a:p>
            <a:fld id="{42A67A50-118E-EC49-9770-6BD1D2E6064A}" type="slidenum">
              <a:rPr lang="es-ES" smtClean="0"/>
              <a:t>19</a:t>
            </a:fld>
            <a:endParaRPr lang="es-ES"/>
          </a:p>
        </p:txBody>
      </p:sp>
      <p:sp>
        <p:nvSpPr>
          <p:cNvPr id="5" name="Título 1"/>
          <p:cNvSpPr txBox="1">
            <a:spLocks/>
          </p:cNvSpPr>
          <p:nvPr/>
        </p:nvSpPr>
        <p:spPr>
          <a:xfrm>
            <a:off x="457200" y="1193524"/>
            <a:ext cx="8229600" cy="28140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2400" b="1" dirty="0" smtClean="0">
                <a:latin typeface="Soberana Sans Light"/>
                <a:cs typeface="Soberana Sans Light"/>
              </a:rPr>
              <a:t>Conclusiones</a:t>
            </a:r>
            <a:endParaRPr lang="es-ES" sz="24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771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803564"/>
            <a:ext cx="8229600" cy="796636"/>
          </a:xfrm>
        </p:spPr>
        <p:txBody>
          <a:bodyPr/>
          <a:lstStyle/>
          <a:p>
            <a:r>
              <a:rPr lang="es-MX" dirty="0" smtClean="0"/>
              <a:t>Presentación</a:t>
            </a:r>
            <a:endParaRPr lang="en-US" dirty="0"/>
          </a:p>
        </p:txBody>
      </p:sp>
      <p:sp>
        <p:nvSpPr>
          <p:cNvPr id="3" name="Marcador de contenido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r>
              <a:rPr lang="es-MX" b="1" dirty="0"/>
              <a:t>Prontuario de acreditación, deserción y reprobación.</a:t>
            </a:r>
            <a:endParaRPr lang="en-US" dirty="0"/>
          </a:p>
          <a:p>
            <a:r>
              <a:rPr lang="es-MX" b="1" dirty="0"/>
              <a:t> </a:t>
            </a:r>
            <a:endParaRPr lang="en-US" dirty="0"/>
          </a:p>
          <a:p>
            <a:r>
              <a:rPr lang="es-MX" dirty="0"/>
              <a:t>Comprende los años 2015, 2016, 2017 y prospectiva de resultados 2018.</a:t>
            </a:r>
            <a:endParaRPr lang="en-US" dirty="0"/>
          </a:p>
          <a:p>
            <a:r>
              <a:rPr lang="es-MX" dirty="0"/>
              <a:t>Señala indicadores referentes a los docentes contratados, Número de grupos asignados y porcentaje de acreditación anual de los diferentes programas educativos que oferta la </a:t>
            </a:r>
            <a:r>
              <a:rPr lang="es-MX" dirty="0" err="1"/>
              <a:t>UnADM</a:t>
            </a:r>
            <a:r>
              <a:rPr lang="es-MX" dirty="0"/>
              <a:t>.</a:t>
            </a:r>
            <a:endParaRPr lang="en-US" dirty="0"/>
          </a:p>
          <a:p>
            <a:r>
              <a:rPr lang="es-MX" dirty="0"/>
              <a:t>En esta serie de gráficos se presentan los indicadores cuantitativos del aprovechamiento escolar, que se pueden apreciar en los datos de la acreditación y reprobación de cada asignatura, haciendo un comparativo anual a partir del 2015.</a:t>
            </a:r>
            <a:endParaRPr lang="en-US" dirty="0"/>
          </a:p>
          <a:p>
            <a:r>
              <a:rPr lang="es-MX" dirty="0"/>
              <a:t>Se muestra una radiografía del avance escolar de cada una de las asignaturas por programa educativo</a:t>
            </a:r>
            <a:endParaRPr lang="en-US" dirty="0"/>
          </a:p>
          <a:p>
            <a:r>
              <a:rPr lang="es-MX" dirty="0"/>
              <a:t> </a:t>
            </a:r>
            <a:endParaRPr lang="en-US" dirty="0"/>
          </a:p>
          <a:p>
            <a:endParaRPr lang="en-US" dirty="0"/>
          </a:p>
        </p:txBody>
      </p:sp>
      <p:sp>
        <p:nvSpPr>
          <p:cNvPr id="4" name="Marcador de número de diapositiva 3"/>
          <p:cNvSpPr>
            <a:spLocks noGrp="1"/>
          </p:cNvSpPr>
          <p:nvPr>
            <p:ph type="sldNum" sz="quarter" idx="12"/>
          </p:nvPr>
        </p:nvSpPr>
        <p:spPr/>
        <p:txBody>
          <a:bodyPr/>
          <a:lstStyle/>
          <a:p>
            <a:fld id="{42A67A50-118E-EC49-9770-6BD1D2E6064A}" type="slidenum">
              <a:rPr lang="es-ES" smtClean="0"/>
              <a:t>2</a:t>
            </a:fld>
            <a:endParaRPr lang="es-ES"/>
          </a:p>
        </p:txBody>
      </p:sp>
    </p:spTree>
    <p:extLst>
      <p:ext uri="{BB962C8B-B14F-4D97-AF65-F5344CB8AC3E}">
        <p14:creationId xmlns:p14="http://schemas.microsoft.com/office/powerpoint/2010/main" val="1987714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a:t>
            </a:r>
            <a:endParaRPr lang="es-ES" sz="18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
        <p:nvSpPr>
          <p:cNvPr id="4" name="Marcador de contenido 2"/>
          <p:cNvSpPr>
            <a:spLocks noGrp="1"/>
          </p:cNvSpPr>
          <p:nvPr>
            <p:ph idx="1"/>
          </p:nvPr>
        </p:nvSpPr>
        <p:spPr>
          <a:xfrm>
            <a:off x="1000124" y="1646792"/>
            <a:ext cx="7686675" cy="4479371"/>
          </a:xfrm>
        </p:spPr>
        <p:txBody>
          <a:bodyPr>
            <a:normAutofit/>
          </a:bodyPr>
          <a:lstStyle/>
          <a:p>
            <a:pPr algn="just"/>
            <a:r>
              <a:rPr lang="es-MX" sz="2400" dirty="0" smtClean="0"/>
              <a:t>Los grupos quedaron programados de manera proporcional en un 50% de lo programado en 2016, en donde se cubrió una matrícula similar a la del año inmediato anterior.</a:t>
            </a:r>
          </a:p>
          <a:p>
            <a:pPr algn="just"/>
            <a:endParaRPr lang="es-MX" sz="2400" dirty="0"/>
          </a:p>
          <a:p>
            <a:pPr algn="just"/>
            <a:r>
              <a:rPr lang="es-MX" sz="2400" dirty="0" smtClean="0"/>
              <a:t>La oferta de asignaturas programadas se observa que aumentó derivado de la apertura para los últimos semestres.</a:t>
            </a:r>
          </a:p>
          <a:p>
            <a:pPr algn="just"/>
            <a:r>
              <a:rPr lang="es-MX" sz="2400" dirty="0" smtClean="0"/>
              <a:t>Se muestran también avances significativos en los porcentajes de aprobación por programa y por ende de eficiencia terminal.</a:t>
            </a:r>
            <a:endParaRPr lang="es-MX" sz="2400" dirty="0"/>
          </a:p>
        </p:txBody>
      </p:sp>
    </p:spTree>
    <p:extLst>
      <p:ext uri="{BB962C8B-B14F-4D97-AF65-F5344CB8AC3E}">
        <p14:creationId xmlns:p14="http://schemas.microsoft.com/office/powerpoint/2010/main" val="2279151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smtClean="0"/>
              <a:t>Desde el año 2016, la evaluación general de desempeño de los docentes va en aumento, logrando un avance importante de 6 puntos porcentuales en 2017. </a:t>
            </a:r>
          </a:p>
          <a:p>
            <a:r>
              <a:rPr lang="es-MX" dirty="0" smtClean="0"/>
              <a:t>Para 2018 se busca llegar al termino del año aproximadamente a los 90 puntos, lo que significaría contar con una planta docente de alta calidad académica. </a:t>
            </a:r>
            <a:endParaRPr lang="en-US" dirty="0"/>
          </a:p>
        </p:txBody>
      </p:sp>
      <p:sp>
        <p:nvSpPr>
          <p:cNvPr id="4" name="Marcador de número de diapositiva 3"/>
          <p:cNvSpPr>
            <a:spLocks noGrp="1"/>
          </p:cNvSpPr>
          <p:nvPr>
            <p:ph type="sldNum" sz="quarter" idx="12"/>
          </p:nvPr>
        </p:nvSpPr>
        <p:spPr/>
        <p:txBody>
          <a:bodyPr/>
          <a:lstStyle/>
          <a:p>
            <a:fld id="{42A67A50-118E-EC49-9770-6BD1D2E6064A}" type="slidenum">
              <a:rPr lang="es-ES" smtClean="0"/>
              <a:t>21</a:t>
            </a:fld>
            <a:endParaRPr lang="es-ES"/>
          </a:p>
        </p:txBody>
      </p:sp>
    </p:spTree>
    <p:extLst>
      <p:ext uri="{BB962C8B-B14F-4D97-AF65-F5344CB8AC3E}">
        <p14:creationId xmlns:p14="http://schemas.microsoft.com/office/powerpoint/2010/main" val="2948786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09480" y="2110155"/>
            <a:ext cx="7772400" cy="649278"/>
          </a:xfrm>
        </p:spPr>
        <p:txBody>
          <a:bodyPr>
            <a:normAutofit/>
          </a:bodyPr>
          <a:lstStyle/>
          <a:p>
            <a:r>
              <a:rPr lang="es-ES" sz="3600" b="1" dirty="0" smtClean="0">
                <a:latin typeface="Soberana Sans Light"/>
                <a:cs typeface="Soberana Sans Light"/>
              </a:rPr>
              <a:t>Prontuario</a:t>
            </a:r>
            <a:endParaRPr lang="es-ES" sz="3600" b="1" dirty="0">
              <a:latin typeface="Soberana Sans Light"/>
              <a:cs typeface="Soberana Sans Light"/>
            </a:endParaRPr>
          </a:p>
        </p:txBody>
      </p:sp>
      <p:sp>
        <p:nvSpPr>
          <p:cNvPr id="5" name="Título 1"/>
          <p:cNvSpPr txBox="1">
            <a:spLocks/>
          </p:cNvSpPr>
          <p:nvPr/>
        </p:nvSpPr>
        <p:spPr>
          <a:xfrm>
            <a:off x="709480" y="2987846"/>
            <a:ext cx="7772400" cy="152907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600" spc="600" dirty="0" smtClean="0">
                <a:solidFill>
                  <a:srgbClr val="375A59"/>
                </a:solidFill>
                <a:latin typeface="Soberana Sans Light"/>
                <a:cs typeface="Soberana Sans Light"/>
              </a:rPr>
              <a:t>Estadísticas</a:t>
            </a:r>
            <a:endParaRPr lang="es-ES" sz="3100" spc="600" dirty="0" smtClean="0">
              <a:solidFill>
                <a:srgbClr val="375A59"/>
              </a:solidFill>
              <a:latin typeface="Soberana Sans Light"/>
              <a:cs typeface="Soberana Sans Light"/>
            </a:endParaRPr>
          </a:p>
          <a:p>
            <a:endParaRPr lang="es-ES" sz="3600" spc="600" dirty="0" smtClean="0">
              <a:solidFill>
                <a:srgbClr val="375A59"/>
              </a:solidFill>
              <a:latin typeface="Soberana Sans Light"/>
              <a:cs typeface="Soberana Sans Light"/>
            </a:endParaRPr>
          </a:p>
        </p:txBody>
      </p:sp>
      <p:cxnSp>
        <p:nvCxnSpPr>
          <p:cNvPr id="7" name="Conector recto 6"/>
          <p:cNvCxnSpPr/>
          <p:nvPr/>
        </p:nvCxnSpPr>
        <p:spPr>
          <a:xfrm>
            <a:off x="2432917" y="2893107"/>
            <a:ext cx="4325526"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
        <p:nvSpPr>
          <p:cNvPr id="4" name="Marcador de número de diapositiva 3"/>
          <p:cNvSpPr>
            <a:spLocks noGrp="1"/>
          </p:cNvSpPr>
          <p:nvPr>
            <p:ph type="sldNum" sz="quarter" idx="12"/>
          </p:nvPr>
        </p:nvSpPr>
        <p:spPr/>
        <p:txBody>
          <a:bodyPr/>
          <a:lstStyle/>
          <a:p>
            <a:fld id="{42A67A50-118E-EC49-9770-6BD1D2E6064A}" type="slidenum">
              <a:rPr lang="es-ES" smtClean="0"/>
              <a:t>22</a:t>
            </a:fld>
            <a:endParaRPr lang="es-ES"/>
          </a:p>
        </p:txBody>
      </p:sp>
      <p:sp>
        <p:nvSpPr>
          <p:cNvPr id="6" name="Título 1"/>
          <p:cNvSpPr txBox="1">
            <a:spLocks/>
          </p:cNvSpPr>
          <p:nvPr/>
        </p:nvSpPr>
        <p:spPr>
          <a:xfrm>
            <a:off x="861880" y="4745329"/>
            <a:ext cx="7772400" cy="64927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600" dirty="0" smtClean="0">
                <a:latin typeface="Soberana Sans Light"/>
                <a:cs typeface="Soberana Sans Light"/>
              </a:rPr>
              <a:t>2015-2018</a:t>
            </a:r>
            <a:endParaRPr lang="es-ES" sz="3600" dirty="0">
              <a:latin typeface="Soberana Sans Light"/>
              <a:cs typeface="Soberana Sans Light"/>
            </a:endParaRPr>
          </a:p>
        </p:txBody>
      </p:sp>
    </p:spTree>
    <p:extLst>
      <p:ext uri="{BB962C8B-B14F-4D97-AF65-F5344CB8AC3E}">
        <p14:creationId xmlns:p14="http://schemas.microsoft.com/office/powerpoint/2010/main" val="3582155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Programas educativos</a:t>
            </a:r>
            <a:endParaRPr lang="es-ES" sz="1800" b="1" dirty="0">
              <a:latin typeface="Soberana Sans Light"/>
              <a:cs typeface="Soberana Sans Light"/>
            </a:endParaRPr>
          </a:p>
        </p:txBody>
      </p:sp>
      <p:cxnSp>
        <p:nvCxnSpPr>
          <p:cNvPr id="4" name="Conector recto 3"/>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3848853" y="1585002"/>
            <a:ext cx="1446293" cy="369332"/>
          </a:xfrm>
          <a:prstGeom prst="rect">
            <a:avLst/>
          </a:prstGeom>
          <a:noFill/>
        </p:spPr>
        <p:txBody>
          <a:bodyPr wrap="none" rtlCol="0">
            <a:spAutoFit/>
          </a:bodyPr>
          <a:lstStyle/>
          <a:p>
            <a:pPr algn="ctr"/>
            <a:r>
              <a:rPr lang="es-ES" spc="600" dirty="0" smtClean="0">
                <a:solidFill>
                  <a:srgbClr val="375A59"/>
                </a:solidFill>
                <a:latin typeface="Soberana Sans Light"/>
                <a:cs typeface="Soberana Sans Light"/>
              </a:rPr>
              <a:t>Tema 1</a:t>
            </a:r>
            <a:endParaRPr lang="es-ES" spc="600" dirty="0">
              <a:solidFill>
                <a:srgbClr val="375A59"/>
              </a:solidFill>
              <a:latin typeface="Soberana Sans Light"/>
              <a:cs typeface="Soberana Sans Light"/>
            </a:endParaRPr>
          </a:p>
        </p:txBody>
      </p:sp>
      <p:sp>
        <p:nvSpPr>
          <p:cNvPr id="6" name="Marcador de número de diapositiva 5"/>
          <p:cNvSpPr>
            <a:spLocks noGrp="1"/>
          </p:cNvSpPr>
          <p:nvPr>
            <p:ph type="sldNum" sz="quarter" idx="12"/>
          </p:nvPr>
        </p:nvSpPr>
        <p:spPr/>
        <p:txBody>
          <a:bodyPr/>
          <a:lstStyle/>
          <a:p>
            <a:fld id="{42A67A50-118E-EC49-9770-6BD1D2E6064A}" type="slidenum">
              <a:rPr lang="es-ES" smtClean="0"/>
              <a:t>3</a:t>
            </a:fld>
            <a:endParaRPr lang="es-ES"/>
          </a:p>
        </p:txBody>
      </p:sp>
      <p:graphicFrame>
        <p:nvGraphicFramePr>
          <p:cNvPr id="7" name="Tabla 6"/>
          <p:cNvGraphicFramePr>
            <a:graphicFrameLocks noGrp="1"/>
          </p:cNvGraphicFramePr>
          <p:nvPr>
            <p:extLst>
              <p:ext uri="{D42A27DB-BD31-4B8C-83A1-F6EECF244321}">
                <p14:modId xmlns:p14="http://schemas.microsoft.com/office/powerpoint/2010/main" val="2601804075"/>
              </p:ext>
            </p:extLst>
          </p:nvPr>
        </p:nvGraphicFramePr>
        <p:xfrm>
          <a:off x="298219" y="2190481"/>
          <a:ext cx="4153009" cy="3656136"/>
        </p:xfrm>
        <a:graphic>
          <a:graphicData uri="http://schemas.openxmlformats.org/drawingml/2006/table">
            <a:tbl>
              <a:tblPr>
                <a:tableStyleId>{35758FB7-9AC5-4552-8A53-C91805E547FA}</a:tableStyleId>
              </a:tblPr>
              <a:tblGrid>
                <a:gridCol w="830602">
                  <a:extLst>
                    <a:ext uri="{9D8B030D-6E8A-4147-A177-3AD203B41FA5}">
                      <a16:colId xmlns:a16="http://schemas.microsoft.com/office/drawing/2014/main" val="20000"/>
                    </a:ext>
                  </a:extLst>
                </a:gridCol>
                <a:gridCol w="3322407">
                  <a:extLst>
                    <a:ext uri="{9D8B030D-6E8A-4147-A177-3AD203B41FA5}">
                      <a16:colId xmlns:a16="http://schemas.microsoft.com/office/drawing/2014/main" val="20001"/>
                    </a:ext>
                  </a:extLst>
                </a:gridCol>
              </a:tblGrid>
              <a:tr h="304678">
                <a:tc>
                  <a:txBody>
                    <a:bodyPr/>
                    <a:lstStyle/>
                    <a:p>
                      <a:pPr algn="ctr" rtl="0" fontAlgn="b"/>
                      <a:r>
                        <a:rPr lang="es-MX" sz="1400" u="none" strike="noStrike" dirty="0">
                          <a:effectLst/>
                        </a:rPr>
                        <a:t>CLAVE</a:t>
                      </a:r>
                      <a:endParaRPr lang="es-MX" sz="1400" b="0" i="0" u="none" strike="noStrike" dirty="0">
                        <a:solidFill>
                          <a:schemeClr val="bg1"/>
                        </a:solidFill>
                        <a:effectLst/>
                        <a:latin typeface="Calibri" panose="020F0502020204030204" pitchFamily="34" charset="0"/>
                      </a:endParaRPr>
                    </a:p>
                  </a:txBody>
                  <a:tcPr marL="7276" marR="7276" marT="7276" marB="0" anchor="b"/>
                </a:tc>
                <a:tc>
                  <a:txBody>
                    <a:bodyPr/>
                    <a:lstStyle/>
                    <a:p>
                      <a:pPr algn="ctr" rtl="0" fontAlgn="b"/>
                      <a:r>
                        <a:rPr lang="es-MX" sz="1400" u="none" strike="noStrike" dirty="0">
                          <a:effectLst/>
                        </a:rPr>
                        <a:t>LICENCIATURAS</a:t>
                      </a:r>
                      <a:endParaRPr lang="es-MX" sz="1400" b="0" i="0" u="none" strike="noStrike" dirty="0">
                        <a:solidFill>
                          <a:schemeClr val="bg1"/>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0"/>
                  </a:ext>
                </a:extLst>
              </a:tr>
              <a:tr h="304678">
                <a:tc>
                  <a:txBody>
                    <a:bodyPr/>
                    <a:lstStyle/>
                    <a:p>
                      <a:pPr algn="ctr" rtl="0" fontAlgn="b"/>
                      <a:r>
                        <a:rPr lang="es-MX" sz="1400" u="none" strike="noStrike" dirty="0">
                          <a:effectLst/>
                        </a:rPr>
                        <a:t>AET</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Administración de Empresas Turísticas</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1"/>
                  </a:ext>
                </a:extLst>
              </a:tr>
              <a:tr h="304678">
                <a:tc>
                  <a:txBody>
                    <a:bodyPr/>
                    <a:lstStyle/>
                    <a:p>
                      <a:pPr algn="ctr" rtl="0" fontAlgn="b"/>
                      <a:r>
                        <a:rPr lang="es-MX" sz="1400" u="none" strike="noStrike" dirty="0">
                          <a:effectLst/>
                        </a:rPr>
                        <a:t>AG</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Administración y Gestión Pública</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2"/>
                  </a:ext>
                </a:extLst>
              </a:tr>
              <a:tr h="304678">
                <a:tc>
                  <a:txBody>
                    <a:bodyPr/>
                    <a:lstStyle/>
                    <a:p>
                      <a:pPr algn="ctr" rtl="0" fontAlgn="b"/>
                      <a:r>
                        <a:rPr lang="es-MX" sz="1400" u="none" strike="noStrike" dirty="0">
                          <a:effectLst/>
                        </a:rPr>
                        <a:t>BI</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Biotecnología</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3"/>
                  </a:ext>
                </a:extLst>
              </a:tr>
              <a:tr h="304678">
                <a:tc>
                  <a:txBody>
                    <a:bodyPr/>
                    <a:lstStyle/>
                    <a:p>
                      <a:pPr algn="ctr" rtl="0" fontAlgn="b"/>
                      <a:r>
                        <a:rPr lang="es-MX" sz="1400" u="none" strike="noStrike" dirty="0">
                          <a:effectLst/>
                        </a:rPr>
                        <a:t>CO</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Contaduría</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4"/>
                  </a:ext>
                </a:extLst>
              </a:tr>
              <a:tr h="304678">
                <a:tc>
                  <a:txBody>
                    <a:bodyPr/>
                    <a:lstStyle/>
                    <a:p>
                      <a:pPr algn="ctr" rtl="0" fontAlgn="b"/>
                      <a:r>
                        <a:rPr lang="es-MX" sz="1400" u="none" strike="noStrike" dirty="0">
                          <a:effectLst/>
                        </a:rPr>
                        <a:t>DC</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Desarrollo Comunitario</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5"/>
                  </a:ext>
                </a:extLst>
              </a:tr>
              <a:tr h="304678">
                <a:tc>
                  <a:txBody>
                    <a:bodyPr/>
                    <a:lstStyle/>
                    <a:p>
                      <a:pPr algn="ctr" rtl="0" fontAlgn="b"/>
                      <a:r>
                        <a:rPr lang="es-MX" sz="1400" u="none" strike="noStrike" dirty="0">
                          <a:effectLst/>
                        </a:rPr>
                        <a:t>DE</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Derecho</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6"/>
                  </a:ext>
                </a:extLst>
              </a:tr>
              <a:tr h="304678">
                <a:tc>
                  <a:txBody>
                    <a:bodyPr/>
                    <a:lstStyle/>
                    <a:p>
                      <a:pPr algn="ctr" rtl="0" fontAlgn="b"/>
                      <a:r>
                        <a:rPr lang="es-MX" sz="1400" u="none" strike="noStrike" dirty="0">
                          <a:effectLst/>
                        </a:rPr>
                        <a:t>DS</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a:effectLst/>
                        </a:rPr>
                        <a:t>Desarrollo de Software</a:t>
                      </a:r>
                      <a:endParaRPr lang="es-MX" sz="1400" b="1" i="0" u="none" strike="noStrike">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7"/>
                  </a:ext>
                </a:extLst>
              </a:tr>
              <a:tr h="304678">
                <a:tc>
                  <a:txBody>
                    <a:bodyPr/>
                    <a:lstStyle/>
                    <a:p>
                      <a:pPr algn="ctr" rtl="0" fontAlgn="b"/>
                      <a:r>
                        <a:rPr lang="es-MX" sz="1400" u="none" strike="noStrike" dirty="0">
                          <a:effectLst/>
                        </a:rPr>
                        <a:t>EM</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Enseñanza de las Matemáticas</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8"/>
                  </a:ext>
                </a:extLst>
              </a:tr>
              <a:tr h="304678">
                <a:tc>
                  <a:txBody>
                    <a:bodyPr/>
                    <a:lstStyle/>
                    <a:p>
                      <a:pPr algn="ctr" rtl="0" fontAlgn="b"/>
                      <a:r>
                        <a:rPr lang="es-MX" sz="1400" u="none" strike="noStrike" dirty="0">
                          <a:effectLst/>
                        </a:rPr>
                        <a:t>ER</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a:effectLst/>
                        </a:rPr>
                        <a:t>Energías Renovables</a:t>
                      </a:r>
                      <a:endParaRPr lang="es-MX" sz="1400" b="1" i="0" u="none" strike="noStrike">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9"/>
                  </a:ext>
                </a:extLst>
              </a:tr>
              <a:tr h="304678">
                <a:tc>
                  <a:txBody>
                    <a:bodyPr/>
                    <a:lstStyle/>
                    <a:p>
                      <a:pPr algn="ctr" rtl="0" fontAlgn="b"/>
                      <a:r>
                        <a:rPr lang="es-MX" sz="1400" u="none" strike="noStrike" dirty="0">
                          <a:effectLst/>
                        </a:rPr>
                        <a:t>ES</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Educación para la Salud</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10"/>
                  </a:ext>
                </a:extLst>
              </a:tr>
              <a:tr h="304678">
                <a:tc>
                  <a:txBody>
                    <a:bodyPr/>
                    <a:lstStyle/>
                    <a:p>
                      <a:pPr algn="ctr" rtl="0" fontAlgn="b"/>
                      <a:r>
                        <a:rPr lang="es-MX" sz="1400" u="none" strike="noStrike" dirty="0">
                          <a:effectLst/>
                        </a:rPr>
                        <a:t>GAP</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Gestión y Administración de PyME</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11"/>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879484089"/>
              </p:ext>
            </p:extLst>
          </p:nvPr>
        </p:nvGraphicFramePr>
        <p:xfrm>
          <a:off x="4603628" y="2186981"/>
          <a:ext cx="4153009" cy="3659640"/>
        </p:xfrm>
        <a:graphic>
          <a:graphicData uri="http://schemas.openxmlformats.org/drawingml/2006/table">
            <a:tbl>
              <a:tblPr>
                <a:tableStyleId>{35758FB7-9AC5-4552-8A53-C91805E547FA}</a:tableStyleId>
              </a:tblPr>
              <a:tblGrid>
                <a:gridCol w="830602">
                  <a:extLst>
                    <a:ext uri="{9D8B030D-6E8A-4147-A177-3AD203B41FA5}">
                      <a16:colId xmlns:a16="http://schemas.microsoft.com/office/drawing/2014/main" val="20000"/>
                    </a:ext>
                  </a:extLst>
                </a:gridCol>
                <a:gridCol w="3322407">
                  <a:extLst>
                    <a:ext uri="{9D8B030D-6E8A-4147-A177-3AD203B41FA5}">
                      <a16:colId xmlns:a16="http://schemas.microsoft.com/office/drawing/2014/main" val="20001"/>
                    </a:ext>
                  </a:extLst>
                </a:gridCol>
              </a:tblGrid>
              <a:tr h="304970">
                <a:tc>
                  <a:txBody>
                    <a:bodyPr/>
                    <a:lstStyle/>
                    <a:p>
                      <a:pPr algn="ctr" rtl="0" fontAlgn="b"/>
                      <a:r>
                        <a:rPr lang="es-MX" sz="1400" u="none" strike="noStrike" dirty="0">
                          <a:effectLst/>
                        </a:rPr>
                        <a:t>CLAVE</a:t>
                      </a:r>
                      <a:endParaRPr lang="es-MX" sz="1400" b="0" i="0" u="none" strike="noStrike" dirty="0">
                        <a:solidFill>
                          <a:schemeClr val="bg1"/>
                        </a:solidFill>
                        <a:effectLst/>
                        <a:latin typeface="Calibri" panose="020F0502020204030204" pitchFamily="34" charset="0"/>
                      </a:endParaRPr>
                    </a:p>
                  </a:txBody>
                  <a:tcPr marL="7276" marR="7276" marT="7276" marB="0" anchor="b"/>
                </a:tc>
                <a:tc>
                  <a:txBody>
                    <a:bodyPr/>
                    <a:lstStyle/>
                    <a:p>
                      <a:pPr algn="ctr" rtl="0" fontAlgn="b"/>
                      <a:r>
                        <a:rPr lang="es-MX" sz="1400" u="none" strike="noStrike" dirty="0">
                          <a:effectLst/>
                        </a:rPr>
                        <a:t>LICENCIATURAS</a:t>
                      </a:r>
                      <a:endParaRPr lang="es-MX" sz="1400" b="0" i="0" u="none" strike="noStrike" dirty="0">
                        <a:solidFill>
                          <a:schemeClr val="bg1"/>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0"/>
                  </a:ext>
                </a:extLst>
              </a:tr>
              <a:tr h="304970">
                <a:tc>
                  <a:txBody>
                    <a:bodyPr/>
                    <a:lstStyle/>
                    <a:p>
                      <a:pPr algn="ctr" rtl="0" fontAlgn="b"/>
                      <a:r>
                        <a:rPr lang="es-MX" sz="1400" u="none" strike="noStrike" dirty="0">
                          <a:effectLst/>
                        </a:rPr>
                        <a:t>GSS</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Gerencia de Servicios de Salud</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1"/>
                  </a:ext>
                </a:extLst>
              </a:tr>
              <a:tr h="304970">
                <a:tc>
                  <a:txBody>
                    <a:bodyPr/>
                    <a:lstStyle/>
                    <a:p>
                      <a:pPr algn="ctr" rtl="0" fontAlgn="b"/>
                      <a:r>
                        <a:rPr lang="es-MX" sz="1400" u="none" strike="noStrike" dirty="0">
                          <a:effectLst/>
                        </a:rPr>
                        <a:t>GT</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Gestión Territorial</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2"/>
                  </a:ext>
                </a:extLst>
              </a:tr>
              <a:tr h="304970">
                <a:tc>
                  <a:txBody>
                    <a:bodyPr/>
                    <a:lstStyle/>
                    <a:p>
                      <a:pPr algn="ctr" rtl="0" fontAlgn="b"/>
                      <a:r>
                        <a:rPr lang="es-MX" sz="1400" u="none" strike="noStrike" dirty="0">
                          <a:effectLst/>
                        </a:rPr>
                        <a:t>LT</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Logística y Transporte</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3"/>
                  </a:ext>
                </a:extLst>
              </a:tr>
              <a:tr h="304970">
                <a:tc>
                  <a:txBody>
                    <a:bodyPr/>
                    <a:lstStyle/>
                    <a:p>
                      <a:pPr algn="ctr" rtl="0" fontAlgn="b"/>
                      <a:r>
                        <a:rPr lang="es-MX" sz="1400" u="none" strike="noStrike" dirty="0">
                          <a:effectLst/>
                        </a:rPr>
                        <a:t>MI</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Mercadotecnia Internacional</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4"/>
                  </a:ext>
                </a:extLst>
              </a:tr>
              <a:tr h="304970">
                <a:tc>
                  <a:txBody>
                    <a:bodyPr/>
                    <a:lstStyle/>
                    <a:p>
                      <a:pPr algn="ctr" rtl="0" fontAlgn="b"/>
                      <a:r>
                        <a:rPr lang="es-MX" sz="1400" u="none" strike="noStrike" dirty="0">
                          <a:effectLst/>
                        </a:rPr>
                        <a:t>MT</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Matemáticas</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5"/>
                  </a:ext>
                </a:extLst>
              </a:tr>
              <a:tr h="304970">
                <a:tc>
                  <a:txBody>
                    <a:bodyPr/>
                    <a:lstStyle/>
                    <a:p>
                      <a:pPr algn="ctr" rtl="0" fontAlgn="b"/>
                      <a:r>
                        <a:rPr lang="es-MX" sz="1400" u="none" strike="noStrike" dirty="0">
                          <a:effectLst/>
                        </a:rPr>
                        <a:t>NA</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Nutrición Aplicada</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6"/>
                  </a:ext>
                </a:extLst>
              </a:tr>
              <a:tr h="304970">
                <a:tc>
                  <a:txBody>
                    <a:bodyPr/>
                    <a:lstStyle/>
                    <a:p>
                      <a:pPr algn="ctr" rtl="0" fontAlgn="b"/>
                      <a:r>
                        <a:rPr lang="es-MX" sz="1400" u="none" strike="noStrike" dirty="0">
                          <a:effectLst/>
                        </a:rPr>
                        <a:t>PPS</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Políticas y Proyectos Sociales</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7"/>
                  </a:ext>
                </a:extLst>
              </a:tr>
              <a:tr h="304970">
                <a:tc>
                  <a:txBody>
                    <a:bodyPr/>
                    <a:lstStyle/>
                    <a:p>
                      <a:pPr algn="ctr" rtl="0" fontAlgn="b"/>
                      <a:r>
                        <a:rPr lang="es-MX" sz="1400" u="none" strike="noStrike" dirty="0">
                          <a:effectLst/>
                        </a:rPr>
                        <a:t>SP</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Seguridad Pública</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8"/>
                  </a:ext>
                </a:extLst>
              </a:tr>
              <a:tr h="304970">
                <a:tc>
                  <a:txBody>
                    <a:bodyPr/>
                    <a:lstStyle/>
                    <a:p>
                      <a:pPr algn="ctr" rtl="0" fontAlgn="b"/>
                      <a:r>
                        <a:rPr lang="es-MX" sz="1400" u="none" strike="noStrike" dirty="0">
                          <a:effectLst/>
                        </a:rPr>
                        <a:t>TA</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Tecnología Ambiental</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9"/>
                  </a:ext>
                </a:extLst>
              </a:tr>
              <a:tr h="304970">
                <a:tc>
                  <a:txBody>
                    <a:bodyPr/>
                    <a:lstStyle/>
                    <a:p>
                      <a:pPr algn="ctr" rtl="0" fontAlgn="b"/>
                      <a:r>
                        <a:rPr lang="es-MX" sz="1400" u="none" strike="noStrike" dirty="0">
                          <a:effectLst/>
                        </a:rPr>
                        <a:t>TM</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Telemática</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10"/>
                  </a:ext>
                </a:extLst>
              </a:tr>
              <a:tr h="304970">
                <a:tc>
                  <a:txBody>
                    <a:bodyPr/>
                    <a:lstStyle/>
                    <a:p>
                      <a:pPr algn="ctr" rtl="0" fontAlgn="b"/>
                      <a:r>
                        <a:rPr lang="es-MX" sz="1400" u="none" strike="noStrike" dirty="0">
                          <a:effectLst/>
                        </a:rPr>
                        <a:t>UM</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TSU en Urgencias Médicas</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14670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93524"/>
            <a:ext cx="8229600" cy="281401"/>
          </a:xfrm>
        </p:spPr>
        <p:txBody>
          <a:bodyPr>
            <a:normAutofit fontScale="90000"/>
          </a:bodyPr>
          <a:lstStyle/>
          <a:p>
            <a:r>
              <a:rPr lang="es-ES" sz="1800" b="1" dirty="0">
                <a:latin typeface="Soberana Sans Light"/>
                <a:cs typeface="Soberana Sans Light"/>
              </a:rPr>
              <a:t>Comparativo Docentes </a:t>
            </a:r>
            <a:r>
              <a:rPr lang="es-ES" sz="1800" b="1" dirty="0" smtClean="0">
                <a:latin typeface="Soberana Sans Light"/>
                <a:cs typeface="Soberana Sans Light"/>
              </a:rPr>
              <a:t>2015-2016</a:t>
            </a:r>
            <a:endParaRPr lang="es-ES" sz="1800" b="1" dirty="0">
              <a:latin typeface="Soberana Sans Light"/>
              <a:cs typeface="Soberana Sans Light"/>
            </a:endParaRPr>
          </a:p>
        </p:txBody>
      </p:sp>
      <p:cxnSp>
        <p:nvCxnSpPr>
          <p:cNvPr id="4" name="Conector recto 3"/>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
        <p:nvSpPr>
          <p:cNvPr id="12" name="Marcador de número de diapositiva 11"/>
          <p:cNvSpPr>
            <a:spLocks noGrp="1"/>
          </p:cNvSpPr>
          <p:nvPr>
            <p:ph type="sldNum" sz="quarter" idx="12"/>
          </p:nvPr>
        </p:nvSpPr>
        <p:spPr/>
        <p:txBody>
          <a:bodyPr/>
          <a:lstStyle/>
          <a:p>
            <a:fld id="{42A67A50-118E-EC49-9770-6BD1D2E6064A}" type="slidenum">
              <a:rPr lang="es-ES" smtClean="0"/>
              <a:t>4</a:t>
            </a:fld>
            <a:endParaRPr lang="es-ES"/>
          </a:p>
        </p:txBody>
      </p:sp>
      <p:graphicFrame>
        <p:nvGraphicFramePr>
          <p:cNvPr id="5" name="Tabla 4"/>
          <p:cNvGraphicFramePr>
            <a:graphicFrameLocks noGrp="1"/>
          </p:cNvGraphicFramePr>
          <p:nvPr>
            <p:extLst>
              <p:ext uri="{D42A27DB-BD31-4B8C-83A1-F6EECF244321}">
                <p14:modId xmlns:p14="http://schemas.microsoft.com/office/powerpoint/2010/main" val="1406481945"/>
              </p:ext>
            </p:extLst>
          </p:nvPr>
        </p:nvGraphicFramePr>
        <p:xfrm>
          <a:off x="457200" y="1801092"/>
          <a:ext cx="1905000" cy="4306410"/>
        </p:xfrm>
        <a:graphic>
          <a:graphicData uri="http://schemas.openxmlformats.org/drawingml/2006/table">
            <a:tbl>
              <a:tblPr>
                <a:tableStyleId>{5C22544A-7EE6-4342-B048-85BDC9FD1C3A}</a:tableStyleId>
              </a:tblPr>
              <a:tblGrid>
                <a:gridCol w="10795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tblGrid>
              <a:tr h="777122">
                <a:tc>
                  <a:txBody>
                    <a:bodyPr/>
                    <a:lstStyle/>
                    <a:p>
                      <a:pPr algn="ctr" rtl="0" fontAlgn="ctr"/>
                      <a:r>
                        <a:rPr lang="es-MX" sz="1400" b="1" u="none" strike="noStrike" dirty="0">
                          <a:effectLst/>
                        </a:rPr>
                        <a:t>PERIODO ESCOLAR</a:t>
                      </a:r>
                      <a:endParaRPr lang="es-MX" sz="1400" b="1" i="0" u="none" strike="noStrike" dirty="0">
                        <a:solidFill>
                          <a:srgbClr val="000000"/>
                        </a:solidFill>
                        <a:effectLst/>
                        <a:latin typeface="Calibri" panose="020F0502020204030204" pitchFamily="34" charset="0"/>
                      </a:endParaRPr>
                    </a:p>
                  </a:txBody>
                  <a:tcPr marL="9525" marR="9525" marT="9525" marB="0" anchor="ctr">
                    <a:solidFill>
                      <a:srgbClr val="07C2DB"/>
                    </a:solidFill>
                  </a:tcPr>
                </a:tc>
                <a:tc>
                  <a:txBody>
                    <a:bodyPr/>
                    <a:lstStyle/>
                    <a:p>
                      <a:pPr algn="ctr" rtl="0" fontAlgn="ctr"/>
                      <a:r>
                        <a:rPr lang="es-MX" sz="1400" b="1" u="none" strike="noStrike" dirty="0">
                          <a:effectLst/>
                        </a:rPr>
                        <a:t>TOTAL DOCENTES</a:t>
                      </a:r>
                      <a:endParaRPr lang="es-MX" sz="1400" b="1" i="0" u="none" strike="noStrike" dirty="0">
                        <a:solidFill>
                          <a:srgbClr val="000000"/>
                        </a:solidFill>
                        <a:effectLst/>
                        <a:latin typeface="Calibri" panose="020F0502020204030204" pitchFamily="34" charset="0"/>
                      </a:endParaRPr>
                    </a:p>
                  </a:txBody>
                  <a:tcPr marL="9525" marR="9525" marT="9525" marB="0" anchor="ctr">
                    <a:solidFill>
                      <a:srgbClr val="07C2DB"/>
                    </a:solidFill>
                  </a:tcPr>
                </a:tc>
                <a:extLst>
                  <a:ext uri="{0D108BD9-81ED-4DB2-BD59-A6C34878D82A}">
                    <a16:rowId xmlns:a16="http://schemas.microsoft.com/office/drawing/2014/main" val="10000"/>
                  </a:ext>
                </a:extLst>
              </a:tr>
              <a:tr h="441161">
                <a:tc>
                  <a:txBody>
                    <a:bodyPr/>
                    <a:lstStyle/>
                    <a:p>
                      <a:pPr algn="ctr" rtl="0" fontAlgn="b"/>
                      <a:r>
                        <a:rPr lang="es-MX" sz="1500" u="none" strike="noStrike" dirty="0">
                          <a:effectLst/>
                        </a:rPr>
                        <a:t>2015-1S-B1</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s-MX" sz="1500" u="none" strike="noStrike" dirty="0">
                          <a:effectLst/>
                        </a:rPr>
                        <a:t>1,824</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0001"/>
                  </a:ext>
                </a:extLst>
              </a:tr>
              <a:tr h="441161">
                <a:tc>
                  <a:txBody>
                    <a:bodyPr/>
                    <a:lstStyle/>
                    <a:p>
                      <a:pPr algn="ctr" rtl="0" fontAlgn="b"/>
                      <a:r>
                        <a:rPr lang="es-MX" sz="1500" u="none" strike="noStrike" dirty="0">
                          <a:effectLst/>
                        </a:rPr>
                        <a:t>2015-1S-B2</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s-MX" sz="1500" u="none" strike="noStrike" dirty="0">
                          <a:effectLst/>
                        </a:rPr>
                        <a:t>1,661</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0002"/>
                  </a:ext>
                </a:extLst>
              </a:tr>
              <a:tr h="441161">
                <a:tc>
                  <a:txBody>
                    <a:bodyPr/>
                    <a:lstStyle/>
                    <a:p>
                      <a:pPr algn="ctr" rtl="0" fontAlgn="b"/>
                      <a:r>
                        <a:rPr lang="es-MX" sz="1500" u="none" strike="noStrike" dirty="0">
                          <a:effectLst/>
                        </a:rPr>
                        <a:t>2015-2S-B1</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s-MX" sz="1500" u="none" strike="noStrike" dirty="0">
                          <a:effectLst/>
                        </a:rPr>
                        <a:t>1,784</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0003"/>
                  </a:ext>
                </a:extLst>
              </a:tr>
              <a:tr h="441161">
                <a:tc>
                  <a:txBody>
                    <a:bodyPr/>
                    <a:lstStyle/>
                    <a:p>
                      <a:pPr algn="ctr" rtl="0" fontAlgn="b"/>
                      <a:r>
                        <a:rPr lang="es-MX" sz="1500" u="none" strike="noStrike" dirty="0">
                          <a:effectLst/>
                        </a:rPr>
                        <a:t>2015-2S-B2</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s-MX" sz="1500" u="none" strike="noStrike" dirty="0">
                          <a:effectLst/>
                        </a:rPr>
                        <a:t>1,705</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0004"/>
                  </a:ext>
                </a:extLst>
              </a:tr>
              <a:tr h="441161">
                <a:tc>
                  <a:txBody>
                    <a:bodyPr/>
                    <a:lstStyle/>
                    <a:p>
                      <a:pPr algn="ctr" rtl="0" fontAlgn="b"/>
                      <a:r>
                        <a:rPr lang="es-MX" sz="1500" u="none" strike="noStrike">
                          <a:effectLst/>
                        </a:rPr>
                        <a:t>2016-1 B1</a:t>
                      </a:r>
                      <a:endParaRPr lang="es-MX" sz="15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s-MX" sz="1500" u="none" strike="noStrike" dirty="0">
                          <a:effectLst/>
                        </a:rPr>
                        <a:t>1,722</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0005"/>
                  </a:ext>
                </a:extLst>
              </a:tr>
              <a:tr h="441161">
                <a:tc>
                  <a:txBody>
                    <a:bodyPr/>
                    <a:lstStyle/>
                    <a:p>
                      <a:pPr algn="ctr" rtl="0" fontAlgn="b"/>
                      <a:r>
                        <a:rPr lang="es-MX" sz="1500" u="none" strike="noStrike" dirty="0">
                          <a:effectLst/>
                        </a:rPr>
                        <a:t>2016-1 B2</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s-MX" sz="1500" u="none" strike="noStrike" dirty="0">
                          <a:effectLst/>
                        </a:rPr>
                        <a:t>1,687</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0006"/>
                  </a:ext>
                </a:extLst>
              </a:tr>
              <a:tr h="441161">
                <a:tc>
                  <a:txBody>
                    <a:bodyPr/>
                    <a:lstStyle/>
                    <a:p>
                      <a:pPr algn="ctr" rtl="0" fontAlgn="b"/>
                      <a:r>
                        <a:rPr lang="es-MX" sz="1500" u="none" strike="noStrike">
                          <a:effectLst/>
                        </a:rPr>
                        <a:t>2016-2 B1</a:t>
                      </a:r>
                      <a:endParaRPr lang="es-MX" sz="15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s-MX" sz="1500" u="none" strike="noStrike" dirty="0">
                          <a:effectLst/>
                        </a:rPr>
                        <a:t>1,929</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0007"/>
                  </a:ext>
                </a:extLst>
              </a:tr>
              <a:tr h="441161">
                <a:tc>
                  <a:txBody>
                    <a:bodyPr/>
                    <a:lstStyle/>
                    <a:p>
                      <a:pPr algn="ctr" rtl="0" fontAlgn="b"/>
                      <a:r>
                        <a:rPr lang="es-MX" sz="1500" u="none" strike="noStrike" dirty="0">
                          <a:effectLst/>
                        </a:rPr>
                        <a:t>2016-2 B2</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s-MX" sz="1500" u="none" strike="noStrike" dirty="0">
                          <a:effectLst/>
                        </a:rPr>
                        <a:t>1,539</a:t>
                      </a:r>
                      <a:endParaRPr lang="es-MX" sz="15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0008"/>
                  </a:ext>
                </a:extLst>
              </a:tr>
            </a:tbl>
          </a:graphicData>
        </a:graphic>
      </p:graphicFrame>
      <p:graphicFrame>
        <p:nvGraphicFramePr>
          <p:cNvPr id="11" name="Gráfico 10"/>
          <p:cNvGraphicFramePr>
            <a:graphicFrameLocks/>
          </p:cNvGraphicFramePr>
          <p:nvPr>
            <p:extLst>
              <p:ext uri="{D42A27DB-BD31-4B8C-83A1-F6EECF244321}">
                <p14:modId xmlns:p14="http://schemas.microsoft.com/office/powerpoint/2010/main" val="3907827753"/>
              </p:ext>
            </p:extLst>
          </p:nvPr>
        </p:nvGraphicFramePr>
        <p:xfrm>
          <a:off x="2784764" y="1801091"/>
          <a:ext cx="5902036" cy="43064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5292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1288189211"/>
              </p:ext>
            </p:extLst>
          </p:nvPr>
        </p:nvGraphicFramePr>
        <p:xfrm>
          <a:off x="457200" y="1638295"/>
          <a:ext cx="1866900" cy="4433453"/>
        </p:xfrm>
        <a:graphic>
          <a:graphicData uri="http://schemas.openxmlformats.org/drawingml/2006/table">
            <a:tbl>
              <a:tblPr>
                <a:tableStyleId>{5C22544A-7EE6-4342-B048-85BDC9FD1C3A}</a:tableStyleId>
              </a:tblPr>
              <a:tblGrid>
                <a:gridCol w="965200">
                  <a:extLst>
                    <a:ext uri="{9D8B030D-6E8A-4147-A177-3AD203B41FA5}">
                      <a16:colId xmlns:a16="http://schemas.microsoft.com/office/drawing/2014/main" val="2095664311"/>
                    </a:ext>
                  </a:extLst>
                </a:gridCol>
                <a:gridCol w="901700">
                  <a:extLst>
                    <a:ext uri="{9D8B030D-6E8A-4147-A177-3AD203B41FA5}">
                      <a16:colId xmlns:a16="http://schemas.microsoft.com/office/drawing/2014/main" val="2688701440"/>
                    </a:ext>
                  </a:extLst>
                </a:gridCol>
              </a:tblGrid>
              <a:tr h="759517">
                <a:tc>
                  <a:txBody>
                    <a:bodyPr/>
                    <a:lstStyle/>
                    <a:p>
                      <a:pPr algn="ctr" rtl="0" fontAlgn="ctr"/>
                      <a:r>
                        <a:rPr lang="en-US" sz="1200" u="none" strike="noStrike" dirty="0">
                          <a:effectLst/>
                        </a:rPr>
                        <a:t>PERIODO ESCOLAR</a:t>
                      </a:r>
                      <a:endParaRPr lang="en-US" sz="1200" b="1" i="0" u="none" strike="noStrike" dirty="0">
                        <a:solidFill>
                          <a:srgbClr val="000000"/>
                        </a:solidFill>
                        <a:effectLst/>
                        <a:latin typeface="Calibri" panose="020F0502020204030204" pitchFamily="34" charset="0"/>
                      </a:endParaRPr>
                    </a:p>
                  </a:txBody>
                  <a:tcPr marL="9525" marR="9525" marT="9525" marB="0" anchor="ctr">
                    <a:solidFill>
                      <a:srgbClr val="07C2DB"/>
                    </a:solidFill>
                  </a:tcPr>
                </a:tc>
                <a:tc>
                  <a:txBody>
                    <a:bodyPr/>
                    <a:lstStyle/>
                    <a:p>
                      <a:pPr algn="ctr" rtl="0" fontAlgn="ctr"/>
                      <a:r>
                        <a:rPr lang="en-US" sz="1200" u="none" strike="noStrike" dirty="0">
                          <a:effectLst/>
                        </a:rPr>
                        <a:t>TOTAL DOCENTES</a:t>
                      </a:r>
                      <a:endParaRPr lang="en-US" sz="1200" b="1" i="0" u="none" strike="noStrike" dirty="0">
                        <a:solidFill>
                          <a:srgbClr val="000000"/>
                        </a:solidFill>
                        <a:effectLst/>
                        <a:latin typeface="Calibri" panose="020F0502020204030204" pitchFamily="34" charset="0"/>
                      </a:endParaRPr>
                    </a:p>
                  </a:txBody>
                  <a:tcPr marL="9525" marR="9525" marT="9525" marB="0" anchor="ctr">
                    <a:solidFill>
                      <a:srgbClr val="07C2DB"/>
                    </a:solidFill>
                  </a:tcPr>
                </a:tc>
                <a:extLst>
                  <a:ext uri="{0D108BD9-81ED-4DB2-BD59-A6C34878D82A}">
                    <a16:rowId xmlns:a16="http://schemas.microsoft.com/office/drawing/2014/main" val="3118847009"/>
                  </a:ext>
                </a:extLst>
              </a:tr>
              <a:tr h="459242">
                <a:tc>
                  <a:txBody>
                    <a:bodyPr/>
                    <a:lstStyle/>
                    <a:p>
                      <a:pPr algn="ctr" rtl="0" fontAlgn="b"/>
                      <a:r>
                        <a:rPr lang="en-US" sz="1400" u="none" strike="noStrike">
                          <a:effectLst/>
                        </a:rPr>
                        <a:t>2016-1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1,722</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499521610"/>
                  </a:ext>
                </a:extLst>
              </a:tr>
              <a:tr h="459242">
                <a:tc>
                  <a:txBody>
                    <a:bodyPr/>
                    <a:lstStyle/>
                    <a:p>
                      <a:pPr algn="ctr" rtl="0" fontAlgn="b"/>
                      <a:r>
                        <a:rPr lang="en-US" sz="1400" u="none" strike="noStrike">
                          <a:effectLst/>
                        </a:rPr>
                        <a:t>2016-1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1,687</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860853432"/>
                  </a:ext>
                </a:extLst>
              </a:tr>
              <a:tr h="459242">
                <a:tc>
                  <a:txBody>
                    <a:bodyPr/>
                    <a:lstStyle/>
                    <a:p>
                      <a:pPr algn="ctr" rtl="0" fontAlgn="b"/>
                      <a:r>
                        <a:rPr lang="en-US" sz="1400" u="none" strike="noStrike">
                          <a:effectLst/>
                        </a:rPr>
                        <a:t>2016-2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a:effectLst/>
                        </a:rPr>
                        <a:t>1,929</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4168908158"/>
                  </a:ext>
                </a:extLst>
              </a:tr>
              <a:tr h="459242">
                <a:tc>
                  <a:txBody>
                    <a:bodyPr/>
                    <a:lstStyle/>
                    <a:p>
                      <a:pPr algn="ctr" rtl="0" fontAlgn="b"/>
                      <a:r>
                        <a:rPr lang="en-US" sz="1400" u="none" strike="noStrike">
                          <a:effectLst/>
                        </a:rPr>
                        <a:t>2016-2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1,539</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433887267"/>
                  </a:ext>
                </a:extLst>
              </a:tr>
              <a:tr h="459242">
                <a:tc>
                  <a:txBody>
                    <a:bodyPr/>
                    <a:lstStyle/>
                    <a:p>
                      <a:pPr algn="ctr" rtl="0" fontAlgn="b"/>
                      <a:r>
                        <a:rPr lang="en-US" sz="1400" u="none" strike="noStrike">
                          <a:effectLst/>
                        </a:rPr>
                        <a:t>2017-1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859</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629411445"/>
                  </a:ext>
                </a:extLst>
              </a:tr>
              <a:tr h="459242">
                <a:tc>
                  <a:txBody>
                    <a:bodyPr/>
                    <a:lstStyle/>
                    <a:p>
                      <a:pPr algn="ctr" rtl="0" fontAlgn="b"/>
                      <a:r>
                        <a:rPr lang="en-US" sz="1400" u="none" strike="noStrike">
                          <a:effectLst/>
                        </a:rPr>
                        <a:t>2017-1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832</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023798737"/>
                  </a:ext>
                </a:extLst>
              </a:tr>
              <a:tr h="459242">
                <a:tc>
                  <a:txBody>
                    <a:bodyPr/>
                    <a:lstStyle/>
                    <a:p>
                      <a:pPr algn="ctr" rtl="0" fontAlgn="b"/>
                      <a:r>
                        <a:rPr lang="en-US" sz="1400" u="none" strike="noStrike">
                          <a:effectLst/>
                        </a:rPr>
                        <a:t>2017-2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749</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233364316"/>
                  </a:ext>
                </a:extLst>
              </a:tr>
              <a:tr h="459242">
                <a:tc>
                  <a:txBody>
                    <a:bodyPr/>
                    <a:lstStyle/>
                    <a:p>
                      <a:pPr algn="ctr" rtl="0" fontAlgn="b"/>
                      <a:r>
                        <a:rPr lang="en-US" sz="1400" u="none" strike="noStrike">
                          <a:effectLst/>
                        </a:rPr>
                        <a:t>2017-2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962</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4101711478"/>
                  </a:ext>
                </a:extLst>
              </a:tr>
            </a:tbl>
          </a:graphicData>
        </a:graphic>
      </p:graphicFrame>
      <p:sp>
        <p:nvSpPr>
          <p:cNvPr id="4" name="Marcador de número de diapositiva 3"/>
          <p:cNvSpPr>
            <a:spLocks noGrp="1"/>
          </p:cNvSpPr>
          <p:nvPr>
            <p:ph type="sldNum" sz="quarter" idx="12"/>
          </p:nvPr>
        </p:nvSpPr>
        <p:spPr/>
        <p:txBody>
          <a:bodyPr/>
          <a:lstStyle/>
          <a:p>
            <a:fld id="{42A67A50-118E-EC49-9770-6BD1D2E6064A}" type="slidenum">
              <a:rPr lang="es-ES" smtClean="0"/>
              <a:t>5</a:t>
            </a:fld>
            <a:endParaRPr lang="es-ES"/>
          </a:p>
        </p:txBody>
      </p:sp>
      <p:graphicFrame>
        <p:nvGraphicFramePr>
          <p:cNvPr id="6" name="Gráfico 5"/>
          <p:cNvGraphicFramePr>
            <a:graphicFrameLocks/>
          </p:cNvGraphicFramePr>
          <p:nvPr>
            <p:extLst>
              <p:ext uri="{D42A27DB-BD31-4B8C-83A1-F6EECF244321}">
                <p14:modId xmlns:p14="http://schemas.microsoft.com/office/powerpoint/2010/main" val="2819081816"/>
              </p:ext>
            </p:extLst>
          </p:nvPr>
        </p:nvGraphicFramePr>
        <p:xfrm>
          <a:off x="2687781" y="1607122"/>
          <a:ext cx="5805055" cy="4433455"/>
        </p:xfrm>
        <a:graphic>
          <a:graphicData uri="http://schemas.openxmlformats.org/drawingml/2006/chart">
            <c:chart xmlns:c="http://schemas.openxmlformats.org/drawingml/2006/chart" xmlns:r="http://schemas.openxmlformats.org/officeDocument/2006/relationships" r:id="rId2"/>
          </a:graphicData>
        </a:graphic>
      </p:graphicFrame>
      <p:sp>
        <p:nvSpPr>
          <p:cNvPr id="9" name="Título 1"/>
          <p:cNvSpPr>
            <a:spLocks noGrp="1"/>
          </p:cNvSpPr>
          <p:nvPr>
            <p:ph type="title"/>
          </p:nvPr>
        </p:nvSpPr>
        <p:spPr>
          <a:xfrm>
            <a:off x="457200" y="1193524"/>
            <a:ext cx="8229600" cy="281401"/>
          </a:xfrm>
        </p:spPr>
        <p:txBody>
          <a:bodyPr>
            <a:normAutofit fontScale="90000"/>
          </a:bodyPr>
          <a:lstStyle/>
          <a:p>
            <a:r>
              <a:rPr lang="es-ES" sz="1800" b="1" dirty="0">
                <a:latin typeface="Soberana Sans Light"/>
                <a:cs typeface="Soberana Sans Light"/>
              </a:rPr>
              <a:t>Comparativo Docentes </a:t>
            </a:r>
            <a:r>
              <a:rPr lang="es-ES" sz="1800" b="1" dirty="0" smtClean="0">
                <a:latin typeface="Soberana Sans Light"/>
                <a:cs typeface="Soberana Sans Light"/>
              </a:rPr>
              <a:t>2016-2017</a:t>
            </a:r>
            <a:endParaRPr lang="es-ES" sz="1800" b="1" dirty="0">
              <a:latin typeface="Soberana Sans Light"/>
              <a:cs typeface="Soberana Sans Light"/>
            </a:endParaRPr>
          </a:p>
        </p:txBody>
      </p:sp>
    </p:spTree>
    <p:extLst>
      <p:ext uri="{BB962C8B-B14F-4D97-AF65-F5344CB8AC3E}">
        <p14:creationId xmlns:p14="http://schemas.microsoft.com/office/powerpoint/2010/main" val="17911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2279451464"/>
              </p:ext>
            </p:extLst>
          </p:nvPr>
        </p:nvGraphicFramePr>
        <p:xfrm>
          <a:off x="546677" y="1274617"/>
          <a:ext cx="1816100" cy="4627417"/>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568424582"/>
                    </a:ext>
                  </a:extLst>
                </a:gridCol>
                <a:gridCol w="901700">
                  <a:extLst>
                    <a:ext uri="{9D8B030D-6E8A-4147-A177-3AD203B41FA5}">
                      <a16:colId xmlns:a16="http://schemas.microsoft.com/office/drawing/2014/main" val="2468406879"/>
                    </a:ext>
                  </a:extLst>
                </a:gridCol>
              </a:tblGrid>
              <a:tr h="722496">
                <a:tc>
                  <a:txBody>
                    <a:bodyPr/>
                    <a:lstStyle/>
                    <a:p>
                      <a:pPr algn="ctr" rtl="0" fontAlgn="ctr"/>
                      <a:r>
                        <a:rPr lang="en-US" sz="1200" u="none" strike="noStrike" dirty="0">
                          <a:effectLst/>
                        </a:rPr>
                        <a:t>PERIODO ESCOLAR</a:t>
                      </a:r>
                      <a:endParaRPr lang="en-US" sz="1200" b="1" i="0" u="none" strike="noStrike" dirty="0">
                        <a:solidFill>
                          <a:srgbClr val="000000"/>
                        </a:solidFill>
                        <a:effectLst/>
                        <a:latin typeface="Calibri" panose="020F0502020204030204" pitchFamily="34" charset="0"/>
                      </a:endParaRPr>
                    </a:p>
                  </a:txBody>
                  <a:tcPr marL="9525" marR="9525" marT="9525" marB="0" anchor="ctr">
                    <a:solidFill>
                      <a:srgbClr val="07C2DB"/>
                    </a:solidFill>
                  </a:tcPr>
                </a:tc>
                <a:tc>
                  <a:txBody>
                    <a:bodyPr/>
                    <a:lstStyle/>
                    <a:p>
                      <a:pPr algn="ctr" rtl="0" fontAlgn="ctr"/>
                      <a:r>
                        <a:rPr lang="en-US" sz="1200" u="none" strike="noStrike">
                          <a:effectLst/>
                        </a:rPr>
                        <a:t>TOTAL DOCENTES</a:t>
                      </a:r>
                      <a:endParaRPr lang="en-US" sz="1200" b="1" i="0" u="none" strike="noStrike">
                        <a:solidFill>
                          <a:srgbClr val="000000"/>
                        </a:solidFill>
                        <a:effectLst/>
                        <a:latin typeface="Calibri" panose="020F0502020204030204" pitchFamily="34" charset="0"/>
                      </a:endParaRPr>
                    </a:p>
                  </a:txBody>
                  <a:tcPr marL="9525" marR="9525" marT="9525" marB="0" anchor="ctr">
                    <a:solidFill>
                      <a:srgbClr val="07C2DB"/>
                    </a:solidFill>
                  </a:tcPr>
                </a:tc>
                <a:extLst>
                  <a:ext uri="{0D108BD9-81ED-4DB2-BD59-A6C34878D82A}">
                    <a16:rowId xmlns:a16="http://schemas.microsoft.com/office/drawing/2014/main" val="2213431695"/>
                  </a:ext>
                </a:extLst>
              </a:tr>
              <a:tr h="498867">
                <a:tc>
                  <a:txBody>
                    <a:bodyPr/>
                    <a:lstStyle/>
                    <a:p>
                      <a:pPr algn="ctr" rtl="0" fontAlgn="b"/>
                      <a:r>
                        <a:rPr lang="en-US" sz="1400" u="none" strike="noStrike">
                          <a:effectLst/>
                        </a:rPr>
                        <a:t>2017-1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a:effectLst/>
                        </a:rPr>
                        <a:t>859</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2148393314"/>
                  </a:ext>
                </a:extLst>
              </a:tr>
              <a:tr h="533271">
                <a:tc>
                  <a:txBody>
                    <a:bodyPr/>
                    <a:lstStyle/>
                    <a:p>
                      <a:pPr algn="ctr" rtl="0" fontAlgn="b"/>
                      <a:r>
                        <a:rPr lang="en-US" sz="1400" u="none" strike="noStrike">
                          <a:effectLst/>
                        </a:rPr>
                        <a:t>2017-1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a:effectLst/>
                        </a:rPr>
                        <a:t>832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366918102"/>
                  </a:ext>
                </a:extLst>
              </a:tr>
              <a:tr h="533271">
                <a:tc>
                  <a:txBody>
                    <a:bodyPr/>
                    <a:lstStyle/>
                    <a:p>
                      <a:pPr algn="ctr" rtl="0" fontAlgn="b"/>
                      <a:r>
                        <a:rPr lang="en-US" sz="1400" u="none" strike="noStrike">
                          <a:effectLst/>
                        </a:rPr>
                        <a:t>2017-2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a:effectLst/>
                        </a:rPr>
                        <a:t>749</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4269990969"/>
                  </a:ext>
                </a:extLst>
              </a:tr>
              <a:tr h="498867">
                <a:tc>
                  <a:txBody>
                    <a:bodyPr/>
                    <a:lstStyle/>
                    <a:p>
                      <a:pPr algn="ctr" rtl="0" fontAlgn="b"/>
                      <a:r>
                        <a:rPr lang="en-US" sz="1400" u="none" strike="noStrike">
                          <a:effectLst/>
                        </a:rPr>
                        <a:t>2017-2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a:effectLst/>
                        </a:rPr>
                        <a:t>962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2437543194"/>
                  </a:ext>
                </a:extLst>
              </a:tr>
              <a:tr h="412855">
                <a:tc>
                  <a:txBody>
                    <a:bodyPr/>
                    <a:lstStyle/>
                    <a:p>
                      <a:pPr algn="ctr" rtl="0" fontAlgn="b"/>
                      <a:r>
                        <a:rPr lang="en-US" sz="1400" u="none" strike="noStrike">
                          <a:effectLst/>
                        </a:rPr>
                        <a:t>2018-1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a:effectLst/>
                        </a:rPr>
                        <a:t>873</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482843981"/>
                  </a:ext>
                </a:extLst>
              </a:tr>
              <a:tr h="516068">
                <a:tc>
                  <a:txBody>
                    <a:bodyPr/>
                    <a:lstStyle/>
                    <a:p>
                      <a:pPr algn="ctr" rtl="0" fontAlgn="b"/>
                      <a:r>
                        <a:rPr lang="en-US" sz="1400" u="none" strike="noStrike">
                          <a:effectLst/>
                        </a:rPr>
                        <a:t>2018-1-B2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a:effectLst/>
                        </a:rPr>
                        <a:t>855</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4121472877"/>
                  </a:ext>
                </a:extLst>
              </a:tr>
              <a:tr h="498867">
                <a:tc>
                  <a:txBody>
                    <a:bodyPr/>
                    <a:lstStyle/>
                    <a:p>
                      <a:pPr algn="ctr" rtl="0" fontAlgn="b"/>
                      <a:r>
                        <a:rPr lang="en-US" sz="1400" u="none" strike="noStrike">
                          <a:effectLst/>
                        </a:rPr>
                        <a:t>2018-2-B1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smtClean="0">
                          <a:effectLst/>
                        </a:rPr>
                        <a:t>1090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150834169"/>
                  </a:ext>
                </a:extLst>
              </a:tr>
              <a:tr h="412855">
                <a:tc>
                  <a:txBody>
                    <a:bodyPr/>
                    <a:lstStyle/>
                    <a:p>
                      <a:pPr algn="ctr" rtl="0" fontAlgn="b"/>
                      <a:r>
                        <a:rPr lang="en-US" sz="1400" u="none" strike="noStrike">
                          <a:effectLst/>
                        </a:rPr>
                        <a:t>2018-2-B2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1270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97776649"/>
                  </a:ext>
                </a:extLst>
              </a:tr>
            </a:tbl>
          </a:graphicData>
        </a:graphic>
      </p:graphicFrame>
      <p:sp>
        <p:nvSpPr>
          <p:cNvPr id="4" name="Marcador de número de diapositiva 3"/>
          <p:cNvSpPr>
            <a:spLocks noGrp="1"/>
          </p:cNvSpPr>
          <p:nvPr>
            <p:ph type="sldNum" sz="quarter" idx="12"/>
          </p:nvPr>
        </p:nvSpPr>
        <p:spPr/>
        <p:txBody>
          <a:bodyPr/>
          <a:lstStyle/>
          <a:p>
            <a:fld id="{42A67A50-118E-EC49-9770-6BD1D2E6064A}" type="slidenum">
              <a:rPr lang="es-ES" smtClean="0"/>
              <a:t>6</a:t>
            </a:fld>
            <a:endParaRPr lang="es-ES"/>
          </a:p>
        </p:txBody>
      </p:sp>
      <p:graphicFrame>
        <p:nvGraphicFramePr>
          <p:cNvPr id="6" name="Gráfico 5"/>
          <p:cNvGraphicFramePr>
            <a:graphicFrameLocks/>
          </p:cNvGraphicFramePr>
          <p:nvPr>
            <p:extLst>
              <p:ext uri="{D42A27DB-BD31-4B8C-83A1-F6EECF244321}">
                <p14:modId xmlns:p14="http://schemas.microsoft.com/office/powerpoint/2010/main" val="2750383575"/>
              </p:ext>
            </p:extLst>
          </p:nvPr>
        </p:nvGraphicFramePr>
        <p:xfrm>
          <a:off x="2532351" y="1274618"/>
          <a:ext cx="5991225" cy="46274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5547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203758"/>
            <a:ext cx="8229600" cy="332510"/>
          </a:xfrm>
        </p:spPr>
        <p:txBody>
          <a:bodyPr>
            <a:normAutofit/>
          </a:bodyPr>
          <a:lstStyle/>
          <a:p>
            <a:r>
              <a:rPr lang="es-ES" sz="1400" b="1" dirty="0">
                <a:latin typeface="Soberana Sans Light"/>
                <a:cs typeface="Soberana Sans Light"/>
              </a:rPr>
              <a:t>Comparativo </a:t>
            </a:r>
            <a:r>
              <a:rPr lang="es-ES" sz="1400" b="1" dirty="0" smtClean="0">
                <a:latin typeface="Soberana Sans Light"/>
                <a:cs typeface="Soberana Sans Light"/>
              </a:rPr>
              <a:t>de docentes 2016-2018</a:t>
            </a:r>
            <a:endParaRPr lang="en-US" sz="1400"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734316257"/>
              </p:ext>
            </p:extLst>
          </p:nvPr>
        </p:nvGraphicFramePr>
        <p:xfrm>
          <a:off x="457200" y="1536268"/>
          <a:ext cx="1866900" cy="4227221"/>
        </p:xfrm>
        <a:graphic>
          <a:graphicData uri="http://schemas.openxmlformats.org/drawingml/2006/table">
            <a:tbl>
              <a:tblPr>
                <a:tableStyleId>{5C22544A-7EE6-4342-B048-85BDC9FD1C3A}</a:tableStyleId>
              </a:tblPr>
              <a:tblGrid>
                <a:gridCol w="965200">
                  <a:extLst>
                    <a:ext uri="{9D8B030D-6E8A-4147-A177-3AD203B41FA5}">
                      <a16:colId xmlns:a16="http://schemas.microsoft.com/office/drawing/2014/main" val="2213311000"/>
                    </a:ext>
                  </a:extLst>
                </a:gridCol>
                <a:gridCol w="901700">
                  <a:extLst>
                    <a:ext uri="{9D8B030D-6E8A-4147-A177-3AD203B41FA5}">
                      <a16:colId xmlns:a16="http://schemas.microsoft.com/office/drawing/2014/main" val="3636765138"/>
                    </a:ext>
                  </a:extLst>
                </a:gridCol>
              </a:tblGrid>
              <a:tr h="531804">
                <a:tc>
                  <a:txBody>
                    <a:bodyPr/>
                    <a:lstStyle/>
                    <a:p>
                      <a:pPr algn="ctr" rtl="0" fontAlgn="ctr"/>
                      <a:r>
                        <a:rPr lang="en-US" sz="1200" u="none" strike="noStrike" dirty="0">
                          <a:effectLst/>
                        </a:rPr>
                        <a:t>PERIODO ESCOLAR</a:t>
                      </a:r>
                      <a:endParaRPr lang="en-US" sz="1200" b="1" i="0" u="none" strike="noStrike" dirty="0">
                        <a:solidFill>
                          <a:srgbClr val="000000"/>
                        </a:solidFill>
                        <a:effectLst/>
                        <a:latin typeface="Calibri" panose="020F0502020204030204" pitchFamily="34" charset="0"/>
                      </a:endParaRPr>
                    </a:p>
                  </a:txBody>
                  <a:tcPr marL="9525" marR="9525" marT="9525" marB="0" anchor="ctr">
                    <a:solidFill>
                      <a:srgbClr val="07C2DB"/>
                    </a:solidFill>
                  </a:tcPr>
                </a:tc>
                <a:tc>
                  <a:txBody>
                    <a:bodyPr/>
                    <a:lstStyle/>
                    <a:p>
                      <a:pPr algn="ctr" rtl="0" fontAlgn="ctr"/>
                      <a:r>
                        <a:rPr lang="en-US" sz="1200" u="none" strike="noStrike" dirty="0">
                          <a:effectLst/>
                        </a:rPr>
                        <a:t>TOTAL DOCENTES</a:t>
                      </a:r>
                      <a:endParaRPr lang="en-US" sz="1200" b="1" i="0" u="none" strike="noStrike" dirty="0">
                        <a:solidFill>
                          <a:srgbClr val="000000"/>
                        </a:solidFill>
                        <a:effectLst/>
                        <a:latin typeface="Calibri" panose="020F0502020204030204" pitchFamily="34" charset="0"/>
                      </a:endParaRPr>
                    </a:p>
                  </a:txBody>
                  <a:tcPr marL="9525" marR="9525" marT="9525" marB="0" anchor="ctr">
                    <a:solidFill>
                      <a:srgbClr val="07C2DB"/>
                    </a:solidFill>
                  </a:tcPr>
                </a:tc>
                <a:extLst>
                  <a:ext uri="{0D108BD9-81ED-4DB2-BD59-A6C34878D82A}">
                    <a16:rowId xmlns:a16="http://schemas.microsoft.com/office/drawing/2014/main" val="928983810"/>
                  </a:ext>
                </a:extLst>
              </a:tr>
              <a:tr h="333923">
                <a:tc>
                  <a:txBody>
                    <a:bodyPr/>
                    <a:lstStyle/>
                    <a:p>
                      <a:pPr algn="ctr" rtl="0" fontAlgn="b"/>
                      <a:r>
                        <a:rPr lang="en-US" sz="1400" u="none" strike="noStrike">
                          <a:effectLst/>
                        </a:rPr>
                        <a:t>2016-1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1,722</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690959905"/>
                  </a:ext>
                </a:extLst>
              </a:tr>
              <a:tr h="296821">
                <a:tc>
                  <a:txBody>
                    <a:bodyPr/>
                    <a:lstStyle/>
                    <a:p>
                      <a:pPr algn="ctr" rtl="0" fontAlgn="b"/>
                      <a:r>
                        <a:rPr lang="en-US" sz="1400" u="none" strike="noStrike">
                          <a:effectLst/>
                        </a:rPr>
                        <a:t>2016-1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1,687</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204141682"/>
                  </a:ext>
                </a:extLst>
              </a:tr>
              <a:tr h="289400">
                <a:tc>
                  <a:txBody>
                    <a:bodyPr/>
                    <a:lstStyle/>
                    <a:p>
                      <a:pPr algn="ctr" rtl="0" fontAlgn="b"/>
                      <a:r>
                        <a:rPr lang="en-US" sz="1400" u="none" strike="noStrike">
                          <a:effectLst/>
                        </a:rPr>
                        <a:t>2016-2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1,929</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4149637019"/>
                  </a:ext>
                </a:extLst>
              </a:tr>
              <a:tr h="296821">
                <a:tc>
                  <a:txBody>
                    <a:bodyPr/>
                    <a:lstStyle/>
                    <a:p>
                      <a:pPr algn="ctr" rtl="0" fontAlgn="b"/>
                      <a:r>
                        <a:rPr lang="en-US" sz="1400" u="none" strike="noStrike">
                          <a:effectLst/>
                        </a:rPr>
                        <a:t>2016-2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a:effectLst/>
                        </a:rPr>
                        <a:t>1,539</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3512612241"/>
                  </a:ext>
                </a:extLst>
              </a:tr>
              <a:tr h="289400">
                <a:tc>
                  <a:txBody>
                    <a:bodyPr/>
                    <a:lstStyle/>
                    <a:p>
                      <a:pPr algn="ctr" rtl="0" fontAlgn="b"/>
                      <a:r>
                        <a:rPr lang="en-US" sz="1400" u="none" strike="noStrike">
                          <a:effectLst/>
                        </a:rPr>
                        <a:t>2017-1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859</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660014378"/>
                  </a:ext>
                </a:extLst>
              </a:tr>
              <a:tr h="321556">
                <a:tc>
                  <a:txBody>
                    <a:bodyPr/>
                    <a:lstStyle/>
                    <a:p>
                      <a:pPr algn="ctr" rtl="0" fontAlgn="b"/>
                      <a:r>
                        <a:rPr lang="en-US" sz="1400" u="none" strike="noStrike">
                          <a:effectLst/>
                        </a:rPr>
                        <a:t>2017-1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832</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2834719834"/>
                  </a:ext>
                </a:extLst>
              </a:tr>
              <a:tr h="321556">
                <a:tc>
                  <a:txBody>
                    <a:bodyPr/>
                    <a:lstStyle/>
                    <a:p>
                      <a:pPr algn="ctr" rtl="0" fontAlgn="b"/>
                      <a:r>
                        <a:rPr lang="en-US" sz="1400" u="none" strike="noStrike">
                          <a:effectLst/>
                        </a:rPr>
                        <a:t>2017-2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749</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2501430416"/>
                  </a:ext>
                </a:extLst>
              </a:tr>
              <a:tr h="309188">
                <a:tc>
                  <a:txBody>
                    <a:bodyPr/>
                    <a:lstStyle/>
                    <a:p>
                      <a:pPr algn="ctr" rtl="0" fontAlgn="b"/>
                      <a:r>
                        <a:rPr lang="en-US" sz="1400" u="none" strike="noStrike">
                          <a:effectLst/>
                        </a:rPr>
                        <a:t>2017-2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962</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491335337"/>
                  </a:ext>
                </a:extLst>
              </a:tr>
              <a:tr h="309188">
                <a:tc>
                  <a:txBody>
                    <a:bodyPr/>
                    <a:lstStyle/>
                    <a:p>
                      <a:pPr algn="ctr" rtl="0" fontAlgn="b"/>
                      <a:r>
                        <a:rPr lang="en-US" sz="1400" u="none" strike="noStrike">
                          <a:effectLst/>
                        </a:rPr>
                        <a:t>2018-1B1 </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a:effectLst/>
                        </a:rPr>
                        <a:t>873</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048094852"/>
                  </a:ext>
                </a:extLst>
              </a:tr>
              <a:tr h="309188">
                <a:tc>
                  <a:txBody>
                    <a:bodyPr/>
                    <a:lstStyle/>
                    <a:p>
                      <a:pPr algn="ctr" rtl="0" fontAlgn="b"/>
                      <a:r>
                        <a:rPr lang="en-US" sz="1400" u="none" strike="noStrike">
                          <a:effectLst/>
                        </a:rPr>
                        <a:t>2018-1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855</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594830707"/>
                  </a:ext>
                </a:extLst>
              </a:tr>
              <a:tr h="309188">
                <a:tc>
                  <a:txBody>
                    <a:bodyPr/>
                    <a:lstStyle/>
                    <a:p>
                      <a:pPr algn="ctr" rtl="0" fontAlgn="b"/>
                      <a:r>
                        <a:rPr lang="en-US" sz="1400" u="none" strike="noStrike">
                          <a:effectLst/>
                        </a:rPr>
                        <a:t>2018-2-B1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1089</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3545282318"/>
                  </a:ext>
                </a:extLst>
              </a:tr>
              <a:tr h="309188">
                <a:tc>
                  <a:txBody>
                    <a:bodyPr/>
                    <a:lstStyle/>
                    <a:p>
                      <a:pPr algn="ctr" rtl="0" fontAlgn="b"/>
                      <a:r>
                        <a:rPr lang="en-US" sz="1400" u="none" strike="noStrike">
                          <a:effectLst/>
                        </a:rPr>
                        <a:t>2018-2-B2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1270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2995223575"/>
                  </a:ext>
                </a:extLst>
              </a:tr>
            </a:tbl>
          </a:graphicData>
        </a:graphic>
      </p:graphicFrame>
      <p:sp>
        <p:nvSpPr>
          <p:cNvPr id="4" name="Marcador de número de diapositiva 3"/>
          <p:cNvSpPr>
            <a:spLocks noGrp="1"/>
          </p:cNvSpPr>
          <p:nvPr>
            <p:ph type="sldNum" sz="quarter" idx="12"/>
          </p:nvPr>
        </p:nvSpPr>
        <p:spPr/>
        <p:txBody>
          <a:bodyPr/>
          <a:lstStyle/>
          <a:p>
            <a:fld id="{42A67A50-118E-EC49-9770-6BD1D2E6064A}" type="slidenum">
              <a:rPr lang="es-ES" smtClean="0"/>
              <a:t>7</a:t>
            </a:fld>
            <a:endParaRPr lang="es-ES"/>
          </a:p>
        </p:txBody>
      </p:sp>
      <p:graphicFrame>
        <p:nvGraphicFramePr>
          <p:cNvPr id="6" name="Gráfico 5"/>
          <p:cNvGraphicFramePr>
            <a:graphicFrameLocks/>
          </p:cNvGraphicFramePr>
          <p:nvPr>
            <p:extLst>
              <p:ext uri="{D42A27DB-BD31-4B8C-83A1-F6EECF244321}">
                <p14:modId xmlns:p14="http://schemas.microsoft.com/office/powerpoint/2010/main" val="264441289"/>
              </p:ext>
            </p:extLst>
          </p:nvPr>
        </p:nvGraphicFramePr>
        <p:xfrm>
          <a:off x="2507672" y="1536268"/>
          <a:ext cx="6026728" cy="42272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8619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42A67A50-118E-EC49-9770-6BD1D2E6064A}" type="slidenum">
              <a:rPr lang="es-ES" smtClean="0"/>
              <a:t>8</a:t>
            </a:fld>
            <a:endParaRPr lang="es-ES"/>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389295431"/>
              </p:ext>
            </p:extLst>
          </p:nvPr>
        </p:nvGraphicFramePr>
        <p:xfrm>
          <a:off x="401782" y="1244585"/>
          <a:ext cx="1816100" cy="444963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4228421719"/>
                    </a:ext>
                  </a:extLst>
                </a:gridCol>
                <a:gridCol w="901700">
                  <a:extLst>
                    <a:ext uri="{9D8B030D-6E8A-4147-A177-3AD203B41FA5}">
                      <a16:colId xmlns:a16="http://schemas.microsoft.com/office/drawing/2014/main" val="3573628985"/>
                    </a:ext>
                  </a:extLst>
                </a:gridCol>
              </a:tblGrid>
              <a:tr h="988284">
                <a:tc>
                  <a:txBody>
                    <a:bodyPr/>
                    <a:lstStyle/>
                    <a:p>
                      <a:pPr algn="ctr" rtl="0" fontAlgn="ctr"/>
                      <a:r>
                        <a:rPr lang="en-US" sz="1200" u="none" strike="noStrike" dirty="0">
                          <a:effectLst/>
                        </a:rPr>
                        <a:t>PERIODO ESCOLAR</a:t>
                      </a:r>
                      <a:endParaRPr lang="en-US" sz="1200" b="1" i="0" u="none" strike="noStrike" dirty="0">
                        <a:solidFill>
                          <a:srgbClr val="000000"/>
                        </a:solidFill>
                        <a:effectLst/>
                        <a:latin typeface="Calibri" panose="020F0502020204030204" pitchFamily="34" charset="0"/>
                      </a:endParaRPr>
                    </a:p>
                  </a:txBody>
                  <a:tcPr marL="9525" marR="9525" marT="9525" marB="0" anchor="ctr">
                    <a:solidFill>
                      <a:srgbClr val="07C2DB"/>
                    </a:solidFill>
                  </a:tcPr>
                </a:tc>
                <a:tc>
                  <a:txBody>
                    <a:bodyPr/>
                    <a:lstStyle/>
                    <a:p>
                      <a:pPr algn="ctr" rtl="0" fontAlgn="ctr"/>
                      <a:r>
                        <a:rPr lang="en-US" sz="1200" u="none" strike="noStrike" dirty="0">
                          <a:effectLst/>
                        </a:rPr>
                        <a:t>PROMEDIO EVALUACIÓN</a:t>
                      </a:r>
                      <a:endParaRPr lang="en-US" sz="1200" b="1" i="0" u="none" strike="noStrike" dirty="0">
                        <a:solidFill>
                          <a:srgbClr val="000000"/>
                        </a:solidFill>
                        <a:effectLst/>
                        <a:latin typeface="Calibri" panose="020F0502020204030204" pitchFamily="34" charset="0"/>
                      </a:endParaRPr>
                    </a:p>
                  </a:txBody>
                  <a:tcPr marL="9525" marR="9525" marT="9525" marB="0" anchor="ctr">
                    <a:solidFill>
                      <a:srgbClr val="07C2DB"/>
                    </a:solidFill>
                  </a:tcPr>
                </a:tc>
                <a:extLst>
                  <a:ext uri="{0D108BD9-81ED-4DB2-BD59-A6C34878D82A}">
                    <a16:rowId xmlns:a16="http://schemas.microsoft.com/office/drawing/2014/main" val="2687823299"/>
                  </a:ext>
                </a:extLst>
              </a:tr>
              <a:tr h="294132">
                <a:tc>
                  <a:txBody>
                    <a:bodyPr/>
                    <a:lstStyle/>
                    <a:p>
                      <a:pPr algn="ctr" rtl="0" fontAlgn="b"/>
                      <a:r>
                        <a:rPr lang="en-US" sz="1400" u="none" strike="noStrike">
                          <a:effectLst/>
                        </a:rPr>
                        <a:t>2016-1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82.0517</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267860230"/>
                  </a:ext>
                </a:extLst>
              </a:tr>
              <a:tr h="294132">
                <a:tc>
                  <a:txBody>
                    <a:bodyPr/>
                    <a:lstStyle/>
                    <a:p>
                      <a:pPr algn="ctr" rtl="0" fontAlgn="b"/>
                      <a:r>
                        <a:rPr lang="en-US" sz="1400" u="none" strike="noStrike">
                          <a:effectLst/>
                        </a:rPr>
                        <a:t>2016-1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82.238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3951550953"/>
                  </a:ext>
                </a:extLst>
              </a:tr>
              <a:tr h="294132">
                <a:tc>
                  <a:txBody>
                    <a:bodyPr/>
                    <a:lstStyle/>
                    <a:p>
                      <a:pPr algn="ctr" rtl="0" fontAlgn="b"/>
                      <a:r>
                        <a:rPr lang="en-US" sz="1400" u="none" strike="noStrike">
                          <a:effectLst/>
                        </a:rPr>
                        <a:t>2016-2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82.332</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3073989434"/>
                  </a:ext>
                </a:extLst>
              </a:tr>
              <a:tr h="294132">
                <a:tc>
                  <a:txBody>
                    <a:bodyPr/>
                    <a:lstStyle/>
                    <a:p>
                      <a:pPr algn="ctr" rtl="0" fontAlgn="b"/>
                      <a:r>
                        <a:rPr lang="en-US" sz="1400" u="none" strike="noStrike">
                          <a:effectLst/>
                        </a:rPr>
                        <a:t>2016-2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82.5969</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2748772816"/>
                  </a:ext>
                </a:extLst>
              </a:tr>
              <a:tr h="294132">
                <a:tc>
                  <a:txBody>
                    <a:bodyPr/>
                    <a:lstStyle/>
                    <a:p>
                      <a:pPr algn="ctr" rtl="0" fontAlgn="b"/>
                      <a:r>
                        <a:rPr lang="en-US" sz="1400" u="none" strike="noStrike">
                          <a:effectLst/>
                        </a:rPr>
                        <a:t>2017-1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86.6131</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2567555200"/>
                  </a:ext>
                </a:extLst>
              </a:tr>
              <a:tr h="294132">
                <a:tc>
                  <a:txBody>
                    <a:bodyPr/>
                    <a:lstStyle/>
                    <a:p>
                      <a:pPr algn="ctr" rtl="0" fontAlgn="b"/>
                      <a:r>
                        <a:rPr lang="en-US" sz="1400" u="none" strike="noStrike">
                          <a:effectLst/>
                        </a:rPr>
                        <a:t>2017-1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88.1286</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492484605"/>
                  </a:ext>
                </a:extLst>
              </a:tr>
              <a:tr h="294132">
                <a:tc>
                  <a:txBody>
                    <a:bodyPr/>
                    <a:lstStyle/>
                    <a:p>
                      <a:pPr algn="ctr" rtl="0" fontAlgn="b"/>
                      <a:r>
                        <a:rPr lang="en-US" sz="1400" u="none" strike="noStrike">
                          <a:effectLst/>
                        </a:rPr>
                        <a:t>2017-2-B1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88.1471</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205854042"/>
                  </a:ext>
                </a:extLst>
              </a:tr>
              <a:tr h="275308">
                <a:tc>
                  <a:txBody>
                    <a:bodyPr/>
                    <a:lstStyle/>
                    <a:p>
                      <a:pPr algn="ctr" rtl="0" fontAlgn="b"/>
                      <a:r>
                        <a:rPr lang="en-US" sz="1400" u="none" strike="noStrike">
                          <a:effectLst/>
                        </a:rPr>
                        <a:t>2017-2-B2-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88.1164</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3805258266"/>
                  </a:ext>
                </a:extLst>
              </a:tr>
              <a:tr h="294132">
                <a:tc>
                  <a:txBody>
                    <a:bodyPr/>
                    <a:lstStyle/>
                    <a:p>
                      <a:pPr algn="ctr" rtl="0" fontAlgn="b"/>
                      <a:r>
                        <a:rPr lang="en-US" sz="1400" u="none" strike="noStrike">
                          <a:effectLst/>
                        </a:rPr>
                        <a:t>2018-1-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88.1204</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275010168"/>
                  </a:ext>
                </a:extLst>
              </a:tr>
              <a:tr h="538850">
                <a:tc>
                  <a:txBody>
                    <a:bodyPr/>
                    <a:lstStyle/>
                    <a:p>
                      <a:pPr algn="l" rtl="0" fontAlgn="b"/>
                      <a:endParaRPr lang="en-US" sz="1400" u="none" strike="noStrike">
                        <a:effectLst/>
                      </a:endParaRPr>
                    </a:p>
                    <a:p>
                      <a:pPr algn="ctr" rtl="0" fontAlgn="b"/>
                      <a:r>
                        <a:rPr lang="en-US" sz="1400" u="none" strike="noStrike">
                          <a:effectLst/>
                        </a:rPr>
                        <a:t>2018-1- B2</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88.1731</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687051470"/>
                  </a:ext>
                </a:extLst>
              </a:tr>
              <a:tr h="294132">
                <a:tc>
                  <a:txBody>
                    <a:bodyPr/>
                    <a:lstStyle/>
                    <a:p>
                      <a:pPr algn="ctr" rtl="0" fontAlgn="b"/>
                      <a:r>
                        <a:rPr lang="en-US" sz="1400" u="none" strike="noStrike">
                          <a:effectLst/>
                        </a:rPr>
                        <a:t>2018-2- B1</a:t>
                      </a:r>
                      <a:endParaRPr lang="en-US" sz="1400" b="0" i="0" u="none" strike="noStrike">
                        <a:solidFill>
                          <a:srgbClr val="000000"/>
                        </a:solidFill>
                        <a:effectLst/>
                        <a:latin typeface="Calibri" panose="020F0502020204030204" pitchFamily="34" charset="0"/>
                      </a:endParaRPr>
                    </a:p>
                  </a:txBody>
                  <a:tcPr marL="9525" marR="9525" marT="9525" marB="0" anchor="b">
                    <a:solidFill>
                      <a:srgbClr val="07C2DB"/>
                    </a:solidFill>
                  </a:tcPr>
                </a:tc>
                <a:tc>
                  <a:txBody>
                    <a:bodyPr/>
                    <a:lstStyle/>
                    <a:p>
                      <a:pPr algn="ctr" rtl="0" fontAlgn="b"/>
                      <a:r>
                        <a:rPr lang="en-US" sz="1400" u="none" strike="noStrike" dirty="0">
                          <a:effectLst/>
                        </a:rPr>
                        <a:t>88.201</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07C2DB"/>
                    </a:solidFill>
                  </a:tcPr>
                </a:tc>
                <a:extLst>
                  <a:ext uri="{0D108BD9-81ED-4DB2-BD59-A6C34878D82A}">
                    <a16:rowId xmlns:a16="http://schemas.microsoft.com/office/drawing/2014/main" val="17330068"/>
                  </a:ext>
                </a:extLst>
              </a:tr>
            </a:tbl>
          </a:graphicData>
        </a:graphic>
      </p:graphicFrame>
      <p:graphicFrame>
        <p:nvGraphicFramePr>
          <p:cNvPr id="8" name="Gráfico 7"/>
          <p:cNvGraphicFramePr>
            <a:graphicFrameLocks/>
          </p:cNvGraphicFramePr>
          <p:nvPr>
            <p:extLst>
              <p:ext uri="{D42A27DB-BD31-4B8C-83A1-F6EECF244321}">
                <p14:modId xmlns:p14="http://schemas.microsoft.com/office/powerpoint/2010/main" val="778827036"/>
              </p:ext>
            </p:extLst>
          </p:nvPr>
        </p:nvGraphicFramePr>
        <p:xfrm>
          <a:off x="2466109" y="1244585"/>
          <a:ext cx="6220691" cy="4449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1882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Concentrado general de docentes de 2015 a 2018 por bloques y módulos</a:t>
            </a:r>
            <a:endParaRPr lang="es-ES" sz="18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pic>
        <p:nvPicPr>
          <p:cNvPr id="4" name="Imagen 3"/>
          <p:cNvPicPr>
            <a:picLocks noChangeAspect="1"/>
          </p:cNvPicPr>
          <p:nvPr/>
        </p:nvPicPr>
        <p:blipFill>
          <a:blip r:embed="rId2"/>
          <a:stretch>
            <a:fillRect/>
          </a:stretch>
        </p:blipFill>
        <p:spPr>
          <a:xfrm>
            <a:off x="318668" y="1978340"/>
            <a:ext cx="8506664" cy="5007251"/>
          </a:xfrm>
          <a:prstGeom prst="rect">
            <a:avLst/>
          </a:prstGeom>
        </p:spPr>
      </p:pic>
    </p:spTree>
    <p:extLst>
      <p:ext uri="{BB962C8B-B14F-4D97-AF65-F5344CB8AC3E}">
        <p14:creationId xmlns:p14="http://schemas.microsoft.com/office/powerpoint/2010/main" val="3343167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5147</TotalTime>
  <Words>1678</Words>
  <Application>Microsoft Office PowerPoint</Application>
  <PresentationFormat>Presentación en pantalla (4:3)</PresentationFormat>
  <Paragraphs>1566</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Soberana Sans Light</vt:lpstr>
      <vt:lpstr>Tema de Office</vt:lpstr>
      <vt:lpstr>Prontuario</vt:lpstr>
      <vt:lpstr>Presentación</vt:lpstr>
      <vt:lpstr>Programas educativos</vt:lpstr>
      <vt:lpstr>Comparativo Docentes 2015-2016</vt:lpstr>
      <vt:lpstr>Comparativo Docentes 2016-2017</vt:lpstr>
      <vt:lpstr>Presentación de PowerPoint</vt:lpstr>
      <vt:lpstr>Comparativo de docentes 2016-2018</vt:lpstr>
      <vt:lpstr>Presentación de PowerPoint</vt:lpstr>
      <vt:lpstr>Concentrado general de docentes de 2015 a 2018 por bloques y módulos</vt:lpstr>
      <vt:lpstr>Concentrado general de docentes de 2011-3 a 2014-3C por bloques y módulos</vt:lpstr>
      <vt:lpstr>Concentrado general de docentes de 2015-1 a 2016-2 por bloques y módulos</vt:lpstr>
      <vt:lpstr>Concentrado general de docentes de 2017 a 2018-2-B1 por bloques y módulos</vt:lpstr>
      <vt:lpstr>Presentación de PowerPoint</vt:lpstr>
      <vt:lpstr>Porcentajes de acreditación 2015 por programa educativo </vt:lpstr>
      <vt:lpstr>Porcentajes de acreditación 2016 por programa educativo </vt:lpstr>
      <vt:lpstr>Porcentajes de acreditación 2017 por programa educativo </vt:lpstr>
      <vt:lpstr>---</vt:lpstr>
      <vt:lpstr>Número de asignaturas programadas por bloque 2015-2017</vt:lpstr>
      <vt:lpstr>Presentación de PowerPoint</vt:lpstr>
      <vt:lpstr>---</vt:lpstr>
      <vt:lpstr>Presentación de PowerPoint</vt:lpstr>
      <vt:lpstr>Prontuario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dc:title>
  <dc:creator>Desarrollo Docente</dc:creator>
  <cp:lastModifiedBy>Usuario de Windows</cp:lastModifiedBy>
  <cp:revision>180</cp:revision>
  <cp:lastPrinted>2017-03-13T22:48:40Z</cp:lastPrinted>
  <dcterms:created xsi:type="dcterms:W3CDTF">2016-04-28T18:43:31Z</dcterms:created>
  <dcterms:modified xsi:type="dcterms:W3CDTF">2018-09-20T23:36:21Z</dcterms:modified>
</cp:coreProperties>
</file>