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4"/>
  </p:sldMasterIdLst>
  <p:notesMasterIdLst>
    <p:notesMasterId r:id="rId14"/>
  </p:notesMasterIdLst>
  <p:sldIdLst>
    <p:sldId id="256" r:id="rId5"/>
    <p:sldId id="258" r:id="rId6"/>
    <p:sldId id="257" r:id="rId7"/>
    <p:sldId id="259" r:id="rId8"/>
    <p:sldId id="278" r:id="rId9"/>
    <p:sldId id="279" r:id="rId10"/>
    <p:sldId id="280" r:id="rId11"/>
    <p:sldId id="281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422FE-5FE0-4BF0-8E2A-D0A28E95E5C4}" v="302" dt="2023-12-31T22:10:57.900"/>
    <p1510:client id="{F05E10B1-7F94-45D8-AB8A-4945C9164CBE}" v="910" dt="2024-01-01T01:24:27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A1BF-3669-49F3-A022-57CAB4E8EB4A}" type="datetimeFigureOut">
              <a:rPr lang="de-AT" smtClean="0"/>
              <a:t>22.07.2025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137E5-EEE6-45BE-B8EB-6733A529AB2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779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5B20-FE13-4CFE-A413-0315F7FB0C8C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3B38-2766-4ED6-BE22-BDC62AA47BFA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2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5EA9-ACE0-46A8-B884-F697604A86E7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3A96-09EF-48BF-9BF5-43564498A966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267C-DB3C-4AAA-B29A-B488A91848D4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9D64-60F5-48CB-A33E-FDA5A245707C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2EA95-C4EF-46A9-B2E1-90B0403C7DF7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1CC8-FAA8-4F9E-AC25-18F8095A2A77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7F57-947E-4788-BBEB-BFCDB957FB58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D7E-9E50-4D79-8638-9BC7539F9B20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2559-E3A4-4C6E-B691-E75CDEE8BEF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6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3BE4042-BFA9-480F-A670-B0EB3D093DA0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184702-tu-ml-ws-23-lo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lexteboul/diabetes-health-indicators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37/residential+building+data+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2D39-C547-CCBC-F2A1-2C256F950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70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2F3251-634D-AB48-0AED-50E148D13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9733116" cy="3253081"/>
          </a:xfrm>
        </p:spPr>
        <p:txBody>
          <a:bodyPr anchor="t">
            <a:normAutofit fontScale="90000"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Simulated Annealing with Classification and Regression</a:t>
            </a:r>
            <a:endParaRPr lang="de-AT" sz="7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CA41AC-1173-4CC4-F4D7-7504127C7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Benjamin Pommer</a:t>
            </a: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7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3E4C-4790-DAE9-5DC5-36E6771D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0850"/>
            <a:ext cx="10634472" cy="555117"/>
          </a:xfrm>
        </p:spPr>
        <p:txBody>
          <a:bodyPr/>
          <a:lstStyle/>
          <a:p>
            <a:r>
              <a:rPr lang="en-US" sz="3600" b="1"/>
              <a:t>Datasets : </a:t>
            </a:r>
            <a:r>
              <a:rPr lang="en-US" sz="3200"/>
              <a:t>Loan</a:t>
            </a:r>
            <a:endParaRPr lang="de-AT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F5DEE-9832-44F5-17CD-BB2B0C56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81350"/>
            <a:ext cx="10506991" cy="3170492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This is a classification dataset used to predict the score (grade) of a loan application</a:t>
            </a:r>
          </a:p>
          <a:p>
            <a:r>
              <a:rPr lang="en-US" sz="2000"/>
              <a:t>Preprocessing done: </a:t>
            </a:r>
          </a:p>
          <a:p>
            <a:pPr marL="1028700" lvl="1" indent="-342900"/>
            <a:r>
              <a:rPr lang="en-US" sz="1600"/>
              <a:t>Log- normalization</a:t>
            </a:r>
          </a:p>
          <a:p>
            <a:pPr marL="1028700" lvl="1" indent="-342900"/>
            <a:r>
              <a:rPr lang="en-US" sz="1600"/>
              <a:t>One-hot encoding</a:t>
            </a:r>
          </a:p>
          <a:p>
            <a:pPr marL="1028700" lvl="1" indent="-342900"/>
            <a:r>
              <a:rPr lang="en-US" sz="1600"/>
              <a:t>Feature selection </a:t>
            </a:r>
          </a:p>
          <a:p>
            <a:endParaRPr lang="en-US" sz="1600"/>
          </a:p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https://www.kaggle.com/competitions/184702-tu-ml-ws-23-loan</a:t>
            </a:r>
            <a:r>
              <a:rPr lang="en-US" sz="1600"/>
              <a:t> </a:t>
            </a:r>
          </a:p>
          <a:p>
            <a:endParaRPr lang="de-AT" sz="280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5B601BC-36FB-233B-B668-E24DF6FB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20137"/>
              </p:ext>
            </p:extLst>
          </p:nvPr>
        </p:nvGraphicFramePr>
        <p:xfrm>
          <a:off x="482600" y="1530191"/>
          <a:ext cx="7810501" cy="19338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4613">
                  <a:extLst>
                    <a:ext uri="{9D8B030D-6E8A-4147-A177-3AD203B41FA5}">
                      <a16:colId xmlns:a16="http://schemas.microsoft.com/office/drawing/2014/main" val="2707390950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884482205"/>
                    </a:ext>
                  </a:extLst>
                </a:gridCol>
              </a:tblGrid>
              <a:tr h="386763">
                <a:tc>
                  <a:txBody>
                    <a:bodyPr/>
                    <a:lstStyle/>
                    <a:p>
                      <a:r>
                        <a:rPr lang="en-US" sz="1600" b="0"/>
                        <a:t>Task type</a:t>
                      </a:r>
                      <a:endParaRPr lang="de-AT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Classification</a:t>
                      </a:r>
                      <a:endParaRPr lang="de-AT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68951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 b="0" err="1"/>
                        <a:t>Number</a:t>
                      </a:r>
                      <a:r>
                        <a:rPr lang="de-AT" sz="1600" b="0"/>
                        <a:t> </a:t>
                      </a:r>
                      <a:r>
                        <a:rPr lang="de-AT" sz="1600" b="0" err="1"/>
                        <a:t>of</a:t>
                      </a:r>
                      <a:r>
                        <a:rPr lang="de-AT" sz="1600" b="0"/>
                        <a:t> </a:t>
                      </a:r>
                      <a:r>
                        <a:rPr lang="de-AT" sz="1600" b="0" err="1"/>
                        <a:t>instances</a:t>
                      </a:r>
                      <a:endParaRPr lang="de-AT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10 000</a:t>
                      </a:r>
                      <a:endParaRPr lang="de-AT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70786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 err="1"/>
                        <a:t>Number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of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features</a:t>
                      </a:r>
                      <a:r>
                        <a:rPr lang="de-AT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90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6264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en-US" sz="1600"/>
                        <a:t>Number of classes</a:t>
                      </a:r>
                      <a:endParaRPr lang="de-A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26496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/>
                        <a:t>Feature </a:t>
                      </a:r>
                      <a:r>
                        <a:rPr lang="de-AT" sz="1600" err="1"/>
                        <a:t>types</a:t>
                      </a:r>
                      <a:r>
                        <a:rPr lang="de-AT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err="1"/>
                        <a:t>Interval</a:t>
                      </a:r>
                      <a:r>
                        <a:rPr lang="de-AT" sz="1600"/>
                        <a:t>, </a:t>
                      </a:r>
                      <a:r>
                        <a:rPr lang="de-AT" sz="1600" err="1"/>
                        <a:t>Categorical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89059"/>
                  </a:ext>
                </a:extLst>
              </a:tr>
            </a:tbl>
          </a:graphicData>
        </a:graphic>
      </p:graphicFrame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4FDA7E-E45D-641C-A002-B6E9566F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072" y="644525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3E4C-4790-DAE9-5DC5-36E6771D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0850"/>
            <a:ext cx="10634472" cy="555117"/>
          </a:xfrm>
        </p:spPr>
        <p:txBody>
          <a:bodyPr/>
          <a:lstStyle/>
          <a:p>
            <a:r>
              <a:rPr lang="en-US" sz="3600" b="1"/>
              <a:t>Datasets : </a:t>
            </a:r>
            <a:r>
              <a:rPr lang="en-US" sz="3200"/>
              <a:t>Diabetes Health Indicators</a:t>
            </a:r>
            <a:endParaRPr lang="de-AT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F5DEE-9832-44F5-17CD-BB2B0C56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181350"/>
            <a:ext cx="10506991" cy="3170492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This is a classification dataset created from </a:t>
            </a:r>
            <a:r>
              <a:rPr lang="en-US" sz="2000" i="1"/>
              <a:t>Behavioral Risk Factor Surveillance System (BRFSS) </a:t>
            </a:r>
            <a:r>
              <a:rPr lang="en-US" sz="2000"/>
              <a:t>used to predict whether an individual has diabetes. The dataset is 50/50 balanced.</a:t>
            </a:r>
            <a:endParaRPr lang="en-US" sz="2000" i="1"/>
          </a:p>
          <a:p>
            <a:r>
              <a:rPr lang="en-US" sz="2000"/>
              <a:t>Preprocessing done: </a:t>
            </a:r>
          </a:p>
          <a:p>
            <a:pPr marL="1028700" lvl="1" indent="-342900"/>
            <a:r>
              <a:rPr lang="en-US" sz="1600"/>
              <a:t>One-hot encoding</a:t>
            </a:r>
          </a:p>
          <a:p>
            <a:pPr marL="1028700" lvl="1" indent="-342900"/>
            <a:endParaRPr lang="en-US" sz="1600"/>
          </a:p>
          <a:p>
            <a:pPr lvl="1" indent="0">
              <a:buNone/>
            </a:pPr>
            <a:endParaRPr lang="en-US" sz="1600"/>
          </a:p>
          <a:p>
            <a:pPr lvl="1" indent="0">
              <a:buNone/>
            </a:pPr>
            <a:endParaRPr lang="en-US" sz="1600"/>
          </a:p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https://www.kaggle.com/datasets/alexteboul/diabetes-health-indicators-dataset/data</a:t>
            </a:r>
            <a:r>
              <a:rPr lang="en-US" sz="1600"/>
              <a:t> </a:t>
            </a:r>
            <a:endParaRPr lang="de-AT" sz="280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5B601BC-36FB-233B-B668-E24DF6FB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0405"/>
              </p:ext>
            </p:extLst>
          </p:nvPr>
        </p:nvGraphicFramePr>
        <p:xfrm>
          <a:off x="482600" y="1530191"/>
          <a:ext cx="7810501" cy="19338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4613">
                  <a:extLst>
                    <a:ext uri="{9D8B030D-6E8A-4147-A177-3AD203B41FA5}">
                      <a16:colId xmlns:a16="http://schemas.microsoft.com/office/drawing/2014/main" val="2707390950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884482205"/>
                    </a:ext>
                  </a:extLst>
                </a:gridCol>
              </a:tblGrid>
              <a:tr h="386763">
                <a:tc>
                  <a:txBody>
                    <a:bodyPr/>
                    <a:lstStyle/>
                    <a:p>
                      <a:r>
                        <a:rPr lang="en-US" sz="1600" b="0"/>
                        <a:t>Task Type</a:t>
                      </a:r>
                      <a:endParaRPr lang="de-AT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Classification</a:t>
                      </a:r>
                      <a:endParaRPr lang="de-AT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31425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 err="1"/>
                        <a:t>Number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of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instances</a:t>
                      </a:r>
                      <a:endParaRPr lang="de-A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70 692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70786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 err="1"/>
                        <a:t>Number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of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features</a:t>
                      </a:r>
                      <a:r>
                        <a:rPr lang="de-AT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22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6264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en-US" sz="1600"/>
                        <a:t>Number of classes</a:t>
                      </a:r>
                      <a:endParaRPr lang="de-A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61730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/>
                        <a:t>Feature </a:t>
                      </a:r>
                      <a:r>
                        <a:rPr lang="de-AT" sz="1600" err="1"/>
                        <a:t>types</a:t>
                      </a:r>
                      <a:r>
                        <a:rPr lang="de-AT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err="1"/>
                        <a:t>Interval</a:t>
                      </a:r>
                      <a:r>
                        <a:rPr lang="de-AT" sz="1600"/>
                        <a:t>, </a:t>
                      </a:r>
                      <a:r>
                        <a:rPr lang="de-AT" sz="1600" err="1"/>
                        <a:t>Categorical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89059"/>
                  </a:ext>
                </a:extLst>
              </a:tr>
            </a:tbl>
          </a:graphicData>
        </a:graphic>
      </p:graphicFrame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4FDA7E-E45D-641C-A002-B6E9566F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072" y="644525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53E4C-4790-DAE9-5DC5-36E6771D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0850"/>
            <a:ext cx="10634472" cy="555117"/>
          </a:xfrm>
        </p:spPr>
        <p:txBody>
          <a:bodyPr/>
          <a:lstStyle/>
          <a:p>
            <a:r>
              <a:rPr lang="en-US" sz="3600" b="1"/>
              <a:t>Datasets : </a:t>
            </a:r>
            <a:r>
              <a:rPr lang="en-US" sz="3200"/>
              <a:t>Residential Buildings</a:t>
            </a:r>
            <a:endParaRPr lang="de-AT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F5DEE-9832-44F5-17CD-BB2B0C56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351466"/>
            <a:ext cx="10506991" cy="3000375"/>
          </a:xfrm>
        </p:spPr>
        <p:txBody>
          <a:bodyPr>
            <a:normAutofit/>
          </a:bodyPr>
          <a:lstStyle/>
          <a:p>
            <a:r>
              <a:rPr lang="en-US" sz="2000"/>
              <a:t>This is a Regression data set that includes construction cost, sale prices, project variables, and economic variables corresponding to real estate single-family residential apartments in Tehran, Iran.</a:t>
            </a:r>
          </a:p>
          <a:p>
            <a:pPr marL="1028700" lvl="1" indent="-342900"/>
            <a:endParaRPr lang="en-US" sz="1600"/>
          </a:p>
          <a:p>
            <a:pPr lvl="1" indent="0">
              <a:buNone/>
            </a:pPr>
            <a:endParaRPr lang="en-US" sz="1600"/>
          </a:p>
          <a:p>
            <a:pPr lvl="1" indent="0">
              <a:buNone/>
            </a:pPr>
            <a:endParaRPr lang="en-US" sz="1600"/>
          </a:p>
          <a:p>
            <a:r>
              <a:rPr lang="en-US" sz="1600"/>
              <a:t>Source: </a:t>
            </a:r>
            <a:r>
              <a:rPr lang="en-US" sz="1600">
                <a:hlinkClick r:id="rId2"/>
              </a:rPr>
              <a:t>https://archive.ics.uci.edu/dataset/437/residential+building+data+set</a:t>
            </a:r>
            <a:r>
              <a:rPr lang="en-US" sz="1600"/>
              <a:t> </a:t>
            </a:r>
            <a:endParaRPr lang="de-AT" sz="280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5B601BC-36FB-233B-B668-E24DF6FB2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18375"/>
              </p:ext>
            </p:extLst>
          </p:nvPr>
        </p:nvGraphicFramePr>
        <p:xfrm>
          <a:off x="482600" y="1530191"/>
          <a:ext cx="7810501" cy="15470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84613">
                  <a:extLst>
                    <a:ext uri="{9D8B030D-6E8A-4147-A177-3AD203B41FA5}">
                      <a16:colId xmlns:a16="http://schemas.microsoft.com/office/drawing/2014/main" val="2707390950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884482205"/>
                    </a:ext>
                  </a:extLst>
                </a:gridCol>
              </a:tblGrid>
              <a:tr h="386763">
                <a:tc>
                  <a:txBody>
                    <a:bodyPr/>
                    <a:lstStyle/>
                    <a:p>
                      <a:r>
                        <a:rPr lang="en-US" sz="1600" b="0"/>
                        <a:t>Task Type</a:t>
                      </a:r>
                      <a:endParaRPr lang="de-AT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Regression</a:t>
                      </a:r>
                      <a:endParaRPr lang="de-AT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731425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 err="1"/>
                        <a:t>Number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of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instances</a:t>
                      </a:r>
                      <a:endParaRPr lang="de-AT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372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70786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 err="1"/>
                        <a:t>Number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of</a:t>
                      </a:r>
                      <a:r>
                        <a:rPr lang="de-AT" sz="1600"/>
                        <a:t> </a:t>
                      </a:r>
                      <a:r>
                        <a:rPr lang="de-AT" sz="1600" err="1"/>
                        <a:t>features</a:t>
                      </a:r>
                      <a:r>
                        <a:rPr lang="de-AT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107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436264"/>
                  </a:ext>
                </a:extLst>
              </a:tr>
              <a:tr h="386763">
                <a:tc>
                  <a:txBody>
                    <a:bodyPr/>
                    <a:lstStyle/>
                    <a:p>
                      <a:r>
                        <a:rPr lang="de-AT" sz="1600"/>
                        <a:t>Feature </a:t>
                      </a:r>
                      <a:r>
                        <a:rPr lang="de-AT" sz="1600" err="1"/>
                        <a:t>types</a:t>
                      </a:r>
                      <a:r>
                        <a:rPr lang="de-AT" sz="16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600" err="1"/>
                        <a:t>Interval</a:t>
                      </a:r>
                      <a:endParaRPr lang="de-AT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889059"/>
                  </a:ext>
                </a:extLst>
              </a:tr>
            </a:tbl>
          </a:graphicData>
        </a:graphic>
      </p:graphicFrame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D4FDA7E-E45D-641C-A002-B6E9566F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072" y="644525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8B126-0D46-5A3B-2E09-A2DAE11F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92658"/>
            <a:ext cx="10634472" cy="843534"/>
          </a:xfrm>
        </p:spPr>
        <p:txBody>
          <a:bodyPr/>
          <a:lstStyle/>
          <a:p>
            <a:r>
              <a:rPr lang="de-DE" sz="4000" b="1"/>
              <a:t>Neuronal Network </a:t>
            </a:r>
            <a:r>
              <a:rPr lang="de-DE" sz="4000" b="1" err="1"/>
              <a:t>with</a:t>
            </a:r>
            <a:r>
              <a:rPr lang="de-DE" sz="4000" b="1"/>
              <a:t> </a:t>
            </a:r>
            <a:r>
              <a:rPr lang="de-DE" sz="4000" b="1" err="1"/>
              <a:t>Simulated</a:t>
            </a:r>
            <a:r>
              <a:rPr lang="de-DE" sz="4000" b="1"/>
              <a:t> </a:t>
            </a:r>
            <a:r>
              <a:rPr lang="de-DE" sz="4000" b="1" err="1"/>
              <a:t>Annealing</a:t>
            </a:r>
            <a:endParaRPr lang="de-DE" sz="4000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2F6FC-7BB6-6F77-98DF-04DFB14A9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01895"/>
            <a:ext cx="10506991" cy="427769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1900">
                <a:latin typeface="Arial"/>
                <a:cs typeface="Arial"/>
              </a:rPr>
              <a:t>Optimizer: “Adam”</a:t>
            </a:r>
          </a:p>
          <a:p>
            <a:pPr marL="342900" indent="-342900">
              <a:buFont typeface="Arial,Sans-Serif"/>
              <a:buChar char="•"/>
            </a:pPr>
            <a:r>
              <a:rPr lang="en-US" sz="1900">
                <a:latin typeface="Arial"/>
                <a:cs typeface="Arial"/>
              </a:rPr>
              <a:t>Epochs: 10, Batch size: 32</a:t>
            </a:r>
          </a:p>
          <a:p>
            <a:pPr marL="342900" indent="-342900">
              <a:buFont typeface="Arial,Sans-Serif"/>
              <a:buChar char="•"/>
            </a:pPr>
            <a:r>
              <a:rPr lang="en-US" sz="1900">
                <a:latin typeface="Arial"/>
                <a:cs typeface="Arial"/>
              </a:rPr>
              <a:t>Parameters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temp = 10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size = [1, 3] (for regression; for classification)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n_iterations = [10, 20] </a:t>
            </a:r>
            <a:r>
              <a:rPr lang="en-US" sz="1600">
                <a:latin typeface="Arial"/>
                <a:cs typeface="Arial"/>
              </a:rPr>
              <a:t>(for classification; for regression)</a:t>
            </a:r>
          </a:p>
          <a:p>
            <a:pPr marL="342900" indent="-342900">
              <a:buFont typeface="Arial,Sans-Serif"/>
              <a:buChar char="•"/>
            </a:pPr>
            <a:r>
              <a:rPr lang="en-US" sz="1900">
                <a:latin typeface="Arial"/>
                <a:cs typeface="Arial"/>
              </a:rPr>
              <a:t>Bounds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err="1">
                <a:latin typeface="Arial"/>
                <a:cs typeface="Arial"/>
              </a:rPr>
              <a:t>activation_functions</a:t>
            </a:r>
            <a:r>
              <a:rPr lang="en-US" sz="1500">
                <a:latin typeface="Arial"/>
                <a:cs typeface="Arial"/>
              </a:rPr>
              <a:t> = ['</a:t>
            </a:r>
            <a:r>
              <a:rPr lang="en-US" sz="1500" err="1">
                <a:latin typeface="Arial"/>
                <a:cs typeface="Arial"/>
              </a:rPr>
              <a:t>relu</a:t>
            </a:r>
            <a:r>
              <a:rPr lang="en-US" sz="1500">
                <a:latin typeface="Arial"/>
                <a:cs typeface="Arial"/>
              </a:rPr>
              <a:t>', 'tanh', 'sigmoid', '</a:t>
            </a:r>
            <a:r>
              <a:rPr lang="en-US" sz="1500" err="1">
                <a:latin typeface="Arial"/>
                <a:cs typeface="Arial"/>
              </a:rPr>
              <a:t>leaky_relu</a:t>
            </a:r>
            <a:r>
              <a:rPr lang="en-US" sz="1500">
                <a:latin typeface="Arial"/>
                <a:cs typeface="Arial"/>
              </a:rPr>
              <a:t>', '</a:t>
            </a:r>
            <a:r>
              <a:rPr lang="en-US" sz="1500" err="1">
                <a:latin typeface="Arial"/>
                <a:cs typeface="Arial"/>
              </a:rPr>
              <a:t>elu</a:t>
            </a:r>
            <a:r>
              <a:rPr lang="en-US" sz="1500">
                <a:latin typeface="Arial"/>
                <a:cs typeface="Arial"/>
              </a:rPr>
              <a:t>']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err="1">
                <a:latin typeface="Arial"/>
                <a:cs typeface="Arial"/>
              </a:rPr>
              <a:t>layer_ranges</a:t>
            </a:r>
            <a:r>
              <a:rPr lang="en-US" sz="1500">
                <a:latin typeface="Arial"/>
                <a:cs typeface="Arial"/>
              </a:rPr>
              <a:t> = range(1, 11)  # Searching between 1 and 10 hidden layers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err="1">
                <a:latin typeface="Arial"/>
                <a:cs typeface="Arial"/>
              </a:rPr>
              <a:t>node_ranges</a:t>
            </a:r>
            <a:r>
              <a:rPr lang="en-US" sz="1500">
                <a:latin typeface="Arial"/>
                <a:cs typeface="Arial"/>
              </a:rPr>
              <a:t> for hidden layers = range(1, 121)  # Different for each dataset starting at ~ 80% of input layer nodes. Example for loan dataset with input layer having 153 nodes</a:t>
            </a:r>
            <a:r>
              <a:rPr lang="en-US" sz="1500">
                <a:latin typeface="Consolas"/>
              </a:rPr>
              <a:t>.</a:t>
            </a:r>
          </a:p>
          <a:p>
            <a:pPr marL="342900" indent="-342900">
              <a:buFont typeface="Arial,Sans-Serif"/>
              <a:buChar char="•"/>
            </a:pPr>
            <a:r>
              <a:rPr lang="en-US" sz="1900">
                <a:latin typeface="Arial"/>
                <a:cs typeface="Arial"/>
              </a:rPr>
              <a:t>Classification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Output layer -  Activation function: "</a:t>
            </a:r>
            <a:r>
              <a:rPr lang="en-US" sz="1500" err="1">
                <a:latin typeface="Arial"/>
                <a:cs typeface="Arial"/>
              </a:rPr>
              <a:t>Softmax</a:t>
            </a:r>
            <a:r>
              <a:rPr lang="en-US" sz="1500">
                <a:latin typeface="Arial"/>
                <a:cs typeface="Arial"/>
              </a:rPr>
              <a:t>"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Loss: </a:t>
            </a:r>
            <a:r>
              <a:rPr lang="en-US" sz="1500" err="1">
                <a:latin typeface="Arial"/>
                <a:cs typeface="Arial"/>
              </a:rPr>
              <a:t>categorical_crossentropy</a:t>
            </a:r>
            <a:endParaRPr lang="en-US" sz="1500">
              <a:latin typeface="Arial"/>
              <a:cs typeface="Arial"/>
            </a:endParaRP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Metrics: Accuracy</a:t>
            </a:r>
          </a:p>
          <a:p>
            <a:pPr marL="342900" indent="-342900">
              <a:buFont typeface="Arial,Sans-Serif"/>
              <a:buChar char="•"/>
            </a:pPr>
            <a:r>
              <a:rPr lang="en-US" sz="1900">
                <a:latin typeface="Arial"/>
                <a:cs typeface="Arial"/>
              </a:rPr>
              <a:t>Regression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Output layer -  Activation function: none</a:t>
            </a: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Loss: </a:t>
            </a:r>
            <a:r>
              <a:rPr lang="en-US" sz="1500" err="1">
                <a:latin typeface="Arial"/>
                <a:cs typeface="Arial"/>
              </a:rPr>
              <a:t>mean_squared_error</a:t>
            </a:r>
            <a:endParaRPr lang="en-US" sz="1500">
              <a:latin typeface="Arial"/>
              <a:cs typeface="Arial"/>
            </a:endParaRPr>
          </a:p>
          <a:p>
            <a:pPr marL="1028700" lvl="1" indent="-285750">
              <a:buFont typeface="Arial,Sans-Serif"/>
              <a:buChar char="•"/>
            </a:pPr>
            <a:r>
              <a:rPr lang="en-US" sz="1500">
                <a:latin typeface="Arial"/>
                <a:cs typeface="Arial"/>
              </a:rPr>
              <a:t>Metrics: MSE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869CC0-1D60-600B-BF54-250ED6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499BA-6010-2D69-85E2-7ACF461B7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A5569-7ADB-4149-50B6-CED10FD6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0850"/>
            <a:ext cx="10634472" cy="555117"/>
          </a:xfrm>
        </p:spPr>
        <p:txBody>
          <a:bodyPr/>
          <a:lstStyle/>
          <a:p>
            <a:r>
              <a:rPr lang="en-US" sz="3600" b="1"/>
              <a:t>Neural Network with Simulated Annealing: </a:t>
            </a:r>
            <a:r>
              <a:rPr lang="en-US" sz="3600"/>
              <a:t>Loan</a:t>
            </a:r>
            <a:endParaRPr lang="de-AT" sz="360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AC142A8-9033-9DAA-37C3-48A9025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072" y="644525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6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8C1AF45-1A8C-EEAB-2668-CFE4CE9194E4}"/>
              </a:ext>
            </a:extLst>
          </p:cNvPr>
          <p:cNvSpPr txBox="1">
            <a:spLocks/>
          </p:cNvSpPr>
          <p:nvPr/>
        </p:nvSpPr>
        <p:spPr>
          <a:xfrm>
            <a:off x="7099333" y="1548374"/>
            <a:ext cx="4337779" cy="4383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Best configuration: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Activation: </a:t>
            </a:r>
            <a:r>
              <a:rPr lang="en-US" sz="2000" dirty="0">
                <a:ea typeface="+mn-lt"/>
                <a:cs typeface="+mn-lt"/>
              </a:rPr>
              <a:t>sigmoid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Num_layers</a:t>
            </a:r>
            <a:r>
              <a:rPr lang="en-US" sz="2000" dirty="0"/>
              <a:t>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Nodes_per_layer</a:t>
            </a:r>
            <a:r>
              <a:rPr lang="en-US" sz="2000" dirty="0"/>
              <a:t>: 68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06A4D7-AEF7-5DF9-27B5-29D3F6A4B361}"/>
              </a:ext>
            </a:extLst>
          </p:cNvPr>
          <p:cNvSpPr txBox="1"/>
          <p:nvPr/>
        </p:nvSpPr>
        <p:spPr>
          <a:xfrm>
            <a:off x="7108858" y="4667249"/>
            <a:ext cx="3238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Accuracy Score: </a:t>
            </a:r>
            <a:r>
              <a:rPr lang="en-US" b="1" dirty="0">
                <a:ea typeface="+mn-lt"/>
                <a:cs typeface="+mn-lt"/>
              </a:rPr>
              <a:t>0.86</a:t>
            </a:r>
            <a:endParaRPr lang="de-AT" b="1" dirty="0"/>
          </a:p>
        </p:txBody>
      </p:sp>
      <p:pic>
        <p:nvPicPr>
          <p:cNvPr id="8" name="Inhaltsplatzhalter 7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9B6B9D67-282B-F2E3-97D6-6BBABA94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174" y="1465081"/>
            <a:ext cx="5980334" cy="5228464"/>
          </a:xfrm>
        </p:spPr>
      </p:pic>
    </p:spTree>
    <p:extLst>
      <p:ext uri="{BB962C8B-B14F-4D97-AF65-F5344CB8AC3E}">
        <p14:creationId xmlns:p14="http://schemas.microsoft.com/office/powerpoint/2010/main" val="101792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A2E11-DF88-3EE7-EEAE-D4FF6EB3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A200C-3DF0-CD03-C17B-29BDFFF8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700850"/>
            <a:ext cx="11599154" cy="555117"/>
          </a:xfrm>
        </p:spPr>
        <p:txBody>
          <a:bodyPr/>
          <a:lstStyle/>
          <a:p>
            <a:r>
              <a:rPr lang="en-US" sz="2800" b="1"/>
              <a:t>Neural Network with Simulated Annealing: </a:t>
            </a:r>
            <a:r>
              <a:rPr lang="en-US" sz="2000"/>
              <a:t>Diabetes Health Indicators</a:t>
            </a:r>
            <a:endParaRPr lang="de-AT" sz="200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6AE1F59-3374-E5D9-02E1-C869B6A6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072" y="644525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EE84B6-328D-06B6-E5BC-CD67463D5FAF}"/>
              </a:ext>
            </a:extLst>
          </p:cNvPr>
          <p:cNvSpPr txBox="1"/>
          <p:nvPr/>
        </p:nvSpPr>
        <p:spPr>
          <a:xfrm>
            <a:off x="7108858" y="4667249"/>
            <a:ext cx="3238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Accuracy Score: </a:t>
            </a:r>
            <a:r>
              <a:rPr lang="en-US" b="1" dirty="0">
                <a:ea typeface="+mn-lt"/>
                <a:cs typeface="+mn-lt"/>
              </a:rPr>
              <a:t>0.75</a:t>
            </a:r>
            <a:endParaRPr lang="de-AT" b="1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8AE3287-423A-A0AE-954D-908EAB6EFB2F}"/>
              </a:ext>
            </a:extLst>
          </p:cNvPr>
          <p:cNvSpPr txBox="1">
            <a:spLocks/>
          </p:cNvSpPr>
          <p:nvPr/>
        </p:nvSpPr>
        <p:spPr>
          <a:xfrm>
            <a:off x="7108858" y="1548374"/>
            <a:ext cx="4328254" cy="4383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Best configuration: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Activation: </a:t>
            </a:r>
            <a:r>
              <a:rPr lang="en-US" sz="2000" dirty="0" err="1"/>
              <a:t>elu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Num_layers</a:t>
            </a:r>
            <a:r>
              <a:rPr lang="en-US" sz="2000" dirty="0"/>
              <a:t>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Nodes_per_layer</a:t>
            </a:r>
            <a:r>
              <a:rPr lang="en-US" sz="2000" dirty="0"/>
              <a:t>: 7</a:t>
            </a:r>
          </a:p>
        </p:txBody>
      </p:sp>
      <p:pic>
        <p:nvPicPr>
          <p:cNvPr id="9" name="Inhaltsplatzhalter 8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6EF8A45A-036D-D165-46C1-C77A210B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38" y="1423518"/>
            <a:ext cx="4904824" cy="4307136"/>
          </a:xfrm>
        </p:spPr>
      </p:pic>
    </p:spTree>
    <p:extLst>
      <p:ext uri="{BB962C8B-B14F-4D97-AF65-F5344CB8AC3E}">
        <p14:creationId xmlns:p14="http://schemas.microsoft.com/office/powerpoint/2010/main" val="7868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9591-BD57-B7E3-56B9-798C15CA6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91F95-EDC2-E64D-ADBA-D0F96D3E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700850"/>
            <a:ext cx="11375417" cy="555117"/>
          </a:xfrm>
        </p:spPr>
        <p:txBody>
          <a:bodyPr/>
          <a:lstStyle/>
          <a:p>
            <a:r>
              <a:rPr lang="en-US" sz="2800" b="1"/>
              <a:t>Neural Network with Simulated Annealing: </a:t>
            </a:r>
            <a:r>
              <a:rPr lang="en-US" sz="2800"/>
              <a:t>Residential Buildings</a:t>
            </a:r>
            <a:endParaRPr lang="de-AT" sz="280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0A38B12-CCE7-8777-0834-F73184D3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072" y="644525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198DF6-18F6-AE5A-C16D-E291CC95EA38}"/>
              </a:ext>
            </a:extLst>
          </p:cNvPr>
          <p:cNvSpPr txBox="1"/>
          <p:nvPr/>
        </p:nvSpPr>
        <p:spPr>
          <a:xfrm>
            <a:off x="7108858" y="4667249"/>
            <a:ext cx="32385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MSE: </a:t>
            </a:r>
            <a:r>
              <a:rPr lang="en-US" b="1">
                <a:ea typeface="+mn-lt"/>
                <a:cs typeface="+mn-lt"/>
              </a:rPr>
              <a:t>2.3977</a:t>
            </a:r>
            <a:endParaRPr lang="de-AT" b="1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178B708-EADF-6CBA-C515-87FA6698EE86}"/>
              </a:ext>
            </a:extLst>
          </p:cNvPr>
          <p:cNvSpPr txBox="1">
            <a:spLocks/>
          </p:cNvSpPr>
          <p:nvPr/>
        </p:nvSpPr>
        <p:spPr>
          <a:xfrm>
            <a:off x="7108858" y="1548374"/>
            <a:ext cx="4328254" cy="4383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Best configuration: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Activation: tanh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Num_layers</a:t>
            </a:r>
            <a:r>
              <a:rPr lang="en-US" sz="2000"/>
              <a:t>: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Nodes_per_layer</a:t>
            </a:r>
            <a:r>
              <a:rPr lang="en-US" sz="2000"/>
              <a:t>: 17</a:t>
            </a:r>
          </a:p>
        </p:txBody>
      </p:sp>
      <p:pic>
        <p:nvPicPr>
          <p:cNvPr id="9" name="Inhaltsplatzhalter 8" descr="Ein Bild, das Text, Diagramm, Reihe, Zahl enthält.&#10;&#10;Beschreibung automatisch generiert.">
            <a:extLst>
              <a:ext uri="{FF2B5EF4-FFF2-40B4-BE49-F238E27FC236}">
                <a16:creationId xmlns:a16="http://schemas.microsoft.com/office/drawing/2014/main" id="{4E7A2A68-0E60-0E62-29B4-B83629699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548" y="1353379"/>
            <a:ext cx="4830995" cy="4811096"/>
          </a:xfrm>
        </p:spPr>
      </p:pic>
    </p:spTree>
    <p:extLst>
      <p:ext uri="{BB962C8B-B14F-4D97-AF65-F5344CB8AC3E}">
        <p14:creationId xmlns:p14="http://schemas.microsoft.com/office/powerpoint/2010/main" val="91673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81E14F-8852-AD00-7083-5942272A2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21003"/>
            <a:ext cx="10506991" cy="455858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500">
                <a:ea typeface="+mn-lt"/>
                <a:cs typeface="+mn-lt"/>
              </a:rPr>
              <a:t>Custom </a:t>
            </a:r>
            <a:r>
              <a:rPr lang="en-US" sz="2500" dirty="0">
                <a:ea typeface="+mn-lt"/>
                <a:cs typeface="+mn-lt"/>
              </a:rPr>
              <a:t>Simulated Annealing results in Performance Gains:</a:t>
            </a:r>
          </a:p>
          <a:p>
            <a:pPr marL="342900" indent="-342900">
              <a:buChar char="•"/>
            </a:pPr>
            <a:r>
              <a:rPr lang="en-US" sz="2500" dirty="0">
                <a:latin typeface="Seaford"/>
                <a:cs typeface="Arial"/>
              </a:rPr>
              <a:t>The application of simulated annealing for the three-dimensional </a:t>
            </a:r>
            <a:r>
              <a:rPr lang="en-US" sz="2500" dirty="0">
                <a:ea typeface="+mn-lt"/>
                <a:cs typeface="+mn-lt"/>
              </a:rPr>
              <a:t>hyperparameter </a:t>
            </a:r>
            <a:r>
              <a:rPr lang="en-US" sz="2500" dirty="0">
                <a:latin typeface="Seaford"/>
                <a:cs typeface="Arial"/>
              </a:rPr>
              <a:t>space was extremely expensive in terms of computational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Seaford"/>
                <a:cs typeface="Arial"/>
              </a:rPr>
              <a:t>Simulated Annealing for the three-dimensional hyperparameter space required again the tuning of three parameters and is therefore questionable.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Seaford"/>
                <a:cs typeface="Arial"/>
              </a:rPr>
              <a:t>For Regression purposes, Simulated Annealing did not lead to satisfactory optimum state of tuning parameters for the data sets "Residential Buildings" and "Diabetes Health Indicators".</a:t>
            </a:r>
          </a:p>
          <a:p>
            <a:pPr marL="342900" indent="-342900">
              <a:buFont typeface="Arial"/>
              <a:buChar char="•"/>
            </a:pPr>
            <a:endParaRPr lang="en-US" sz="2500" dirty="0">
              <a:latin typeface="Arial"/>
              <a:cs typeface="Arial"/>
            </a:endParaRPr>
          </a:p>
          <a:p>
            <a:r>
              <a:rPr lang="en-US" dirty="0"/>
              <a:t>Consideration of Training Time and Resource Allocation: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neural network's training time posed challenges, especially with large datasets, necessitating consideration of computational resources.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09D756-B5AC-FB15-C5DF-E69CF35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5EB573-5A98-1791-4B45-538EAA2B5AB2}"/>
              </a:ext>
            </a:extLst>
          </p:cNvPr>
          <p:cNvSpPr txBox="1">
            <a:spLocks/>
          </p:cNvSpPr>
          <p:nvPr/>
        </p:nvSpPr>
        <p:spPr>
          <a:xfrm>
            <a:off x="482599" y="700850"/>
            <a:ext cx="11375417" cy="5551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Conclusions</a:t>
            </a:r>
            <a:endParaRPr lang="de-AT" sz="3600"/>
          </a:p>
        </p:txBody>
      </p:sp>
    </p:spTree>
    <p:extLst>
      <p:ext uri="{BB962C8B-B14F-4D97-AF65-F5344CB8AC3E}">
        <p14:creationId xmlns:p14="http://schemas.microsoft.com/office/powerpoint/2010/main" val="310677826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b334bf-13a5-436b-8de7-bd8c927780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E39F102706884E82CC3549FB06B1DA" ma:contentTypeVersion="7" ma:contentTypeDescription="Ein neues Dokument erstellen." ma:contentTypeScope="" ma:versionID="f8bbb3c38d75ee887d9659ea8975b2a9">
  <xsd:schema xmlns:xsd="http://www.w3.org/2001/XMLSchema" xmlns:xs="http://www.w3.org/2001/XMLSchema" xmlns:p="http://schemas.microsoft.com/office/2006/metadata/properties" xmlns:ns3="f3b334bf-13a5-436b-8de7-bd8c927780d1" xmlns:ns4="54a1127a-37bf-4c98-987a-ed214b3e25ef" targetNamespace="http://schemas.microsoft.com/office/2006/metadata/properties" ma:root="true" ma:fieldsID="138740119d49ab904bdbd662566b571d" ns3:_="" ns4:_="">
    <xsd:import namespace="f3b334bf-13a5-436b-8de7-bd8c927780d1"/>
    <xsd:import namespace="54a1127a-37bf-4c98-987a-ed214b3e25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334bf-13a5-436b-8de7-bd8c927780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1127a-37bf-4c98-987a-ed214b3e25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CC2DC-3D48-438D-8282-F6EBC1A35F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38DB4D-FA39-4985-A07B-26C7CFC89E69}">
  <ds:schemaRefs>
    <ds:schemaRef ds:uri="54a1127a-37bf-4c98-987a-ed214b3e25ef"/>
    <ds:schemaRef ds:uri="f3b334bf-13a5-436b-8de7-bd8c927780d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E3C736-A5CF-43CA-B950-27C3B893CCC0}">
  <ds:schemaRefs>
    <ds:schemaRef ds:uri="54a1127a-37bf-4c98-987a-ed214b3e25ef"/>
    <ds:schemaRef ds:uri="f3b334bf-13a5-436b-8de7-bd8c927780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Breitbild</PresentationFormat>
  <Paragraphs>107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Consolas</vt:lpstr>
      <vt:lpstr>Seaford</vt:lpstr>
      <vt:lpstr>LevelVTI</vt:lpstr>
      <vt:lpstr>Simulated Annealing with Classification and Regression</vt:lpstr>
      <vt:lpstr>Datasets : Loan</vt:lpstr>
      <vt:lpstr>Datasets : Diabetes Health Indicators</vt:lpstr>
      <vt:lpstr>Datasets : Residential Buildings</vt:lpstr>
      <vt:lpstr>Neuronal Network with Simulated Annealing</vt:lpstr>
      <vt:lpstr>Neural Network with Simulated Annealing: Loan</vt:lpstr>
      <vt:lpstr>Neural Network with Simulated Annealing: Diabetes Health Indicators</vt:lpstr>
      <vt:lpstr>Neural Network with Simulated Annealing: Residential Buildings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2: Implementation</dc:title>
  <dc:creator>Reldi Isufi</dc:creator>
  <cp:lastModifiedBy>Pommer Benjamin</cp:lastModifiedBy>
  <cp:revision>55</cp:revision>
  <dcterms:created xsi:type="dcterms:W3CDTF">2023-12-28T12:17:00Z</dcterms:created>
  <dcterms:modified xsi:type="dcterms:W3CDTF">2025-07-22T17:21:17Z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0x01010055E39F102706884E82CC3549FB06B1DA</vt:lpwstr>
  </property>
</Properties>
</file>