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handoutMasterIdLst>
    <p:handoutMasterId r:id="rId42"/>
  </p:handoutMasterIdLst>
  <p:sldIdLst>
    <p:sldId id="256" r:id="rId2"/>
    <p:sldId id="285" r:id="rId3"/>
    <p:sldId id="286" r:id="rId4"/>
    <p:sldId id="257" r:id="rId5"/>
    <p:sldId id="294" r:id="rId6"/>
    <p:sldId id="295" r:id="rId7"/>
    <p:sldId id="283" r:id="rId8"/>
    <p:sldId id="268" r:id="rId9"/>
    <p:sldId id="296" r:id="rId10"/>
    <p:sldId id="289" r:id="rId11"/>
    <p:sldId id="258" r:id="rId12"/>
    <p:sldId id="265" r:id="rId13"/>
    <p:sldId id="259" r:id="rId14"/>
    <p:sldId id="260" r:id="rId15"/>
    <p:sldId id="261" r:id="rId16"/>
    <p:sldId id="290" r:id="rId17"/>
    <p:sldId id="291" r:id="rId18"/>
    <p:sldId id="292" r:id="rId19"/>
    <p:sldId id="262" r:id="rId20"/>
    <p:sldId id="293" r:id="rId21"/>
    <p:sldId id="263" r:id="rId22"/>
    <p:sldId id="284" r:id="rId23"/>
    <p:sldId id="264" r:id="rId24"/>
    <p:sldId id="266" r:id="rId25"/>
    <p:sldId id="267" r:id="rId26"/>
    <p:sldId id="269" r:id="rId27"/>
    <p:sldId id="270" r:id="rId28"/>
    <p:sldId id="274" r:id="rId29"/>
    <p:sldId id="278" r:id="rId30"/>
    <p:sldId id="271" r:id="rId31"/>
    <p:sldId id="275" r:id="rId32"/>
    <p:sldId id="279" r:id="rId33"/>
    <p:sldId id="272" r:id="rId34"/>
    <p:sldId id="276" r:id="rId35"/>
    <p:sldId id="280" r:id="rId36"/>
    <p:sldId id="273" r:id="rId37"/>
    <p:sldId id="277" r:id="rId38"/>
    <p:sldId id="281" r:id="rId39"/>
    <p:sldId id="282" r:id="rId4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D174E-44E9-A8B5-AFA4-08BC3FA2C10D}" v="547" dt="2022-08-17T00:44:40.290"/>
    <p1510:client id="{39368CE3-3CB6-B129-B20F-5DB296D579AC}" v="336" dt="2022-09-06T02:32:22.779"/>
    <p1510:client id="{5E8A0AE5-11CA-1683-B6FA-4BA70E3753FD}" v="141" dt="2023-03-14T13:20:51.534"/>
    <p1510:client id="{61FDFC2D-67B6-6843-08FE-737847D07E7C}" v="117" dt="2023-03-13T20:32:40.360"/>
    <p1510:client id="{857FCF9A-7779-42C0-8321-9DBA1C6605BF}" v="245" dt="2022-08-05T18:09:41.017"/>
    <p1510:client id="{DBC0DE19-51FA-8F2B-0C5A-CC85C729DE1D}" v="8" dt="2023-03-22T15:50:02.469"/>
    <p1510:client id="{E775C40B-FE12-C381-EEBB-D5912DD64C7C}" v="3143" dt="2022-08-05T21:32:30.030"/>
    <p1510:client id="{F34C93B9-31CA-1B17-526F-71725EF79AAD}" v="1608" dt="2022-08-07T01:54:20.841"/>
    <p1510:client id="{FB88E5E9-1CB0-7A7C-832C-C37080DDB29B}" v="376" dt="2023-03-20T22:57:42.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8D0C5EB-6B41-47DC-B924-B2159B9C60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52A087C-1643-40C1-A83A-EE26148D63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EAAF47-F48D-4067-843F-48D8BB220E92}" type="datetimeFigureOut">
              <a:rPr lang="es-ES" smtClean="0"/>
              <a:t>22/03/2023</a:t>
            </a:fld>
            <a:endParaRPr lang="es-ES"/>
          </a:p>
        </p:txBody>
      </p:sp>
      <p:sp>
        <p:nvSpPr>
          <p:cNvPr id="4" name="Marcador de pie de página 3">
            <a:extLst>
              <a:ext uri="{FF2B5EF4-FFF2-40B4-BE49-F238E27FC236}">
                <a16:creationId xmlns:a16="http://schemas.microsoft.com/office/drawing/2014/main" id="{1CA3E7F3-0CF1-47F7-B085-8558E1303F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2851D32-AF99-4EED-9400-99B55C45AF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33A29-59F8-4DC4-BF10-4B9C931A0E4A}" type="slidenum">
              <a:rPr lang="es-ES" smtClean="0"/>
              <a:t>‹Nº›</a:t>
            </a:fld>
            <a:endParaRPr lang="es-ES"/>
          </a:p>
        </p:txBody>
      </p:sp>
    </p:spTree>
    <p:extLst>
      <p:ext uri="{BB962C8B-B14F-4D97-AF65-F5344CB8AC3E}">
        <p14:creationId xmlns:p14="http://schemas.microsoft.com/office/powerpoint/2010/main" val="297252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B145D-EE22-4112-A65A-BE293B6CB5E7}" type="datetimeFigureOut">
              <a:rPr lang="es-ES" noProof="0" smtClean="0"/>
              <a:t>22/03/2023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42201-8C29-47FE-B541-CEEAF3167012}" type="slidenum">
              <a:rPr lang="es-ES" noProof="0" smtClean="0"/>
              <a:t>‹Nº›</a:t>
            </a:fld>
            <a:endParaRPr lang="es-ES" noProof="0"/>
          </a:p>
        </p:txBody>
      </p:sp>
    </p:spTree>
    <p:extLst>
      <p:ext uri="{BB962C8B-B14F-4D97-AF65-F5344CB8AC3E}">
        <p14:creationId xmlns:p14="http://schemas.microsoft.com/office/powerpoint/2010/main" val="19487642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609601"/>
            <a:ext cx="8676222" cy="3200400"/>
          </a:xfrm>
        </p:spPr>
        <p:txBody>
          <a:bodyPr rtlCol="0"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751012" y="3886200"/>
            <a:ext cx="8676222" cy="1905000"/>
          </a:xfrm>
        </p:spPr>
        <p:txBody>
          <a:bodyPr rtlCol="0"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8F62DEFB-5DEA-4980-8FA5-1596AC53AE8E}"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4732865"/>
            <a:ext cx="9906000"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41413" y="5299603"/>
            <a:ext cx="9906000" cy="493712"/>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3CC51BE8-6818-48D9-B2D9-690F9628C0DD}" type="datetime1">
              <a:rPr lang="es-ES" noProof="0" smtClean="0"/>
              <a:t>22/03/2023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2" y="609601"/>
            <a:ext cx="9905999" cy="3124199"/>
          </a:xfrm>
        </p:spPr>
        <p:txBody>
          <a:bodyPr rtlCol="0" anchor="ctr">
            <a:normAutofit/>
          </a:bodyPr>
          <a:lstStyle>
            <a:lvl1pPr algn="l">
              <a:defRPr sz="32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1141411" y="4343400"/>
            <a:ext cx="9906000" cy="1447800"/>
          </a:xfrm>
        </p:spPr>
        <p:txBody>
          <a:bodyPr rtlCol="0"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2F33FFF-8D49-48CF-95F6-3A8DBA4EE603}"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14" name="Cuadro de tex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accent1"/>
                </a:solidFill>
              </a:rPr>
              <a:t>“</a:t>
            </a:r>
          </a:p>
        </p:txBody>
      </p:sp>
      <p:sp>
        <p:nvSpPr>
          <p:cNvPr id="15" name="Cuadro de tex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accent1"/>
                </a:solidFill>
              </a:rPr>
              <a:t>”</a:t>
            </a:r>
          </a:p>
        </p:txBody>
      </p:sp>
      <p:sp>
        <p:nvSpPr>
          <p:cNvPr id="2" name="Título 1"/>
          <p:cNvSpPr>
            <a:spLocks noGrp="1"/>
          </p:cNvSpPr>
          <p:nvPr>
            <p:ph type="title"/>
          </p:nvPr>
        </p:nvSpPr>
        <p:spPr>
          <a:xfrm>
            <a:off x="1446213" y="609601"/>
            <a:ext cx="9296398" cy="2743199"/>
          </a:xfrm>
        </p:spPr>
        <p:txBody>
          <a:bodyPr rtlCol="0" anchor="ctr">
            <a:normAutofit/>
          </a:bodyPr>
          <a:lstStyle>
            <a:lvl1pPr algn="l">
              <a:defRPr sz="3200" b="0" cap="all">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674812" y="3352800"/>
            <a:ext cx="8839202"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E5E21577-6748-4368-962E-D993E6A316EC}"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41412" y="3308581"/>
            <a:ext cx="9906000" cy="1468800"/>
          </a:xfrm>
        </p:spPr>
        <p:txBody>
          <a:bodyPr rtlCol="0" anchor="b">
            <a:normAutofit/>
          </a:bodyPr>
          <a:lstStyle>
            <a:lvl1pPr algn="l">
              <a:defRPr sz="32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3935A002-F535-473C-8320-095A172A5125}"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sp>
        <p:nvSpPr>
          <p:cNvPr id="14" name="Cuadro de tex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accent1"/>
                </a:solidFill>
              </a:rPr>
              <a:t>“</a:t>
            </a:r>
          </a:p>
        </p:txBody>
      </p:sp>
      <p:sp>
        <p:nvSpPr>
          <p:cNvPr id="15" name="Cuadro de tex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accent1"/>
                </a:solidFill>
              </a:rPr>
              <a:t>”</a:t>
            </a:r>
          </a:p>
        </p:txBody>
      </p:sp>
      <p:sp>
        <p:nvSpPr>
          <p:cNvPr id="2" name="Título 1"/>
          <p:cNvSpPr>
            <a:spLocks noGrp="1"/>
          </p:cNvSpPr>
          <p:nvPr>
            <p:ph type="title"/>
          </p:nvPr>
        </p:nvSpPr>
        <p:spPr>
          <a:xfrm>
            <a:off x="1446213" y="609601"/>
            <a:ext cx="9296398" cy="2743199"/>
          </a:xfrm>
        </p:spPr>
        <p:txBody>
          <a:bodyPr rtlCol="0"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1141411" y="4775200"/>
            <a:ext cx="9906000" cy="10160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31AE564-09AB-4449-9C03-BD89A0B2BD50}"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ítulo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rtl="0"/>
            <a:r>
              <a:rPr lang="es-ES" noProof="0"/>
              <a:t>Haga clic para modificar el estilo de título del patrón</a:t>
            </a:r>
          </a:p>
        </p:txBody>
      </p:sp>
      <p:sp>
        <p:nvSpPr>
          <p:cNvPr id="10" name="Marcador de texto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1141411" y="4343400"/>
            <a:ext cx="9906000" cy="14478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A260D430-F8D6-4267-8E2C-23B82229B360}"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ítulo 1"/>
          <p:cNvSpPr>
            <a:spLocks noGrp="1"/>
          </p:cNvSpPr>
          <p:nvPr>
            <p:ph type="title"/>
          </p:nvPr>
        </p:nvSpPr>
        <p:spPr>
          <a:xfrm>
            <a:off x="1141413" y="609600"/>
            <a:ext cx="9905998" cy="19050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7BEBC9-E2CD-4759-B7D0-4E511012DD75}"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609599"/>
            <a:ext cx="2210514"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141412" y="609600"/>
            <a:ext cx="7543800" cy="5181600"/>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123B0CA-6865-4639-BC94-E62B912B56D0}"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4ED47D0-E13A-4161-B8AA-A4F189C80FFA}"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751013" y="3308581"/>
            <a:ext cx="8686800" cy="1468800"/>
          </a:xfrm>
        </p:spPr>
        <p:txBody>
          <a:bodyPr rtlCol="0" anchor="b"/>
          <a:lstStyle>
            <a:lvl1pPr algn="r">
              <a:defRPr sz="40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1751011" y="4777381"/>
            <a:ext cx="8686801" cy="860400"/>
          </a:xfrm>
        </p:spPr>
        <p:txBody>
          <a:bodyPr rtlCol="0"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61D2CD25-3F1E-406B-9937-71146D9878CE}" type="datetime1">
              <a:rPr lang="es-ES" noProof="0" smtClean="0"/>
              <a:t>22/03/2023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41412" y="2666999"/>
            <a:ext cx="4876800"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70612" y="2667000"/>
            <a:ext cx="4876800"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D90ECB56-2F2F-4C74-960D-7652127B2B2A}" type="datetime1">
              <a:rPr lang="es-ES" noProof="0" smtClean="0"/>
              <a:t>22/03/2023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429280" y="2658533"/>
            <a:ext cx="4588931"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41412" y="3243262"/>
            <a:ext cx="4876800"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443133" y="2667000"/>
            <a:ext cx="4604280"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70612" y="3243262"/>
            <a:ext cx="4876801"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B035A81-60A0-474B-8C17-64C1ED138785}" type="datetime1">
              <a:rPr lang="es-ES" noProof="0" smtClean="0"/>
              <a:t>22/03/2023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41E28B2-68D0-4BF6-A027-3901084B1F4E}" type="datetime1">
              <a:rPr lang="es-ES" noProof="0" smtClean="0"/>
              <a:t>22/03/2023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CC1DE07A-3A14-451C-AA78-C0F05B85E4E6}" type="datetime1">
              <a:rPr lang="es-ES" noProof="0" smtClean="0"/>
              <a:t>22/03/2023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600200"/>
            <a:ext cx="3549121" cy="1371600"/>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5103812" y="609601"/>
            <a:ext cx="5943601" cy="51816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41411" y="2971800"/>
            <a:ext cx="3549121" cy="1828800"/>
          </a:xfrm>
        </p:spPr>
        <p:txBody>
          <a:bodyPr rtlCol="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03406B75-0764-4042-9559-D581297A3A43}" type="datetime1">
              <a:rPr lang="es-ES" noProof="0" smtClean="0"/>
              <a:t>22/03/2023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600200"/>
            <a:ext cx="5334001" cy="1371600"/>
          </a:xfrm>
        </p:spPr>
        <p:txBody>
          <a:bodyPr rtlCol="0" anchor="b">
            <a:normAutofit/>
          </a:bodyPr>
          <a:lstStyle>
            <a:lvl1pPr algn="l">
              <a:defRPr sz="28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41411" y="2971800"/>
            <a:ext cx="5334001" cy="18288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a:xfrm>
            <a:off x="6399212" y="5883275"/>
            <a:ext cx="914400" cy="365125"/>
          </a:xfrm>
        </p:spPr>
        <p:txBody>
          <a:bodyPr rtlCol="0"/>
          <a:lstStyle/>
          <a:p>
            <a:pPr rtl="0"/>
            <a:fld id="{F87AF1ED-34A0-4307-B8CD-FDD54BB1A18A}" type="datetime1">
              <a:rPr lang="es-ES" noProof="0" smtClean="0"/>
              <a:t>22/03/2023</a:t>
            </a:fld>
            <a:endParaRPr lang="es-ES" noProof="0"/>
          </a:p>
        </p:txBody>
      </p:sp>
      <p:sp>
        <p:nvSpPr>
          <p:cNvPr id="6" name="Marcador de pie de página 5"/>
          <p:cNvSpPr>
            <a:spLocks noGrp="1"/>
          </p:cNvSpPr>
          <p:nvPr>
            <p:ph type="ftr" sz="quarter" idx="11"/>
          </p:nvPr>
        </p:nvSpPr>
        <p:spPr>
          <a:xfrm>
            <a:off x="1141412" y="5883275"/>
            <a:ext cx="5105400" cy="365125"/>
          </a:xfrm>
        </p:spPr>
        <p:txBody>
          <a:bodyPr rtlCol="0"/>
          <a:lstStyle/>
          <a:p>
            <a:pPr rtl="0"/>
            <a:endParaRPr lang="es-ES" noProof="0"/>
          </a:p>
        </p:txBody>
      </p:sp>
      <p:sp>
        <p:nvSpPr>
          <p:cNvPr id="7" name="Marcador de número de diapositiva 6"/>
          <p:cNvSpPr>
            <a:spLocks noGrp="1"/>
          </p:cNvSpPr>
          <p:nvPr>
            <p:ph type="sldNum" sz="quarter" idx="12"/>
          </p:nvPr>
        </p:nvSpPr>
        <p:spPr>
          <a:xfrm>
            <a:off x="10742612" y="5883275"/>
            <a:ext cx="322567" cy="365125"/>
          </a:xfrm>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AA54E3CF-E07D-4BFB-9291-0B782E765EED}" type="datetime1">
              <a:rPr lang="es-ES" noProof="0" smtClean="0"/>
              <a:t>22/03/2023</a:t>
            </a:fld>
            <a:endParaRPr lang="es-ES" noProof="0"/>
          </a:p>
        </p:txBody>
      </p:sp>
      <p:sp>
        <p:nvSpPr>
          <p:cNvPr id="5" name="Marcador de pie de página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endParaRPr lang="es-ES" noProof="0"/>
          </a:p>
        </p:txBody>
      </p:sp>
      <p:sp>
        <p:nvSpPr>
          <p:cNvPr id="6" name="Marcador de número de diapositiva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D57F1E4F-1CFF-5643-939E-217C01CDF565}" type="slidenum">
              <a:rPr lang="es-ES" noProof="0" smtClean="0"/>
              <a:pPr rtl="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Script de ordenador en una pantalla">
            <a:extLst>
              <a:ext uri="{FF2B5EF4-FFF2-40B4-BE49-F238E27FC236}">
                <a16:creationId xmlns:a16="http://schemas.microsoft.com/office/drawing/2014/main" id="{2F4B0771-0DE4-8573-A9EE-A79EA1E5EE48}"/>
              </a:ext>
            </a:extLst>
          </p:cNvPr>
          <p:cNvPicPr>
            <a:picLocks noChangeAspect="1"/>
          </p:cNvPicPr>
          <p:nvPr/>
        </p:nvPicPr>
        <p:blipFill rotWithShape="1">
          <a:blip r:embed="rId3">
            <a:alphaModFix amt="15000"/>
          </a:blip>
          <a:srcRect t="6573" r="-2" b="9030"/>
          <a:stretch/>
        </p:blipFill>
        <p:spPr>
          <a:xfrm>
            <a:off x="20" y="10"/>
            <a:ext cx="12191980" cy="6857990"/>
          </a:xfrm>
          <a:prstGeom prst="rect">
            <a:avLst/>
          </a:prstGeom>
        </p:spPr>
      </p:pic>
      <p:sp>
        <p:nvSpPr>
          <p:cNvPr id="2" name="Título 1"/>
          <p:cNvSpPr>
            <a:spLocks noGrp="1"/>
          </p:cNvSpPr>
          <p:nvPr>
            <p:ph type="ctrTitle"/>
          </p:nvPr>
        </p:nvSpPr>
        <p:spPr>
          <a:xfrm>
            <a:off x="1751012" y="609601"/>
            <a:ext cx="8676222" cy="3200400"/>
          </a:xfrm>
        </p:spPr>
        <p:txBody>
          <a:bodyPr rtlCol="0">
            <a:normAutofit/>
          </a:bodyPr>
          <a:lstStyle/>
          <a:p>
            <a:r>
              <a:rPr lang="en-US" b="1">
                <a:effectLst>
                  <a:glow rad="38100">
                    <a:prstClr val="black">
                      <a:lumMod val="65000"/>
                      <a:lumOff val="35000"/>
                      <a:alpha val="50000"/>
                    </a:prstClr>
                  </a:glow>
                  <a:outerShdw blurRad="28575" dist="31750" dir="13200000" algn="tl" rotWithShape="0">
                    <a:srgbClr val="000000">
                      <a:alpha val="25000"/>
                    </a:srgbClr>
                  </a:outerShdw>
                </a:effectLst>
              </a:rPr>
              <a:t>PROGRAMACIÓN AVANZADA EN C++</a:t>
            </a:r>
            <a:endParaRPr lang="en-US" b="1"/>
          </a:p>
        </p:txBody>
      </p:sp>
      <p:sp>
        <p:nvSpPr>
          <p:cNvPr id="3" name="Subtítulo 2"/>
          <p:cNvSpPr>
            <a:spLocks noGrp="1"/>
          </p:cNvSpPr>
          <p:nvPr>
            <p:ph type="subTitle" idx="1"/>
          </p:nvPr>
        </p:nvSpPr>
        <p:spPr>
          <a:xfrm>
            <a:off x="1751012" y="3886200"/>
            <a:ext cx="8676222" cy="1905000"/>
          </a:xfrm>
        </p:spPr>
        <p:txBody>
          <a:bodyPr rtlCol="0">
            <a:normAutofit/>
          </a:bodyPr>
          <a:lstStyle/>
          <a:p>
            <a:r>
              <a:rPr lang="en-US" dirty="0" err="1">
                <a:effectLst>
                  <a:glow rad="38100">
                    <a:prstClr val="black">
                      <a:lumMod val="50000"/>
                      <a:lumOff val="50000"/>
                      <a:alpha val="20000"/>
                    </a:prstClr>
                  </a:glow>
                  <a:outerShdw blurRad="44450" dist="12700" dir="13860000" algn="tl" rotWithShape="0">
                    <a:srgbClr val="000000">
                      <a:alpha val="20000"/>
                    </a:srgbClr>
                  </a:outerShdw>
                </a:effectLst>
              </a:rPr>
              <a:t>Clases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objetos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herencia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y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estructuras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datos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básicas</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r>
              <a:rPr lang="en-US" dirty="0">
                <a:effectLst>
                  <a:glow rad="38100">
                    <a:prstClr val="black">
                      <a:lumMod val="50000"/>
                      <a:lumOff val="50000"/>
                      <a:alpha val="20000"/>
                    </a:prstClr>
                  </a:glow>
                  <a:outerShdw blurRad="44450" dist="12700" dir="13860000" algn="tl" rotWithShape="0">
                    <a:srgbClr val="000000">
                      <a:alpha val="20000"/>
                    </a:srgbClr>
                  </a:outerShdw>
                </a:effectLst>
              </a:rPr>
              <a:t>Benjamín Morales Pizarro</a:t>
            </a:r>
          </a:p>
          <a:p>
            <a:r>
              <a:rPr lang="en-US" dirty="0">
                <a:solidFill>
                  <a:schemeClr val="accent5"/>
                </a:solidFill>
                <a:effectLst>
                  <a:glow rad="38100">
                    <a:prstClr val="black">
                      <a:lumMod val="50000"/>
                      <a:lumOff val="50000"/>
                      <a:alpha val="20000"/>
                    </a:prstClr>
                  </a:glow>
                  <a:outerShdw blurRad="44450" dist="12700" dir="13860000" algn="tl" rotWithShape="0">
                    <a:srgbClr val="000000">
                      <a:alpha val="20000"/>
                    </a:srgbClr>
                  </a:outerShdw>
                </a:effectLst>
              </a:rPr>
              <a:t>benjamin.morales3@mail.udp.cl</a:t>
            </a:r>
          </a:p>
          <a:p>
            <a:r>
              <a:rPr lang="en-US" dirty="0">
                <a:effectLst>
                  <a:glow rad="38100">
                    <a:prstClr val="black">
                      <a:lumMod val="50000"/>
                      <a:lumOff val="50000"/>
                      <a:alpha val="20000"/>
                    </a:prstClr>
                  </a:glow>
                  <a:outerShdw blurRad="44450" dist="12700" dir="13860000" algn="tl" rotWithShape="0">
                    <a:srgbClr val="000000">
                      <a:alpha val="20000"/>
                    </a:srgbClr>
                  </a:outerShdw>
                </a:effectLst>
              </a:rPr>
              <a:t>Universidad Diego Portales</a:t>
            </a:r>
          </a:p>
        </p:txBody>
      </p:sp>
    </p:spTree>
    <p:extLst>
      <p:ext uri="{BB962C8B-B14F-4D97-AF65-F5344CB8AC3E}">
        <p14:creationId xmlns:p14="http://schemas.microsoft.com/office/powerpoint/2010/main" val="297922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F1C8A-2BC5-A2D0-9F2F-52FC05481F34}"/>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Ejercicios</a:t>
            </a:r>
            <a:b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br>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PARA LA CASA</a:t>
            </a:r>
            <a:endParaRPr lang="es-ES" sz="40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17BA91C5-DFC8-7FE5-8D2D-AEE463A8AAE4}"/>
              </a:ext>
            </a:extLst>
          </p:cNvPr>
          <p:cNvSpPr>
            <a:spLocks noGrp="1"/>
          </p:cNvSpPr>
          <p:nvPr>
            <p:ph idx="1"/>
          </p:nvPr>
        </p:nvSpPr>
        <p:spPr>
          <a:xfrm>
            <a:off x="4973046" y="1222"/>
            <a:ext cx="6712904" cy="6766901"/>
          </a:xfrm>
        </p:spPr>
        <p:txBody>
          <a:bodyPr>
            <a:normAutofit/>
          </a:bodyPr>
          <a:lstStyle/>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1. Cree una función que reciba dos números, los compare e imprima por pantalla el menor y el mayor número, además de decir si son pares o impares.</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2. Cree una función que retorne el área de un triángulo, para eso debe recibir lo necesario.</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3. Cree una función que imprima un saludo, para eso debe recibir un nombre.</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4. Cree una función que muestre por pantalla los datos del arreglo que ha recibido [2,4,5,10].</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5. Cree una función que reciba un arreglo, lo llene y muestre por pantalla solamente los números pares.</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6. Cree una función que retorne verdadero si el alumno puede pasar según las notas que recibe en un arreglo [38,20,30]. Su promedio debe ser mayor o igual a 40. Con el resultado de la función, indique en el </a:t>
            </a:r>
            <a:r>
              <a:rPr lang="es-ES"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main</a:t>
            </a: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si pasa o no.</a:t>
            </a:r>
          </a:p>
        </p:txBody>
      </p:sp>
    </p:spTree>
    <p:extLst>
      <p:ext uri="{BB962C8B-B14F-4D97-AF65-F5344CB8AC3E}">
        <p14:creationId xmlns:p14="http://schemas.microsoft.com/office/powerpoint/2010/main" val="44617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5AA22-16F6-DDED-640A-F612FA53F723}"/>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¿qué es una clase y un objeto? Atributos y métodos</a:t>
            </a:r>
            <a:endParaRPr lang="es-ES" sz="4000" b="1"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BE411BAB-C8E1-869C-402C-370BFCC371D3}"/>
              </a:ext>
            </a:extLst>
          </p:cNvPr>
          <p:cNvSpPr>
            <a:spLocks noGrp="1"/>
          </p:cNvSpPr>
          <p:nvPr>
            <p:ph idx="1"/>
          </p:nvPr>
        </p:nvSpPr>
        <p:spPr>
          <a:xfrm>
            <a:off x="4973046" y="714375"/>
            <a:ext cx="6253751" cy="644216"/>
          </a:xfrm>
        </p:spPr>
        <p:txBody>
          <a:bodyPr vert="horz" lIns="91440" tIns="45720" rIns="91440" bIns="45720" rtlCol="0" anchor="ctr">
            <a:noAutofit/>
          </a:bodyPr>
          <a:lstStyle/>
          <a:p>
            <a:pPr marL="0" indent="0">
              <a:buNone/>
            </a:pP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UNA CLASE ES UN </a:t>
            </a: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MOLDE </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PARA UN OBJETO.</a:t>
            </a:r>
          </a:p>
        </p:txBody>
      </p:sp>
      <p:pic>
        <p:nvPicPr>
          <p:cNvPr id="4" name="Imagen 4" descr="Diagrama&#10;&#10;Descripción generada automáticamente">
            <a:extLst>
              <a:ext uri="{FF2B5EF4-FFF2-40B4-BE49-F238E27FC236}">
                <a16:creationId xmlns:a16="http://schemas.microsoft.com/office/drawing/2014/main" id="{D19DC50B-29BB-38B9-A9D5-356DCE956270}"/>
              </a:ext>
            </a:extLst>
          </p:cNvPr>
          <p:cNvPicPr>
            <a:picLocks noChangeAspect="1"/>
          </p:cNvPicPr>
          <p:nvPr/>
        </p:nvPicPr>
        <p:blipFill>
          <a:blip r:embed="rId3"/>
          <a:stretch>
            <a:fillRect/>
          </a:stretch>
        </p:blipFill>
        <p:spPr>
          <a:xfrm>
            <a:off x="4773246" y="1832211"/>
            <a:ext cx="7285892" cy="2763731"/>
          </a:xfrm>
          <a:prstGeom prst="rect">
            <a:avLst/>
          </a:prstGeom>
        </p:spPr>
      </p:pic>
      <p:sp>
        <p:nvSpPr>
          <p:cNvPr id="6" name="Marcador de contenido 2">
            <a:extLst>
              <a:ext uri="{FF2B5EF4-FFF2-40B4-BE49-F238E27FC236}">
                <a16:creationId xmlns:a16="http://schemas.microsoft.com/office/drawing/2014/main" id="{D977667F-73C8-4997-DF9A-91DEC82C0267}"/>
              </a:ext>
            </a:extLst>
          </p:cNvPr>
          <p:cNvSpPr txBox="1">
            <a:spLocks/>
          </p:cNvSpPr>
          <p:nvPr/>
        </p:nvSpPr>
        <p:spPr>
          <a:xfrm>
            <a:off x="4969138" y="5468083"/>
            <a:ext cx="6253751" cy="644216"/>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UN </a:t>
            </a: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OBJETO </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ES EL USO DE UNA CLASE, ALGO CON CARACTERÍSTICAS Y ACCIONES.</a:t>
            </a:r>
          </a:p>
        </p:txBody>
      </p:sp>
    </p:spTree>
    <p:extLst>
      <p:ext uri="{BB962C8B-B14F-4D97-AF65-F5344CB8AC3E}">
        <p14:creationId xmlns:p14="http://schemas.microsoft.com/office/powerpoint/2010/main" val="152409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5D953-881F-A443-0609-A877C019D03C}"/>
              </a:ext>
            </a:extLst>
          </p:cNvPr>
          <p:cNvSpPr>
            <a:spLocks noGrp="1"/>
          </p:cNvSpPr>
          <p:nvPr>
            <p:ph type="title"/>
          </p:nvPr>
        </p:nvSpPr>
        <p:spPr>
          <a:xfrm>
            <a:off x="974179" y="714375"/>
            <a:ext cx="3332955" cy="5076826"/>
          </a:xfrm>
        </p:spPr>
        <p:txBody>
          <a:bodyPr anchor="ctr">
            <a:normAutofit/>
          </a:bodyPr>
          <a:lstStyle/>
          <a:p>
            <a:r>
              <a:rPr lang="es-ES" sz="4000" b="1">
                <a:effectLst>
                  <a:glow rad="38100">
                    <a:prstClr val="black">
                      <a:lumMod val="65000"/>
                      <a:lumOff val="35000"/>
                      <a:alpha val="40000"/>
                    </a:prstClr>
                  </a:glow>
                  <a:outerShdw blurRad="28575" dist="38100" dir="14040000" algn="tl" rotWithShape="0">
                    <a:srgbClr val="000000">
                      <a:alpha val="25000"/>
                    </a:srgbClr>
                  </a:outerShdw>
                </a:effectLst>
              </a:rPr>
              <a:t>Algunos conceptos de poo</a:t>
            </a:r>
            <a:endParaRPr lang="es-ES" sz="4000" b="1"/>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11924353-44E4-0B86-0732-74D71FF2C82C}"/>
              </a:ext>
            </a:extLst>
          </p:cNvPr>
          <p:cNvSpPr>
            <a:spLocks noGrp="1"/>
          </p:cNvSpPr>
          <p:nvPr>
            <p:ph idx="1"/>
          </p:nvPr>
        </p:nvSpPr>
        <p:spPr>
          <a:xfrm>
            <a:off x="4973046" y="714375"/>
            <a:ext cx="6253751" cy="5076825"/>
          </a:xfrm>
        </p:spPr>
        <p:txBody>
          <a:bodyPr>
            <a:normAutofit fontScale="92500" lnSpcReduction="20000"/>
          </a:bodyPr>
          <a:lstStyle/>
          <a:p>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Encapsular</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acción de poner en privado los atributos para protegerlos, accedemos a ellos mediante métodos públicos si estamos fuera de la clase.</a:t>
            </a:r>
          </a:p>
          <a:p>
            <a:pPr>
              <a:buClr>
                <a:srgbClr val="FFFFFF"/>
              </a:buClr>
            </a:pP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Abstracción</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extraer los elementos más característicos y relevantes de algo.</a:t>
            </a:r>
          </a:p>
          <a:p>
            <a:pPr>
              <a:buClr>
                <a:srgbClr val="FFFFFF"/>
              </a:buClr>
            </a:pP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Atributos</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características de la clase.</a:t>
            </a:r>
          </a:p>
          <a:p>
            <a:pPr>
              <a:buClr>
                <a:srgbClr val="FFFFFF"/>
              </a:buClr>
            </a:pP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Métodos</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funciones de la clase.</a:t>
            </a:r>
          </a:p>
          <a:p>
            <a:pPr marL="0" indent="0">
              <a:buClr>
                <a:srgbClr val="FFFFFF"/>
              </a:buClr>
              <a:buNone/>
            </a:pPr>
            <a:endPar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36106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90370-F11E-A524-1D45-B0B61EE18C43}"/>
              </a:ext>
            </a:extLst>
          </p:cNvPr>
          <p:cNvSpPr>
            <a:spLocks noGrp="1"/>
          </p:cNvSpPr>
          <p:nvPr>
            <p:ph type="title"/>
          </p:nvPr>
        </p:nvSpPr>
        <p:spPr>
          <a:xfrm>
            <a:off x="7490030" y="609600"/>
            <a:ext cx="4697746" cy="3642851"/>
          </a:xfrm>
        </p:spPr>
        <p:txBody>
          <a:bodyPr vert="horz" lIns="91440" tIns="45720" rIns="91440" bIns="45720" rtlCol="0" anchor="b">
            <a:normAutofit/>
          </a:bodyPr>
          <a:lstStyle/>
          <a:p>
            <a:pPr algn="ct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IMPLEMENTACIÓN DE UNA CLASE</a:t>
            </a:r>
            <a:endParaRPr lang="en-US" sz="4000" b="1" dirty="0">
              <a:effectLst>
                <a:glow rad="38100">
                  <a:prstClr val="black">
                    <a:lumMod val="65000"/>
                    <a:lumOff val="35000"/>
                    <a:alpha val="50000"/>
                  </a:prstClr>
                </a:glow>
                <a:outerShdw blurRad="28575" dist="31750" dir="13200000" algn="tl" rotWithShape="0">
                  <a:srgbClr val="000000">
                    <a:alpha val="25000"/>
                  </a:srgbClr>
                </a:outerShdw>
              </a:effectLst>
            </a:endParaRPr>
          </a:p>
        </p:txBody>
      </p:sp>
      <p:pic>
        <p:nvPicPr>
          <p:cNvPr id="4" name="Imagen 4" descr="Texto&#10;&#10;Descripción generada automáticamente">
            <a:extLst>
              <a:ext uri="{FF2B5EF4-FFF2-40B4-BE49-F238E27FC236}">
                <a16:creationId xmlns:a16="http://schemas.microsoft.com/office/drawing/2014/main" id="{6678C38E-2E9E-D067-359D-675A8496F697}"/>
              </a:ext>
            </a:extLst>
          </p:cNvPr>
          <p:cNvPicPr>
            <a:picLocks noGrp="1" noChangeAspect="1"/>
          </p:cNvPicPr>
          <p:nvPr>
            <p:ph idx="1"/>
          </p:nvPr>
        </p:nvPicPr>
        <p:blipFill>
          <a:blip r:embed="rId3"/>
          <a:stretch>
            <a:fillRect/>
          </a:stretch>
        </p:blipFill>
        <p:spPr>
          <a:xfrm>
            <a:off x="742267" y="639905"/>
            <a:ext cx="6704958" cy="558187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7047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FF12E6-CA38-F1A7-F251-975280696E58}"/>
              </a:ext>
            </a:extLst>
          </p:cNvPr>
          <p:cNvSpPr>
            <a:spLocks noGrp="1"/>
          </p:cNvSpPr>
          <p:nvPr>
            <p:ph type="title"/>
          </p:nvPr>
        </p:nvSpPr>
        <p:spPr>
          <a:xfrm>
            <a:off x="1760781" y="4939655"/>
            <a:ext cx="8676222" cy="1066801"/>
          </a:xfrm>
        </p:spPr>
        <p:txBody>
          <a:bodyPr vert="horz" lIns="91440" tIns="45720" rIns="91440" bIns="45720" rtlCol="0" anchor="b">
            <a:normAutofit fontScale="90000"/>
          </a:bodyPr>
          <a:lstStyle/>
          <a:p>
            <a:pPr algn="ctr">
              <a:lnSpc>
                <a:spcPct val="90000"/>
              </a:lnSpc>
            </a:pPr>
            <a:r>
              <a:rPr lang="en-US" sz="4100" b="1" dirty="0">
                <a:effectLst>
                  <a:glow rad="38100">
                    <a:prstClr val="black">
                      <a:lumMod val="65000"/>
                      <a:lumOff val="35000"/>
                      <a:alpha val="50000"/>
                    </a:prstClr>
                  </a:glow>
                  <a:outerShdw blurRad="28575" dist="31750" dir="13200000" algn="tl" rotWithShape="0">
                    <a:srgbClr val="000000">
                      <a:alpha val="25000"/>
                    </a:srgbClr>
                  </a:outerShdw>
                </a:effectLst>
              </a:rPr>
              <a:t>CREAR Y USAR OBJETOS (MÉTODOS)</a:t>
            </a:r>
            <a:br>
              <a:rPr lang="en-US" sz="4100" b="1" dirty="0">
                <a:effectLst>
                  <a:glow rad="38100">
                    <a:prstClr val="black">
                      <a:lumMod val="65000"/>
                      <a:lumOff val="35000"/>
                      <a:alpha val="50000"/>
                    </a:prstClr>
                  </a:glow>
                  <a:outerShdw blurRad="28575" dist="31750" dir="13200000" algn="tl" rotWithShape="0">
                    <a:srgbClr val="000000">
                      <a:alpha val="25000"/>
                    </a:srgbClr>
                  </a:outerShdw>
                </a:effectLst>
              </a:rPr>
            </a:br>
            <a:endParaRPr lang="en-US" sz="4100" b="1">
              <a:effectLst>
                <a:glow rad="38100">
                  <a:prstClr val="black">
                    <a:lumMod val="65000"/>
                    <a:lumOff val="35000"/>
                    <a:alpha val="50000"/>
                  </a:prstClr>
                </a:glow>
                <a:outerShdw blurRad="28575" dist="31750" dir="13200000" algn="tl" rotWithShape="0">
                  <a:srgbClr val="000000">
                    <a:alpha val="25000"/>
                  </a:srgbClr>
                </a:outerShdw>
              </a:effectLst>
            </a:endParaRPr>
          </a:p>
        </p:txBody>
      </p:sp>
      <p:pic>
        <p:nvPicPr>
          <p:cNvPr id="4" name="Imagen 4" descr="Texto&#10;&#10;Descripción generada automáticamente">
            <a:extLst>
              <a:ext uri="{FF2B5EF4-FFF2-40B4-BE49-F238E27FC236}">
                <a16:creationId xmlns:a16="http://schemas.microsoft.com/office/drawing/2014/main" id="{AA4479F1-583A-CA39-D5C3-45CA1C4F08FF}"/>
              </a:ext>
            </a:extLst>
          </p:cNvPr>
          <p:cNvPicPr>
            <a:picLocks noGrp="1" noChangeAspect="1"/>
          </p:cNvPicPr>
          <p:nvPr>
            <p:ph idx="1"/>
          </p:nvPr>
        </p:nvPicPr>
        <p:blipFill>
          <a:blip r:embed="rId3"/>
          <a:stretch>
            <a:fillRect/>
          </a:stretch>
        </p:blipFill>
        <p:spPr>
          <a:xfrm>
            <a:off x="1092875" y="640080"/>
            <a:ext cx="1000162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30050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BEE5B-3ECB-796A-E8DD-7AED040F863C}"/>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 para la clase</a:t>
            </a:r>
            <a:endParaRPr lang="es-ES" sz="4000" b="1"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91212C1B-3DEF-E98A-C16F-921B7212017F}"/>
              </a:ext>
            </a:extLst>
          </p:cNvPr>
          <p:cNvSpPr>
            <a:spLocks noGrp="1"/>
          </p:cNvSpPr>
          <p:nvPr>
            <p:ph idx="1"/>
          </p:nvPr>
        </p:nvSpPr>
        <p:spPr>
          <a:xfrm>
            <a:off x="4973046" y="1222"/>
            <a:ext cx="6253751" cy="6854824"/>
          </a:xfrm>
        </p:spPr>
        <p:txBody>
          <a:bodyPr vert="horz" lIns="91440" tIns="45720" rIns="91440" bIns="45720" rtlCol="0" anchor="ctr">
            <a:noAutofit/>
          </a:bodyPr>
          <a:lstStyle/>
          <a:p>
            <a:r>
              <a:rPr lang="es-ES" sz="4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Cree una clase a elección, cree sus atributos, constructor, set, </a:t>
            </a:r>
            <a:r>
              <a:rPr lang="es-ES" sz="40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get</a:t>
            </a:r>
            <a:r>
              <a:rPr lang="es-ES" sz="4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y un método.</a:t>
            </a:r>
          </a:p>
          <a:p>
            <a:pPr>
              <a:buClr>
                <a:srgbClr val="FFFFFF"/>
              </a:buClr>
            </a:pPr>
            <a:r>
              <a:rPr lang="es-ES" sz="4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Puede implementar los métodos que quiera.</a:t>
            </a:r>
          </a:p>
        </p:txBody>
      </p:sp>
    </p:spTree>
    <p:extLst>
      <p:ext uri="{BB962C8B-B14F-4D97-AF65-F5344CB8AC3E}">
        <p14:creationId xmlns:p14="http://schemas.microsoft.com/office/powerpoint/2010/main" val="406047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BEE5B-3ECB-796A-E8DD-7AED040F863C}"/>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Ejercicios PARA LA CASA</a:t>
            </a:r>
            <a:endParaRPr lang="es-ES" sz="4000" b="1"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91212C1B-3DEF-E98A-C16F-921B7212017F}"/>
              </a:ext>
            </a:extLst>
          </p:cNvPr>
          <p:cNvSpPr>
            <a:spLocks noGrp="1"/>
          </p:cNvSpPr>
          <p:nvPr>
            <p:ph idx="1"/>
          </p:nvPr>
        </p:nvSpPr>
        <p:spPr>
          <a:xfrm>
            <a:off x="4973046" y="1222"/>
            <a:ext cx="6253751" cy="6854824"/>
          </a:xfrm>
        </p:spPr>
        <p:txBody>
          <a:bodyPr vert="horz" lIns="91440" tIns="45720" rIns="91440" bIns="45720" rtlCol="0" anchor="ctr">
            <a:noAutofit/>
          </a:bodyPr>
          <a:lstStyle/>
          <a:p>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1. Cree una clase llamada animal con atributos: estatura, nombre y si es macho o hembra. Cree los </a:t>
            </a:r>
            <a:r>
              <a:rPr lang="es-ES" sz="24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get</a:t>
            </a:r>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y set, además de una función que retorne si es mayor o no de 5 años.</a:t>
            </a:r>
          </a:p>
          <a:p>
            <a:pPr>
              <a:buClr>
                <a:srgbClr val="FFFFFF"/>
              </a:buClr>
            </a:pPr>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2. Con la clase anterior, cree un método que reciba otro animal y compare sus edades, diciendo cuál es mayor.</a:t>
            </a:r>
          </a:p>
          <a:p>
            <a:pPr>
              <a:buClr>
                <a:srgbClr val="FFFFFF"/>
              </a:buClr>
            </a:pPr>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3. Cree un método que reciba un número del 1 al 3. Para calcular si está aprobado el animal o no, se debe multiplicar el número entregado por su edad y dividirlo en la mitad de su edad. Si el número es mayor a 3, está calificado.</a:t>
            </a:r>
          </a:p>
        </p:txBody>
      </p:sp>
    </p:spTree>
    <p:extLst>
      <p:ext uri="{BB962C8B-B14F-4D97-AF65-F5344CB8AC3E}">
        <p14:creationId xmlns:p14="http://schemas.microsoft.com/office/powerpoint/2010/main" val="159988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938AC-6D76-D612-492A-6CBAF21ECDB8}"/>
              </a:ext>
            </a:extLst>
          </p:cNvPr>
          <p:cNvSpPr>
            <a:spLocks noGrp="1"/>
          </p:cNvSpPr>
          <p:nvPr>
            <p:ph type="title"/>
          </p:nvPr>
        </p:nvSpPr>
        <p:spPr>
          <a:xfrm>
            <a:off x="359875" y="-572477"/>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TIPOS DE CONTRUCTORES Y SOBRECARGA</a:t>
            </a:r>
            <a:endParaRPr lang="es-ES" b="1" dirty="0"/>
          </a:p>
        </p:txBody>
      </p:sp>
      <p:sp>
        <p:nvSpPr>
          <p:cNvPr id="3" name="Marcador de contenido 2">
            <a:extLst>
              <a:ext uri="{FF2B5EF4-FFF2-40B4-BE49-F238E27FC236}">
                <a16:creationId xmlns:a16="http://schemas.microsoft.com/office/drawing/2014/main" id="{E9DEADDF-BA77-EC0D-D3C7-ECD9D50C0173}"/>
              </a:ext>
            </a:extLst>
          </p:cNvPr>
          <p:cNvSpPr>
            <a:spLocks noGrp="1"/>
          </p:cNvSpPr>
          <p:nvPr>
            <p:ph idx="1"/>
          </p:nvPr>
        </p:nvSpPr>
        <p:spPr>
          <a:xfrm>
            <a:off x="203567" y="2246922"/>
            <a:ext cx="5021383" cy="3124201"/>
          </a:xfrm>
        </p:spPr>
        <p:txBody>
          <a:bodyPr vert="horz" lIns="91440" tIns="45720" rIns="91440" bIns="45720" rtlCol="0" anchor="ctr">
            <a:noAutofit/>
          </a:bodyPr>
          <a:lstStyle/>
          <a:p>
            <a:r>
              <a:rPr lang="es-ES" sz="2600" dirty="0">
                <a:effectLst>
                  <a:glow rad="38100">
                    <a:prstClr val="black">
                      <a:lumMod val="50000"/>
                      <a:lumOff val="50000"/>
                      <a:alpha val="20000"/>
                    </a:prstClr>
                  </a:glow>
                  <a:outerShdw blurRad="44450" dist="12700" dir="13860000" algn="tl" rotWithShape="0">
                    <a:srgbClr val="000000">
                      <a:alpha val="20000"/>
                    </a:srgbClr>
                  </a:outerShdw>
                </a:effectLst>
              </a:rPr>
              <a:t>Constructor vacío (</a:t>
            </a:r>
            <a:r>
              <a:rPr lang="es-ES" sz="2600" dirty="0" err="1">
                <a:effectLst>
                  <a:glow rad="38100">
                    <a:prstClr val="black">
                      <a:lumMod val="50000"/>
                      <a:lumOff val="50000"/>
                      <a:alpha val="20000"/>
                    </a:prstClr>
                  </a:glow>
                  <a:outerShdw blurRad="44450" dist="12700" dir="13860000" algn="tl" rotWithShape="0">
                    <a:srgbClr val="000000">
                      <a:alpha val="20000"/>
                    </a:srgbClr>
                  </a:outerShdw>
                </a:effectLst>
              </a:rPr>
              <a:t>útl</a:t>
            </a:r>
            <a:r>
              <a:rPr lang="es-ES" sz="2600" dirty="0">
                <a:effectLst>
                  <a:glow rad="38100">
                    <a:prstClr val="black">
                      <a:lumMod val="50000"/>
                      <a:lumOff val="50000"/>
                      <a:alpha val="20000"/>
                    </a:prstClr>
                  </a:glow>
                  <a:outerShdw blurRad="44450" dist="12700" dir="13860000" algn="tl" rotWithShape="0">
                    <a:srgbClr val="000000">
                      <a:alpha val="20000"/>
                    </a:srgbClr>
                  </a:outerShdw>
                </a:effectLst>
              </a:rPr>
              <a:t> para hacer un atributo de arreglo), permite crear un objeto sin iniciar algo. Es importante darle de alguna manera los valores a los atributos y no dejarlos vacíos.</a:t>
            </a:r>
          </a:p>
          <a:p>
            <a:pPr>
              <a:buClr>
                <a:srgbClr val="FFFFFF"/>
              </a:buClr>
            </a:pPr>
            <a:r>
              <a:rPr lang="es-ES" sz="2600" dirty="0">
                <a:effectLst>
                  <a:glow rad="38100">
                    <a:prstClr val="black">
                      <a:lumMod val="50000"/>
                      <a:lumOff val="50000"/>
                      <a:alpha val="20000"/>
                    </a:prstClr>
                  </a:glow>
                  <a:outerShdw blurRad="44450" dist="12700" dir="13860000" algn="tl" rotWithShape="0">
                    <a:srgbClr val="000000">
                      <a:alpha val="20000"/>
                    </a:srgbClr>
                  </a:outerShdw>
                </a:effectLst>
              </a:rPr>
              <a:t>Constructor diferente: si tenemos varios constructores, pero de distintos parámetros, el programa usa el correspondiente.</a:t>
            </a:r>
          </a:p>
        </p:txBody>
      </p:sp>
      <p:pic>
        <p:nvPicPr>
          <p:cNvPr id="4" name="Imagen 4">
            <a:extLst>
              <a:ext uri="{FF2B5EF4-FFF2-40B4-BE49-F238E27FC236}">
                <a16:creationId xmlns:a16="http://schemas.microsoft.com/office/drawing/2014/main" id="{5C92DDC0-F15D-1071-3EA7-60BACCDEF526}"/>
              </a:ext>
            </a:extLst>
          </p:cNvPr>
          <p:cNvPicPr>
            <a:picLocks noChangeAspect="1"/>
          </p:cNvPicPr>
          <p:nvPr/>
        </p:nvPicPr>
        <p:blipFill>
          <a:blip r:embed="rId2"/>
          <a:stretch>
            <a:fillRect/>
          </a:stretch>
        </p:blipFill>
        <p:spPr>
          <a:xfrm>
            <a:off x="6346093" y="698098"/>
            <a:ext cx="5361353" cy="5960035"/>
          </a:xfrm>
          <a:prstGeom prst="rect">
            <a:avLst/>
          </a:prstGeom>
        </p:spPr>
      </p:pic>
    </p:spTree>
    <p:extLst>
      <p:ext uri="{BB962C8B-B14F-4D97-AF65-F5344CB8AC3E}">
        <p14:creationId xmlns:p14="http://schemas.microsoft.com/office/powerpoint/2010/main" val="226320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938AC-6D76-D612-492A-6CBAF21ECDB8}"/>
              </a:ext>
            </a:extLst>
          </p:cNvPr>
          <p:cNvSpPr>
            <a:spLocks noGrp="1"/>
          </p:cNvSpPr>
          <p:nvPr>
            <p:ph type="title"/>
          </p:nvPr>
        </p:nvSpPr>
        <p:spPr>
          <a:xfrm>
            <a:off x="750654" y="140677"/>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dos clases (una dentro de otra)</a:t>
            </a:r>
            <a:endParaRPr lang="es-ES" sz="2800" b="1"/>
          </a:p>
        </p:txBody>
      </p:sp>
      <p:sp>
        <p:nvSpPr>
          <p:cNvPr id="3" name="Marcador de contenido 2">
            <a:extLst>
              <a:ext uri="{FF2B5EF4-FFF2-40B4-BE49-F238E27FC236}">
                <a16:creationId xmlns:a16="http://schemas.microsoft.com/office/drawing/2014/main" id="{E9DEADDF-BA77-EC0D-D3C7-ECD9D50C0173}"/>
              </a:ext>
            </a:extLst>
          </p:cNvPr>
          <p:cNvSpPr>
            <a:spLocks noGrp="1"/>
          </p:cNvSpPr>
          <p:nvPr>
            <p:ph idx="1"/>
          </p:nvPr>
        </p:nvSpPr>
        <p:spPr>
          <a:xfrm>
            <a:off x="643192" y="1787768"/>
            <a:ext cx="3643674" cy="3216276"/>
          </a:xfrm>
        </p:spPr>
        <p:txBody>
          <a:bodyPr vert="horz" lIns="91440" tIns="45720" rIns="91440" bIns="45720" rtlCol="0" anchor="t">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 posible almacenar una clase dentro de otra. Recordar que se necesita usar </a:t>
            </a:r>
            <a:r>
              <a:rPr lang="es-ES" sz="2800" dirty="0" err="1">
                <a:effectLst>
                  <a:glow rad="38100">
                    <a:prstClr val="black">
                      <a:lumMod val="50000"/>
                      <a:lumOff val="50000"/>
                      <a:alpha val="20000"/>
                    </a:prstClr>
                  </a:glow>
                  <a:outerShdw blurRad="44450" dist="12700" dir="13860000" algn="tl" rotWithShape="0">
                    <a:srgbClr val="000000">
                      <a:alpha val="20000"/>
                    </a:srgbClr>
                  </a:outerShdw>
                </a:effectLst>
              </a:rPr>
              <a:t>get</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 y set cada vez que estoy fuera de la clase.</a:t>
            </a:r>
            <a:endParaRPr lang="es-ES" sz="2800" dirty="0"/>
          </a:p>
        </p:txBody>
      </p:sp>
      <p:pic>
        <p:nvPicPr>
          <p:cNvPr id="5" name="Imagen 5" descr="Texto&#10;&#10;Descripción generada automáticamente">
            <a:extLst>
              <a:ext uri="{FF2B5EF4-FFF2-40B4-BE49-F238E27FC236}">
                <a16:creationId xmlns:a16="http://schemas.microsoft.com/office/drawing/2014/main" id="{BB9ACCDE-1EF0-812B-C33D-C3967C4F8360}"/>
              </a:ext>
            </a:extLst>
          </p:cNvPr>
          <p:cNvPicPr>
            <a:picLocks noChangeAspect="1"/>
          </p:cNvPicPr>
          <p:nvPr/>
        </p:nvPicPr>
        <p:blipFill>
          <a:blip r:embed="rId3"/>
          <a:stretch>
            <a:fillRect/>
          </a:stretch>
        </p:blipFill>
        <p:spPr>
          <a:xfrm>
            <a:off x="4630994" y="1729016"/>
            <a:ext cx="6916633" cy="307992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53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C7559-14E9-B96D-4AE9-B9E11CAFE170}"/>
              </a:ext>
            </a:extLst>
          </p:cNvPr>
          <p:cNvSpPr>
            <a:spLocks noGrp="1"/>
          </p:cNvSpPr>
          <p:nvPr>
            <p:ph type="title"/>
          </p:nvPr>
        </p:nvSpPr>
        <p:spPr>
          <a:xfrm>
            <a:off x="988630" y="4363271"/>
            <a:ext cx="10200986" cy="2248878"/>
          </a:xfrm>
        </p:spPr>
        <p:txBody>
          <a:bodyPr vert="horz" lIns="91440" tIns="45720" rIns="91440" bIns="45720" rtlCol="0" anchor="b">
            <a:normAutofit/>
          </a:bodyPr>
          <a:lstStyle/>
          <a:p>
            <a:pPr algn="ctr">
              <a:lnSpc>
                <a:spcPct val="90000"/>
              </a:lnSpc>
            </a:pP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cómo</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almacenar</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objetos</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en</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arreglos</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a:t>
            </a:r>
            <a:br>
              <a:rPr lang="en-US" u="sng" dirty="0"/>
            </a:b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con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el</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ejercicio</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anterior,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almacene</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y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muestre</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por</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pantalla</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los</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datos</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de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cada</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animal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creado</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a:t>
            </a:r>
            <a:endParaRPr lang="en-US" dirty="0"/>
          </a:p>
        </p:txBody>
      </p:sp>
      <p:sp>
        <p:nvSpPr>
          <p:cNvPr id="10" name="Rectangle 9">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Texto&#10;&#10;Descripción generada automáticamente">
            <a:extLst>
              <a:ext uri="{FF2B5EF4-FFF2-40B4-BE49-F238E27FC236}">
                <a16:creationId xmlns:a16="http://schemas.microsoft.com/office/drawing/2014/main" id="{11A238C8-8822-5C34-9C88-3C9111C4C1AC}"/>
              </a:ext>
            </a:extLst>
          </p:cNvPr>
          <p:cNvPicPr>
            <a:picLocks noChangeAspect="1"/>
          </p:cNvPicPr>
          <p:nvPr/>
        </p:nvPicPr>
        <p:blipFill>
          <a:blip r:embed="rId3"/>
          <a:stretch>
            <a:fillRect/>
          </a:stretch>
        </p:blipFill>
        <p:spPr>
          <a:xfrm>
            <a:off x="210735" y="220002"/>
            <a:ext cx="5925754" cy="3898254"/>
          </a:xfrm>
          <a:prstGeom prst="rect">
            <a:avLst/>
          </a:prstGeom>
        </p:spPr>
      </p:pic>
      <p:pic>
        <p:nvPicPr>
          <p:cNvPr id="4" name="Imagen 4" descr="Texto&#10;&#10;Descripción generada automáticamente">
            <a:extLst>
              <a:ext uri="{FF2B5EF4-FFF2-40B4-BE49-F238E27FC236}">
                <a16:creationId xmlns:a16="http://schemas.microsoft.com/office/drawing/2014/main" id="{302D9EFD-52D1-CB49-9B62-E557BCF0704A}"/>
              </a:ext>
            </a:extLst>
          </p:cNvPr>
          <p:cNvPicPr>
            <a:picLocks noGrp="1" noChangeAspect="1"/>
          </p:cNvPicPr>
          <p:nvPr>
            <p:ph idx="1"/>
          </p:nvPr>
        </p:nvPicPr>
        <p:blipFill>
          <a:blip r:embed="rId4"/>
          <a:stretch>
            <a:fillRect/>
          </a:stretch>
        </p:blipFill>
        <p:spPr>
          <a:xfrm>
            <a:off x="6211317" y="1162948"/>
            <a:ext cx="5936526" cy="1947069"/>
          </a:xfrm>
          <a:prstGeom prst="rect">
            <a:avLst/>
          </a:prstGeom>
        </p:spPr>
      </p:pic>
      <p:sp>
        <p:nvSpPr>
          <p:cNvPr id="6" name="CuadroTexto 5">
            <a:extLst>
              <a:ext uri="{FF2B5EF4-FFF2-40B4-BE49-F238E27FC236}">
                <a16:creationId xmlns:a16="http://schemas.microsoft.com/office/drawing/2014/main" id="{0E0594AB-53DF-D54B-BC6C-DEB7A956D570}"/>
              </a:ext>
            </a:extLst>
          </p:cNvPr>
          <p:cNvSpPr txBox="1"/>
          <p:nvPr/>
        </p:nvSpPr>
        <p:spPr>
          <a:xfrm>
            <a:off x="6398845" y="283307"/>
            <a:ext cx="5519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a:p>
        </p:txBody>
      </p:sp>
    </p:spTree>
    <p:extLst>
      <p:ext uri="{BB962C8B-B14F-4D97-AF65-F5344CB8AC3E}">
        <p14:creationId xmlns:p14="http://schemas.microsoft.com/office/powerpoint/2010/main" val="109035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A77EE-7F58-07C6-6130-F67B8C481309}"/>
              </a:ext>
            </a:extLst>
          </p:cNvPr>
          <p:cNvSpPr>
            <a:spLocks noGrp="1"/>
          </p:cNvSpPr>
          <p:nvPr>
            <p:ph type="title"/>
          </p:nvPr>
        </p:nvSpPr>
        <p:spPr>
          <a:xfrm>
            <a:off x="643192" y="609600"/>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¿Quién soy?</a:t>
            </a:r>
            <a:endParaRPr lang="es-ES" sz="2800" b="1"/>
          </a:p>
        </p:txBody>
      </p:sp>
      <p:sp>
        <p:nvSpPr>
          <p:cNvPr id="3" name="Marcador de contenido 2">
            <a:extLst>
              <a:ext uri="{FF2B5EF4-FFF2-40B4-BE49-F238E27FC236}">
                <a16:creationId xmlns:a16="http://schemas.microsoft.com/office/drawing/2014/main" id="{0BAB06EC-F2E5-FC37-7E7B-4BB5E61F49BF}"/>
              </a:ext>
            </a:extLst>
          </p:cNvPr>
          <p:cNvSpPr>
            <a:spLocks noGrp="1"/>
          </p:cNvSpPr>
          <p:nvPr>
            <p:ph idx="1"/>
          </p:nvPr>
        </p:nvSpPr>
        <p:spPr>
          <a:xfrm>
            <a:off x="643192" y="2666999"/>
            <a:ext cx="3643674" cy="3216276"/>
          </a:xfrm>
        </p:spPr>
        <p:txBody>
          <a:bodyPr vert="horz" lIns="91440" tIns="45720" rIns="91440" bIns="45720" rtlCol="0" anchor="ctr">
            <a:noAutofit/>
          </a:bodyPr>
          <a:lstStyle/>
          <a:p>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Benjamín morales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pizarro</a:t>
            </a:r>
            <a:endParaRPr lang="es-ES" sz="32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5to semestre informática</a:t>
            </a: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YouTube: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Tutoprogra</a:t>
            </a:r>
            <a:endParaRPr lang="es-ES" sz="32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Correo,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wsp</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 y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Github</a:t>
            </a:r>
            <a:endParaRPr lang="es-ES" sz="32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Imagen 4" descr="Interfaz de usuario gráfica, Aplicación&#10;&#10;Descripción generada automáticamente">
            <a:extLst>
              <a:ext uri="{FF2B5EF4-FFF2-40B4-BE49-F238E27FC236}">
                <a16:creationId xmlns:a16="http://schemas.microsoft.com/office/drawing/2014/main" id="{DBDD91D1-64F3-A33C-DBB8-830D240B7923}"/>
              </a:ext>
            </a:extLst>
          </p:cNvPr>
          <p:cNvPicPr>
            <a:picLocks noChangeAspect="1"/>
          </p:cNvPicPr>
          <p:nvPr/>
        </p:nvPicPr>
        <p:blipFill rotWithShape="1">
          <a:blip r:embed="rId3"/>
          <a:srcRect l="29628" r="1506" b="1"/>
          <a:stretch/>
        </p:blipFill>
        <p:spPr>
          <a:xfrm>
            <a:off x="4798262" y="635813"/>
            <a:ext cx="6795828"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985054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938AC-6D76-D612-492A-6CBAF21ECDB8}"/>
              </a:ext>
            </a:extLst>
          </p:cNvPr>
          <p:cNvSpPr>
            <a:spLocks noGrp="1"/>
          </p:cNvSpPr>
          <p:nvPr>
            <p:ph type="title"/>
          </p:nvPr>
        </p:nvSpPr>
        <p:spPr>
          <a:xfrm>
            <a:off x="1141413" y="3908"/>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ATRIBUTO DE TIPO ARREGLO (OBJETO)</a:t>
            </a:r>
            <a:endParaRPr lang="es-ES" b="1" dirty="0"/>
          </a:p>
        </p:txBody>
      </p:sp>
      <p:pic>
        <p:nvPicPr>
          <p:cNvPr id="3" name="Imagen 3" descr="Texto&#10;&#10;Descripción generada automáticamente">
            <a:extLst>
              <a:ext uri="{FF2B5EF4-FFF2-40B4-BE49-F238E27FC236}">
                <a16:creationId xmlns:a16="http://schemas.microsoft.com/office/drawing/2014/main" id="{CD8B4913-A847-1BD4-AF7E-9B26B127500D}"/>
              </a:ext>
            </a:extLst>
          </p:cNvPr>
          <p:cNvPicPr>
            <a:picLocks noGrp="1" noChangeAspect="1"/>
          </p:cNvPicPr>
          <p:nvPr>
            <p:ph idx="1"/>
          </p:nvPr>
        </p:nvPicPr>
        <p:blipFill>
          <a:blip r:embed="rId2"/>
          <a:stretch>
            <a:fillRect/>
          </a:stretch>
        </p:blipFill>
        <p:spPr>
          <a:xfrm>
            <a:off x="495054" y="1464652"/>
            <a:ext cx="11208481" cy="4835279"/>
          </a:xfrm>
        </p:spPr>
      </p:pic>
    </p:spTree>
    <p:extLst>
      <p:ext uri="{BB962C8B-B14F-4D97-AF65-F5344CB8AC3E}">
        <p14:creationId xmlns:p14="http://schemas.microsoft.com/office/powerpoint/2010/main" val="221075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4ADDC-EE4A-840F-C9B1-F45D335154DE}"/>
              </a:ext>
            </a:extLst>
          </p:cNvPr>
          <p:cNvSpPr>
            <a:spLocks noGrp="1"/>
          </p:cNvSpPr>
          <p:nvPr>
            <p:ph type="title"/>
          </p:nvPr>
        </p:nvSpPr>
        <p:spPr>
          <a:xfrm>
            <a:off x="1141413" y="-289169"/>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¿qué es el polimorfismo?</a:t>
            </a:r>
            <a:endParaRPr lang="es-ES" b="1" dirty="0"/>
          </a:p>
        </p:txBody>
      </p:sp>
      <p:sp>
        <p:nvSpPr>
          <p:cNvPr id="3" name="Marcador de contenido 2">
            <a:extLst>
              <a:ext uri="{FF2B5EF4-FFF2-40B4-BE49-F238E27FC236}">
                <a16:creationId xmlns:a16="http://schemas.microsoft.com/office/drawing/2014/main" id="{0E3F78D6-99BB-7E43-9F91-402DC8335CE3}"/>
              </a:ext>
            </a:extLst>
          </p:cNvPr>
          <p:cNvSpPr>
            <a:spLocks noGrp="1"/>
          </p:cNvSpPr>
          <p:nvPr>
            <p:ph idx="1"/>
          </p:nvPr>
        </p:nvSpPr>
        <p:spPr>
          <a:xfrm>
            <a:off x="555260" y="2071076"/>
            <a:ext cx="11156459" cy="3749431"/>
          </a:xfrm>
        </p:spPr>
        <p:txBody>
          <a:bodyPr vert="horz" lIns="91440" tIns="45720" rIns="91440" bIns="45720" rtlCol="0" anchor="ctr">
            <a:noAutofit/>
          </a:bodyPr>
          <a:lstStyle/>
          <a:p>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El </a:t>
            </a:r>
            <a:r>
              <a:rPr lang="es-ES" sz="3200" b="1" dirty="0">
                <a:effectLst>
                  <a:glow rad="38100">
                    <a:prstClr val="black">
                      <a:lumMod val="50000"/>
                      <a:lumOff val="50000"/>
                      <a:alpha val="20000"/>
                    </a:prstClr>
                  </a:glow>
                  <a:outerShdw blurRad="44450" dist="12700" dir="13860000" algn="tl" rotWithShape="0">
                    <a:srgbClr val="000000">
                      <a:alpha val="20000"/>
                    </a:srgbClr>
                  </a:outerShdw>
                </a:effectLst>
              </a:rPr>
              <a:t>polimorfismo </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es la acción de realizar una función diferente pero con el mismo nombre.</a:t>
            </a:r>
            <a:endParaRPr lang="es-ES" dirty="0"/>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Por ejemplo: un perro puede "hablar" pero ladrando, un humano también puede hablar pero con palabras. ¿es posible almacenar distintos objetos y llamar a cada función "hablar", pero que se muestre por pantalla de manera distinta? Solo utilizaremos virtual y crearemos objetos con punteros, además de cambiar el contenido de la función (mantenemos el mismo nombre). De esta manera, al llamar a "show" el programa imprime dependiendo de la clase.</a:t>
            </a: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214918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Texto&#10;&#10;Descripción generada automáticamente">
            <a:extLst>
              <a:ext uri="{FF2B5EF4-FFF2-40B4-BE49-F238E27FC236}">
                <a16:creationId xmlns:a16="http://schemas.microsoft.com/office/drawing/2014/main" id="{BC9514F8-144F-6160-F49D-1AFC2DA420A2}"/>
              </a:ext>
            </a:extLst>
          </p:cNvPr>
          <p:cNvPicPr>
            <a:picLocks noGrp="1" noChangeAspect="1"/>
          </p:cNvPicPr>
          <p:nvPr>
            <p:ph idx="1"/>
          </p:nvPr>
        </p:nvPicPr>
        <p:blipFill>
          <a:blip r:embed="rId2"/>
          <a:stretch>
            <a:fillRect/>
          </a:stretch>
        </p:blipFill>
        <p:spPr>
          <a:xfrm>
            <a:off x="643467" y="1667290"/>
            <a:ext cx="10905066" cy="3523420"/>
          </a:xfrm>
          <a:prstGeom prst="rect">
            <a:avLst/>
          </a:prstGeom>
        </p:spPr>
      </p:pic>
    </p:spTree>
    <p:extLst>
      <p:ext uri="{BB962C8B-B14F-4D97-AF65-F5344CB8AC3E}">
        <p14:creationId xmlns:p14="http://schemas.microsoft.com/office/powerpoint/2010/main" val="316789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DA8E3-0754-1EF3-1C18-205537DDCE85}"/>
              </a:ext>
            </a:extLst>
          </p:cNvPr>
          <p:cNvSpPr>
            <a:spLocks noGrp="1"/>
          </p:cNvSpPr>
          <p:nvPr>
            <p:ph type="title"/>
          </p:nvPr>
        </p:nvSpPr>
        <p:spPr>
          <a:xfrm>
            <a:off x="643192" y="169985"/>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¿qué es la herencia?</a:t>
            </a:r>
            <a:endParaRPr lang="es-ES" sz="2800" b="1"/>
          </a:p>
        </p:txBody>
      </p:sp>
      <p:sp>
        <p:nvSpPr>
          <p:cNvPr id="3" name="Marcador de contenido 2">
            <a:extLst>
              <a:ext uri="{FF2B5EF4-FFF2-40B4-BE49-F238E27FC236}">
                <a16:creationId xmlns:a16="http://schemas.microsoft.com/office/drawing/2014/main" id="{E9EEF26A-2D24-BE66-EFF2-69D96F89D09A}"/>
              </a:ext>
            </a:extLst>
          </p:cNvPr>
          <p:cNvSpPr>
            <a:spLocks noGrp="1"/>
          </p:cNvSpPr>
          <p:nvPr>
            <p:ph idx="1"/>
          </p:nvPr>
        </p:nvSpPr>
        <p:spPr>
          <a:xfrm>
            <a:off x="359884" y="1660768"/>
            <a:ext cx="3926981" cy="3216276"/>
          </a:xfrm>
        </p:spPr>
        <p:txBody>
          <a:bodyPr vert="horz" lIns="91440" tIns="45720" rIns="91440" bIns="45720" rtlCol="0" anchor="t">
            <a:noAutofit/>
          </a:bodyPr>
          <a:lstStyle/>
          <a:p>
            <a:pPr>
              <a:lnSpc>
                <a:spcPct val="90000"/>
              </a:lnSpc>
            </a:pPr>
            <a:r>
              <a:rPr lang="es-ES" dirty="0">
                <a:effectLst>
                  <a:glow rad="38100">
                    <a:prstClr val="black">
                      <a:lumMod val="50000"/>
                      <a:lumOff val="50000"/>
                      <a:alpha val="20000"/>
                    </a:prstClr>
                  </a:glow>
                  <a:outerShdw blurRad="44450" dist="12700" dir="13860000" algn="tl" rotWithShape="0">
                    <a:srgbClr val="000000">
                      <a:alpha val="20000"/>
                    </a:srgbClr>
                  </a:outerShdw>
                </a:effectLst>
              </a:rPr>
              <a:t>Tendremos una clase padre que puede contener hijos. Se heredan los atributos y métodos, y es posible heredar también el constructor.</a:t>
            </a:r>
          </a:p>
          <a:p>
            <a:pPr>
              <a:lnSpc>
                <a:spcPct val="90000"/>
              </a:lnSpc>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rPr>
              <a:t>Podemos ver un ejemplo con el mismo minecraft: un cubo base, permite crear distintos cubos, como los de tierra, roca, piedra, madera, etc. O también una clase animal que tiene de hijos a muchos animales diferentes, los cuales comparten características. Los hijos pueden almacenarse en un arreglo de tipo Padre.</a:t>
            </a:r>
          </a:p>
        </p:txBody>
      </p:sp>
      <p:pic>
        <p:nvPicPr>
          <p:cNvPr id="4" name="Imagen 4">
            <a:extLst>
              <a:ext uri="{FF2B5EF4-FFF2-40B4-BE49-F238E27FC236}">
                <a16:creationId xmlns:a16="http://schemas.microsoft.com/office/drawing/2014/main" id="{689DDA4A-D61E-E1F7-3C33-07D6679CF6C2}"/>
              </a:ext>
            </a:extLst>
          </p:cNvPr>
          <p:cNvPicPr>
            <a:picLocks noChangeAspect="1"/>
          </p:cNvPicPr>
          <p:nvPr/>
        </p:nvPicPr>
        <p:blipFill>
          <a:blip r:embed="rId3"/>
          <a:stretch>
            <a:fillRect/>
          </a:stretch>
        </p:blipFill>
        <p:spPr>
          <a:xfrm>
            <a:off x="4630994" y="1816487"/>
            <a:ext cx="6916633" cy="290498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2558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4528A-340F-06F9-7732-65BCADCA5A36}"/>
              </a:ext>
            </a:extLst>
          </p:cNvPr>
          <p:cNvSpPr>
            <a:spLocks noGrp="1"/>
          </p:cNvSpPr>
          <p:nvPr>
            <p:ph type="title"/>
          </p:nvPr>
        </p:nvSpPr>
        <p:spPr>
          <a:xfrm>
            <a:off x="988630" y="4900579"/>
            <a:ext cx="10200986" cy="1066801"/>
          </a:xfrm>
        </p:spPr>
        <p:txBody>
          <a:bodyPr vert="horz" lIns="91440" tIns="45720" rIns="91440" bIns="45720" rtlCol="0" anchor="b">
            <a:normAutofit fontScale="90000"/>
          </a:bodyPr>
          <a:lstStyle/>
          <a:p>
            <a:pPr algn="ct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Realizando</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herencia</a:t>
            </a:r>
            <a:br>
              <a:rPr lang="en-US" dirty="0"/>
            </a:br>
            <a:r>
              <a:rPr lang="en-US" sz="4000" dirty="0" err="1">
                <a:effectLst>
                  <a:glow rad="38100">
                    <a:prstClr val="black">
                      <a:lumMod val="65000"/>
                      <a:lumOff val="35000"/>
                      <a:alpha val="50000"/>
                    </a:prstClr>
                  </a:glow>
                  <a:outerShdw blurRad="28575" dist="31750" dir="13200000" algn="tl" rotWithShape="0">
                    <a:srgbClr val="000000">
                      <a:alpha val="25000"/>
                    </a:srgbClr>
                  </a:outerShdw>
                </a:effectLst>
              </a:rPr>
              <a:t>profesor</a:t>
            </a:r>
            <a:r>
              <a:rPr lang="en-US" sz="4000" dirty="0">
                <a:effectLst>
                  <a:glow rad="38100">
                    <a:prstClr val="black">
                      <a:lumMod val="65000"/>
                      <a:lumOff val="35000"/>
                      <a:alpha val="50000"/>
                    </a:prstClr>
                  </a:glow>
                  <a:outerShdw blurRad="28575" dist="31750" dir="13200000" algn="tl" rotWithShape="0">
                    <a:srgbClr val="000000">
                      <a:alpha val="25000"/>
                    </a:srgbClr>
                  </a:outerShdw>
                </a:effectLst>
              </a:rPr>
              <a:t> es un </a:t>
            </a:r>
            <a:r>
              <a:rPr lang="en-US" sz="4000" dirty="0" err="1">
                <a:effectLst>
                  <a:glow rad="38100">
                    <a:prstClr val="black">
                      <a:lumMod val="65000"/>
                      <a:lumOff val="35000"/>
                      <a:alpha val="50000"/>
                    </a:prstClr>
                  </a:glow>
                  <a:outerShdw blurRad="28575" dist="31750" dir="13200000" algn="tl" rotWithShape="0">
                    <a:srgbClr val="000000">
                      <a:alpha val="25000"/>
                    </a:srgbClr>
                  </a:outerShdw>
                </a:effectLst>
              </a:rPr>
              <a:t>hijo</a:t>
            </a:r>
            <a:r>
              <a:rPr lang="en-US" sz="4000" dirty="0">
                <a:effectLst>
                  <a:glow rad="38100">
                    <a:prstClr val="black">
                      <a:lumMod val="65000"/>
                      <a:lumOff val="35000"/>
                      <a:alpha val="50000"/>
                    </a:prstClr>
                  </a:glow>
                  <a:outerShdw blurRad="28575" dist="31750" dir="13200000" algn="tl" rotWithShape="0">
                    <a:srgbClr val="000000">
                      <a:alpha val="25000"/>
                    </a:srgbClr>
                  </a:outerShdw>
                </a:effectLst>
              </a:rPr>
              <a:t> de persona</a:t>
            </a:r>
          </a:p>
        </p:txBody>
      </p:sp>
      <p:sp>
        <p:nvSpPr>
          <p:cNvPr id="10" name="Rectangle 9">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Texto&#10;&#10;Descripción generada automáticamente">
            <a:extLst>
              <a:ext uri="{FF2B5EF4-FFF2-40B4-BE49-F238E27FC236}">
                <a16:creationId xmlns:a16="http://schemas.microsoft.com/office/drawing/2014/main" id="{ABAE1C36-89FC-EA97-9C4D-95F2AA788B80}"/>
              </a:ext>
            </a:extLst>
          </p:cNvPr>
          <p:cNvPicPr>
            <a:picLocks noChangeAspect="1"/>
          </p:cNvPicPr>
          <p:nvPr/>
        </p:nvPicPr>
        <p:blipFill>
          <a:blip r:embed="rId3"/>
          <a:stretch>
            <a:fillRect/>
          </a:stretch>
        </p:blipFill>
        <p:spPr>
          <a:xfrm>
            <a:off x="102772" y="92549"/>
            <a:ext cx="4265989" cy="1622930"/>
          </a:xfrm>
          <a:prstGeom prst="rect">
            <a:avLst/>
          </a:prstGeom>
        </p:spPr>
      </p:pic>
      <p:pic>
        <p:nvPicPr>
          <p:cNvPr id="4" name="Imagen 4" descr="Texto&#10;&#10;Descripción generada automáticamente">
            <a:extLst>
              <a:ext uri="{FF2B5EF4-FFF2-40B4-BE49-F238E27FC236}">
                <a16:creationId xmlns:a16="http://schemas.microsoft.com/office/drawing/2014/main" id="{6A0DC7FE-535D-1E7A-7AE8-BF7E74150623}"/>
              </a:ext>
            </a:extLst>
          </p:cNvPr>
          <p:cNvPicPr>
            <a:picLocks noGrp="1" noChangeAspect="1"/>
          </p:cNvPicPr>
          <p:nvPr>
            <p:ph idx="1"/>
          </p:nvPr>
        </p:nvPicPr>
        <p:blipFill>
          <a:blip r:embed="rId4"/>
          <a:stretch>
            <a:fillRect/>
          </a:stretch>
        </p:blipFill>
        <p:spPr>
          <a:xfrm>
            <a:off x="1785855" y="1826669"/>
            <a:ext cx="8613295" cy="2348781"/>
          </a:xfrm>
          <a:prstGeom prst="rect">
            <a:avLst/>
          </a:prstGeom>
        </p:spPr>
      </p:pic>
    </p:spTree>
    <p:extLst>
      <p:ext uri="{BB962C8B-B14F-4D97-AF65-F5344CB8AC3E}">
        <p14:creationId xmlns:p14="http://schemas.microsoft.com/office/powerpoint/2010/main" val="316552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18762-2C7C-2360-D9BB-A907DC580AED}"/>
              </a:ext>
            </a:extLst>
          </p:cNvPr>
          <p:cNvSpPr>
            <a:spLocks noGrp="1"/>
          </p:cNvSpPr>
          <p:nvPr>
            <p:ph type="title"/>
          </p:nvPr>
        </p:nvSpPr>
        <p:spPr>
          <a:xfrm>
            <a:off x="1141413" y="-523631"/>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b="1" dirty="0"/>
          </a:p>
        </p:txBody>
      </p:sp>
      <p:sp>
        <p:nvSpPr>
          <p:cNvPr id="3" name="Marcador de contenido 2">
            <a:extLst>
              <a:ext uri="{FF2B5EF4-FFF2-40B4-BE49-F238E27FC236}">
                <a16:creationId xmlns:a16="http://schemas.microsoft.com/office/drawing/2014/main" id="{63B93981-B12B-816F-6C3E-F6114418B151}"/>
              </a:ext>
            </a:extLst>
          </p:cNvPr>
          <p:cNvSpPr>
            <a:spLocks noGrp="1"/>
          </p:cNvSpPr>
          <p:nvPr>
            <p:ph idx="1"/>
          </p:nvPr>
        </p:nvSpPr>
        <p:spPr>
          <a:xfrm>
            <a:off x="877644" y="1318846"/>
            <a:ext cx="10042767" cy="5019431"/>
          </a:xfrm>
        </p:spPr>
        <p:txBody>
          <a:bodyPr vert="horz" lIns="91440" tIns="45720" rIns="91440" bIns="45720" rtlCol="0" anchor="ctr">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1. Cree la clase padre llamada personaje. Cree hijos magos y guerreros junto a sus métodos set y </a:t>
            </a:r>
            <a:r>
              <a:rPr lang="es-ES" sz="2800" dirty="0" err="1">
                <a:effectLst>
                  <a:glow rad="38100">
                    <a:prstClr val="black">
                      <a:lumMod val="50000"/>
                      <a:lumOff val="50000"/>
                      <a:alpha val="20000"/>
                    </a:prstClr>
                  </a:glow>
                  <a:outerShdw blurRad="44450" dist="12700" dir="13860000" algn="tl" rotWithShape="0">
                    <a:srgbClr val="000000">
                      <a:alpha val="20000"/>
                    </a:srgbClr>
                  </a:outerShdw>
                </a:effectLst>
              </a:rPr>
              <a:t>get</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 además utilice polimorfismo para la función que imprime la información del personaje. Utilice para esto un arreglo.</a:t>
            </a:r>
          </a:p>
          <a:p>
            <a:pPr>
              <a:buClr>
                <a:srgbClr val="FFFFFF"/>
              </a:buClr>
            </a:pP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2. Dentro de un colegio existen profesores de historia, matemáticas y lenguaje. Todos tienen un sueldo asociado y unas horas de trabajo, además de sus respectivas materias que enseñan. Utilice herencia y cree un método que permita obtener la información del profesor.</a:t>
            </a:r>
          </a:p>
          <a:p>
            <a:pPr>
              <a:buClr>
                <a:srgbClr val="FFFFFF"/>
              </a:buClr>
            </a:pP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3. Cree la clase nodo con el atributo valor (</a:t>
            </a:r>
            <a:r>
              <a:rPr lang="es-ES" sz="2800" dirty="0" err="1">
                <a:effectLst>
                  <a:glow rad="38100">
                    <a:prstClr val="black">
                      <a:lumMod val="50000"/>
                      <a:lumOff val="50000"/>
                      <a:alpha val="20000"/>
                    </a:prstClr>
                  </a:glow>
                  <a:outerShdw blurRad="44450" dist="12700" dir="13860000" algn="tl" rotWithShape="0">
                    <a:srgbClr val="000000">
                      <a:alpha val="20000"/>
                    </a:srgbClr>
                  </a:outerShdw>
                </a:effectLst>
              </a:rPr>
              <a:t>int</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 y siguiente (nodo), cree la función que permite ingresar otro nodo y conectarlo. Luego imprima el valor del nodo conectado al nodo principal.</a:t>
            </a:r>
          </a:p>
        </p:txBody>
      </p:sp>
    </p:spTree>
    <p:extLst>
      <p:ext uri="{BB962C8B-B14F-4D97-AF65-F5344CB8AC3E}">
        <p14:creationId xmlns:p14="http://schemas.microsoft.com/office/powerpoint/2010/main" val="3770124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29AAD-7B37-76C5-E6A0-94776CDB9720}"/>
              </a:ext>
            </a:extLst>
          </p:cNvPr>
          <p:cNvSpPr>
            <a:spLocks noGrp="1"/>
          </p:cNvSpPr>
          <p:nvPr>
            <p:ph type="title"/>
          </p:nvPr>
        </p:nvSpPr>
        <p:spPr>
          <a:xfrm>
            <a:off x="1141413" y="110671"/>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¿qué son las estructuras de datos? ejemplos</a:t>
            </a:r>
            <a:endParaRPr lang="es-ES" b="1" dirty="0"/>
          </a:p>
        </p:txBody>
      </p:sp>
      <p:sp>
        <p:nvSpPr>
          <p:cNvPr id="3" name="Marcador de contenido 2">
            <a:extLst>
              <a:ext uri="{FF2B5EF4-FFF2-40B4-BE49-F238E27FC236}">
                <a16:creationId xmlns:a16="http://schemas.microsoft.com/office/drawing/2014/main" id="{222FAF3A-B5D8-CFCD-E8B7-B2E913B59D60}"/>
              </a:ext>
            </a:extLst>
          </p:cNvPr>
          <p:cNvSpPr>
            <a:spLocks noGrp="1"/>
          </p:cNvSpPr>
          <p:nvPr>
            <p:ph idx="1"/>
          </p:nvPr>
        </p:nvSpPr>
        <p:spPr/>
        <p:txBody>
          <a:bodyPr vert="horz" lIns="91440" tIns="45720" rIns="91440" bIns="45720" rtlCol="0" anchor="ctr">
            <a:noAutofit/>
          </a:bodyPr>
          <a:lstStyle/>
          <a:p>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Son variables que nos permiten almacenar y manipular datos, existen diferentes tipos.</a:t>
            </a: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Los más básicos son los arreglos, también tenemos clases como los vectores, pilas y colas, o podemos implementarlas nosotros mismos. </a:t>
            </a: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Existen los mapas, árboles y grafos.</a:t>
            </a: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En este curso se verán vectores, pilas, colas y mapas.</a:t>
            </a:r>
          </a:p>
        </p:txBody>
      </p:sp>
    </p:spTree>
    <p:extLst>
      <p:ext uri="{BB962C8B-B14F-4D97-AF65-F5344CB8AC3E}">
        <p14:creationId xmlns:p14="http://schemas.microsoft.com/office/powerpoint/2010/main" val="428942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F7840-7CEB-1FE2-2BC8-D599D44CB59A}"/>
              </a:ext>
            </a:extLst>
          </p:cNvPr>
          <p:cNvSpPr>
            <a:spLocks noGrp="1"/>
          </p:cNvSpPr>
          <p:nvPr>
            <p:ph type="title"/>
          </p:nvPr>
        </p:nvSpPr>
        <p:spPr>
          <a:xfrm>
            <a:off x="643191" y="609600"/>
            <a:ext cx="6573685" cy="1905000"/>
          </a:xfrm>
        </p:spPr>
        <p:txBody>
          <a:bodyPr>
            <a:normAutofit/>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Arreglos y vectores</a:t>
            </a:r>
            <a:endParaRPr lang="es-ES" b="1" dirty="0"/>
          </a:p>
        </p:txBody>
      </p:sp>
      <p:sp>
        <p:nvSpPr>
          <p:cNvPr id="3" name="Marcador de contenido 2">
            <a:extLst>
              <a:ext uri="{FF2B5EF4-FFF2-40B4-BE49-F238E27FC236}">
                <a16:creationId xmlns:a16="http://schemas.microsoft.com/office/drawing/2014/main" id="{6D8321F2-4089-4542-A940-40C0C78F919D}"/>
              </a:ext>
            </a:extLst>
          </p:cNvPr>
          <p:cNvSpPr>
            <a:spLocks noGrp="1"/>
          </p:cNvSpPr>
          <p:nvPr>
            <p:ph idx="1"/>
          </p:nvPr>
        </p:nvSpPr>
        <p:spPr>
          <a:xfrm>
            <a:off x="281730" y="2676768"/>
            <a:ext cx="6573684" cy="3216276"/>
          </a:xfrm>
        </p:spPr>
        <p:txBody>
          <a:bodyPr anchor="t">
            <a:normAutofit/>
          </a:bodyPr>
          <a:lstStyle/>
          <a:p>
            <a:r>
              <a:rPr lang="es-ES" dirty="0">
                <a:effectLst>
                  <a:glow rad="38100">
                    <a:prstClr val="black">
                      <a:lumMod val="50000"/>
                      <a:lumOff val="50000"/>
                      <a:alpha val="20000"/>
                    </a:prstClr>
                  </a:glow>
                  <a:outerShdw blurRad="44450" dist="12700" dir="13860000" algn="tl" rotWithShape="0">
                    <a:srgbClr val="000000">
                      <a:alpha val="20000"/>
                    </a:srgbClr>
                  </a:outerShdw>
                </a:effectLst>
              </a:rPr>
              <a:t>A diferencia del arreglo, el vector nos permite ingresar sin límite, no debemos darle un tamaño fijo. Esto tiene consecuencias, pero en este curso no es relevante. Los vectores son más dinámicos y nos permiten realizar más funciones, de una manera mucho más fácil, gracias a sus métodos, ya que funciona como un objeto. Para eso escribimos el nombre del vector y un "." para acceder a todos sus métodos.</a:t>
            </a:r>
            <a:endParaRPr lang="es-ES" dirty="0"/>
          </a:p>
        </p:txBody>
      </p:sp>
      <p:pic>
        <p:nvPicPr>
          <p:cNvPr id="4" name="Imagen 4">
            <a:extLst>
              <a:ext uri="{FF2B5EF4-FFF2-40B4-BE49-F238E27FC236}">
                <a16:creationId xmlns:a16="http://schemas.microsoft.com/office/drawing/2014/main" id="{A3DA84C3-A4C8-6E55-2C37-5E87E5CB334F}"/>
              </a:ext>
            </a:extLst>
          </p:cNvPr>
          <p:cNvPicPr>
            <a:picLocks noChangeAspect="1"/>
          </p:cNvPicPr>
          <p:nvPr/>
        </p:nvPicPr>
        <p:blipFill>
          <a:blip r:embed="rId3"/>
          <a:stretch>
            <a:fillRect/>
          </a:stretch>
        </p:blipFill>
        <p:spPr>
          <a:xfrm>
            <a:off x="6935839" y="2319861"/>
            <a:ext cx="4973248" cy="34515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51270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4FB6C-99D5-9F10-5C44-E8E328F3A865}"/>
              </a:ext>
            </a:extLst>
          </p:cNvPr>
          <p:cNvSpPr>
            <a:spLocks noGrp="1"/>
          </p:cNvSpPr>
          <p:nvPr>
            <p:ph type="title"/>
          </p:nvPr>
        </p:nvSpPr>
        <p:spPr>
          <a:xfrm>
            <a:off x="643192" y="609600"/>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implementación</a:t>
            </a:r>
            <a:endParaRPr lang="es-ES" sz="28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6" name="Content Placeholder 7">
            <a:extLst>
              <a:ext uri="{FF2B5EF4-FFF2-40B4-BE49-F238E27FC236}">
                <a16:creationId xmlns:a16="http://schemas.microsoft.com/office/drawing/2014/main" id="{0D8E669F-C842-B21B-7AD5-76FD985E4A6E}"/>
              </a:ext>
            </a:extLst>
          </p:cNvPr>
          <p:cNvSpPr>
            <a:spLocks noGrp="1"/>
          </p:cNvSpPr>
          <p:nvPr>
            <p:ph idx="1"/>
          </p:nvPr>
        </p:nvSpPr>
        <p:spPr>
          <a:xfrm>
            <a:off x="438039" y="2295768"/>
            <a:ext cx="4171211" cy="3226045"/>
          </a:xfrm>
        </p:spPr>
        <p:txBody>
          <a:bodyPr vert="horz" lIns="91440" tIns="45720" rIns="91440" bIns="45720" rtlCol="0" anchor="t">
            <a:noAutofit/>
          </a:bodyPr>
          <a:lstStyle/>
          <a:p>
            <a:r>
              <a:rPr lang="en-US" sz="2400" b="1" dirty="0" err="1">
                <a:effectLst>
                  <a:glow rad="38100">
                    <a:prstClr val="black">
                      <a:lumMod val="50000"/>
                      <a:lumOff val="50000"/>
                      <a:alpha val="20000"/>
                    </a:prstClr>
                  </a:glow>
                  <a:outerShdw blurRad="44450" dist="12700" dir="13860000" algn="tl" rotWithShape="0">
                    <a:srgbClr val="000000">
                      <a:alpha val="20000"/>
                    </a:srgbClr>
                  </a:outerShdw>
                </a:effectLst>
              </a:rPr>
              <a:t>Push_back</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nos</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permite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ingresar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al vector sin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límite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b="1" dirty="0" err="1">
                <a:effectLst>
                  <a:glow rad="38100">
                    <a:prstClr val="black">
                      <a:lumMod val="50000"/>
                      <a:lumOff val="50000"/>
                      <a:alpha val="20000"/>
                    </a:prstClr>
                  </a:glow>
                  <a:outerShdw blurRad="44450" dist="12700" dir="13860000" algn="tl" rotWithShape="0">
                    <a:srgbClr val="000000">
                      <a:alpha val="20000"/>
                    </a:srgbClr>
                  </a:outerShdw>
                </a:effectLst>
              </a:rPr>
              <a:t>Pop_back</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es para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sacar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un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elemento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del vector. El </a:t>
            </a:r>
            <a:r>
              <a:rPr lang="en-US" sz="2400" b="1" dirty="0">
                <a:effectLst>
                  <a:glow rad="38100">
                    <a:prstClr val="black">
                      <a:lumMod val="50000"/>
                      <a:lumOff val="50000"/>
                      <a:alpha val="20000"/>
                    </a:prstClr>
                  </a:glow>
                  <a:outerShdw blurRad="44450" dist="12700" dir="13860000" algn="tl" rotWithShape="0">
                    <a:srgbClr val="000000">
                      <a:alpha val="20000"/>
                    </a:srgbClr>
                  </a:outerShdw>
                </a:effectLst>
              </a:rPr>
              <a:t>size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es para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obtener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su</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tamaño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b="1" dirty="0">
                <a:effectLst>
                  <a:glow rad="38100">
                    <a:prstClr val="black">
                      <a:lumMod val="50000"/>
                      <a:lumOff val="50000"/>
                      <a:alpha val="20000"/>
                    </a:prstClr>
                  </a:glow>
                  <a:outerShdw blurRad="44450" dist="12700" dir="13860000" algn="tl" rotWithShape="0">
                    <a:srgbClr val="000000">
                      <a:alpha val="20000"/>
                    </a:srgbClr>
                  </a:outerShdw>
                </a:effectLst>
              </a:rPr>
              <a:t>empty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un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booleano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para saber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si</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está</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vacío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o no. Con </a:t>
            </a:r>
            <a:r>
              <a:rPr lang="en-US" sz="2400" b="1" dirty="0">
                <a:effectLst>
                  <a:glow rad="38100">
                    <a:prstClr val="black">
                      <a:lumMod val="50000"/>
                      <a:lumOff val="50000"/>
                      <a:alpha val="20000"/>
                    </a:prstClr>
                  </a:glow>
                  <a:outerShdw blurRad="44450" dist="12700" dir="13860000" algn="tl" rotWithShape="0">
                    <a:srgbClr val="000000">
                      <a:alpha val="20000"/>
                    </a:srgbClr>
                  </a:outerShdw>
                </a:effectLst>
              </a:rPr>
              <a:t>.clear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podemos</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eliminar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todo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una</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vez</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a:t>
            </a:r>
            <a:endParaRPr lang="en-US" sz="2400" dirty="0"/>
          </a:p>
        </p:txBody>
      </p:sp>
      <p:pic>
        <p:nvPicPr>
          <p:cNvPr id="4" name="Imagen 4" descr="Texto&#10;&#10;Descripción generada automáticamente">
            <a:extLst>
              <a:ext uri="{FF2B5EF4-FFF2-40B4-BE49-F238E27FC236}">
                <a16:creationId xmlns:a16="http://schemas.microsoft.com/office/drawing/2014/main" id="{278501F0-F26B-234F-9131-AFAD1EB2489D}"/>
              </a:ext>
            </a:extLst>
          </p:cNvPr>
          <p:cNvPicPr>
            <a:picLocks noChangeAspect="1"/>
          </p:cNvPicPr>
          <p:nvPr/>
        </p:nvPicPr>
        <p:blipFill>
          <a:blip r:embed="rId3"/>
          <a:stretch>
            <a:fillRect/>
          </a:stretch>
        </p:blipFill>
        <p:spPr>
          <a:xfrm>
            <a:off x="4736117" y="645106"/>
            <a:ext cx="6706386"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38254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1A77F-2427-5FDF-D3F1-6F8BD593ACEB}"/>
              </a:ext>
            </a:extLst>
          </p:cNvPr>
          <p:cNvSpPr>
            <a:spLocks noGrp="1"/>
          </p:cNvSpPr>
          <p:nvPr>
            <p:ph type="title"/>
          </p:nvPr>
        </p:nvSpPr>
        <p:spPr>
          <a:xfrm>
            <a:off x="1141413" y="210457"/>
            <a:ext cx="9905998" cy="990598"/>
          </a:xfrm>
        </p:spPr>
        <p:txBody>
          <a:bodyPr anchor="t">
            <a:normAutofit/>
          </a:bodyPr>
          <a:lstStyle/>
          <a:p>
            <a:pPr algn="ctr"/>
            <a:r>
              <a:rPr lang="es-ES" sz="4000" b="1">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sz="4000" b="1"/>
          </a:p>
        </p:txBody>
      </p:sp>
      <p:sp>
        <p:nvSpPr>
          <p:cNvPr id="3" name="Marcador de contenido 2">
            <a:extLst>
              <a:ext uri="{FF2B5EF4-FFF2-40B4-BE49-F238E27FC236}">
                <a16:creationId xmlns:a16="http://schemas.microsoft.com/office/drawing/2014/main" id="{24317841-4C98-77E4-3F47-80794BBBAF04}"/>
              </a:ext>
            </a:extLst>
          </p:cNvPr>
          <p:cNvSpPr>
            <a:spLocks noGrp="1"/>
          </p:cNvSpPr>
          <p:nvPr>
            <p:ph idx="1"/>
          </p:nvPr>
        </p:nvSpPr>
        <p:spPr>
          <a:xfrm>
            <a:off x="1141413" y="1600199"/>
            <a:ext cx="9905998" cy="3396660"/>
          </a:xfrm>
        </p:spPr>
        <p:txBody>
          <a:bodyPr vert="horz" lIns="91440" tIns="45720" rIns="91440" bIns="45720" rtlCol="0" anchor="ctr">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Cree una interfaz que permita almacenar nombres, números y datos en binario según el usuario elija, además cree una opción que muestre por pantalla lo ingresado.</a:t>
            </a:r>
          </a:p>
          <a:p>
            <a:pPr>
              <a:buClr>
                <a:srgbClr val="FFFFFF"/>
              </a:buClr>
            </a:pP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Cree una función que reciba un vector con números e imprima por pantalla solo los números pares.</a:t>
            </a:r>
          </a:p>
          <a:p>
            <a:pPr>
              <a:buClr>
                <a:srgbClr val="FFFFFF"/>
              </a:buClr>
            </a:pP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Pida al usuario crear un objeto Helado con los atributos: Sabor, doble o simple. Almacene en un vector hasta que el usuario diga que ya no quiere crear más. Luego imprima por pantalla todos los sabores de los helados y la cantidad de cada uno.</a:t>
            </a:r>
          </a:p>
        </p:txBody>
      </p:sp>
      <p:sp>
        <p:nvSpPr>
          <p:cNvPr id="14" name="Rectangle 7">
            <a:extLst>
              <a:ext uri="{FF2B5EF4-FFF2-40B4-BE49-F238E27FC236}">
                <a16:creationId xmlns:a16="http://schemas.microsoft.com/office/drawing/2014/main" id="{E88A2CF0-EEEA-4EBA-876E-6521DF75D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7297"/>
            <a:ext cx="12192000" cy="1570704"/>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3B8DCDE-0295-4B08-88C9-5E6D9560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287297"/>
            <a:ext cx="12192000" cy="466406"/>
          </a:xfrm>
          <a:prstGeom prst="rect">
            <a:avLst/>
          </a:prstGeom>
          <a:gradFill>
            <a:gsLst>
              <a:gs pos="0">
                <a:srgbClr val="0D0D0D"/>
              </a:gs>
              <a:gs pos="100000">
                <a:srgbClr val="000000"/>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id="{08757D1C-8139-4BDF-A28F-418158B4F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8729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2184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4D10E-E3EE-3F87-2039-73302F7DEACA}"/>
              </a:ext>
            </a:extLst>
          </p:cNvPr>
          <p:cNvSpPr>
            <a:spLocks noGrp="1"/>
          </p:cNvSpPr>
          <p:nvPr>
            <p:ph type="title"/>
          </p:nvPr>
        </p:nvSpPr>
        <p:spPr>
          <a:xfrm>
            <a:off x="6420465" y="609600"/>
            <a:ext cx="5122606" cy="1905000"/>
          </a:xfrm>
        </p:spPr>
        <p:txBody>
          <a:bodyPr>
            <a:normAutofit/>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FORMA DE TRABAJO</a:t>
            </a:r>
            <a:endParaRPr lang="es-E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1E82A922-49A3-27DF-3E06-CEBFFF621017}"/>
              </a:ext>
            </a:extLst>
          </p:cNvPr>
          <p:cNvSpPr>
            <a:spLocks noGrp="1"/>
          </p:cNvSpPr>
          <p:nvPr>
            <p:ph idx="1"/>
          </p:nvPr>
        </p:nvSpPr>
        <p:spPr>
          <a:xfrm>
            <a:off x="6392587" y="1399064"/>
            <a:ext cx="5122606" cy="3216276"/>
          </a:xfrm>
        </p:spPr>
        <p:txBody>
          <a:bodyPr vert="horz" lIns="91440" tIns="45720" rIns="91440" bIns="45720" rtlCol="0" anchor="t">
            <a:noAutofit/>
          </a:bodyPr>
          <a:lstStyle/>
          <a:p>
            <a:pPr marL="0" indent="0">
              <a:buClr>
                <a:prstClr val="white"/>
              </a:buClr>
              <a:buNone/>
            </a:pPr>
            <a:endParaRPr lang="es-ES" sz="24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Ayudantías: concepto, repaso, ejercicios útiles</a:t>
            </a:r>
            <a:endParaRPr lang="es-E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Recomendación: no faltar a ayudantías, son esenciales</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Anuncios y material en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rPr>
              <a:t>Canvas</a:t>
            </a:r>
            <a:endParaRPr lang="es-ES" sz="240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Videos de YouTube</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Preparación para evaluaciones</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Uso de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rPr>
              <a:t>DevC</a:t>
            </a: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a:t>
            </a:r>
          </a:p>
        </p:txBody>
      </p:sp>
      <p:pic>
        <p:nvPicPr>
          <p:cNvPr id="4" name="Imagen 4" descr="Una persona con traje y corbata&#10;&#10;Descripción generada automáticamente">
            <a:extLst>
              <a:ext uri="{FF2B5EF4-FFF2-40B4-BE49-F238E27FC236}">
                <a16:creationId xmlns:a16="http://schemas.microsoft.com/office/drawing/2014/main" id="{A913EF52-7C48-C807-C359-FEEDD92C9199}"/>
              </a:ext>
            </a:extLst>
          </p:cNvPr>
          <p:cNvPicPr>
            <a:picLocks noChangeAspect="1"/>
          </p:cNvPicPr>
          <p:nvPr/>
        </p:nvPicPr>
        <p:blipFill>
          <a:blip r:embed="rId3"/>
          <a:stretch>
            <a:fillRect/>
          </a:stretch>
        </p:blipFill>
        <p:spPr>
          <a:xfrm>
            <a:off x="643192" y="1735709"/>
            <a:ext cx="5451627" cy="306654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45217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DC176-6EB1-2B3E-32B9-A19165811C0A}"/>
              </a:ext>
            </a:extLst>
          </p:cNvPr>
          <p:cNvSpPr>
            <a:spLocks noGrp="1"/>
          </p:cNvSpPr>
          <p:nvPr>
            <p:ph type="title"/>
          </p:nvPr>
        </p:nvSpPr>
        <p:spPr>
          <a:xfrm>
            <a:off x="6348578" y="-80513"/>
            <a:ext cx="5122606" cy="1905000"/>
          </a:xfrm>
        </p:spPr>
        <p:txBody>
          <a:bodyPr>
            <a:normAutofit/>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pilas</a:t>
            </a:r>
            <a:endParaRPr lang="es-ES" b="1" dirty="0"/>
          </a:p>
        </p:txBody>
      </p:sp>
      <p:sp>
        <p:nvSpPr>
          <p:cNvPr id="3" name="Marcador de contenido 2">
            <a:extLst>
              <a:ext uri="{FF2B5EF4-FFF2-40B4-BE49-F238E27FC236}">
                <a16:creationId xmlns:a16="http://schemas.microsoft.com/office/drawing/2014/main" id="{38C6240A-EF92-13B3-6464-0FB9DD347530}"/>
              </a:ext>
            </a:extLst>
          </p:cNvPr>
          <p:cNvSpPr>
            <a:spLocks noGrp="1"/>
          </p:cNvSpPr>
          <p:nvPr>
            <p:ph idx="1"/>
          </p:nvPr>
        </p:nvSpPr>
        <p:spPr>
          <a:xfrm>
            <a:off x="6061031" y="1444923"/>
            <a:ext cx="5122606" cy="3216276"/>
          </a:xfrm>
        </p:spPr>
        <p:txBody>
          <a:bodyPr vert="horz" lIns="91440" tIns="45720" rIns="91440" bIns="45720" rtlCol="0" anchor="t">
            <a:noAutofit/>
          </a:bodyPr>
          <a:lstStyle/>
          <a:p>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Para entenderla, imaginemos unas papas fritas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rPr>
              <a:t>pringles</a:t>
            </a: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 Para sacar una, sacamos la del tope. Si las papas están vacías, la primera en ingresar es la última en salir.</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Solamente podemos acceder al que está en el tope, para llegar al final debemos sacar todo.</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Debemos agregar la librería #include&lt;stack&gt;</a:t>
            </a:r>
          </a:p>
        </p:txBody>
      </p:sp>
      <p:pic>
        <p:nvPicPr>
          <p:cNvPr id="4" name="Imagen 4" descr="Gráfico&#10;&#10;Descripción generada automáticamente">
            <a:extLst>
              <a:ext uri="{FF2B5EF4-FFF2-40B4-BE49-F238E27FC236}">
                <a16:creationId xmlns:a16="http://schemas.microsoft.com/office/drawing/2014/main" id="{A53F91B8-7FB8-5B84-2D07-9441303E64DC}"/>
              </a:ext>
            </a:extLst>
          </p:cNvPr>
          <p:cNvPicPr>
            <a:picLocks noChangeAspect="1"/>
          </p:cNvPicPr>
          <p:nvPr/>
        </p:nvPicPr>
        <p:blipFill>
          <a:blip r:embed="rId3"/>
          <a:stretch>
            <a:fillRect/>
          </a:stretch>
        </p:blipFill>
        <p:spPr>
          <a:xfrm>
            <a:off x="384400" y="1234580"/>
            <a:ext cx="5451627" cy="404004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72245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4FB6C-99D5-9F10-5C44-E8E328F3A865}"/>
              </a:ext>
            </a:extLst>
          </p:cNvPr>
          <p:cNvSpPr>
            <a:spLocks noGrp="1"/>
          </p:cNvSpPr>
          <p:nvPr>
            <p:ph type="title"/>
          </p:nvPr>
        </p:nvSpPr>
        <p:spPr>
          <a:xfrm>
            <a:off x="6420465" y="609600"/>
            <a:ext cx="5122606" cy="1905000"/>
          </a:xfrm>
        </p:spPr>
        <p:txBody>
          <a:bodyPr>
            <a:normAutofit/>
          </a:body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implementación</a:t>
            </a:r>
            <a:endParaRPr lang="es-ES">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52DD4BE5-A9DD-ED5F-C208-32407293265D}"/>
              </a:ext>
            </a:extLst>
          </p:cNvPr>
          <p:cNvSpPr>
            <a:spLocks noGrp="1"/>
          </p:cNvSpPr>
          <p:nvPr>
            <p:ph idx="1"/>
          </p:nvPr>
        </p:nvSpPr>
        <p:spPr>
          <a:xfrm>
            <a:off x="6420465" y="2666999"/>
            <a:ext cx="5122606" cy="3216276"/>
          </a:xfrm>
        </p:spPr>
        <p:txBody>
          <a:bodyPr vert="horz" lIns="91440" tIns="45720" rIns="91440" bIns="45720" rtlCol="0" anchor="t">
            <a:noAutofit/>
          </a:bodyPr>
          <a:lstStyle/>
          <a:p>
            <a:r>
              <a:rPr lang="es-ES" sz="3200" b="1" dirty="0" err="1">
                <a:effectLst>
                  <a:glow rad="38100">
                    <a:prstClr val="black">
                      <a:lumMod val="50000"/>
                      <a:lumOff val="50000"/>
                      <a:alpha val="20000"/>
                    </a:prstClr>
                  </a:glow>
                  <a:outerShdw blurRad="44450" dist="12700" dir="13860000" algn="tl" rotWithShape="0">
                    <a:srgbClr val="000000">
                      <a:alpha val="20000"/>
                    </a:srgbClr>
                  </a:outerShdw>
                </a:effectLst>
              </a:rPr>
              <a:t>Push</a:t>
            </a:r>
            <a:r>
              <a:rPr lang="es-ES" sz="32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nos permite ingresar datos a la pila.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Size</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 es para obtener el tamaño.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Empty</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 es para saber si está vacía. Top es para obtener el tope y pop para sacarlo.</a:t>
            </a: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Imagen 4" descr="Texto&#10;&#10;Descripción generada automáticamente">
            <a:extLst>
              <a:ext uri="{FF2B5EF4-FFF2-40B4-BE49-F238E27FC236}">
                <a16:creationId xmlns:a16="http://schemas.microsoft.com/office/drawing/2014/main" id="{CAB343D0-3E35-9409-DA80-6E1F6B432B78}"/>
              </a:ext>
            </a:extLst>
          </p:cNvPr>
          <p:cNvPicPr>
            <a:picLocks noChangeAspect="1"/>
          </p:cNvPicPr>
          <p:nvPr/>
        </p:nvPicPr>
        <p:blipFill>
          <a:blip r:embed="rId3"/>
          <a:stretch>
            <a:fillRect/>
          </a:stretch>
        </p:blipFill>
        <p:spPr>
          <a:xfrm>
            <a:off x="1510914" y="645106"/>
            <a:ext cx="3716182"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38288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1A77F-2427-5FDF-D3F1-6F8BD593ACEB}"/>
              </a:ext>
            </a:extLst>
          </p:cNvPr>
          <p:cNvSpPr>
            <a:spLocks noGrp="1"/>
          </p:cNvSpPr>
          <p:nvPr>
            <p:ph type="title"/>
          </p:nvPr>
        </p:nvSpPr>
        <p:spPr>
          <a:xfrm>
            <a:off x="1141413" y="609600"/>
            <a:ext cx="9905998" cy="990598"/>
          </a:xfrm>
        </p:spPr>
        <p:txBody>
          <a:bodyPr anchor="t">
            <a:normAutofit/>
          </a:bodyPr>
          <a:lstStyle/>
          <a:p>
            <a:pPr algn="ctr"/>
            <a:r>
              <a:rPr lang="es-ES" sz="4000" b="1">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sz="4000" b="1"/>
          </a:p>
        </p:txBody>
      </p:sp>
      <p:sp>
        <p:nvSpPr>
          <p:cNvPr id="3" name="Marcador de contenido 2">
            <a:extLst>
              <a:ext uri="{FF2B5EF4-FFF2-40B4-BE49-F238E27FC236}">
                <a16:creationId xmlns:a16="http://schemas.microsoft.com/office/drawing/2014/main" id="{24317841-4C98-77E4-3F47-80794BBBAF04}"/>
              </a:ext>
            </a:extLst>
          </p:cNvPr>
          <p:cNvSpPr>
            <a:spLocks noGrp="1"/>
          </p:cNvSpPr>
          <p:nvPr>
            <p:ph idx="1"/>
          </p:nvPr>
        </p:nvSpPr>
        <p:spPr>
          <a:xfrm>
            <a:off x="1141413" y="1600199"/>
            <a:ext cx="9905998" cy="3396660"/>
          </a:xfrm>
        </p:spPr>
        <p:txBody>
          <a:bodyPr>
            <a:normAutofit/>
          </a:bodyPr>
          <a:lstStyle/>
          <a:p>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 Cree una función que reciba una pila y la imprima. Debe pedirle al usuario que la llene con la clase Persona que tiene edad y nombre. Debe imprimir todos los datos.</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 Cree dos pilas. Lea un arreglo con números. Una pila es para pares y otro impares, debe mostrarlas por pantalla.</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3. Cree una pila que funcione como historial, el usuario debe ingresar las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url</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y en un interfaz puede pedir que se muestre su historial, y eliminar un elemento de él.</a:t>
            </a:r>
            <a:endParaRPr lang="es-ES" dirty="0"/>
          </a:p>
        </p:txBody>
      </p:sp>
      <p:sp>
        <p:nvSpPr>
          <p:cNvPr id="14" name="Rectangle 7">
            <a:extLst>
              <a:ext uri="{FF2B5EF4-FFF2-40B4-BE49-F238E27FC236}">
                <a16:creationId xmlns:a16="http://schemas.microsoft.com/office/drawing/2014/main" id="{E88A2CF0-EEEA-4EBA-876E-6521DF75D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7297"/>
            <a:ext cx="12192000" cy="1570704"/>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3B8DCDE-0295-4B08-88C9-5E6D9560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287297"/>
            <a:ext cx="12192000" cy="466406"/>
          </a:xfrm>
          <a:prstGeom prst="rect">
            <a:avLst/>
          </a:prstGeom>
          <a:gradFill>
            <a:gsLst>
              <a:gs pos="0">
                <a:srgbClr val="0D0D0D"/>
              </a:gs>
              <a:gs pos="100000">
                <a:srgbClr val="000000"/>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id="{08757D1C-8139-4BDF-A28F-418158B4F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8729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91659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C354D-2171-9AEE-8F6E-A453721B3B77}"/>
              </a:ext>
            </a:extLst>
          </p:cNvPr>
          <p:cNvSpPr>
            <a:spLocks noGrp="1"/>
          </p:cNvSpPr>
          <p:nvPr>
            <p:ph type="title"/>
          </p:nvPr>
        </p:nvSpPr>
        <p:spPr>
          <a:xfrm>
            <a:off x="643192" y="609600"/>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colas</a:t>
            </a:r>
            <a:endParaRPr lang="es-ES" sz="2800" b="1"/>
          </a:p>
        </p:txBody>
      </p:sp>
      <p:sp>
        <p:nvSpPr>
          <p:cNvPr id="3" name="Marcador de contenido 2">
            <a:extLst>
              <a:ext uri="{FF2B5EF4-FFF2-40B4-BE49-F238E27FC236}">
                <a16:creationId xmlns:a16="http://schemas.microsoft.com/office/drawing/2014/main" id="{F1CE1F83-402B-197A-0AFB-21C9E84BD73E}"/>
              </a:ext>
            </a:extLst>
          </p:cNvPr>
          <p:cNvSpPr>
            <a:spLocks noGrp="1"/>
          </p:cNvSpPr>
          <p:nvPr>
            <p:ph idx="1"/>
          </p:nvPr>
        </p:nvSpPr>
        <p:spPr>
          <a:xfrm>
            <a:off x="600060" y="2192546"/>
            <a:ext cx="3643674" cy="3216276"/>
          </a:xfrm>
        </p:spPr>
        <p:txBody>
          <a:bodyPr vert="horz" lIns="91440" tIns="45720" rIns="91440" bIns="45720" rtlCol="0" anchor="t">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En este caso imaginemos una cola de supermercado, el primer dato en ingresar es el primero en salir. Debemos agregar la librería #include&lt;queue&gt;</a:t>
            </a:r>
          </a:p>
        </p:txBody>
      </p:sp>
      <p:pic>
        <p:nvPicPr>
          <p:cNvPr id="5" name="Imagen 5" descr="Gráfico, Gráfico en cascada&#10;&#10;Descripción generada automáticamente">
            <a:extLst>
              <a:ext uri="{FF2B5EF4-FFF2-40B4-BE49-F238E27FC236}">
                <a16:creationId xmlns:a16="http://schemas.microsoft.com/office/drawing/2014/main" id="{8A80F1B6-0339-C961-02CE-18C47EEFF18D}"/>
              </a:ext>
            </a:extLst>
          </p:cNvPr>
          <p:cNvPicPr>
            <a:picLocks noChangeAspect="1"/>
          </p:cNvPicPr>
          <p:nvPr/>
        </p:nvPicPr>
        <p:blipFill>
          <a:blip r:embed="rId3"/>
          <a:stretch>
            <a:fillRect/>
          </a:stretch>
        </p:blipFill>
        <p:spPr>
          <a:xfrm>
            <a:off x="4630994" y="1375551"/>
            <a:ext cx="6916633" cy="378685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97394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4FB6C-99D5-9F10-5C44-E8E328F3A865}"/>
              </a:ext>
            </a:extLst>
          </p:cNvPr>
          <p:cNvSpPr>
            <a:spLocks noGrp="1"/>
          </p:cNvSpPr>
          <p:nvPr>
            <p:ph type="title"/>
          </p:nvPr>
        </p:nvSpPr>
        <p:spPr>
          <a:xfrm>
            <a:off x="6420465" y="609600"/>
            <a:ext cx="5122606" cy="1905000"/>
          </a:xfrm>
        </p:spPr>
        <p:txBody>
          <a:bodyPr>
            <a:normAutofit/>
          </a:body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implementación</a:t>
            </a:r>
            <a:endParaRPr lang="es-ES">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52DD4BE5-A9DD-ED5F-C208-32407293265D}"/>
              </a:ext>
            </a:extLst>
          </p:cNvPr>
          <p:cNvSpPr>
            <a:spLocks noGrp="1"/>
          </p:cNvSpPr>
          <p:nvPr>
            <p:ph idx="1"/>
          </p:nvPr>
        </p:nvSpPr>
        <p:spPr>
          <a:xfrm>
            <a:off x="6420465" y="2666999"/>
            <a:ext cx="5122606" cy="3216276"/>
          </a:xfrm>
        </p:spPr>
        <p:txBody>
          <a:bodyPr vert="horz" lIns="91440" tIns="45720" rIns="91440" bIns="45720" rtlCol="0" anchor="t">
            <a:normAutofit/>
          </a:bodyPr>
          <a:lstStyle/>
          <a:p>
            <a:r>
              <a:rPr lang="es-ES" sz="2800" b="1" dirty="0" err="1">
                <a:effectLst>
                  <a:glow rad="38100">
                    <a:prstClr val="black">
                      <a:lumMod val="50000"/>
                      <a:lumOff val="50000"/>
                      <a:alpha val="20000"/>
                    </a:prstClr>
                  </a:glow>
                  <a:outerShdw blurRad="44450" dist="12700" dir="13860000" algn="tl" rotWithShape="0">
                    <a:srgbClr val="000000">
                      <a:alpha val="20000"/>
                    </a:srgbClr>
                  </a:outerShdw>
                </a:effectLst>
              </a:rPr>
              <a:t>Push</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 para ingresar datos a la cola, </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pop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 para sacarlos. </a:t>
            </a:r>
            <a:r>
              <a:rPr lang="es-ES" sz="2800" b="1" dirty="0" err="1">
                <a:effectLst>
                  <a:glow rad="38100">
                    <a:prstClr val="black">
                      <a:lumMod val="50000"/>
                      <a:lumOff val="50000"/>
                      <a:alpha val="20000"/>
                    </a:prstClr>
                  </a:glow>
                  <a:outerShdw blurRad="44450" dist="12700" dir="13860000" algn="tl" rotWithShape="0">
                    <a:srgbClr val="000000">
                      <a:alpha val="20000"/>
                    </a:srgbClr>
                  </a:outerShdw>
                </a:effectLst>
              </a:rPr>
              <a:t>Size</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 para obtener el tamaño, </a:t>
            </a:r>
            <a:r>
              <a:rPr lang="es-ES" sz="2800" b="1" dirty="0" err="1">
                <a:effectLst>
                  <a:glow rad="38100">
                    <a:prstClr val="black">
                      <a:lumMod val="50000"/>
                      <a:lumOff val="50000"/>
                      <a:alpha val="20000"/>
                    </a:prstClr>
                  </a:glow>
                  <a:outerShdw blurRad="44450" dist="12700" dir="13860000" algn="tl" rotWithShape="0">
                    <a:srgbClr val="000000">
                      <a:alpha val="20000"/>
                    </a:srgbClr>
                  </a:outerShdw>
                </a:effectLst>
              </a:rPr>
              <a:t>empty</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para saber si está vacía (booleano) y </a:t>
            </a:r>
            <a:r>
              <a:rPr lang="es-ES" sz="2800" b="1" dirty="0" err="1">
                <a:effectLst>
                  <a:glow rad="38100">
                    <a:prstClr val="black">
                      <a:lumMod val="50000"/>
                      <a:lumOff val="50000"/>
                      <a:alpha val="20000"/>
                    </a:prstClr>
                  </a:glow>
                  <a:outerShdw blurRad="44450" dist="12700" dir="13860000" algn="tl" rotWithShape="0">
                    <a:srgbClr val="000000">
                      <a:alpha val="20000"/>
                    </a:srgbClr>
                  </a:outerShdw>
                </a:effectLst>
              </a:rPr>
              <a:t>front</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para obtener el primero.</a:t>
            </a:r>
            <a:endParaRPr lang="es-ES" sz="2800" dirty="0"/>
          </a:p>
        </p:txBody>
      </p:sp>
      <p:pic>
        <p:nvPicPr>
          <p:cNvPr id="5" name="Imagen 5" descr="Texto&#10;&#10;Descripción generada automáticamente">
            <a:extLst>
              <a:ext uri="{FF2B5EF4-FFF2-40B4-BE49-F238E27FC236}">
                <a16:creationId xmlns:a16="http://schemas.microsoft.com/office/drawing/2014/main" id="{3783ADCF-DCB6-7E86-079D-ADF9897A63E3}"/>
              </a:ext>
            </a:extLst>
          </p:cNvPr>
          <p:cNvPicPr>
            <a:picLocks noChangeAspect="1"/>
          </p:cNvPicPr>
          <p:nvPr/>
        </p:nvPicPr>
        <p:blipFill>
          <a:blip r:embed="rId3"/>
          <a:stretch>
            <a:fillRect/>
          </a:stretch>
        </p:blipFill>
        <p:spPr>
          <a:xfrm>
            <a:off x="1349730" y="645106"/>
            <a:ext cx="4038551"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3134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1A77F-2427-5FDF-D3F1-6F8BD593ACEB}"/>
              </a:ext>
            </a:extLst>
          </p:cNvPr>
          <p:cNvSpPr>
            <a:spLocks noGrp="1"/>
          </p:cNvSpPr>
          <p:nvPr>
            <p:ph type="title"/>
          </p:nvPr>
        </p:nvSpPr>
        <p:spPr>
          <a:xfrm>
            <a:off x="1141413" y="609600"/>
            <a:ext cx="9905998" cy="990598"/>
          </a:xfrm>
        </p:spPr>
        <p:txBody>
          <a:bodyPr anchor="t">
            <a:normAutofit/>
          </a:bodyPr>
          <a:lstStyle/>
          <a:p>
            <a:pPr algn="ctr"/>
            <a:r>
              <a:rPr lang="es-ES" sz="4000" b="1">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sz="4000" b="1"/>
          </a:p>
        </p:txBody>
      </p:sp>
      <p:sp>
        <p:nvSpPr>
          <p:cNvPr id="3" name="Marcador de contenido 2">
            <a:extLst>
              <a:ext uri="{FF2B5EF4-FFF2-40B4-BE49-F238E27FC236}">
                <a16:creationId xmlns:a16="http://schemas.microsoft.com/office/drawing/2014/main" id="{24317841-4C98-77E4-3F47-80794BBBAF04}"/>
              </a:ext>
            </a:extLst>
          </p:cNvPr>
          <p:cNvSpPr>
            <a:spLocks noGrp="1"/>
          </p:cNvSpPr>
          <p:nvPr>
            <p:ph idx="1"/>
          </p:nvPr>
        </p:nvSpPr>
        <p:spPr>
          <a:xfrm>
            <a:off x="1141413" y="1600199"/>
            <a:ext cx="9905998" cy="3396660"/>
          </a:xfrm>
        </p:spPr>
        <p:txBody>
          <a:bodyPr>
            <a:normAutofit lnSpcReduction="10000"/>
          </a:bodyPr>
          <a:lstStyle/>
          <a:p>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 Cree una cola que funcione como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playlist</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Cree el objeto canción, con un nombre y artista. Permita agregar canciones, sacar y decir qué canción sigue.</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 Cree una cola con Personas, tienen un nombre y edad. Muestre con una función que recibe una cola qué personas pueden pasar, deben tener más de 18 años (muestre sus nombres).</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3. Cree una cola que permite recibir solo números pares y positivos, indique por pantalla si es posible ingresar o no. El usuario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apreta</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escribe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exit</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para terminar el ciclo. Además agregue una opción que muestra el tamaño de la cola (datos ingresados).</a:t>
            </a:r>
            <a:endParaRPr lang="es-ES" dirty="0"/>
          </a:p>
        </p:txBody>
      </p:sp>
      <p:sp>
        <p:nvSpPr>
          <p:cNvPr id="14" name="Rectangle 7">
            <a:extLst>
              <a:ext uri="{FF2B5EF4-FFF2-40B4-BE49-F238E27FC236}">
                <a16:creationId xmlns:a16="http://schemas.microsoft.com/office/drawing/2014/main" id="{E88A2CF0-EEEA-4EBA-876E-6521DF75D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7297"/>
            <a:ext cx="12192000" cy="1570704"/>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3B8DCDE-0295-4B08-88C9-5E6D9560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287297"/>
            <a:ext cx="12192000" cy="466406"/>
          </a:xfrm>
          <a:prstGeom prst="rect">
            <a:avLst/>
          </a:prstGeom>
          <a:gradFill>
            <a:gsLst>
              <a:gs pos="0">
                <a:srgbClr val="0D0D0D"/>
              </a:gs>
              <a:gs pos="100000">
                <a:srgbClr val="000000"/>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id="{08757D1C-8139-4BDF-A28F-418158B4F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8729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19805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3FF76-4B46-297A-1BB0-EF4D40930B93}"/>
              </a:ext>
            </a:extLst>
          </p:cNvPr>
          <p:cNvSpPr>
            <a:spLocks noGrp="1"/>
          </p:cNvSpPr>
          <p:nvPr>
            <p:ph type="title"/>
          </p:nvPr>
        </p:nvSpPr>
        <p:spPr>
          <a:xfrm>
            <a:off x="643191" y="5751"/>
            <a:ext cx="6573685" cy="1905000"/>
          </a:xfrm>
        </p:spPr>
        <p:txBody>
          <a:bodyPr>
            <a:normAutofit/>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mapas</a:t>
            </a:r>
            <a:endParaRPr lang="es-ES" b="1" dirty="0"/>
          </a:p>
        </p:txBody>
      </p:sp>
      <p:sp>
        <p:nvSpPr>
          <p:cNvPr id="3" name="Marcador de contenido 2">
            <a:extLst>
              <a:ext uri="{FF2B5EF4-FFF2-40B4-BE49-F238E27FC236}">
                <a16:creationId xmlns:a16="http://schemas.microsoft.com/office/drawing/2014/main" id="{069B9B47-79C0-7DE9-11B0-0D6218A91BAD}"/>
              </a:ext>
            </a:extLst>
          </p:cNvPr>
          <p:cNvSpPr>
            <a:spLocks noGrp="1"/>
          </p:cNvSpPr>
          <p:nvPr>
            <p:ph idx="1"/>
          </p:nvPr>
        </p:nvSpPr>
        <p:spPr>
          <a:xfrm>
            <a:off x="643192" y="1976886"/>
            <a:ext cx="6573684" cy="3216276"/>
          </a:xfrm>
        </p:spPr>
        <p:txBody>
          <a:bodyPr vert="horz" lIns="91440" tIns="45720" rIns="91440" bIns="45720" rtlCol="0" anchor="t">
            <a:noAutofit/>
          </a:bodyPr>
          <a:lstStyle/>
          <a:p>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Los mapas son estructuras de datos que en vez de utilizar posiciones, utilizan llaves para identificar a los valores. Por ejemplo, podemos poner como llave un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rPr>
              <a:t>rut</a:t>
            </a: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 y como valor un nombre. Son bastante útiles. No necesariamente se guardan los datos en orden. Puedes imaginarlos como un vector (sin límite) que permite guardar valores, pero tienen asociados una llave. Puedes decir el tipo de dato de cada uno sin problema.</a:t>
            </a:r>
            <a:endParaRPr lang="es-ES" sz="2400" dirty="0"/>
          </a:p>
        </p:txBody>
      </p:sp>
      <p:pic>
        <p:nvPicPr>
          <p:cNvPr id="4" name="Imagen 4" descr="Diagrama, Escala de tiempo&#10;&#10;Descripción generada automáticamente">
            <a:extLst>
              <a:ext uri="{FF2B5EF4-FFF2-40B4-BE49-F238E27FC236}">
                <a16:creationId xmlns:a16="http://schemas.microsoft.com/office/drawing/2014/main" id="{6F714B85-6ACA-363B-C985-1EB0C78CA194}"/>
              </a:ext>
            </a:extLst>
          </p:cNvPr>
          <p:cNvPicPr>
            <a:picLocks noChangeAspect="1"/>
          </p:cNvPicPr>
          <p:nvPr/>
        </p:nvPicPr>
        <p:blipFill>
          <a:blip r:embed="rId3"/>
          <a:stretch>
            <a:fillRect/>
          </a:stretch>
        </p:blipFill>
        <p:spPr>
          <a:xfrm>
            <a:off x="7570839" y="1981495"/>
            <a:ext cx="3976788" cy="257496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00406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4FB6C-99D5-9F10-5C44-E8E328F3A865}"/>
              </a:ext>
            </a:extLst>
          </p:cNvPr>
          <p:cNvSpPr>
            <a:spLocks noGrp="1"/>
          </p:cNvSpPr>
          <p:nvPr>
            <p:ph type="title"/>
          </p:nvPr>
        </p:nvSpPr>
        <p:spPr>
          <a:xfrm>
            <a:off x="643192" y="264543"/>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implementación</a:t>
            </a:r>
            <a:endParaRPr lang="es-ES" sz="28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52DD4BE5-A9DD-ED5F-C208-32407293265D}"/>
              </a:ext>
            </a:extLst>
          </p:cNvPr>
          <p:cNvSpPr>
            <a:spLocks noGrp="1"/>
          </p:cNvSpPr>
          <p:nvPr>
            <p:ph idx="1"/>
          </p:nvPr>
        </p:nvSpPr>
        <p:spPr>
          <a:xfrm>
            <a:off x="643192" y="1933754"/>
            <a:ext cx="3643674" cy="3216276"/>
          </a:xfrm>
        </p:spPr>
        <p:txBody>
          <a:bodyPr vert="horz" lIns="91440" tIns="45720" rIns="91440" bIns="45720" rtlCol="0" anchor="t">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Esta es una forma de ingresar datos y recorrer el mapa. Es importante además conocer las funciones para buscar por llave y eliminar por llave.</a:t>
            </a:r>
          </a:p>
        </p:txBody>
      </p:sp>
      <p:pic>
        <p:nvPicPr>
          <p:cNvPr id="5" name="Imagen 5" descr="Texto&#10;&#10;Descripción generada automáticamente">
            <a:extLst>
              <a:ext uri="{FF2B5EF4-FFF2-40B4-BE49-F238E27FC236}">
                <a16:creationId xmlns:a16="http://schemas.microsoft.com/office/drawing/2014/main" id="{25986B56-FF9F-C81A-E37C-EF4631EA2852}"/>
              </a:ext>
            </a:extLst>
          </p:cNvPr>
          <p:cNvPicPr>
            <a:picLocks noChangeAspect="1"/>
          </p:cNvPicPr>
          <p:nvPr/>
        </p:nvPicPr>
        <p:blipFill>
          <a:blip r:embed="rId3"/>
          <a:stretch>
            <a:fillRect/>
          </a:stretch>
        </p:blipFill>
        <p:spPr>
          <a:xfrm>
            <a:off x="5110859" y="645106"/>
            <a:ext cx="5956902"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21301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1A77F-2427-5FDF-D3F1-6F8BD593ACEB}"/>
              </a:ext>
            </a:extLst>
          </p:cNvPr>
          <p:cNvSpPr>
            <a:spLocks noGrp="1"/>
          </p:cNvSpPr>
          <p:nvPr>
            <p:ph type="title"/>
          </p:nvPr>
        </p:nvSpPr>
        <p:spPr>
          <a:xfrm>
            <a:off x="1141413" y="609600"/>
            <a:ext cx="9905998" cy="990598"/>
          </a:xfrm>
        </p:spPr>
        <p:txBody>
          <a:bodyPr anchor="t">
            <a:normAutofit/>
          </a:bodyPr>
          <a:lstStyle/>
          <a:p>
            <a:pPr algn="ctr"/>
            <a:r>
              <a:rPr lang="es-ES" sz="4000" b="1">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sz="4000" b="1"/>
          </a:p>
        </p:txBody>
      </p:sp>
      <p:sp>
        <p:nvSpPr>
          <p:cNvPr id="3" name="Marcador de contenido 2">
            <a:extLst>
              <a:ext uri="{FF2B5EF4-FFF2-40B4-BE49-F238E27FC236}">
                <a16:creationId xmlns:a16="http://schemas.microsoft.com/office/drawing/2014/main" id="{24317841-4C98-77E4-3F47-80794BBBAF04}"/>
              </a:ext>
            </a:extLst>
          </p:cNvPr>
          <p:cNvSpPr>
            <a:spLocks noGrp="1"/>
          </p:cNvSpPr>
          <p:nvPr>
            <p:ph idx="1"/>
          </p:nvPr>
        </p:nvSpPr>
        <p:spPr>
          <a:xfrm>
            <a:off x="1141413" y="1600199"/>
            <a:ext cx="9905998" cy="3396660"/>
          </a:xfrm>
        </p:spPr>
        <p:txBody>
          <a:bodyPr>
            <a:normAutofit/>
          </a:bodyPr>
          <a:lstStyle/>
          <a:p>
            <a:r>
              <a:rPr lang="es-ES" dirty="0">
                <a:effectLst>
                  <a:glow rad="38100">
                    <a:prstClr val="black">
                      <a:lumMod val="50000"/>
                      <a:lumOff val="50000"/>
                      <a:alpha val="20000"/>
                    </a:prstClr>
                  </a:glow>
                  <a:outerShdw blurRad="44450" dist="12700" dir="13860000" algn="tl" rotWithShape="0">
                    <a:srgbClr val="000000">
                      <a:alpha val="20000"/>
                    </a:srgbClr>
                  </a:outerShdw>
                </a:effectLst>
              </a:rPr>
              <a:t>1. Cree un mapa que almacena nombres. Cada nombre está asociado a un número. Pida al usuario nombres hasta llegar a 10. Muestre el contenido.</a:t>
            </a: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rPr>
              <a:t>2. Cree un mapa con nombres y de llaves números. Permita al usuario buscar y eliminar el elemento en específico que quiera.</a:t>
            </a: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rPr>
              <a:t>3. Ingrese objetos de tipo Persona en un mapa. Ingrese algunas e imprima el contenido del mapa mostrando la información de las personas (nombre y edad). La llave es de números.</a:t>
            </a:r>
          </a:p>
        </p:txBody>
      </p:sp>
      <p:sp>
        <p:nvSpPr>
          <p:cNvPr id="14" name="Rectangle 7">
            <a:extLst>
              <a:ext uri="{FF2B5EF4-FFF2-40B4-BE49-F238E27FC236}">
                <a16:creationId xmlns:a16="http://schemas.microsoft.com/office/drawing/2014/main" id="{E88A2CF0-EEEA-4EBA-876E-6521DF75D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7297"/>
            <a:ext cx="12192000" cy="1570704"/>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3B8DCDE-0295-4B08-88C9-5E6D9560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287297"/>
            <a:ext cx="12192000" cy="466406"/>
          </a:xfrm>
          <a:prstGeom prst="rect">
            <a:avLst/>
          </a:prstGeom>
          <a:gradFill>
            <a:gsLst>
              <a:gs pos="0">
                <a:srgbClr val="0D0D0D"/>
              </a:gs>
              <a:gs pos="100000">
                <a:srgbClr val="000000"/>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id="{08757D1C-8139-4BDF-A28F-418158B4F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8729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1364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Vista de gran angular de un papel enrollado, un cuaderno marrón y una libreta negra sobre una mesa de madera">
            <a:extLst>
              <a:ext uri="{FF2B5EF4-FFF2-40B4-BE49-F238E27FC236}">
                <a16:creationId xmlns:a16="http://schemas.microsoft.com/office/drawing/2014/main" id="{A191D67B-7C41-894E-4402-E5127494D48B}"/>
              </a:ext>
            </a:extLst>
          </p:cNvPr>
          <p:cNvPicPr>
            <a:picLocks noChangeAspect="1"/>
          </p:cNvPicPr>
          <p:nvPr/>
        </p:nvPicPr>
        <p:blipFill rotWithShape="1">
          <a:blip r:embed="rId3">
            <a:duotone>
              <a:prstClr val="black"/>
              <a:schemeClr val="bg1">
                <a:tint val="45000"/>
                <a:satMod val="400000"/>
              </a:schemeClr>
            </a:duotone>
            <a:alphaModFix amt="25000"/>
          </a:blip>
          <a:srcRect t="7551" r="-2" b="8052"/>
          <a:stretch/>
        </p:blipFill>
        <p:spPr>
          <a:xfrm>
            <a:off x="20" y="10"/>
            <a:ext cx="12191980" cy="6857990"/>
          </a:xfrm>
          <a:prstGeom prst="rect">
            <a:avLst/>
          </a:prstGeom>
        </p:spPr>
      </p:pic>
      <p:sp>
        <p:nvSpPr>
          <p:cNvPr id="2" name="Título 1">
            <a:extLst>
              <a:ext uri="{FF2B5EF4-FFF2-40B4-BE49-F238E27FC236}">
                <a16:creationId xmlns:a16="http://schemas.microsoft.com/office/drawing/2014/main" id="{4BCD7DB0-05CD-1C71-20FD-873A95F7DB67}"/>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Felicidades</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por</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completar</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el</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curso</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a:t>
            </a:r>
          </a:p>
        </p:txBody>
      </p:sp>
    </p:spTree>
    <p:extLst>
      <p:ext uri="{BB962C8B-B14F-4D97-AF65-F5344CB8AC3E}">
        <p14:creationId xmlns:p14="http://schemas.microsoft.com/office/powerpoint/2010/main" val="299012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BDE44-052E-256F-89D0-A361EF122092}"/>
              </a:ext>
            </a:extLst>
          </p:cNvPr>
          <p:cNvSpPr>
            <a:spLocks noGrp="1"/>
          </p:cNvSpPr>
          <p:nvPr>
            <p:ph type="title"/>
          </p:nvPr>
        </p:nvSpPr>
        <p:spPr>
          <a:xfrm>
            <a:off x="643191" y="609600"/>
            <a:ext cx="6573685" cy="1905000"/>
          </a:xfrm>
        </p:spPr>
        <p:txBody>
          <a:bodyPr>
            <a:normAutofit/>
          </a:body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REPASO: FUNCIONES Y ARREGLOS</a:t>
            </a:r>
            <a:endParaRPr lang="es-ES" b="1"/>
          </a:p>
        </p:txBody>
      </p:sp>
      <p:sp>
        <p:nvSpPr>
          <p:cNvPr id="3" name="Marcador de contenido 2">
            <a:extLst>
              <a:ext uri="{FF2B5EF4-FFF2-40B4-BE49-F238E27FC236}">
                <a16:creationId xmlns:a16="http://schemas.microsoft.com/office/drawing/2014/main" id="{5A253F38-FDC8-4BAA-D2B3-FE9355A28FFB}"/>
              </a:ext>
            </a:extLst>
          </p:cNvPr>
          <p:cNvSpPr>
            <a:spLocks noGrp="1"/>
          </p:cNvSpPr>
          <p:nvPr>
            <p:ph idx="1"/>
          </p:nvPr>
        </p:nvSpPr>
        <p:spPr>
          <a:xfrm>
            <a:off x="643192" y="2211658"/>
            <a:ext cx="4984635" cy="4340690"/>
          </a:xfrm>
        </p:spPr>
        <p:txBody>
          <a:bodyPr anchor="t">
            <a:normAutofit/>
          </a:bodyPr>
          <a:lstStyle/>
          <a:p>
            <a:pPr>
              <a:lnSpc>
                <a:spcPct val="90000"/>
              </a:lnSpc>
            </a:pPr>
            <a:r>
              <a:rPr lang="es-ES" sz="4400" u="sng" dirty="0">
                <a:effectLst>
                  <a:glow rad="38100">
                    <a:prstClr val="black">
                      <a:lumMod val="50000"/>
                      <a:lumOff val="50000"/>
                      <a:alpha val="20000"/>
                    </a:prstClr>
                  </a:glow>
                  <a:outerShdw blurRad="44450" dist="12700" dir="13860000" algn="tl" rotWithShape="0">
                    <a:srgbClr val="000000">
                      <a:alpha val="20000"/>
                    </a:srgbClr>
                  </a:outerShdw>
                </a:effectLst>
              </a:rPr>
              <a:t>¿Qué son los arreglos?</a:t>
            </a:r>
          </a:p>
          <a:p>
            <a:pPr marL="0" indent="0">
              <a:lnSpc>
                <a:spcPct val="90000"/>
              </a:lnSpc>
              <a:buClr>
                <a:prstClr val="white"/>
              </a:buClr>
              <a:buNone/>
            </a:pPr>
            <a:endParaRPr lang="es-ES" sz="2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Imagen 4" descr="Texto&#10;&#10;Descripción generada automáticamente">
            <a:extLst>
              <a:ext uri="{FF2B5EF4-FFF2-40B4-BE49-F238E27FC236}">
                <a16:creationId xmlns:a16="http://schemas.microsoft.com/office/drawing/2014/main" id="{F9A480CD-601F-3623-5048-B23D4DAC5CED}"/>
              </a:ext>
            </a:extLst>
          </p:cNvPr>
          <p:cNvPicPr>
            <a:picLocks noChangeAspect="1"/>
          </p:cNvPicPr>
          <p:nvPr/>
        </p:nvPicPr>
        <p:blipFill>
          <a:blip r:embed="rId3"/>
          <a:stretch>
            <a:fillRect/>
          </a:stretch>
        </p:blipFill>
        <p:spPr>
          <a:xfrm>
            <a:off x="5637962" y="1360407"/>
            <a:ext cx="6346420" cy="379855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4752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BDE44-052E-256F-89D0-A361EF122092}"/>
              </a:ext>
            </a:extLst>
          </p:cNvPr>
          <p:cNvSpPr>
            <a:spLocks noGrp="1"/>
          </p:cNvSpPr>
          <p:nvPr>
            <p:ph type="title"/>
          </p:nvPr>
        </p:nvSpPr>
        <p:spPr>
          <a:xfrm>
            <a:off x="643191" y="609600"/>
            <a:ext cx="6573685" cy="1905000"/>
          </a:xfrm>
        </p:spPr>
        <p:txBody>
          <a:bodyPr>
            <a:normAutofit/>
          </a:body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REPASO: FUNCIONES Y ARREGLOS</a:t>
            </a:r>
            <a:endParaRPr lang="es-ES" b="1"/>
          </a:p>
        </p:txBody>
      </p:sp>
      <p:sp>
        <p:nvSpPr>
          <p:cNvPr id="3" name="Marcador de contenido 2">
            <a:extLst>
              <a:ext uri="{FF2B5EF4-FFF2-40B4-BE49-F238E27FC236}">
                <a16:creationId xmlns:a16="http://schemas.microsoft.com/office/drawing/2014/main" id="{5A253F38-FDC8-4BAA-D2B3-FE9355A28FFB}"/>
              </a:ext>
            </a:extLst>
          </p:cNvPr>
          <p:cNvSpPr>
            <a:spLocks noGrp="1"/>
          </p:cNvSpPr>
          <p:nvPr>
            <p:ph idx="1"/>
          </p:nvPr>
        </p:nvSpPr>
        <p:spPr>
          <a:xfrm>
            <a:off x="643192" y="2211658"/>
            <a:ext cx="4984635" cy="4340690"/>
          </a:xfrm>
        </p:spPr>
        <p:txBody>
          <a:bodyPr anchor="t">
            <a:normAutofit fontScale="92500" lnSpcReduction="20000"/>
          </a:bodyPr>
          <a:lstStyle/>
          <a:p>
            <a:pPr>
              <a:lnSpc>
                <a:spcPct val="90000"/>
              </a:lnSpc>
            </a:pPr>
            <a:r>
              <a:rPr lang="es-ES" sz="4400" u="sng" dirty="0">
                <a:effectLst>
                  <a:glow rad="38100">
                    <a:prstClr val="black">
                      <a:lumMod val="50000"/>
                      <a:lumOff val="50000"/>
                      <a:alpha val="20000"/>
                    </a:prstClr>
                  </a:glow>
                  <a:outerShdw blurRad="44450" dist="12700" dir="13860000" algn="tl" rotWithShape="0">
                    <a:srgbClr val="000000">
                      <a:alpha val="20000"/>
                    </a:srgbClr>
                  </a:outerShdw>
                </a:effectLst>
              </a:rPr>
              <a:t>¿Qué son los arreglos?</a:t>
            </a:r>
          </a:p>
          <a:p>
            <a:pPr marL="0" indent="0">
              <a:lnSpc>
                <a:spcPct val="90000"/>
              </a:lnSpc>
              <a:buClr>
                <a:srgbClr val="FFFFFF"/>
              </a:buClr>
              <a:buNone/>
            </a:pPr>
            <a:r>
              <a:rPr lang="es-ES" sz="4400" dirty="0">
                <a:effectLst>
                  <a:glow rad="38100">
                    <a:prstClr val="black">
                      <a:lumMod val="50000"/>
                      <a:lumOff val="50000"/>
                      <a:alpha val="20000"/>
                    </a:prstClr>
                  </a:glow>
                  <a:outerShdw blurRad="44450" dist="12700" dir="13860000" algn="tl" rotWithShape="0">
                    <a:srgbClr val="000000">
                      <a:alpha val="20000"/>
                    </a:srgbClr>
                  </a:outerShdw>
                </a:effectLst>
              </a:rPr>
              <a:t>Estructura de dato más simple que almacena datos de un tipo en específico, se le debe indicar su tamaño.</a:t>
            </a:r>
          </a:p>
          <a:p>
            <a:pPr marL="0" indent="0">
              <a:lnSpc>
                <a:spcPct val="90000"/>
              </a:lnSpc>
              <a:buNone/>
            </a:pPr>
            <a:endParaRPr lang="es-ES" sz="2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Imagen 4" descr="Texto&#10;&#10;Descripción generada automáticamente">
            <a:extLst>
              <a:ext uri="{FF2B5EF4-FFF2-40B4-BE49-F238E27FC236}">
                <a16:creationId xmlns:a16="http://schemas.microsoft.com/office/drawing/2014/main" id="{F9A480CD-601F-3623-5048-B23D4DAC5CED}"/>
              </a:ext>
            </a:extLst>
          </p:cNvPr>
          <p:cNvPicPr>
            <a:picLocks noChangeAspect="1"/>
          </p:cNvPicPr>
          <p:nvPr/>
        </p:nvPicPr>
        <p:blipFill>
          <a:blip r:embed="rId3"/>
          <a:stretch>
            <a:fillRect/>
          </a:stretch>
        </p:blipFill>
        <p:spPr>
          <a:xfrm>
            <a:off x="5637962" y="1360407"/>
            <a:ext cx="6346420" cy="379855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3352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Imagen 5" descr="Texto&#10;&#10;Descripción generada automáticamente">
            <a:extLst>
              <a:ext uri="{FF2B5EF4-FFF2-40B4-BE49-F238E27FC236}">
                <a16:creationId xmlns:a16="http://schemas.microsoft.com/office/drawing/2014/main" id="{2FBF8E4C-F862-4DA0-7F1B-42C64C0BE6DA}"/>
              </a:ext>
            </a:extLst>
          </p:cNvPr>
          <p:cNvPicPr>
            <a:picLocks noChangeAspect="1"/>
          </p:cNvPicPr>
          <p:nvPr/>
        </p:nvPicPr>
        <p:blipFill>
          <a:blip r:embed="rId3"/>
          <a:stretch>
            <a:fillRect/>
          </a:stretch>
        </p:blipFill>
        <p:spPr>
          <a:xfrm>
            <a:off x="5392993" y="1258711"/>
            <a:ext cx="6591390" cy="398336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Marcador de contenido 2">
            <a:extLst>
              <a:ext uri="{FF2B5EF4-FFF2-40B4-BE49-F238E27FC236}">
                <a16:creationId xmlns:a16="http://schemas.microsoft.com/office/drawing/2014/main" id="{F309FD9C-ABB2-B059-5056-556B4BD286B7}"/>
              </a:ext>
            </a:extLst>
          </p:cNvPr>
          <p:cNvSpPr txBox="1">
            <a:spLocks/>
          </p:cNvSpPr>
          <p:nvPr/>
        </p:nvSpPr>
        <p:spPr>
          <a:xfrm>
            <a:off x="550265" y="2035098"/>
            <a:ext cx="4984635" cy="434069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90000"/>
              </a:lnSpc>
            </a:pPr>
            <a:r>
              <a:rPr lang="es-ES" sz="4400" u="sng" dirty="0">
                <a:effectLst>
                  <a:glow rad="38100">
                    <a:prstClr val="black">
                      <a:lumMod val="50000"/>
                      <a:lumOff val="50000"/>
                      <a:alpha val="20000"/>
                    </a:prstClr>
                  </a:glow>
                  <a:outerShdw blurRad="44450" dist="12700" dir="13860000" algn="tl" rotWithShape="0">
                    <a:srgbClr val="000000">
                      <a:alpha val="20000"/>
                    </a:srgbClr>
                  </a:outerShdw>
                </a:effectLst>
              </a:rPr>
              <a:t>¿Qué son las funciones?</a:t>
            </a:r>
          </a:p>
          <a:p>
            <a:pPr marL="0" indent="0">
              <a:lnSpc>
                <a:spcPct val="90000"/>
              </a:lnSpc>
              <a:buNone/>
            </a:pPr>
            <a:r>
              <a:rPr lang="es-ES" sz="4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s-ES" dirty="0"/>
          </a:p>
          <a:p>
            <a:pPr marL="0" indent="0">
              <a:lnSpc>
                <a:spcPct val="90000"/>
              </a:lnSpc>
              <a:buFont typeface="Arial"/>
              <a:buNone/>
            </a:pPr>
            <a:endParaRPr lang="es-ES" sz="2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3" name="Título 1">
            <a:extLst>
              <a:ext uri="{FF2B5EF4-FFF2-40B4-BE49-F238E27FC236}">
                <a16:creationId xmlns:a16="http://schemas.microsoft.com/office/drawing/2014/main" id="{CB40CE08-FF41-43DF-D42B-F3C418EDE26E}"/>
              </a:ext>
            </a:extLst>
          </p:cNvPr>
          <p:cNvSpPr txBox="1">
            <a:spLocks/>
          </p:cNvSpPr>
          <p:nvPr/>
        </p:nvSpPr>
        <p:spPr>
          <a:xfrm>
            <a:off x="643191" y="609600"/>
            <a:ext cx="6573685"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REPASO: FUNCIONES Y ARREGLOS</a:t>
            </a:r>
            <a:endParaRPr lang="es-ES" b="1"/>
          </a:p>
        </p:txBody>
      </p:sp>
    </p:spTree>
    <p:extLst>
      <p:ext uri="{BB962C8B-B14F-4D97-AF65-F5344CB8AC3E}">
        <p14:creationId xmlns:p14="http://schemas.microsoft.com/office/powerpoint/2010/main" val="252034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Imagen 5" descr="Texto&#10;&#10;Descripción generada automáticamente">
            <a:extLst>
              <a:ext uri="{FF2B5EF4-FFF2-40B4-BE49-F238E27FC236}">
                <a16:creationId xmlns:a16="http://schemas.microsoft.com/office/drawing/2014/main" id="{2FBF8E4C-F862-4DA0-7F1B-42C64C0BE6DA}"/>
              </a:ext>
            </a:extLst>
          </p:cNvPr>
          <p:cNvPicPr>
            <a:picLocks noChangeAspect="1"/>
          </p:cNvPicPr>
          <p:nvPr/>
        </p:nvPicPr>
        <p:blipFill>
          <a:blip r:embed="rId3"/>
          <a:stretch>
            <a:fillRect/>
          </a:stretch>
        </p:blipFill>
        <p:spPr>
          <a:xfrm>
            <a:off x="5392993" y="1258711"/>
            <a:ext cx="6591390" cy="398336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Marcador de contenido 2">
            <a:extLst>
              <a:ext uri="{FF2B5EF4-FFF2-40B4-BE49-F238E27FC236}">
                <a16:creationId xmlns:a16="http://schemas.microsoft.com/office/drawing/2014/main" id="{F309FD9C-ABB2-B059-5056-556B4BD286B7}"/>
              </a:ext>
            </a:extLst>
          </p:cNvPr>
          <p:cNvSpPr txBox="1">
            <a:spLocks/>
          </p:cNvSpPr>
          <p:nvPr/>
        </p:nvSpPr>
        <p:spPr>
          <a:xfrm>
            <a:off x="550265" y="2035098"/>
            <a:ext cx="4984635" cy="4340690"/>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90000"/>
              </a:lnSpc>
            </a:pPr>
            <a:r>
              <a:rPr lang="es-ES" sz="4400" u="sng" dirty="0">
                <a:effectLst>
                  <a:glow rad="38100">
                    <a:prstClr val="black">
                      <a:lumMod val="50000"/>
                      <a:lumOff val="50000"/>
                      <a:alpha val="20000"/>
                    </a:prstClr>
                  </a:glow>
                  <a:outerShdw blurRad="44450" dist="12700" dir="13860000" algn="tl" rotWithShape="0">
                    <a:srgbClr val="000000">
                      <a:alpha val="20000"/>
                    </a:srgbClr>
                  </a:outerShdw>
                </a:effectLst>
              </a:rPr>
              <a:t>¿Qué son las funciones?</a:t>
            </a:r>
          </a:p>
          <a:p>
            <a:pPr marL="0" indent="0">
              <a:lnSpc>
                <a:spcPct val="90000"/>
              </a:lnSpc>
              <a:buNone/>
            </a:pPr>
            <a:r>
              <a:rPr lang="es-ES" sz="4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Permiten realizar un trabajo con tan solo llamarlas. Pueden retornar o no (</a:t>
            </a:r>
            <a:r>
              <a:rPr lang="es-ES" sz="4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void</a:t>
            </a:r>
            <a:r>
              <a:rPr lang="es-ES" sz="4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s-ES" dirty="0"/>
          </a:p>
          <a:p>
            <a:pPr marL="0" indent="0">
              <a:lnSpc>
                <a:spcPct val="90000"/>
              </a:lnSpc>
              <a:buFont typeface="Arial"/>
              <a:buNone/>
            </a:pPr>
            <a:endParaRPr lang="es-ES" sz="2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3" name="Título 1">
            <a:extLst>
              <a:ext uri="{FF2B5EF4-FFF2-40B4-BE49-F238E27FC236}">
                <a16:creationId xmlns:a16="http://schemas.microsoft.com/office/drawing/2014/main" id="{CB40CE08-FF41-43DF-D42B-F3C418EDE26E}"/>
              </a:ext>
            </a:extLst>
          </p:cNvPr>
          <p:cNvSpPr txBox="1">
            <a:spLocks/>
          </p:cNvSpPr>
          <p:nvPr/>
        </p:nvSpPr>
        <p:spPr>
          <a:xfrm>
            <a:off x="643191" y="609600"/>
            <a:ext cx="6573685"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REPASO: FUNCIONES Y ARREGLOS</a:t>
            </a:r>
            <a:endParaRPr lang="es-ES" b="1"/>
          </a:p>
        </p:txBody>
      </p:sp>
    </p:spTree>
    <p:extLst>
      <p:ext uri="{BB962C8B-B14F-4D97-AF65-F5344CB8AC3E}">
        <p14:creationId xmlns:p14="http://schemas.microsoft.com/office/powerpoint/2010/main" val="65819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F1C8A-2BC5-A2D0-9F2F-52FC05481F34}"/>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EJERCICIOS PARA LA CASE</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17BA91C5-DFC8-7FE5-8D2D-AEE463A8AAE4}"/>
              </a:ext>
            </a:extLst>
          </p:cNvPr>
          <p:cNvSpPr>
            <a:spLocks noGrp="1"/>
          </p:cNvSpPr>
          <p:nvPr>
            <p:ph idx="1"/>
          </p:nvPr>
        </p:nvSpPr>
        <p:spPr>
          <a:xfrm>
            <a:off x="4973046" y="1222"/>
            <a:ext cx="6712904" cy="6766901"/>
          </a:xfrm>
        </p:spPr>
        <p:txBody>
          <a:bodyPr vert="horz" lIns="91440" tIns="45720" rIns="91440" bIns="45720" rtlCol="0" anchor="ctr">
            <a:noAutofit/>
          </a:bodyPr>
          <a:lstStyle/>
          <a:p>
            <a:pPr marL="0" indent="0">
              <a:buNone/>
            </a:pP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1. </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Cree una función que retorne el número mayor y otra que retorne el menor de un arreglo.</a:t>
            </a:r>
          </a:p>
          <a:p>
            <a:pPr marL="0" indent="0">
              <a:buNone/>
            </a:pPr>
            <a:r>
              <a:rPr lang="es-ES" sz="28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2</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Cree una función que reciba una cantidad de notas en un arreglo y retorne su promedio. Indique por pantalla si el alumno aprueba o no.</a:t>
            </a:r>
          </a:p>
          <a:p>
            <a:pPr marL="0" indent="0">
              <a:buNone/>
            </a:pP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3. Cree una función que reciba un </a:t>
            </a:r>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nombre</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y un arreglo de nombres y retorne </a:t>
            </a:r>
            <a:r>
              <a:rPr lang="es-ES" sz="28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bool</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En el </a:t>
            </a:r>
            <a:r>
              <a:rPr lang="es-ES" sz="28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main</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tenga un arreglo de nombres y vaya utilizando la función para verificar cada uno.</a:t>
            </a:r>
          </a:p>
          <a:p>
            <a:pPr marL="0" indent="0">
              <a:buNone/>
            </a:pPr>
            <a:endPar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5337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F1C8A-2BC5-A2D0-9F2F-52FC05481F34}"/>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EJERCICIOS PARA LA CASE</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17BA91C5-DFC8-7FE5-8D2D-AEE463A8AAE4}"/>
              </a:ext>
            </a:extLst>
          </p:cNvPr>
          <p:cNvSpPr>
            <a:spLocks noGrp="1"/>
          </p:cNvSpPr>
          <p:nvPr>
            <p:ph idx="1"/>
          </p:nvPr>
        </p:nvSpPr>
        <p:spPr>
          <a:xfrm>
            <a:off x="4815070" y="716759"/>
            <a:ext cx="7289049" cy="5661072"/>
          </a:xfrm>
        </p:spPr>
        <p:txBody>
          <a:bodyPr vert="horz" lIns="91440" tIns="45720" rIns="91440" bIns="45720" rtlCol="0" anchor="ctr">
            <a:noAutofit/>
          </a:bodyPr>
          <a:lstStyle/>
          <a:p>
            <a:pPr marL="0" indent="0">
              <a:buNone/>
            </a:pPr>
            <a:r>
              <a:rPr lang="es-ES" sz="28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4</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Se tiene una interfaz que permite llenar tu carrito. Con un total de cinco espacios, se va agregando el valor del producto. Cree una función aparte que verifique que, si el producto tiene un precio mayor a 5000, se tenga un 15% de descuento. Además de la opción de agregar, hay una opción para vaciar el carrito, lo que significa pagarlo, solo debe mostrar el total a pagar y la cantidad de productos que se compraron.</a:t>
            </a:r>
          </a:p>
          <a:p>
            <a:pPr marL="0" indent="0">
              <a:buNone/>
            </a:pPr>
            <a:r>
              <a:rPr lang="es-ES" sz="28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5</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Cree una función que recibe los kilómetros por litro, y los litros actuales del auto. Debe retornar los kilómetros que se pueden recorrer.</a:t>
            </a:r>
          </a:p>
          <a:p>
            <a:pPr marL="0" indent="0">
              <a:buNone/>
            </a:pPr>
            <a:endPar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448116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Panorámica</PresentationFormat>
  <Paragraphs>0</Paragraphs>
  <Slides>39</Slides>
  <Notes>0</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Malla</vt:lpstr>
      <vt:lpstr>PROGRAMACIÓN AVANZADA EN C++</vt:lpstr>
      <vt:lpstr>¿Quién soy?</vt:lpstr>
      <vt:lpstr>FORMA DE TRABAJO</vt:lpstr>
      <vt:lpstr>REPASO: FUNCIONES Y ARREGLOS</vt:lpstr>
      <vt:lpstr>REPASO: FUNCIONES Y ARREGLOS</vt:lpstr>
      <vt:lpstr>Presentación de PowerPoint</vt:lpstr>
      <vt:lpstr>Presentación de PowerPoint</vt:lpstr>
      <vt:lpstr>EJERCICIOS PARA LA CASE</vt:lpstr>
      <vt:lpstr>EJERCICIOS PARA LA CASE</vt:lpstr>
      <vt:lpstr>Ejercicios PARA LA CASA</vt:lpstr>
      <vt:lpstr>¿qué es una clase y un objeto? Atributos y métodos</vt:lpstr>
      <vt:lpstr>Algunos conceptos de poo</vt:lpstr>
      <vt:lpstr>IMPLEMENTACIÓN DE UNA CLASE</vt:lpstr>
      <vt:lpstr>CREAR Y USAR OBJETOS (MÉTODOS) </vt:lpstr>
      <vt:lpstr>Ejercicio para la clase</vt:lpstr>
      <vt:lpstr>Ejercicios PARA LA CASA</vt:lpstr>
      <vt:lpstr>TIPOS DE CONTRUCTORES Y SOBRECARGA</vt:lpstr>
      <vt:lpstr>dos clases (una dentro de otra)</vt:lpstr>
      <vt:lpstr>¿cómo almacenar objetos en arreglos? con el ejercicio anterior, almacene y muestre por pantalla los datos de cada animal creado.</vt:lpstr>
      <vt:lpstr>ATRIBUTO DE TIPO ARREGLO (OBJETO)</vt:lpstr>
      <vt:lpstr>¿qué es el polimorfismo?</vt:lpstr>
      <vt:lpstr>Presentación de PowerPoint</vt:lpstr>
      <vt:lpstr>¿qué es la herencia?</vt:lpstr>
      <vt:lpstr>Realizando herencia profesor es un hijo de persona</vt:lpstr>
      <vt:lpstr>ejercicios</vt:lpstr>
      <vt:lpstr>¿qué son las estructuras de datos? ejemplos</vt:lpstr>
      <vt:lpstr>Arreglos y vectores</vt:lpstr>
      <vt:lpstr>implementación</vt:lpstr>
      <vt:lpstr>ejercicios</vt:lpstr>
      <vt:lpstr>pilas</vt:lpstr>
      <vt:lpstr>implementación</vt:lpstr>
      <vt:lpstr>ejercicios</vt:lpstr>
      <vt:lpstr>colas</vt:lpstr>
      <vt:lpstr>implementación</vt:lpstr>
      <vt:lpstr>ejercicios</vt:lpstr>
      <vt:lpstr>mapas</vt:lpstr>
      <vt:lpstr>implementación</vt:lpstr>
      <vt:lpstr>ejercicios</vt:lpstr>
      <vt:lpstr>¡Felicidades por completar el curso!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743</cp:revision>
  <dcterms:created xsi:type="dcterms:W3CDTF">2022-08-05T18:04:25Z</dcterms:created>
  <dcterms:modified xsi:type="dcterms:W3CDTF">2023-03-22T15:52:21Z</dcterms:modified>
</cp:coreProperties>
</file>