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31f0fe9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1f0fe9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eb1f1c3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eb1f1c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eb1f1c3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eb1f1c3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25c96c0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25c96c0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6721cdf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6721cdf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Laboratorio 2</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Fecha: 17/04/2023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Indicaciones</a:t>
            </a:r>
            <a:endParaRPr>
              <a:latin typeface="Roboto"/>
              <a:ea typeface="Roboto"/>
              <a:cs typeface="Roboto"/>
              <a:sym typeface="Roboto"/>
            </a:endParaRPr>
          </a:p>
        </p:txBody>
      </p:sp>
      <p:sp>
        <p:nvSpPr>
          <p:cNvPr id="93" name="Google Shape;93;p14"/>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Puede ser realizado en parejas.</a:t>
            </a:r>
            <a:endParaRPr sz="1500">
              <a:solidFill>
                <a:srgbClr val="000000"/>
              </a:solidFill>
              <a:highlight>
                <a:srgbClr val="FFFFFF"/>
              </a:highlight>
              <a:latin typeface="Consolas"/>
              <a:ea typeface="Consolas"/>
              <a:cs typeface="Consolas"/>
              <a:sym typeface="Consolas"/>
            </a:endParaRPr>
          </a:p>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Puede utilizar sus herramientas de estudio.</a:t>
            </a:r>
            <a:endParaRPr sz="1500">
              <a:solidFill>
                <a:srgbClr val="000000"/>
              </a:solidFill>
              <a:highlight>
                <a:srgbClr val="FFFFFF"/>
              </a:highlight>
              <a:latin typeface="Consolas"/>
              <a:ea typeface="Consolas"/>
              <a:cs typeface="Consolas"/>
              <a:sym typeface="Consolas"/>
            </a:endParaRPr>
          </a:p>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Debe ser entregado antes de finalizar la clase 12:50.</a:t>
            </a:r>
            <a:endParaRPr sz="1500">
              <a:solidFill>
                <a:srgbClr val="000000"/>
              </a:solidFill>
              <a:highlight>
                <a:srgbClr val="FFFFFF"/>
              </a:highlight>
              <a:latin typeface="Consolas"/>
              <a:ea typeface="Consolas"/>
              <a:cs typeface="Consolas"/>
              <a:sym typeface="Consolas"/>
            </a:endParaRPr>
          </a:p>
          <a:p>
            <a:pPr indent="-323850" lvl="0" marL="457200" rtl="0" algn="l">
              <a:spcBef>
                <a:spcPts val="0"/>
              </a:spcBef>
              <a:spcAft>
                <a:spcPts val="0"/>
              </a:spcAft>
              <a:buClr>
                <a:srgbClr val="000000"/>
              </a:buClr>
              <a:buSzPts val="1500"/>
              <a:buFont typeface="Consolas"/>
              <a:buChar char="●"/>
            </a:pPr>
            <a:r>
              <a:rPr lang="es" sz="1500">
                <a:solidFill>
                  <a:srgbClr val="000000"/>
                </a:solidFill>
                <a:highlight>
                  <a:srgbClr val="FFFFFF"/>
                </a:highlight>
                <a:latin typeface="Consolas"/>
                <a:ea typeface="Consolas"/>
                <a:cs typeface="Consolas"/>
                <a:sym typeface="Consolas"/>
              </a:rPr>
              <a:t>Cualquier programa que no compile tendrá la nota </a:t>
            </a:r>
            <a:r>
              <a:rPr lang="es" sz="1500">
                <a:solidFill>
                  <a:srgbClr val="000000"/>
                </a:solidFill>
                <a:highlight>
                  <a:srgbClr val="FFFFFF"/>
                </a:highlight>
                <a:latin typeface="Consolas"/>
                <a:ea typeface="Consolas"/>
                <a:cs typeface="Consolas"/>
                <a:sym typeface="Consolas"/>
              </a:rPr>
              <a:t>mínima</a:t>
            </a:r>
            <a:r>
              <a:rPr lang="es" sz="1500">
                <a:solidFill>
                  <a:srgbClr val="000000"/>
                </a:solidFill>
                <a:highlight>
                  <a:srgbClr val="FFFFFF"/>
                </a:highlight>
                <a:latin typeface="Consolas"/>
                <a:ea typeface="Consolas"/>
                <a:cs typeface="Consolas"/>
                <a:sym typeface="Consolas"/>
              </a:rPr>
              <a:t>.</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76200" marR="76200" rtl="0" algn="l">
              <a:lnSpc>
                <a:spcPct val="172222"/>
              </a:lnSpc>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Indicaciones</a:t>
            </a:r>
            <a:endParaRPr>
              <a:latin typeface="Roboto"/>
              <a:ea typeface="Roboto"/>
              <a:cs typeface="Roboto"/>
              <a:sym typeface="Roboto"/>
            </a:endParaRPr>
          </a:p>
        </p:txBody>
      </p:sp>
      <p:sp>
        <p:nvSpPr>
          <p:cNvPr id="99" name="Google Shape;99;p15"/>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highlight>
                  <a:srgbClr val="FFFFFF"/>
                </a:highlight>
                <a:latin typeface="Consolas"/>
                <a:ea typeface="Consolas"/>
                <a:cs typeface="Consolas"/>
                <a:sym typeface="Consolas"/>
              </a:rPr>
              <a:t>El programa deberá ser guardado en un archivo .cpp y enviado por correo a rodrigo.saez@mail.udp.cl con copia a abel.sierra_l@mail.udp.cl con el asunto:</a:t>
            </a:r>
            <a:endParaRPr sz="1500">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es" sz="1500">
                <a:solidFill>
                  <a:srgbClr val="000000"/>
                </a:solidFill>
                <a:highlight>
                  <a:srgbClr val="FFFFFF"/>
                </a:highlight>
                <a:latin typeface="Consolas"/>
                <a:ea typeface="Consolas"/>
                <a:cs typeface="Consolas"/>
                <a:sym typeface="Consolas"/>
              </a:rPr>
              <a:t>	</a:t>
            </a:r>
            <a:r>
              <a:rPr b="1" lang="es" sz="1500">
                <a:solidFill>
                  <a:srgbClr val="000000"/>
                </a:solidFill>
                <a:highlight>
                  <a:srgbClr val="FFFFFF"/>
                </a:highlight>
                <a:latin typeface="Consolas"/>
                <a:ea typeface="Consolas"/>
                <a:cs typeface="Consolas"/>
                <a:sym typeface="Consolas"/>
              </a:rPr>
              <a:t>Laboratorio 2 CIT1000 sección 3</a:t>
            </a:r>
            <a:endParaRPr b="1" sz="15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Indicaciones</a:t>
            </a:r>
            <a:endParaRPr>
              <a:latin typeface="Roboto"/>
              <a:ea typeface="Roboto"/>
              <a:cs typeface="Roboto"/>
              <a:sym typeface="Roboto"/>
            </a:endParaRPr>
          </a:p>
        </p:txBody>
      </p:sp>
      <p:sp>
        <p:nvSpPr>
          <p:cNvPr id="105" name="Google Shape;105;p16"/>
          <p:cNvSpPr txBox="1"/>
          <p:nvPr>
            <p:ph idx="1" type="body"/>
          </p:nvPr>
        </p:nvSpPr>
        <p:spPr>
          <a:xfrm>
            <a:off x="729450" y="2019175"/>
            <a:ext cx="7688700" cy="27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highlight>
                  <a:srgbClr val="FFFFFF"/>
                </a:highlight>
                <a:latin typeface="Consolas"/>
                <a:ea typeface="Consolas"/>
                <a:cs typeface="Consolas"/>
                <a:sym typeface="Consolas"/>
              </a:rPr>
              <a:t>Finalmente el programa deberá contener 4 </a:t>
            </a:r>
            <a:r>
              <a:rPr lang="es" sz="1500">
                <a:solidFill>
                  <a:srgbClr val="000000"/>
                </a:solidFill>
                <a:highlight>
                  <a:srgbClr val="FFFFFF"/>
                </a:highlight>
                <a:latin typeface="Consolas"/>
                <a:ea typeface="Consolas"/>
                <a:cs typeface="Consolas"/>
                <a:sym typeface="Consolas"/>
              </a:rPr>
              <a:t>líneas</a:t>
            </a:r>
            <a:r>
              <a:rPr lang="es" sz="1500">
                <a:solidFill>
                  <a:srgbClr val="000000"/>
                </a:solidFill>
                <a:highlight>
                  <a:srgbClr val="FFFFFF"/>
                </a:highlight>
                <a:latin typeface="Consolas"/>
                <a:ea typeface="Consolas"/>
                <a:cs typeface="Consolas"/>
                <a:sym typeface="Consolas"/>
              </a:rPr>
              <a:t> de comentarios donde se indique nombres y correos de los estudiantes.</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500">
              <a:solidFill>
                <a:srgbClr val="000000"/>
              </a:solidFill>
              <a:highlight>
                <a:srgbClr val="FFFFFF"/>
              </a:highlight>
              <a:latin typeface="Consolas"/>
              <a:ea typeface="Consolas"/>
              <a:cs typeface="Consolas"/>
              <a:sym typeface="Consolas"/>
            </a:endParaRPr>
          </a:p>
          <a:p>
            <a:pPr indent="0" lvl="0" marL="0" rtl="0" algn="l">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76200" marR="76200" rtl="0" algn="l">
              <a:lnSpc>
                <a:spcPct val="172222"/>
              </a:lnSpc>
              <a:spcBef>
                <a:spcPts val="1600"/>
              </a:spcBef>
              <a:spcAft>
                <a:spcPts val="0"/>
              </a:spcAft>
              <a:buNone/>
            </a:pPr>
            <a:r>
              <a:t/>
            </a:r>
            <a:endParaRPr sz="1000">
              <a:solidFill>
                <a:srgbClr val="000000"/>
              </a:solidFill>
              <a:highlight>
                <a:srgbClr val="FFFFFF"/>
              </a:highlight>
              <a:latin typeface="Consolas"/>
              <a:ea typeface="Consolas"/>
              <a:cs typeface="Consolas"/>
              <a:sym typeface="Consolas"/>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2909888" y="2773213"/>
            <a:ext cx="3324225" cy="2143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Laboratorio 2 - Ejercicio</a:t>
            </a:r>
            <a:endParaRPr>
              <a:latin typeface="Roboto"/>
              <a:ea typeface="Roboto"/>
              <a:cs typeface="Roboto"/>
              <a:sym typeface="Roboto"/>
            </a:endParaRPr>
          </a:p>
        </p:txBody>
      </p:sp>
      <p:sp>
        <p:nvSpPr>
          <p:cNvPr id="112" name="Google Shape;112;p17"/>
          <p:cNvSpPr txBox="1"/>
          <p:nvPr>
            <p:ph idx="1" type="body"/>
          </p:nvPr>
        </p:nvSpPr>
        <p:spPr>
          <a:xfrm>
            <a:off x="729450" y="2009575"/>
            <a:ext cx="7329000" cy="29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latin typeface="Consolas"/>
                <a:ea typeface="Consolas"/>
                <a:cs typeface="Consolas"/>
                <a:sym typeface="Consolas"/>
              </a:rPr>
              <a:t>La empresa #compratuticket le ha solicitado crear un programa en C++ que permita llevar el registro de venta de boletos para un concierto. El programa debe tener un menú principal (creado con switch) que permita al usuario seleccionar entre diferentes opciones, como: </a:t>
            </a:r>
            <a:endParaRPr>
              <a:solidFill>
                <a:srgbClr val="000000"/>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AutoNum type="arabicPeriod"/>
            </a:pPr>
            <a:r>
              <a:rPr lang="es">
                <a:solidFill>
                  <a:srgbClr val="000000"/>
                </a:solidFill>
                <a:highlight>
                  <a:srgbClr val="FFFFFF"/>
                </a:highlight>
                <a:latin typeface="Consolas"/>
                <a:ea typeface="Consolas"/>
                <a:cs typeface="Consolas"/>
                <a:sym typeface="Consolas"/>
              </a:rPr>
              <a:t>Registrar la venta de un tipo de boleto.</a:t>
            </a:r>
            <a:endParaRPr>
              <a:solidFill>
                <a:srgbClr val="000000"/>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AutoNum type="arabicPeriod"/>
            </a:pPr>
            <a:r>
              <a:rPr lang="es">
                <a:solidFill>
                  <a:srgbClr val="000000"/>
                </a:solidFill>
                <a:highlight>
                  <a:srgbClr val="FFFFFF"/>
                </a:highlight>
                <a:latin typeface="Consolas"/>
                <a:ea typeface="Consolas"/>
                <a:cs typeface="Consolas"/>
                <a:sym typeface="Consolas"/>
              </a:rPr>
              <a:t>Obtener y mostrar el total de ventas.</a:t>
            </a:r>
            <a:endParaRPr>
              <a:solidFill>
                <a:srgbClr val="000000"/>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AutoNum type="arabicPeriod"/>
            </a:pPr>
            <a:r>
              <a:rPr lang="es">
                <a:solidFill>
                  <a:srgbClr val="000000"/>
                </a:solidFill>
                <a:highlight>
                  <a:srgbClr val="FFFFFF"/>
                </a:highlight>
                <a:latin typeface="Consolas"/>
                <a:ea typeface="Consolas"/>
                <a:cs typeface="Consolas"/>
                <a:sym typeface="Consolas"/>
              </a:rPr>
              <a:t>Obtener y mostrar el total de ganancias.</a:t>
            </a:r>
            <a:endParaRPr>
              <a:solidFill>
                <a:srgbClr val="000000"/>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AutoNum type="arabicPeriod"/>
            </a:pPr>
            <a:r>
              <a:rPr lang="es">
                <a:solidFill>
                  <a:srgbClr val="000000"/>
                </a:solidFill>
                <a:highlight>
                  <a:srgbClr val="FFFFFF"/>
                </a:highlight>
                <a:latin typeface="Consolas"/>
                <a:ea typeface="Consolas"/>
                <a:cs typeface="Consolas"/>
                <a:sym typeface="Consolas"/>
              </a:rPr>
              <a:t>Simular </a:t>
            </a:r>
            <a:r>
              <a:rPr lang="es">
                <a:solidFill>
                  <a:srgbClr val="000000"/>
                </a:solidFill>
                <a:highlight>
                  <a:srgbClr val="FFFFFF"/>
                </a:highlight>
                <a:latin typeface="Consolas"/>
                <a:ea typeface="Consolas"/>
                <a:cs typeface="Consolas"/>
                <a:sym typeface="Consolas"/>
              </a:rPr>
              <a:t>la compra</a:t>
            </a:r>
            <a:r>
              <a:rPr lang="es">
                <a:solidFill>
                  <a:srgbClr val="000000"/>
                </a:solidFill>
                <a:highlight>
                  <a:srgbClr val="FFFFFF"/>
                </a:highlight>
                <a:latin typeface="Consolas"/>
                <a:ea typeface="Consolas"/>
                <a:cs typeface="Consolas"/>
                <a:sym typeface="Consolas"/>
              </a:rPr>
              <a:t> de n tickets.</a:t>
            </a:r>
            <a:endParaRPr>
              <a:solidFill>
                <a:srgbClr val="000000"/>
              </a:solidFill>
              <a:highlight>
                <a:srgbClr val="FFFFFF"/>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AutoNum type="arabicPeriod"/>
            </a:pPr>
            <a:r>
              <a:rPr lang="es">
                <a:solidFill>
                  <a:srgbClr val="000000"/>
                </a:solidFill>
                <a:highlight>
                  <a:srgbClr val="FFFFFF"/>
                </a:highlight>
                <a:latin typeface="Consolas"/>
                <a:ea typeface="Consolas"/>
                <a:cs typeface="Consolas"/>
                <a:sym typeface="Consolas"/>
              </a:rPr>
              <a:t>Salir del programa.</a:t>
            </a:r>
            <a:endParaRPr>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es">
                <a:solidFill>
                  <a:srgbClr val="000000"/>
                </a:solidFill>
                <a:highlight>
                  <a:srgbClr val="FFFFFF"/>
                </a:highlight>
                <a:latin typeface="Consolas"/>
                <a:ea typeface="Consolas"/>
                <a:cs typeface="Consolas"/>
                <a:sym typeface="Consolas"/>
              </a:rPr>
              <a:t>Si el usuario ingresa una opción que no </a:t>
            </a:r>
            <a:r>
              <a:rPr lang="es">
                <a:solidFill>
                  <a:srgbClr val="000000"/>
                </a:solidFill>
                <a:highlight>
                  <a:srgbClr val="FFFFFF"/>
                </a:highlight>
                <a:latin typeface="Consolas"/>
                <a:ea typeface="Consolas"/>
                <a:cs typeface="Consolas"/>
                <a:sym typeface="Consolas"/>
              </a:rPr>
              <a:t>está</a:t>
            </a:r>
            <a:r>
              <a:rPr lang="es">
                <a:solidFill>
                  <a:srgbClr val="000000"/>
                </a:solidFill>
                <a:highlight>
                  <a:srgbClr val="FFFFFF"/>
                </a:highlight>
                <a:latin typeface="Consolas"/>
                <a:ea typeface="Consolas"/>
                <a:cs typeface="Consolas"/>
                <a:sym typeface="Consolas"/>
              </a:rPr>
              <a:t> dentro del menú, debe entregar un mensaje de opción </a:t>
            </a:r>
            <a:r>
              <a:rPr lang="es">
                <a:solidFill>
                  <a:srgbClr val="000000"/>
                </a:solidFill>
                <a:highlight>
                  <a:srgbClr val="FFFFFF"/>
                </a:highlight>
                <a:latin typeface="Consolas"/>
                <a:ea typeface="Consolas"/>
                <a:cs typeface="Consolas"/>
                <a:sym typeface="Consolas"/>
              </a:rPr>
              <a:t>inválida y volver a solicitar una opción</a:t>
            </a:r>
            <a:r>
              <a:rPr lang="es">
                <a:solidFill>
                  <a:srgbClr val="000000"/>
                </a:solidFill>
                <a:highlight>
                  <a:srgbClr val="FFFFFF"/>
                </a:highlight>
                <a:latin typeface="Consolas"/>
                <a:ea typeface="Consolas"/>
                <a:cs typeface="Consolas"/>
                <a:sym typeface="Consolas"/>
              </a:rPr>
              <a:t>. </a:t>
            </a:r>
            <a:endParaRPr>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00000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solidFill>
                <a:srgbClr val="000000"/>
              </a:solidFill>
              <a:highlight>
                <a:srgbClr val="FFFFFF"/>
              </a:highlight>
              <a:latin typeface="Consolas"/>
              <a:ea typeface="Consolas"/>
              <a:cs typeface="Consolas"/>
              <a:sym typeface="Consolas"/>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7650" y="1441200"/>
            <a:ext cx="7688700" cy="345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Consolas"/>
              <a:buChar char="-"/>
            </a:pPr>
            <a:r>
              <a:rPr lang="es">
                <a:solidFill>
                  <a:srgbClr val="000000"/>
                </a:solidFill>
                <a:highlight>
                  <a:schemeClr val="lt1"/>
                </a:highlight>
                <a:latin typeface="Consolas"/>
                <a:ea typeface="Consolas"/>
                <a:cs typeface="Consolas"/>
                <a:sym typeface="Consolas"/>
              </a:rPr>
              <a:t>Para la venta de boletos, se deben ofrecer 3 tipos de tickets con distintos precios: VIP($2000), Preferencial($1500) y General($1000). El usuario debe ingresar la cantidad de boletos vendidos de cada tipo y el programa debe calcular el monto total de la venta. Además, se debe verificar que la cantidad de boletos vendidos sea mayor a cero y que el tipo de ticket seleccionado sea válido.</a:t>
            </a:r>
            <a:endParaRPr>
              <a:solidFill>
                <a:srgbClr val="000000"/>
              </a:solidFill>
              <a:highlight>
                <a:schemeClr val="lt1"/>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Char char="-"/>
            </a:pPr>
            <a:r>
              <a:rPr lang="es">
                <a:solidFill>
                  <a:srgbClr val="000000"/>
                </a:solidFill>
                <a:highlight>
                  <a:schemeClr val="lt1"/>
                </a:highlight>
                <a:latin typeface="Consolas"/>
                <a:ea typeface="Consolas"/>
                <a:cs typeface="Consolas"/>
                <a:sym typeface="Consolas"/>
              </a:rPr>
              <a:t>Una vez registrada la venta, el programa debe mostrar al usuario el total de ventas y ganancias acumuladas. Para calcular la ganancia, se debe aplicar una comisión del 10% sobre el total de ventas.</a:t>
            </a:r>
            <a:endParaRPr>
              <a:solidFill>
                <a:srgbClr val="000000"/>
              </a:solidFill>
              <a:highlight>
                <a:schemeClr val="lt1"/>
              </a:highlight>
              <a:latin typeface="Consolas"/>
              <a:ea typeface="Consolas"/>
              <a:cs typeface="Consolas"/>
              <a:sym typeface="Consolas"/>
            </a:endParaRPr>
          </a:p>
          <a:p>
            <a:pPr indent="-311150" lvl="0" marL="457200" rtl="0" algn="l">
              <a:spcBef>
                <a:spcPts val="0"/>
              </a:spcBef>
              <a:spcAft>
                <a:spcPts val="0"/>
              </a:spcAft>
              <a:buClr>
                <a:srgbClr val="000000"/>
              </a:buClr>
              <a:buSzPts val="1300"/>
              <a:buFont typeface="Consolas"/>
              <a:buChar char="-"/>
            </a:pPr>
            <a:r>
              <a:rPr lang="es">
                <a:solidFill>
                  <a:srgbClr val="000000"/>
                </a:solidFill>
                <a:highlight>
                  <a:schemeClr val="lt1"/>
                </a:highlight>
                <a:latin typeface="Consolas"/>
                <a:ea typeface="Consolas"/>
                <a:cs typeface="Consolas"/>
                <a:sym typeface="Consolas"/>
              </a:rPr>
              <a:t>Para simular la compra, el usuario debe ingresar la cantidad y el número de tickets de los 3 tipos y calcular el monto final que se debería pagar (utilizar for). </a:t>
            </a:r>
            <a:endParaRPr>
              <a:solidFill>
                <a:srgbClr val="000000"/>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