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31"/>
  </p:notesMasterIdLst>
  <p:handoutMasterIdLst>
    <p:handoutMasterId r:id="rId32"/>
  </p:handoutMasterIdLst>
  <p:sldIdLst>
    <p:sldId id="256" r:id="rId2"/>
    <p:sldId id="257" r:id="rId3"/>
    <p:sldId id="258" r:id="rId4"/>
    <p:sldId id="269"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4" r:id="rId18"/>
    <p:sldId id="272" r:id="rId19"/>
    <p:sldId id="273"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8C1880-2E5F-4B9C-8D95-424ADC684A5F}" v="337" dt="2023-07-11T19:12:35.437"/>
    <p1510:client id="{F2AC70C1-376D-2174-6C7A-C14FE297FC9E}" v="7072" dt="2023-07-17T19:26:18.8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93" d="100"/>
          <a:sy n="93" d="100"/>
        </p:scale>
        <p:origin x="1104" y="78"/>
      </p:cViewPr>
      <p:guideLst/>
    </p:cSldViewPr>
  </p:slideViewPr>
  <p:notesTextViewPr>
    <p:cViewPr>
      <p:scale>
        <a:sx n="1" d="1"/>
        <a:sy n="1" d="1"/>
      </p:scale>
      <p:origin x="0" y="0"/>
    </p:cViewPr>
  </p:notesTextViewPr>
  <p:notesViewPr>
    <p:cSldViewPr snapToGrid="0">
      <p:cViewPr varScale="1">
        <p:scale>
          <a:sx n="71" d="100"/>
          <a:sy n="71" d="100"/>
        </p:scale>
        <p:origin x="4188"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396220A2-3719-4C88-BEC6-D85464DD00E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15FE7F27-2662-43F6-B052-8899EDE03B6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36F8C3-AA81-4E15-877A-9FD96AB82D17}" type="datetimeFigureOut">
              <a:rPr lang="es-ES" smtClean="0"/>
              <a:t>17/07/2023</a:t>
            </a:fld>
            <a:endParaRPr lang="es-ES"/>
          </a:p>
        </p:txBody>
      </p:sp>
      <p:sp>
        <p:nvSpPr>
          <p:cNvPr id="4" name="Marcador de pie de página 3">
            <a:extLst>
              <a:ext uri="{FF2B5EF4-FFF2-40B4-BE49-F238E27FC236}">
                <a16:creationId xmlns:a16="http://schemas.microsoft.com/office/drawing/2014/main" id="{ADD079AF-5F4C-4691-899B-98C7B0BD90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15F8AE69-314E-47C5-A1F7-0FFB037386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F4BF42-734C-4FC5-8C2C-167BCC6750A3}" type="slidenum">
              <a:rPr lang="es-ES" smtClean="0"/>
              <a:t>‹Nº›</a:t>
            </a:fld>
            <a:endParaRPr lang="es-ES"/>
          </a:p>
        </p:txBody>
      </p:sp>
    </p:spTree>
    <p:extLst>
      <p:ext uri="{BB962C8B-B14F-4D97-AF65-F5344CB8AC3E}">
        <p14:creationId xmlns:p14="http://schemas.microsoft.com/office/powerpoint/2010/main" val="19226294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13FA5B-05DC-473C-8C97-F3293A49B41A}" type="datetimeFigureOut">
              <a:rPr lang="es-ES" noProof="0" smtClean="0"/>
              <a:t>17/07/2023</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41D3E8-ADE8-4E11-B73D-9565CAA5C054}" type="slidenum">
              <a:rPr lang="es-ES" noProof="0" smtClean="0"/>
              <a:t>‹Nº›</a:t>
            </a:fld>
            <a:endParaRPr lang="es-ES" noProof="0"/>
          </a:p>
        </p:txBody>
      </p:sp>
    </p:spTree>
    <p:extLst>
      <p:ext uri="{BB962C8B-B14F-4D97-AF65-F5344CB8AC3E}">
        <p14:creationId xmlns:p14="http://schemas.microsoft.com/office/powerpoint/2010/main" val="35316045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3741D3E8-ADE8-4E11-B73D-9565CAA5C054}" type="slidenum">
              <a:rPr lang="es-ES" smtClean="0"/>
              <a:t>1</a:t>
            </a:fld>
            <a:endParaRPr lang="es-ES"/>
          </a:p>
        </p:txBody>
      </p:sp>
    </p:spTree>
    <p:extLst>
      <p:ext uri="{BB962C8B-B14F-4D97-AF65-F5344CB8AC3E}">
        <p14:creationId xmlns:p14="http://schemas.microsoft.com/office/powerpoint/2010/main" val="2043651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7/17/2023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3981801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7/17/2023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1767463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7/17/2023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1269077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7/17/2023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96682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7/17/2023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46719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7/17/2023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23762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7/17/2023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5241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7/17/2023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98458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7/17/2023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122810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7/17/2023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5935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7/17/2023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2094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7/17/2023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‹Nº›</a:t>
            </a:fld>
            <a:endParaRPr lang="en-US" dirty="0"/>
          </a:p>
        </p:txBody>
      </p:sp>
    </p:spTree>
    <p:extLst>
      <p:ext uri="{BB962C8B-B14F-4D97-AF65-F5344CB8AC3E}">
        <p14:creationId xmlns:p14="http://schemas.microsoft.com/office/powerpoint/2010/main" val="225954443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5297762" y="640080"/>
            <a:ext cx="6251110" cy="3566160"/>
          </a:xfrm>
        </p:spPr>
        <p:txBody>
          <a:bodyPr rtlCol="0" anchor="b">
            <a:normAutofit/>
          </a:bodyPr>
          <a:lstStyle/>
          <a:p>
            <a:r>
              <a:rPr lang="es-ES" dirty="0"/>
              <a:t>CURSO PROGRAMACIÓN</a:t>
            </a:r>
          </a:p>
        </p:txBody>
      </p:sp>
      <p:sp>
        <p:nvSpPr>
          <p:cNvPr id="3" name="Subtítulo 2"/>
          <p:cNvSpPr>
            <a:spLocks noGrp="1"/>
          </p:cNvSpPr>
          <p:nvPr>
            <p:ph type="subTitle" idx="1"/>
          </p:nvPr>
        </p:nvSpPr>
        <p:spPr>
          <a:xfrm>
            <a:off x="5297760" y="4636008"/>
            <a:ext cx="6251111" cy="1572768"/>
          </a:xfrm>
        </p:spPr>
        <p:txBody>
          <a:bodyPr vert="horz" lIns="91440" tIns="45720" rIns="91440" bIns="45720" rtlCol="0">
            <a:normAutofit/>
          </a:bodyPr>
          <a:lstStyle/>
          <a:p>
            <a:r>
              <a:rPr lang="es-ES" dirty="0"/>
              <a:t>PROGRAMACIÓN GENERAL EN C++</a:t>
            </a:r>
          </a:p>
        </p:txBody>
      </p:sp>
      <p:sp>
        <p:nvSpPr>
          <p:cNvPr id="11"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E17C8A"/>
          </a:solidFill>
          <a:ln w="38100" cap="rnd">
            <a:solidFill>
              <a:srgbClr val="E17C8A"/>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E5FB2A7-07AB-4EF1-FA5B-3B8BC9AFBC79}"/>
              </a:ext>
            </a:extLst>
          </p:cNvPr>
          <p:cNvPicPr>
            <a:picLocks noChangeAspect="1"/>
          </p:cNvPicPr>
          <p:nvPr/>
        </p:nvPicPr>
        <p:blipFill rotWithShape="1">
          <a:blip r:embed="rId3"/>
          <a:srcRect l="35043" r="10644" b="5"/>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360108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901190-1DC2-A6C8-1564-5480B303E5A3}"/>
              </a:ext>
            </a:extLst>
          </p:cNvPr>
          <p:cNvSpPr>
            <a:spLocks noGrp="1"/>
          </p:cNvSpPr>
          <p:nvPr>
            <p:ph type="title"/>
          </p:nvPr>
        </p:nvSpPr>
        <p:spPr/>
        <p:txBody>
          <a:bodyPr/>
          <a:lstStyle/>
          <a:p>
            <a:r>
              <a:rPr lang="es-ES" dirty="0"/>
              <a:t>CICLOS: DO WHILE</a:t>
            </a:r>
          </a:p>
        </p:txBody>
      </p:sp>
      <p:sp>
        <p:nvSpPr>
          <p:cNvPr id="3" name="Marcador de contenido 2">
            <a:extLst>
              <a:ext uri="{FF2B5EF4-FFF2-40B4-BE49-F238E27FC236}">
                <a16:creationId xmlns:a16="http://schemas.microsoft.com/office/drawing/2014/main" id="{C8145F99-D0AE-2DD5-C0AB-467DAEF74C88}"/>
              </a:ext>
            </a:extLst>
          </p:cNvPr>
          <p:cNvSpPr>
            <a:spLocks noGrp="1"/>
          </p:cNvSpPr>
          <p:nvPr>
            <p:ph idx="1"/>
          </p:nvPr>
        </p:nvSpPr>
        <p:spPr/>
        <p:txBody>
          <a:bodyPr vert="horz" lIns="91440" tIns="45720" rIns="91440" bIns="45720" rtlCol="0" anchor="t">
            <a:normAutofit/>
          </a:bodyPr>
          <a:lstStyle/>
          <a:p>
            <a:r>
              <a:rPr lang="es-ES" sz="4400" dirty="0"/>
              <a:t>Primero se ejecutará algo sí o sí, no existe condición.</a:t>
            </a:r>
          </a:p>
          <a:p>
            <a:r>
              <a:rPr lang="es-ES" sz="4400" dirty="0"/>
              <a:t>Luego de ejecutarse ese "do", se verifica una condición para volver a ejecutarla.</a:t>
            </a:r>
          </a:p>
          <a:p>
            <a:r>
              <a:rPr lang="es-ES" sz="4400" dirty="0"/>
              <a:t>Sintaxis [ do{ } ] [ </a:t>
            </a:r>
            <a:r>
              <a:rPr lang="es-ES" sz="4400" dirty="0" err="1"/>
              <a:t>while</a:t>
            </a:r>
            <a:r>
              <a:rPr lang="es-ES" sz="4400" dirty="0"/>
              <a:t>(</a:t>
            </a:r>
            <a:r>
              <a:rPr lang="es-ES" sz="4400" dirty="0" err="1"/>
              <a:t>condicion</a:t>
            </a:r>
            <a:r>
              <a:rPr lang="es-ES" sz="4400" dirty="0"/>
              <a:t>); ]</a:t>
            </a:r>
          </a:p>
        </p:txBody>
      </p:sp>
    </p:spTree>
    <p:extLst>
      <p:ext uri="{BB962C8B-B14F-4D97-AF65-F5344CB8AC3E}">
        <p14:creationId xmlns:p14="http://schemas.microsoft.com/office/powerpoint/2010/main" val="3666213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39CF56-B603-7E37-02EB-DB10470C9953}"/>
              </a:ext>
            </a:extLst>
          </p:cNvPr>
          <p:cNvSpPr>
            <a:spLocks noGrp="1"/>
          </p:cNvSpPr>
          <p:nvPr>
            <p:ph type="title"/>
          </p:nvPr>
        </p:nvSpPr>
        <p:spPr/>
        <p:txBody>
          <a:bodyPr/>
          <a:lstStyle/>
          <a:p>
            <a:r>
              <a:rPr lang="es-ES" dirty="0"/>
              <a:t>CICLOS: FOR</a:t>
            </a:r>
          </a:p>
        </p:txBody>
      </p:sp>
      <p:sp>
        <p:nvSpPr>
          <p:cNvPr id="3" name="Marcador de contenido 2">
            <a:extLst>
              <a:ext uri="{FF2B5EF4-FFF2-40B4-BE49-F238E27FC236}">
                <a16:creationId xmlns:a16="http://schemas.microsoft.com/office/drawing/2014/main" id="{4B429E4F-EE65-7C31-FBEF-80659E950E64}"/>
              </a:ext>
            </a:extLst>
          </p:cNvPr>
          <p:cNvSpPr>
            <a:spLocks noGrp="1"/>
          </p:cNvSpPr>
          <p:nvPr>
            <p:ph idx="1"/>
          </p:nvPr>
        </p:nvSpPr>
        <p:spPr/>
        <p:txBody>
          <a:bodyPr vert="horz" lIns="91440" tIns="45720" rIns="91440" bIns="45720" rtlCol="0" anchor="t">
            <a:noAutofit/>
          </a:bodyPr>
          <a:lstStyle/>
          <a:p>
            <a:r>
              <a:rPr lang="es-ES" sz="3600" dirty="0"/>
              <a:t>El ciclo </a:t>
            </a:r>
            <a:r>
              <a:rPr lang="es-ES" sz="3600" dirty="0" err="1"/>
              <a:t>for</a:t>
            </a:r>
            <a:r>
              <a:rPr lang="es-ES" sz="3600" dirty="0"/>
              <a:t> se utiliza cuando conocemos la cantidad de repeticiones.</a:t>
            </a:r>
          </a:p>
          <a:p>
            <a:r>
              <a:rPr lang="es-ES" sz="3600" dirty="0"/>
              <a:t>Se utiliza siempre cuando trabajemos con </a:t>
            </a:r>
            <a:r>
              <a:rPr lang="es-ES" sz="3600" b="1" dirty="0"/>
              <a:t>arreglos</a:t>
            </a:r>
            <a:r>
              <a:rPr lang="es-ES" sz="3600" dirty="0"/>
              <a:t>.</a:t>
            </a:r>
          </a:p>
          <a:p>
            <a:r>
              <a:rPr lang="es-ES" sz="3600" dirty="0"/>
              <a:t>Debemos indicar tres cosas: inicio del ciclo, condición para seguir repitiéndose y en cuánto aumentará una variable para avanzar en las iteraciones.</a:t>
            </a:r>
          </a:p>
          <a:p>
            <a:r>
              <a:rPr lang="es-ES" sz="3600" dirty="0"/>
              <a:t>Dentro del </a:t>
            </a:r>
            <a:r>
              <a:rPr lang="es-ES" sz="3600" dirty="0" err="1"/>
              <a:t>for</a:t>
            </a:r>
            <a:r>
              <a:rPr lang="es-ES" sz="3600" dirty="0"/>
              <a:t> podemos definir una variable, la cual sólo existirá en este ciclo, no fuera.</a:t>
            </a:r>
          </a:p>
          <a:p>
            <a:r>
              <a:rPr lang="es-ES" sz="3600" dirty="0"/>
              <a:t>No podemos llamar en otro lado del código la variable creada por el ciclo </a:t>
            </a:r>
            <a:r>
              <a:rPr lang="es-ES" sz="3600" dirty="0" err="1"/>
              <a:t>for</a:t>
            </a:r>
            <a:r>
              <a:rPr lang="es-ES" sz="3600" dirty="0"/>
              <a:t>, ya que sólo es </a:t>
            </a:r>
            <a:r>
              <a:rPr lang="es-ES" sz="3600" b="1" dirty="0"/>
              <a:t>local</a:t>
            </a:r>
            <a:r>
              <a:rPr lang="es-ES" sz="3600" dirty="0"/>
              <a:t>.</a:t>
            </a:r>
          </a:p>
        </p:txBody>
      </p:sp>
    </p:spTree>
    <p:extLst>
      <p:ext uri="{BB962C8B-B14F-4D97-AF65-F5344CB8AC3E}">
        <p14:creationId xmlns:p14="http://schemas.microsoft.com/office/powerpoint/2010/main" val="4004524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5A2B26-17DB-D301-FE78-4133C32B5CDF}"/>
              </a:ext>
            </a:extLst>
          </p:cNvPr>
          <p:cNvSpPr>
            <a:spLocks noGrp="1"/>
          </p:cNvSpPr>
          <p:nvPr>
            <p:ph type="title"/>
          </p:nvPr>
        </p:nvSpPr>
        <p:spPr/>
        <p:txBody>
          <a:bodyPr/>
          <a:lstStyle/>
          <a:p>
            <a:r>
              <a:rPr lang="es-ES" dirty="0"/>
              <a:t>ARREGLOS</a:t>
            </a:r>
          </a:p>
        </p:txBody>
      </p:sp>
      <p:sp>
        <p:nvSpPr>
          <p:cNvPr id="3" name="Marcador de contenido 2">
            <a:extLst>
              <a:ext uri="{FF2B5EF4-FFF2-40B4-BE49-F238E27FC236}">
                <a16:creationId xmlns:a16="http://schemas.microsoft.com/office/drawing/2014/main" id="{32F321B2-5736-28F1-DE07-26E00E18931E}"/>
              </a:ext>
            </a:extLst>
          </p:cNvPr>
          <p:cNvSpPr>
            <a:spLocks noGrp="1"/>
          </p:cNvSpPr>
          <p:nvPr>
            <p:ph idx="1"/>
          </p:nvPr>
        </p:nvSpPr>
        <p:spPr/>
        <p:txBody>
          <a:bodyPr vert="horz" lIns="91440" tIns="45720" rIns="91440" bIns="45720" rtlCol="0" anchor="t">
            <a:noAutofit/>
          </a:bodyPr>
          <a:lstStyle/>
          <a:p>
            <a:r>
              <a:rPr lang="es-ES" dirty="0"/>
              <a:t>Primera estructura de datos que se verá en el curso. Lo combinaremos con el ciclo </a:t>
            </a:r>
            <a:r>
              <a:rPr lang="es-ES" dirty="0" err="1"/>
              <a:t>for</a:t>
            </a:r>
            <a:r>
              <a:rPr lang="es-ES" dirty="0"/>
              <a:t>.</a:t>
            </a:r>
          </a:p>
          <a:p>
            <a:r>
              <a:rPr lang="es-ES" dirty="0"/>
              <a:t>Hasta ahora las variables guardan un solo dato, con arreglos, podemos guardar varios de ellos.</a:t>
            </a:r>
          </a:p>
          <a:p>
            <a:r>
              <a:rPr lang="es-ES" dirty="0"/>
              <a:t>El tamaño (cuántos datos guardaremos en el arreglo) depende del número que indiquemos en el arreglo.</a:t>
            </a:r>
          </a:p>
          <a:p>
            <a:r>
              <a:rPr lang="es-ES" dirty="0"/>
              <a:t>Si le damos tamaño 20, puede guardar 20 datos. Siempre debemos indicarle el tamaño de alguna manera.</a:t>
            </a:r>
          </a:p>
          <a:p>
            <a:r>
              <a:rPr lang="es-ES" dirty="0"/>
              <a:t>Nuevamente, necesita de un tipo de dato, por lo que solo podemos guardar datos de ese tipo, no combinar.</a:t>
            </a:r>
          </a:p>
          <a:p>
            <a:pPr>
              <a:buFont typeface="Arial"/>
            </a:pPr>
            <a:r>
              <a:rPr lang="es-ES" dirty="0"/>
              <a:t>tipo de dato + nombre arreglo + agregar corchetes así: [tamaño] ;</a:t>
            </a:r>
          </a:p>
          <a:p>
            <a:pPr>
              <a:buFont typeface="Arial"/>
            </a:pPr>
            <a:r>
              <a:rPr lang="es-ES" dirty="0"/>
              <a:t>El arreglo se crea vacío, o podemos crearlo directamente con datos: </a:t>
            </a:r>
            <a:r>
              <a:rPr lang="es-ES" b="1" dirty="0" err="1"/>
              <a:t>int</a:t>
            </a:r>
            <a:r>
              <a:rPr lang="es-ES" b="1" dirty="0"/>
              <a:t> arreglo[ ] = {-1,0.1,2,3,4,5};</a:t>
            </a:r>
          </a:p>
          <a:p>
            <a:pPr>
              <a:buFont typeface="Arial"/>
            </a:pPr>
            <a:r>
              <a:rPr lang="es-ES" dirty="0"/>
              <a:t>En este caso, el tamaño del arreglo sería 7 números enteros, lo cual sabemos ya que lo creamos nosotros.</a:t>
            </a:r>
          </a:p>
        </p:txBody>
      </p:sp>
    </p:spTree>
    <p:extLst>
      <p:ext uri="{BB962C8B-B14F-4D97-AF65-F5344CB8AC3E}">
        <p14:creationId xmlns:p14="http://schemas.microsoft.com/office/powerpoint/2010/main" val="1834435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10131A-906C-DA13-1170-A3DD084DADE1}"/>
              </a:ext>
            </a:extLst>
          </p:cNvPr>
          <p:cNvSpPr>
            <a:spLocks noGrp="1"/>
          </p:cNvSpPr>
          <p:nvPr>
            <p:ph type="title"/>
          </p:nvPr>
        </p:nvSpPr>
        <p:spPr/>
        <p:txBody>
          <a:bodyPr/>
          <a:lstStyle/>
          <a:p>
            <a:r>
              <a:rPr lang="es-ES" dirty="0"/>
              <a:t>FUNCIONES</a:t>
            </a:r>
          </a:p>
        </p:txBody>
      </p:sp>
      <p:sp>
        <p:nvSpPr>
          <p:cNvPr id="3" name="Marcador de contenido 2">
            <a:extLst>
              <a:ext uri="{FF2B5EF4-FFF2-40B4-BE49-F238E27FC236}">
                <a16:creationId xmlns:a16="http://schemas.microsoft.com/office/drawing/2014/main" id="{36C6C9B7-5B8D-5665-EB4A-26282E60B100}"/>
              </a:ext>
            </a:extLst>
          </p:cNvPr>
          <p:cNvSpPr>
            <a:spLocks noGrp="1"/>
          </p:cNvSpPr>
          <p:nvPr>
            <p:ph idx="1"/>
          </p:nvPr>
        </p:nvSpPr>
        <p:spPr>
          <a:xfrm>
            <a:off x="838200" y="1929384"/>
            <a:ext cx="10896600" cy="4671060"/>
          </a:xfrm>
        </p:spPr>
        <p:txBody>
          <a:bodyPr vert="horz" lIns="91440" tIns="45720" rIns="91440" bIns="45720" rtlCol="0" anchor="t">
            <a:normAutofit/>
          </a:bodyPr>
          <a:lstStyle/>
          <a:p>
            <a:r>
              <a:rPr lang="es-ES" sz="2400" dirty="0"/>
              <a:t>Las funciones las podemos definir como trozos de código independiente del resto, que realizan alguna tarea.</a:t>
            </a:r>
          </a:p>
          <a:p>
            <a:r>
              <a:rPr lang="es-ES" sz="2400" dirty="0"/>
              <a:t>En nuestra función principal "</a:t>
            </a:r>
            <a:r>
              <a:rPr lang="es-ES" sz="2400" err="1"/>
              <a:t>main</a:t>
            </a:r>
            <a:r>
              <a:rPr lang="es-ES" sz="2400" dirty="0"/>
              <a:t>", podemos pedir la ayuda de estas funciones para realizar una tarea.</a:t>
            </a:r>
          </a:p>
          <a:p>
            <a:r>
              <a:rPr lang="es-ES" sz="2400" dirty="0"/>
              <a:t>Esto hace un código más ordenado y ahorra el reescribir código para repetir tareas.</a:t>
            </a:r>
          </a:p>
          <a:p>
            <a:r>
              <a:rPr lang="es-ES" sz="2400" dirty="0"/>
              <a:t>Existen dos tipos de funciones, las vacías y las que retornan, no hay más. Toda función puede o no recibir </a:t>
            </a:r>
            <a:r>
              <a:rPr lang="es-ES" sz="2400" b="1" dirty="0"/>
              <a:t>parámetros, en un orden.</a:t>
            </a:r>
            <a:endParaRPr lang="es-ES" sz="2400" dirty="0"/>
          </a:p>
          <a:p>
            <a:r>
              <a:rPr lang="es-ES" sz="2400" dirty="0"/>
              <a:t>Los parámetros son los datos que recibe la función para cumplir su tarea, son ilimitados, usamos el nombre que queramos para usarlos.</a:t>
            </a:r>
          </a:p>
          <a:p>
            <a:r>
              <a:rPr lang="es-ES" sz="2400" dirty="0"/>
              <a:t>Si la función </a:t>
            </a:r>
            <a:r>
              <a:rPr lang="es-ES" sz="2400" b="1" dirty="0"/>
              <a:t>retorna </a:t>
            </a:r>
            <a:r>
              <a:rPr lang="es-ES" sz="2400" dirty="0"/>
              <a:t>algo (es decir, devuelve un valor), la función entrega un solo dato y termina su ejecución automáticamente. Se indica que retorna por un </a:t>
            </a:r>
            <a:r>
              <a:rPr lang="es-ES" sz="2400" b="1" err="1"/>
              <a:t>return</a:t>
            </a:r>
            <a:r>
              <a:rPr lang="es-ES" sz="2400" dirty="0"/>
              <a:t>. </a:t>
            </a:r>
            <a:r>
              <a:rPr lang="es-ES" sz="2400" u="sng" dirty="0"/>
              <a:t>A la hora de llamarla</a:t>
            </a:r>
            <a:r>
              <a:rPr lang="es-ES" sz="2400" dirty="0"/>
              <a:t>, su resultado se debe imprimir o guardar en una variable.</a:t>
            </a:r>
          </a:p>
          <a:p>
            <a:r>
              <a:rPr lang="es-ES" sz="2400" dirty="0"/>
              <a:t>Si la función no retorna, es </a:t>
            </a:r>
            <a:r>
              <a:rPr lang="es-ES" sz="2400" b="1" err="1"/>
              <a:t>void</a:t>
            </a:r>
            <a:r>
              <a:rPr lang="es-ES" sz="2400" dirty="0"/>
              <a:t>, es decir, vacía. </a:t>
            </a:r>
            <a:r>
              <a:rPr lang="es-ES" sz="2400" u="sng" dirty="0"/>
              <a:t>A la hora de llamarla</a:t>
            </a:r>
            <a:r>
              <a:rPr lang="es-ES" sz="2400" dirty="0"/>
              <a:t>, se llama solo con su nombre, nada más.</a:t>
            </a:r>
          </a:p>
          <a:p>
            <a:r>
              <a:rPr lang="es-ES" sz="2400" dirty="0"/>
              <a:t>La función, si retorna un valor, debe indicarse su tipo de dato a entregar. Retorna el mismo tipo de dato indicado.</a:t>
            </a:r>
          </a:p>
        </p:txBody>
      </p:sp>
    </p:spTree>
    <p:extLst>
      <p:ext uri="{BB962C8B-B14F-4D97-AF65-F5344CB8AC3E}">
        <p14:creationId xmlns:p14="http://schemas.microsoft.com/office/powerpoint/2010/main" val="2440552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CBF3BC-0B05-5EF7-6BEB-8F97611B5C44}"/>
              </a:ext>
            </a:extLst>
          </p:cNvPr>
          <p:cNvSpPr>
            <a:spLocks noGrp="1"/>
          </p:cNvSpPr>
          <p:nvPr>
            <p:ph type="title"/>
          </p:nvPr>
        </p:nvSpPr>
        <p:spPr/>
        <p:txBody>
          <a:bodyPr/>
          <a:lstStyle/>
          <a:p>
            <a:r>
              <a:rPr lang="es-ES" dirty="0"/>
              <a:t>PASO POR REFERENCIA</a:t>
            </a:r>
          </a:p>
        </p:txBody>
      </p:sp>
      <p:sp>
        <p:nvSpPr>
          <p:cNvPr id="3" name="Marcador de contenido 2">
            <a:extLst>
              <a:ext uri="{FF2B5EF4-FFF2-40B4-BE49-F238E27FC236}">
                <a16:creationId xmlns:a16="http://schemas.microsoft.com/office/drawing/2014/main" id="{08A87B3B-8A04-E1E4-9DFD-C26CAFE6FB55}"/>
              </a:ext>
            </a:extLst>
          </p:cNvPr>
          <p:cNvSpPr>
            <a:spLocks noGrp="1"/>
          </p:cNvSpPr>
          <p:nvPr>
            <p:ph idx="1"/>
          </p:nvPr>
        </p:nvSpPr>
        <p:spPr/>
        <p:txBody>
          <a:bodyPr vert="horz" lIns="91440" tIns="45720" rIns="91440" bIns="45720" rtlCol="0" anchor="t">
            <a:normAutofit fontScale="92500" lnSpcReduction="10000"/>
          </a:bodyPr>
          <a:lstStyle/>
          <a:p>
            <a:r>
              <a:rPr lang="es-ES" dirty="0"/>
              <a:t>En las funciones, los datos que recibe como parámetros se pasan por </a:t>
            </a:r>
            <a:r>
              <a:rPr lang="es-ES" b="1" dirty="0"/>
              <a:t>valor</a:t>
            </a:r>
            <a:r>
              <a:rPr lang="es-ES" dirty="0"/>
              <a:t>. Esto significa que, si la función recibe un número 5, creará una copia de ese 5 y trabajará con ella, sin afectar la variable original guardada en memoria.</a:t>
            </a:r>
          </a:p>
          <a:p>
            <a:r>
              <a:rPr lang="es-ES" dirty="0"/>
              <a:t>Esto puede ser un problema si deseamos crear una función que </a:t>
            </a:r>
            <a:r>
              <a:rPr lang="es-ES" b="1" dirty="0"/>
              <a:t>modifique </a:t>
            </a:r>
            <a:r>
              <a:rPr lang="es-ES" dirty="0"/>
              <a:t>el valor de una variable y se vea reflejado en la memoria (o en la función "</a:t>
            </a:r>
            <a:r>
              <a:rPr lang="es-ES" err="1"/>
              <a:t>main</a:t>
            </a:r>
            <a:r>
              <a:rPr lang="es-ES" dirty="0"/>
              <a:t>").</a:t>
            </a:r>
          </a:p>
          <a:p>
            <a:r>
              <a:rPr lang="es-ES" dirty="0"/>
              <a:t>A la hora de pasar el parámetro, para indicar que se pasará por </a:t>
            </a:r>
            <a:r>
              <a:rPr lang="es-ES" b="1" dirty="0"/>
              <a:t>referencia </a:t>
            </a:r>
            <a:r>
              <a:rPr lang="es-ES" dirty="0"/>
              <a:t>(el dato guardado original en memoria) se incluye antes del nombre del parámetro un &amp;.</a:t>
            </a:r>
          </a:p>
          <a:p>
            <a:r>
              <a:rPr lang="es-ES" dirty="0"/>
              <a:t>El concepto de </a:t>
            </a:r>
            <a:r>
              <a:rPr lang="es-ES" b="1" dirty="0"/>
              <a:t>punteros </a:t>
            </a:r>
            <a:r>
              <a:rPr lang="es-ES" dirty="0"/>
              <a:t>tiene que ver con la memoria, para trabajar con direcciones de memoria directamente. Se utilizará en los siguientes cursos.</a:t>
            </a:r>
          </a:p>
          <a:p>
            <a:r>
              <a:rPr lang="es-ES" dirty="0"/>
              <a:t>Los arreglos se pasan como referencia siempre, no es necesario indicar un &amp;.</a:t>
            </a:r>
          </a:p>
          <a:p>
            <a:pPr marL="0" indent="0">
              <a:buNone/>
            </a:pPr>
            <a:endParaRPr lang="es-ES" dirty="0"/>
          </a:p>
        </p:txBody>
      </p:sp>
    </p:spTree>
    <p:extLst>
      <p:ext uri="{BB962C8B-B14F-4D97-AF65-F5344CB8AC3E}">
        <p14:creationId xmlns:p14="http://schemas.microsoft.com/office/powerpoint/2010/main" val="2794562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5A9ADE-AAB4-D1F1-E916-89E61E52C8DB}"/>
              </a:ext>
            </a:extLst>
          </p:cNvPr>
          <p:cNvSpPr>
            <a:spLocks noGrp="1"/>
          </p:cNvSpPr>
          <p:nvPr>
            <p:ph type="title"/>
          </p:nvPr>
        </p:nvSpPr>
        <p:spPr/>
        <p:txBody>
          <a:bodyPr/>
          <a:lstStyle/>
          <a:p>
            <a:r>
              <a:rPr lang="es-ES" dirty="0"/>
              <a:t>CLASES Y OBJETOS (PROGRAMACIÓN AVANZADA)</a:t>
            </a:r>
          </a:p>
        </p:txBody>
      </p:sp>
      <p:pic>
        <p:nvPicPr>
          <p:cNvPr id="4" name="Imagen 4" descr="Imagen que contiene contenedor, verde, tabla, pequeño&#10;&#10;Descripción generada automáticamente">
            <a:extLst>
              <a:ext uri="{FF2B5EF4-FFF2-40B4-BE49-F238E27FC236}">
                <a16:creationId xmlns:a16="http://schemas.microsoft.com/office/drawing/2014/main" id="{A1181163-3398-FEEC-9671-A57CC2896987}"/>
              </a:ext>
            </a:extLst>
          </p:cNvPr>
          <p:cNvPicPr>
            <a:picLocks noGrp="1" noChangeAspect="1"/>
          </p:cNvPicPr>
          <p:nvPr>
            <p:ph idx="1"/>
          </p:nvPr>
        </p:nvPicPr>
        <p:blipFill>
          <a:blip r:embed="rId2"/>
          <a:stretch>
            <a:fillRect/>
          </a:stretch>
        </p:blipFill>
        <p:spPr>
          <a:xfrm>
            <a:off x="7980045" y="1938909"/>
            <a:ext cx="3594735" cy="3594735"/>
          </a:xfrm>
        </p:spPr>
      </p:pic>
      <p:sp>
        <p:nvSpPr>
          <p:cNvPr id="5" name="CuadroTexto 4">
            <a:extLst>
              <a:ext uri="{FF2B5EF4-FFF2-40B4-BE49-F238E27FC236}">
                <a16:creationId xmlns:a16="http://schemas.microsoft.com/office/drawing/2014/main" id="{E38EE6CA-E235-AF06-9E69-556DECC185B8}"/>
              </a:ext>
            </a:extLst>
          </p:cNvPr>
          <p:cNvSpPr txBox="1"/>
          <p:nvPr/>
        </p:nvSpPr>
        <p:spPr>
          <a:xfrm>
            <a:off x="923924" y="1895475"/>
            <a:ext cx="6981825"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s-ES" sz="2800" dirty="0"/>
              <a:t>Una clase es un </a:t>
            </a:r>
            <a:r>
              <a:rPr lang="es-ES" sz="2800" b="1" dirty="0"/>
              <a:t>molde </a:t>
            </a:r>
            <a:r>
              <a:rPr lang="es-ES" sz="2800" dirty="0"/>
              <a:t>para un objeto. Por ejemplo, para hacer galletas, necesitas de un molde. El molde es la clase, el </a:t>
            </a:r>
            <a:r>
              <a:rPr lang="es-ES" sz="2800" b="1" dirty="0"/>
              <a:t>objeto </a:t>
            </a:r>
            <a:r>
              <a:rPr lang="es-ES" sz="2800" dirty="0"/>
              <a:t>es la galleta.</a:t>
            </a:r>
          </a:p>
          <a:p>
            <a:pPr marL="285750" indent="-285750">
              <a:buFont typeface="Calibri"/>
              <a:buChar char="-"/>
            </a:pPr>
            <a:r>
              <a:rPr lang="es-ES" sz="2800" dirty="0"/>
              <a:t>Dentro de programación, se utilizan clases para ahorrar mucho código y </a:t>
            </a:r>
            <a:r>
              <a:rPr lang="es-ES" sz="2800"/>
              <a:t>organizar información, además de crear cosas interesantes y útiles.</a:t>
            </a:r>
            <a:endParaRPr lang="es-ES" sz="2800" dirty="0"/>
          </a:p>
          <a:p>
            <a:pPr marL="285750" indent="-285750">
              <a:buFont typeface="Calibri"/>
              <a:buChar char="-"/>
            </a:pPr>
            <a:r>
              <a:rPr lang="es-ES" sz="2800" dirty="0"/>
              <a:t>Las clases tienen atributos y métodos.</a:t>
            </a:r>
          </a:p>
          <a:p>
            <a:pPr marL="285750" indent="-285750">
              <a:buFont typeface="Calibri"/>
              <a:buChar char="-"/>
            </a:pPr>
            <a:r>
              <a:rPr lang="es-ES" sz="2800" dirty="0"/>
              <a:t>Los </a:t>
            </a:r>
            <a:r>
              <a:rPr lang="es-ES" sz="2800" b="1" dirty="0"/>
              <a:t>atributos </a:t>
            </a:r>
            <a:r>
              <a:rPr lang="es-ES" sz="2800" dirty="0"/>
              <a:t>son las características, se le llama abstracción al trabajo de obtener</a:t>
            </a:r>
            <a:r>
              <a:rPr lang="es-ES" sz="2800"/>
              <a:t> y seleccionar las características más relevantes.</a:t>
            </a:r>
            <a:endParaRPr lang="es-ES" sz="2800" dirty="0"/>
          </a:p>
          <a:p>
            <a:pPr marL="285750" indent="-285750">
              <a:buFont typeface="Calibri"/>
              <a:buChar char="-"/>
            </a:pPr>
            <a:r>
              <a:rPr lang="es-ES" sz="2800" dirty="0"/>
              <a:t>Los </a:t>
            </a:r>
            <a:r>
              <a:rPr lang="es-ES" sz="2800" b="1" dirty="0"/>
              <a:t>métodos </a:t>
            </a:r>
            <a:r>
              <a:rPr lang="es-ES" sz="2800" dirty="0"/>
              <a:t>son las funciones que tiene la clase, comer, dormir, etc.</a:t>
            </a:r>
          </a:p>
          <a:p>
            <a:pPr marL="285750" indent="-285750">
              <a:buFont typeface="Calibri"/>
              <a:buChar char="-"/>
            </a:pPr>
            <a:r>
              <a:rPr lang="es-ES" sz="2800" dirty="0"/>
              <a:t>Para el cubo de la derecha, sus atributos pueden ser ancho, altura, profundidad, textura, nombre, dureza, etc. En sus funciones, romperse, desaparecer, etc.</a:t>
            </a:r>
          </a:p>
        </p:txBody>
      </p:sp>
      <p:sp>
        <p:nvSpPr>
          <p:cNvPr id="6" name="CuadroTexto 5">
            <a:extLst>
              <a:ext uri="{FF2B5EF4-FFF2-40B4-BE49-F238E27FC236}">
                <a16:creationId xmlns:a16="http://schemas.microsoft.com/office/drawing/2014/main" id="{F91AA066-527B-5EC7-729B-677BB479A0F5}"/>
              </a:ext>
            </a:extLst>
          </p:cNvPr>
          <p:cNvSpPr txBox="1"/>
          <p:nvPr/>
        </p:nvSpPr>
        <p:spPr>
          <a:xfrm>
            <a:off x="8143874" y="5648324"/>
            <a:ext cx="355282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800" b="1" dirty="0"/>
              <a:t>Figura 2</a:t>
            </a:r>
            <a:r>
              <a:rPr lang="es-ES" sz="2800" dirty="0"/>
              <a:t>. Cubito de Minecraft como objeto de una clase.</a:t>
            </a:r>
          </a:p>
        </p:txBody>
      </p:sp>
    </p:spTree>
    <p:extLst>
      <p:ext uri="{BB962C8B-B14F-4D97-AF65-F5344CB8AC3E}">
        <p14:creationId xmlns:p14="http://schemas.microsoft.com/office/powerpoint/2010/main" val="2575490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7B3CF6-6E5F-0699-35B7-806AB01E0DC5}"/>
              </a:ext>
            </a:extLst>
          </p:cNvPr>
          <p:cNvSpPr>
            <a:spLocks noGrp="1"/>
          </p:cNvSpPr>
          <p:nvPr>
            <p:ph type="title"/>
          </p:nvPr>
        </p:nvSpPr>
        <p:spPr/>
        <p:txBody>
          <a:bodyPr/>
          <a:lstStyle/>
          <a:p>
            <a:r>
              <a:rPr lang="es-ES" dirty="0"/>
              <a:t>ATRIBUTOS Y MÉTODOS</a:t>
            </a:r>
          </a:p>
        </p:txBody>
      </p:sp>
      <p:sp>
        <p:nvSpPr>
          <p:cNvPr id="3" name="Marcador de contenido 2">
            <a:extLst>
              <a:ext uri="{FF2B5EF4-FFF2-40B4-BE49-F238E27FC236}">
                <a16:creationId xmlns:a16="http://schemas.microsoft.com/office/drawing/2014/main" id="{201F0A88-8682-92B5-B260-4388212E3896}"/>
              </a:ext>
            </a:extLst>
          </p:cNvPr>
          <p:cNvSpPr>
            <a:spLocks noGrp="1"/>
          </p:cNvSpPr>
          <p:nvPr>
            <p:ph idx="1"/>
          </p:nvPr>
        </p:nvSpPr>
        <p:spPr/>
        <p:txBody>
          <a:bodyPr vert="horz" lIns="91440" tIns="45720" rIns="91440" bIns="45720" rtlCol="0" anchor="t">
            <a:normAutofit/>
          </a:bodyPr>
          <a:lstStyle/>
          <a:p>
            <a:r>
              <a:rPr lang="es-ES" dirty="0"/>
              <a:t>A la hora de crear una clase con "</a:t>
            </a:r>
            <a:r>
              <a:rPr lang="es-ES" dirty="0" err="1"/>
              <a:t>class</a:t>
            </a:r>
            <a:r>
              <a:rPr lang="es-ES" dirty="0"/>
              <a:t> nombre { }" podemos definir sus atributos como privados o públicos (por ahora).</a:t>
            </a:r>
          </a:p>
          <a:p>
            <a:r>
              <a:rPr lang="es-ES" dirty="0"/>
              <a:t>Privado significa que solo se pueden acceder a ellos dentro de la misma clase, no fuera de ella.</a:t>
            </a:r>
          </a:p>
          <a:p>
            <a:r>
              <a:rPr lang="es-ES" dirty="0"/>
              <a:t>Público significa que cualquiera puede acceder a ello.</a:t>
            </a:r>
          </a:p>
          <a:p>
            <a:r>
              <a:rPr lang="es-ES" dirty="0"/>
              <a:t>Los métodos se hacen públicos, y para acceder a los atributos que van en privado, se crear funciones </a:t>
            </a:r>
            <a:r>
              <a:rPr lang="es-ES" dirty="0" err="1"/>
              <a:t>get</a:t>
            </a:r>
            <a:r>
              <a:rPr lang="es-ES" dirty="0"/>
              <a:t> y set.</a:t>
            </a:r>
          </a:p>
          <a:p>
            <a:r>
              <a:rPr lang="es-ES" dirty="0"/>
              <a:t>Las funciones </a:t>
            </a:r>
            <a:r>
              <a:rPr lang="es-ES" b="1" dirty="0" err="1"/>
              <a:t>get</a:t>
            </a:r>
            <a:r>
              <a:rPr lang="es-ES" b="1" dirty="0"/>
              <a:t> </a:t>
            </a:r>
            <a:r>
              <a:rPr lang="es-ES" dirty="0"/>
              <a:t>(que es solo un nombre, una convención) permiten obtener un atributo con un </a:t>
            </a:r>
            <a:r>
              <a:rPr lang="es-ES" dirty="0" err="1"/>
              <a:t>return</a:t>
            </a:r>
            <a:r>
              <a:rPr lang="es-ES" dirty="0"/>
              <a:t>.</a:t>
            </a:r>
          </a:p>
          <a:p>
            <a:r>
              <a:rPr lang="es-ES" dirty="0"/>
              <a:t>Las funciones </a:t>
            </a:r>
            <a:r>
              <a:rPr lang="es-ES" b="1" dirty="0"/>
              <a:t>set </a:t>
            </a:r>
            <a:r>
              <a:rPr lang="es-ES" dirty="0"/>
              <a:t>(convención) permiten modificar un atributo recibiendo un parámetro, no retornan (</a:t>
            </a:r>
            <a:r>
              <a:rPr lang="es-ES" dirty="0" err="1"/>
              <a:t>void</a:t>
            </a:r>
            <a:r>
              <a:rPr lang="es-ES" dirty="0"/>
              <a:t>).</a:t>
            </a:r>
          </a:p>
          <a:p>
            <a:r>
              <a:rPr lang="es-ES" dirty="0"/>
              <a:t>Podemos crear todos los métodos que queramos.</a:t>
            </a:r>
          </a:p>
        </p:txBody>
      </p:sp>
    </p:spTree>
    <p:extLst>
      <p:ext uri="{BB962C8B-B14F-4D97-AF65-F5344CB8AC3E}">
        <p14:creationId xmlns:p14="http://schemas.microsoft.com/office/powerpoint/2010/main" val="2423081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E91DF5-3057-24B9-C808-A6F1334A2AE1}"/>
              </a:ext>
            </a:extLst>
          </p:cNvPr>
          <p:cNvSpPr>
            <a:spLocks noGrp="1"/>
          </p:cNvSpPr>
          <p:nvPr>
            <p:ph type="title"/>
          </p:nvPr>
        </p:nvSpPr>
        <p:spPr/>
        <p:txBody>
          <a:bodyPr/>
          <a:lstStyle/>
          <a:p>
            <a:r>
              <a:rPr lang="es-ES" dirty="0"/>
              <a:t>LLAMAR MÉTODOS</a:t>
            </a:r>
          </a:p>
        </p:txBody>
      </p:sp>
      <p:sp>
        <p:nvSpPr>
          <p:cNvPr id="3" name="Marcador de contenido 2">
            <a:extLst>
              <a:ext uri="{FF2B5EF4-FFF2-40B4-BE49-F238E27FC236}">
                <a16:creationId xmlns:a16="http://schemas.microsoft.com/office/drawing/2014/main" id="{8EDFD5CB-65C9-3F9C-08E3-989A47B9AD29}"/>
              </a:ext>
            </a:extLst>
          </p:cNvPr>
          <p:cNvSpPr>
            <a:spLocks noGrp="1"/>
          </p:cNvSpPr>
          <p:nvPr>
            <p:ph idx="1"/>
          </p:nvPr>
        </p:nvSpPr>
        <p:spPr/>
        <p:txBody>
          <a:bodyPr vert="horz" lIns="91440" tIns="45720" rIns="91440" bIns="45720" rtlCol="0" anchor="t">
            <a:normAutofit/>
          </a:bodyPr>
          <a:lstStyle/>
          <a:p>
            <a:r>
              <a:rPr lang="es-ES" sz="4000" dirty="0"/>
              <a:t>Para llamar a un método, necesitamos crear un objeto utilizando la clase.</a:t>
            </a:r>
          </a:p>
          <a:p>
            <a:r>
              <a:rPr lang="es-ES" sz="4000" dirty="0"/>
              <a:t>Cuando se crea el objeto, se llama por su nombre y se utiliza un punto "." en el caso se no usar punteros, y un "-&gt;" en caso contrario.</a:t>
            </a:r>
          </a:p>
          <a:p>
            <a:r>
              <a:rPr lang="es-ES" sz="4000" dirty="0"/>
              <a:t>Debemos </a:t>
            </a:r>
            <a:r>
              <a:rPr lang="es-ES" sz="4000" dirty="0" err="1"/>
              <a:t>recoradar</a:t>
            </a:r>
            <a:r>
              <a:rPr lang="es-ES" sz="4000" dirty="0"/>
              <a:t> si es una función tipo </a:t>
            </a:r>
            <a:r>
              <a:rPr lang="es-ES" sz="4000" dirty="0" err="1"/>
              <a:t>void</a:t>
            </a:r>
            <a:r>
              <a:rPr lang="es-ES" sz="4000" dirty="0"/>
              <a:t> o no.</a:t>
            </a:r>
          </a:p>
        </p:txBody>
      </p:sp>
    </p:spTree>
    <p:extLst>
      <p:ext uri="{BB962C8B-B14F-4D97-AF65-F5344CB8AC3E}">
        <p14:creationId xmlns:p14="http://schemas.microsoft.com/office/powerpoint/2010/main" val="2767660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F97E48-4024-5B06-D5A9-11DBDB198CD9}"/>
              </a:ext>
            </a:extLst>
          </p:cNvPr>
          <p:cNvSpPr>
            <a:spLocks noGrp="1"/>
          </p:cNvSpPr>
          <p:nvPr>
            <p:ph type="title"/>
          </p:nvPr>
        </p:nvSpPr>
        <p:spPr/>
        <p:txBody>
          <a:bodyPr/>
          <a:lstStyle/>
          <a:p>
            <a:r>
              <a:rPr lang="es-ES" dirty="0"/>
              <a:t>CONSTRUCTOR</a:t>
            </a:r>
          </a:p>
        </p:txBody>
      </p:sp>
      <p:sp>
        <p:nvSpPr>
          <p:cNvPr id="3" name="Marcador de contenido 2">
            <a:extLst>
              <a:ext uri="{FF2B5EF4-FFF2-40B4-BE49-F238E27FC236}">
                <a16:creationId xmlns:a16="http://schemas.microsoft.com/office/drawing/2014/main" id="{CD599CC8-1137-4C1C-3E2A-0149F0F125DF}"/>
              </a:ext>
            </a:extLst>
          </p:cNvPr>
          <p:cNvSpPr>
            <a:spLocks noGrp="1"/>
          </p:cNvSpPr>
          <p:nvPr>
            <p:ph idx="1"/>
          </p:nvPr>
        </p:nvSpPr>
        <p:spPr>
          <a:xfrm>
            <a:off x="838200" y="1929384"/>
            <a:ext cx="6743700" cy="4251960"/>
          </a:xfrm>
        </p:spPr>
        <p:txBody>
          <a:bodyPr vert="horz" lIns="91440" tIns="45720" rIns="91440" bIns="45720" rtlCol="0" anchor="t">
            <a:normAutofit fontScale="92500" lnSpcReduction="20000"/>
          </a:bodyPr>
          <a:lstStyle/>
          <a:p>
            <a:r>
              <a:rPr lang="es-ES" sz="3600" dirty="0"/>
              <a:t>El constructor me permite crear un objeto, pues este recibe los atributos de la clase (los que yo quiera darle) y los asigna a estos.</a:t>
            </a:r>
          </a:p>
          <a:p>
            <a:r>
              <a:rPr lang="es-ES" sz="3600" dirty="0"/>
              <a:t>La idea del constructor es darles algún valor a los atributos, sea por defecto o recibiéndolos.</a:t>
            </a:r>
          </a:p>
          <a:p>
            <a:r>
              <a:rPr lang="es-ES" sz="3600" dirty="0"/>
              <a:t>Puede haber varios constructores, mientras reciban diferentes parámetros.</a:t>
            </a:r>
          </a:p>
          <a:p>
            <a:r>
              <a:rPr lang="es-ES" sz="3600" dirty="0"/>
              <a:t>El constructor es un método público.</a:t>
            </a:r>
          </a:p>
          <a:p>
            <a:endParaRPr lang="es-ES" dirty="0"/>
          </a:p>
        </p:txBody>
      </p:sp>
      <p:pic>
        <p:nvPicPr>
          <p:cNvPr id="4" name="Imagen 4">
            <a:extLst>
              <a:ext uri="{FF2B5EF4-FFF2-40B4-BE49-F238E27FC236}">
                <a16:creationId xmlns:a16="http://schemas.microsoft.com/office/drawing/2014/main" id="{3F0B6844-5CF1-CB4B-7067-80BB67503556}"/>
              </a:ext>
            </a:extLst>
          </p:cNvPr>
          <p:cNvPicPr>
            <a:picLocks noChangeAspect="1"/>
          </p:cNvPicPr>
          <p:nvPr/>
        </p:nvPicPr>
        <p:blipFill>
          <a:blip r:embed="rId2"/>
          <a:stretch>
            <a:fillRect/>
          </a:stretch>
        </p:blipFill>
        <p:spPr>
          <a:xfrm>
            <a:off x="7829550" y="2127006"/>
            <a:ext cx="4019550" cy="4118463"/>
          </a:xfrm>
          <a:prstGeom prst="rect">
            <a:avLst/>
          </a:prstGeom>
        </p:spPr>
      </p:pic>
    </p:spTree>
    <p:extLst>
      <p:ext uri="{BB962C8B-B14F-4D97-AF65-F5344CB8AC3E}">
        <p14:creationId xmlns:p14="http://schemas.microsoft.com/office/powerpoint/2010/main" val="2492129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A6D48C-46C0-23BE-3646-74FF95166EAB}"/>
              </a:ext>
            </a:extLst>
          </p:cNvPr>
          <p:cNvSpPr>
            <a:spLocks noGrp="1"/>
          </p:cNvSpPr>
          <p:nvPr>
            <p:ph type="title"/>
          </p:nvPr>
        </p:nvSpPr>
        <p:spPr/>
        <p:txBody>
          <a:bodyPr/>
          <a:lstStyle/>
          <a:p>
            <a:r>
              <a:rPr lang="es-ES" dirty="0"/>
              <a:t>ARREGLOS Y OBJETOS</a:t>
            </a:r>
          </a:p>
        </p:txBody>
      </p:sp>
      <p:sp>
        <p:nvSpPr>
          <p:cNvPr id="3" name="Marcador de contenido 2">
            <a:extLst>
              <a:ext uri="{FF2B5EF4-FFF2-40B4-BE49-F238E27FC236}">
                <a16:creationId xmlns:a16="http://schemas.microsoft.com/office/drawing/2014/main" id="{7288612B-083F-E711-908A-C93E70B202B6}"/>
              </a:ext>
            </a:extLst>
          </p:cNvPr>
          <p:cNvSpPr>
            <a:spLocks noGrp="1"/>
          </p:cNvSpPr>
          <p:nvPr>
            <p:ph idx="1"/>
          </p:nvPr>
        </p:nvSpPr>
        <p:spPr/>
        <p:txBody>
          <a:bodyPr vert="horz" lIns="91440" tIns="45720" rIns="91440" bIns="45720" rtlCol="0" anchor="t">
            <a:normAutofit/>
          </a:bodyPr>
          <a:lstStyle/>
          <a:p>
            <a:r>
              <a:rPr lang="es-ES" sz="3600" dirty="0"/>
              <a:t>Dentro de un arreglo también podemos guardar objetos.</a:t>
            </a:r>
          </a:p>
          <a:p>
            <a:r>
              <a:rPr lang="es-ES" sz="3600" dirty="0"/>
              <a:t>Cuando creamos una clase, esta pasa a ser un tipo de dato.</a:t>
            </a:r>
          </a:p>
          <a:p>
            <a:r>
              <a:rPr lang="es-ES" sz="3600" dirty="0"/>
              <a:t>Es decir, podemos hacer un arreglo con el tipo de dato de la clase.</a:t>
            </a:r>
          </a:p>
          <a:p>
            <a:r>
              <a:rPr lang="es-ES" sz="3600" dirty="0"/>
              <a:t>Así podemos almacenar objetos, por lo que cada posición representa un objeto.</a:t>
            </a:r>
          </a:p>
          <a:p>
            <a:r>
              <a:rPr lang="es-ES" sz="3600" dirty="0"/>
              <a:t>Así, podemos tener </a:t>
            </a:r>
            <a:r>
              <a:rPr lang="es-ES" sz="3600" dirty="0" err="1"/>
              <a:t>nombre_arreglo</a:t>
            </a:r>
            <a:r>
              <a:rPr lang="es-ES" sz="3600" dirty="0"/>
              <a:t>[</a:t>
            </a:r>
            <a:r>
              <a:rPr lang="es-ES" sz="3600" dirty="0" err="1"/>
              <a:t>posicion</a:t>
            </a:r>
            <a:r>
              <a:rPr lang="es-ES" sz="3600" dirty="0"/>
              <a:t>]-&gt;</a:t>
            </a:r>
            <a:r>
              <a:rPr lang="es-ES" sz="3600" dirty="0" err="1"/>
              <a:t>nombreMetodo</a:t>
            </a:r>
            <a:r>
              <a:rPr lang="es-ES" sz="3600" dirty="0"/>
              <a:t>(); para usar métodos.</a:t>
            </a:r>
          </a:p>
        </p:txBody>
      </p:sp>
    </p:spTree>
    <p:extLst>
      <p:ext uri="{BB962C8B-B14F-4D97-AF65-F5344CB8AC3E}">
        <p14:creationId xmlns:p14="http://schemas.microsoft.com/office/powerpoint/2010/main" val="11688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42C89F-7525-24FA-1BCF-B5878F7A3C20}"/>
              </a:ext>
            </a:extLst>
          </p:cNvPr>
          <p:cNvSpPr>
            <a:spLocks noGrp="1"/>
          </p:cNvSpPr>
          <p:nvPr>
            <p:ph type="title"/>
          </p:nvPr>
        </p:nvSpPr>
        <p:spPr/>
        <p:txBody>
          <a:bodyPr/>
          <a:lstStyle/>
          <a:p>
            <a:r>
              <a:rPr lang="es-ES" dirty="0"/>
              <a:t>¿QUÉ ES PROGRAMAR?</a:t>
            </a:r>
          </a:p>
        </p:txBody>
      </p:sp>
      <p:sp>
        <p:nvSpPr>
          <p:cNvPr id="3" name="Marcador de contenido 2">
            <a:extLst>
              <a:ext uri="{FF2B5EF4-FFF2-40B4-BE49-F238E27FC236}">
                <a16:creationId xmlns:a16="http://schemas.microsoft.com/office/drawing/2014/main" id="{2C62BFFD-23F4-F06E-A14B-27E48833D6DD}"/>
              </a:ext>
            </a:extLst>
          </p:cNvPr>
          <p:cNvSpPr>
            <a:spLocks noGrp="1"/>
          </p:cNvSpPr>
          <p:nvPr>
            <p:ph idx="1"/>
          </p:nvPr>
        </p:nvSpPr>
        <p:spPr/>
        <p:txBody>
          <a:bodyPr vert="horz" lIns="91440" tIns="45720" rIns="91440" bIns="45720" rtlCol="0" anchor="t">
            <a:normAutofit/>
          </a:bodyPr>
          <a:lstStyle/>
          <a:p>
            <a:r>
              <a:rPr lang="es-ES" dirty="0"/>
              <a:t>Programar es dar instrucciones a una máquina.</a:t>
            </a:r>
          </a:p>
          <a:p>
            <a:r>
              <a:rPr lang="es-ES"/>
              <a:t>Esta las seguirá al pie de la letra y las ejecutará.</a:t>
            </a:r>
            <a:endParaRPr lang="es-ES" dirty="0"/>
          </a:p>
          <a:p>
            <a:r>
              <a:rPr lang="es-ES" dirty="0"/>
              <a:t>Permite realizar y optimizar muchas tareas cotidianas.</a:t>
            </a:r>
          </a:p>
          <a:p>
            <a:r>
              <a:rPr lang="es-ES" dirty="0"/>
              <a:t>Existen muchos lenguajes para escribirle a la máquina, cada uno con sus beneficios y potencias.</a:t>
            </a:r>
          </a:p>
          <a:p>
            <a:r>
              <a:rPr lang="es-ES" dirty="0"/>
              <a:t>C++ es un lenguaje padre que proviene de C y se relaciona </a:t>
            </a:r>
            <a:r>
              <a:rPr lang="es-ES"/>
              <a:t>bastante con la máquina.</a:t>
            </a:r>
            <a:endParaRPr lang="es-ES" dirty="0"/>
          </a:p>
          <a:p>
            <a:r>
              <a:rPr lang="es-ES" dirty="0"/>
              <a:t>C++ es didáctico y permite comprender la programación completamente, lo que hace aprender los demás lenguajes de una forma muy sencilla.</a:t>
            </a:r>
          </a:p>
        </p:txBody>
      </p:sp>
    </p:spTree>
    <p:extLst>
      <p:ext uri="{BB962C8B-B14F-4D97-AF65-F5344CB8AC3E}">
        <p14:creationId xmlns:p14="http://schemas.microsoft.com/office/powerpoint/2010/main" val="4075875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605B17-AA2A-463B-831D-E37D0578A409}"/>
              </a:ext>
            </a:extLst>
          </p:cNvPr>
          <p:cNvSpPr>
            <a:spLocks noGrp="1"/>
          </p:cNvSpPr>
          <p:nvPr>
            <p:ph type="title"/>
          </p:nvPr>
        </p:nvSpPr>
        <p:spPr/>
        <p:txBody>
          <a:bodyPr/>
          <a:lstStyle/>
          <a:p>
            <a:r>
              <a:rPr lang="es-ES" dirty="0"/>
              <a:t>HERENCIA: CLASE PADRE Y CLASES HIJAS</a:t>
            </a:r>
          </a:p>
        </p:txBody>
      </p:sp>
      <p:pic>
        <p:nvPicPr>
          <p:cNvPr id="7" name="Imagen 7">
            <a:extLst>
              <a:ext uri="{FF2B5EF4-FFF2-40B4-BE49-F238E27FC236}">
                <a16:creationId xmlns:a16="http://schemas.microsoft.com/office/drawing/2014/main" id="{A868D24E-2530-C390-3C53-F58BDE6856E5}"/>
              </a:ext>
            </a:extLst>
          </p:cNvPr>
          <p:cNvPicPr>
            <a:picLocks noGrp="1" noChangeAspect="1"/>
          </p:cNvPicPr>
          <p:nvPr>
            <p:ph idx="1"/>
          </p:nvPr>
        </p:nvPicPr>
        <p:blipFill>
          <a:blip r:embed="rId2"/>
          <a:stretch>
            <a:fillRect/>
          </a:stretch>
        </p:blipFill>
        <p:spPr>
          <a:xfrm>
            <a:off x="7221855" y="2424684"/>
            <a:ext cx="4387215" cy="2470785"/>
          </a:xfrm>
        </p:spPr>
      </p:pic>
      <p:sp>
        <p:nvSpPr>
          <p:cNvPr id="9" name="Marcador de contenido 2">
            <a:extLst>
              <a:ext uri="{FF2B5EF4-FFF2-40B4-BE49-F238E27FC236}">
                <a16:creationId xmlns:a16="http://schemas.microsoft.com/office/drawing/2014/main" id="{ACE17508-B6C9-FBA2-9C10-8AAC2F5D401D}"/>
              </a:ext>
            </a:extLst>
          </p:cNvPr>
          <p:cNvSpPr txBox="1">
            <a:spLocks/>
          </p:cNvSpPr>
          <p:nvPr/>
        </p:nvSpPr>
        <p:spPr>
          <a:xfrm>
            <a:off x="838200" y="1929384"/>
            <a:ext cx="6067425" cy="4747260"/>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3600" dirty="0"/>
              <a:t>La herencia se utiliza para ahorrar código a la hora de crear clases.</a:t>
            </a:r>
          </a:p>
          <a:p>
            <a:r>
              <a:rPr lang="es-ES" sz="3600" dirty="0"/>
              <a:t>Por ejemplo, en vez de crear varias clases para cada tipo de espada, creamos una clase espada base para </a:t>
            </a:r>
            <a:r>
              <a:rPr lang="es-ES" sz="3600"/>
              <a:t>todas y luego vamos diferenciando.</a:t>
            </a:r>
          </a:p>
          <a:p>
            <a:r>
              <a:rPr lang="es-ES" sz="3600" dirty="0"/>
              <a:t>Así, espada (</a:t>
            </a:r>
            <a:r>
              <a:rPr lang="es-ES" sz="3600" b="1" dirty="0"/>
              <a:t>padre</a:t>
            </a:r>
            <a:r>
              <a:rPr lang="es-ES" sz="3600" dirty="0"/>
              <a:t>) puede tener de </a:t>
            </a:r>
            <a:r>
              <a:rPr lang="es-ES" sz="3600" b="1" dirty="0"/>
              <a:t>hijo </a:t>
            </a:r>
            <a:r>
              <a:rPr lang="es-ES" sz="3600" dirty="0"/>
              <a:t>a espada de diamante, espada de piedra, etc.</a:t>
            </a:r>
          </a:p>
        </p:txBody>
      </p:sp>
      <p:sp>
        <p:nvSpPr>
          <p:cNvPr id="10" name="CuadroTexto 9">
            <a:extLst>
              <a:ext uri="{FF2B5EF4-FFF2-40B4-BE49-F238E27FC236}">
                <a16:creationId xmlns:a16="http://schemas.microsoft.com/office/drawing/2014/main" id="{F14A38A7-7A63-133C-6684-62BEAC490896}"/>
              </a:ext>
            </a:extLst>
          </p:cNvPr>
          <p:cNvSpPr txBox="1"/>
          <p:nvPr/>
        </p:nvSpPr>
        <p:spPr>
          <a:xfrm>
            <a:off x="7324725" y="5248274"/>
            <a:ext cx="432435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3200" b="1" dirty="0"/>
              <a:t>Figura 3</a:t>
            </a:r>
            <a:r>
              <a:rPr lang="es-ES" sz="3200" dirty="0"/>
              <a:t>. Herencia con ejemplo de espadas.</a:t>
            </a:r>
          </a:p>
        </p:txBody>
      </p:sp>
    </p:spTree>
    <p:extLst>
      <p:ext uri="{BB962C8B-B14F-4D97-AF65-F5344CB8AC3E}">
        <p14:creationId xmlns:p14="http://schemas.microsoft.com/office/powerpoint/2010/main" val="2273178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CB9D96-A69F-EABF-E541-EF64CE6ED720}"/>
              </a:ext>
            </a:extLst>
          </p:cNvPr>
          <p:cNvSpPr>
            <a:spLocks noGrp="1"/>
          </p:cNvSpPr>
          <p:nvPr>
            <p:ph type="title"/>
          </p:nvPr>
        </p:nvSpPr>
        <p:spPr/>
        <p:txBody>
          <a:bodyPr/>
          <a:lstStyle/>
          <a:p>
            <a:r>
              <a:rPr lang="es-ES" dirty="0"/>
              <a:t>HERENCIA</a:t>
            </a:r>
          </a:p>
        </p:txBody>
      </p:sp>
      <p:sp>
        <p:nvSpPr>
          <p:cNvPr id="3" name="Marcador de contenido 2">
            <a:extLst>
              <a:ext uri="{FF2B5EF4-FFF2-40B4-BE49-F238E27FC236}">
                <a16:creationId xmlns:a16="http://schemas.microsoft.com/office/drawing/2014/main" id="{6791F700-80BF-732D-5691-984A6A3B3DCE}"/>
              </a:ext>
            </a:extLst>
          </p:cNvPr>
          <p:cNvSpPr>
            <a:spLocks noGrp="1"/>
          </p:cNvSpPr>
          <p:nvPr>
            <p:ph idx="1"/>
          </p:nvPr>
        </p:nvSpPr>
        <p:spPr/>
        <p:txBody>
          <a:bodyPr vert="horz" lIns="91440" tIns="45720" rIns="91440" bIns="45720" rtlCol="0" anchor="t">
            <a:normAutofit/>
          </a:bodyPr>
          <a:lstStyle/>
          <a:p>
            <a:r>
              <a:rPr lang="es-ES" dirty="0"/>
              <a:t>Entonces para hacer herencia, necesitamos identificar una clase padre con atributos que compartan todos sus hijos.</a:t>
            </a:r>
          </a:p>
          <a:p>
            <a:r>
              <a:rPr lang="es-ES" dirty="0"/>
              <a:t>Luego vamos creando otras clases que heredan del padre.</a:t>
            </a:r>
          </a:p>
          <a:p>
            <a:r>
              <a:rPr lang="es-ES" dirty="0"/>
              <a:t>Cuando se hereda, se heredan todos los atributos del padre y sus métodos. Esto ahorra mucho código.</a:t>
            </a:r>
          </a:p>
          <a:p>
            <a:r>
              <a:rPr lang="es-ES" dirty="0"/>
              <a:t>Veremos tres cambios en la práctica, indicar que la clase hereda de un padre, al padre se debe cambiar sus atributos a </a:t>
            </a:r>
            <a:r>
              <a:rPr lang="es-ES" b="1" err="1"/>
              <a:t>protected</a:t>
            </a:r>
            <a:r>
              <a:rPr lang="es-ES" b="1" dirty="0"/>
              <a:t> </a:t>
            </a:r>
            <a:r>
              <a:rPr lang="es-ES" dirty="0"/>
              <a:t>(esto permite que los hijos también accedan a sus atributos, no solo dentro de la clase) y la </a:t>
            </a:r>
            <a:r>
              <a:rPr lang="es-ES" err="1"/>
              <a:t>heredación</a:t>
            </a:r>
            <a:r>
              <a:rPr lang="es-ES" dirty="0"/>
              <a:t> del constructor.</a:t>
            </a:r>
          </a:p>
          <a:p>
            <a:r>
              <a:rPr lang="es-ES" dirty="0"/>
              <a:t>Un hijo también puede ser padre, deberemos repetir lo dicho anteriormente para el hijo. Así podemos formar una </a:t>
            </a:r>
            <a:r>
              <a:rPr lang="es-ES" b="1" dirty="0"/>
              <a:t>familia</a:t>
            </a:r>
            <a:r>
              <a:rPr lang="es-ES" dirty="0"/>
              <a:t>.</a:t>
            </a:r>
          </a:p>
        </p:txBody>
      </p:sp>
    </p:spTree>
    <p:extLst>
      <p:ext uri="{BB962C8B-B14F-4D97-AF65-F5344CB8AC3E}">
        <p14:creationId xmlns:p14="http://schemas.microsoft.com/office/powerpoint/2010/main" val="3906885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A2639B-81C5-27D3-A882-69CB38377D60}"/>
              </a:ext>
            </a:extLst>
          </p:cNvPr>
          <p:cNvSpPr>
            <a:spLocks noGrp="1"/>
          </p:cNvSpPr>
          <p:nvPr>
            <p:ph type="title"/>
          </p:nvPr>
        </p:nvSpPr>
        <p:spPr/>
        <p:txBody>
          <a:bodyPr/>
          <a:lstStyle/>
          <a:p>
            <a:r>
              <a:rPr lang="es-ES" dirty="0"/>
              <a:t>ARREGLO DE OBJETOS CON HERENCIA</a:t>
            </a:r>
          </a:p>
        </p:txBody>
      </p:sp>
      <p:sp>
        <p:nvSpPr>
          <p:cNvPr id="3" name="Marcador de contenido 2">
            <a:extLst>
              <a:ext uri="{FF2B5EF4-FFF2-40B4-BE49-F238E27FC236}">
                <a16:creationId xmlns:a16="http://schemas.microsoft.com/office/drawing/2014/main" id="{10B50209-9A4D-E5A7-A388-AFEDC98284FD}"/>
              </a:ext>
            </a:extLst>
          </p:cNvPr>
          <p:cNvSpPr>
            <a:spLocks noGrp="1"/>
          </p:cNvSpPr>
          <p:nvPr>
            <p:ph idx="1"/>
          </p:nvPr>
        </p:nvSpPr>
        <p:spPr>
          <a:xfrm>
            <a:off x="838200" y="1929384"/>
            <a:ext cx="10846904" cy="4693699"/>
          </a:xfrm>
        </p:spPr>
        <p:txBody>
          <a:bodyPr vert="horz" lIns="91440" tIns="45720" rIns="91440" bIns="45720" rtlCol="0" anchor="t">
            <a:normAutofit/>
          </a:bodyPr>
          <a:lstStyle/>
          <a:p>
            <a:r>
              <a:rPr lang="es-ES" dirty="0"/>
              <a:t>Podemos crear un arreglo que pueda contener a toda la familia creada con herencia, no solo una sola clase.</a:t>
            </a:r>
          </a:p>
          <a:p>
            <a:r>
              <a:rPr lang="es-ES" dirty="0"/>
              <a:t>Por ejemplo, imaginemos que tenemos la clase abuelo, padre, hijo 1 e hijo 2 del padre.</a:t>
            </a:r>
          </a:p>
          <a:p>
            <a:r>
              <a:rPr lang="es-ES" dirty="0"/>
              <a:t>Deberemos crear el arreglo con el tipo de dato más viejo, es decir, el origen de la familia, en este caso, es el abuelo.</a:t>
            </a:r>
          </a:p>
          <a:p>
            <a:r>
              <a:rPr lang="es-ES" dirty="0"/>
              <a:t>Cuando heredamos, por ejemplo, padre hereda de abuelo, el programa toma como que el padre también es un abuelo.</a:t>
            </a:r>
          </a:p>
          <a:p>
            <a:r>
              <a:rPr lang="es-ES" dirty="0"/>
              <a:t>De esta manera, escribimos el tipo de dato que es origen de toda la familia y la herencia, y de esa manera podemos almacenar dentro del arreglo toda la familia.</a:t>
            </a:r>
          </a:p>
          <a:p>
            <a:r>
              <a:rPr lang="es-ES" dirty="0"/>
              <a:t>Así ABUELO NOMBRE_ARREGLO[TAMAÑO]; puede almacenar abuelo, padre, hijo 1 e hijo 2 del padre.</a:t>
            </a:r>
          </a:p>
          <a:p>
            <a:r>
              <a:rPr lang="es-ES" dirty="0"/>
              <a:t>Debemos llamar el nombre de la función que esté presente en todos los objetos del arreglo, esa es una limitación.</a:t>
            </a:r>
          </a:p>
        </p:txBody>
      </p:sp>
    </p:spTree>
    <p:extLst>
      <p:ext uri="{BB962C8B-B14F-4D97-AF65-F5344CB8AC3E}">
        <p14:creationId xmlns:p14="http://schemas.microsoft.com/office/powerpoint/2010/main" val="2217804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89F813-BE84-89CE-E762-F98AC8A3A257}"/>
              </a:ext>
            </a:extLst>
          </p:cNvPr>
          <p:cNvSpPr>
            <a:spLocks noGrp="1"/>
          </p:cNvSpPr>
          <p:nvPr>
            <p:ph type="title"/>
          </p:nvPr>
        </p:nvSpPr>
        <p:spPr>
          <a:xfrm>
            <a:off x="838200" y="387212"/>
            <a:ext cx="10515600" cy="1325563"/>
          </a:xfrm>
        </p:spPr>
        <p:txBody>
          <a:bodyPr/>
          <a:lstStyle/>
          <a:p>
            <a:r>
              <a:rPr lang="es-ES" dirty="0"/>
              <a:t>POLIMORFISMO</a:t>
            </a:r>
          </a:p>
        </p:txBody>
      </p:sp>
      <p:sp>
        <p:nvSpPr>
          <p:cNvPr id="3" name="Marcador de contenido 2">
            <a:extLst>
              <a:ext uri="{FF2B5EF4-FFF2-40B4-BE49-F238E27FC236}">
                <a16:creationId xmlns:a16="http://schemas.microsoft.com/office/drawing/2014/main" id="{D4BD7D74-B45C-F5D9-865D-065AC3C89C0D}"/>
              </a:ext>
            </a:extLst>
          </p:cNvPr>
          <p:cNvSpPr>
            <a:spLocks noGrp="1"/>
          </p:cNvSpPr>
          <p:nvPr>
            <p:ph idx="1"/>
          </p:nvPr>
        </p:nvSpPr>
        <p:spPr/>
        <p:txBody>
          <a:bodyPr vert="horz" lIns="91440" tIns="45720" rIns="91440" bIns="45720" rtlCol="0" anchor="t">
            <a:normAutofit/>
          </a:bodyPr>
          <a:lstStyle/>
          <a:p>
            <a:r>
              <a:rPr lang="es-ES" dirty="0"/>
              <a:t>El problema de almacenar toda la familia dentro de un arreglo es que pueden existir choques entre métodos.</a:t>
            </a:r>
          </a:p>
          <a:p>
            <a:r>
              <a:rPr lang="es-ES" dirty="0"/>
              <a:t>Por ejemplo, la clase abuelo tiene un método llamado "imprimir" que dice "Hola, soy un abuelo". La clase padre también tiene un método llamado "imprimir" que dice "Hola, soy un padre.".</a:t>
            </a:r>
          </a:p>
          <a:p>
            <a:r>
              <a:rPr lang="es-ES" dirty="0"/>
              <a:t>Si vemos, ambos se llaman de la misma manera, pero realizan cosas diferentes, y si el programa al heredar toma que ambos son abuelos, ¿cómo podemos realizar la acción correcta para el tipo de clase? ¿Es decir, que el abuelo diga "soy un abuelo" y el padre diga "soy un padre"?</a:t>
            </a:r>
          </a:p>
          <a:p>
            <a:r>
              <a:rPr lang="es-ES" dirty="0"/>
              <a:t>Utilizaremos polimorfismo. Para eso, es tan fácil como en la clase más vieja de la familia (el origen, el que hereda a sus hijos los métodos) colocar la palabra "</a:t>
            </a:r>
            <a:r>
              <a:rPr lang="es-ES" b="1" dirty="0"/>
              <a:t>virtual</a:t>
            </a:r>
            <a:r>
              <a:rPr lang="es-ES" dirty="0"/>
              <a:t>" antes de toda la función. Por ejemplo, quedaría "</a:t>
            </a:r>
            <a:r>
              <a:rPr lang="es-ES" b="1" dirty="0"/>
              <a:t>virtual </a:t>
            </a:r>
            <a:r>
              <a:rPr lang="es-ES" b="1" dirty="0" err="1"/>
              <a:t>void</a:t>
            </a:r>
            <a:r>
              <a:rPr lang="es-ES" b="1" dirty="0"/>
              <a:t> dormir()</a:t>
            </a:r>
            <a:r>
              <a:rPr lang="es-ES" dirty="0"/>
              <a:t>"</a:t>
            </a:r>
          </a:p>
        </p:txBody>
      </p:sp>
    </p:spTree>
    <p:extLst>
      <p:ext uri="{BB962C8B-B14F-4D97-AF65-F5344CB8AC3E}">
        <p14:creationId xmlns:p14="http://schemas.microsoft.com/office/powerpoint/2010/main" val="647958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5E63F4-03C1-3FDD-9E55-C37DB279B82F}"/>
              </a:ext>
            </a:extLst>
          </p:cNvPr>
          <p:cNvSpPr>
            <a:spLocks noGrp="1"/>
          </p:cNvSpPr>
          <p:nvPr>
            <p:ph type="title"/>
          </p:nvPr>
        </p:nvSpPr>
        <p:spPr/>
        <p:txBody>
          <a:bodyPr/>
          <a:lstStyle/>
          <a:p>
            <a:r>
              <a:rPr lang="es-ES" dirty="0"/>
              <a:t>ESTRUCTURAS DE DATOS: VECTORES</a:t>
            </a:r>
          </a:p>
        </p:txBody>
      </p:sp>
      <p:sp>
        <p:nvSpPr>
          <p:cNvPr id="3" name="Marcador de contenido 2">
            <a:extLst>
              <a:ext uri="{FF2B5EF4-FFF2-40B4-BE49-F238E27FC236}">
                <a16:creationId xmlns:a16="http://schemas.microsoft.com/office/drawing/2014/main" id="{C7A74BFD-D0D3-14F1-AC73-140D6755C5F5}"/>
              </a:ext>
            </a:extLst>
          </p:cNvPr>
          <p:cNvSpPr>
            <a:spLocks noGrp="1"/>
          </p:cNvSpPr>
          <p:nvPr>
            <p:ph idx="1"/>
          </p:nvPr>
        </p:nvSpPr>
        <p:spPr/>
        <p:txBody>
          <a:bodyPr vert="horz" lIns="91440" tIns="45720" rIns="91440" bIns="45720" rtlCol="0" anchor="t">
            <a:normAutofit/>
          </a:bodyPr>
          <a:lstStyle/>
          <a:p>
            <a:r>
              <a:rPr lang="es-ES" sz="3600" dirty="0"/>
              <a:t>Además del arreglo, tenemos otras estructuras de datos.</a:t>
            </a:r>
          </a:p>
          <a:p>
            <a:r>
              <a:rPr lang="es-ES" sz="3600" dirty="0"/>
              <a:t>Primero veremos los vectores, que son como los arreglos, pero dinámicos, es decir, pueden almacenar desde 1 hasta n elementos. No es necesario indicarle el tamaño a la hora de crearlo.</a:t>
            </a:r>
          </a:p>
          <a:p>
            <a:r>
              <a:rPr lang="es-ES" sz="3600" dirty="0"/>
              <a:t>Las estructuras que veremos tienen su clase, pero no la crearemos nosotros, para eso llamamos una librería "vector".</a:t>
            </a:r>
          </a:p>
          <a:p>
            <a:r>
              <a:rPr lang="es-ES" sz="3600" dirty="0"/>
              <a:t>Es como una clase, debemos usar sus métodos que ya tiene creados.</a:t>
            </a:r>
          </a:p>
        </p:txBody>
      </p:sp>
    </p:spTree>
    <p:extLst>
      <p:ext uri="{BB962C8B-B14F-4D97-AF65-F5344CB8AC3E}">
        <p14:creationId xmlns:p14="http://schemas.microsoft.com/office/powerpoint/2010/main" val="3009078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4F5BEC-5892-9186-84F8-44F06604FDAF}"/>
              </a:ext>
            </a:extLst>
          </p:cNvPr>
          <p:cNvSpPr>
            <a:spLocks noGrp="1"/>
          </p:cNvSpPr>
          <p:nvPr>
            <p:ph type="title"/>
          </p:nvPr>
        </p:nvSpPr>
        <p:spPr/>
        <p:txBody>
          <a:bodyPr/>
          <a:lstStyle/>
          <a:p>
            <a:r>
              <a:rPr lang="es-ES" dirty="0"/>
              <a:t>ESTRUCTURAS DE DATOS: PILAS</a:t>
            </a:r>
          </a:p>
        </p:txBody>
      </p:sp>
      <p:sp>
        <p:nvSpPr>
          <p:cNvPr id="3" name="Marcador de contenido 2">
            <a:extLst>
              <a:ext uri="{FF2B5EF4-FFF2-40B4-BE49-F238E27FC236}">
                <a16:creationId xmlns:a16="http://schemas.microsoft.com/office/drawing/2014/main" id="{7E2EB04C-85C4-5ECF-09D3-1445371F095A}"/>
              </a:ext>
            </a:extLst>
          </p:cNvPr>
          <p:cNvSpPr>
            <a:spLocks noGrp="1"/>
          </p:cNvSpPr>
          <p:nvPr>
            <p:ph idx="1"/>
          </p:nvPr>
        </p:nvSpPr>
        <p:spPr/>
        <p:txBody>
          <a:bodyPr vert="horz" lIns="91440" tIns="45720" rIns="91440" bIns="45720" rtlCol="0" anchor="t">
            <a:noAutofit/>
          </a:bodyPr>
          <a:lstStyle/>
          <a:p>
            <a:r>
              <a:rPr lang="es-ES" sz="3600" dirty="0"/>
              <a:t>La pila es una estructura que funciona de manera vertical.</a:t>
            </a:r>
          </a:p>
          <a:p>
            <a:r>
              <a:rPr lang="es-ES" sz="3600" dirty="0"/>
              <a:t>Es decir, solo puedo agregar y sacar datos por el tope de la pila.</a:t>
            </a:r>
          </a:p>
          <a:p>
            <a:r>
              <a:rPr lang="es-ES" sz="3600" dirty="0"/>
              <a:t>Imagina unas papas </a:t>
            </a:r>
            <a:r>
              <a:rPr lang="es-ES" sz="3600" dirty="0" err="1"/>
              <a:t>pringles</a:t>
            </a:r>
            <a:r>
              <a:rPr lang="es-ES" sz="3600" dirty="0"/>
              <a:t>, si quieres sacar la última, debes sacar todas las demás primero.</a:t>
            </a:r>
          </a:p>
          <a:p>
            <a:r>
              <a:rPr lang="es-ES" sz="3600" dirty="0"/>
              <a:t>Así funciona la pila, el primero en ingresar es el último en salir (LIFO).</a:t>
            </a:r>
          </a:p>
          <a:p>
            <a:r>
              <a:rPr lang="es-ES" sz="3600" dirty="0"/>
              <a:t>Cuando vamos sacando los datos de la pila, estos se pierden de la pila.</a:t>
            </a:r>
          </a:p>
          <a:p>
            <a:r>
              <a:rPr lang="es-ES" sz="3600" dirty="0"/>
              <a:t>Debemos tener clara la diferencia para diferenciarlo de la cola.</a:t>
            </a:r>
          </a:p>
        </p:txBody>
      </p:sp>
    </p:spTree>
    <p:extLst>
      <p:ext uri="{BB962C8B-B14F-4D97-AF65-F5344CB8AC3E}">
        <p14:creationId xmlns:p14="http://schemas.microsoft.com/office/powerpoint/2010/main" val="3637343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4F5BEC-5892-9186-84F8-44F06604FDAF}"/>
              </a:ext>
            </a:extLst>
          </p:cNvPr>
          <p:cNvSpPr>
            <a:spLocks noGrp="1"/>
          </p:cNvSpPr>
          <p:nvPr>
            <p:ph type="title"/>
          </p:nvPr>
        </p:nvSpPr>
        <p:spPr/>
        <p:txBody>
          <a:bodyPr/>
          <a:lstStyle/>
          <a:p>
            <a:r>
              <a:rPr lang="es-ES" dirty="0"/>
              <a:t>ESTRUCTURAS DE DATOS: COLAS</a:t>
            </a:r>
          </a:p>
        </p:txBody>
      </p:sp>
      <p:sp>
        <p:nvSpPr>
          <p:cNvPr id="3" name="Marcador de contenido 2">
            <a:extLst>
              <a:ext uri="{FF2B5EF4-FFF2-40B4-BE49-F238E27FC236}">
                <a16:creationId xmlns:a16="http://schemas.microsoft.com/office/drawing/2014/main" id="{7E2EB04C-85C4-5ECF-09D3-1445371F095A}"/>
              </a:ext>
            </a:extLst>
          </p:cNvPr>
          <p:cNvSpPr>
            <a:spLocks noGrp="1"/>
          </p:cNvSpPr>
          <p:nvPr>
            <p:ph idx="1"/>
          </p:nvPr>
        </p:nvSpPr>
        <p:spPr/>
        <p:txBody>
          <a:bodyPr vert="horz" lIns="91440" tIns="45720" rIns="91440" bIns="45720" rtlCol="0" anchor="t">
            <a:normAutofit/>
          </a:bodyPr>
          <a:lstStyle/>
          <a:p>
            <a:r>
              <a:rPr lang="es-ES" sz="4400" dirty="0"/>
              <a:t>La cola es una estructura de datos de manera horizontal.</a:t>
            </a:r>
          </a:p>
          <a:p>
            <a:r>
              <a:rPr lang="es-ES" sz="4400" dirty="0"/>
              <a:t>Imagina una cola de supermercado.</a:t>
            </a:r>
          </a:p>
          <a:p>
            <a:r>
              <a:rPr lang="es-ES" sz="4400" dirty="0"/>
              <a:t>El primero en llegar, es el primero en salir (FIFO).</a:t>
            </a:r>
          </a:p>
          <a:p>
            <a:r>
              <a:rPr lang="es-ES" sz="4400" dirty="0"/>
              <a:t>Es super similar a la pila, solo que horizontal y FIFO.</a:t>
            </a:r>
          </a:p>
          <a:p>
            <a:r>
              <a:rPr lang="es-ES" sz="4400" dirty="0"/>
              <a:t>Si sacas un dato de la cola, se pierde.</a:t>
            </a:r>
          </a:p>
        </p:txBody>
      </p:sp>
    </p:spTree>
    <p:extLst>
      <p:ext uri="{BB962C8B-B14F-4D97-AF65-F5344CB8AC3E}">
        <p14:creationId xmlns:p14="http://schemas.microsoft.com/office/powerpoint/2010/main" val="273819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4F5BEC-5892-9186-84F8-44F06604FDAF}"/>
              </a:ext>
            </a:extLst>
          </p:cNvPr>
          <p:cNvSpPr>
            <a:spLocks noGrp="1"/>
          </p:cNvSpPr>
          <p:nvPr>
            <p:ph type="title"/>
          </p:nvPr>
        </p:nvSpPr>
        <p:spPr/>
        <p:txBody>
          <a:bodyPr/>
          <a:lstStyle/>
          <a:p>
            <a:r>
              <a:rPr lang="es-ES" dirty="0"/>
              <a:t>ESTRUCTURAS DE DATOS: MAPAS</a:t>
            </a:r>
          </a:p>
        </p:txBody>
      </p:sp>
      <p:sp>
        <p:nvSpPr>
          <p:cNvPr id="3" name="Marcador de contenido 2">
            <a:extLst>
              <a:ext uri="{FF2B5EF4-FFF2-40B4-BE49-F238E27FC236}">
                <a16:creationId xmlns:a16="http://schemas.microsoft.com/office/drawing/2014/main" id="{7E2EB04C-85C4-5ECF-09D3-1445371F095A}"/>
              </a:ext>
            </a:extLst>
          </p:cNvPr>
          <p:cNvSpPr>
            <a:spLocks noGrp="1"/>
          </p:cNvSpPr>
          <p:nvPr>
            <p:ph idx="1"/>
          </p:nvPr>
        </p:nvSpPr>
        <p:spPr>
          <a:xfrm>
            <a:off x="838200" y="1929384"/>
            <a:ext cx="10515600" cy="4561177"/>
          </a:xfrm>
        </p:spPr>
        <p:txBody>
          <a:bodyPr vert="horz" lIns="91440" tIns="45720" rIns="91440" bIns="45720" rtlCol="0" anchor="t">
            <a:normAutofit/>
          </a:bodyPr>
          <a:lstStyle/>
          <a:p>
            <a:r>
              <a:rPr lang="es-ES" dirty="0"/>
              <a:t>El mapa es una estructura que funciona de pares, definiremos un primero y segundo (</a:t>
            </a:r>
            <a:r>
              <a:rPr lang="es-ES" b="1" err="1"/>
              <a:t>first</a:t>
            </a:r>
            <a:r>
              <a:rPr lang="es-ES" b="1"/>
              <a:t>, </a:t>
            </a:r>
            <a:r>
              <a:rPr lang="es-ES" b="1" err="1"/>
              <a:t>second</a:t>
            </a:r>
            <a:r>
              <a:rPr lang="es-ES"/>
              <a:t>).</a:t>
            </a:r>
            <a:endParaRPr lang="es-ES" dirty="0"/>
          </a:p>
          <a:p>
            <a:r>
              <a:rPr lang="es-ES" dirty="0"/>
              <a:t>Del par, el </a:t>
            </a:r>
            <a:r>
              <a:rPr lang="es-ES" err="1"/>
              <a:t>first</a:t>
            </a:r>
            <a:r>
              <a:rPr lang="es-ES"/>
              <a:t> será el de la izquierda y el derecho el </a:t>
            </a:r>
            <a:r>
              <a:rPr lang="es-ES" err="1"/>
              <a:t>second</a:t>
            </a:r>
            <a:r>
              <a:rPr lang="es-ES"/>
              <a:t>: </a:t>
            </a:r>
            <a:r>
              <a:rPr lang="es-ES" dirty="0"/>
              <a:t>(</a:t>
            </a:r>
            <a:r>
              <a:rPr lang="es-ES" err="1"/>
              <a:t>llave,valor</a:t>
            </a:r>
            <a:r>
              <a:rPr lang="es-ES" dirty="0"/>
              <a:t>).</a:t>
            </a:r>
          </a:p>
          <a:p>
            <a:r>
              <a:rPr lang="es-ES" dirty="0"/>
              <a:t>La llave (</a:t>
            </a:r>
            <a:r>
              <a:rPr lang="es-ES" dirty="0" err="1"/>
              <a:t>first</a:t>
            </a:r>
            <a:r>
              <a:rPr lang="es-ES" dirty="0"/>
              <a:t>) debe ser única en toda la estructura, es un identificador que no se repite, ya que identifica al valor.</a:t>
            </a:r>
          </a:p>
          <a:p>
            <a:r>
              <a:rPr lang="es-ES"/>
              <a:t>Por lo tanto, el valor se puede repetir en el mapa.</a:t>
            </a:r>
            <a:endParaRPr lang="es-ES" dirty="0"/>
          </a:p>
          <a:p>
            <a:r>
              <a:rPr lang="es-ES" dirty="0"/>
              <a:t>Los mapas no</a:t>
            </a:r>
            <a:r>
              <a:rPr lang="es-ES"/>
              <a:t> están ordenados necesariamente, por eso se guían de la llave para identificar al valor, permitiendo borrar y buscarlo de manera simple.</a:t>
            </a:r>
            <a:endParaRPr lang="es-ES" dirty="0"/>
          </a:p>
          <a:p>
            <a:r>
              <a:rPr lang="es-ES" dirty="0"/>
              <a:t>Se utiliza un iterador que se mueve por el mapa guiado por las llaves. El iterador es capaz de apuntar al </a:t>
            </a:r>
            <a:r>
              <a:rPr lang="es-ES" dirty="0" err="1"/>
              <a:t>first</a:t>
            </a:r>
            <a:r>
              <a:rPr lang="es-ES" dirty="0"/>
              <a:t> y al </a:t>
            </a:r>
            <a:r>
              <a:rPr lang="es-ES" dirty="0" err="1"/>
              <a:t>second</a:t>
            </a:r>
            <a:r>
              <a:rPr lang="es-ES" dirty="0"/>
              <a:t> del par.</a:t>
            </a:r>
          </a:p>
        </p:txBody>
      </p:sp>
    </p:spTree>
    <p:extLst>
      <p:ext uri="{BB962C8B-B14F-4D97-AF65-F5344CB8AC3E}">
        <p14:creationId xmlns:p14="http://schemas.microsoft.com/office/powerpoint/2010/main" val="2407170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76172C-082C-44C9-0994-E4A4CE836156}"/>
              </a:ext>
            </a:extLst>
          </p:cNvPr>
          <p:cNvSpPr>
            <a:spLocks noGrp="1"/>
          </p:cNvSpPr>
          <p:nvPr>
            <p:ph type="title"/>
          </p:nvPr>
        </p:nvSpPr>
        <p:spPr/>
        <p:txBody>
          <a:bodyPr/>
          <a:lstStyle/>
          <a:p>
            <a:r>
              <a:rPr lang="es-ES" dirty="0"/>
              <a:t>COMBINACIONES</a:t>
            </a:r>
          </a:p>
        </p:txBody>
      </p:sp>
      <p:sp>
        <p:nvSpPr>
          <p:cNvPr id="3" name="Marcador de contenido 2">
            <a:extLst>
              <a:ext uri="{FF2B5EF4-FFF2-40B4-BE49-F238E27FC236}">
                <a16:creationId xmlns:a16="http://schemas.microsoft.com/office/drawing/2014/main" id="{BAA78432-36EE-B26A-1452-60663A6D757A}"/>
              </a:ext>
            </a:extLst>
          </p:cNvPr>
          <p:cNvSpPr>
            <a:spLocks noGrp="1"/>
          </p:cNvSpPr>
          <p:nvPr>
            <p:ph idx="1"/>
          </p:nvPr>
        </p:nvSpPr>
        <p:spPr/>
        <p:txBody>
          <a:bodyPr vert="horz" lIns="91440" tIns="45720" rIns="91440" bIns="45720" rtlCol="0" anchor="t">
            <a:normAutofit lnSpcReduction="10000"/>
          </a:bodyPr>
          <a:lstStyle/>
          <a:p>
            <a:r>
              <a:rPr lang="es-ES" dirty="0"/>
              <a:t>De las estructuras, se pueden almacenar también los objetos, incluso almacenar estructuras dentro de otras estructuras.</a:t>
            </a:r>
          </a:p>
          <a:p>
            <a:r>
              <a:rPr lang="es-ES" dirty="0"/>
              <a:t>Si queremos podemos hacer un vector que tenga vectores dentro.</a:t>
            </a:r>
          </a:p>
          <a:p>
            <a:r>
              <a:rPr lang="es-ES" dirty="0"/>
              <a:t>Podemos hacer un mapa que su </a:t>
            </a:r>
            <a:r>
              <a:rPr lang="es-ES" dirty="0" err="1"/>
              <a:t>first</a:t>
            </a:r>
            <a:r>
              <a:rPr lang="es-ES" dirty="0"/>
              <a:t> sea el </a:t>
            </a:r>
            <a:r>
              <a:rPr lang="es-ES" dirty="0" err="1"/>
              <a:t>rut</a:t>
            </a:r>
            <a:r>
              <a:rPr lang="es-ES" dirty="0"/>
              <a:t> del alumno y el </a:t>
            </a:r>
            <a:r>
              <a:rPr lang="es-ES" dirty="0" err="1"/>
              <a:t>second</a:t>
            </a:r>
            <a:r>
              <a:rPr lang="es-ES" dirty="0"/>
              <a:t> un vector con sus notas.</a:t>
            </a:r>
          </a:p>
          <a:p>
            <a:r>
              <a:rPr lang="es-ES" dirty="0"/>
              <a:t>Podemos hacer un mapa que se su </a:t>
            </a:r>
            <a:r>
              <a:rPr lang="es-ES" dirty="0" err="1"/>
              <a:t>first</a:t>
            </a:r>
            <a:r>
              <a:rPr lang="es-ES" dirty="0"/>
              <a:t> sea un curso, y su </a:t>
            </a:r>
            <a:r>
              <a:rPr lang="es-ES" dirty="0" err="1"/>
              <a:t>second</a:t>
            </a:r>
            <a:r>
              <a:rPr lang="es-ES" dirty="0"/>
              <a:t> tenga otro mapa que su </a:t>
            </a:r>
            <a:r>
              <a:rPr lang="es-ES" dirty="0" err="1"/>
              <a:t>first</a:t>
            </a:r>
            <a:r>
              <a:rPr lang="es-ES" dirty="0"/>
              <a:t> sea el </a:t>
            </a:r>
            <a:r>
              <a:rPr lang="es-ES" dirty="0" err="1"/>
              <a:t>rut</a:t>
            </a:r>
            <a:r>
              <a:rPr lang="es-ES" dirty="0"/>
              <a:t> del alumno y su promedio final.</a:t>
            </a:r>
          </a:p>
          <a:p>
            <a:r>
              <a:rPr lang="es-ES" dirty="0"/>
              <a:t>Podemos realizar muchas combinaciones para representar el almacenamiento de la información.</a:t>
            </a:r>
          </a:p>
          <a:p>
            <a:r>
              <a:rPr lang="es-ES" dirty="0"/>
              <a:t>En otro curso se verá el tiempo que demora en recorrerse la estructura, pues debe ser lo más óptimo posible para la realidad.</a:t>
            </a:r>
          </a:p>
        </p:txBody>
      </p:sp>
    </p:spTree>
    <p:extLst>
      <p:ext uri="{BB962C8B-B14F-4D97-AF65-F5344CB8AC3E}">
        <p14:creationId xmlns:p14="http://schemas.microsoft.com/office/powerpoint/2010/main" val="30564891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337940BB-FBC4-492E-BD92-3B7B914D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321BC1B-EB15-1CD7-B1D7-402A2066127C}"/>
              </a:ext>
            </a:extLst>
          </p:cNvPr>
          <p:cNvSpPr>
            <a:spLocks noGrp="1"/>
          </p:cNvSpPr>
          <p:nvPr>
            <p:ph type="title"/>
          </p:nvPr>
        </p:nvSpPr>
        <p:spPr>
          <a:xfrm>
            <a:off x="4853988" y="320041"/>
            <a:ext cx="6707084" cy="3892668"/>
          </a:xfrm>
        </p:spPr>
        <p:txBody>
          <a:bodyPr vert="horz" lIns="91440" tIns="45720" rIns="91440" bIns="45720" rtlCol="0" anchor="b">
            <a:normAutofit/>
          </a:bodyPr>
          <a:lstStyle/>
          <a:p>
            <a:pPr>
              <a:lnSpc>
                <a:spcPct val="90000"/>
              </a:lnSpc>
            </a:pPr>
            <a:r>
              <a:rPr lang="en-US" sz="8200"/>
              <a:t>FELICIDADES POR TERMINAR EL CURSO DE PROGRAMACIÓN GENERAL</a:t>
            </a:r>
          </a:p>
        </p:txBody>
      </p:sp>
      <p:sp>
        <p:nvSpPr>
          <p:cNvPr id="1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3987"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E17C8A"/>
          </a:solidFill>
          <a:ln w="38100" cap="rnd">
            <a:solidFill>
              <a:srgbClr val="E17C8A"/>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iploma">
            <a:extLst>
              <a:ext uri="{FF2B5EF4-FFF2-40B4-BE49-F238E27FC236}">
                <a16:creationId xmlns:a16="http://schemas.microsoft.com/office/drawing/2014/main" id="{29058BFA-EB10-9CFB-5839-75E7842134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0040" y="1371600"/>
            <a:ext cx="4087368" cy="4087368"/>
          </a:xfrm>
          <a:prstGeom prst="rect">
            <a:avLst/>
          </a:prstGeom>
        </p:spPr>
      </p:pic>
    </p:spTree>
    <p:extLst>
      <p:ext uri="{BB962C8B-B14F-4D97-AF65-F5344CB8AC3E}">
        <p14:creationId xmlns:p14="http://schemas.microsoft.com/office/powerpoint/2010/main" val="3423183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4B5952-773B-556C-1685-2F06A710E83F}"/>
              </a:ext>
            </a:extLst>
          </p:cNvPr>
          <p:cNvSpPr>
            <a:spLocks noGrp="1"/>
          </p:cNvSpPr>
          <p:nvPr>
            <p:ph type="title"/>
          </p:nvPr>
        </p:nvSpPr>
        <p:spPr/>
        <p:txBody>
          <a:bodyPr/>
          <a:lstStyle/>
          <a:p>
            <a:r>
              <a:rPr lang="es-ES" dirty="0"/>
              <a:t>¿QUÉ SE NECESITA SABER PARA PROGRAMAR?</a:t>
            </a:r>
          </a:p>
        </p:txBody>
      </p:sp>
      <p:sp>
        <p:nvSpPr>
          <p:cNvPr id="3" name="Marcador de contenido 2">
            <a:extLst>
              <a:ext uri="{FF2B5EF4-FFF2-40B4-BE49-F238E27FC236}">
                <a16:creationId xmlns:a16="http://schemas.microsoft.com/office/drawing/2014/main" id="{4B060C33-1E82-CE68-9F3C-E1B57FF7D627}"/>
              </a:ext>
            </a:extLst>
          </p:cNvPr>
          <p:cNvSpPr>
            <a:spLocks noGrp="1"/>
          </p:cNvSpPr>
          <p:nvPr>
            <p:ph idx="1"/>
          </p:nvPr>
        </p:nvSpPr>
        <p:spPr/>
        <p:txBody>
          <a:bodyPr vert="horz" lIns="91440" tIns="45720" rIns="91440" bIns="45720" rtlCol="0" anchor="t">
            <a:normAutofit/>
          </a:bodyPr>
          <a:lstStyle/>
          <a:p>
            <a:r>
              <a:rPr lang="es-ES" dirty="0"/>
              <a:t>Solo las ganas de aprender.</a:t>
            </a:r>
          </a:p>
          <a:p>
            <a:r>
              <a:rPr lang="es-ES" dirty="0"/>
              <a:t>Cualquiera puede programar.</a:t>
            </a:r>
          </a:p>
          <a:p>
            <a:r>
              <a:rPr lang="es-ES" dirty="0"/>
              <a:t>Lógica y simplicidad.</a:t>
            </a:r>
          </a:p>
          <a:p>
            <a:r>
              <a:rPr lang="es-ES" dirty="0"/>
              <a:t>Orden y práctica, resolución de ejercicios.</a:t>
            </a:r>
          </a:p>
          <a:p>
            <a:r>
              <a:rPr lang="es-ES" dirty="0"/>
              <a:t>Repetición y repetición.</a:t>
            </a:r>
          </a:p>
        </p:txBody>
      </p:sp>
    </p:spTree>
    <p:extLst>
      <p:ext uri="{BB962C8B-B14F-4D97-AF65-F5344CB8AC3E}">
        <p14:creationId xmlns:p14="http://schemas.microsoft.com/office/powerpoint/2010/main" val="3218050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B8F1EE-23A3-5E30-92CE-2260993D3AD7}"/>
              </a:ext>
            </a:extLst>
          </p:cNvPr>
          <p:cNvSpPr>
            <a:spLocks noGrp="1"/>
          </p:cNvSpPr>
          <p:nvPr>
            <p:ph type="title"/>
          </p:nvPr>
        </p:nvSpPr>
        <p:spPr/>
        <p:txBody>
          <a:bodyPr/>
          <a:lstStyle/>
          <a:p>
            <a:r>
              <a:rPr lang="es-ES" dirty="0"/>
              <a:t>PROGRAMA PRINCIPAL</a:t>
            </a:r>
          </a:p>
        </p:txBody>
      </p:sp>
      <p:sp>
        <p:nvSpPr>
          <p:cNvPr id="3" name="Marcador de contenido 2">
            <a:extLst>
              <a:ext uri="{FF2B5EF4-FFF2-40B4-BE49-F238E27FC236}">
                <a16:creationId xmlns:a16="http://schemas.microsoft.com/office/drawing/2014/main" id="{5EA60E48-755D-83F2-10F7-4C385A41906C}"/>
              </a:ext>
            </a:extLst>
          </p:cNvPr>
          <p:cNvSpPr>
            <a:spLocks noGrp="1"/>
          </p:cNvSpPr>
          <p:nvPr>
            <p:ph idx="1"/>
          </p:nvPr>
        </p:nvSpPr>
        <p:spPr>
          <a:xfrm>
            <a:off x="504825" y="1881759"/>
            <a:ext cx="5353050" cy="4937760"/>
          </a:xfrm>
        </p:spPr>
        <p:txBody>
          <a:bodyPr vert="horz" lIns="91440" tIns="45720" rIns="91440" bIns="45720" rtlCol="0" anchor="t">
            <a:normAutofit fontScale="92500" lnSpcReduction="20000"/>
          </a:bodyPr>
          <a:lstStyle/>
          <a:p>
            <a:r>
              <a:rPr lang="es-ES" dirty="0"/>
              <a:t>Nuestro programa principal se compone de una librería para hacer funcionar lo que escribamos (1), un código para evitar escribir la palabra "</a:t>
            </a:r>
            <a:r>
              <a:rPr lang="es-ES" err="1"/>
              <a:t>std</a:t>
            </a:r>
            <a:r>
              <a:rPr lang="es-ES" dirty="0"/>
              <a:t>" (2) y una función principal (3).</a:t>
            </a:r>
          </a:p>
          <a:p>
            <a:r>
              <a:rPr lang="es-ES" dirty="0"/>
              <a:t>Dentro de la función principal "</a:t>
            </a:r>
            <a:r>
              <a:rPr lang="es-ES" err="1"/>
              <a:t>main</a:t>
            </a:r>
            <a:r>
              <a:rPr lang="es-ES" dirty="0"/>
              <a:t>" se ejecutará todo nuestro código que se muestre por pantalla, si escribimos código fuera no se ejecutará (esto se verá más adelante).</a:t>
            </a:r>
          </a:p>
          <a:p>
            <a:r>
              <a:rPr lang="es-ES" dirty="0"/>
              <a:t>  Podemos escribir comentarios con // o /* */ (una línea, varias líneas respectivamente), es decir, códigos que no se ejecutarán, se utilizan para guiarse o entender el código.</a:t>
            </a:r>
          </a:p>
          <a:p>
            <a:r>
              <a:rPr lang="es-ES" dirty="0"/>
              <a:t>Las funciones reciben algo y entregan otra cosa, retornaremos algo para finalizar el programa (no es importante comprender ahora).</a:t>
            </a:r>
          </a:p>
        </p:txBody>
      </p:sp>
      <p:pic>
        <p:nvPicPr>
          <p:cNvPr id="4" name="Imagen 4" descr="Texto&#10;&#10;Descripción generada automáticamente">
            <a:extLst>
              <a:ext uri="{FF2B5EF4-FFF2-40B4-BE49-F238E27FC236}">
                <a16:creationId xmlns:a16="http://schemas.microsoft.com/office/drawing/2014/main" id="{62E3CD45-98B6-453D-395A-2928D8E3F73F}"/>
              </a:ext>
            </a:extLst>
          </p:cNvPr>
          <p:cNvPicPr>
            <a:picLocks noChangeAspect="1"/>
          </p:cNvPicPr>
          <p:nvPr/>
        </p:nvPicPr>
        <p:blipFill>
          <a:blip r:embed="rId2"/>
          <a:stretch>
            <a:fillRect/>
          </a:stretch>
        </p:blipFill>
        <p:spPr>
          <a:xfrm>
            <a:off x="6381750" y="1953959"/>
            <a:ext cx="5210175" cy="3683507"/>
          </a:xfrm>
          <a:prstGeom prst="rect">
            <a:avLst/>
          </a:prstGeom>
        </p:spPr>
      </p:pic>
      <p:sp>
        <p:nvSpPr>
          <p:cNvPr id="5" name="CuadroTexto 4">
            <a:extLst>
              <a:ext uri="{FF2B5EF4-FFF2-40B4-BE49-F238E27FC236}">
                <a16:creationId xmlns:a16="http://schemas.microsoft.com/office/drawing/2014/main" id="{706040E5-59C3-38CF-F3E2-B724250A772B}"/>
              </a:ext>
            </a:extLst>
          </p:cNvPr>
          <p:cNvSpPr txBox="1"/>
          <p:nvPr/>
        </p:nvSpPr>
        <p:spPr>
          <a:xfrm>
            <a:off x="6219824" y="5753100"/>
            <a:ext cx="554355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400" b="1" dirty="0"/>
              <a:t>Figura 1</a:t>
            </a:r>
            <a:r>
              <a:rPr lang="es-ES" sz="2400" dirty="0"/>
              <a:t>. Las líneas se observan como números verticalmente (línea 1,2,3,4...)</a:t>
            </a:r>
          </a:p>
        </p:txBody>
      </p:sp>
    </p:spTree>
    <p:extLst>
      <p:ext uri="{BB962C8B-B14F-4D97-AF65-F5344CB8AC3E}">
        <p14:creationId xmlns:p14="http://schemas.microsoft.com/office/powerpoint/2010/main" val="4072492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9E9D74-5EDA-4894-B488-DED913634A72}"/>
              </a:ext>
            </a:extLst>
          </p:cNvPr>
          <p:cNvSpPr>
            <a:spLocks noGrp="1"/>
          </p:cNvSpPr>
          <p:nvPr>
            <p:ph type="title"/>
          </p:nvPr>
        </p:nvSpPr>
        <p:spPr/>
        <p:txBody>
          <a:bodyPr/>
          <a:lstStyle/>
          <a:p>
            <a:r>
              <a:rPr lang="es-ES" dirty="0"/>
              <a:t>VARIABLES</a:t>
            </a:r>
          </a:p>
        </p:txBody>
      </p:sp>
      <p:sp>
        <p:nvSpPr>
          <p:cNvPr id="3" name="Marcador de contenido 2">
            <a:extLst>
              <a:ext uri="{FF2B5EF4-FFF2-40B4-BE49-F238E27FC236}">
                <a16:creationId xmlns:a16="http://schemas.microsoft.com/office/drawing/2014/main" id="{20C69836-A2E0-E775-2ABA-DB1E78596746}"/>
              </a:ext>
            </a:extLst>
          </p:cNvPr>
          <p:cNvSpPr>
            <a:spLocks noGrp="1"/>
          </p:cNvSpPr>
          <p:nvPr>
            <p:ph idx="1"/>
          </p:nvPr>
        </p:nvSpPr>
        <p:spPr/>
        <p:txBody>
          <a:bodyPr vert="horz" lIns="91440" tIns="45720" rIns="91440" bIns="45720" rtlCol="0" anchor="t">
            <a:normAutofit/>
          </a:bodyPr>
          <a:lstStyle/>
          <a:p>
            <a:r>
              <a:rPr lang="es-ES" sz="4000" dirty="0"/>
              <a:t>Son "cajas" que permiten guardar un cierto tipo de dato. </a:t>
            </a:r>
          </a:p>
          <a:p>
            <a:r>
              <a:rPr lang="es-ES" sz="4000" dirty="0"/>
              <a:t>Cada caja se identifica con lo que puedes guardar.</a:t>
            </a:r>
          </a:p>
          <a:p>
            <a:r>
              <a:rPr lang="es-ES" sz="4000" dirty="0"/>
              <a:t>Los tipos de datos que tenemos (más comunes) son: </a:t>
            </a:r>
            <a:r>
              <a:rPr lang="es-ES" sz="4000" b="1" dirty="0" err="1"/>
              <a:t>int</a:t>
            </a:r>
            <a:r>
              <a:rPr lang="es-ES" sz="4000" b="1" dirty="0"/>
              <a:t>, </a:t>
            </a:r>
            <a:r>
              <a:rPr lang="es-ES" sz="4000" b="1" dirty="0" err="1"/>
              <a:t>char</a:t>
            </a:r>
            <a:r>
              <a:rPr lang="es-ES" sz="4000" b="1" dirty="0"/>
              <a:t>, </a:t>
            </a:r>
            <a:r>
              <a:rPr lang="es-ES" sz="4000" b="1" dirty="0" err="1"/>
              <a:t>bool</a:t>
            </a:r>
            <a:r>
              <a:rPr lang="es-ES" sz="4000" b="1" dirty="0"/>
              <a:t>, </a:t>
            </a:r>
            <a:r>
              <a:rPr lang="es-ES" sz="4000" b="1" dirty="0" err="1"/>
              <a:t>string</a:t>
            </a:r>
            <a:r>
              <a:rPr lang="es-ES" sz="4000" b="1" dirty="0"/>
              <a:t>, </a:t>
            </a:r>
            <a:r>
              <a:rPr lang="es-ES" sz="4000" b="1" dirty="0" err="1"/>
              <a:t>float</a:t>
            </a:r>
            <a:r>
              <a:rPr lang="es-ES" sz="4000" b="1" dirty="0"/>
              <a:t>.</a:t>
            </a:r>
            <a:endParaRPr lang="es-ES" sz="4000" dirty="0"/>
          </a:p>
          <a:p>
            <a:r>
              <a:rPr lang="es-ES" sz="4000" dirty="0"/>
              <a:t>La sintaxis es [tipo de dato] [nombre de tu variable] ;</a:t>
            </a:r>
          </a:p>
          <a:p>
            <a:r>
              <a:rPr lang="es-ES" sz="4000" dirty="0"/>
              <a:t>Siempre utilizar nombres de la variable que sean lógicos, para que otro entienda.</a:t>
            </a:r>
          </a:p>
        </p:txBody>
      </p:sp>
    </p:spTree>
    <p:extLst>
      <p:ext uri="{BB962C8B-B14F-4D97-AF65-F5344CB8AC3E}">
        <p14:creationId xmlns:p14="http://schemas.microsoft.com/office/powerpoint/2010/main" val="656578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A13045-3F21-3E01-BF76-DB1A11BB168B}"/>
              </a:ext>
            </a:extLst>
          </p:cNvPr>
          <p:cNvSpPr>
            <a:spLocks noGrp="1"/>
          </p:cNvSpPr>
          <p:nvPr>
            <p:ph type="title"/>
          </p:nvPr>
        </p:nvSpPr>
        <p:spPr/>
        <p:txBody>
          <a:bodyPr/>
          <a:lstStyle/>
          <a:p>
            <a:r>
              <a:rPr lang="es-ES" dirty="0"/>
              <a:t>C OUT Y C IN</a:t>
            </a:r>
          </a:p>
        </p:txBody>
      </p:sp>
      <p:sp>
        <p:nvSpPr>
          <p:cNvPr id="3" name="Marcador de contenido 2">
            <a:extLst>
              <a:ext uri="{FF2B5EF4-FFF2-40B4-BE49-F238E27FC236}">
                <a16:creationId xmlns:a16="http://schemas.microsoft.com/office/drawing/2014/main" id="{8D3A18C2-A061-F696-9C26-1718376A1CB1}"/>
              </a:ext>
            </a:extLst>
          </p:cNvPr>
          <p:cNvSpPr>
            <a:spLocks noGrp="1"/>
          </p:cNvSpPr>
          <p:nvPr>
            <p:ph idx="1"/>
          </p:nvPr>
        </p:nvSpPr>
        <p:spPr/>
        <p:txBody>
          <a:bodyPr vert="horz" lIns="91440" tIns="45720" rIns="91440" bIns="45720" rtlCol="0" anchor="t">
            <a:noAutofit/>
          </a:bodyPr>
          <a:lstStyle/>
          <a:p>
            <a:r>
              <a:rPr lang="es-ES" sz="4000" dirty="0"/>
              <a:t>Con </a:t>
            </a:r>
            <a:r>
              <a:rPr lang="es-ES" sz="4000" b="1" dirty="0" err="1"/>
              <a:t>cout</a:t>
            </a:r>
            <a:r>
              <a:rPr lang="es-ES" sz="4000" b="1" dirty="0"/>
              <a:t> </a:t>
            </a:r>
            <a:r>
              <a:rPr lang="es-ES" sz="4000" dirty="0"/>
              <a:t>podemos imprimir por consola/terminal lo que queramos, tanto variables como texto.</a:t>
            </a:r>
          </a:p>
          <a:p>
            <a:r>
              <a:rPr lang="es-ES" sz="4000" dirty="0"/>
              <a:t>Al imprimir una variable, se mostrará el contenido dentro de esta. Es importante que tenga algo dentro.</a:t>
            </a:r>
          </a:p>
          <a:p>
            <a:r>
              <a:rPr lang="es-ES" sz="4000" dirty="0"/>
              <a:t>Con </a:t>
            </a:r>
            <a:r>
              <a:rPr lang="es-ES" sz="4000" b="1" dirty="0" err="1"/>
              <a:t>cin</a:t>
            </a:r>
            <a:r>
              <a:rPr lang="es-ES" sz="4000" b="1" dirty="0"/>
              <a:t> </a:t>
            </a:r>
            <a:r>
              <a:rPr lang="es-ES" sz="4000" dirty="0"/>
              <a:t>podemos ingresar algún dato por terminal y guardarlo en su respectiva caja (cuidado con tipo de dato).</a:t>
            </a:r>
          </a:p>
          <a:p>
            <a:endParaRPr lang="es-ES" dirty="0"/>
          </a:p>
        </p:txBody>
      </p:sp>
    </p:spTree>
    <p:extLst>
      <p:ext uri="{BB962C8B-B14F-4D97-AF65-F5344CB8AC3E}">
        <p14:creationId xmlns:p14="http://schemas.microsoft.com/office/powerpoint/2010/main" val="2165404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A8BC29-F64B-51EE-E428-81F757522BA0}"/>
              </a:ext>
            </a:extLst>
          </p:cNvPr>
          <p:cNvSpPr>
            <a:spLocks noGrp="1"/>
          </p:cNvSpPr>
          <p:nvPr>
            <p:ph type="title"/>
          </p:nvPr>
        </p:nvSpPr>
        <p:spPr/>
        <p:txBody>
          <a:bodyPr/>
          <a:lstStyle/>
          <a:p>
            <a:r>
              <a:rPr lang="es-ES" dirty="0"/>
              <a:t>OPERACIONES MATEMÁTICAS</a:t>
            </a:r>
          </a:p>
        </p:txBody>
      </p:sp>
      <p:sp>
        <p:nvSpPr>
          <p:cNvPr id="3" name="Marcador de contenido 2">
            <a:extLst>
              <a:ext uri="{FF2B5EF4-FFF2-40B4-BE49-F238E27FC236}">
                <a16:creationId xmlns:a16="http://schemas.microsoft.com/office/drawing/2014/main" id="{5AA96E0F-99F3-6328-5D6B-A6DCAEF6682E}"/>
              </a:ext>
            </a:extLst>
          </p:cNvPr>
          <p:cNvSpPr>
            <a:spLocks noGrp="1"/>
          </p:cNvSpPr>
          <p:nvPr>
            <p:ph idx="1"/>
          </p:nvPr>
        </p:nvSpPr>
        <p:spPr/>
        <p:txBody>
          <a:bodyPr vert="horz" lIns="91440" tIns="45720" rIns="91440" bIns="45720" rtlCol="0" anchor="t">
            <a:normAutofit lnSpcReduction="10000"/>
          </a:bodyPr>
          <a:lstStyle/>
          <a:p>
            <a:r>
              <a:rPr lang="es-ES" sz="4400" dirty="0"/>
              <a:t>Tenemos: * + - /</a:t>
            </a:r>
          </a:p>
          <a:p>
            <a:r>
              <a:rPr lang="es-ES" sz="4400" dirty="0"/>
              <a:t>Es recomendable agrupar en paréntesis.</a:t>
            </a:r>
          </a:p>
          <a:p>
            <a:r>
              <a:rPr lang="es-ES" sz="4400" dirty="0"/>
              <a:t>Tenemos &lt;=  &gt;=  ==  != y para negar algo !</a:t>
            </a:r>
          </a:p>
          <a:p>
            <a:r>
              <a:rPr lang="es-ES" sz="4400" dirty="0"/>
              <a:t>Existe una librería extra para operaciones matemáticas.</a:t>
            </a:r>
          </a:p>
          <a:p>
            <a:r>
              <a:rPr lang="es-ES" sz="4400" dirty="0"/>
              <a:t>Tenemos % para obtener el módulo, sirve para verificar par e impar.</a:t>
            </a:r>
          </a:p>
          <a:p>
            <a:endParaRPr lang="es-ES" dirty="0"/>
          </a:p>
          <a:p>
            <a:endParaRPr lang="es-ES" dirty="0"/>
          </a:p>
        </p:txBody>
      </p:sp>
    </p:spTree>
    <p:extLst>
      <p:ext uri="{BB962C8B-B14F-4D97-AF65-F5344CB8AC3E}">
        <p14:creationId xmlns:p14="http://schemas.microsoft.com/office/powerpoint/2010/main" val="3882597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F28737-4E12-3D59-C0F1-068249412E06}"/>
              </a:ext>
            </a:extLst>
          </p:cNvPr>
          <p:cNvSpPr>
            <a:spLocks noGrp="1"/>
          </p:cNvSpPr>
          <p:nvPr>
            <p:ph type="title"/>
          </p:nvPr>
        </p:nvSpPr>
        <p:spPr/>
        <p:txBody>
          <a:bodyPr/>
          <a:lstStyle/>
          <a:p>
            <a:r>
              <a:rPr lang="es-ES" dirty="0"/>
              <a:t>IF / ELSE</a:t>
            </a:r>
          </a:p>
        </p:txBody>
      </p:sp>
      <p:sp>
        <p:nvSpPr>
          <p:cNvPr id="3" name="Marcador de contenido 2">
            <a:extLst>
              <a:ext uri="{FF2B5EF4-FFF2-40B4-BE49-F238E27FC236}">
                <a16:creationId xmlns:a16="http://schemas.microsoft.com/office/drawing/2014/main" id="{033003E4-E5AE-6FA5-74D5-1BB3D0F712F9}"/>
              </a:ext>
            </a:extLst>
          </p:cNvPr>
          <p:cNvSpPr>
            <a:spLocks noGrp="1"/>
          </p:cNvSpPr>
          <p:nvPr>
            <p:ph idx="1"/>
          </p:nvPr>
        </p:nvSpPr>
        <p:spPr/>
        <p:txBody>
          <a:bodyPr vert="horz" lIns="91440" tIns="45720" rIns="91440" bIns="45720" rtlCol="0" anchor="t">
            <a:noAutofit/>
          </a:bodyPr>
          <a:lstStyle/>
          <a:p>
            <a:r>
              <a:rPr lang="es-ES" sz="3200" dirty="0"/>
              <a:t>Tipo condición.</a:t>
            </a:r>
          </a:p>
          <a:p>
            <a:r>
              <a:rPr lang="es-ES" sz="3200" dirty="0"/>
              <a:t>"</a:t>
            </a:r>
            <a:r>
              <a:rPr lang="es-ES" sz="3200" dirty="0" err="1"/>
              <a:t>If</a:t>
            </a:r>
            <a:r>
              <a:rPr lang="es-ES" sz="3200" dirty="0"/>
              <a:t>" si algo que se cumple, se hace esto =&gt; </a:t>
            </a:r>
            <a:r>
              <a:rPr lang="es-ES" sz="3200" dirty="0" err="1"/>
              <a:t>if</a:t>
            </a:r>
            <a:r>
              <a:rPr lang="es-ES" sz="3200" dirty="0"/>
              <a:t>(condición){ }</a:t>
            </a:r>
          </a:p>
          <a:p>
            <a:r>
              <a:rPr lang="es-ES" sz="3200" dirty="0" err="1"/>
              <a:t>Else</a:t>
            </a:r>
            <a:r>
              <a:rPr lang="es-ES" sz="3200" dirty="0"/>
              <a:t>{ } en cualquier otro caso, "lo demás, lo que sobra de diferentes opciones".</a:t>
            </a:r>
          </a:p>
          <a:p>
            <a:r>
              <a:rPr lang="es-ES" sz="3200" dirty="0"/>
              <a:t>Por ejemplo, si eres mayor de 18 años, eres mayor de edad. En cualquier otro caso (</a:t>
            </a:r>
            <a:r>
              <a:rPr lang="es-ES" sz="3200" dirty="0" err="1"/>
              <a:t>else</a:t>
            </a:r>
            <a:r>
              <a:rPr lang="es-ES" sz="3200" dirty="0"/>
              <a:t>) no eres mayor de edad.</a:t>
            </a:r>
          </a:p>
          <a:p>
            <a:r>
              <a:rPr lang="es-ES" sz="3200" dirty="0"/>
              <a:t>Puedes combinar "</a:t>
            </a:r>
            <a:r>
              <a:rPr lang="es-ES" sz="3200" dirty="0" err="1"/>
              <a:t>else</a:t>
            </a:r>
            <a:r>
              <a:rPr lang="es-ES" sz="3200" dirty="0"/>
              <a:t> </a:t>
            </a:r>
            <a:r>
              <a:rPr lang="es-ES" sz="3200" dirty="0" err="1"/>
              <a:t>if</a:t>
            </a:r>
            <a:r>
              <a:rPr lang="es-ES" sz="3200" dirty="0"/>
              <a:t>" para verificar si se cumple otra condición, cuando ya la anterior no se cumplió.</a:t>
            </a:r>
          </a:p>
          <a:p>
            <a:r>
              <a:rPr lang="es-ES" sz="3200" dirty="0"/>
              <a:t>Puedes colocar varios "</a:t>
            </a:r>
            <a:r>
              <a:rPr lang="es-ES" sz="3200" dirty="0" err="1"/>
              <a:t>if</a:t>
            </a:r>
            <a:r>
              <a:rPr lang="es-ES" sz="3200" dirty="0"/>
              <a:t>" juntos, sin </a:t>
            </a:r>
            <a:r>
              <a:rPr lang="es-ES" sz="3200" dirty="0" err="1"/>
              <a:t>else</a:t>
            </a:r>
            <a:r>
              <a:rPr lang="es-ES" sz="3200" dirty="0"/>
              <a:t>, para ver si se cumplen varias condiciones a la vez.</a:t>
            </a:r>
          </a:p>
        </p:txBody>
      </p:sp>
    </p:spTree>
    <p:extLst>
      <p:ext uri="{BB962C8B-B14F-4D97-AF65-F5344CB8AC3E}">
        <p14:creationId xmlns:p14="http://schemas.microsoft.com/office/powerpoint/2010/main" val="120155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8A835C-5FEF-EDF2-065B-3B16F6BD28E5}"/>
              </a:ext>
            </a:extLst>
          </p:cNvPr>
          <p:cNvSpPr>
            <a:spLocks noGrp="1"/>
          </p:cNvSpPr>
          <p:nvPr>
            <p:ph type="title"/>
          </p:nvPr>
        </p:nvSpPr>
        <p:spPr/>
        <p:txBody>
          <a:bodyPr/>
          <a:lstStyle/>
          <a:p>
            <a:r>
              <a:rPr lang="es-ES" dirty="0"/>
              <a:t>CICLOS: WHILE</a:t>
            </a:r>
          </a:p>
        </p:txBody>
      </p:sp>
      <p:sp>
        <p:nvSpPr>
          <p:cNvPr id="3" name="Marcador de contenido 2">
            <a:extLst>
              <a:ext uri="{FF2B5EF4-FFF2-40B4-BE49-F238E27FC236}">
                <a16:creationId xmlns:a16="http://schemas.microsoft.com/office/drawing/2014/main" id="{E96BF5D1-8545-DD0D-E9B9-CDF20DAA79A1}"/>
              </a:ext>
            </a:extLst>
          </p:cNvPr>
          <p:cNvSpPr>
            <a:spLocks noGrp="1"/>
          </p:cNvSpPr>
          <p:nvPr>
            <p:ph idx="1"/>
          </p:nvPr>
        </p:nvSpPr>
        <p:spPr>
          <a:xfrm>
            <a:off x="838200" y="1805559"/>
            <a:ext cx="10515600" cy="4251960"/>
          </a:xfrm>
        </p:spPr>
        <p:txBody>
          <a:bodyPr vert="horz" lIns="91440" tIns="45720" rIns="91440" bIns="45720" rtlCol="0" anchor="t">
            <a:noAutofit/>
          </a:bodyPr>
          <a:lstStyle/>
          <a:p>
            <a:r>
              <a:rPr lang="es-ES" sz="3600" dirty="0"/>
              <a:t>Una variable que itera significa que va avanzando en un ciclo, iteración 1,2,3,4... puede avanzar de uno en uno, de dos en dos, o retroceder, etc.</a:t>
            </a:r>
          </a:p>
          <a:p>
            <a:r>
              <a:rPr lang="es-ES" sz="3600" dirty="0"/>
              <a:t>Mientras algo sea verdadero, se vuelve a ejecutar esas líneas de código.</a:t>
            </a:r>
          </a:p>
          <a:p>
            <a:r>
              <a:rPr lang="es-ES" sz="3600" dirty="0"/>
              <a:t>Es importante romper el ciclo en algún momento para que no se ejecute indefinidamente.</a:t>
            </a:r>
          </a:p>
          <a:p>
            <a:r>
              <a:rPr lang="es-ES" sz="3600" dirty="0"/>
              <a:t>Si no hacemos una pausa, como un </a:t>
            </a:r>
            <a:r>
              <a:rPr lang="es-ES" sz="3600" dirty="0" err="1"/>
              <a:t>cin</a:t>
            </a:r>
            <a:r>
              <a:rPr lang="es-ES" sz="3600" dirty="0"/>
              <a:t>, se imprimirá de forma infinita.</a:t>
            </a:r>
          </a:p>
          <a:p>
            <a:r>
              <a:rPr lang="es-ES" sz="3600" dirty="0"/>
              <a:t>Sintaxis </a:t>
            </a:r>
            <a:r>
              <a:rPr lang="es-ES" sz="3600" dirty="0" err="1"/>
              <a:t>while</a:t>
            </a:r>
            <a:r>
              <a:rPr lang="es-ES" sz="3600" dirty="0"/>
              <a:t>(</a:t>
            </a:r>
            <a:r>
              <a:rPr lang="es-ES" sz="3600" dirty="0" err="1"/>
              <a:t>condicion</a:t>
            </a:r>
            <a:r>
              <a:rPr lang="es-ES" sz="3600" dirty="0"/>
              <a:t>){ }</a:t>
            </a:r>
          </a:p>
          <a:p>
            <a:r>
              <a:rPr lang="es-ES" sz="3600" dirty="0"/>
              <a:t>Dentro de los ciclos, al igual que de los </a:t>
            </a:r>
            <a:r>
              <a:rPr lang="es-ES" sz="3600" err="1"/>
              <a:t>if</a:t>
            </a:r>
            <a:r>
              <a:rPr lang="es-ES" sz="3600" dirty="0"/>
              <a:t>/</a:t>
            </a:r>
            <a:r>
              <a:rPr lang="es-ES" sz="3600" err="1"/>
              <a:t>else</a:t>
            </a:r>
            <a:r>
              <a:rPr lang="es-ES" sz="3600" dirty="0"/>
              <a:t>, podemos escribir cualquier línea de código.</a:t>
            </a:r>
          </a:p>
          <a:p>
            <a:endParaRPr lang="es-ES" dirty="0"/>
          </a:p>
        </p:txBody>
      </p:sp>
    </p:spTree>
    <p:extLst>
      <p:ext uri="{BB962C8B-B14F-4D97-AF65-F5344CB8AC3E}">
        <p14:creationId xmlns:p14="http://schemas.microsoft.com/office/powerpoint/2010/main" val="1265431260"/>
      </p:ext>
    </p:extLst>
  </p:cSld>
  <p:clrMapOvr>
    <a:masterClrMapping/>
  </p:clrMapOvr>
</p:sld>
</file>

<file path=ppt/theme/theme1.xml><?xml version="1.0" encoding="utf-8"?>
<a:theme xmlns:a="http://schemas.openxmlformats.org/drawingml/2006/main" name="SketchyVTI">
  <a:themeElements>
    <a:clrScheme name="AnalogousFromLightSeedRightStep">
      <a:dk1>
        <a:srgbClr val="000000"/>
      </a:dk1>
      <a:lt1>
        <a:srgbClr val="FFFFFF"/>
      </a:lt1>
      <a:dk2>
        <a:srgbClr val="3D3522"/>
      </a:dk2>
      <a:lt2>
        <a:srgbClr val="E2E8E7"/>
      </a:lt2>
      <a:accent1>
        <a:srgbClr val="E17C8A"/>
      </a:accent1>
      <a:accent2>
        <a:srgbClr val="DA805F"/>
      </a:accent2>
      <a:accent3>
        <a:srgbClr val="C29E50"/>
      </a:accent3>
      <a:accent4>
        <a:srgbClr val="9FA949"/>
      </a:accent4>
      <a:accent5>
        <a:srgbClr val="86AF60"/>
      </a:accent5>
      <a:accent6>
        <a:srgbClr val="56B74F"/>
      </a:accent6>
      <a:hlink>
        <a:srgbClr val="568E86"/>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TF00001241</Template>
  <TotalTime>0</TotalTime>
  <Words>1</Words>
  <Application>Microsoft Office PowerPoint</Application>
  <PresentationFormat>Panorámica</PresentationFormat>
  <Paragraphs>1</Paragraphs>
  <Slides>29</Slides>
  <Notes>1</Notes>
  <HiddenSlides>0</HiddenSlides>
  <MMClips>0</MMClips>
  <ScaleCrop>false</ScaleCrop>
  <HeadingPairs>
    <vt:vector size="4" baseType="variant">
      <vt:variant>
        <vt:lpstr>Tema</vt:lpstr>
      </vt:variant>
      <vt:variant>
        <vt:i4>1</vt:i4>
      </vt:variant>
      <vt:variant>
        <vt:lpstr>Títulos de diapositiva</vt:lpstr>
      </vt:variant>
      <vt:variant>
        <vt:i4>29</vt:i4>
      </vt:variant>
    </vt:vector>
  </HeadingPairs>
  <TitlesOfParts>
    <vt:vector size="30" baseType="lpstr">
      <vt:lpstr>SketchyVTI</vt:lpstr>
      <vt:lpstr>CURSO PROGRAMACIÓN</vt:lpstr>
      <vt:lpstr>¿QUÉ ES PROGRAMAR?</vt:lpstr>
      <vt:lpstr>¿QUÉ SE NECESITA SABER PARA PROGRAMAR?</vt:lpstr>
      <vt:lpstr>PROGRAMA PRINCIPAL</vt:lpstr>
      <vt:lpstr>VARIABLES</vt:lpstr>
      <vt:lpstr>C OUT Y C IN</vt:lpstr>
      <vt:lpstr>OPERACIONES MATEMÁTICAS</vt:lpstr>
      <vt:lpstr>IF / ELSE</vt:lpstr>
      <vt:lpstr>CICLOS: WHILE</vt:lpstr>
      <vt:lpstr>CICLOS: DO WHILE</vt:lpstr>
      <vt:lpstr>CICLOS: FOR</vt:lpstr>
      <vt:lpstr>ARREGLOS</vt:lpstr>
      <vt:lpstr>FUNCIONES</vt:lpstr>
      <vt:lpstr>PASO POR REFERENCIA</vt:lpstr>
      <vt:lpstr>CLASES Y OBJETOS (PROGRAMACIÓN AVANZADA)</vt:lpstr>
      <vt:lpstr>ATRIBUTOS Y MÉTODOS</vt:lpstr>
      <vt:lpstr>LLAMAR MÉTODOS</vt:lpstr>
      <vt:lpstr>CONSTRUCTOR</vt:lpstr>
      <vt:lpstr>ARREGLOS Y OBJETOS</vt:lpstr>
      <vt:lpstr>HERENCIA: CLASE PADRE Y CLASES HIJAS</vt:lpstr>
      <vt:lpstr>HERENCIA</vt:lpstr>
      <vt:lpstr>ARREGLO DE OBJETOS CON HERENCIA</vt:lpstr>
      <vt:lpstr>POLIMORFISMO</vt:lpstr>
      <vt:lpstr>ESTRUCTURAS DE DATOS: VECTORES</vt:lpstr>
      <vt:lpstr>ESTRUCTURAS DE DATOS: PILAS</vt:lpstr>
      <vt:lpstr>ESTRUCTURAS DE DATOS: COLAS</vt:lpstr>
      <vt:lpstr>ESTRUCTURAS DE DATOS: MAPAS</vt:lpstr>
      <vt:lpstr>COMBINACIONES</vt:lpstr>
      <vt:lpstr>FELICIDADES POR TERMINAR EL CURSO DE PROGRAMACIÓN GENERAL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553</cp:revision>
  <dcterms:created xsi:type="dcterms:W3CDTF">2023-07-11T15:37:02Z</dcterms:created>
  <dcterms:modified xsi:type="dcterms:W3CDTF">2023-07-17T19:26:52Z</dcterms:modified>
</cp:coreProperties>
</file>